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63" r:id="rId3"/>
    <p:sldId id="265" r:id="rId4"/>
    <p:sldId id="267" r:id="rId5"/>
    <p:sldId id="269" r:id="rId6"/>
    <p:sldId id="270" r:id="rId7"/>
    <p:sldId id="272" r:id="rId8"/>
    <p:sldId id="274" r:id="rId9"/>
    <p:sldId id="275" r:id="rId10"/>
    <p:sldId id="276" r:id="rId11"/>
    <p:sldId id="277" r:id="rId12"/>
    <p:sldId id="278" r:id="rId13"/>
    <p:sldId id="279" r:id="rId14"/>
    <p:sldId id="280" r:id="rId15"/>
    <p:sldId id="281" r:id="rId16"/>
    <p:sldId id="282" r:id="rId17"/>
    <p:sldId id="287" r:id="rId18"/>
    <p:sldId id="288" r:id="rId19"/>
    <p:sldId id="289" r:id="rId20"/>
    <p:sldId id="29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0" d="100"/>
          <a:sy n="60" d="100"/>
        </p:scale>
        <p:origin x="2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4/14/2026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802896031"/>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4/14/2026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207455463"/>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0724" b="-130699"/>
            </a:stretch>
          </a:blipFill>
        </p:spPr>
      </p:sp>
      <p:sp>
        <p:nvSpPr>
          <p:cNvPr id="3" name="Freeform 3"/>
          <p:cNvSpPr/>
          <p:nvPr/>
        </p:nvSpPr>
        <p:spPr>
          <a:xfrm>
            <a:off x="-1472417" y="1968054"/>
            <a:ext cx="7376672" cy="5486400"/>
          </a:xfrm>
          <a:custGeom>
            <a:avLst/>
            <a:gdLst/>
            <a:ahLst/>
            <a:cxnLst/>
            <a:rect l="l" t="t" r="r" b="b"/>
            <a:pathLst>
              <a:path w="11065008" h="8229600">
                <a:moveTo>
                  <a:pt x="0" y="0"/>
                </a:moveTo>
                <a:lnTo>
                  <a:pt x="11065008" y="0"/>
                </a:lnTo>
                <a:lnTo>
                  <a:pt x="11065008" y="8229600"/>
                </a:lnTo>
                <a:lnTo>
                  <a:pt x="0" y="8229600"/>
                </a:lnTo>
                <a:lnTo>
                  <a:pt x="0" y="0"/>
                </a:lnTo>
                <a:close/>
              </a:path>
            </a:pathLst>
          </a:custGeom>
          <a:blipFill>
            <a:blip r:embed="rId3"/>
            <a:stretch>
              <a:fillRect/>
            </a:stretch>
          </a:blipFill>
        </p:spPr>
      </p:sp>
      <p:sp>
        <p:nvSpPr>
          <p:cNvPr id="4" name="Freeform 4"/>
          <p:cNvSpPr/>
          <p:nvPr/>
        </p:nvSpPr>
        <p:spPr>
          <a:xfrm flipH="1">
            <a:off x="6287745" y="1968054"/>
            <a:ext cx="7376672" cy="5486400"/>
          </a:xfrm>
          <a:custGeom>
            <a:avLst/>
            <a:gdLst/>
            <a:ahLst/>
            <a:cxnLst/>
            <a:rect l="l" t="t" r="r" b="b"/>
            <a:pathLst>
              <a:path w="11065008" h="8229600">
                <a:moveTo>
                  <a:pt x="11065008" y="0"/>
                </a:moveTo>
                <a:lnTo>
                  <a:pt x="0" y="0"/>
                </a:lnTo>
                <a:lnTo>
                  <a:pt x="0" y="8229600"/>
                </a:lnTo>
                <a:lnTo>
                  <a:pt x="11065008" y="8229600"/>
                </a:lnTo>
                <a:lnTo>
                  <a:pt x="11065008" y="0"/>
                </a:lnTo>
                <a:close/>
              </a:path>
            </a:pathLst>
          </a:custGeom>
          <a:blipFill>
            <a:blip r:embed="rId3"/>
            <a:stretch>
              <a:fillRect/>
            </a:stretch>
          </a:blipFill>
        </p:spPr>
      </p:sp>
      <p:sp>
        <p:nvSpPr>
          <p:cNvPr id="5" name="Freeform 5"/>
          <p:cNvSpPr/>
          <p:nvPr/>
        </p:nvSpPr>
        <p:spPr>
          <a:xfrm>
            <a:off x="5904255" y="5235516"/>
            <a:ext cx="9270277" cy="1873369"/>
          </a:xfrm>
          <a:custGeom>
            <a:avLst/>
            <a:gdLst/>
            <a:ahLst/>
            <a:cxnLst/>
            <a:rect l="l" t="t" r="r" b="b"/>
            <a:pathLst>
              <a:path w="13905416" h="2810053">
                <a:moveTo>
                  <a:pt x="0" y="0"/>
                </a:moveTo>
                <a:lnTo>
                  <a:pt x="13905416" y="0"/>
                </a:lnTo>
                <a:lnTo>
                  <a:pt x="13905416" y="2810052"/>
                </a:lnTo>
                <a:lnTo>
                  <a:pt x="0" y="2810052"/>
                </a:lnTo>
                <a:lnTo>
                  <a:pt x="0" y="0"/>
                </a:lnTo>
                <a:close/>
              </a:path>
            </a:pathLst>
          </a:custGeom>
          <a:blipFill>
            <a:blip r:embed="rId4"/>
            <a:stretch>
              <a:fillRect/>
            </a:stretch>
          </a:blipFill>
        </p:spPr>
      </p:sp>
      <p:sp>
        <p:nvSpPr>
          <p:cNvPr id="6" name="Freeform 6"/>
          <p:cNvSpPr/>
          <p:nvPr/>
        </p:nvSpPr>
        <p:spPr>
          <a:xfrm>
            <a:off x="-1227209" y="5235516"/>
            <a:ext cx="9270277" cy="1873369"/>
          </a:xfrm>
          <a:custGeom>
            <a:avLst/>
            <a:gdLst/>
            <a:ahLst/>
            <a:cxnLst/>
            <a:rect l="l" t="t" r="r" b="b"/>
            <a:pathLst>
              <a:path w="13905416" h="2810053">
                <a:moveTo>
                  <a:pt x="0" y="0"/>
                </a:moveTo>
                <a:lnTo>
                  <a:pt x="13905416" y="0"/>
                </a:lnTo>
                <a:lnTo>
                  <a:pt x="13905416" y="2810052"/>
                </a:lnTo>
                <a:lnTo>
                  <a:pt x="0" y="2810052"/>
                </a:lnTo>
                <a:lnTo>
                  <a:pt x="0" y="0"/>
                </a:lnTo>
                <a:close/>
              </a:path>
            </a:pathLst>
          </a:custGeom>
          <a:blipFill>
            <a:blip r:embed="rId4"/>
            <a:stretch>
              <a:fillRect/>
            </a:stretch>
          </a:blipFill>
        </p:spPr>
      </p:sp>
      <p:sp>
        <p:nvSpPr>
          <p:cNvPr id="7" name="Freeform 7"/>
          <p:cNvSpPr/>
          <p:nvPr/>
        </p:nvSpPr>
        <p:spPr>
          <a:xfrm>
            <a:off x="-1227209" y="-181836"/>
            <a:ext cx="3649953" cy="7221672"/>
          </a:xfrm>
          <a:custGeom>
            <a:avLst/>
            <a:gdLst/>
            <a:ahLst/>
            <a:cxnLst/>
            <a:rect l="l" t="t" r="r" b="b"/>
            <a:pathLst>
              <a:path w="5474930" h="10832508">
                <a:moveTo>
                  <a:pt x="0" y="0"/>
                </a:moveTo>
                <a:lnTo>
                  <a:pt x="5474929" y="0"/>
                </a:lnTo>
                <a:lnTo>
                  <a:pt x="5474929" y="10832508"/>
                </a:lnTo>
                <a:lnTo>
                  <a:pt x="0" y="10832508"/>
                </a:lnTo>
                <a:lnTo>
                  <a:pt x="0" y="0"/>
                </a:lnTo>
                <a:close/>
              </a:path>
            </a:pathLst>
          </a:custGeom>
          <a:blipFill>
            <a:blip r:embed="rId5"/>
            <a:stretch>
              <a:fillRect/>
            </a:stretch>
          </a:blipFill>
        </p:spPr>
      </p:sp>
      <p:sp>
        <p:nvSpPr>
          <p:cNvPr id="8" name="Freeform 8"/>
          <p:cNvSpPr/>
          <p:nvPr/>
        </p:nvSpPr>
        <p:spPr>
          <a:xfrm flipH="1">
            <a:off x="9769256" y="-181836"/>
            <a:ext cx="3649953" cy="7221672"/>
          </a:xfrm>
          <a:custGeom>
            <a:avLst/>
            <a:gdLst/>
            <a:ahLst/>
            <a:cxnLst/>
            <a:rect l="l" t="t" r="r" b="b"/>
            <a:pathLst>
              <a:path w="5474930" h="10832508">
                <a:moveTo>
                  <a:pt x="5474929" y="0"/>
                </a:moveTo>
                <a:lnTo>
                  <a:pt x="0" y="0"/>
                </a:lnTo>
                <a:lnTo>
                  <a:pt x="0" y="10832508"/>
                </a:lnTo>
                <a:lnTo>
                  <a:pt x="5474929" y="10832508"/>
                </a:lnTo>
                <a:lnTo>
                  <a:pt x="5474929" y="0"/>
                </a:lnTo>
                <a:close/>
              </a:path>
            </a:pathLst>
          </a:custGeom>
          <a:blipFill>
            <a:blip r:embed="rId5"/>
            <a:stretch>
              <a:fillRect/>
            </a:stretch>
          </a:blipFill>
        </p:spPr>
      </p:sp>
      <p:sp>
        <p:nvSpPr>
          <p:cNvPr id="9" name="TextBox 9"/>
          <p:cNvSpPr txBox="1"/>
          <p:nvPr/>
        </p:nvSpPr>
        <p:spPr>
          <a:xfrm>
            <a:off x="410600" y="2010898"/>
            <a:ext cx="11446938" cy="1431033"/>
          </a:xfrm>
          <a:prstGeom prst="rect">
            <a:avLst/>
          </a:prstGeom>
        </p:spPr>
        <p:txBody>
          <a:bodyPr lIns="0" tIns="0" rIns="0" bIns="0" rtlCol="0" anchor="t">
            <a:spAutoFit/>
          </a:bodyPr>
          <a:lstStyle/>
          <a:p>
            <a:pPr algn="ctr" defTabSz="609630">
              <a:lnSpc>
                <a:spcPts val="3600"/>
              </a:lnSpc>
            </a:pPr>
            <a:r>
              <a:rPr lang="en-US" sz="4800">
                <a:solidFill>
                  <a:srgbClr val="545454"/>
                </a:solidFill>
                <a:latin typeface="Anton"/>
                <a:ea typeface="Anton"/>
                <a:cs typeface="Anton"/>
                <a:sym typeface="Anton"/>
              </a:rPr>
              <a:t>UNIT 10: THE ECOSYSTEM</a:t>
            </a:r>
          </a:p>
          <a:p>
            <a:pPr algn="ctr" defTabSz="609630">
              <a:lnSpc>
                <a:spcPts val="3600"/>
              </a:lnSpc>
            </a:pPr>
            <a:endParaRPr lang="en-US" sz="4800">
              <a:solidFill>
                <a:srgbClr val="545454"/>
              </a:solidFill>
              <a:latin typeface="Anton"/>
              <a:ea typeface="Anton"/>
              <a:cs typeface="Anton"/>
              <a:sym typeface="Anton"/>
            </a:endParaRPr>
          </a:p>
          <a:p>
            <a:pPr algn="ctr" defTabSz="609630">
              <a:lnSpc>
                <a:spcPts val="3600"/>
              </a:lnSpc>
            </a:pPr>
            <a:r>
              <a:rPr lang="en-US" sz="4800">
                <a:solidFill>
                  <a:srgbClr val="545454"/>
                </a:solidFill>
                <a:latin typeface="Anton"/>
                <a:ea typeface="Anton"/>
                <a:cs typeface="Anton"/>
                <a:sym typeface="Anton"/>
              </a:rPr>
              <a:t>LESSON 1: GETTING STARTED</a:t>
            </a:r>
          </a:p>
        </p:txBody>
      </p:sp>
    </p:spTree>
    <p:extLst>
      <p:ext uri="{BB962C8B-B14F-4D97-AF65-F5344CB8AC3E}">
        <p14:creationId xmlns:p14="http://schemas.microsoft.com/office/powerpoint/2010/main" val="726234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0724" b="-130699"/>
            </a:stretch>
          </a:blipFill>
        </p:spPr>
      </p:sp>
      <p:sp>
        <p:nvSpPr>
          <p:cNvPr id="3" name="TextBox 3"/>
          <p:cNvSpPr txBox="1"/>
          <p:nvPr/>
        </p:nvSpPr>
        <p:spPr>
          <a:xfrm>
            <a:off x="387763" y="942707"/>
            <a:ext cx="11395351" cy="6463308"/>
          </a:xfrm>
          <a:prstGeom prst="rect">
            <a:avLst/>
          </a:prstGeom>
        </p:spPr>
        <p:txBody>
          <a:bodyPr lIns="0" tIns="0" rIns="0" bIns="0" rtlCol="0" anchor="t">
            <a:spAutoFit/>
          </a:bodyPr>
          <a:lstStyle/>
          <a:p>
            <a:pPr defTabSz="609630">
              <a:lnSpc>
                <a:spcPts val="2613"/>
              </a:lnSpc>
            </a:pPr>
            <a:r>
              <a:rPr lang="en-US" sz="1866" b="1" dirty="0" err="1">
                <a:solidFill>
                  <a:srgbClr val="000000"/>
                </a:solidFill>
                <a:latin typeface="Codec Pro Bold"/>
                <a:ea typeface="Codec Pro Bold"/>
                <a:cs typeface="Codec Pro Bold"/>
                <a:sym typeface="Codec Pro Bold"/>
              </a:rPr>
              <a:t>Ms</a:t>
            </a:r>
            <a:r>
              <a:rPr lang="en-US" sz="1866" b="1" dirty="0">
                <a:solidFill>
                  <a:srgbClr val="000000"/>
                </a:solidFill>
                <a:latin typeface="Codec Pro Bold"/>
                <a:ea typeface="Codec Pro Bold"/>
                <a:cs typeface="Codec Pro Bold"/>
                <a:sym typeface="Codec Pro Bold"/>
              </a:rPr>
              <a:t> Hoa:</a:t>
            </a:r>
            <a:r>
              <a:rPr lang="en-US" sz="1866" dirty="0">
                <a:solidFill>
                  <a:srgbClr val="000000"/>
                </a:solidFill>
                <a:latin typeface="Codec Pro"/>
                <a:ea typeface="Codec Pro"/>
                <a:cs typeface="Codec Pro"/>
                <a:sym typeface="Codec Pro"/>
              </a:rPr>
              <a:t> Nam, you went to Cuc Phuong National Park last weekend, didn‘t you?</a:t>
            </a:r>
          </a:p>
          <a:p>
            <a:pPr defTabSz="609630">
              <a:lnSpc>
                <a:spcPts val="2613"/>
              </a:lnSpc>
            </a:pPr>
            <a:r>
              <a:rPr lang="en-US" sz="1866" b="1" dirty="0">
                <a:solidFill>
                  <a:srgbClr val="000000"/>
                </a:solidFill>
                <a:latin typeface="Codec Pro Bold"/>
                <a:ea typeface="Codec Pro Bold"/>
                <a:cs typeface="Codec Pro Bold"/>
                <a:sym typeface="Codec Pro Bold"/>
              </a:rPr>
              <a:t>Nam:</a:t>
            </a:r>
            <a:r>
              <a:rPr lang="en-US" sz="1866" dirty="0">
                <a:solidFill>
                  <a:srgbClr val="000000"/>
                </a:solidFill>
                <a:latin typeface="Codec Pro"/>
                <a:ea typeface="Codec Pro"/>
                <a:cs typeface="Codec Pro"/>
                <a:sym typeface="Codec Pro"/>
              </a:rPr>
              <a:t>  Yes, that’s right. It was an amazing trip. This old forest is home to thousands of different kind of plants, insects, and animals. I really liked the </a:t>
            </a:r>
            <a:r>
              <a:rPr lang="en-US" sz="1866" dirty="0" err="1">
                <a:solidFill>
                  <a:srgbClr val="000000"/>
                </a:solidFill>
                <a:latin typeface="Codec Pro"/>
                <a:ea typeface="Codec Pro"/>
                <a:cs typeface="Codec Pro"/>
                <a:sym typeface="Codec Pro"/>
              </a:rPr>
              <a:t>colourful</a:t>
            </a:r>
            <a:r>
              <a:rPr lang="en-US" sz="1866" dirty="0">
                <a:solidFill>
                  <a:srgbClr val="000000"/>
                </a:solidFill>
                <a:latin typeface="Codec Pro"/>
                <a:ea typeface="Codec Pro"/>
                <a:cs typeface="Codec Pro"/>
                <a:sym typeface="Codec Pro"/>
              </a:rPr>
              <a:t> butterflies and the thousand-year-old tree.</a:t>
            </a:r>
          </a:p>
          <a:p>
            <a:pPr defTabSz="609630">
              <a:lnSpc>
                <a:spcPts val="2613"/>
              </a:lnSpc>
            </a:pPr>
            <a:r>
              <a:rPr lang="en-US" sz="1866" b="1" dirty="0" err="1">
                <a:solidFill>
                  <a:srgbClr val="000000"/>
                </a:solidFill>
                <a:latin typeface="Codec Pro Bold"/>
                <a:ea typeface="Codec Pro Bold"/>
                <a:cs typeface="Codec Pro Bold"/>
                <a:sym typeface="Codec Pro Bold"/>
              </a:rPr>
              <a:t>Ms</a:t>
            </a:r>
            <a:r>
              <a:rPr lang="en-US" sz="1866" b="1" dirty="0">
                <a:solidFill>
                  <a:srgbClr val="000000"/>
                </a:solidFill>
                <a:latin typeface="Codec Pro Bold"/>
                <a:ea typeface="Codec Pro Bold"/>
                <a:cs typeface="Codec Pro Bold"/>
                <a:sym typeface="Codec Pro Bold"/>
              </a:rPr>
              <a:t> Hoa:</a:t>
            </a:r>
            <a:r>
              <a:rPr lang="en-US" sz="1866" dirty="0">
                <a:solidFill>
                  <a:srgbClr val="000000"/>
                </a:solidFill>
                <a:latin typeface="Codec Pro"/>
                <a:ea typeface="Codec Pro"/>
                <a:cs typeface="Codec Pro"/>
                <a:sym typeface="Codec Pro"/>
              </a:rPr>
              <a:t> Yes, Cuc Phuong National Park has a very rich ecosystem.</a:t>
            </a:r>
          </a:p>
          <a:p>
            <a:pPr defTabSz="609630">
              <a:lnSpc>
                <a:spcPts val="2613"/>
              </a:lnSpc>
            </a:pPr>
            <a:r>
              <a:rPr lang="en-US" sz="1866" b="1" dirty="0">
                <a:solidFill>
                  <a:srgbClr val="000000"/>
                </a:solidFill>
                <a:latin typeface="Codec Pro Bold"/>
                <a:ea typeface="Codec Pro Bold"/>
                <a:cs typeface="Codec Pro Bold"/>
                <a:sym typeface="Codec Pro Bold"/>
              </a:rPr>
              <a:t>Mai:</a:t>
            </a:r>
            <a:r>
              <a:rPr lang="en-US" sz="1866" dirty="0">
                <a:solidFill>
                  <a:srgbClr val="000000"/>
                </a:solidFill>
                <a:latin typeface="Codec Pro"/>
                <a:ea typeface="Codec Pro"/>
                <a:cs typeface="Codec Pro"/>
                <a:sym typeface="Codec Pro"/>
              </a:rPr>
              <a:t> What's an ecosystem, </a:t>
            </a:r>
            <a:r>
              <a:rPr lang="en-US" sz="1866" dirty="0" err="1">
                <a:solidFill>
                  <a:srgbClr val="000000"/>
                </a:solidFill>
                <a:latin typeface="Codec Pro"/>
                <a:ea typeface="Codec Pro"/>
                <a:cs typeface="Codec Pro"/>
                <a:sym typeface="Codec Pro"/>
              </a:rPr>
              <a:t>Ms</a:t>
            </a:r>
            <a:r>
              <a:rPr lang="en-US" sz="1866" dirty="0">
                <a:solidFill>
                  <a:srgbClr val="000000"/>
                </a:solidFill>
                <a:latin typeface="Codec Pro"/>
                <a:ea typeface="Codec Pro"/>
                <a:cs typeface="Codec Pro"/>
                <a:sym typeface="Codec Pro"/>
              </a:rPr>
              <a:t> Hoa?</a:t>
            </a:r>
          </a:p>
          <a:p>
            <a:pPr defTabSz="609630">
              <a:lnSpc>
                <a:spcPts val="2613"/>
              </a:lnSpc>
            </a:pPr>
            <a:r>
              <a:rPr lang="en-US" sz="1866" b="1" dirty="0" err="1">
                <a:solidFill>
                  <a:srgbClr val="000000"/>
                </a:solidFill>
                <a:latin typeface="Codec Pro Bold"/>
                <a:ea typeface="Codec Pro Bold"/>
                <a:cs typeface="Codec Pro Bold"/>
                <a:sym typeface="Codec Pro Bold"/>
              </a:rPr>
              <a:t>Ms</a:t>
            </a:r>
            <a:r>
              <a:rPr lang="en-US" sz="1866" b="1" dirty="0">
                <a:solidFill>
                  <a:srgbClr val="000000"/>
                </a:solidFill>
                <a:latin typeface="Codec Pro Bold"/>
                <a:ea typeface="Codec Pro Bold"/>
                <a:cs typeface="Codec Pro Bold"/>
                <a:sym typeface="Codec Pro Bold"/>
              </a:rPr>
              <a:t> Hoa: </a:t>
            </a:r>
            <a:r>
              <a:rPr lang="en-US" sz="1866" dirty="0">
                <a:solidFill>
                  <a:srgbClr val="000000"/>
                </a:solidFill>
                <a:latin typeface="Codec Pro"/>
                <a:ea typeface="Codec Pro"/>
                <a:cs typeface="Codec Pro"/>
                <a:sym typeface="Codec Pro"/>
              </a:rPr>
              <a:t>It's a community that has living things, like flora and fauna. Flora refers to plants and fauna refers to animals, including tiny organisms, like bacteria. Ecosystems also include non-living things, like sunlight, air, soil, and water.</a:t>
            </a:r>
          </a:p>
          <a:p>
            <a:pPr defTabSz="609630">
              <a:lnSpc>
                <a:spcPts val="2613"/>
              </a:lnSpc>
            </a:pPr>
            <a:r>
              <a:rPr lang="en-US" sz="1866" b="1" dirty="0">
                <a:solidFill>
                  <a:srgbClr val="000000"/>
                </a:solidFill>
                <a:latin typeface="Codec Pro Bold"/>
                <a:ea typeface="Codec Pro Bold"/>
                <a:cs typeface="Codec Pro Bold"/>
                <a:sym typeface="Codec Pro Bold"/>
              </a:rPr>
              <a:t>Nam:</a:t>
            </a:r>
            <a:r>
              <a:rPr lang="en-US" sz="1866" dirty="0">
                <a:solidFill>
                  <a:srgbClr val="000000"/>
                </a:solidFill>
                <a:latin typeface="Codec Pro"/>
                <a:ea typeface="Codec Pro"/>
                <a:cs typeface="Codec Pro"/>
                <a:sym typeface="Codec Pro"/>
              </a:rPr>
              <a:t>  How important are ecosystems to life on our planet, </a:t>
            </a:r>
            <a:r>
              <a:rPr lang="en-US" sz="1866" dirty="0" err="1">
                <a:solidFill>
                  <a:srgbClr val="000000"/>
                </a:solidFill>
                <a:latin typeface="Codec Pro"/>
                <a:ea typeface="Codec Pro"/>
                <a:cs typeface="Codec Pro"/>
                <a:sym typeface="Codec Pro"/>
              </a:rPr>
              <a:t>Ms</a:t>
            </a:r>
            <a:r>
              <a:rPr lang="en-US" sz="1866" dirty="0">
                <a:solidFill>
                  <a:srgbClr val="000000"/>
                </a:solidFill>
                <a:latin typeface="Codec Pro"/>
                <a:ea typeface="Codec Pro"/>
                <a:cs typeface="Codec Pro"/>
                <a:sym typeface="Codec Pro"/>
              </a:rPr>
              <a:t> Hoa?</a:t>
            </a:r>
          </a:p>
          <a:p>
            <a:pPr defTabSz="609630">
              <a:lnSpc>
                <a:spcPts val="2613"/>
              </a:lnSpc>
            </a:pPr>
            <a:r>
              <a:rPr lang="en-US" sz="1866" b="1" dirty="0" err="1">
                <a:solidFill>
                  <a:srgbClr val="000000"/>
                </a:solidFill>
                <a:latin typeface="Codec Pro Bold"/>
                <a:ea typeface="Codec Pro Bold"/>
                <a:cs typeface="Codec Pro Bold"/>
                <a:sym typeface="Codec Pro Bold"/>
              </a:rPr>
              <a:t>Ms</a:t>
            </a:r>
            <a:r>
              <a:rPr lang="en-US" sz="1866" b="1" dirty="0">
                <a:solidFill>
                  <a:srgbClr val="000000"/>
                </a:solidFill>
                <a:latin typeface="Codec Pro Bold"/>
                <a:ea typeface="Codec Pro Bold"/>
                <a:cs typeface="Codec Pro Bold"/>
                <a:sym typeface="Codec Pro Bold"/>
              </a:rPr>
              <a:t> Hoa:</a:t>
            </a:r>
            <a:r>
              <a:rPr lang="en-US" sz="1866" dirty="0">
                <a:solidFill>
                  <a:srgbClr val="000000"/>
                </a:solidFill>
                <a:latin typeface="Codec Pro"/>
                <a:ea typeface="Codec Pro"/>
                <a:cs typeface="Codec Pro"/>
                <a:sym typeface="Codec Pro"/>
              </a:rPr>
              <a:t> Healthy ecosystems are essential for human health and survival because they provide us with goods such as food, energy, raw materials, clean water, and air.</a:t>
            </a:r>
          </a:p>
          <a:p>
            <a:pPr defTabSz="609630">
              <a:lnSpc>
                <a:spcPts val="2613"/>
              </a:lnSpc>
            </a:pPr>
            <a:r>
              <a:rPr lang="en-US" sz="1866" b="1" dirty="0">
                <a:solidFill>
                  <a:srgbClr val="000000"/>
                </a:solidFill>
                <a:latin typeface="Codec Pro Bold"/>
                <a:ea typeface="Codec Pro Bold"/>
                <a:cs typeface="Codec Pro Bold"/>
                <a:sym typeface="Codec Pro Bold"/>
              </a:rPr>
              <a:t>Mai: </a:t>
            </a:r>
            <a:r>
              <a:rPr lang="en-US" sz="1866" dirty="0">
                <a:solidFill>
                  <a:srgbClr val="000000"/>
                </a:solidFill>
                <a:latin typeface="Codec Pro"/>
                <a:ea typeface="Codec Pro"/>
                <a:cs typeface="Codec Pro"/>
                <a:sym typeface="Codec Pro"/>
              </a:rPr>
              <a:t>So we should protect our ecosystems, shouldn't we?</a:t>
            </a:r>
          </a:p>
          <a:p>
            <a:pPr defTabSz="609630">
              <a:lnSpc>
                <a:spcPts val="2613"/>
              </a:lnSpc>
            </a:pPr>
            <a:r>
              <a:rPr lang="en-US" sz="1866" b="1" dirty="0" err="1">
                <a:solidFill>
                  <a:srgbClr val="000000"/>
                </a:solidFill>
                <a:latin typeface="Codec Pro Bold"/>
                <a:ea typeface="Codec Pro Bold"/>
                <a:cs typeface="Codec Pro Bold"/>
                <a:sym typeface="Codec Pro Bold"/>
              </a:rPr>
              <a:t>Ms</a:t>
            </a:r>
            <a:r>
              <a:rPr lang="en-US" sz="1866" b="1" dirty="0">
                <a:solidFill>
                  <a:srgbClr val="000000"/>
                </a:solidFill>
                <a:latin typeface="Codec Pro Bold"/>
                <a:ea typeface="Codec Pro Bold"/>
                <a:cs typeface="Codec Pro Bold"/>
                <a:sym typeface="Codec Pro Bold"/>
              </a:rPr>
              <a:t> Hoa: </a:t>
            </a:r>
            <a:r>
              <a:rPr lang="en-US" sz="1866" dirty="0">
                <a:solidFill>
                  <a:srgbClr val="000000"/>
                </a:solidFill>
                <a:latin typeface="Codec Pro"/>
                <a:ea typeface="Codec Pro"/>
                <a:cs typeface="Codec Pro"/>
                <a:sym typeface="Codec Pro"/>
              </a:rPr>
              <a:t>That's right. Unfortunately, many ecosystems around the world are being lost, damaged, or destroyed because of climate change, pollution, and overuse of natural resources. It’s very important to protect and restore them for future generations. We don't want our planet to lose even more biodiversity, do we?</a:t>
            </a:r>
          </a:p>
          <a:p>
            <a:pPr defTabSz="609630">
              <a:lnSpc>
                <a:spcPts val="2613"/>
              </a:lnSpc>
            </a:pPr>
            <a:endParaRPr lang="en-US" sz="1866" dirty="0">
              <a:solidFill>
                <a:srgbClr val="000000"/>
              </a:solidFill>
              <a:latin typeface="Codec Pro"/>
              <a:ea typeface="Codec Pro"/>
              <a:cs typeface="Codec Pro"/>
              <a:sym typeface="Codec Pro"/>
            </a:endParaRPr>
          </a:p>
          <a:p>
            <a:pPr defTabSz="609630">
              <a:lnSpc>
                <a:spcPts val="3346"/>
              </a:lnSpc>
            </a:pPr>
            <a:endParaRPr lang="en-US" sz="1866" dirty="0">
              <a:solidFill>
                <a:srgbClr val="000000"/>
              </a:solidFill>
              <a:latin typeface="Codec Pro"/>
              <a:ea typeface="Codec Pro"/>
              <a:cs typeface="Codec Pro"/>
              <a:sym typeface="Codec Pro"/>
            </a:endParaRPr>
          </a:p>
          <a:p>
            <a:pPr defTabSz="609630">
              <a:lnSpc>
                <a:spcPts val="3346"/>
              </a:lnSpc>
            </a:pPr>
            <a:endParaRPr lang="en-US" sz="1866" dirty="0">
              <a:solidFill>
                <a:srgbClr val="000000"/>
              </a:solidFill>
              <a:latin typeface="Codec Pro"/>
              <a:ea typeface="Codec Pro"/>
              <a:cs typeface="Codec Pro"/>
              <a:sym typeface="Codec Pro"/>
            </a:endParaRPr>
          </a:p>
        </p:txBody>
      </p:sp>
      <p:sp>
        <p:nvSpPr>
          <p:cNvPr id="4" name="TextBox 4"/>
          <p:cNvSpPr txBox="1"/>
          <p:nvPr/>
        </p:nvSpPr>
        <p:spPr>
          <a:xfrm>
            <a:off x="132847" y="166958"/>
            <a:ext cx="12310151" cy="448841"/>
          </a:xfrm>
          <a:prstGeom prst="rect">
            <a:avLst/>
          </a:prstGeom>
        </p:spPr>
        <p:txBody>
          <a:bodyPr lIns="0" tIns="0" rIns="0" bIns="0" rtlCol="0" anchor="t">
            <a:spAutoFit/>
          </a:bodyPr>
          <a:lstStyle/>
          <a:p>
            <a:pPr algn="ctr" defTabSz="609630">
              <a:lnSpc>
                <a:spcPts val="3530"/>
              </a:lnSpc>
              <a:spcBef>
                <a:spcPct val="0"/>
              </a:spcBef>
            </a:pPr>
            <a:r>
              <a:rPr lang="en-US" sz="3530" b="1" dirty="0">
                <a:solidFill>
                  <a:srgbClr val="000000"/>
                </a:solidFill>
                <a:latin typeface="Codec Pro Bold"/>
                <a:ea typeface="Codec Pro Bold"/>
                <a:cs typeface="Codec Pro Bold"/>
                <a:sym typeface="Codec Pro Bold"/>
              </a:rPr>
              <a:t>Exercise 1: Listen and read</a:t>
            </a:r>
          </a:p>
        </p:txBody>
      </p:sp>
    </p:spTree>
    <p:extLst>
      <p:ext uri="{BB962C8B-B14F-4D97-AF65-F5344CB8AC3E}">
        <p14:creationId xmlns:p14="http://schemas.microsoft.com/office/powerpoint/2010/main" val="101524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0724" b="-130699"/>
            </a:stretch>
          </a:blipFill>
        </p:spPr>
      </p:sp>
      <p:sp>
        <p:nvSpPr>
          <p:cNvPr id="3" name="TextBox 3"/>
          <p:cNvSpPr txBox="1"/>
          <p:nvPr/>
        </p:nvSpPr>
        <p:spPr>
          <a:xfrm>
            <a:off x="2765024" y="2372556"/>
            <a:ext cx="6712809" cy="2269724"/>
          </a:xfrm>
          <a:prstGeom prst="rect">
            <a:avLst/>
          </a:prstGeom>
        </p:spPr>
        <p:txBody>
          <a:bodyPr lIns="0" tIns="0" rIns="0" bIns="0" rtlCol="0" anchor="t">
            <a:spAutoFit/>
          </a:bodyPr>
          <a:lstStyle/>
          <a:p>
            <a:pPr algn="ctr" defTabSz="609630">
              <a:lnSpc>
                <a:spcPts val="8764"/>
              </a:lnSpc>
            </a:pPr>
            <a:r>
              <a:rPr lang="en-US" sz="8764">
                <a:solidFill>
                  <a:srgbClr val="545454"/>
                </a:solidFill>
                <a:latin typeface="Anton"/>
                <a:ea typeface="Anton"/>
                <a:cs typeface="Anton"/>
                <a:sym typeface="Anton"/>
              </a:rPr>
              <a:t>EXERCISE 2</a:t>
            </a:r>
          </a:p>
          <a:p>
            <a:pPr algn="ctr" defTabSz="609630">
              <a:lnSpc>
                <a:spcPts val="8764"/>
              </a:lnSpc>
            </a:pPr>
            <a:endParaRPr lang="en-US" sz="8764">
              <a:solidFill>
                <a:srgbClr val="545454"/>
              </a:solidFill>
              <a:latin typeface="Anton"/>
              <a:ea typeface="Anton"/>
              <a:cs typeface="Anton"/>
              <a:sym typeface="Anton"/>
            </a:endParaRPr>
          </a:p>
        </p:txBody>
      </p:sp>
    </p:spTree>
    <p:extLst>
      <p:ext uri="{BB962C8B-B14F-4D97-AF65-F5344CB8AC3E}">
        <p14:creationId xmlns:p14="http://schemas.microsoft.com/office/powerpoint/2010/main" val="300995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0724" b="-130699"/>
            </a:stretch>
          </a:blipFill>
        </p:spPr>
      </p:sp>
      <p:sp>
        <p:nvSpPr>
          <p:cNvPr id="3" name="Freeform 3"/>
          <p:cNvSpPr/>
          <p:nvPr/>
        </p:nvSpPr>
        <p:spPr>
          <a:xfrm>
            <a:off x="0" y="5692140"/>
            <a:ext cx="12192000" cy="2331720"/>
          </a:xfrm>
          <a:custGeom>
            <a:avLst/>
            <a:gdLst/>
            <a:ahLst/>
            <a:cxnLst/>
            <a:rect l="l" t="t" r="r" b="b"/>
            <a:pathLst>
              <a:path w="18288000" h="3497580">
                <a:moveTo>
                  <a:pt x="0" y="0"/>
                </a:moveTo>
                <a:lnTo>
                  <a:pt x="18288000" y="0"/>
                </a:lnTo>
                <a:lnTo>
                  <a:pt x="18288000" y="3497580"/>
                </a:lnTo>
                <a:lnTo>
                  <a:pt x="0" y="3497580"/>
                </a:lnTo>
                <a:lnTo>
                  <a:pt x="0" y="0"/>
                </a:lnTo>
                <a:close/>
              </a:path>
            </a:pathLst>
          </a:custGeom>
          <a:blipFill>
            <a:blip r:embed="rId3"/>
            <a:stretch>
              <a:fillRect/>
            </a:stretch>
          </a:blipFill>
        </p:spPr>
      </p:sp>
      <p:sp>
        <p:nvSpPr>
          <p:cNvPr id="4" name="Freeform 4"/>
          <p:cNvSpPr/>
          <p:nvPr/>
        </p:nvSpPr>
        <p:spPr>
          <a:xfrm>
            <a:off x="9948891" y="-63285"/>
            <a:ext cx="2243109" cy="966159"/>
          </a:xfrm>
          <a:custGeom>
            <a:avLst/>
            <a:gdLst/>
            <a:ahLst/>
            <a:cxnLst/>
            <a:rect l="l" t="t" r="r" b="b"/>
            <a:pathLst>
              <a:path w="3364664" h="1449238">
                <a:moveTo>
                  <a:pt x="0" y="0"/>
                </a:moveTo>
                <a:lnTo>
                  <a:pt x="3364664" y="0"/>
                </a:lnTo>
                <a:lnTo>
                  <a:pt x="3364664" y="1449238"/>
                </a:lnTo>
                <a:lnTo>
                  <a:pt x="0" y="1449238"/>
                </a:lnTo>
                <a:lnTo>
                  <a:pt x="0" y="0"/>
                </a:lnTo>
                <a:close/>
              </a:path>
            </a:pathLst>
          </a:custGeom>
          <a:blipFill>
            <a:blip r:embed="rId4"/>
            <a:stretch>
              <a:fillRect/>
            </a:stretch>
          </a:blipFill>
        </p:spPr>
      </p:sp>
      <p:sp>
        <p:nvSpPr>
          <p:cNvPr id="5" name="Freeform 5"/>
          <p:cNvSpPr/>
          <p:nvPr/>
        </p:nvSpPr>
        <p:spPr>
          <a:xfrm>
            <a:off x="1300943" y="1414780"/>
            <a:ext cx="9948895" cy="4936634"/>
          </a:xfrm>
          <a:custGeom>
            <a:avLst/>
            <a:gdLst/>
            <a:ahLst/>
            <a:cxnLst/>
            <a:rect l="l" t="t" r="r" b="b"/>
            <a:pathLst>
              <a:path w="14923343" h="7404951">
                <a:moveTo>
                  <a:pt x="0" y="0"/>
                </a:moveTo>
                <a:lnTo>
                  <a:pt x="14923342" y="0"/>
                </a:lnTo>
                <a:lnTo>
                  <a:pt x="14923342" y="7404951"/>
                </a:lnTo>
                <a:lnTo>
                  <a:pt x="0" y="7404951"/>
                </a:lnTo>
                <a:lnTo>
                  <a:pt x="0" y="0"/>
                </a:lnTo>
                <a:close/>
              </a:path>
            </a:pathLst>
          </a:custGeom>
          <a:blipFill>
            <a:blip r:embed="rId5"/>
            <a:stretch>
              <a:fillRect t="-1264" b="-1264"/>
            </a:stretch>
          </a:blipFill>
        </p:spPr>
      </p:sp>
      <p:sp>
        <p:nvSpPr>
          <p:cNvPr id="6" name="Freeform 6"/>
          <p:cNvSpPr/>
          <p:nvPr/>
        </p:nvSpPr>
        <p:spPr>
          <a:xfrm>
            <a:off x="10394889" y="2284869"/>
            <a:ext cx="675556" cy="774560"/>
          </a:xfrm>
          <a:custGeom>
            <a:avLst/>
            <a:gdLst/>
            <a:ahLst/>
            <a:cxnLst/>
            <a:rect l="l" t="t" r="r" b="b"/>
            <a:pathLst>
              <a:path w="1013334" h="1161840">
                <a:moveTo>
                  <a:pt x="0" y="0"/>
                </a:moveTo>
                <a:lnTo>
                  <a:pt x="1013334" y="0"/>
                </a:lnTo>
                <a:lnTo>
                  <a:pt x="1013334" y="1161839"/>
                </a:lnTo>
                <a:lnTo>
                  <a:pt x="0" y="1161839"/>
                </a:lnTo>
                <a:lnTo>
                  <a:pt x="0" y="0"/>
                </a:lnTo>
                <a:close/>
              </a:path>
            </a:pathLst>
          </a:custGeom>
          <a:blipFill>
            <a:blip r:embed="rId6"/>
            <a:stretch>
              <a:fillRect/>
            </a:stretch>
          </a:blipFill>
        </p:spPr>
      </p:sp>
      <p:sp>
        <p:nvSpPr>
          <p:cNvPr id="7" name="Freeform 7"/>
          <p:cNvSpPr/>
          <p:nvPr/>
        </p:nvSpPr>
        <p:spPr>
          <a:xfrm>
            <a:off x="3032299" y="3185091"/>
            <a:ext cx="6127403" cy="2987109"/>
          </a:xfrm>
          <a:custGeom>
            <a:avLst/>
            <a:gdLst/>
            <a:ahLst/>
            <a:cxnLst/>
            <a:rect l="l" t="t" r="r" b="b"/>
            <a:pathLst>
              <a:path w="9191105" h="4480664">
                <a:moveTo>
                  <a:pt x="0" y="0"/>
                </a:moveTo>
                <a:lnTo>
                  <a:pt x="9191106" y="0"/>
                </a:lnTo>
                <a:lnTo>
                  <a:pt x="9191106" y="4480664"/>
                </a:lnTo>
                <a:lnTo>
                  <a:pt x="0" y="4480664"/>
                </a:lnTo>
                <a:lnTo>
                  <a:pt x="0" y="0"/>
                </a:lnTo>
                <a:close/>
              </a:path>
            </a:pathLst>
          </a:custGeom>
          <a:blipFill>
            <a:blip r:embed="rId7"/>
            <a:stretch>
              <a:fillRect/>
            </a:stretch>
          </a:blipFill>
        </p:spPr>
      </p:sp>
      <p:sp>
        <p:nvSpPr>
          <p:cNvPr id="8" name="TextBox 8"/>
          <p:cNvSpPr txBox="1"/>
          <p:nvPr/>
        </p:nvSpPr>
        <p:spPr>
          <a:xfrm>
            <a:off x="572179" y="-50800"/>
            <a:ext cx="11160983" cy="1457130"/>
          </a:xfrm>
          <a:prstGeom prst="rect">
            <a:avLst/>
          </a:prstGeom>
        </p:spPr>
        <p:txBody>
          <a:bodyPr lIns="0" tIns="0" rIns="0" bIns="0" rtlCol="0" anchor="t">
            <a:spAutoFit/>
          </a:bodyPr>
          <a:lstStyle/>
          <a:p>
            <a:pPr algn="ctr" defTabSz="609630">
              <a:lnSpc>
                <a:spcPts val="3920"/>
              </a:lnSpc>
            </a:pPr>
            <a:r>
              <a:rPr lang="en-US" sz="2800" b="1">
                <a:solidFill>
                  <a:srgbClr val="000000"/>
                </a:solidFill>
                <a:latin typeface="Open Sans 1 Bold"/>
                <a:ea typeface="Open Sans 1 Bold"/>
                <a:cs typeface="Open Sans 1 Bold"/>
                <a:sym typeface="Open Sans 1 Bold"/>
              </a:rPr>
              <a:t>Exercise 2: Read the conversation and decide whether these statements are True or False.</a:t>
            </a:r>
          </a:p>
          <a:p>
            <a:pPr algn="ctr" defTabSz="609630">
              <a:lnSpc>
                <a:spcPts val="3920"/>
              </a:lnSpc>
            </a:pPr>
            <a:endParaRPr lang="en-US" sz="2800" b="1">
              <a:solidFill>
                <a:srgbClr val="000000"/>
              </a:solidFill>
              <a:latin typeface="Open Sans 1 Bold"/>
              <a:ea typeface="Open Sans 1 Bold"/>
              <a:cs typeface="Open Sans 1 Bold"/>
              <a:sym typeface="Open Sans 1 Bold"/>
            </a:endParaRPr>
          </a:p>
        </p:txBody>
      </p:sp>
      <p:sp>
        <p:nvSpPr>
          <p:cNvPr id="9" name="TextBox 9"/>
          <p:cNvSpPr txBox="1"/>
          <p:nvPr/>
        </p:nvSpPr>
        <p:spPr>
          <a:xfrm>
            <a:off x="3231600" y="3661517"/>
            <a:ext cx="6483349" cy="1269065"/>
          </a:xfrm>
          <a:prstGeom prst="rect">
            <a:avLst/>
          </a:prstGeom>
        </p:spPr>
        <p:txBody>
          <a:bodyPr lIns="0" tIns="0" rIns="0" bIns="0" rtlCol="0" anchor="t">
            <a:spAutoFit/>
          </a:bodyPr>
          <a:lstStyle/>
          <a:p>
            <a:pPr defTabSz="609630">
              <a:lnSpc>
                <a:spcPts val="3360"/>
              </a:lnSpc>
              <a:spcBef>
                <a:spcPct val="0"/>
              </a:spcBef>
            </a:pPr>
            <a:r>
              <a:rPr lang="en-US" sz="2400" b="1" dirty="0" err="1">
                <a:solidFill>
                  <a:srgbClr val="000000"/>
                </a:solidFill>
                <a:latin typeface="Open Sans 1 Bold"/>
                <a:ea typeface="Open Sans 1 Bold"/>
                <a:cs typeface="Open Sans 1 Bold"/>
                <a:sym typeface="Open Sans 1 Bold"/>
              </a:rPr>
              <a:t>Ms</a:t>
            </a:r>
            <a:r>
              <a:rPr lang="en-US" sz="2400" b="1" dirty="0">
                <a:solidFill>
                  <a:srgbClr val="000000"/>
                </a:solidFill>
                <a:latin typeface="Open Sans 1 Bold"/>
                <a:ea typeface="Open Sans 1 Bold"/>
                <a:cs typeface="Open Sans 1 Bold"/>
                <a:sym typeface="Open Sans 1 Bold"/>
              </a:rPr>
              <a:t> Hoa: </a:t>
            </a:r>
            <a:r>
              <a:rPr lang="en-US" sz="2400" dirty="0">
                <a:solidFill>
                  <a:srgbClr val="000000"/>
                </a:solidFill>
                <a:latin typeface="Open Sans 1"/>
                <a:ea typeface="Open Sans 1"/>
                <a:cs typeface="Open Sans 1"/>
                <a:sym typeface="Open Sans 1"/>
              </a:rPr>
              <a:t>Nam, you went to Cuc Phuong National Park last weekend, didn‘t you?</a:t>
            </a:r>
          </a:p>
          <a:p>
            <a:pPr defTabSz="609630">
              <a:lnSpc>
                <a:spcPts val="3360"/>
              </a:lnSpc>
              <a:spcBef>
                <a:spcPct val="0"/>
              </a:spcBef>
            </a:pPr>
            <a:r>
              <a:rPr lang="en-US" sz="2400" b="1" dirty="0">
                <a:solidFill>
                  <a:srgbClr val="000000"/>
                </a:solidFill>
                <a:latin typeface="Open Sans 1 Bold"/>
                <a:ea typeface="Open Sans 1 Bold"/>
                <a:cs typeface="Open Sans 1 Bold"/>
                <a:sym typeface="Open Sans 1 Bold"/>
              </a:rPr>
              <a:t>Nam: </a:t>
            </a:r>
            <a:r>
              <a:rPr lang="en-US" sz="2400" dirty="0">
                <a:solidFill>
                  <a:srgbClr val="000000"/>
                </a:solidFill>
                <a:latin typeface="Open Sans 1"/>
                <a:ea typeface="Open Sans 1"/>
                <a:cs typeface="Open Sans 1"/>
                <a:sym typeface="Open Sans 1"/>
              </a:rPr>
              <a:t>Yes, that’s right.</a:t>
            </a:r>
          </a:p>
        </p:txBody>
      </p:sp>
    </p:spTree>
    <p:extLst>
      <p:ext uri="{BB962C8B-B14F-4D97-AF65-F5344CB8AC3E}">
        <p14:creationId xmlns:p14="http://schemas.microsoft.com/office/powerpoint/2010/main" val="49691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0724" b="-130699"/>
            </a:stretch>
          </a:blipFill>
        </p:spPr>
      </p:sp>
      <p:sp>
        <p:nvSpPr>
          <p:cNvPr id="3" name="Freeform 3"/>
          <p:cNvSpPr/>
          <p:nvPr/>
        </p:nvSpPr>
        <p:spPr>
          <a:xfrm>
            <a:off x="0" y="5692140"/>
            <a:ext cx="12192000" cy="2331720"/>
          </a:xfrm>
          <a:custGeom>
            <a:avLst/>
            <a:gdLst/>
            <a:ahLst/>
            <a:cxnLst/>
            <a:rect l="l" t="t" r="r" b="b"/>
            <a:pathLst>
              <a:path w="18288000" h="3497580">
                <a:moveTo>
                  <a:pt x="0" y="0"/>
                </a:moveTo>
                <a:lnTo>
                  <a:pt x="18288000" y="0"/>
                </a:lnTo>
                <a:lnTo>
                  <a:pt x="18288000" y="3497580"/>
                </a:lnTo>
                <a:lnTo>
                  <a:pt x="0" y="3497580"/>
                </a:lnTo>
                <a:lnTo>
                  <a:pt x="0" y="0"/>
                </a:lnTo>
                <a:close/>
              </a:path>
            </a:pathLst>
          </a:custGeom>
          <a:blipFill>
            <a:blip r:embed="rId3"/>
            <a:stretch>
              <a:fillRect/>
            </a:stretch>
          </a:blipFill>
        </p:spPr>
      </p:sp>
      <p:sp>
        <p:nvSpPr>
          <p:cNvPr id="4" name="Freeform 4"/>
          <p:cNvSpPr/>
          <p:nvPr/>
        </p:nvSpPr>
        <p:spPr>
          <a:xfrm>
            <a:off x="9948891" y="-63285"/>
            <a:ext cx="2243109" cy="966159"/>
          </a:xfrm>
          <a:custGeom>
            <a:avLst/>
            <a:gdLst/>
            <a:ahLst/>
            <a:cxnLst/>
            <a:rect l="l" t="t" r="r" b="b"/>
            <a:pathLst>
              <a:path w="3364664" h="1449238">
                <a:moveTo>
                  <a:pt x="0" y="0"/>
                </a:moveTo>
                <a:lnTo>
                  <a:pt x="3364664" y="0"/>
                </a:lnTo>
                <a:lnTo>
                  <a:pt x="3364664" y="1449238"/>
                </a:lnTo>
                <a:lnTo>
                  <a:pt x="0" y="1449238"/>
                </a:lnTo>
                <a:lnTo>
                  <a:pt x="0" y="0"/>
                </a:lnTo>
                <a:close/>
              </a:path>
            </a:pathLst>
          </a:custGeom>
          <a:blipFill>
            <a:blip r:embed="rId4"/>
            <a:stretch>
              <a:fillRect/>
            </a:stretch>
          </a:blipFill>
        </p:spPr>
      </p:sp>
      <p:sp>
        <p:nvSpPr>
          <p:cNvPr id="5" name="Freeform 5"/>
          <p:cNvSpPr/>
          <p:nvPr/>
        </p:nvSpPr>
        <p:spPr>
          <a:xfrm>
            <a:off x="1122866" y="1136117"/>
            <a:ext cx="10357398" cy="5269326"/>
          </a:xfrm>
          <a:custGeom>
            <a:avLst/>
            <a:gdLst/>
            <a:ahLst/>
            <a:cxnLst/>
            <a:rect l="l" t="t" r="r" b="b"/>
            <a:pathLst>
              <a:path w="15536097" h="7903989">
                <a:moveTo>
                  <a:pt x="0" y="0"/>
                </a:moveTo>
                <a:lnTo>
                  <a:pt x="15536098" y="0"/>
                </a:lnTo>
                <a:lnTo>
                  <a:pt x="15536098" y="7903990"/>
                </a:lnTo>
                <a:lnTo>
                  <a:pt x="0" y="7903990"/>
                </a:lnTo>
                <a:lnTo>
                  <a:pt x="0" y="0"/>
                </a:lnTo>
                <a:close/>
              </a:path>
            </a:pathLst>
          </a:custGeom>
          <a:blipFill>
            <a:blip r:embed="rId5"/>
            <a:stretch>
              <a:fillRect/>
            </a:stretch>
          </a:blipFill>
        </p:spPr>
      </p:sp>
      <p:sp>
        <p:nvSpPr>
          <p:cNvPr id="6" name="Freeform 6"/>
          <p:cNvSpPr/>
          <p:nvPr/>
        </p:nvSpPr>
        <p:spPr>
          <a:xfrm>
            <a:off x="9560672" y="3648061"/>
            <a:ext cx="776437" cy="890226"/>
          </a:xfrm>
          <a:custGeom>
            <a:avLst/>
            <a:gdLst/>
            <a:ahLst/>
            <a:cxnLst/>
            <a:rect l="l" t="t" r="r" b="b"/>
            <a:pathLst>
              <a:path w="1164656" h="1335339">
                <a:moveTo>
                  <a:pt x="0" y="0"/>
                </a:moveTo>
                <a:lnTo>
                  <a:pt x="1164656" y="0"/>
                </a:lnTo>
                <a:lnTo>
                  <a:pt x="1164656" y="1335339"/>
                </a:lnTo>
                <a:lnTo>
                  <a:pt x="0" y="1335339"/>
                </a:lnTo>
                <a:lnTo>
                  <a:pt x="0" y="0"/>
                </a:lnTo>
                <a:close/>
              </a:path>
            </a:pathLst>
          </a:custGeom>
          <a:blipFill>
            <a:blip r:embed="rId6"/>
            <a:stretch>
              <a:fillRect/>
            </a:stretch>
          </a:blipFill>
        </p:spPr>
      </p:sp>
      <p:sp>
        <p:nvSpPr>
          <p:cNvPr id="7" name="TextBox 7"/>
          <p:cNvSpPr txBox="1"/>
          <p:nvPr/>
        </p:nvSpPr>
        <p:spPr>
          <a:xfrm>
            <a:off x="572179" y="-50800"/>
            <a:ext cx="11160983" cy="1457130"/>
          </a:xfrm>
          <a:prstGeom prst="rect">
            <a:avLst/>
          </a:prstGeom>
        </p:spPr>
        <p:txBody>
          <a:bodyPr lIns="0" tIns="0" rIns="0" bIns="0" rtlCol="0" anchor="t">
            <a:spAutoFit/>
          </a:bodyPr>
          <a:lstStyle/>
          <a:p>
            <a:pPr algn="ctr" defTabSz="609630">
              <a:lnSpc>
                <a:spcPts val="3920"/>
              </a:lnSpc>
            </a:pPr>
            <a:r>
              <a:rPr lang="en-US" sz="2800" b="1">
                <a:solidFill>
                  <a:srgbClr val="000000"/>
                </a:solidFill>
                <a:latin typeface="Open Sans 1 Bold"/>
                <a:ea typeface="Open Sans 1 Bold"/>
                <a:cs typeface="Open Sans 1 Bold"/>
                <a:sym typeface="Open Sans 1 Bold"/>
              </a:rPr>
              <a:t>Exercise 2: Read the conversation and decide whether these statements are True or False.</a:t>
            </a:r>
          </a:p>
          <a:p>
            <a:pPr algn="ctr" defTabSz="609630">
              <a:lnSpc>
                <a:spcPts val="3920"/>
              </a:lnSpc>
            </a:pPr>
            <a:endParaRPr lang="en-US" sz="2800" b="1">
              <a:solidFill>
                <a:srgbClr val="000000"/>
              </a:solidFill>
              <a:latin typeface="Open Sans 1 Bold"/>
              <a:ea typeface="Open Sans 1 Bold"/>
              <a:cs typeface="Open Sans 1 Bold"/>
              <a:sym typeface="Open Sans 1 Bold"/>
            </a:endParaRPr>
          </a:p>
        </p:txBody>
      </p:sp>
      <p:sp>
        <p:nvSpPr>
          <p:cNvPr id="8" name="Freeform 8"/>
          <p:cNvSpPr/>
          <p:nvPr/>
        </p:nvSpPr>
        <p:spPr>
          <a:xfrm>
            <a:off x="1122866" y="-352008"/>
            <a:ext cx="8457001" cy="4122788"/>
          </a:xfrm>
          <a:custGeom>
            <a:avLst/>
            <a:gdLst/>
            <a:ahLst/>
            <a:cxnLst/>
            <a:rect l="l" t="t" r="r" b="b"/>
            <a:pathLst>
              <a:path w="12685502" h="6184182">
                <a:moveTo>
                  <a:pt x="0" y="0"/>
                </a:moveTo>
                <a:lnTo>
                  <a:pt x="12685502" y="0"/>
                </a:lnTo>
                <a:lnTo>
                  <a:pt x="12685502" y="6184182"/>
                </a:lnTo>
                <a:lnTo>
                  <a:pt x="0" y="6184182"/>
                </a:lnTo>
                <a:lnTo>
                  <a:pt x="0" y="0"/>
                </a:lnTo>
                <a:close/>
              </a:path>
            </a:pathLst>
          </a:custGeom>
          <a:blipFill>
            <a:blip r:embed="rId7"/>
            <a:stretch>
              <a:fillRect/>
            </a:stretch>
          </a:blipFill>
        </p:spPr>
      </p:sp>
      <p:sp>
        <p:nvSpPr>
          <p:cNvPr id="9" name="TextBox 9"/>
          <p:cNvSpPr txBox="1"/>
          <p:nvPr/>
        </p:nvSpPr>
        <p:spPr>
          <a:xfrm>
            <a:off x="1920149" y="124460"/>
            <a:ext cx="7189771" cy="2577116"/>
          </a:xfrm>
          <a:prstGeom prst="rect">
            <a:avLst/>
          </a:prstGeom>
        </p:spPr>
        <p:txBody>
          <a:bodyPr lIns="0" tIns="0" rIns="0" bIns="0" rtlCol="0" anchor="t">
            <a:spAutoFit/>
          </a:bodyPr>
          <a:lstStyle/>
          <a:p>
            <a:pPr defTabSz="609630">
              <a:lnSpc>
                <a:spcPts val="3360"/>
              </a:lnSpc>
            </a:pPr>
            <a:r>
              <a:rPr lang="en-US" sz="2400" b="1" dirty="0">
                <a:solidFill>
                  <a:srgbClr val="000000"/>
                </a:solidFill>
                <a:latin typeface="Open Sans 1 Bold"/>
                <a:ea typeface="Open Sans 1 Bold"/>
                <a:cs typeface="Open Sans 1 Bold"/>
                <a:sym typeface="Open Sans 1 Bold"/>
              </a:rPr>
              <a:t>Mai:</a:t>
            </a:r>
            <a:r>
              <a:rPr lang="en-US" sz="2400" dirty="0">
                <a:solidFill>
                  <a:srgbClr val="000000"/>
                </a:solidFill>
                <a:latin typeface="Open Sans 1"/>
                <a:ea typeface="Open Sans 1"/>
                <a:cs typeface="Open Sans 1"/>
                <a:sym typeface="Open Sans 1"/>
              </a:rPr>
              <a:t> What's an ecosystem, </a:t>
            </a:r>
            <a:r>
              <a:rPr lang="en-US" sz="2400" dirty="0" err="1">
                <a:solidFill>
                  <a:srgbClr val="000000"/>
                </a:solidFill>
                <a:latin typeface="Open Sans 1"/>
                <a:ea typeface="Open Sans 1"/>
                <a:cs typeface="Open Sans 1"/>
                <a:sym typeface="Open Sans 1"/>
              </a:rPr>
              <a:t>Ms</a:t>
            </a:r>
            <a:r>
              <a:rPr lang="en-US" sz="2400" dirty="0">
                <a:solidFill>
                  <a:srgbClr val="000000"/>
                </a:solidFill>
                <a:latin typeface="Open Sans 1"/>
                <a:ea typeface="Open Sans 1"/>
                <a:cs typeface="Open Sans 1"/>
                <a:sym typeface="Open Sans 1"/>
              </a:rPr>
              <a:t> Hoa?</a:t>
            </a:r>
          </a:p>
          <a:p>
            <a:pPr defTabSz="609630">
              <a:lnSpc>
                <a:spcPts val="3360"/>
              </a:lnSpc>
              <a:spcBef>
                <a:spcPct val="0"/>
              </a:spcBef>
            </a:pPr>
            <a:r>
              <a:rPr lang="en-US" sz="2400" b="1" dirty="0" err="1">
                <a:solidFill>
                  <a:srgbClr val="000000"/>
                </a:solidFill>
                <a:latin typeface="Open Sans 1 Bold"/>
                <a:ea typeface="Open Sans 1 Bold"/>
                <a:cs typeface="Open Sans 1 Bold"/>
                <a:sym typeface="Open Sans 1 Bold"/>
              </a:rPr>
              <a:t>Ms</a:t>
            </a:r>
            <a:r>
              <a:rPr lang="en-US" sz="2400" b="1" dirty="0">
                <a:solidFill>
                  <a:srgbClr val="000000"/>
                </a:solidFill>
                <a:latin typeface="Open Sans 1 Bold"/>
                <a:ea typeface="Open Sans 1 Bold"/>
                <a:cs typeface="Open Sans 1 Bold"/>
                <a:sym typeface="Open Sans 1 Bold"/>
              </a:rPr>
              <a:t> Hoa: </a:t>
            </a:r>
            <a:r>
              <a:rPr lang="en-US" sz="2400" dirty="0">
                <a:solidFill>
                  <a:srgbClr val="000000"/>
                </a:solidFill>
                <a:latin typeface="Open Sans 1"/>
                <a:ea typeface="Open Sans 1"/>
                <a:cs typeface="Open Sans 1"/>
                <a:sym typeface="Open Sans 1"/>
              </a:rPr>
              <a:t>It's a community that has living things, like flora and fauna. Flora refers to plants and fauna refers to animals, including tiny organisms, like bacteria. Ecosystems also include non-living things, like sunlight, air, soil, and water.</a:t>
            </a:r>
          </a:p>
        </p:txBody>
      </p:sp>
    </p:spTree>
    <p:extLst>
      <p:ext uri="{BB962C8B-B14F-4D97-AF65-F5344CB8AC3E}">
        <p14:creationId xmlns:p14="http://schemas.microsoft.com/office/powerpoint/2010/main" val="107852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0724" b="-130699"/>
            </a:stretch>
          </a:blipFill>
        </p:spPr>
      </p:sp>
      <p:sp>
        <p:nvSpPr>
          <p:cNvPr id="3" name="Freeform 3"/>
          <p:cNvSpPr/>
          <p:nvPr/>
        </p:nvSpPr>
        <p:spPr>
          <a:xfrm>
            <a:off x="0" y="5692140"/>
            <a:ext cx="12192000" cy="2331720"/>
          </a:xfrm>
          <a:custGeom>
            <a:avLst/>
            <a:gdLst/>
            <a:ahLst/>
            <a:cxnLst/>
            <a:rect l="l" t="t" r="r" b="b"/>
            <a:pathLst>
              <a:path w="18288000" h="3497580">
                <a:moveTo>
                  <a:pt x="0" y="0"/>
                </a:moveTo>
                <a:lnTo>
                  <a:pt x="18288000" y="0"/>
                </a:lnTo>
                <a:lnTo>
                  <a:pt x="18288000" y="3497580"/>
                </a:lnTo>
                <a:lnTo>
                  <a:pt x="0" y="3497580"/>
                </a:lnTo>
                <a:lnTo>
                  <a:pt x="0" y="0"/>
                </a:lnTo>
                <a:close/>
              </a:path>
            </a:pathLst>
          </a:custGeom>
          <a:blipFill>
            <a:blip r:embed="rId3"/>
            <a:stretch>
              <a:fillRect/>
            </a:stretch>
          </a:blipFill>
        </p:spPr>
      </p:sp>
      <p:sp>
        <p:nvSpPr>
          <p:cNvPr id="4" name="Freeform 4"/>
          <p:cNvSpPr/>
          <p:nvPr/>
        </p:nvSpPr>
        <p:spPr>
          <a:xfrm>
            <a:off x="9948891" y="-63285"/>
            <a:ext cx="2243109" cy="966159"/>
          </a:xfrm>
          <a:custGeom>
            <a:avLst/>
            <a:gdLst/>
            <a:ahLst/>
            <a:cxnLst/>
            <a:rect l="l" t="t" r="r" b="b"/>
            <a:pathLst>
              <a:path w="3364664" h="1449238">
                <a:moveTo>
                  <a:pt x="0" y="0"/>
                </a:moveTo>
                <a:lnTo>
                  <a:pt x="3364664" y="0"/>
                </a:lnTo>
                <a:lnTo>
                  <a:pt x="3364664" y="1449238"/>
                </a:lnTo>
                <a:lnTo>
                  <a:pt x="0" y="1449238"/>
                </a:lnTo>
                <a:lnTo>
                  <a:pt x="0" y="0"/>
                </a:lnTo>
                <a:close/>
              </a:path>
            </a:pathLst>
          </a:custGeom>
          <a:blipFill>
            <a:blip r:embed="rId4"/>
            <a:stretch>
              <a:fillRect/>
            </a:stretch>
          </a:blipFill>
        </p:spPr>
      </p:sp>
      <p:sp>
        <p:nvSpPr>
          <p:cNvPr id="5" name="Freeform 5"/>
          <p:cNvSpPr/>
          <p:nvPr/>
        </p:nvSpPr>
        <p:spPr>
          <a:xfrm>
            <a:off x="1121555" y="1004804"/>
            <a:ext cx="10157044" cy="5167396"/>
          </a:xfrm>
          <a:custGeom>
            <a:avLst/>
            <a:gdLst/>
            <a:ahLst/>
            <a:cxnLst/>
            <a:rect l="l" t="t" r="r" b="b"/>
            <a:pathLst>
              <a:path w="15235566" h="7751094">
                <a:moveTo>
                  <a:pt x="0" y="0"/>
                </a:moveTo>
                <a:lnTo>
                  <a:pt x="15235566" y="0"/>
                </a:lnTo>
                <a:lnTo>
                  <a:pt x="15235566" y="7751094"/>
                </a:lnTo>
                <a:lnTo>
                  <a:pt x="0" y="7751094"/>
                </a:lnTo>
                <a:lnTo>
                  <a:pt x="0" y="0"/>
                </a:lnTo>
                <a:close/>
              </a:path>
            </a:pathLst>
          </a:custGeom>
          <a:blipFill>
            <a:blip r:embed="rId5"/>
            <a:stretch>
              <a:fillRect/>
            </a:stretch>
          </a:blipFill>
        </p:spPr>
      </p:sp>
      <p:sp>
        <p:nvSpPr>
          <p:cNvPr id="6" name="Freeform 6"/>
          <p:cNvSpPr/>
          <p:nvPr/>
        </p:nvSpPr>
        <p:spPr>
          <a:xfrm>
            <a:off x="9394346" y="4910428"/>
            <a:ext cx="743229" cy="995881"/>
          </a:xfrm>
          <a:custGeom>
            <a:avLst/>
            <a:gdLst/>
            <a:ahLst/>
            <a:cxnLst/>
            <a:rect l="l" t="t" r="r" b="b"/>
            <a:pathLst>
              <a:path w="1114844" h="1493821">
                <a:moveTo>
                  <a:pt x="0" y="0"/>
                </a:moveTo>
                <a:lnTo>
                  <a:pt x="1114844" y="0"/>
                </a:lnTo>
                <a:lnTo>
                  <a:pt x="1114844" y="1493821"/>
                </a:lnTo>
                <a:lnTo>
                  <a:pt x="0" y="1493821"/>
                </a:lnTo>
                <a:lnTo>
                  <a:pt x="0" y="0"/>
                </a:lnTo>
                <a:close/>
              </a:path>
            </a:pathLst>
          </a:custGeom>
          <a:blipFill>
            <a:blip r:embed="rId6"/>
            <a:stretch>
              <a:fillRect r="-16866"/>
            </a:stretch>
          </a:blipFill>
        </p:spPr>
      </p:sp>
      <p:sp>
        <p:nvSpPr>
          <p:cNvPr id="7" name="Freeform 7"/>
          <p:cNvSpPr/>
          <p:nvPr/>
        </p:nvSpPr>
        <p:spPr>
          <a:xfrm>
            <a:off x="1613054" y="1414780"/>
            <a:ext cx="7534173" cy="3672909"/>
          </a:xfrm>
          <a:custGeom>
            <a:avLst/>
            <a:gdLst/>
            <a:ahLst/>
            <a:cxnLst/>
            <a:rect l="l" t="t" r="r" b="b"/>
            <a:pathLst>
              <a:path w="11301259" h="5509364">
                <a:moveTo>
                  <a:pt x="0" y="0"/>
                </a:moveTo>
                <a:lnTo>
                  <a:pt x="11301259" y="0"/>
                </a:lnTo>
                <a:lnTo>
                  <a:pt x="11301259" y="5509364"/>
                </a:lnTo>
                <a:lnTo>
                  <a:pt x="0" y="5509364"/>
                </a:lnTo>
                <a:lnTo>
                  <a:pt x="0" y="0"/>
                </a:lnTo>
                <a:close/>
              </a:path>
            </a:pathLst>
          </a:custGeom>
          <a:blipFill>
            <a:blip r:embed="rId7"/>
            <a:stretch>
              <a:fillRect/>
            </a:stretch>
          </a:blipFill>
        </p:spPr>
      </p:sp>
      <p:sp>
        <p:nvSpPr>
          <p:cNvPr id="8" name="TextBox 8"/>
          <p:cNvSpPr txBox="1"/>
          <p:nvPr/>
        </p:nvSpPr>
        <p:spPr>
          <a:xfrm>
            <a:off x="572179" y="-50800"/>
            <a:ext cx="11160983" cy="1457130"/>
          </a:xfrm>
          <a:prstGeom prst="rect">
            <a:avLst/>
          </a:prstGeom>
        </p:spPr>
        <p:txBody>
          <a:bodyPr lIns="0" tIns="0" rIns="0" bIns="0" rtlCol="0" anchor="t">
            <a:spAutoFit/>
          </a:bodyPr>
          <a:lstStyle/>
          <a:p>
            <a:pPr algn="ctr" defTabSz="609630">
              <a:lnSpc>
                <a:spcPts val="3920"/>
              </a:lnSpc>
            </a:pPr>
            <a:r>
              <a:rPr lang="en-US" sz="2800" b="1">
                <a:solidFill>
                  <a:srgbClr val="000000"/>
                </a:solidFill>
                <a:latin typeface="Open Sans 1 Bold"/>
                <a:ea typeface="Open Sans 1 Bold"/>
                <a:cs typeface="Open Sans 1 Bold"/>
                <a:sym typeface="Open Sans 1 Bold"/>
              </a:rPr>
              <a:t>Exercise 2: Read the conversation and decide whether these statements are True or False.</a:t>
            </a:r>
          </a:p>
          <a:p>
            <a:pPr algn="ctr" defTabSz="609630">
              <a:lnSpc>
                <a:spcPts val="3920"/>
              </a:lnSpc>
            </a:pPr>
            <a:endParaRPr lang="en-US" sz="2800" b="1">
              <a:solidFill>
                <a:srgbClr val="000000"/>
              </a:solidFill>
              <a:latin typeface="Open Sans 1 Bold"/>
              <a:ea typeface="Open Sans 1 Bold"/>
              <a:cs typeface="Open Sans 1 Bold"/>
              <a:sym typeface="Open Sans 1 Bold"/>
            </a:endParaRPr>
          </a:p>
        </p:txBody>
      </p:sp>
      <p:sp>
        <p:nvSpPr>
          <p:cNvPr id="9" name="TextBox 9"/>
          <p:cNvSpPr txBox="1"/>
          <p:nvPr/>
        </p:nvSpPr>
        <p:spPr>
          <a:xfrm>
            <a:off x="2138465" y="1627376"/>
            <a:ext cx="6483349" cy="2957541"/>
          </a:xfrm>
          <a:prstGeom prst="rect">
            <a:avLst/>
          </a:prstGeom>
        </p:spPr>
        <p:txBody>
          <a:bodyPr lIns="0" tIns="0" rIns="0" bIns="0" rtlCol="0" anchor="t">
            <a:spAutoFit/>
          </a:bodyPr>
          <a:lstStyle/>
          <a:p>
            <a:pPr defTabSz="609630">
              <a:lnSpc>
                <a:spcPts val="3920"/>
              </a:lnSpc>
            </a:pPr>
            <a:r>
              <a:rPr lang="en-US" sz="2800" dirty="0">
                <a:solidFill>
                  <a:srgbClr val="000000"/>
                </a:solidFill>
                <a:latin typeface="Open Sans 1"/>
                <a:ea typeface="Open Sans 1"/>
                <a:cs typeface="Open Sans 1"/>
                <a:sym typeface="Open Sans 1"/>
              </a:rPr>
              <a:t>Unfortunately, many ecosystems around the world are being lost, damaged, or destroyed because of climate change, pollution, and overuse of natural resources.</a:t>
            </a:r>
          </a:p>
          <a:p>
            <a:pPr defTabSz="609630">
              <a:lnSpc>
                <a:spcPts val="3920"/>
              </a:lnSpc>
              <a:spcBef>
                <a:spcPct val="0"/>
              </a:spcBef>
            </a:pPr>
            <a:endParaRPr lang="en-US" sz="2800" dirty="0">
              <a:solidFill>
                <a:srgbClr val="000000"/>
              </a:solidFill>
              <a:latin typeface="Open Sans 1"/>
              <a:ea typeface="Open Sans 1"/>
              <a:cs typeface="Open Sans 1"/>
              <a:sym typeface="Open Sans 1"/>
            </a:endParaRPr>
          </a:p>
        </p:txBody>
      </p:sp>
    </p:spTree>
    <p:extLst>
      <p:ext uri="{BB962C8B-B14F-4D97-AF65-F5344CB8AC3E}">
        <p14:creationId xmlns:p14="http://schemas.microsoft.com/office/powerpoint/2010/main" val="108369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0724" b="-130699"/>
            </a:stretch>
          </a:blipFill>
        </p:spPr>
      </p:sp>
      <p:sp>
        <p:nvSpPr>
          <p:cNvPr id="3" name="Freeform 3"/>
          <p:cNvSpPr/>
          <p:nvPr/>
        </p:nvSpPr>
        <p:spPr>
          <a:xfrm>
            <a:off x="685800" y="1176345"/>
            <a:ext cx="10432149" cy="5268596"/>
          </a:xfrm>
          <a:custGeom>
            <a:avLst/>
            <a:gdLst/>
            <a:ahLst/>
            <a:cxnLst/>
            <a:rect l="l" t="t" r="r" b="b"/>
            <a:pathLst>
              <a:path w="15648224" h="7902894">
                <a:moveTo>
                  <a:pt x="0" y="0"/>
                </a:moveTo>
                <a:lnTo>
                  <a:pt x="15648224" y="0"/>
                </a:lnTo>
                <a:lnTo>
                  <a:pt x="15648224" y="7902893"/>
                </a:lnTo>
                <a:lnTo>
                  <a:pt x="0" y="7902893"/>
                </a:lnTo>
                <a:lnTo>
                  <a:pt x="0" y="0"/>
                </a:lnTo>
                <a:close/>
              </a:path>
            </a:pathLst>
          </a:custGeom>
          <a:blipFill>
            <a:blip r:embed="rId3"/>
            <a:stretch>
              <a:fillRect l="-5804" r="-5804"/>
            </a:stretch>
          </a:blipFill>
        </p:spPr>
      </p:sp>
      <p:sp>
        <p:nvSpPr>
          <p:cNvPr id="4" name="Freeform 4"/>
          <p:cNvSpPr/>
          <p:nvPr/>
        </p:nvSpPr>
        <p:spPr>
          <a:xfrm>
            <a:off x="3330512" y="1889989"/>
            <a:ext cx="1629649" cy="953447"/>
          </a:xfrm>
          <a:custGeom>
            <a:avLst/>
            <a:gdLst/>
            <a:ahLst/>
            <a:cxnLst/>
            <a:rect l="l" t="t" r="r" b="b"/>
            <a:pathLst>
              <a:path w="2444474" h="1430170">
                <a:moveTo>
                  <a:pt x="0" y="0"/>
                </a:moveTo>
                <a:lnTo>
                  <a:pt x="2444475" y="0"/>
                </a:lnTo>
                <a:lnTo>
                  <a:pt x="2444475" y="1430169"/>
                </a:lnTo>
                <a:lnTo>
                  <a:pt x="0" y="1430169"/>
                </a:lnTo>
                <a:lnTo>
                  <a:pt x="0" y="0"/>
                </a:lnTo>
                <a:close/>
              </a:path>
            </a:pathLst>
          </a:custGeom>
          <a:blipFill>
            <a:blip r:embed="rId4"/>
            <a:stretch>
              <a:fillRect/>
            </a:stretch>
          </a:blipFill>
        </p:spPr>
      </p:sp>
      <p:sp>
        <p:nvSpPr>
          <p:cNvPr id="5" name="Freeform 5"/>
          <p:cNvSpPr/>
          <p:nvPr/>
        </p:nvSpPr>
        <p:spPr>
          <a:xfrm>
            <a:off x="3144883" y="4781805"/>
            <a:ext cx="2383143" cy="918096"/>
          </a:xfrm>
          <a:custGeom>
            <a:avLst/>
            <a:gdLst/>
            <a:ahLst/>
            <a:cxnLst/>
            <a:rect l="l" t="t" r="r" b="b"/>
            <a:pathLst>
              <a:path w="3574715" h="1377144">
                <a:moveTo>
                  <a:pt x="0" y="0"/>
                </a:moveTo>
                <a:lnTo>
                  <a:pt x="3574715" y="0"/>
                </a:lnTo>
                <a:lnTo>
                  <a:pt x="3574715" y="1377144"/>
                </a:lnTo>
                <a:lnTo>
                  <a:pt x="0" y="1377144"/>
                </a:lnTo>
                <a:lnTo>
                  <a:pt x="0" y="0"/>
                </a:lnTo>
                <a:close/>
              </a:path>
            </a:pathLst>
          </a:custGeom>
          <a:blipFill>
            <a:blip r:embed="rId5"/>
            <a:stretch>
              <a:fillRect/>
            </a:stretch>
          </a:blipFill>
        </p:spPr>
      </p:sp>
      <p:sp>
        <p:nvSpPr>
          <p:cNvPr id="6" name="Freeform 6"/>
          <p:cNvSpPr/>
          <p:nvPr/>
        </p:nvSpPr>
        <p:spPr>
          <a:xfrm>
            <a:off x="8828783" y="1436324"/>
            <a:ext cx="1512217" cy="907330"/>
          </a:xfrm>
          <a:custGeom>
            <a:avLst/>
            <a:gdLst/>
            <a:ahLst/>
            <a:cxnLst/>
            <a:rect l="l" t="t" r="r" b="b"/>
            <a:pathLst>
              <a:path w="2268326" h="1360995">
                <a:moveTo>
                  <a:pt x="0" y="0"/>
                </a:moveTo>
                <a:lnTo>
                  <a:pt x="2268325" y="0"/>
                </a:lnTo>
                <a:lnTo>
                  <a:pt x="2268325" y="1360995"/>
                </a:lnTo>
                <a:lnTo>
                  <a:pt x="0" y="1360995"/>
                </a:lnTo>
                <a:lnTo>
                  <a:pt x="0" y="0"/>
                </a:lnTo>
                <a:close/>
              </a:path>
            </a:pathLst>
          </a:custGeom>
          <a:blipFill>
            <a:blip r:embed="rId6"/>
            <a:stretch>
              <a:fillRect/>
            </a:stretch>
          </a:blipFill>
        </p:spPr>
      </p:sp>
      <p:sp>
        <p:nvSpPr>
          <p:cNvPr id="7" name="Freeform 7"/>
          <p:cNvSpPr/>
          <p:nvPr/>
        </p:nvSpPr>
        <p:spPr>
          <a:xfrm>
            <a:off x="9057734" y="2637328"/>
            <a:ext cx="1700577" cy="1003269"/>
          </a:xfrm>
          <a:custGeom>
            <a:avLst/>
            <a:gdLst/>
            <a:ahLst/>
            <a:cxnLst/>
            <a:rect l="l" t="t" r="r" b="b"/>
            <a:pathLst>
              <a:path w="2550865" h="1504903">
                <a:moveTo>
                  <a:pt x="0" y="0"/>
                </a:moveTo>
                <a:lnTo>
                  <a:pt x="2550865" y="0"/>
                </a:lnTo>
                <a:lnTo>
                  <a:pt x="2550865" y="1504903"/>
                </a:lnTo>
                <a:lnTo>
                  <a:pt x="0" y="1504903"/>
                </a:lnTo>
                <a:lnTo>
                  <a:pt x="0" y="0"/>
                </a:lnTo>
                <a:close/>
              </a:path>
            </a:pathLst>
          </a:custGeom>
          <a:blipFill>
            <a:blip r:embed="rId7"/>
            <a:stretch>
              <a:fillRect/>
            </a:stretch>
          </a:blipFill>
        </p:spPr>
      </p:sp>
      <p:sp>
        <p:nvSpPr>
          <p:cNvPr id="8" name="Freeform 8"/>
          <p:cNvSpPr/>
          <p:nvPr/>
        </p:nvSpPr>
        <p:spPr>
          <a:xfrm>
            <a:off x="7869744" y="4224797"/>
            <a:ext cx="1918077" cy="883819"/>
          </a:xfrm>
          <a:custGeom>
            <a:avLst/>
            <a:gdLst/>
            <a:ahLst/>
            <a:cxnLst/>
            <a:rect l="l" t="t" r="r" b="b"/>
            <a:pathLst>
              <a:path w="2877115" h="1325729">
                <a:moveTo>
                  <a:pt x="0" y="0"/>
                </a:moveTo>
                <a:lnTo>
                  <a:pt x="2877115" y="0"/>
                </a:lnTo>
                <a:lnTo>
                  <a:pt x="2877115" y="1325729"/>
                </a:lnTo>
                <a:lnTo>
                  <a:pt x="0" y="1325729"/>
                </a:lnTo>
                <a:lnTo>
                  <a:pt x="0" y="0"/>
                </a:lnTo>
                <a:close/>
              </a:path>
            </a:pathLst>
          </a:custGeom>
          <a:blipFill>
            <a:blip r:embed="rId8"/>
            <a:stretch>
              <a:fillRect/>
            </a:stretch>
          </a:blipFill>
        </p:spPr>
      </p:sp>
      <p:sp>
        <p:nvSpPr>
          <p:cNvPr id="9" name="TextBox 9"/>
          <p:cNvSpPr txBox="1"/>
          <p:nvPr/>
        </p:nvSpPr>
        <p:spPr>
          <a:xfrm>
            <a:off x="199290" y="424263"/>
            <a:ext cx="11723837" cy="359073"/>
          </a:xfrm>
          <a:prstGeom prst="rect">
            <a:avLst/>
          </a:prstGeom>
        </p:spPr>
        <p:txBody>
          <a:bodyPr lIns="0" tIns="0" rIns="0" bIns="0" rtlCol="0" anchor="t">
            <a:spAutoFit/>
          </a:bodyPr>
          <a:lstStyle/>
          <a:p>
            <a:pPr algn="ctr" defTabSz="609630">
              <a:lnSpc>
                <a:spcPts val="2800"/>
              </a:lnSpc>
              <a:spcBef>
                <a:spcPct val="0"/>
              </a:spcBef>
            </a:pPr>
            <a:r>
              <a:rPr lang="en-US" sz="2800" b="1">
                <a:solidFill>
                  <a:srgbClr val="000000"/>
                </a:solidFill>
                <a:latin typeface="Codec Pro Bold"/>
                <a:ea typeface="Codec Pro Bold"/>
                <a:cs typeface="Codec Pro Bold"/>
                <a:sym typeface="Codec Pro Bold"/>
              </a:rPr>
              <a:t>Exercise 3: Complete the diagram with words and phrases in Task 1</a:t>
            </a:r>
          </a:p>
        </p:txBody>
      </p:sp>
    </p:spTree>
    <p:extLst>
      <p:ext uri="{BB962C8B-B14F-4D97-AF65-F5344CB8AC3E}">
        <p14:creationId xmlns:p14="http://schemas.microsoft.com/office/powerpoint/2010/main" val="307204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0724" b="-130699"/>
            </a:stretch>
          </a:blipFill>
        </p:spPr>
      </p:sp>
      <p:sp>
        <p:nvSpPr>
          <p:cNvPr id="3" name="Freeform 3"/>
          <p:cNvSpPr/>
          <p:nvPr/>
        </p:nvSpPr>
        <p:spPr>
          <a:xfrm>
            <a:off x="-4428569" y="3864187"/>
            <a:ext cx="13054933" cy="2757855"/>
          </a:xfrm>
          <a:custGeom>
            <a:avLst/>
            <a:gdLst/>
            <a:ahLst/>
            <a:cxnLst/>
            <a:rect l="l" t="t" r="r" b="b"/>
            <a:pathLst>
              <a:path w="19582400" h="4136782">
                <a:moveTo>
                  <a:pt x="0" y="0"/>
                </a:moveTo>
                <a:lnTo>
                  <a:pt x="19582401" y="0"/>
                </a:lnTo>
                <a:lnTo>
                  <a:pt x="19582401" y="4136782"/>
                </a:lnTo>
                <a:lnTo>
                  <a:pt x="0" y="4136782"/>
                </a:lnTo>
                <a:lnTo>
                  <a:pt x="0" y="0"/>
                </a:lnTo>
                <a:close/>
              </a:path>
            </a:pathLst>
          </a:custGeom>
          <a:blipFill>
            <a:blip r:embed="rId3">
              <a:alphaModFix amt="30000"/>
            </a:blip>
            <a:stretch>
              <a:fillRect/>
            </a:stretch>
          </a:blipFill>
        </p:spPr>
      </p:sp>
      <p:sp>
        <p:nvSpPr>
          <p:cNvPr id="4" name="Freeform 4"/>
          <p:cNvSpPr/>
          <p:nvPr/>
        </p:nvSpPr>
        <p:spPr>
          <a:xfrm flipH="1">
            <a:off x="4437523" y="2145528"/>
            <a:ext cx="9505020" cy="4026672"/>
          </a:xfrm>
          <a:custGeom>
            <a:avLst/>
            <a:gdLst/>
            <a:ahLst/>
            <a:cxnLst/>
            <a:rect l="l" t="t" r="r" b="b"/>
            <a:pathLst>
              <a:path w="14257530" h="6040008">
                <a:moveTo>
                  <a:pt x="14257530" y="0"/>
                </a:moveTo>
                <a:lnTo>
                  <a:pt x="0" y="0"/>
                </a:lnTo>
                <a:lnTo>
                  <a:pt x="0" y="6040008"/>
                </a:lnTo>
                <a:lnTo>
                  <a:pt x="14257530" y="6040008"/>
                </a:lnTo>
                <a:lnTo>
                  <a:pt x="1425753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5692140"/>
            <a:ext cx="12192000" cy="2331720"/>
          </a:xfrm>
          <a:custGeom>
            <a:avLst/>
            <a:gdLst/>
            <a:ahLst/>
            <a:cxnLst/>
            <a:rect l="l" t="t" r="r" b="b"/>
            <a:pathLst>
              <a:path w="18288000" h="3497580">
                <a:moveTo>
                  <a:pt x="0" y="0"/>
                </a:moveTo>
                <a:lnTo>
                  <a:pt x="18288000" y="0"/>
                </a:lnTo>
                <a:lnTo>
                  <a:pt x="18288000" y="3497580"/>
                </a:lnTo>
                <a:lnTo>
                  <a:pt x="0" y="3497580"/>
                </a:lnTo>
                <a:lnTo>
                  <a:pt x="0" y="0"/>
                </a:lnTo>
                <a:close/>
              </a:path>
            </a:pathLst>
          </a:custGeom>
          <a:blipFill>
            <a:blip r:embed="rId6"/>
            <a:stretch>
              <a:fillRect/>
            </a:stretch>
          </a:blipFill>
        </p:spPr>
      </p:sp>
      <p:sp>
        <p:nvSpPr>
          <p:cNvPr id="6" name="Freeform 6"/>
          <p:cNvSpPr/>
          <p:nvPr/>
        </p:nvSpPr>
        <p:spPr>
          <a:xfrm>
            <a:off x="6901065" y="2993813"/>
            <a:ext cx="4285465" cy="3178387"/>
          </a:xfrm>
          <a:custGeom>
            <a:avLst/>
            <a:gdLst/>
            <a:ahLst/>
            <a:cxnLst/>
            <a:rect l="l" t="t" r="r" b="b"/>
            <a:pathLst>
              <a:path w="6428198" h="4767580">
                <a:moveTo>
                  <a:pt x="0" y="0"/>
                </a:moveTo>
                <a:lnTo>
                  <a:pt x="6428197" y="0"/>
                </a:lnTo>
                <a:lnTo>
                  <a:pt x="6428197" y="4767580"/>
                </a:lnTo>
                <a:lnTo>
                  <a:pt x="0" y="4767580"/>
                </a:lnTo>
                <a:lnTo>
                  <a:pt x="0" y="0"/>
                </a:lnTo>
                <a:close/>
              </a:path>
            </a:pathLst>
          </a:custGeom>
          <a:blipFill>
            <a:blip r:embed="rId7"/>
            <a:stretch>
              <a:fillRect/>
            </a:stretch>
          </a:blipFill>
        </p:spPr>
      </p:sp>
      <p:sp>
        <p:nvSpPr>
          <p:cNvPr id="7" name="TextBox 7"/>
          <p:cNvSpPr txBox="1"/>
          <p:nvPr/>
        </p:nvSpPr>
        <p:spPr>
          <a:xfrm>
            <a:off x="2317398" y="2247128"/>
            <a:ext cx="11150331" cy="2128724"/>
          </a:xfrm>
          <a:prstGeom prst="rect">
            <a:avLst/>
          </a:prstGeom>
        </p:spPr>
        <p:txBody>
          <a:bodyPr lIns="0" tIns="0" rIns="0" bIns="0" rtlCol="0" anchor="t">
            <a:spAutoFit/>
          </a:bodyPr>
          <a:lstStyle/>
          <a:p>
            <a:pPr defTabSz="609630">
              <a:lnSpc>
                <a:spcPts val="5334"/>
              </a:lnSpc>
            </a:pPr>
            <a:r>
              <a:rPr lang="en-US" sz="5334">
                <a:solidFill>
                  <a:srgbClr val="545454"/>
                </a:solidFill>
                <a:latin typeface="Anton"/>
                <a:ea typeface="Anton"/>
                <a:cs typeface="Anton"/>
                <a:sym typeface="Anton"/>
              </a:rPr>
              <a:t>GAME: WHO’S FASTER?</a:t>
            </a:r>
          </a:p>
          <a:p>
            <a:pPr defTabSz="609630">
              <a:lnSpc>
                <a:spcPts val="13175"/>
              </a:lnSpc>
            </a:pPr>
            <a:endParaRPr lang="en-US" sz="5334">
              <a:solidFill>
                <a:srgbClr val="545454"/>
              </a:solidFill>
              <a:latin typeface="Anton"/>
              <a:ea typeface="Anton"/>
              <a:cs typeface="Anton"/>
              <a:sym typeface="Anton"/>
            </a:endParaRPr>
          </a:p>
        </p:txBody>
      </p:sp>
      <p:sp>
        <p:nvSpPr>
          <p:cNvPr id="8" name="Freeform 8"/>
          <p:cNvSpPr/>
          <p:nvPr/>
        </p:nvSpPr>
        <p:spPr>
          <a:xfrm>
            <a:off x="5191597" y="685800"/>
            <a:ext cx="2243109" cy="966159"/>
          </a:xfrm>
          <a:custGeom>
            <a:avLst/>
            <a:gdLst/>
            <a:ahLst/>
            <a:cxnLst/>
            <a:rect l="l" t="t" r="r" b="b"/>
            <a:pathLst>
              <a:path w="3364664" h="1449238">
                <a:moveTo>
                  <a:pt x="0" y="0"/>
                </a:moveTo>
                <a:lnTo>
                  <a:pt x="3364664" y="0"/>
                </a:lnTo>
                <a:lnTo>
                  <a:pt x="3364664" y="1449238"/>
                </a:lnTo>
                <a:lnTo>
                  <a:pt x="0" y="1449238"/>
                </a:lnTo>
                <a:lnTo>
                  <a:pt x="0" y="0"/>
                </a:lnTo>
                <a:close/>
              </a:path>
            </a:pathLst>
          </a:custGeom>
          <a:blipFill>
            <a:blip r:embed="rId8"/>
            <a:stretch>
              <a:fillRect/>
            </a:stretch>
          </a:blipFill>
        </p:spPr>
      </p:sp>
      <p:sp>
        <p:nvSpPr>
          <p:cNvPr id="9" name="Freeform 9"/>
          <p:cNvSpPr/>
          <p:nvPr/>
        </p:nvSpPr>
        <p:spPr>
          <a:xfrm>
            <a:off x="9530192" y="685800"/>
            <a:ext cx="926305" cy="966159"/>
          </a:xfrm>
          <a:custGeom>
            <a:avLst/>
            <a:gdLst/>
            <a:ahLst/>
            <a:cxnLst/>
            <a:rect l="l" t="t" r="r" b="b"/>
            <a:pathLst>
              <a:path w="1389457" h="1449238">
                <a:moveTo>
                  <a:pt x="0" y="0"/>
                </a:moveTo>
                <a:lnTo>
                  <a:pt x="1389457" y="0"/>
                </a:lnTo>
                <a:lnTo>
                  <a:pt x="1389457" y="1449238"/>
                </a:lnTo>
                <a:lnTo>
                  <a:pt x="0" y="1449238"/>
                </a:lnTo>
                <a:lnTo>
                  <a:pt x="0" y="0"/>
                </a:lnTo>
                <a:close/>
              </a:path>
            </a:pathLst>
          </a:custGeom>
          <a:blipFill>
            <a:blip r:embed="rId9"/>
            <a:stretch>
              <a:fillRect/>
            </a:stretch>
          </a:blipFill>
        </p:spPr>
      </p:sp>
      <p:sp>
        <p:nvSpPr>
          <p:cNvPr id="10" name="Freeform 10"/>
          <p:cNvSpPr/>
          <p:nvPr/>
        </p:nvSpPr>
        <p:spPr>
          <a:xfrm flipH="1">
            <a:off x="-463152" y="4583007"/>
            <a:ext cx="926305" cy="966159"/>
          </a:xfrm>
          <a:custGeom>
            <a:avLst/>
            <a:gdLst/>
            <a:ahLst/>
            <a:cxnLst/>
            <a:rect l="l" t="t" r="r" b="b"/>
            <a:pathLst>
              <a:path w="1389457" h="1449238">
                <a:moveTo>
                  <a:pt x="1389456" y="0"/>
                </a:moveTo>
                <a:lnTo>
                  <a:pt x="0" y="0"/>
                </a:lnTo>
                <a:lnTo>
                  <a:pt x="0" y="1449238"/>
                </a:lnTo>
                <a:lnTo>
                  <a:pt x="1389456" y="1449238"/>
                </a:lnTo>
                <a:lnTo>
                  <a:pt x="1389456" y="0"/>
                </a:lnTo>
                <a:close/>
              </a:path>
            </a:pathLst>
          </a:custGeom>
          <a:blipFill>
            <a:blip r:embed="rId9"/>
            <a:stretch>
              <a:fillRect/>
            </a:stretch>
          </a:blipFill>
        </p:spPr>
      </p:sp>
    </p:spTree>
    <p:extLst>
      <p:ext uri="{BB962C8B-B14F-4D97-AF65-F5344CB8AC3E}">
        <p14:creationId xmlns:p14="http://schemas.microsoft.com/office/powerpoint/2010/main" val="3274626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0724" b="-130699"/>
            </a:stretch>
          </a:blipFill>
        </p:spPr>
      </p:sp>
      <p:graphicFrame>
        <p:nvGraphicFramePr>
          <p:cNvPr id="3" name="Table 3"/>
          <p:cNvGraphicFramePr>
            <a:graphicFrameLocks noGrp="1"/>
          </p:cNvGraphicFramePr>
          <p:nvPr/>
        </p:nvGraphicFramePr>
        <p:xfrm>
          <a:off x="384936" y="1677268"/>
          <a:ext cx="11422129" cy="5539208"/>
        </p:xfrm>
        <a:graphic>
          <a:graphicData uri="http://schemas.openxmlformats.org/drawingml/2006/table">
            <a:tbl>
              <a:tblPr/>
              <a:tblGrid>
                <a:gridCol w="8513277">
                  <a:extLst>
                    <a:ext uri="{9D8B030D-6E8A-4147-A177-3AD203B41FA5}">
                      <a16:colId xmlns:a16="http://schemas.microsoft.com/office/drawing/2014/main" val="20000"/>
                    </a:ext>
                  </a:extLst>
                </a:gridCol>
                <a:gridCol w="2908852">
                  <a:extLst>
                    <a:ext uri="{9D8B030D-6E8A-4147-A177-3AD203B41FA5}">
                      <a16:colId xmlns:a16="http://schemas.microsoft.com/office/drawing/2014/main" val="20001"/>
                    </a:ext>
                  </a:extLst>
                </a:gridCol>
              </a:tblGrid>
              <a:tr h="1021499">
                <a:tc>
                  <a:txBody>
                    <a:bodyPr/>
                    <a:lstStyle/>
                    <a:p>
                      <a:pPr algn="l">
                        <a:lnSpc>
                          <a:spcPts val="1971"/>
                        </a:lnSpc>
                        <a:defRPr/>
                      </a:pPr>
                      <a:endParaRPr lang="en-US" sz="700"/>
                    </a:p>
                    <a:p>
                      <a:pPr algn="l">
                        <a:lnSpc>
                          <a:spcPts val="1971"/>
                        </a:lnSpc>
                      </a:pPr>
                      <a:r>
                        <a:rPr lang="en-US" sz="1900" b="1">
                          <a:solidFill>
                            <a:srgbClr val="000000"/>
                          </a:solidFill>
                          <a:latin typeface="Open Sans 2 Bold"/>
                          <a:ea typeface="Open Sans 2 Bold"/>
                          <a:cs typeface="Open Sans 2 Bold"/>
                          <a:sym typeface="Open Sans 2 Bold"/>
                        </a:rPr>
                        <a:t>  1. a change in the earth’sweather conditions.</a:t>
                      </a:r>
                    </a:p>
                    <a:p>
                      <a:pPr algn="l">
                        <a:lnSpc>
                          <a:spcPts val="1971"/>
                        </a:lnSpc>
                      </a:pPr>
                      <a:endParaRPr lang="en-US" sz="1900" b="1">
                        <a:solidFill>
                          <a:srgbClr val="000000"/>
                        </a:solidFill>
                        <a:latin typeface="Open Sans 2 Bold"/>
                        <a:ea typeface="Open Sans 2 Bold"/>
                        <a:cs typeface="Open Sans 2 Bold"/>
                        <a:sym typeface="Open Sans 2 Bold"/>
                      </a:endParaRPr>
                    </a:p>
                  </a:txBody>
                  <a:tcPr marL="127000" marR="127000" marT="127000" marB="127000">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3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08731">
                <a:tc>
                  <a:txBody>
                    <a:bodyPr/>
                    <a:lstStyle/>
                    <a:p>
                      <a:pPr algn="l">
                        <a:lnSpc>
                          <a:spcPts val="3919"/>
                        </a:lnSpc>
                        <a:defRPr/>
                      </a:pPr>
                      <a:endParaRPr lang="en-US" sz="700"/>
                    </a:p>
                    <a:p>
                      <a:pPr algn="l">
                        <a:lnSpc>
                          <a:spcPts val="3919"/>
                        </a:lnSpc>
                      </a:pPr>
                      <a:r>
                        <a:rPr lang="en-US" sz="1900" b="1">
                          <a:solidFill>
                            <a:srgbClr val="000000"/>
                          </a:solidFill>
                          <a:latin typeface="Open Sans 2 Bold"/>
                          <a:ea typeface="Open Sans 2 Bold"/>
                          <a:cs typeface="Open Sans 2 Bold"/>
                          <a:sym typeface="Open Sans 2 Bold"/>
                        </a:rPr>
                        <a:t>  2. things that exist in nature and can be used by people</a:t>
                      </a:r>
                    </a:p>
                  </a:txBody>
                  <a:tcPr marL="127000" marR="127000" marT="127000" marB="127000">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3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72705">
                <a:tc>
                  <a:txBody>
                    <a:bodyPr/>
                    <a:lstStyle/>
                    <a:p>
                      <a:pPr algn="l">
                        <a:lnSpc>
                          <a:spcPts val="3919"/>
                        </a:lnSpc>
                        <a:defRPr/>
                      </a:pPr>
                      <a:r>
                        <a:rPr lang="en-US" sz="1900" b="1">
                          <a:solidFill>
                            <a:srgbClr val="000000"/>
                          </a:solidFill>
                          <a:latin typeface="Open Sans 2 Bold"/>
                          <a:ea typeface="Open Sans 2 Bold"/>
                          <a:cs typeface="Open Sans 2 Bold"/>
                          <a:sym typeface="Open Sans 2 Bold"/>
                        </a:rPr>
                        <a:t>3. land protected by the government because of its natural beauty of special history</a:t>
                      </a:r>
                      <a:endParaRPr lang="en-US" sz="700"/>
                    </a:p>
                    <a:p>
                      <a:pPr algn="l">
                        <a:lnSpc>
                          <a:spcPts val="3919"/>
                        </a:lnSpc>
                      </a:pPr>
                      <a:r>
                        <a:rPr lang="en-US" sz="1900" b="1">
                          <a:solidFill>
                            <a:srgbClr val="000000"/>
                          </a:solidFill>
                          <a:latin typeface="Open Sans 2 Bold"/>
                          <a:ea typeface="Open Sans 2 Bold"/>
                          <a:cs typeface="Open Sans 2 Bold"/>
                          <a:sym typeface="Open Sans 2 Bold"/>
                        </a:rPr>
                        <a:t>  </a:t>
                      </a:r>
                    </a:p>
                    <a:p>
                      <a:pPr algn="l">
                        <a:lnSpc>
                          <a:spcPts val="3919"/>
                        </a:lnSpc>
                      </a:pPr>
                      <a:r>
                        <a:rPr lang="en-US" sz="1900" b="1">
                          <a:solidFill>
                            <a:srgbClr val="000000"/>
                          </a:solidFill>
                          <a:latin typeface="Open Sans 2 Bold"/>
                          <a:ea typeface="Open Sans 2 Bold"/>
                          <a:cs typeface="Open Sans 2 Bold"/>
                          <a:sym typeface="Open Sans 2 Bold"/>
                        </a:rPr>
                        <a:t>  </a:t>
                      </a:r>
                    </a:p>
                  </a:txBody>
                  <a:tcPr marL="127000" marR="127000" marT="127000" marB="127000" anchor="b">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3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14919">
                <a:tc>
                  <a:txBody>
                    <a:bodyPr/>
                    <a:lstStyle/>
                    <a:p>
                      <a:pPr algn="l">
                        <a:lnSpc>
                          <a:spcPts val="3919"/>
                        </a:lnSpc>
                        <a:defRPr/>
                      </a:pPr>
                      <a:r>
                        <a:rPr lang="en-US" sz="1900" b="1">
                          <a:solidFill>
                            <a:srgbClr val="000000"/>
                          </a:solidFill>
                          <a:latin typeface="Open Sans 2 Bold"/>
                          <a:ea typeface="Open Sans 2 Bold"/>
                          <a:cs typeface="Open Sans 2 Bold"/>
                          <a:sym typeface="Open Sans 2 Bold"/>
                        </a:rPr>
                        <a:t>4. basic materials used to make products</a:t>
                      </a:r>
                      <a:endParaRPr lang="en-US" sz="700"/>
                    </a:p>
                    <a:p>
                      <a:pPr algn="l">
                        <a:lnSpc>
                          <a:spcPts val="3919"/>
                        </a:lnSpc>
                      </a:pPr>
                      <a:r>
                        <a:rPr lang="en-US" sz="1900" b="1">
                          <a:solidFill>
                            <a:srgbClr val="000000"/>
                          </a:solidFill>
                          <a:latin typeface="Open Sans 2 Bold"/>
                          <a:ea typeface="Open Sans 2 Bold"/>
                          <a:cs typeface="Open Sans 2 Bold"/>
                          <a:sym typeface="Open Sans 2 Bold"/>
                        </a:rPr>
                        <a:t>  </a:t>
                      </a:r>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3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4" name="TextBox 4"/>
          <p:cNvSpPr txBox="1"/>
          <p:nvPr/>
        </p:nvSpPr>
        <p:spPr>
          <a:xfrm>
            <a:off x="384936" y="497897"/>
            <a:ext cx="11121265" cy="718145"/>
          </a:xfrm>
          <a:prstGeom prst="rect">
            <a:avLst/>
          </a:prstGeom>
        </p:spPr>
        <p:txBody>
          <a:bodyPr lIns="0" tIns="0" rIns="0" bIns="0" rtlCol="0" anchor="t">
            <a:spAutoFit/>
          </a:bodyPr>
          <a:lstStyle/>
          <a:p>
            <a:pPr algn="r" defTabSz="609630">
              <a:lnSpc>
                <a:spcPts val="2800"/>
              </a:lnSpc>
              <a:spcBef>
                <a:spcPct val="0"/>
              </a:spcBef>
            </a:pPr>
            <a:r>
              <a:rPr lang="en-US" sz="2800" b="1">
                <a:solidFill>
                  <a:srgbClr val="000000"/>
                </a:solidFill>
                <a:latin typeface="Codec Pro Bold"/>
                <a:ea typeface="Codec Pro Bold"/>
                <a:cs typeface="Codec Pro Bold"/>
                <a:sym typeface="Codec Pro Bold"/>
              </a:rPr>
              <a:t>Exercise 4: Use the words in the box to form compound nouns mentioned in Task 1. Match them with the meaning below. </a:t>
            </a:r>
          </a:p>
        </p:txBody>
      </p:sp>
      <p:sp>
        <p:nvSpPr>
          <p:cNvPr id="5" name="TextBox 5"/>
          <p:cNvSpPr txBox="1"/>
          <p:nvPr/>
        </p:nvSpPr>
        <p:spPr>
          <a:xfrm>
            <a:off x="384936" y="6344324"/>
            <a:ext cx="11422129" cy="456856"/>
          </a:xfrm>
          <a:prstGeom prst="rect">
            <a:avLst/>
          </a:prstGeom>
        </p:spPr>
        <p:txBody>
          <a:bodyPr lIns="0" tIns="0" rIns="0" bIns="0" rtlCol="0" anchor="t">
            <a:spAutoFit/>
          </a:bodyPr>
          <a:lstStyle/>
          <a:p>
            <a:pPr algn="ctr" defTabSz="609630">
              <a:lnSpc>
                <a:spcPts val="3920"/>
              </a:lnSpc>
              <a:spcBef>
                <a:spcPct val="0"/>
              </a:spcBef>
            </a:pPr>
            <a:r>
              <a:rPr lang="en-US" sz="2800">
                <a:solidFill>
                  <a:srgbClr val="000000"/>
                </a:solidFill>
                <a:latin typeface="Open Sans 1"/>
                <a:ea typeface="Open Sans 1"/>
                <a:cs typeface="Open Sans 1"/>
                <a:sym typeface="Open Sans 1"/>
              </a:rPr>
              <a:t>Nội dung đoạn văn bản của bạn</a:t>
            </a:r>
          </a:p>
        </p:txBody>
      </p:sp>
      <p:sp>
        <p:nvSpPr>
          <p:cNvPr id="6" name="TextBox 6"/>
          <p:cNvSpPr txBox="1"/>
          <p:nvPr/>
        </p:nvSpPr>
        <p:spPr>
          <a:xfrm>
            <a:off x="8964415" y="1965046"/>
            <a:ext cx="2590535" cy="397032"/>
          </a:xfrm>
          <a:prstGeom prst="rect">
            <a:avLst/>
          </a:prstGeom>
        </p:spPr>
        <p:txBody>
          <a:bodyPr wrap="square" lIns="0" tIns="0" rIns="0" bIns="0" rtlCol="0" anchor="t">
            <a:spAutoFit/>
          </a:bodyPr>
          <a:lstStyle/>
          <a:p>
            <a:pPr algn="ctr" defTabSz="609630">
              <a:lnSpc>
                <a:spcPts val="3360"/>
              </a:lnSpc>
              <a:spcBef>
                <a:spcPct val="0"/>
              </a:spcBef>
            </a:pPr>
            <a:r>
              <a:rPr lang="en-US" sz="2400" dirty="0">
                <a:solidFill>
                  <a:srgbClr val="FF5757"/>
                </a:solidFill>
                <a:latin typeface="Open Sans 1"/>
                <a:ea typeface="Open Sans 1"/>
                <a:cs typeface="Open Sans 1"/>
                <a:sym typeface="Open Sans 1"/>
              </a:rPr>
              <a:t>climate change</a:t>
            </a:r>
          </a:p>
        </p:txBody>
      </p:sp>
      <p:sp>
        <p:nvSpPr>
          <p:cNvPr id="7" name="TextBox 7"/>
          <p:cNvSpPr txBox="1"/>
          <p:nvPr/>
        </p:nvSpPr>
        <p:spPr>
          <a:xfrm>
            <a:off x="8964415" y="2960370"/>
            <a:ext cx="2756495" cy="397032"/>
          </a:xfrm>
          <a:prstGeom prst="rect">
            <a:avLst/>
          </a:prstGeom>
        </p:spPr>
        <p:txBody>
          <a:bodyPr wrap="square" lIns="0" tIns="0" rIns="0" bIns="0" rtlCol="0" anchor="t">
            <a:spAutoFit/>
          </a:bodyPr>
          <a:lstStyle/>
          <a:p>
            <a:pPr algn="ctr" defTabSz="609630">
              <a:lnSpc>
                <a:spcPts val="3360"/>
              </a:lnSpc>
              <a:spcBef>
                <a:spcPct val="0"/>
              </a:spcBef>
            </a:pPr>
            <a:r>
              <a:rPr lang="en-US" sz="2400" dirty="0">
                <a:solidFill>
                  <a:srgbClr val="FF5757"/>
                </a:solidFill>
                <a:latin typeface="Open Sans 1"/>
                <a:ea typeface="Open Sans 1"/>
                <a:cs typeface="Open Sans 1"/>
                <a:sym typeface="Open Sans 1"/>
              </a:rPr>
              <a:t>natural resources</a:t>
            </a:r>
          </a:p>
        </p:txBody>
      </p:sp>
      <p:sp>
        <p:nvSpPr>
          <p:cNvPr id="8" name="TextBox 8"/>
          <p:cNvSpPr txBox="1"/>
          <p:nvPr/>
        </p:nvSpPr>
        <p:spPr>
          <a:xfrm>
            <a:off x="4548618" y="3991746"/>
            <a:ext cx="11422129" cy="397032"/>
          </a:xfrm>
          <a:prstGeom prst="rect">
            <a:avLst/>
          </a:prstGeom>
        </p:spPr>
        <p:txBody>
          <a:bodyPr lIns="0" tIns="0" rIns="0" bIns="0" rtlCol="0" anchor="t">
            <a:spAutoFit/>
          </a:bodyPr>
          <a:lstStyle/>
          <a:p>
            <a:pPr algn="ctr" defTabSz="609630">
              <a:lnSpc>
                <a:spcPts val="3360"/>
              </a:lnSpc>
              <a:spcBef>
                <a:spcPct val="0"/>
              </a:spcBef>
            </a:pPr>
            <a:r>
              <a:rPr lang="en-US" sz="2400" dirty="0">
                <a:solidFill>
                  <a:srgbClr val="FF5757"/>
                </a:solidFill>
                <a:latin typeface="Open Sans 1"/>
                <a:ea typeface="Open Sans 1"/>
                <a:cs typeface="Open Sans 1"/>
                <a:sym typeface="Open Sans 1"/>
              </a:rPr>
              <a:t>national park</a:t>
            </a:r>
          </a:p>
        </p:txBody>
      </p:sp>
      <p:sp>
        <p:nvSpPr>
          <p:cNvPr id="9" name="TextBox 9"/>
          <p:cNvSpPr txBox="1"/>
          <p:nvPr/>
        </p:nvSpPr>
        <p:spPr>
          <a:xfrm>
            <a:off x="4548618" y="5573454"/>
            <a:ext cx="11422129" cy="397032"/>
          </a:xfrm>
          <a:prstGeom prst="rect">
            <a:avLst/>
          </a:prstGeom>
        </p:spPr>
        <p:txBody>
          <a:bodyPr lIns="0" tIns="0" rIns="0" bIns="0" rtlCol="0" anchor="t">
            <a:spAutoFit/>
          </a:bodyPr>
          <a:lstStyle/>
          <a:p>
            <a:pPr algn="ctr" defTabSz="609630">
              <a:lnSpc>
                <a:spcPts val="3360"/>
              </a:lnSpc>
              <a:spcBef>
                <a:spcPct val="0"/>
              </a:spcBef>
            </a:pPr>
            <a:r>
              <a:rPr lang="en-US" sz="2400" dirty="0">
                <a:solidFill>
                  <a:srgbClr val="FF5757"/>
                </a:solidFill>
                <a:latin typeface="Open Sans 1"/>
                <a:ea typeface="Open Sans 1"/>
                <a:cs typeface="Open Sans 1"/>
                <a:sym typeface="Open Sans 1"/>
              </a:rPr>
              <a:t>raw materials</a:t>
            </a:r>
          </a:p>
        </p:txBody>
      </p:sp>
    </p:spTree>
    <p:extLst>
      <p:ext uri="{BB962C8B-B14F-4D97-AF65-F5344CB8AC3E}">
        <p14:creationId xmlns:p14="http://schemas.microsoft.com/office/powerpoint/2010/main" val="2611127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20724" b="-130699"/>
            </a:stretch>
          </a:blipFill>
        </p:spPr>
      </p:sp>
      <p:sp>
        <p:nvSpPr>
          <p:cNvPr id="3" name="Freeform 3"/>
          <p:cNvSpPr/>
          <p:nvPr/>
        </p:nvSpPr>
        <p:spPr>
          <a:xfrm>
            <a:off x="-2777331" y="5067649"/>
            <a:ext cx="10820400" cy="2236216"/>
          </a:xfrm>
          <a:custGeom>
            <a:avLst/>
            <a:gdLst/>
            <a:ahLst/>
            <a:cxnLst/>
            <a:rect l="l" t="t" r="r" b="b"/>
            <a:pathLst>
              <a:path w="16230600" h="3354324">
                <a:moveTo>
                  <a:pt x="0" y="0"/>
                </a:moveTo>
                <a:lnTo>
                  <a:pt x="16230600" y="0"/>
                </a:lnTo>
                <a:lnTo>
                  <a:pt x="16230600" y="3354324"/>
                </a:lnTo>
                <a:lnTo>
                  <a:pt x="0" y="3354324"/>
                </a:lnTo>
                <a:lnTo>
                  <a:pt x="0" y="0"/>
                </a:lnTo>
                <a:close/>
              </a:path>
            </a:pathLst>
          </a:custGeom>
          <a:blipFill>
            <a:blip r:embed="rId5"/>
            <a:stretch>
              <a:fillRect/>
            </a:stretch>
          </a:blipFill>
        </p:spPr>
      </p:sp>
      <p:sp>
        <p:nvSpPr>
          <p:cNvPr id="4" name="Freeform 4"/>
          <p:cNvSpPr/>
          <p:nvPr/>
        </p:nvSpPr>
        <p:spPr>
          <a:xfrm flipH="1">
            <a:off x="7797860" y="2174487"/>
            <a:ext cx="7376672" cy="5486400"/>
          </a:xfrm>
          <a:custGeom>
            <a:avLst/>
            <a:gdLst/>
            <a:ahLst/>
            <a:cxnLst/>
            <a:rect l="l" t="t" r="r" b="b"/>
            <a:pathLst>
              <a:path w="11065008" h="8229600">
                <a:moveTo>
                  <a:pt x="11065008" y="0"/>
                </a:moveTo>
                <a:lnTo>
                  <a:pt x="0" y="0"/>
                </a:lnTo>
                <a:lnTo>
                  <a:pt x="0" y="8229600"/>
                </a:lnTo>
                <a:lnTo>
                  <a:pt x="11065008" y="8229600"/>
                </a:lnTo>
                <a:lnTo>
                  <a:pt x="11065008" y="0"/>
                </a:lnTo>
                <a:close/>
              </a:path>
            </a:pathLst>
          </a:custGeom>
          <a:blipFill>
            <a:blip r:embed="rId6"/>
            <a:stretch>
              <a:fillRect/>
            </a:stretch>
          </a:blipFill>
        </p:spPr>
      </p:sp>
      <p:sp>
        <p:nvSpPr>
          <p:cNvPr id="5" name="Freeform 5"/>
          <p:cNvSpPr/>
          <p:nvPr/>
        </p:nvSpPr>
        <p:spPr>
          <a:xfrm>
            <a:off x="5904255" y="5406124"/>
            <a:ext cx="9270277" cy="1873369"/>
          </a:xfrm>
          <a:custGeom>
            <a:avLst/>
            <a:gdLst/>
            <a:ahLst/>
            <a:cxnLst/>
            <a:rect l="l" t="t" r="r" b="b"/>
            <a:pathLst>
              <a:path w="13905416" h="2810053">
                <a:moveTo>
                  <a:pt x="0" y="0"/>
                </a:moveTo>
                <a:lnTo>
                  <a:pt x="13905416" y="0"/>
                </a:lnTo>
                <a:lnTo>
                  <a:pt x="13905416" y="2810052"/>
                </a:lnTo>
                <a:lnTo>
                  <a:pt x="0" y="2810052"/>
                </a:lnTo>
                <a:lnTo>
                  <a:pt x="0" y="0"/>
                </a:lnTo>
                <a:close/>
              </a:path>
            </a:pathLst>
          </a:custGeom>
          <a:blipFill>
            <a:blip r:embed="rId7"/>
            <a:stretch>
              <a:fillRect/>
            </a:stretch>
          </a:blipFill>
        </p:spPr>
      </p:sp>
      <p:sp>
        <p:nvSpPr>
          <p:cNvPr id="6" name="Freeform 6"/>
          <p:cNvSpPr/>
          <p:nvPr/>
        </p:nvSpPr>
        <p:spPr>
          <a:xfrm>
            <a:off x="-1227209" y="5406124"/>
            <a:ext cx="9270277" cy="1873369"/>
          </a:xfrm>
          <a:custGeom>
            <a:avLst/>
            <a:gdLst/>
            <a:ahLst/>
            <a:cxnLst/>
            <a:rect l="l" t="t" r="r" b="b"/>
            <a:pathLst>
              <a:path w="13905416" h="2810053">
                <a:moveTo>
                  <a:pt x="0" y="0"/>
                </a:moveTo>
                <a:lnTo>
                  <a:pt x="13905416" y="0"/>
                </a:lnTo>
                <a:lnTo>
                  <a:pt x="13905416" y="2810052"/>
                </a:lnTo>
                <a:lnTo>
                  <a:pt x="0" y="2810052"/>
                </a:lnTo>
                <a:lnTo>
                  <a:pt x="0" y="0"/>
                </a:lnTo>
                <a:close/>
              </a:path>
            </a:pathLst>
          </a:custGeom>
          <a:blipFill>
            <a:blip r:embed="rId7"/>
            <a:stretch>
              <a:fillRect/>
            </a:stretch>
          </a:blipFill>
        </p:spPr>
      </p:sp>
      <p:pic>
        <p:nvPicPr>
          <p:cNvPr id="7" name="Picture 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rcRect t="2389" b="303"/>
          <a:stretch>
            <a:fillRect/>
          </a:stretch>
        </p:blipFill>
        <p:spPr>
          <a:xfrm>
            <a:off x="974463" y="1087395"/>
            <a:ext cx="10243075" cy="5606557"/>
          </a:xfrm>
          <a:prstGeom prst="rect">
            <a:avLst/>
          </a:prstGeom>
        </p:spPr>
      </p:pic>
      <p:sp>
        <p:nvSpPr>
          <p:cNvPr id="8" name="TextBox 8"/>
          <p:cNvSpPr txBox="1"/>
          <p:nvPr/>
        </p:nvSpPr>
        <p:spPr>
          <a:xfrm>
            <a:off x="201183" y="596547"/>
            <a:ext cx="11789635" cy="646267"/>
          </a:xfrm>
          <a:prstGeom prst="rect">
            <a:avLst/>
          </a:prstGeom>
        </p:spPr>
        <p:txBody>
          <a:bodyPr lIns="0" tIns="0" rIns="0" bIns="0" rtlCol="0" anchor="t">
            <a:spAutoFit/>
          </a:bodyPr>
          <a:lstStyle/>
          <a:p>
            <a:pPr algn="ctr" defTabSz="609630">
              <a:lnSpc>
                <a:spcPts val="2533"/>
              </a:lnSpc>
            </a:pPr>
            <a:r>
              <a:rPr lang="en-US" sz="2533">
                <a:solidFill>
                  <a:srgbClr val="000000"/>
                </a:solidFill>
                <a:latin typeface="Anton"/>
                <a:ea typeface="Anton"/>
                <a:cs typeface="Anton"/>
                <a:sym typeface="Anton"/>
              </a:rPr>
              <a:t>Watch the following video and list the names and solutions to protect endangered animals.</a:t>
            </a:r>
          </a:p>
          <a:p>
            <a:pPr algn="ctr" defTabSz="609630">
              <a:lnSpc>
                <a:spcPts val="2533"/>
              </a:lnSpc>
              <a:spcBef>
                <a:spcPct val="0"/>
              </a:spcBef>
            </a:pPr>
            <a:endParaRPr lang="en-US" sz="2533">
              <a:solidFill>
                <a:srgbClr val="000000"/>
              </a:solidFill>
              <a:latin typeface="Anton"/>
              <a:ea typeface="Anton"/>
              <a:cs typeface="Anton"/>
              <a:sym typeface="Anton"/>
            </a:endParaRPr>
          </a:p>
        </p:txBody>
      </p:sp>
    </p:spTree>
    <p:extLst>
      <p:ext uri="{BB962C8B-B14F-4D97-AF65-F5344CB8AC3E}">
        <p14:creationId xmlns:p14="http://schemas.microsoft.com/office/powerpoint/2010/main" val="1983812902"/>
      </p:ext>
    </p:extLst>
  </p:cSld>
  <p:clrMapOvr>
    <a:masterClrMapping/>
  </p:clrMapOvr>
  <p:timing>
    <p:tnLst>
      <p:par>
        <p:cTn id="1" dur="indefinite" restart="never" nodeType="tmRoot">
          <p:childTnLst>
            <p:video>
              <p:cMediaNode vol="100000">
                <p:cTn id="2" fill="hold" display="0">
                  <p:stCondLst>
                    <p:cond delay="indefinite"/>
                  </p:stCondLst>
                </p:cTn>
                <p:tgtEl>
                  <p:spTgt spid="7"/>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0724" b="-130699"/>
            </a:stretch>
          </a:blipFill>
        </p:spPr>
      </p:sp>
      <p:sp>
        <p:nvSpPr>
          <p:cNvPr id="3" name="Freeform 3"/>
          <p:cNvSpPr/>
          <p:nvPr/>
        </p:nvSpPr>
        <p:spPr>
          <a:xfrm flipH="1">
            <a:off x="6846730" y="3024626"/>
            <a:ext cx="6538804" cy="3833374"/>
          </a:xfrm>
          <a:custGeom>
            <a:avLst/>
            <a:gdLst/>
            <a:ahLst/>
            <a:cxnLst/>
            <a:rect l="l" t="t" r="r" b="b"/>
            <a:pathLst>
              <a:path w="9808206" h="5750061">
                <a:moveTo>
                  <a:pt x="9808206" y="0"/>
                </a:moveTo>
                <a:lnTo>
                  <a:pt x="0" y="0"/>
                </a:lnTo>
                <a:lnTo>
                  <a:pt x="0" y="5750061"/>
                </a:lnTo>
                <a:lnTo>
                  <a:pt x="9808206" y="5750061"/>
                </a:lnTo>
                <a:lnTo>
                  <a:pt x="9808206" y="0"/>
                </a:lnTo>
                <a:close/>
              </a:path>
            </a:pathLst>
          </a:custGeom>
          <a:blipFill>
            <a:blip r:embed="rId3">
              <a:alphaModFix amt="80000"/>
            </a:blip>
            <a:stretch>
              <a:fillRect/>
            </a:stretch>
          </a:blipFill>
        </p:spPr>
      </p:sp>
      <p:sp>
        <p:nvSpPr>
          <p:cNvPr id="4" name="Freeform 4"/>
          <p:cNvSpPr/>
          <p:nvPr/>
        </p:nvSpPr>
        <p:spPr>
          <a:xfrm>
            <a:off x="4027070" y="1230207"/>
            <a:ext cx="9358465" cy="5486400"/>
          </a:xfrm>
          <a:custGeom>
            <a:avLst/>
            <a:gdLst/>
            <a:ahLst/>
            <a:cxnLst/>
            <a:rect l="l" t="t" r="r" b="b"/>
            <a:pathLst>
              <a:path w="14037697" h="8229600">
                <a:moveTo>
                  <a:pt x="0" y="0"/>
                </a:moveTo>
                <a:lnTo>
                  <a:pt x="14037697" y="0"/>
                </a:lnTo>
                <a:lnTo>
                  <a:pt x="14037697" y="8229600"/>
                </a:lnTo>
                <a:lnTo>
                  <a:pt x="0" y="8229600"/>
                </a:lnTo>
                <a:lnTo>
                  <a:pt x="0" y="0"/>
                </a:lnTo>
                <a:close/>
              </a:path>
            </a:pathLst>
          </a:custGeom>
          <a:blipFill>
            <a:blip r:embed="rId3">
              <a:alphaModFix amt="80000"/>
            </a:blip>
            <a:stretch>
              <a:fillRect/>
            </a:stretch>
          </a:blipFill>
        </p:spPr>
      </p:sp>
      <p:sp>
        <p:nvSpPr>
          <p:cNvPr id="5" name="TextBox 5"/>
          <p:cNvSpPr txBox="1"/>
          <p:nvPr/>
        </p:nvSpPr>
        <p:spPr>
          <a:xfrm>
            <a:off x="2487186" y="723900"/>
            <a:ext cx="7217629" cy="1051570"/>
          </a:xfrm>
          <a:prstGeom prst="rect">
            <a:avLst/>
          </a:prstGeom>
        </p:spPr>
        <p:txBody>
          <a:bodyPr lIns="0" tIns="0" rIns="0" bIns="0" rtlCol="0" anchor="t">
            <a:spAutoFit/>
          </a:bodyPr>
          <a:lstStyle/>
          <a:p>
            <a:pPr algn="ctr" defTabSz="609630">
              <a:lnSpc>
                <a:spcPts val="4107"/>
              </a:lnSpc>
            </a:pPr>
            <a:r>
              <a:rPr lang="en-US" sz="3734">
                <a:solidFill>
                  <a:srgbClr val="545454"/>
                </a:solidFill>
                <a:latin typeface="Anton"/>
                <a:ea typeface="Anton"/>
                <a:cs typeface="Anton"/>
                <a:sym typeface="Anton"/>
              </a:rPr>
              <a:t>Check the answer:</a:t>
            </a:r>
          </a:p>
          <a:p>
            <a:pPr algn="ctr" defTabSz="609630">
              <a:lnSpc>
                <a:spcPts val="4107"/>
              </a:lnSpc>
            </a:pPr>
            <a:endParaRPr lang="en-US" sz="3734">
              <a:solidFill>
                <a:srgbClr val="545454"/>
              </a:solidFill>
              <a:latin typeface="Anton"/>
              <a:ea typeface="Anton"/>
              <a:cs typeface="Anton"/>
              <a:sym typeface="Anton"/>
            </a:endParaRPr>
          </a:p>
        </p:txBody>
      </p:sp>
      <p:sp>
        <p:nvSpPr>
          <p:cNvPr id="6" name="TextBox 6"/>
          <p:cNvSpPr txBox="1"/>
          <p:nvPr/>
        </p:nvSpPr>
        <p:spPr>
          <a:xfrm>
            <a:off x="869693" y="1969105"/>
            <a:ext cx="3865440" cy="2841162"/>
          </a:xfrm>
          <a:prstGeom prst="rect">
            <a:avLst/>
          </a:prstGeom>
        </p:spPr>
        <p:txBody>
          <a:bodyPr lIns="0" tIns="0" rIns="0" bIns="0" rtlCol="0" anchor="t">
            <a:spAutoFit/>
          </a:bodyPr>
          <a:lstStyle/>
          <a:p>
            <a:pPr algn="ctr" defTabSz="609630">
              <a:lnSpc>
                <a:spcPts val="2799"/>
              </a:lnSpc>
            </a:pPr>
            <a:r>
              <a:rPr lang="en-US" sz="1999" b="1" dirty="0">
                <a:solidFill>
                  <a:srgbClr val="000000"/>
                </a:solidFill>
                <a:latin typeface="Open Sans 1 Bold"/>
                <a:ea typeface="Open Sans 1 Bold"/>
                <a:cs typeface="Open Sans 1 Bold"/>
                <a:sym typeface="Open Sans 1 Bold"/>
              </a:rPr>
              <a:t>SOLUTION TO PROTECT THE ECOSYSTEM:</a:t>
            </a:r>
          </a:p>
          <a:p>
            <a:pPr marL="431820" lvl="1" indent="-215910" algn="just" defTabSz="609630">
              <a:lnSpc>
                <a:spcPts val="2799"/>
              </a:lnSpc>
              <a:buFontTx/>
              <a:buAutoNum type="arabicPeriod"/>
            </a:pPr>
            <a:r>
              <a:rPr lang="en-US" sz="1999" b="1" dirty="0">
                <a:solidFill>
                  <a:srgbClr val="000000"/>
                </a:solidFill>
                <a:latin typeface="Open Sans 1 Bold"/>
                <a:ea typeface="Open Sans 1 Bold"/>
                <a:cs typeface="Open Sans 1 Bold"/>
                <a:sym typeface="Open Sans 1 Bold"/>
              </a:rPr>
              <a:t> Ecosystem restoration has a variety of techniques:</a:t>
            </a:r>
          </a:p>
          <a:p>
            <a:pPr marL="431820" lvl="1" indent="-215910" algn="just" defTabSz="609630">
              <a:lnSpc>
                <a:spcPts val="2799"/>
              </a:lnSpc>
              <a:buFontTx/>
              <a:buAutoNum type="arabicPeriod"/>
            </a:pPr>
            <a:r>
              <a:rPr lang="en-US" sz="1999" b="1" dirty="0">
                <a:solidFill>
                  <a:srgbClr val="000000"/>
                </a:solidFill>
                <a:latin typeface="Open Sans 1 Bold"/>
                <a:ea typeface="Open Sans 1 Bold"/>
                <a:cs typeface="Open Sans 1 Bold"/>
                <a:sym typeface="Open Sans 1 Bold"/>
              </a:rPr>
              <a:t> Planting trees</a:t>
            </a:r>
          </a:p>
          <a:p>
            <a:pPr marL="431820" lvl="1" indent="-215910" algn="just" defTabSz="609630">
              <a:lnSpc>
                <a:spcPts val="2799"/>
              </a:lnSpc>
              <a:buFontTx/>
              <a:buAutoNum type="arabicPeriod"/>
            </a:pPr>
            <a:r>
              <a:rPr lang="en-US" sz="1999" b="1" dirty="0">
                <a:solidFill>
                  <a:srgbClr val="000000"/>
                </a:solidFill>
                <a:latin typeface="Open Sans 1 Bold"/>
                <a:ea typeface="Open Sans 1 Bold"/>
                <a:cs typeface="Open Sans 1 Bold"/>
                <a:sym typeface="Open Sans 1 Bold"/>
              </a:rPr>
              <a:t>Restoring wetlands</a:t>
            </a:r>
          </a:p>
          <a:p>
            <a:pPr marL="431820" lvl="1" indent="-215910" algn="just" defTabSz="609630">
              <a:lnSpc>
                <a:spcPts val="2799"/>
              </a:lnSpc>
              <a:buFontTx/>
              <a:buAutoNum type="arabicPeriod"/>
            </a:pPr>
            <a:r>
              <a:rPr lang="en-US" sz="1999" b="1" dirty="0">
                <a:solidFill>
                  <a:srgbClr val="000000"/>
                </a:solidFill>
                <a:latin typeface="Open Sans 1 Bold"/>
                <a:ea typeface="Open Sans 1 Bold"/>
                <a:cs typeface="Open Sans 1 Bold"/>
                <a:sym typeface="Open Sans 1 Bold"/>
              </a:rPr>
              <a:t> Cleaning up polluted areas</a:t>
            </a:r>
          </a:p>
          <a:p>
            <a:pPr algn="just" defTabSz="609630">
              <a:lnSpc>
                <a:spcPts val="2799"/>
              </a:lnSpc>
            </a:pPr>
            <a:endParaRPr lang="en-US" sz="1999" b="1" dirty="0">
              <a:solidFill>
                <a:srgbClr val="000000"/>
              </a:solidFill>
              <a:latin typeface="Open Sans 1 Bold"/>
              <a:ea typeface="Open Sans 1 Bold"/>
              <a:cs typeface="Open Sans 1 Bold"/>
              <a:sym typeface="Open Sans 1 Bold"/>
            </a:endParaRPr>
          </a:p>
        </p:txBody>
      </p:sp>
      <p:sp>
        <p:nvSpPr>
          <p:cNvPr id="7" name="TextBox 7"/>
          <p:cNvSpPr txBox="1"/>
          <p:nvPr/>
        </p:nvSpPr>
        <p:spPr>
          <a:xfrm>
            <a:off x="5335351" y="1945399"/>
            <a:ext cx="6389235" cy="5354671"/>
          </a:xfrm>
          <a:prstGeom prst="rect">
            <a:avLst/>
          </a:prstGeom>
        </p:spPr>
        <p:txBody>
          <a:bodyPr lIns="0" tIns="0" rIns="0" bIns="0" rtlCol="0" anchor="t">
            <a:spAutoFit/>
          </a:bodyPr>
          <a:lstStyle/>
          <a:p>
            <a:pPr algn="ctr" defTabSz="609630">
              <a:lnSpc>
                <a:spcPts val="2799"/>
              </a:lnSpc>
            </a:pPr>
            <a:r>
              <a:rPr lang="en-US" sz="1999" b="1" dirty="0">
                <a:solidFill>
                  <a:srgbClr val="000000"/>
                </a:solidFill>
                <a:latin typeface="Open Sans 1 Bold"/>
                <a:ea typeface="Open Sans 1 Bold"/>
                <a:cs typeface="Open Sans 1 Bold"/>
                <a:sym typeface="Open Sans 1 Bold"/>
              </a:rPr>
              <a:t>BENEFITS OF PROTECTING ECOSYSTEM: </a:t>
            </a:r>
          </a:p>
          <a:p>
            <a:pPr marL="431820" lvl="1" indent="-215910" defTabSz="609630">
              <a:lnSpc>
                <a:spcPts val="2799"/>
              </a:lnSpc>
              <a:buFontTx/>
              <a:buAutoNum type="arabicPeriod"/>
            </a:pPr>
            <a:r>
              <a:rPr lang="en-US" sz="1999" b="1" dirty="0">
                <a:solidFill>
                  <a:srgbClr val="000000"/>
                </a:solidFill>
                <a:latin typeface="Open Sans 1 Bold"/>
                <a:ea typeface="Open Sans 1 Bold"/>
                <a:cs typeface="Open Sans 1 Bold"/>
                <a:sym typeface="Open Sans 1 Bold"/>
              </a:rPr>
              <a:t> Create healthier habitats for wildlife</a:t>
            </a:r>
          </a:p>
          <a:p>
            <a:pPr marL="431820" lvl="1" indent="-215910" defTabSz="609630">
              <a:lnSpc>
                <a:spcPts val="2799"/>
              </a:lnSpc>
              <a:buFontTx/>
              <a:buAutoNum type="arabicPeriod"/>
            </a:pPr>
            <a:r>
              <a:rPr lang="en-US" sz="1999" b="1" dirty="0">
                <a:solidFill>
                  <a:srgbClr val="000000"/>
                </a:solidFill>
                <a:latin typeface="Open Sans 1 Bold"/>
                <a:ea typeface="Open Sans 1 Bold"/>
                <a:cs typeface="Open Sans 1 Bold"/>
                <a:sym typeface="Open Sans 1 Bold"/>
              </a:rPr>
              <a:t> Restore natural water cycles and improve water quality of the region</a:t>
            </a:r>
          </a:p>
          <a:p>
            <a:pPr marL="431820" lvl="1" indent="-215910" defTabSz="609630">
              <a:lnSpc>
                <a:spcPts val="2799"/>
              </a:lnSpc>
              <a:buFontTx/>
              <a:buAutoNum type="arabicPeriod"/>
            </a:pPr>
            <a:r>
              <a:rPr lang="en-US" sz="1999" b="1" dirty="0">
                <a:solidFill>
                  <a:srgbClr val="000000"/>
                </a:solidFill>
                <a:latin typeface="Open Sans 1 Bold"/>
                <a:ea typeface="Open Sans 1 Bold"/>
                <a:cs typeface="Open Sans 1 Bold"/>
                <a:sym typeface="Open Sans 1 Bold"/>
              </a:rPr>
              <a:t> Provide new opportunities for ecotourism, create job in restoration and maintenance</a:t>
            </a:r>
          </a:p>
          <a:p>
            <a:pPr marL="431820" lvl="1" indent="-215910" defTabSz="609630">
              <a:lnSpc>
                <a:spcPts val="2799"/>
              </a:lnSpc>
              <a:buFontTx/>
              <a:buAutoNum type="arabicPeriod"/>
            </a:pPr>
            <a:r>
              <a:rPr lang="en-US" sz="1999" b="1" dirty="0">
                <a:solidFill>
                  <a:srgbClr val="000000"/>
                </a:solidFill>
                <a:latin typeface="Open Sans 1 Bold"/>
                <a:ea typeface="Open Sans 1 Bold"/>
                <a:cs typeface="Open Sans 1 Bold"/>
                <a:sym typeface="Open Sans 1 Bold"/>
              </a:rPr>
              <a:t> The restoration of  lowest plateau has reduced erosion and improve the productivity of farmland</a:t>
            </a:r>
          </a:p>
          <a:p>
            <a:pPr marL="431820" lvl="1" indent="-215910" defTabSz="609630">
              <a:lnSpc>
                <a:spcPts val="2799"/>
              </a:lnSpc>
              <a:buFontTx/>
              <a:buAutoNum type="arabicPeriod"/>
            </a:pPr>
            <a:r>
              <a:rPr lang="en-US" sz="1999" b="1" dirty="0">
                <a:solidFill>
                  <a:srgbClr val="000000"/>
                </a:solidFill>
                <a:latin typeface="Open Sans 1 Bold"/>
                <a:ea typeface="Open Sans 1 Bold"/>
                <a:cs typeface="Open Sans 1 Bold"/>
                <a:sym typeface="Open Sans 1 Bold"/>
              </a:rPr>
              <a:t> Provide other benefits to environment </a:t>
            </a:r>
          </a:p>
          <a:p>
            <a:pPr marL="431820" lvl="1" indent="-215910" defTabSz="609630">
              <a:lnSpc>
                <a:spcPts val="2799"/>
              </a:lnSpc>
              <a:buFontTx/>
              <a:buAutoNum type="arabicPeriod"/>
            </a:pPr>
            <a:r>
              <a:rPr lang="en-US" sz="1999" b="1" dirty="0">
                <a:solidFill>
                  <a:srgbClr val="000000"/>
                </a:solidFill>
                <a:latin typeface="Open Sans 1 Bold"/>
                <a:ea typeface="Open Sans 1 Bold"/>
                <a:cs typeface="Open Sans 1 Bold"/>
                <a:sym typeface="Open Sans 1 Bold"/>
              </a:rPr>
              <a:t>Provide essential benefits local communities and economies</a:t>
            </a:r>
          </a:p>
          <a:p>
            <a:pPr defTabSz="609630">
              <a:lnSpc>
                <a:spcPts val="2799"/>
              </a:lnSpc>
            </a:pPr>
            <a:endParaRPr lang="en-US" sz="1999" b="1" dirty="0">
              <a:solidFill>
                <a:srgbClr val="000000"/>
              </a:solidFill>
              <a:latin typeface="Open Sans 1 Bold"/>
              <a:ea typeface="Open Sans 1 Bold"/>
              <a:cs typeface="Open Sans 1 Bold"/>
              <a:sym typeface="Open Sans 1 Bold"/>
            </a:endParaRPr>
          </a:p>
          <a:p>
            <a:pPr defTabSz="609630">
              <a:lnSpc>
                <a:spcPts val="2799"/>
              </a:lnSpc>
            </a:pPr>
            <a:endParaRPr lang="en-US" sz="1999" b="1" dirty="0">
              <a:solidFill>
                <a:srgbClr val="000000"/>
              </a:solidFill>
              <a:latin typeface="Open Sans 1 Bold"/>
              <a:ea typeface="Open Sans 1 Bold"/>
              <a:cs typeface="Open Sans 1 Bold"/>
              <a:sym typeface="Open Sans 1 Bold"/>
            </a:endParaRPr>
          </a:p>
          <a:p>
            <a:pPr defTabSz="609630">
              <a:lnSpc>
                <a:spcPts val="2799"/>
              </a:lnSpc>
            </a:pPr>
            <a:endParaRPr lang="en-US" sz="1999" b="1" dirty="0">
              <a:solidFill>
                <a:srgbClr val="000000"/>
              </a:solidFill>
              <a:latin typeface="Open Sans 1 Bold"/>
              <a:ea typeface="Open Sans 1 Bold"/>
              <a:cs typeface="Open Sans 1 Bold"/>
              <a:sym typeface="Open Sans 1 Bold"/>
            </a:endParaRPr>
          </a:p>
          <a:p>
            <a:pPr defTabSz="609630">
              <a:lnSpc>
                <a:spcPts val="2799"/>
              </a:lnSpc>
            </a:pPr>
            <a:endParaRPr lang="en-US" sz="1999" b="1" dirty="0">
              <a:solidFill>
                <a:srgbClr val="000000"/>
              </a:solidFill>
              <a:latin typeface="Open Sans 1 Bold"/>
              <a:ea typeface="Open Sans 1 Bold"/>
              <a:cs typeface="Open Sans 1 Bold"/>
              <a:sym typeface="Open Sans 1 Bold"/>
            </a:endParaRPr>
          </a:p>
        </p:txBody>
      </p:sp>
    </p:spTree>
    <p:extLst>
      <p:ext uri="{BB962C8B-B14F-4D97-AF65-F5344CB8AC3E}">
        <p14:creationId xmlns:p14="http://schemas.microsoft.com/office/powerpoint/2010/main" val="3530112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0724" b="-130699"/>
            </a:stretch>
          </a:blipFill>
        </p:spPr>
      </p:sp>
      <p:sp>
        <p:nvSpPr>
          <p:cNvPr id="3" name="Freeform 3"/>
          <p:cNvSpPr/>
          <p:nvPr/>
        </p:nvSpPr>
        <p:spPr>
          <a:xfrm>
            <a:off x="-1472417" y="1968054"/>
            <a:ext cx="7376672" cy="5486400"/>
          </a:xfrm>
          <a:custGeom>
            <a:avLst/>
            <a:gdLst/>
            <a:ahLst/>
            <a:cxnLst/>
            <a:rect l="l" t="t" r="r" b="b"/>
            <a:pathLst>
              <a:path w="11065008" h="8229600">
                <a:moveTo>
                  <a:pt x="0" y="0"/>
                </a:moveTo>
                <a:lnTo>
                  <a:pt x="11065008" y="0"/>
                </a:lnTo>
                <a:lnTo>
                  <a:pt x="11065008" y="8229600"/>
                </a:lnTo>
                <a:lnTo>
                  <a:pt x="0" y="8229600"/>
                </a:lnTo>
                <a:lnTo>
                  <a:pt x="0" y="0"/>
                </a:lnTo>
                <a:close/>
              </a:path>
            </a:pathLst>
          </a:custGeom>
          <a:blipFill>
            <a:blip r:embed="rId3"/>
            <a:stretch>
              <a:fillRect/>
            </a:stretch>
          </a:blipFill>
        </p:spPr>
      </p:sp>
      <p:sp>
        <p:nvSpPr>
          <p:cNvPr id="4" name="Freeform 4"/>
          <p:cNvSpPr/>
          <p:nvPr/>
        </p:nvSpPr>
        <p:spPr>
          <a:xfrm flipH="1">
            <a:off x="6287745" y="1968054"/>
            <a:ext cx="7376672" cy="5486400"/>
          </a:xfrm>
          <a:custGeom>
            <a:avLst/>
            <a:gdLst/>
            <a:ahLst/>
            <a:cxnLst/>
            <a:rect l="l" t="t" r="r" b="b"/>
            <a:pathLst>
              <a:path w="11065008" h="8229600">
                <a:moveTo>
                  <a:pt x="11065008" y="0"/>
                </a:moveTo>
                <a:lnTo>
                  <a:pt x="0" y="0"/>
                </a:lnTo>
                <a:lnTo>
                  <a:pt x="0" y="8229600"/>
                </a:lnTo>
                <a:lnTo>
                  <a:pt x="11065008" y="8229600"/>
                </a:lnTo>
                <a:lnTo>
                  <a:pt x="11065008" y="0"/>
                </a:lnTo>
                <a:close/>
              </a:path>
            </a:pathLst>
          </a:custGeom>
          <a:blipFill>
            <a:blip r:embed="rId3"/>
            <a:stretch>
              <a:fillRect/>
            </a:stretch>
          </a:blipFill>
        </p:spPr>
      </p:sp>
      <p:sp>
        <p:nvSpPr>
          <p:cNvPr id="5" name="Freeform 5"/>
          <p:cNvSpPr/>
          <p:nvPr/>
        </p:nvSpPr>
        <p:spPr>
          <a:xfrm>
            <a:off x="5904255" y="5235516"/>
            <a:ext cx="9270277" cy="1873369"/>
          </a:xfrm>
          <a:custGeom>
            <a:avLst/>
            <a:gdLst/>
            <a:ahLst/>
            <a:cxnLst/>
            <a:rect l="l" t="t" r="r" b="b"/>
            <a:pathLst>
              <a:path w="13905416" h="2810053">
                <a:moveTo>
                  <a:pt x="0" y="0"/>
                </a:moveTo>
                <a:lnTo>
                  <a:pt x="13905416" y="0"/>
                </a:lnTo>
                <a:lnTo>
                  <a:pt x="13905416" y="2810052"/>
                </a:lnTo>
                <a:lnTo>
                  <a:pt x="0" y="2810052"/>
                </a:lnTo>
                <a:lnTo>
                  <a:pt x="0" y="0"/>
                </a:lnTo>
                <a:close/>
              </a:path>
            </a:pathLst>
          </a:custGeom>
          <a:blipFill>
            <a:blip r:embed="rId4"/>
            <a:stretch>
              <a:fillRect/>
            </a:stretch>
          </a:blipFill>
        </p:spPr>
      </p:sp>
      <p:sp>
        <p:nvSpPr>
          <p:cNvPr id="6" name="Freeform 6"/>
          <p:cNvSpPr/>
          <p:nvPr/>
        </p:nvSpPr>
        <p:spPr>
          <a:xfrm>
            <a:off x="-1227209" y="5235516"/>
            <a:ext cx="9270277" cy="1873369"/>
          </a:xfrm>
          <a:custGeom>
            <a:avLst/>
            <a:gdLst/>
            <a:ahLst/>
            <a:cxnLst/>
            <a:rect l="l" t="t" r="r" b="b"/>
            <a:pathLst>
              <a:path w="13905416" h="2810053">
                <a:moveTo>
                  <a:pt x="0" y="0"/>
                </a:moveTo>
                <a:lnTo>
                  <a:pt x="13905416" y="0"/>
                </a:lnTo>
                <a:lnTo>
                  <a:pt x="13905416" y="2810052"/>
                </a:lnTo>
                <a:lnTo>
                  <a:pt x="0" y="2810052"/>
                </a:lnTo>
                <a:lnTo>
                  <a:pt x="0" y="0"/>
                </a:lnTo>
                <a:close/>
              </a:path>
            </a:pathLst>
          </a:custGeom>
          <a:blipFill>
            <a:blip r:embed="rId4"/>
            <a:stretch>
              <a:fillRect/>
            </a:stretch>
          </a:blipFill>
        </p:spPr>
      </p:sp>
      <p:sp>
        <p:nvSpPr>
          <p:cNvPr id="7" name="Freeform 7"/>
          <p:cNvSpPr/>
          <p:nvPr/>
        </p:nvSpPr>
        <p:spPr>
          <a:xfrm>
            <a:off x="-1227209" y="-181836"/>
            <a:ext cx="3649953" cy="7221672"/>
          </a:xfrm>
          <a:custGeom>
            <a:avLst/>
            <a:gdLst/>
            <a:ahLst/>
            <a:cxnLst/>
            <a:rect l="l" t="t" r="r" b="b"/>
            <a:pathLst>
              <a:path w="5474930" h="10832508">
                <a:moveTo>
                  <a:pt x="0" y="0"/>
                </a:moveTo>
                <a:lnTo>
                  <a:pt x="5474929" y="0"/>
                </a:lnTo>
                <a:lnTo>
                  <a:pt x="5474929" y="10832508"/>
                </a:lnTo>
                <a:lnTo>
                  <a:pt x="0" y="10832508"/>
                </a:lnTo>
                <a:lnTo>
                  <a:pt x="0" y="0"/>
                </a:lnTo>
                <a:close/>
              </a:path>
            </a:pathLst>
          </a:custGeom>
          <a:blipFill>
            <a:blip r:embed="rId5"/>
            <a:stretch>
              <a:fillRect/>
            </a:stretch>
          </a:blipFill>
        </p:spPr>
      </p:sp>
      <p:sp>
        <p:nvSpPr>
          <p:cNvPr id="8" name="Freeform 8"/>
          <p:cNvSpPr/>
          <p:nvPr/>
        </p:nvSpPr>
        <p:spPr>
          <a:xfrm flipH="1">
            <a:off x="9769256" y="-181836"/>
            <a:ext cx="3649953" cy="7221672"/>
          </a:xfrm>
          <a:custGeom>
            <a:avLst/>
            <a:gdLst/>
            <a:ahLst/>
            <a:cxnLst/>
            <a:rect l="l" t="t" r="r" b="b"/>
            <a:pathLst>
              <a:path w="5474930" h="10832508">
                <a:moveTo>
                  <a:pt x="5474929" y="0"/>
                </a:moveTo>
                <a:lnTo>
                  <a:pt x="0" y="0"/>
                </a:lnTo>
                <a:lnTo>
                  <a:pt x="0" y="10832508"/>
                </a:lnTo>
                <a:lnTo>
                  <a:pt x="5474929" y="10832508"/>
                </a:lnTo>
                <a:lnTo>
                  <a:pt x="5474929" y="0"/>
                </a:lnTo>
                <a:close/>
              </a:path>
            </a:pathLst>
          </a:custGeom>
          <a:blipFill>
            <a:blip r:embed="rId5"/>
            <a:stretch>
              <a:fillRect/>
            </a:stretch>
          </a:blipFill>
        </p:spPr>
      </p:sp>
      <p:sp>
        <p:nvSpPr>
          <p:cNvPr id="9" name="TextBox 9"/>
          <p:cNvSpPr txBox="1"/>
          <p:nvPr/>
        </p:nvSpPr>
        <p:spPr>
          <a:xfrm>
            <a:off x="2230352" y="1239093"/>
            <a:ext cx="7268214" cy="2141099"/>
          </a:xfrm>
          <a:prstGeom prst="rect">
            <a:avLst/>
          </a:prstGeom>
        </p:spPr>
        <p:txBody>
          <a:bodyPr lIns="0" tIns="0" rIns="0" bIns="0" rtlCol="0" anchor="t">
            <a:spAutoFit/>
          </a:bodyPr>
          <a:lstStyle/>
          <a:p>
            <a:pPr algn="ctr" defTabSz="609630">
              <a:lnSpc>
                <a:spcPts val="9701"/>
              </a:lnSpc>
            </a:pPr>
            <a:r>
              <a:rPr lang="en-US" sz="8084">
                <a:solidFill>
                  <a:srgbClr val="545454"/>
                </a:solidFill>
                <a:latin typeface="Anton"/>
                <a:ea typeface="Anton"/>
                <a:cs typeface="Anton"/>
                <a:sym typeface="Anton"/>
              </a:rPr>
              <a:t>01</a:t>
            </a:r>
          </a:p>
          <a:p>
            <a:pPr algn="ctr" defTabSz="609630">
              <a:lnSpc>
                <a:spcPts val="6468"/>
              </a:lnSpc>
            </a:pPr>
            <a:endParaRPr lang="en-US" sz="8084">
              <a:solidFill>
                <a:srgbClr val="545454"/>
              </a:solidFill>
              <a:latin typeface="Anton"/>
              <a:ea typeface="Anton"/>
              <a:cs typeface="Anton"/>
              <a:sym typeface="Anton"/>
            </a:endParaRPr>
          </a:p>
        </p:txBody>
      </p:sp>
      <p:sp>
        <p:nvSpPr>
          <p:cNvPr id="10" name="TextBox 10"/>
          <p:cNvSpPr txBox="1"/>
          <p:nvPr/>
        </p:nvSpPr>
        <p:spPr>
          <a:xfrm>
            <a:off x="890362" y="2840946"/>
            <a:ext cx="10411276" cy="1643720"/>
          </a:xfrm>
          <a:prstGeom prst="rect">
            <a:avLst/>
          </a:prstGeom>
        </p:spPr>
        <p:txBody>
          <a:bodyPr lIns="0" tIns="0" rIns="0" bIns="0" rtlCol="0" anchor="t">
            <a:spAutoFit/>
          </a:bodyPr>
          <a:lstStyle/>
          <a:p>
            <a:pPr algn="ctr" defTabSz="609630">
              <a:lnSpc>
                <a:spcPts val="6720"/>
              </a:lnSpc>
            </a:pPr>
            <a:r>
              <a:rPr lang="en-US" sz="4800" b="1">
                <a:solidFill>
                  <a:srgbClr val="000000"/>
                </a:solidFill>
                <a:latin typeface="Open Sans 1 Bold"/>
                <a:ea typeface="Open Sans 1 Bold"/>
                <a:cs typeface="Open Sans 1 Bold"/>
                <a:sym typeface="Open Sans 1 Bold"/>
              </a:rPr>
              <a:t>Guess the word</a:t>
            </a:r>
          </a:p>
          <a:p>
            <a:pPr algn="ctr" defTabSz="609630">
              <a:lnSpc>
                <a:spcPts val="6720"/>
              </a:lnSpc>
            </a:pPr>
            <a:endParaRPr lang="en-US" sz="4800" b="1">
              <a:solidFill>
                <a:srgbClr val="000000"/>
              </a:solidFill>
              <a:latin typeface="Open Sans 1 Bold"/>
              <a:ea typeface="Open Sans 1 Bold"/>
              <a:cs typeface="Open Sans 1 Bold"/>
              <a:sym typeface="Open Sans 1 Bold"/>
            </a:endParaRPr>
          </a:p>
        </p:txBody>
      </p:sp>
      <p:sp>
        <p:nvSpPr>
          <p:cNvPr id="11" name="Freeform 11"/>
          <p:cNvSpPr/>
          <p:nvPr/>
        </p:nvSpPr>
        <p:spPr>
          <a:xfrm>
            <a:off x="2112706" y="4912814"/>
            <a:ext cx="618782" cy="645405"/>
          </a:xfrm>
          <a:custGeom>
            <a:avLst/>
            <a:gdLst/>
            <a:ahLst/>
            <a:cxnLst/>
            <a:rect l="l" t="t" r="r" b="b"/>
            <a:pathLst>
              <a:path w="928173" h="968108">
                <a:moveTo>
                  <a:pt x="0" y="0"/>
                </a:moveTo>
                <a:lnTo>
                  <a:pt x="928174" y="0"/>
                </a:lnTo>
                <a:lnTo>
                  <a:pt x="928174" y="968107"/>
                </a:lnTo>
                <a:lnTo>
                  <a:pt x="0" y="968107"/>
                </a:lnTo>
                <a:lnTo>
                  <a:pt x="0" y="0"/>
                </a:lnTo>
                <a:close/>
              </a:path>
            </a:pathLst>
          </a:custGeom>
          <a:blipFill>
            <a:blip r:embed="rId6"/>
            <a:stretch>
              <a:fillRect/>
            </a:stretch>
          </a:blipFill>
        </p:spPr>
      </p:sp>
      <p:sp>
        <p:nvSpPr>
          <p:cNvPr id="12" name="Freeform 12"/>
          <p:cNvSpPr/>
          <p:nvPr/>
        </p:nvSpPr>
        <p:spPr>
          <a:xfrm>
            <a:off x="8194938" y="-181836"/>
            <a:ext cx="618782" cy="645405"/>
          </a:xfrm>
          <a:custGeom>
            <a:avLst/>
            <a:gdLst/>
            <a:ahLst/>
            <a:cxnLst/>
            <a:rect l="l" t="t" r="r" b="b"/>
            <a:pathLst>
              <a:path w="928173" h="968108">
                <a:moveTo>
                  <a:pt x="0" y="0"/>
                </a:moveTo>
                <a:lnTo>
                  <a:pt x="928174" y="0"/>
                </a:lnTo>
                <a:lnTo>
                  <a:pt x="928174" y="968108"/>
                </a:lnTo>
                <a:lnTo>
                  <a:pt x="0" y="968108"/>
                </a:lnTo>
                <a:lnTo>
                  <a:pt x="0" y="0"/>
                </a:lnTo>
                <a:close/>
              </a:path>
            </a:pathLst>
          </a:custGeom>
          <a:blipFill>
            <a:blip r:embed="rId6"/>
            <a:stretch>
              <a:fillRect/>
            </a:stretch>
          </a:blipFill>
        </p:spPr>
      </p:sp>
    </p:spTree>
    <p:extLst>
      <p:ext uri="{BB962C8B-B14F-4D97-AF65-F5344CB8AC3E}">
        <p14:creationId xmlns:p14="http://schemas.microsoft.com/office/powerpoint/2010/main" val="18614605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0724" b="-130699"/>
            </a:stretch>
          </a:blipFill>
        </p:spPr>
      </p:sp>
      <p:sp>
        <p:nvSpPr>
          <p:cNvPr id="3" name="Freeform 3"/>
          <p:cNvSpPr/>
          <p:nvPr/>
        </p:nvSpPr>
        <p:spPr>
          <a:xfrm>
            <a:off x="-1472417" y="1968054"/>
            <a:ext cx="7376672" cy="5486400"/>
          </a:xfrm>
          <a:custGeom>
            <a:avLst/>
            <a:gdLst/>
            <a:ahLst/>
            <a:cxnLst/>
            <a:rect l="l" t="t" r="r" b="b"/>
            <a:pathLst>
              <a:path w="11065008" h="8229600">
                <a:moveTo>
                  <a:pt x="0" y="0"/>
                </a:moveTo>
                <a:lnTo>
                  <a:pt x="11065008" y="0"/>
                </a:lnTo>
                <a:lnTo>
                  <a:pt x="11065008" y="8229600"/>
                </a:lnTo>
                <a:lnTo>
                  <a:pt x="0" y="8229600"/>
                </a:lnTo>
                <a:lnTo>
                  <a:pt x="0" y="0"/>
                </a:lnTo>
                <a:close/>
              </a:path>
            </a:pathLst>
          </a:custGeom>
          <a:blipFill>
            <a:blip r:embed="rId3"/>
            <a:stretch>
              <a:fillRect/>
            </a:stretch>
          </a:blipFill>
        </p:spPr>
      </p:sp>
      <p:sp>
        <p:nvSpPr>
          <p:cNvPr id="4" name="Freeform 4"/>
          <p:cNvSpPr/>
          <p:nvPr/>
        </p:nvSpPr>
        <p:spPr>
          <a:xfrm flipH="1">
            <a:off x="6287745" y="1968054"/>
            <a:ext cx="7376672" cy="5486400"/>
          </a:xfrm>
          <a:custGeom>
            <a:avLst/>
            <a:gdLst/>
            <a:ahLst/>
            <a:cxnLst/>
            <a:rect l="l" t="t" r="r" b="b"/>
            <a:pathLst>
              <a:path w="11065008" h="8229600">
                <a:moveTo>
                  <a:pt x="11065008" y="0"/>
                </a:moveTo>
                <a:lnTo>
                  <a:pt x="0" y="0"/>
                </a:lnTo>
                <a:lnTo>
                  <a:pt x="0" y="8229600"/>
                </a:lnTo>
                <a:lnTo>
                  <a:pt x="11065008" y="8229600"/>
                </a:lnTo>
                <a:lnTo>
                  <a:pt x="11065008" y="0"/>
                </a:lnTo>
                <a:close/>
              </a:path>
            </a:pathLst>
          </a:custGeom>
          <a:blipFill>
            <a:blip r:embed="rId3"/>
            <a:stretch>
              <a:fillRect/>
            </a:stretch>
          </a:blipFill>
        </p:spPr>
      </p:sp>
      <p:sp>
        <p:nvSpPr>
          <p:cNvPr id="5" name="TextBox 5"/>
          <p:cNvSpPr txBox="1"/>
          <p:nvPr/>
        </p:nvSpPr>
        <p:spPr>
          <a:xfrm>
            <a:off x="3979100" y="1985002"/>
            <a:ext cx="7527100" cy="2081917"/>
          </a:xfrm>
          <a:prstGeom prst="rect">
            <a:avLst/>
          </a:prstGeom>
        </p:spPr>
        <p:txBody>
          <a:bodyPr lIns="0" tIns="0" rIns="0" bIns="0" rtlCol="0" anchor="t">
            <a:spAutoFit/>
          </a:bodyPr>
          <a:lstStyle/>
          <a:p>
            <a:pPr algn="just" defTabSz="609630">
              <a:lnSpc>
                <a:spcPts val="1400"/>
              </a:lnSpc>
            </a:pPr>
            <a:r>
              <a:rPr lang="en-US" sz="2800">
                <a:solidFill>
                  <a:srgbClr val="545454"/>
                </a:solidFill>
                <a:latin typeface="Anton"/>
                <a:ea typeface="Anton"/>
                <a:cs typeface="Anton"/>
                <a:sym typeface="Anton"/>
              </a:rPr>
              <a:t>    HOMEWORK</a:t>
            </a:r>
          </a:p>
          <a:p>
            <a:pPr algn="just" defTabSz="609630">
              <a:lnSpc>
                <a:spcPts val="2800"/>
              </a:lnSpc>
            </a:pPr>
            <a:endParaRPr lang="en-US" sz="2800">
              <a:solidFill>
                <a:srgbClr val="545454"/>
              </a:solidFill>
              <a:latin typeface="Anton"/>
              <a:ea typeface="Anton"/>
              <a:cs typeface="Anton"/>
              <a:sym typeface="Anton"/>
            </a:endParaRPr>
          </a:p>
          <a:p>
            <a:pPr marL="604550" lvl="1" indent="-302275" algn="just" defTabSz="609630">
              <a:lnSpc>
                <a:spcPts val="4564"/>
              </a:lnSpc>
              <a:buFont typeface="Arial"/>
              <a:buChar char="•"/>
            </a:pPr>
            <a:r>
              <a:rPr lang="en-US" sz="2800">
                <a:solidFill>
                  <a:srgbClr val="545454"/>
                </a:solidFill>
                <a:latin typeface="Anton"/>
                <a:ea typeface="Anton"/>
                <a:cs typeface="Anton"/>
                <a:sym typeface="Anton"/>
              </a:rPr>
              <a:t>LEARN VOCABULARY BY HEART.</a:t>
            </a:r>
          </a:p>
          <a:p>
            <a:pPr marL="604550" lvl="1" indent="-302275" algn="just" defTabSz="609630">
              <a:lnSpc>
                <a:spcPts val="4564"/>
              </a:lnSpc>
              <a:buFont typeface="Arial"/>
              <a:buChar char="•"/>
            </a:pPr>
            <a:r>
              <a:rPr lang="en-US" sz="2800">
                <a:solidFill>
                  <a:srgbClr val="545454"/>
                </a:solidFill>
                <a:latin typeface="Anton"/>
                <a:ea typeface="Anton"/>
                <a:cs typeface="Anton"/>
                <a:sym typeface="Anton"/>
              </a:rPr>
              <a:t> PREPARE FOR THE NEXT LESSON.</a:t>
            </a:r>
          </a:p>
          <a:p>
            <a:pPr algn="just" defTabSz="609630">
              <a:lnSpc>
                <a:spcPts val="2800"/>
              </a:lnSpc>
            </a:pPr>
            <a:endParaRPr lang="en-US" sz="2800">
              <a:solidFill>
                <a:srgbClr val="545454"/>
              </a:solidFill>
              <a:latin typeface="Anton"/>
              <a:ea typeface="Anton"/>
              <a:cs typeface="Anton"/>
              <a:sym typeface="Anton"/>
            </a:endParaRPr>
          </a:p>
        </p:txBody>
      </p:sp>
    </p:spTree>
    <p:extLst>
      <p:ext uri="{BB962C8B-B14F-4D97-AF65-F5344CB8AC3E}">
        <p14:creationId xmlns:p14="http://schemas.microsoft.com/office/powerpoint/2010/main" val="2184193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0724" b="-130699"/>
            </a:stretch>
          </a:blipFill>
        </p:spPr>
      </p:sp>
      <p:sp>
        <p:nvSpPr>
          <p:cNvPr id="4" name="TextBox 4"/>
          <p:cNvSpPr txBox="1"/>
          <p:nvPr/>
        </p:nvSpPr>
        <p:spPr>
          <a:xfrm>
            <a:off x="3257766" y="762000"/>
            <a:ext cx="6381861" cy="545214"/>
          </a:xfrm>
          <a:prstGeom prst="rect">
            <a:avLst/>
          </a:prstGeom>
        </p:spPr>
        <p:txBody>
          <a:bodyPr lIns="0" tIns="0" rIns="0" bIns="0" rtlCol="0" anchor="t">
            <a:spAutoFit/>
          </a:bodyPr>
          <a:lstStyle/>
          <a:p>
            <a:pPr algn="ctr" defTabSz="609630">
              <a:lnSpc>
                <a:spcPts val="4200"/>
              </a:lnSpc>
            </a:pPr>
            <a:r>
              <a:rPr lang="en-US" sz="4200">
                <a:solidFill>
                  <a:srgbClr val="545454"/>
                </a:solidFill>
                <a:latin typeface="Anton"/>
                <a:ea typeface="Anton"/>
                <a:cs typeface="Anton"/>
                <a:sym typeface="Anton"/>
              </a:rPr>
              <a:t>Guess the word: 6 letters</a:t>
            </a:r>
          </a:p>
        </p:txBody>
      </p:sp>
      <p:sp>
        <p:nvSpPr>
          <p:cNvPr id="5" name="TextBox 5"/>
          <p:cNvSpPr txBox="1"/>
          <p:nvPr/>
        </p:nvSpPr>
        <p:spPr>
          <a:xfrm>
            <a:off x="6096000" y="2448131"/>
            <a:ext cx="5868065" cy="1897955"/>
          </a:xfrm>
          <a:prstGeom prst="rect">
            <a:avLst/>
          </a:prstGeom>
        </p:spPr>
        <p:txBody>
          <a:bodyPr lIns="0" tIns="0" rIns="0" bIns="0" rtlCol="0" anchor="t">
            <a:spAutoFit/>
          </a:bodyPr>
          <a:lstStyle/>
          <a:p>
            <a:pPr algn="ctr" defTabSz="609630">
              <a:lnSpc>
                <a:spcPts val="3734"/>
              </a:lnSpc>
              <a:spcBef>
                <a:spcPct val="0"/>
              </a:spcBef>
            </a:pPr>
            <a:r>
              <a:rPr lang="en-US" sz="3734" b="1" dirty="0">
                <a:solidFill>
                  <a:srgbClr val="545454"/>
                </a:solidFill>
                <a:latin typeface="Codec Pro Bold"/>
                <a:ea typeface="Codec Pro Bold"/>
                <a:cs typeface="Codec Pro Bold"/>
                <a:sym typeface="Codec Pro Bold"/>
              </a:rPr>
              <a:t>the plants of a particular area, type of environment or period of time</a:t>
            </a:r>
          </a:p>
          <a:p>
            <a:pPr algn="ctr" defTabSz="609630">
              <a:lnSpc>
                <a:spcPts val="3734"/>
              </a:lnSpc>
              <a:spcBef>
                <a:spcPct val="0"/>
              </a:spcBef>
            </a:pPr>
            <a:endParaRPr lang="en-US" sz="3734" b="1" dirty="0">
              <a:solidFill>
                <a:srgbClr val="545454"/>
              </a:solidFill>
              <a:latin typeface="Codec Pro Bold"/>
              <a:ea typeface="Codec Pro Bold"/>
              <a:cs typeface="Codec Pro Bold"/>
              <a:sym typeface="Codec Pro Bold"/>
            </a:endParaRPr>
          </a:p>
        </p:txBody>
      </p:sp>
      <p:sp>
        <p:nvSpPr>
          <p:cNvPr id="6" name="TextBox 6"/>
          <p:cNvSpPr txBox="1"/>
          <p:nvPr/>
        </p:nvSpPr>
        <p:spPr>
          <a:xfrm>
            <a:off x="4657338" y="4416219"/>
            <a:ext cx="7857878" cy="1962076"/>
          </a:xfrm>
          <a:prstGeom prst="rect">
            <a:avLst/>
          </a:prstGeom>
        </p:spPr>
        <p:txBody>
          <a:bodyPr lIns="0" tIns="0" rIns="0" bIns="0" rtlCol="0" anchor="t">
            <a:spAutoFit/>
          </a:bodyPr>
          <a:lstStyle/>
          <a:p>
            <a:pPr algn="ctr" defTabSz="609630">
              <a:lnSpc>
                <a:spcPts val="5134"/>
              </a:lnSpc>
            </a:pPr>
            <a:r>
              <a:rPr lang="en-US" sz="4400" b="1" dirty="0">
                <a:solidFill>
                  <a:srgbClr val="FF0000"/>
                </a:solidFill>
                <a:latin typeface="Codec Pro Bold"/>
                <a:ea typeface="Codec Pro Bold"/>
                <a:cs typeface="Codec Pro Bold"/>
                <a:sym typeface="Codec Pro Bold"/>
              </a:rPr>
              <a:t>flora </a:t>
            </a:r>
          </a:p>
          <a:p>
            <a:pPr algn="ctr" defTabSz="609630">
              <a:lnSpc>
                <a:spcPts val="5134"/>
              </a:lnSpc>
            </a:pPr>
            <a:r>
              <a:rPr lang="en-US" sz="4400" b="1" dirty="0">
                <a:solidFill>
                  <a:srgbClr val="FF0000"/>
                </a:solidFill>
                <a:latin typeface="Codec Pro Bold"/>
                <a:ea typeface="Codec Pro Bold"/>
                <a:cs typeface="Codec Pro Bold"/>
                <a:sym typeface="Codec Pro Bold"/>
              </a:rPr>
              <a:t>/ˈ</a:t>
            </a:r>
            <a:r>
              <a:rPr lang="en-US" sz="4400" b="1" dirty="0" err="1">
                <a:solidFill>
                  <a:srgbClr val="FF0000"/>
                </a:solidFill>
                <a:latin typeface="Codec Pro Bold"/>
                <a:ea typeface="Codec Pro Bold"/>
                <a:cs typeface="Codec Pro Bold"/>
                <a:sym typeface="Codec Pro Bold"/>
              </a:rPr>
              <a:t>flɔːrə</a:t>
            </a:r>
            <a:r>
              <a:rPr lang="en-US" sz="4400" b="1" dirty="0">
                <a:solidFill>
                  <a:srgbClr val="FF0000"/>
                </a:solidFill>
                <a:latin typeface="Codec Pro Bold"/>
                <a:ea typeface="Codec Pro Bold"/>
                <a:cs typeface="Codec Pro Bold"/>
                <a:sym typeface="Codec Pro Bold"/>
              </a:rPr>
              <a:t>/</a:t>
            </a:r>
          </a:p>
          <a:p>
            <a:pPr algn="ctr" defTabSz="609630">
              <a:lnSpc>
                <a:spcPts val="5134"/>
              </a:lnSpc>
              <a:spcBef>
                <a:spcPct val="0"/>
              </a:spcBef>
            </a:pPr>
            <a:endParaRPr lang="en-US" sz="5134" b="1" dirty="0">
              <a:solidFill>
                <a:srgbClr val="545454"/>
              </a:solidFill>
              <a:latin typeface="Codec Pro Bold"/>
              <a:ea typeface="Codec Pro Bold"/>
              <a:cs typeface="Codec Pro Bold"/>
              <a:sym typeface="Codec Pro Bold"/>
            </a:endParaRPr>
          </a:p>
        </p:txBody>
      </p:sp>
      <p:sp>
        <p:nvSpPr>
          <p:cNvPr id="7" name="Freeform 7"/>
          <p:cNvSpPr/>
          <p:nvPr/>
        </p:nvSpPr>
        <p:spPr>
          <a:xfrm>
            <a:off x="270362" y="2717169"/>
            <a:ext cx="5356621" cy="3885137"/>
          </a:xfrm>
          <a:custGeom>
            <a:avLst/>
            <a:gdLst/>
            <a:ahLst/>
            <a:cxnLst/>
            <a:rect l="l" t="t" r="r" b="b"/>
            <a:pathLst>
              <a:path w="8034931" h="5827706">
                <a:moveTo>
                  <a:pt x="0" y="0"/>
                </a:moveTo>
                <a:lnTo>
                  <a:pt x="8034931" y="0"/>
                </a:lnTo>
                <a:lnTo>
                  <a:pt x="8034931" y="5827706"/>
                </a:lnTo>
                <a:lnTo>
                  <a:pt x="0" y="5827706"/>
                </a:lnTo>
                <a:lnTo>
                  <a:pt x="0" y="0"/>
                </a:lnTo>
                <a:close/>
              </a:path>
            </a:pathLst>
          </a:custGeom>
          <a:blipFill>
            <a:blip r:embed="rId3"/>
            <a:stretch>
              <a:fillRect t="-2199"/>
            </a:stretch>
          </a:blipFill>
        </p:spPr>
      </p:sp>
      <p:sp>
        <p:nvSpPr>
          <p:cNvPr id="8" name="TextBox 6"/>
          <p:cNvSpPr txBox="1"/>
          <p:nvPr/>
        </p:nvSpPr>
        <p:spPr>
          <a:xfrm>
            <a:off x="5101093" y="4508505"/>
            <a:ext cx="7857878" cy="1308050"/>
          </a:xfrm>
          <a:prstGeom prst="rect">
            <a:avLst/>
          </a:prstGeom>
        </p:spPr>
        <p:txBody>
          <a:bodyPr lIns="0" tIns="0" rIns="0" bIns="0" rtlCol="0" anchor="t">
            <a:spAutoFit/>
          </a:bodyPr>
          <a:lstStyle/>
          <a:p>
            <a:pPr algn="ctr" defTabSz="609630">
              <a:lnSpc>
                <a:spcPts val="5134"/>
              </a:lnSpc>
            </a:pPr>
            <a:r>
              <a:rPr lang="en-US" sz="5134" b="1" dirty="0">
                <a:solidFill>
                  <a:srgbClr val="545454"/>
                </a:solidFill>
                <a:latin typeface="Codec Pro Bold"/>
                <a:ea typeface="Codec Pro Bold"/>
                <a:cs typeface="Codec Pro Bold"/>
                <a:sym typeface="Codec Pro Bold"/>
              </a:rPr>
              <a:t>_ _ _ _ _ _ (n)</a:t>
            </a:r>
          </a:p>
          <a:p>
            <a:pPr algn="ctr" defTabSz="609630">
              <a:lnSpc>
                <a:spcPts val="5134"/>
              </a:lnSpc>
              <a:spcBef>
                <a:spcPct val="0"/>
              </a:spcBef>
            </a:pPr>
            <a:endParaRPr lang="en-US" sz="5134" b="1" dirty="0">
              <a:solidFill>
                <a:srgbClr val="545454"/>
              </a:solidFill>
              <a:latin typeface="Codec Pro Bold"/>
              <a:ea typeface="Codec Pro Bold"/>
              <a:cs typeface="Codec Pro Bold"/>
              <a:sym typeface="Codec Pro Bold"/>
            </a:endParaRPr>
          </a:p>
        </p:txBody>
      </p:sp>
    </p:spTree>
    <p:extLst>
      <p:ext uri="{BB962C8B-B14F-4D97-AF65-F5344CB8AC3E}">
        <p14:creationId xmlns:p14="http://schemas.microsoft.com/office/powerpoint/2010/main" val="280725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0724" b="-130699"/>
            </a:stretch>
          </a:blipFill>
        </p:spPr>
      </p:sp>
      <p:sp>
        <p:nvSpPr>
          <p:cNvPr id="3" name="Freeform 3"/>
          <p:cNvSpPr/>
          <p:nvPr/>
        </p:nvSpPr>
        <p:spPr>
          <a:xfrm>
            <a:off x="184725" y="2008711"/>
            <a:ext cx="6391521" cy="3794965"/>
          </a:xfrm>
          <a:custGeom>
            <a:avLst/>
            <a:gdLst/>
            <a:ahLst/>
            <a:cxnLst/>
            <a:rect l="l" t="t" r="r" b="b"/>
            <a:pathLst>
              <a:path w="9587281" h="5692448">
                <a:moveTo>
                  <a:pt x="0" y="0"/>
                </a:moveTo>
                <a:lnTo>
                  <a:pt x="9587281" y="0"/>
                </a:lnTo>
                <a:lnTo>
                  <a:pt x="9587281" y="5692448"/>
                </a:lnTo>
                <a:lnTo>
                  <a:pt x="0" y="5692448"/>
                </a:lnTo>
                <a:lnTo>
                  <a:pt x="0" y="0"/>
                </a:lnTo>
                <a:close/>
              </a:path>
            </a:pathLst>
          </a:custGeom>
          <a:blipFill>
            <a:blip r:embed="rId3"/>
            <a:stretch>
              <a:fillRect/>
            </a:stretch>
          </a:blipFill>
        </p:spPr>
      </p:sp>
      <p:sp>
        <p:nvSpPr>
          <p:cNvPr id="4" name="TextBox 4"/>
          <p:cNvSpPr txBox="1"/>
          <p:nvPr/>
        </p:nvSpPr>
        <p:spPr>
          <a:xfrm>
            <a:off x="3257766" y="762000"/>
            <a:ext cx="6381861" cy="545214"/>
          </a:xfrm>
          <a:prstGeom prst="rect">
            <a:avLst/>
          </a:prstGeom>
        </p:spPr>
        <p:txBody>
          <a:bodyPr lIns="0" tIns="0" rIns="0" bIns="0" rtlCol="0" anchor="t">
            <a:spAutoFit/>
          </a:bodyPr>
          <a:lstStyle/>
          <a:p>
            <a:pPr algn="ctr" defTabSz="609630">
              <a:lnSpc>
                <a:spcPts val="4200"/>
              </a:lnSpc>
            </a:pPr>
            <a:r>
              <a:rPr lang="en-US" sz="4200">
                <a:solidFill>
                  <a:srgbClr val="545454"/>
                </a:solidFill>
                <a:latin typeface="Anton"/>
                <a:ea typeface="Anton"/>
                <a:cs typeface="Anton"/>
                <a:sym typeface="Anton"/>
              </a:rPr>
              <a:t>Guess the word: 5 letters</a:t>
            </a:r>
          </a:p>
        </p:txBody>
      </p:sp>
      <p:sp>
        <p:nvSpPr>
          <p:cNvPr id="5" name="TextBox 5"/>
          <p:cNvSpPr txBox="1"/>
          <p:nvPr/>
        </p:nvSpPr>
        <p:spPr>
          <a:xfrm>
            <a:off x="6448697" y="2015061"/>
            <a:ext cx="5057503" cy="2372444"/>
          </a:xfrm>
          <a:prstGeom prst="rect">
            <a:avLst/>
          </a:prstGeom>
        </p:spPr>
        <p:txBody>
          <a:bodyPr lIns="0" tIns="0" rIns="0" bIns="0" rtlCol="0" anchor="t">
            <a:spAutoFit/>
          </a:bodyPr>
          <a:lstStyle/>
          <a:p>
            <a:pPr algn="ctr" defTabSz="609630">
              <a:lnSpc>
                <a:spcPts val="3734"/>
              </a:lnSpc>
            </a:pPr>
            <a:r>
              <a:rPr lang="en-US" sz="3734" b="1">
                <a:solidFill>
                  <a:srgbClr val="545454"/>
                </a:solidFill>
                <a:latin typeface="Codec Pro Bold"/>
                <a:ea typeface="Codec Pro Bold"/>
                <a:cs typeface="Codec Pro Bold"/>
                <a:sym typeface="Codec Pro Bold"/>
              </a:rPr>
              <a:t>all the animals living in an area or in a particular period of history</a:t>
            </a:r>
          </a:p>
          <a:p>
            <a:pPr algn="ctr" defTabSz="609630">
              <a:lnSpc>
                <a:spcPts val="3734"/>
              </a:lnSpc>
              <a:spcBef>
                <a:spcPct val="0"/>
              </a:spcBef>
            </a:pPr>
            <a:endParaRPr lang="en-US" sz="3734" b="1">
              <a:solidFill>
                <a:srgbClr val="545454"/>
              </a:solidFill>
              <a:latin typeface="Codec Pro Bold"/>
              <a:ea typeface="Codec Pro Bold"/>
              <a:cs typeface="Codec Pro Bold"/>
              <a:sym typeface="Codec Pro Bold"/>
            </a:endParaRPr>
          </a:p>
        </p:txBody>
      </p:sp>
      <p:sp>
        <p:nvSpPr>
          <p:cNvPr id="6" name="TextBox 6"/>
          <p:cNvSpPr txBox="1"/>
          <p:nvPr/>
        </p:nvSpPr>
        <p:spPr>
          <a:xfrm>
            <a:off x="5746648" y="4539109"/>
            <a:ext cx="5989957" cy="1897955"/>
          </a:xfrm>
          <a:prstGeom prst="rect">
            <a:avLst/>
          </a:prstGeom>
        </p:spPr>
        <p:txBody>
          <a:bodyPr lIns="0" tIns="0" rIns="0" bIns="0" rtlCol="0" anchor="t">
            <a:spAutoFit/>
          </a:bodyPr>
          <a:lstStyle/>
          <a:p>
            <a:pPr algn="ctr" defTabSz="609630">
              <a:lnSpc>
                <a:spcPts val="3734"/>
              </a:lnSpc>
            </a:pPr>
            <a:r>
              <a:rPr lang="en-US" sz="3734" b="1" dirty="0">
                <a:solidFill>
                  <a:srgbClr val="FF0000"/>
                </a:solidFill>
                <a:latin typeface="Codec Pro Bold"/>
                <a:ea typeface="Codec Pro Bold"/>
                <a:cs typeface="Codec Pro Bold"/>
                <a:sym typeface="Codec Pro Bold"/>
              </a:rPr>
              <a:t>fauna (n) /ˈ</a:t>
            </a:r>
            <a:r>
              <a:rPr lang="en-US" sz="3734" b="1" dirty="0" err="1">
                <a:solidFill>
                  <a:srgbClr val="FF0000"/>
                </a:solidFill>
                <a:latin typeface="Codec Pro Bold"/>
                <a:ea typeface="Codec Pro Bold"/>
                <a:cs typeface="Codec Pro Bold"/>
                <a:sym typeface="Codec Pro Bold"/>
              </a:rPr>
              <a:t>fɔːnə</a:t>
            </a:r>
            <a:r>
              <a:rPr lang="en-US" sz="3734" b="1" dirty="0">
                <a:solidFill>
                  <a:srgbClr val="FF0000"/>
                </a:solidFill>
                <a:latin typeface="Codec Pro Bold"/>
                <a:ea typeface="Codec Pro Bold"/>
                <a:cs typeface="Codec Pro Bold"/>
                <a:sym typeface="Codec Pro Bold"/>
              </a:rPr>
              <a:t>/</a:t>
            </a:r>
          </a:p>
          <a:p>
            <a:pPr algn="ctr" defTabSz="609630">
              <a:lnSpc>
                <a:spcPts val="3734"/>
              </a:lnSpc>
            </a:pPr>
            <a:endParaRPr lang="en-US" sz="3734" b="1" dirty="0">
              <a:solidFill>
                <a:srgbClr val="545454"/>
              </a:solidFill>
              <a:latin typeface="Codec Pro Bold"/>
              <a:ea typeface="Codec Pro Bold"/>
              <a:cs typeface="Codec Pro Bold"/>
              <a:sym typeface="Codec Pro Bold"/>
            </a:endParaRPr>
          </a:p>
          <a:p>
            <a:pPr algn="ctr" defTabSz="609630">
              <a:lnSpc>
                <a:spcPts val="3734"/>
              </a:lnSpc>
            </a:pPr>
            <a:endParaRPr lang="en-US" sz="3734" b="1" dirty="0">
              <a:solidFill>
                <a:srgbClr val="545454"/>
              </a:solidFill>
              <a:latin typeface="Codec Pro Bold"/>
              <a:ea typeface="Codec Pro Bold"/>
              <a:cs typeface="Codec Pro Bold"/>
              <a:sym typeface="Codec Pro Bold"/>
            </a:endParaRPr>
          </a:p>
          <a:p>
            <a:pPr algn="ctr" defTabSz="609630">
              <a:lnSpc>
                <a:spcPts val="3734"/>
              </a:lnSpc>
              <a:spcBef>
                <a:spcPct val="0"/>
              </a:spcBef>
            </a:pPr>
            <a:endParaRPr lang="en-US" sz="3734" b="1" dirty="0">
              <a:solidFill>
                <a:srgbClr val="545454"/>
              </a:solidFill>
              <a:latin typeface="Codec Pro Bold"/>
              <a:ea typeface="Codec Pro Bold"/>
              <a:cs typeface="Codec Pro Bold"/>
              <a:sym typeface="Codec Pro Bold"/>
            </a:endParaRPr>
          </a:p>
        </p:txBody>
      </p:sp>
    </p:spTree>
    <p:extLst>
      <p:ext uri="{BB962C8B-B14F-4D97-AF65-F5344CB8AC3E}">
        <p14:creationId xmlns:p14="http://schemas.microsoft.com/office/powerpoint/2010/main" val="26498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0724" b="-130699"/>
            </a:stretch>
          </a:blipFill>
        </p:spPr>
      </p:sp>
      <p:sp>
        <p:nvSpPr>
          <p:cNvPr id="3" name="TextBox 3"/>
          <p:cNvSpPr txBox="1"/>
          <p:nvPr/>
        </p:nvSpPr>
        <p:spPr>
          <a:xfrm>
            <a:off x="4708131" y="1996407"/>
            <a:ext cx="7255934" cy="2846933"/>
          </a:xfrm>
          <a:prstGeom prst="rect">
            <a:avLst/>
          </a:prstGeom>
        </p:spPr>
        <p:txBody>
          <a:bodyPr lIns="0" tIns="0" rIns="0" bIns="0" rtlCol="0" anchor="t">
            <a:spAutoFit/>
          </a:bodyPr>
          <a:lstStyle/>
          <a:p>
            <a:pPr algn="ctr" defTabSz="609630">
              <a:lnSpc>
                <a:spcPts val="3667"/>
              </a:lnSpc>
              <a:spcBef>
                <a:spcPct val="0"/>
              </a:spcBef>
            </a:pPr>
            <a:r>
              <a:rPr lang="en-US" sz="3667" b="1">
                <a:solidFill>
                  <a:srgbClr val="545454"/>
                </a:solidFill>
                <a:latin typeface="Codec Pro Bold"/>
                <a:ea typeface="Codec Pro Bold"/>
                <a:cs typeface="Codec Pro Bold"/>
                <a:sym typeface="Codec Pro Bold"/>
              </a:rPr>
              <a:t>any small creature with six legs and a body divided into three parts. Insects usually also have wings. Ants, bees and flies are all insects.</a:t>
            </a:r>
          </a:p>
          <a:p>
            <a:pPr algn="ctr" defTabSz="609630">
              <a:lnSpc>
                <a:spcPts val="3667"/>
              </a:lnSpc>
              <a:spcBef>
                <a:spcPct val="0"/>
              </a:spcBef>
            </a:pPr>
            <a:endParaRPr lang="en-US" sz="3667" b="1">
              <a:solidFill>
                <a:srgbClr val="545454"/>
              </a:solidFill>
              <a:latin typeface="Codec Pro Bold"/>
              <a:ea typeface="Codec Pro Bold"/>
              <a:cs typeface="Codec Pro Bold"/>
              <a:sym typeface="Codec Pro Bold"/>
            </a:endParaRPr>
          </a:p>
        </p:txBody>
      </p:sp>
      <p:sp>
        <p:nvSpPr>
          <p:cNvPr id="4" name="Freeform 4"/>
          <p:cNvSpPr/>
          <p:nvPr/>
        </p:nvSpPr>
        <p:spPr>
          <a:xfrm>
            <a:off x="449015" y="2175512"/>
            <a:ext cx="3422163" cy="4237972"/>
          </a:xfrm>
          <a:custGeom>
            <a:avLst/>
            <a:gdLst/>
            <a:ahLst/>
            <a:cxnLst/>
            <a:rect l="l" t="t" r="r" b="b"/>
            <a:pathLst>
              <a:path w="5133244" h="6356958">
                <a:moveTo>
                  <a:pt x="0" y="0"/>
                </a:moveTo>
                <a:lnTo>
                  <a:pt x="5133243" y="0"/>
                </a:lnTo>
                <a:lnTo>
                  <a:pt x="5133243" y="6356958"/>
                </a:lnTo>
                <a:lnTo>
                  <a:pt x="0" y="6356958"/>
                </a:lnTo>
                <a:lnTo>
                  <a:pt x="0" y="0"/>
                </a:lnTo>
                <a:close/>
              </a:path>
            </a:pathLst>
          </a:custGeom>
          <a:blipFill>
            <a:blip r:embed="rId3"/>
            <a:stretch>
              <a:fillRect/>
            </a:stretch>
          </a:blipFill>
        </p:spPr>
      </p:sp>
      <p:sp>
        <p:nvSpPr>
          <p:cNvPr id="6" name="TextBox 6"/>
          <p:cNvSpPr txBox="1"/>
          <p:nvPr/>
        </p:nvSpPr>
        <p:spPr>
          <a:xfrm>
            <a:off x="3257766" y="762000"/>
            <a:ext cx="6381861" cy="545214"/>
          </a:xfrm>
          <a:prstGeom prst="rect">
            <a:avLst/>
          </a:prstGeom>
        </p:spPr>
        <p:txBody>
          <a:bodyPr lIns="0" tIns="0" rIns="0" bIns="0" rtlCol="0" anchor="t">
            <a:spAutoFit/>
          </a:bodyPr>
          <a:lstStyle/>
          <a:p>
            <a:pPr algn="ctr" defTabSz="609630">
              <a:lnSpc>
                <a:spcPts val="4200"/>
              </a:lnSpc>
            </a:pPr>
            <a:r>
              <a:rPr lang="en-US" sz="4200">
                <a:solidFill>
                  <a:srgbClr val="545454"/>
                </a:solidFill>
                <a:latin typeface="Anton"/>
                <a:ea typeface="Anton"/>
                <a:cs typeface="Anton"/>
                <a:sym typeface="Anton"/>
              </a:rPr>
              <a:t>Guess the word: 6 letters</a:t>
            </a:r>
          </a:p>
        </p:txBody>
      </p:sp>
      <p:sp>
        <p:nvSpPr>
          <p:cNvPr id="7" name="TextBox 7"/>
          <p:cNvSpPr txBox="1"/>
          <p:nvPr/>
        </p:nvSpPr>
        <p:spPr>
          <a:xfrm>
            <a:off x="4102650" y="4464387"/>
            <a:ext cx="7857878" cy="2616101"/>
          </a:xfrm>
          <a:prstGeom prst="rect">
            <a:avLst/>
          </a:prstGeom>
        </p:spPr>
        <p:txBody>
          <a:bodyPr lIns="0" tIns="0" rIns="0" bIns="0" rtlCol="0" anchor="t">
            <a:spAutoFit/>
          </a:bodyPr>
          <a:lstStyle/>
          <a:p>
            <a:pPr algn="ctr" defTabSz="609630">
              <a:lnSpc>
                <a:spcPts val="5134"/>
              </a:lnSpc>
            </a:pPr>
            <a:r>
              <a:rPr lang="en-US" sz="4000" b="1" dirty="0">
                <a:solidFill>
                  <a:srgbClr val="FF0000"/>
                </a:solidFill>
                <a:latin typeface="Codec Pro Bold"/>
                <a:ea typeface="Codec Pro Bold"/>
                <a:cs typeface="Codec Pro Bold"/>
                <a:sym typeface="Codec Pro Bold"/>
              </a:rPr>
              <a:t>insect  </a:t>
            </a:r>
          </a:p>
          <a:p>
            <a:pPr algn="ctr" defTabSz="609630">
              <a:lnSpc>
                <a:spcPts val="5134"/>
              </a:lnSpc>
            </a:pPr>
            <a:r>
              <a:rPr lang="en-US" sz="4000" b="1" dirty="0">
                <a:solidFill>
                  <a:srgbClr val="FF0000"/>
                </a:solidFill>
                <a:latin typeface="Codec Pro Bold"/>
                <a:ea typeface="Codec Pro Bold"/>
                <a:cs typeface="Codec Pro Bold"/>
                <a:sym typeface="Codec Pro Bold"/>
              </a:rPr>
              <a:t>/ˈ</a:t>
            </a:r>
            <a:r>
              <a:rPr lang="en-US" sz="4000" b="1" dirty="0" err="1">
                <a:solidFill>
                  <a:srgbClr val="FF0000"/>
                </a:solidFill>
                <a:latin typeface="Codec Pro Bold"/>
                <a:ea typeface="Codec Pro Bold"/>
                <a:cs typeface="Codec Pro Bold"/>
                <a:sym typeface="Codec Pro Bold"/>
              </a:rPr>
              <a:t>ɪnsekt</a:t>
            </a:r>
            <a:r>
              <a:rPr lang="en-US" sz="5134" b="1" dirty="0">
                <a:solidFill>
                  <a:srgbClr val="FF0000"/>
                </a:solidFill>
                <a:latin typeface="Codec Pro Bold"/>
                <a:ea typeface="Codec Pro Bold"/>
                <a:cs typeface="Codec Pro Bold"/>
                <a:sym typeface="Codec Pro Bold"/>
              </a:rPr>
              <a:t>/</a:t>
            </a:r>
          </a:p>
          <a:p>
            <a:pPr algn="ctr" defTabSz="609630">
              <a:lnSpc>
                <a:spcPts val="5134"/>
              </a:lnSpc>
            </a:pPr>
            <a:endParaRPr lang="en-US" sz="5134" b="1" dirty="0">
              <a:solidFill>
                <a:srgbClr val="FF0000"/>
              </a:solidFill>
              <a:latin typeface="Codec Pro Bold"/>
              <a:ea typeface="Codec Pro Bold"/>
              <a:cs typeface="Codec Pro Bold"/>
              <a:sym typeface="Codec Pro Bold"/>
            </a:endParaRPr>
          </a:p>
          <a:p>
            <a:pPr algn="ctr" defTabSz="609630">
              <a:lnSpc>
                <a:spcPts val="5134"/>
              </a:lnSpc>
              <a:spcBef>
                <a:spcPct val="0"/>
              </a:spcBef>
            </a:pPr>
            <a:endParaRPr lang="en-US" sz="5134" b="1" dirty="0">
              <a:solidFill>
                <a:srgbClr val="545454"/>
              </a:solidFill>
              <a:latin typeface="Codec Pro Bold"/>
              <a:ea typeface="Codec Pro Bold"/>
              <a:cs typeface="Codec Pro Bold"/>
              <a:sym typeface="Codec Pro Bold"/>
            </a:endParaRPr>
          </a:p>
        </p:txBody>
      </p:sp>
      <p:sp>
        <p:nvSpPr>
          <p:cNvPr id="8" name="TextBox 6"/>
          <p:cNvSpPr txBox="1"/>
          <p:nvPr/>
        </p:nvSpPr>
        <p:spPr>
          <a:xfrm>
            <a:off x="4587981" y="4546600"/>
            <a:ext cx="7857878" cy="1308050"/>
          </a:xfrm>
          <a:prstGeom prst="rect">
            <a:avLst/>
          </a:prstGeom>
        </p:spPr>
        <p:txBody>
          <a:bodyPr lIns="0" tIns="0" rIns="0" bIns="0" rtlCol="0" anchor="t">
            <a:spAutoFit/>
          </a:bodyPr>
          <a:lstStyle/>
          <a:p>
            <a:pPr algn="ctr" defTabSz="609630">
              <a:lnSpc>
                <a:spcPts val="5134"/>
              </a:lnSpc>
            </a:pPr>
            <a:r>
              <a:rPr lang="en-US" sz="5134" b="1" dirty="0">
                <a:solidFill>
                  <a:srgbClr val="545454"/>
                </a:solidFill>
                <a:latin typeface="Codec Pro Bold"/>
                <a:ea typeface="Codec Pro Bold"/>
                <a:cs typeface="Codec Pro Bold"/>
                <a:sym typeface="Codec Pro Bold"/>
              </a:rPr>
              <a:t>_ _ _ _ _ _ (N)</a:t>
            </a:r>
          </a:p>
          <a:p>
            <a:pPr algn="ctr" defTabSz="609630">
              <a:lnSpc>
                <a:spcPts val="5134"/>
              </a:lnSpc>
              <a:spcBef>
                <a:spcPct val="0"/>
              </a:spcBef>
            </a:pPr>
            <a:endParaRPr lang="en-US" sz="5134" b="1" dirty="0">
              <a:solidFill>
                <a:srgbClr val="545454"/>
              </a:solidFill>
              <a:latin typeface="Codec Pro Bold"/>
              <a:ea typeface="Codec Pro Bold"/>
              <a:cs typeface="Codec Pro Bold"/>
              <a:sym typeface="Codec Pro Bold"/>
            </a:endParaRPr>
          </a:p>
        </p:txBody>
      </p:sp>
    </p:spTree>
    <p:extLst>
      <p:ext uri="{BB962C8B-B14F-4D97-AF65-F5344CB8AC3E}">
        <p14:creationId xmlns:p14="http://schemas.microsoft.com/office/powerpoint/2010/main" val="368479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0724" b="-130699"/>
            </a:stretch>
          </a:blipFill>
        </p:spPr>
      </p:sp>
      <p:sp>
        <p:nvSpPr>
          <p:cNvPr id="3" name="Freeform 3"/>
          <p:cNvSpPr/>
          <p:nvPr/>
        </p:nvSpPr>
        <p:spPr>
          <a:xfrm>
            <a:off x="257047" y="2630841"/>
            <a:ext cx="5520583" cy="3833739"/>
          </a:xfrm>
          <a:custGeom>
            <a:avLst/>
            <a:gdLst/>
            <a:ahLst/>
            <a:cxnLst/>
            <a:rect l="l" t="t" r="r" b="b"/>
            <a:pathLst>
              <a:path w="8280875" h="5750608">
                <a:moveTo>
                  <a:pt x="0" y="0"/>
                </a:moveTo>
                <a:lnTo>
                  <a:pt x="8280876" y="0"/>
                </a:lnTo>
                <a:lnTo>
                  <a:pt x="8280876" y="5750607"/>
                </a:lnTo>
                <a:lnTo>
                  <a:pt x="0" y="5750607"/>
                </a:lnTo>
                <a:lnTo>
                  <a:pt x="0" y="0"/>
                </a:lnTo>
                <a:close/>
              </a:path>
            </a:pathLst>
          </a:custGeom>
          <a:blipFill>
            <a:blip r:embed="rId3"/>
            <a:stretch>
              <a:fillRect/>
            </a:stretch>
          </a:blipFill>
        </p:spPr>
      </p:sp>
      <p:sp>
        <p:nvSpPr>
          <p:cNvPr id="4" name="TextBox 4"/>
          <p:cNvSpPr txBox="1"/>
          <p:nvPr/>
        </p:nvSpPr>
        <p:spPr>
          <a:xfrm>
            <a:off x="3257766" y="762000"/>
            <a:ext cx="6381861" cy="545214"/>
          </a:xfrm>
          <a:prstGeom prst="rect">
            <a:avLst/>
          </a:prstGeom>
        </p:spPr>
        <p:txBody>
          <a:bodyPr lIns="0" tIns="0" rIns="0" bIns="0" rtlCol="0" anchor="t">
            <a:spAutoFit/>
          </a:bodyPr>
          <a:lstStyle/>
          <a:p>
            <a:pPr algn="ctr" defTabSz="609630">
              <a:lnSpc>
                <a:spcPts val="4200"/>
              </a:lnSpc>
            </a:pPr>
            <a:r>
              <a:rPr lang="en-US" sz="4200">
                <a:solidFill>
                  <a:srgbClr val="545454"/>
                </a:solidFill>
                <a:latin typeface="Anton"/>
                <a:ea typeface="Anton"/>
                <a:cs typeface="Anton"/>
                <a:sym typeface="Anton"/>
              </a:rPr>
              <a:t>Guess the word: 8 letters</a:t>
            </a:r>
          </a:p>
        </p:txBody>
      </p:sp>
      <p:sp>
        <p:nvSpPr>
          <p:cNvPr id="5" name="TextBox 5"/>
          <p:cNvSpPr txBox="1"/>
          <p:nvPr/>
        </p:nvSpPr>
        <p:spPr>
          <a:xfrm>
            <a:off x="6272348" y="2885178"/>
            <a:ext cx="5515368" cy="1897955"/>
          </a:xfrm>
          <a:prstGeom prst="rect">
            <a:avLst/>
          </a:prstGeom>
        </p:spPr>
        <p:txBody>
          <a:bodyPr lIns="0" tIns="0" rIns="0" bIns="0" rtlCol="0" anchor="t">
            <a:spAutoFit/>
          </a:bodyPr>
          <a:lstStyle/>
          <a:p>
            <a:pPr algn="ctr" defTabSz="609630">
              <a:lnSpc>
                <a:spcPts val="3734"/>
              </a:lnSpc>
              <a:spcBef>
                <a:spcPct val="0"/>
              </a:spcBef>
            </a:pPr>
            <a:r>
              <a:rPr lang="en-US" sz="3734" b="1">
                <a:solidFill>
                  <a:srgbClr val="545454"/>
                </a:solidFill>
                <a:latin typeface="Codec Pro Bold"/>
                <a:ea typeface="Codec Pro Bold"/>
                <a:cs typeface="Codec Pro Bold"/>
                <a:sym typeface="Codec Pro Bold"/>
              </a:rPr>
              <a:t>a living thing, especially one that is extremely small</a:t>
            </a:r>
          </a:p>
          <a:p>
            <a:pPr algn="ctr" defTabSz="609630">
              <a:lnSpc>
                <a:spcPts val="3734"/>
              </a:lnSpc>
              <a:spcBef>
                <a:spcPct val="0"/>
              </a:spcBef>
            </a:pPr>
            <a:endParaRPr lang="en-US" sz="3734" b="1">
              <a:solidFill>
                <a:srgbClr val="545454"/>
              </a:solidFill>
              <a:latin typeface="Codec Pro Bold"/>
              <a:ea typeface="Codec Pro Bold"/>
              <a:cs typeface="Codec Pro Bold"/>
              <a:sym typeface="Codec Pro Bold"/>
            </a:endParaRPr>
          </a:p>
        </p:txBody>
      </p:sp>
      <p:sp>
        <p:nvSpPr>
          <p:cNvPr id="6" name="TextBox 6"/>
          <p:cNvSpPr txBox="1"/>
          <p:nvPr/>
        </p:nvSpPr>
        <p:spPr>
          <a:xfrm>
            <a:off x="6096000" y="5051483"/>
            <a:ext cx="5868065" cy="1308050"/>
          </a:xfrm>
          <a:prstGeom prst="rect">
            <a:avLst/>
          </a:prstGeom>
        </p:spPr>
        <p:txBody>
          <a:bodyPr lIns="0" tIns="0" rIns="0" bIns="0" rtlCol="0" anchor="t">
            <a:spAutoFit/>
          </a:bodyPr>
          <a:lstStyle/>
          <a:p>
            <a:pPr algn="ctr" defTabSz="609630">
              <a:lnSpc>
                <a:spcPts val="5134"/>
              </a:lnSpc>
            </a:pPr>
            <a:r>
              <a:rPr lang="en-US" sz="5134" b="1">
                <a:solidFill>
                  <a:srgbClr val="545454"/>
                </a:solidFill>
                <a:latin typeface="Codec Pro Bold"/>
                <a:ea typeface="Codec Pro Bold"/>
                <a:cs typeface="Codec Pro Bold"/>
                <a:sym typeface="Codec Pro Bold"/>
              </a:rPr>
              <a:t>_ _ _ _ _ _ _ _ (N)</a:t>
            </a:r>
          </a:p>
          <a:p>
            <a:pPr algn="ctr" defTabSz="609630">
              <a:lnSpc>
                <a:spcPts val="5134"/>
              </a:lnSpc>
              <a:spcBef>
                <a:spcPct val="0"/>
              </a:spcBef>
            </a:pPr>
            <a:endParaRPr lang="en-US" sz="5134" b="1">
              <a:solidFill>
                <a:srgbClr val="545454"/>
              </a:solidFill>
              <a:latin typeface="Codec Pro Bold"/>
              <a:ea typeface="Codec Pro Bold"/>
              <a:cs typeface="Codec Pro Bold"/>
              <a:sym typeface="Codec Pro Bold"/>
            </a:endParaRPr>
          </a:p>
        </p:txBody>
      </p:sp>
      <p:sp>
        <p:nvSpPr>
          <p:cNvPr id="7" name="TextBox 7"/>
          <p:cNvSpPr txBox="1"/>
          <p:nvPr/>
        </p:nvSpPr>
        <p:spPr>
          <a:xfrm>
            <a:off x="5232400" y="4993913"/>
            <a:ext cx="6402177" cy="1962076"/>
          </a:xfrm>
          <a:prstGeom prst="rect">
            <a:avLst/>
          </a:prstGeom>
        </p:spPr>
        <p:txBody>
          <a:bodyPr lIns="0" tIns="0" rIns="0" bIns="0" rtlCol="0" anchor="t">
            <a:spAutoFit/>
          </a:bodyPr>
          <a:lstStyle/>
          <a:p>
            <a:pPr algn="ctr" defTabSz="609630">
              <a:lnSpc>
                <a:spcPts val="5134"/>
              </a:lnSpc>
            </a:pPr>
            <a:r>
              <a:rPr lang="en-US" sz="4400" b="1" dirty="0">
                <a:solidFill>
                  <a:srgbClr val="FF0000"/>
                </a:solidFill>
                <a:latin typeface="Codec Pro Bold"/>
                <a:ea typeface="Codec Pro Bold"/>
                <a:cs typeface="Codec Pro Bold"/>
                <a:sym typeface="Codec Pro Bold"/>
              </a:rPr>
              <a:t>organism  </a:t>
            </a:r>
          </a:p>
          <a:p>
            <a:pPr algn="ctr" defTabSz="609630">
              <a:lnSpc>
                <a:spcPts val="5134"/>
              </a:lnSpc>
            </a:pPr>
            <a:r>
              <a:rPr lang="en-US" sz="4400" b="1" dirty="0">
                <a:solidFill>
                  <a:srgbClr val="FF0000"/>
                </a:solidFill>
                <a:latin typeface="Codec Pro Bold"/>
                <a:ea typeface="Codec Pro Bold"/>
                <a:cs typeface="Codec Pro Bold"/>
                <a:sym typeface="Codec Pro Bold"/>
              </a:rPr>
              <a:t> /ˈ</a:t>
            </a:r>
            <a:r>
              <a:rPr lang="en-US" sz="4400" b="1" dirty="0" err="1">
                <a:solidFill>
                  <a:srgbClr val="FF0000"/>
                </a:solidFill>
                <a:latin typeface="Codec Pro Bold"/>
                <a:ea typeface="Codec Pro Bold"/>
                <a:cs typeface="Codec Pro Bold"/>
                <a:sym typeface="Codec Pro Bold"/>
              </a:rPr>
              <a:t>ɔːɡənɪzəm</a:t>
            </a:r>
            <a:r>
              <a:rPr lang="en-US" sz="4400" b="1" dirty="0">
                <a:solidFill>
                  <a:srgbClr val="FF0000"/>
                </a:solidFill>
                <a:latin typeface="Codec Pro Bold"/>
                <a:ea typeface="Codec Pro Bold"/>
                <a:cs typeface="Codec Pro Bold"/>
                <a:sym typeface="Codec Pro Bold"/>
              </a:rPr>
              <a:t>/</a:t>
            </a:r>
          </a:p>
          <a:p>
            <a:pPr algn="ctr" defTabSz="609630">
              <a:lnSpc>
                <a:spcPts val="5134"/>
              </a:lnSpc>
              <a:spcBef>
                <a:spcPct val="0"/>
              </a:spcBef>
            </a:pPr>
            <a:endParaRPr lang="en-US" sz="5134" b="1" dirty="0">
              <a:solidFill>
                <a:srgbClr val="545454"/>
              </a:solidFill>
              <a:latin typeface="Codec Pro Bold"/>
              <a:ea typeface="Codec Pro Bold"/>
              <a:cs typeface="Codec Pro Bold"/>
              <a:sym typeface="Codec Pro Bold"/>
            </a:endParaRPr>
          </a:p>
        </p:txBody>
      </p:sp>
    </p:spTree>
    <p:extLst>
      <p:ext uri="{BB962C8B-B14F-4D97-AF65-F5344CB8AC3E}">
        <p14:creationId xmlns:p14="http://schemas.microsoft.com/office/powerpoint/2010/main" val="239550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0724" b="-130699"/>
            </a:stretch>
          </a:blipFill>
        </p:spPr>
      </p:sp>
      <p:sp>
        <p:nvSpPr>
          <p:cNvPr id="3" name="Freeform 3"/>
          <p:cNvSpPr/>
          <p:nvPr/>
        </p:nvSpPr>
        <p:spPr>
          <a:xfrm>
            <a:off x="376243" y="2735195"/>
            <a:ext cx="5719757" cy="3826054"/>
          </a:xfrm>
          <a:custGeom>
            <a:avLst/>
            <a:gdLst/>
            <a:ahLst/>
            <a:cxnLst/>
            <a:rect l="l" t="t" r="r" b="b"/>
            <a:pathLst>
              <a:path w="8579636" h="5739081">
                <a:moveTo>
                  <a:pt x="0" y="0"/>
                </a:moveTo>
                <a:lnTo>
                  <a:pt x="8579636" y="0"/>
                </a:lnTo>
                <a:lnTo>
                  <a:pt x="8579636" y="5739081"/>
                </a:lnTo>
                <a:lnTo>
                  <a:pt x="0" y="5739081"/>
                </a:lnTo>
                <a:lnTo>
                  <a:pt x="0" y="0"/>
                </a:lnTo>
                <a:close/>
              </a:path>
            </a:pathLst>
          </a:custGeom>
          <a:blipFill>
            <a:blip r:embed="rId3"/>
            <a:stretch>
              <a:fillRect/>
            </a:stretch>
          </a:blipFill>
        </p:spPr>
      </p:sp>
      <p:sp>
        <p:nvSpPr>
          <p:cNvPr id="4" name="TextBox 4"/>
          <p:cNvSpPr txBox="1"/>
          <p:nvPr/>
        </p:nvSpPr>
        <p:spPr>
          <a:xfrm>
            <a:off x="3257766" y="762000"/>
            <a:ext cx="6381861" cy="545214"/>
          </a:xfrm>
          <a:prstGeom prst="rect">
            <a:avLst/>
          </a:prstGeom>
        </p:spPr>
        <p:txBody>
          <a:bodyPr lIns="0" tIns="0" rIns="0" bIns="0" rtlCol="0" anchor="t">
            <a:spAutoFit/>
          </a:bodyPr>
          <a:lstStyle/>
          <a:p>
            <a:pPr algn="ctr" defTabSz="609630">
              <a:lnSpc>
                <a:spcPts val="4200"/>
              </a:lnSpc>
            </a:pPr>
            <a:r>
              <a:rPr lang="en-US" sz="4200">
                <a:solidFill>
                  <a:srgbClr val="545454"/>
                </a:solidFill>
                <a:latin typeface="Anton"/>
                <a:ea typeface="Anton"/>
                <a:cs typeface="Anton"/>
                <a:sym typeface="Anton"/>
              </a:rPr>
              <a:t>Guess the word: 12 letters</a:t>
            </a:r>
          </a:p>
        </p:txBody>
      </p:sp>
      <p:sp>
        <p:nvSpPr>
          <p:cNvPr id="5" name="TextBox 5"/>
          <p:cNvSpPr txBox="1"/>
          <p:nvPr/>
        </p:nvSpPr>
        <p:spPr>
          <a:xfrm>
            <a:off x="6333255" y="2037930"/>
            <a:ext cx="5600826" cy="2846933"/>
          </a:xfrm>
          <a:prstGeom prst="rect">
            <a:avLst/>
          </a:prstGeom>
        </p:spPr>
        <p:txBody>
          <a:bodyPr lIns="0" tIns="0" rIns="0" bIns="0" rtlCol="0" anchor="t">
            <a:spAutoFit/>
          </a:bodyPr>
          <a:lstStyle/>
          <a:p>
            <a:pPr algn="ctr" defTabSz="609630">
              <a:lnSpc>
                <a:spcPts val="3734"/>
              </a:lnSpc>
              <a:spcBef>
                <a:spcPct val="0"/>
              </a:spcBef>
            </a:pPr>
            <a:r>
              <a:rPr lang="en-US" sz="3734" b="1" dirty="0">
                <a:solidFill>
                  <a:srgbClr val="545454"/>
                </a:solidFill>
                <a:latin typeface="Codec Pro Bold"/>
                <a:ea typeface="Codec Pro Bold"/>
                <a:cs typeface="Codec Pro Bold"/>
                <a:sym typeface="Codec Pro Bold"/>
              </a:rPr>
              <a:t> the existence of a large number of different kinds of animals and plants which make a balanced environment</a:t>
            </a:r>
          </a:p>
          <a:p>
            <a:pPr algn="ctr" defTabSz="609630">
              <a:lnSpc>
                <a:spcPts val="3734"/>
              </a:lnSpc>
              <a:spcBef>
                <a:spcPct val="0"/>
              </a:spcBef>
            </a:pPr>
            <a:endParaRPr lang="en-US" sz="3734" b="1" dirty="0">
              <a:solidFill>
                <a:srgbClr val="545454"/>
              </a:solidFill>
              <a:latin typeface="Codec Pro Bold"/>
              <a:ea typeface="Codec Pro Bold"/>
              <a:cs typeface="Codec Pro Bold"/>
              <a:sym typeface="Codec Pro Bold"/>
            </a:endParaRPr>
          </a:p>
        </p:txBody>
      </p:sp>
      <p:sp>
        <p:nvSpPr>
          <p:cNvPr id="6" name="TextBox 6"/>
          <p:cNvSpPr txBox="1"/>
          <p:nvPr/>
        </p:nvSpPr>
        <p:spPr>
          <a:xfrm>
            <a:off x="5772603" y="4925369"/>
            <a:ext cx="6402177" cy="654025"/>
          </a:xfrm>
          <a:prstGeom prst="rect">
            <a:avLst/>
          </a:prstGeom>
        </p:spPr>
        <p:txBody>
          <a:bodyPr lIns="0" tIns="0" rIns="0" bIns="0" rtlCol="0" anchor="t">
            <a:spAutoFit/>
          </a:bodyPr>
          <a:lstStyle/>
          <a:p>
            <a:pPr algn="ctr" defTabSz="609630">
              <a:lnSpc>
                <a:spcPts val="5134"/>
              </a:lnSpc>
              <a:spcBef>
                <a:spcPct val="0"/>
              </a:spcBef>
            </a:pPr>
            <a:r>
              <a:rPr lang="en-US" sz="5134" b="1" dirty="0">
                <a:solidFill>
                  <a:srgbClr val="545454"/>
                </a:solidFill>
                <a:latin typeface="Codec Pro Bold"/>
                <a:ea typeface="Codec Pro Bold"/>
                <a:cs typeface="Codec Pro Bold"/>
                <a:sym typeface="Codec Pro Bold"/>
              </a:rPr>
              <a:t>------------ (n) </a:t>
            </a:r>
          </a:p>
        </p:txBody>
      </p:sp>
      <p:sp>
        <p:nvSpPr>
          <p:cNvPr id="7" name="TextBox 7"/>
          <p:cNvSpPr txBox="1"/>
          <p:nvPr/>
        </p:nvSpPr>
        <p:spPr>
          <a:xfrm>
            <a:off x="6756401" y="4841793"/>
            <a:ext cx="6301303" cy="2115964"/>
          </a:xfrm>
          <a:prstGeom prst="rect">
            <a:avLst/>
          </a:prstGeom>
        </p:spPr>
        <p:txBody>
          <a:bodyPr wrap="square" lIns="0" tIns="0" rIns="0" bIns="0" rtlCol="0" anchor="t">
            <a:spAutoFit/>
          </a:bodyPr>
          <a:lstStyle/>
          <a:p>
            <a:pPr defTabSz="609630">
              <a:lnSpc>
                <a:spcPts val="3334"/>
              </a:lnSpc>
            </a:pPr>
            <a:r>
              <a:rPr lang="en-US" sz="4400" b="1" dirty="0">
                <a:solidFill>
                  <a:srgbClr val="FF0000"/>
                </a:solidFill>
                <a:latin typeface="Codec Pro Bold"/>
                <a:ea typeface="Codec Pro Bold"/>
                <a:cs typeface="Codec Pro Bold"/>
                <a:sym typeface="Codec Pro Bold"/>
              </a:rPr>
              <a:t>Biodiversity </a:t>
            </a:r>
          </a:p>
          <a:p>
            <a:pPr defTabSz="609630">
              <a:lnSpc>
                <a:spcPts val="3334"/>
              </a:lnSpc>
            </a:pPr>
            <a:endParaRPr lang="en-US" sz="4400" b="1" dirty="0">
              <a:solidFill>
                <a:srgbClr val="FF0000"/>
              </a:solidFill>
              <a:latin typeface="Codec Pro Bold"/>
              <a:ea typeface="Codec Pro Bold"/>
              <a:cs typeface="Codec Pro Bold"/>
              <a:sym typeface="Codec Pro Bold"/>
            </a:endParaRPr>
          </a:p>
          <a:p>
            <a:pPr defTabSz="609630">
              <a:lnSpc>
                <a:spcPts val="3334"/>
              </a:lnSpc>
            </a:pPr>
            <a:r>
              <a:rPr lang="en-US" sz="4400" b="1" dirty="0">
                <a:solidFill>
                  <a:srgbClr val="FF0000"/>
                </a:solidFill>
                <a:latin typeface="Codec Pro Bold"/>
                <a:ea typeface="Codec Pro Bold"/>
                <a:cs typeface="Codec Pro Bold"/>
                <a:sym typeface="Codec Pro Bold"/>
              </a:rPr>
              <a:t>/ˌ</a:t>
            </a:r>
            <a:r>
              <a:rPr lang="en-US" sz="4400" b="1" dirty="0" err="1">
                <a:solidFill>
                  <a:srgbClr val="FF0000"/>
                </a:solidFill>
                <a:latin typeface="Codec Pro Bold"/>
                <a:ea typeface="Codec Pro Bold"/>
                <a:cs typeface="Codec Pro Bold"/>
                <a:sym typeface="Codec Pro Bold"/>
              </a:rPr>
              <a:t>baɪəʊdaɪˈvɜːsəti</a:t>
            </a:r>
            <a:r>
              <a:rPr lang="en-US" sz="4400" b="1" dirty="0">
                <a:solidFill>
                  <a:srgbClr val="FF0000"/>
                </a:solidFill>
                <a:latin typeface="Codec Pro Bold"/>
                <a:ea typeface="Codec Pro Bold"/>
                <a:cs typeface="Codec Pro Bold"/>
                <a:sym typeface="Codec Pro Bold"/>
              </a:rPr>
              <a:t>/</a:t>
            </a:r>
          </a:p>
          <a:p>
            <a:pPr algn="ctr" defTabSz="609630">
              <a:lnSpc>
                <a:spcPts val="3334"/>
              </a:lnSpc>
            </a:pPr>
            <a:endParaRPr lang="en-US" sz="3334" b="1" dirty="0">
              <a:solidFill>
                <a:srgbClr val="545454"/>
              </a:solidFill>
              <a:latin typeface="Codec Pro Bold"/>
              <a:ea typeface="Codec Pro Bold"/>
              <a:cs typeface="Codec Pro Bold"/>
              <a:sym typeface="Codec Pro Bold"/>
            </a:endParaRPr>
          </a:p>
          <a:p>
            <a:pPr algn="ctr" defTabSz="609630">
              <a:lnSpc>
                <a:spcPts val="3334"/>
              </a:lnSpc>
              <a:spcBef>
                <a:spcPct val="0"/>
              </a:spcBef>
            </a:pPr>
            <a:endParaRPr lang="en-US" sz="3334" b="1" dirty="0">
              <a:solidFill>
                <a:srgbClr val="545454"/>
              </a:solidFill>
              <a:latin typeface="Codec Pro Bold"/>
              <a:ea typeface="Codec Pro Bold"/>
              <a:cs typeface="Codec Pro Bold"/>
              <a:sym typeface="Codec Pro Bold"/>
            </a:endParaRPr>
          </a:p>
        </p:txBody>
      </p:sp>
    </p:spTree>
    <p:extLst>
      <p:ext uri="{BB962C8B-B14F-4D97-AF65-F5344CB8AC3E}">
        <p14:creationId xmlns:p14="http://schemas.microsoft.com/office/powerpoint/2010/main" val="9814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0724" b="-130699"/>
            </a:stretch>
          </a:blipFill>
        </p:spPr>
      </p:sp>
      <p:graphicFrame>
        <p:nvGraphicFramePr>
          <p:cNvPr id="3" name="Table 3"/>
          <p:cNvGraphicFramePr>
            <a:graphicFrameLocks noGrp="1"/>
          </p:cNvGraphicFramePr>
          <p:nvPr/>
        </p:nvGraphicFramePr>
        <p:xfrm>
          <a:off x="0" y="0"/>
          <a:ext cx="12192000" cy="10508746"/>
        </p:xfrm>
        <a:graphic>
          <a:graphicData uri="http://schemas.openxmlformats.org/drawingml/2006/table">
            <a:tbl>
              <a:tblPr/>
              <a:tblGrid>
                <a:gridCol w="2235200">
                  <a:extLst>
                    <a:ext uri="{9D8B030D-6E8A-4147-A177-3AD203B41FA5}">
                      <a16:colId xmlns:a16="http://schemas.microsoft.com/office/drawing/2014/main" val="20000"/>
                    </a:ext>
                  </a:extLst>
                </a:gridCol>
                <a:gridCol w="2844800">
                  <a:extLst>
                    <a:ext uri="{9D8B030D-6E8A-4147-A177-3AD203B41FA5}">
                      <a16:colId xmlns:a16="http://schemas.microsoft.com/office/drawing/2014/main" val="20001"/>
                    </a:ext>
                  </a:extLst>
                </a:gridCol>
                <a:gridCol w="5341685">
                  <a:extLst>
                    <a:ext uri="{9D8B030D-6E8A-4147-A177-3AD203B41FA5}">
                      <a16:colId xmlns:a16="http://schemas.microsoft.com/office/drawing/2014/main" val="20002"/>
                    </a:ext>
                  </a:extLst>
                </a:gridCol>
                <a:gridCol w="1770315">
                  <a:extLst>
                    <a:ext uri="{9D8B030D-6E8A-4147-A177-3AD203B41FA5}">
                      <a16:colId xmlns:a16="http://schemas.microsoft.com/office/drawing/2014/main" val="20003"/>
                    </a:ext>
                  </a:extLst>
                </a:gridCol>
              </a:tblGrid>
              <a:tr h="909487">
                <a:tc>
                  <a:txBody>
                    <a:bodyPr/>
                    <a:lstStyle/>
                    <a:p>
                      <a:pPr algn="ctr">
                        <a:lnSpc>
                          <a:spcPts val="2309"/>
                        </a:lnSpc>
                        <a:defRPr/>
                      </a:pPr>
                      <a:r>
                        <a:rPr lang="en-US" sz="1900" b="1" spc="-79" dirty="0">
                          <a:solidFill>
                            <a:srgbClr val="000000"/>
                          </a:solidFill>
                          <a:latin typeface="Codec Pro Bold"/>
                          <a:ea typeface="Codec Pro Bold"/>
                          <a:cs typeface="Codec Pro Bold"/>
                          <a:sym typeface="Codec Pro Bold"/>
                        </a:rPr>
                        <a:t>Form</a:t>
                      </a:r>
                      <a:endParaRPr lang="en-US" sz="900" dirty="0"/>
                    </a:p>
                    <a:p>
                      <a:pPr algn="ctr">
                        <a:lnSpc>
                          <a:spcPts val="2309"/>
                        </a:lnSpc>
                      </a:pPr>
                      <a:r>
                        <a:rPr lang="en-US" sz="1900" b="1" spc="-79" dirty="0">
                          <a:solidFill>
                            <a:srgbClr val="000000"/>
                          </a:solidFill>
                          <a:latin typeface="Codec Pro Bold"/>
                          <a:ea typeface="Codec Pro Bold"/>
                          <a:cs typeface="Codec Pro Bold"/>
                          <a:sym typeface="Codec Pro Bold"/>
                        </a:rPr>
                        <a:t>  </a:t>
                      </a:r>
                    </a:p>
                  </a:txBody>
                  <a:tcPr marL="82550" marR="82550" marT="82550" marB="8255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309"/>
                        </a:lnSpc>
                        <a:defRPr/>
                      </a:pPr>
                      <a:r>
                        <a:rPr lang="en-US" sz="1900" b="1" spc="-79">
                          <a:solidFill>
                            <a:srgbClr val="000000"/>
                          </a:solidFill>
                          <a:latin typeface="Codec Pro Bold"/>
                          <a:ea typeface="Codec Pro Bold"/>
                          <a:cs typeface="Codec Pro Bold"/>
                          <a:sym typeface="Codec Pro Bold"/>
                        </a:rPr>
                        <a:t>Pronunciation</a:t>
                      </a:r>
                      <a:endParaRPr lang="en-US" sz="900"/>
                    </a:p>
                    <a:p>
                      <a:pPr algn="ctr">
                        <a:lnSpc>
                          <a:spcPts val="2309"/>
                        </a:lnSpc>
                      </a:pPr>
                      <a:r>
                        <a:rPr lang="en-US" sz="1900" b="1" spc="-79">
                          <a:solidFill>
                            <a:srgbClr val="000000"/>
                          </a:solidFill>
                          <a:latin typeface="Codec Pro Bold"/>
                          <a:ea typeface="Codec Pro Bold"/>
                          <a:cs typeface="Codec Pro Bold"/>
                          <a:sym typeface="Codec Pro Bold"/>
                        </a:rPr>
                        <a:t>  </a:t>
                      </a:r>
                    </a:p>
                  </a:txBody>
                  <a:tcPr marL="82550" marR="82550" marT="82550" marB="8255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309"/>
                        </a:lnSpc>
                        <a:defRPr/>
                      </a:pPr>
                      <a:r>
                        <a:rPr lang="en-US" sz="1900" b="1" spc="-79">
                          <a:solidFill>
                            <a:srgbClr val="000000"/>
                          </a:solidFill>
                          <a:latin typeface="Codec Pro Bold"/>
                          <a:ea typeface="Codec Pro Bold"/>
                          <a:cs typeface="Codec Pro Bold"/>
                          <a:sym typeface="Codec Pro Bold"/>
                        </a:rPr>
                        <a:t>  Meaning</a:t>
                      </a:r>
                      <a:endParaRPr lang="en-US" sz="900"/>
                    </a:p>
                    <a:p>
                      <a:pPr algn="ctr">
                        <a:lnSpc>
                          <a:spcPts val="2309"/>
                        </a:lnSpc>
                      </a:pPr>
                      <a:r>
                        <a:rPr lang="en-US" sz="1900" b="1" spc="-79">
                          <a:solidFill>
                            <a:srgbClr val="000000"/>
                          </a:solidFill>
                          <a:latin typeface="Codec Pro Bold"/>
                          <a:ea typeface="Codec Pro Bold"/>
                          <a:cs typeface="Codec Pro Bold"/>
                          <a:sym typeface="Codec Pro Bold"/>
                        </a:rPr>
                        <a:t>  </a:t>
                      </a:r>
                    </a:p>
                  </a:txBody>
                  <a:tcPr marL="82550" marR="82550" marT="82550" marB="8255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309"/>
                        </a:lnSpc>
                        <a:defRPr/>
                      </a:pPr>
                      <a:r>
                        <a:rPr lang="en-US" sz="1900" b="1" spc="-79">
                          <a:solidFill>
                            <a:srgbClr val="000000"/>
                          </a:solidFill>
                          <a:latin typeface="Codec Pro Bold"/>
                          <a:ea typeface="Codec Pro Bold"/>
                          <a:cs typeface="Codec Pro Bold"/>
                          <a:sym typeface="Codec Pro Bold"/>
                        </a:rPr>
                        <a:t>  Vietnamese</a:t>
                      </a:r>
                      <a:endParaRPr lang="en-US" sz="900"/>
                    </a:p>
                    <a:p>
                      <a:pPr algn="ctr">
                        <a:lnSpc>
                          <a:spcPts val="2309"/>
                        </a:lnSpc>
                      </a:pPr>
                      <a:r>
                        <a:rPr lang="en-US" sz="1900" b="1" spc="-79">
                          <a:solidFill>
                            <a:srgbClr val="000000"/>
                          </a:solidFill>
                          <a:latin typeface="Codec Pro Bold"/>
                          <a:ea typeface="Codec Pro Bold"/>
                          <a:cs typeface="Codec Pro Bold"/>
                          <a:sym typeface="Codec Pro Bold"/>
                        </a:rPr>
                        <a:t>  meaning</a:t>
                      </a:r>
                    </a:p>
                    <a:p>
                      <a:pPr algn="ctr">
                        <a:lnSpc>
                          <a:spcPts val="2309"/>
                        </a:lnSpc>
                      </a:pPr>
                      <a:r>
                        <a:rPr lang="en-US" sz="1900" b="1" spc="-79">
                          <a:solidFill>
                            <a:srgbClr val="000000"/>
                          </a:solidFill>
                          <a:latin typeface="Codec Pro Bold"/>
                          <a:ea typeface="Codec Pro Bold"/>
                          <a:cs typeface="Codec Pro Bold"/>
                          <a:sym typeface="Codec Pro Bold"/>
                        </a:rPr>
                        <a:t>  </a:t>
                      </a:r>
                    </a:p>
                  </a:txBody>
                  <a:tcPr marL="82550" marR="82550" marT="82550" marB="8255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49325">
                <a:tc>
                  <a:txBody>
                    <a:bodyPr/>
                    <a:lstStyle/>
                    <a:p>
                      <a:pPr algn="l">
                        <a:lnSpc>
                          <a:spcPts val="2309"/>
                        </a:lnSpc>
                        <a:defRPr/>
                      </a:pPr>
                      <a:r>
                        <a:rPr lang="en-US" sz="1900" spc="-79">
                          <a:solidFill>
                            <a:srgbClr val="000000"/>
                          </a:solidFill>
                          <a:latin typeface="Codec Pro"/>
                          <a:ea typeface="Codec Pro"/>
                          <a:cs typeface="Codec Pro"/>
                          <a:sym typeface="Codec Pro"/>
                        </a:rPr>
                        <a:t>  flora (n)</a:t>
                      </a:r>
                      <a:endParaRPr lang="en-US" sz="900"/>
                    </a:p>
                    <a:p>
                      <a:pPr algn="l">
                        <a:lnSpc>
                          <a:spcPts val="2309"/>
                        </a:lnSpc>
                      </a:pPr>
                      <a:r>
                        <a:rPr lang="en-US" sz="1900" spc="-79">
                          <a:solidFill>
                            <a:srgbClr val="000000"/>
                          </a:solidFill>
                          <a:latin typeface="Codec Pro"/>
                          <a:ea typeface="Codec Pro"/>
                          <a:cs typeface="Codec Pro"/>
                          <a:sym typeface="Codec Pro"/>
                        </a:rPr>
                        <a:t>  </a:t>
                      </a:r>
                    </a:p>
                  </a:txBody>
                  <a:tcPr marL="82550" marR="82550" marT="82550" marB="8255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309"/>
                        </a:lnSpc>
                        <a:defRPr/>
                      </a:pPr>
                      <a:endParaRPr lang="en-US" sz="900" dirty="0"/>
                    </a:p>
                    <a:p>
                      <a:pPr algn="l">
                        <a:lnSpc>
                          <a:spcPts val="2309"/>
                        </a:lnSpc>
                      </a:pPr>
                      <a:r>
                        <a:rPr lang="en-US" sz="1900" spc="-79" dirty="0">
                          <a:solidFill>
                            <a:srgbClr val="000000"/>
                          </a:solidFill>
                          <a:latin typeface="Codec Pro"/>
                          <a:ea typeface="Codec Pro"/>
                          <a:cs typeface="Codec Pro"/>
                          <a:sym typeface="Codec Pro"/>
                        </a:rPr>
                        <a:t>  /ˈ</a:t>
                      </a:r>
                      <a:r>
                        <a:rPr lang="en-US" sz="1900" spc="-79" dirty="0" err="1">
                          <a:solidFill>
                            <a:srgbClr val="000000"/>
                          </a:solidFill>
                          <a:latin typeface="Codec Pro"/>
                          <a:ea typeface="Codec Pro"/>
                          <a:cs typeface="Codec Pro"/>
                          <a:sym typeface="Codec Pro"/>
                        </a:rPr>
                        <a:t>flɔːrə</a:t>
                      </a:r>
                      <a:r>
                        <a:rPr lang="en-US" sz="1900" spc="-79" dirty="0">
                          <a:solidFill>
                            <a:srgbClr val="000000"/>
                          </a:solidFill>
                          <a:latin typeface="Codec Pro"/>
                          <a:ea typeface="Codec Pro"/>
                          <a:cs typeface="Codec Pro"/>
                          <a:sym typeface="Codec Pro"/>
                        </a:rPr>
                        <a:t>/</a:t>
                      </a:r>
                    </a:p>
                    <a:p>
                      <a:pPr algn="l">
                        <a:lnSpc>
                          <a:spcPts val="2309"/>
                        </a:lnSpc>
                      </a:pPr>
                      <a:r>
                        <a:rPr lang="en-US" sz="1900" spc="-79" dirty="0">
                          <a:solidFill>
                            <a:srgbClr val="000000"/>
                          </a:solidFill>
                          <a:latin typeface="Codec Pro"/>
                          <a:ea typeface="Codec Pro"/>
                          <a:cs typeface="Codec Pro"/>
                          <a:sym typeface="Codec Pro"/>
                        </a:rPr>
                        <a:t>  </a:t>
                      </a:r>
                    </a:p>
                  </a:txBody>
                  <a:tcPr marL="82550" marR="82550" marT="82550" marB="8255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309"/>
                        </a:lnSpc>
                        <a:defRPr/>
                      </a:pPr>
                      <a:endParaRPr lang="en-US" sz="900" dirty="0"/>
                    </a:p>
                    <a:p>
                      <a:pPr algn="l">
                        <a:lnSpc>
                          <a:spcPts val="2309"/>
                        </a:lnSpc>
                      </a:pPr>
                      <a:r>
                        <a:rPr lang="en-US" sz="1900" spc="-79" dirty="0">
                          <a:solidFill>
                            <a:srgbClr val="000000"/>
                          </a:solidFill>
                          <a:latin typeface="Codec Pro"/>
                          <a:ea typeface="Codec Pro"/>
                          <a:cs typeface="Codec Pro"/>
                          <a:sym typeface="Codec Pro"/>
                        </a:rPr>
                        <a:t>  the plants of a particular area, type of environment or period of time</a:t>
                      </a:r>
                    </a:p>
                    <a:p>
                      <a:pPr algn="l">
                        <a:lnSpc>
                          <a:spcPts val="2309"/>
                        </a:lnSpc>
                      </a:pPr>
                      <a:r>
                        <a:rPr lang="en-US" sz="1900" spc="-79" dirty="0">
                          <a:solidFill>
                            <a:srgbClr val="000000"/>
                          </a:solidFill>
                          <a:latin typeface="Codec Pro"/>
                          <a:ea typeface="Codec Pro"/>
                          <a:cs typeface="Codec Pro"/>
                          <a:sym typeface="Codec Pro"/>
                        </a:rPr>
                        <a:t>  </a:t>
                      </a:r>
                    </a:p>
                  </a:txBody>
                  <a:tcPr marL="82550" marR="82550" marT="82550" marB="8255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309"/>
                        </a:lnSpc>
                        <a:defRPr/>
                      </a:pPr>
                      <a:endParaRPr lang="en-US" sz="900"/>
                    </a:p>
                    <a:p>
                      <a:pPr algn="l">
                        <a:lnSpc>
                          <a:spcPts val="2309"/>
                        </a:lnSpc>
                      </a:pPr>
                      <a:r>
                        <a:rPr lang="en-US" sz="1900" spc="-79">
                          <a:solidFill>
                            <a:srgbClr val="000000"/>
                          </a:solidFill>
                          <a:latin typeface="Codec Pro"/>
                          <a:ea typeface="Codec Pro"/>
                          <a:cs typeface="Codec Pro"/>
                          <a:sym typeface="Codec Pro"/>
                        </a:rPr>
                        <a:t>  Thực vật</a:t>
                      </a:r>
                    </a:p>
                    <a:p>
                      <a:pPr algn="l">
                        <a:lnSpc>
                          <a:spcPts val="2309"/>
                        </a:lnSpc>
                      </a:pPr>
                      <a:r>
                        <a:rPr lang="en-US" sz="1900" spc="-79">
                          <a:solidFill>
                            <a:srgbClr val="000000"/>
                          </a:solidFill>
                          <a:latin typeface="Codec Pro"/>
                          <a:ea typeface="Codec Pro"/>
                          <a:cs typeface="Codec Pro"/>
                          <a:sym typeface="Codec Pro"/>
                        </a:rPr>
                        <a:t>  </a:t>
                      </a:r>
                    </a:p>
                  </a:txBody>
                  <a:tcPr marL="82550" marR="82550" marT="82550" marB="8255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49325">
                <a:tc>
                  <a:txBody>
                    <a:bodyPr/>
                    <a:lstStyle/>
                    <a:p>
                      <a:pPr algn="l">
                        <a:lnSpc>
                          <a:spcPts val="2309"/>
                        </a:lnSpc>
                        <a:defRPr/>
                      </a:pPr>
                      <a:endParaRPr lang="en-US" sz="900"/>
                    </a:p>
                    <a:p>
                      <a:pPr algn="l">
                        <a:lnSpc>
                          <a:spcPts val="2309"/>
                        </a:lnSpc>
                      </a:pPr>
                      <a:r>
                        <a:rPr lang="en-US" sz="1900" spc="-79">
                          <a:solidFill>
                            <a:srgbClr val="000000"/>
                          </a:solidFill>
                          <a:latin typeface="Codec Pro"/>
                          <a:ea typeface="Codec Pro"/>
                          <a:cs typeface="Codec Pro"/>
                          <a:sym typeface="Codec Pro"/>
                        </a:rPr>
                        <a:t>  fauna (n)</a:t>
                      </a:r>
                    </a:p>
                    <a:p>
                      <a:pPr algn="l">
                        <a:lnSpc>
                          <a:spcPts val="2309"/>
                        </a:lnSpc>
                      </a:pPr>
                      <a:r>
                        <a:rPr lang="en-US" sz="1900" spc="-79">
                          <a:solidFill>
                            <a:srgbClr val="000000"/>
                          </a:solidFill>
                          <a:latin typeface="Codec Pro"/>
                          <a:ea typeface="Codec Pro"/>
                          <a:cs typeface="Codec Pro"/>
                          <a:sym typeface="Codec Pro"/>
                        </a:rPr>
                        <a:t>  </a:t>
                      </a:r>
                    </a:p>
                  </a:txBody>
                  <a:tcPr marL="82550" marR="82550" marT="82550" marB="8255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309"/>
                        </a:lnSpc>
                        <a:defRPr/>
                      </a:pPr>
                      <a:endParaRPr lang="en-US" sz="900"/>
                    </a:p>
                    <a:p>
                      <a:pPr algn="l">
                        <a:lnSpc>
                          <a:spcPts val="2309"/>
                        </a:lnSpc>
                      </a:pPr>
                      <a:r>
                        <a:rPr lang="en-US" sz="1900" spc="-79">
                          <a:solidFill>
                            <a:srgbClr val="000000"/>
                          </a:solidFill>
                          <a:latin typeface="Codec Pro"/>
                          <a:ea typeface="Codec Pro"/>
                          <a:cs typeface="Codec Pro"/>
                          <a:sym typeface="Codec Pro"/>
                        </a:rPr>
                        <a:t>  /ˈfɔːnə/</a:t>
                      </a:r>
                    </a:p>
                    <a:p>
                      <a:pPr algn="l">
                        <a:lnSpc>
                          <a:spcPts val="2309"/>
                        </a:lnSpc>
                      </a:pPr>
                      <a:r>
                        <a:rPr lang="en-US" sz="1900" spc="-79">
                          <a:solidFill>
                            <a:srgbClr val="000000"/>
                          </a:solidFill>
                          <a:latin typeface="Codec Pro"/>
                          <a:ea typeface="Codec Pro"/>
                          <a:cs typeface="Codec Pro"/>
                          <a:sym typeface="Codec Pro"/>
                        </a:rPr>
                        <a:t>  </a:t>
                      </a:r>
                    </a:p>
                  </a:txBody>
                  <a:tcPr marL="82550" marR="82550" marT="82550" marB="8255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309"/>
                        </a:lnSpc>
                        <a:defRPr/>
                      </a:pPr>
                      <a:endParaRPr lang="en-US" sz="900" dirty="0"/>
                    </a:p>
                    <a:p>
                      <a:pPr algn="l">
                        <a:lnSpc>
                          <a:spcPts val="2309"/>
                        </a:lnSpc>
                      </a:pPr>
                      <a:r>
                        <a:rPr lang="en-US" sz="1900" spc="-79" dirty="0">
                          <a:solidFill>
                            <a:srgbClr val="000000"/>
                          </a:solidFill>
                          <a:latin typeface="Codec Pro"/>
                          <a:ea typeface="Codec Pro"/>
                          <a:cs typeface="Codec Pro"/>
                          <a:sym typeface="Codec Pro"/>
                        </a:rPr>
                        <a:t>  all the animals living in an area or in a particular period of history</a:t>
                      </a:r>
                    </a:p>
                    <a:p>
                      <a:pPr algn="l">
                        <a:lnSpc>
                          <a:spcPts val="2309"/>
                        </a:lnSpc>
                      </a:pPr>
                      <a:r>
                        <a:rPr lang="en-US" sz="1900" spc="-79" dirty="0">
                          <a:solidFill>
                            <a:srgbClr val="000000"/>
                          </a:solidFill>
                          <a:latin typeface="Codec Pro"/>
                          <a:ea typeface="Codec Pro"/>
                          <a:cs typeface="Codec Pro"/>
                          <a:sym typeface="Codec Pro"/>
                        </a:rPr>
                        <a:t> </a:t>
                      </a:r>
                    </a:p>
                  </a:txBody>
                  <a:tcPr marL="82550" marR="82550" marT="82550" marB="8255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309"/>
                        </a:lnSpc>
                        <a:defRPr/>
                      </a:pPr>
                      <a:endParaRPr lang="en-US" sz="900"/>
                    </a:p>
                    <a:p>
                      <a:pPr algn="l">
                        <a:lnSpc>
                          <a:spcPts val="2309"/>
                        </a:lnSpc>
                      </a:pPr>
                      <a:r>
                        <a:rPr lang="en-US" sz="1900" spc="-79">
                          <a:solidFill>
                            <a:srgbClr val="000000"/>
                          </a:solidFill>
                          <a:latin typeface="Codec Pro"/>
                          <a:ea typeface="Codec Pro"/>
                          <a:cs typeface="Codec Pro"/>
                          <a:sym typeface="Codec Pro"/>
                        </a:rPr>
                        <a:t>  Động vật</a:t>
                      </a:r>
                    </a:p>
                    <a:p>
                      <a:pPr algn="l">
                        <a:lnSpc>
                          <a:spcPts val="2309"/>
                        </a:lnSpc>
                      </a:pPr>
                      <a:r>
                        <a:rPr lang="en-US" sz="1900" spc="-79">
                          <a:solidFill>
                            <a:srgbClr val="000000"/>
                          </a:solidFill>
                          <a:latin typeface="Codec Pro"/>
                          <a:ea typeface="Codec Pro"/>
                          <a:cs typeface="Codec Pro"/>
                          <a:sym typeface="Codec Pro"/>
                        </a:rPr>
                        <a:t>  </a:t>
                      </a:r>
                    </a:p>
                  </a:txBody>
                  <a:tcPr marL="82550" marR="82550" marT="82550" marB="8255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44059">
                <a:tc>
                  <a:txBody>
                    <a:bodyPr/>
                    <a:lstStyle/>
                    <a:p>
                      <a:pPr algn="l">
                        <a:lnSpc>
                          <a:spcPts val="2309"/>
                        </a:lnSpc>
                        <a:defRPr/>
                      </a:pPr>
                      <a:endParaRPr lang="en-US" sz="900"/>
                    </a:p>
                    <a:p>
                      <a:pPr algn="l">
                        <a:lnSpc>
                          <a:spcPts val="2309"/>
                        </a:lnSpc>
                      </a:pPr>
                      <a:r>
                        <a:rPr lang="en-US" sz="1900" spc="-79">
                          <a:solidFill>
                            <a:srgbClr val="000000"/>
                          </a:solidFill>
                          <a:latin typeface="Codec Pro"/>
                          <a:ea typeface="Codec Pro"/>
                          <a:cs typeface="Codec Pro"/>
                          <a:sym typeface="Codec Pro"/>
                        </a:rPr>
                        <a:t>  insect (n) </a:t>
                      </a:r>
                    </a:p>
                    <a:p>
                      <a:pPr algn="l">
                        <a:lnSpc>
                          <a:spcPts val="2309"/>
                        </a:lnSpc>
                      </a:pPr>
                      <a:r>
                        <a:rPr lang="en-US" sz="1900" spc="-79">
                          <a:solidFill>
                            <a:srgbClr val="000000"/>
                          </a:solidFill>
                          <a:latin typeface="Codec Pro"/>
                          <a:ea typeface="Codec Pro"/>
                          <a:cs typeface="Codec Pro"/>
                          <a:sym typeface="Codec Pro"/>
                        </a:rPr>
                        <a:t>  </a:t>
                      </a:r>
                    </a:p>
                  </a:txBody>
                  <a:tcPr marL="82550" marR="82550" marT="82550" marB="8255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309"/>
                        </a:lnSpc>
                        <a:defRPr/>
                      </a:pPr>
                      <a:endParaRPr lang="en-US" sz="900"/>
                    </a:p>
                    <a:p>
                      <a:pPr algn="l">
                        <a:lnSpc>
                          <a:spcPts val="2309"/>
                        </a:lnSpc>
                      </a:pPr>
                      <a:r>
                        <a:rPr lang="en-US" sz="1900" spc="-79">
                          <a:solidFill>
                            <a:srgbClr val="000000"/>
                          </a:solidFill>
                          <a:latin typeface="Codec Pro"/>
                          <a:ea typeface="Codec Pro"/>
                          <a:cs typeface="Codec Pro"/>
                          <a:sym typeface="Codec Pro"/>
                        </a:rPr>
                        <a:t>  /ˈɪnsekt/</a:t>
                      </a:r>
                    </a:p>
                    <a:p>
                      <a:pPr algn="l">
                        <a:lnSpc>
                          <a:spcPts val="2309"/>
                        </a:lnSpc>
                      </a:pPr>
                      <a:r>
                        <a:rPr lang="en-US" sz="1900" spc="-79">
                          <a:solidFill>
                            <a:srgbClr val="000000"/>
                          </a:solidFill>
                          <a:latin typeface="Codec Pro"/>
                          <a:ea typeface="Codec Pro"/>
                          <a:cs typeface="Codec Pro"/>
                          <a:sym typeface="Codec Pro"/>
                        </a:rPr>
                        <a:t>  </a:t>
                      </a:r>
                    </a:p>
                  </a:txBody>
                  <a:tcPr marL="82550" marR="82550" marT="82550" marB="8255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309"/>
                        </a:lnSpc>
                        <a:defRPr/>
                      </a:pPr>
                      <a:endParaRPr lang="en-US" sz="900"/>
                    </a:p>
                    <a:p>
                      <a:pPr algn="l">
                        <a:lnSpc>
                          <a:spcPts val="2309"/>
                        </a:lnSpc>
                      </a:pPr>
                      <a:r>
                        <a:rPr lang="en-US" sz="1900" spc="-79">
                          <a:solidFill>
                            <a:srgbClr val="000000"/>
                          </a:solidFill>
                          <a:latin typeface="Codec Pro"/>
                          <a:ea typeface="Codec Pro"/>
                          <a:cs typeface="Codec Pro"/>
                          <a:sym typeface="Codec Pro"/>
                        </a:rPr>
                        <a:t>  any small creature with six legs and a body divided into three parts. Insects usually also have wings. Ants, bees and flies are all insects.</a:t>
                      </a:r>
                    </a:p>
                    <a:p>
                      <a:pPr algn="l">
                        <a:lnSpc>
                          <a:spcPts val="2309"/>
                        </a:lnSpc>
                      </a:pPr>
                      <a:r>
                        <a:rPr lang="en-US" sz="1900" spc="-79">
                          <a:solidFill>
                            <a:srgbClr val="000000"/>
                          </a:solidFill>
                          <a:latin typeface="Codec Pro"/>
                          <a:ea typeface="Codec Pro"/>
                          <a:cs typeface="Codec Pro"/>
                          <a:sym typeface="Codec Pro"/>
                        </a:rPr>
                        <a:t>  </a:t>
                      </a:r>
                    </a:p>
                  </a:txBody>
                  <a:tcPr marL="82550" marR="82550" marT="82550" marB="8255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309"/>
                        </a:lnSpc>
                        <a:defRPr/>
                      </a:pPr>
                      <a:endParaRPr lang="en-US" sz="900"/>
                    </a:p>
                    <a:p>
                      <a:pPr algn="l">
                        <a:lnSpc>
                          <a:spcPts val="2309"/>
                        </a:lnSpc>
                      </a:pPr>
                      <a:r>
                        <a:rPr lang="en-US" sz="1900" spc="-79">
                          <a:solidFill>
                            <a:srgbClr val="000000"/>
                          </a:solidFill>
                          <a:latin typeface="Codec Pro"/>
                          <a:ea typeface="Codec Pro"/>
                          <a:cs typeface="Codec Pro"/>
                          <a:sym typeface="Codec Pro"/>
                        </a:rPr>
                        <a:t>  Côn trùng </a:t>
                      </a:r>
                    </a:p>
                    <a:p>
                      <a:pPr algn="l">
                        <a:lnSpc>
                          <a:spcPts val="2309"/>
                        </a:lnSpc>
                      </a:pPr>
                      <a:r>
                        <a:rPr lang="en-US" sz="1900" spc="-79">
                          <a:solidFill>
                            <a:srgbClr val="000000"/>
                          </a:solidFill>
                          <a:latin typeface="Codec Pro"/>
                          <a:ea typeface="Codec Pro"/>
                          <a:cs typeface="Codec Pro"/>
                          <a:sym typeface="Codec Pro"/>
                        </a:rPr>
                        <a:t>  </a:t>
                      </a:r>
                    </a:p>
                  </a:txBody>
                  <a:tcPr marL="82550" marR="82550" marT="82550" marB="8255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09487">
                <a:tc>
                  <a:txBody>
                    <a:bodyPr/>
                    <a:lstStyle/>
                    <a:p>
                      <a:pPr algn="l">
                        <a:lnSpc>
                          <a:spcPts val="2309"/>
                        </a:lnSpc>
                        <a:defRPr/>
                      </a:pPr>
                      <a:endParaRPr lang="en-US" sz="900"/>
                    </a:p>
                    <a:p>
                      <a:pPr algn="l">
                        <a:lnSpc>
                          <a:spcPts val="2309"/>
                        </a:lnSpc>
                      </a:pPr>
                      <a:r>
                        <a:rPr lang="en-US" sz="1900" spc="-79">
                          <a:solidFill>
                            <a:srgbClr val="000000"/>
                          </a:solidFill>
                          <a:latin typeface="Codec Pro"/>
                          <a:ea typeface="Codec Pro"/>
                          <a:cs typeface="Codec Pro"/>
                          <a:sym typeface="Codec Pro"/>
                        </a:rPr>
                        <a:t>  organism (n) </a:t>
                      </a:r>
                    </a:p>
                    <a:p>
                      <a:pPr algn="l">
                        <a:lnSpc>
                          <a:spcPts val="2309"/>
                        </a:lnSpc>
                      </a:pPr>
                      <a:r>
                        <a:rPr lang="en-US" sz="1900" spc="-79">
                          <a:solidFill>
                            <a:srgbClr val="000000"/>
                          </a:solidFill>
                          <a:latin typeface="Codec Pro"/>
                          <a:ea typeface="Codec Pro"/>
                          <a:cs typeface="Codec Pro"/>
                          <a:sym typeface="Codec Pro"/>
                        </a:rPr>
                        <a:t>  </a:t>
                      </a:r>
                    </a:p>
                  </a:txBody>
                  <a:tcPr marL="82550" marR="82550" marT="82550" marB="8255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309"/>
                        </a:lnSpc>
                        <a:defRPr/>
                      </a:pPr>
                      <a:endParaRPr lang="en-US" sz="900"/>
                    </a:p>
                    <a:p>
                      <a:pPr algn="l">
                        <a:lnSpc>
                          <a:spcPts val="2309"/>
                        </a:lnSpc>
                      </a:pPr>
                      <a:r>
                        <a:rPr lang="en-US" sz="1900" spc="-79">
                          <a:solidFill>
                            <a:srgbClr val="000000"/>
                          </a:solidFill>
                          <a:latin typeface="Codec Pro"/>
                          <a:ea typeface="Codec Pro"/>
                          <a:cs typeface="Codec Pro"/>
                          <a:sym typeface="Codec Pro"/>
                        </a:rPr>
                        <a:t>    /ˈɔːɡənɪzəm/</a:t>
                      </a:r>
                    </a:p>
                    <a:p>
                      <a:pPr algn="l">
                        <a:lnSpc>
                          <a:spcPts val="2309"/>
                        </a:lnSpc>
                      </a:pPr>
                      <a:r>
                        <a:rPr lang="en-US" sz="1900" spc="-79">
                          <a:solidFill>
                            <a:srgbClr val="000000"/>
                          </a:solidFill>
                          <a:latin typeface="Codec Pro"/>
                          <a:ea typeface="Codec Pro"/>
                          <a:cs typeface="Codec Pro"/>
                          <a:sym typeface="Codec Pro"/>
                        </a:rPr>
                        <a:t>  </a:t>
                      </a:r>
                    </a:p>
                  </a:txBody>
                  <a:tcPr marL="82550" marR="82550" marT="82550" marB="8255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309"/>
                        </a:lnSpc>
                        <a:defRPr/>
                      </a:pPr>
                      <a:endParaRPr lang="en-US" sz="900" dirty="0"/>
                    </a:p>
                    <a:p>
                      <a:pPr algn="l">
                        <a:lnSpc>
                          <a:spcPts val="2309"/>
                        </a:lnSpc>
                      </a:pPr>
                      <a:r>
                        <a:rPr lang="en-US" sz="1900" spc="-79" dirty="0">
                          <a:solidFill>
                            <a:srgbClr val="000000"/>
                          </a:solidFill>
                          <a:latin typeface="Codec Pro"/>
                          <a:ea typeface="Codec Pro"/>
                          <a:cs typeface="Codec Pro"/>
                          <a:sym typeface="Codec Pro"/>
                        </a:rPr>
                        <a:t>  a living thing, especially one that is extremely small</a:t>
                      </a:r>
                    </a:p>
                    <a:p>
                      <a:pPr algn="l">
                        <a:lnSpc>
                          <a:spcPts val="2309"/>
                        </a:lnSpc>
                      </a:pPr>
                      <a:r>
                        <a:rPr lang="en-US" sz="1900" spc="-79" dirty="0">
                          <a:solidFill>
                            <a:srgbClr val="000000"/>
                          </a:solidFill>
                          <a:latin typeface="Codec Pro"/>
                          <a:ea typeface="Codec Pro"/>
                          <a:cs typeface="Codec Pro"/>
                          <a:sym typeface="Codec Pro"/>
                        </a:rPr>
                        <a:t>  </a:t>
                      </a:r>
                    </a:p>
                  </a:txBody>
                  <a:tcPr marL="82550" marR="82550" marT="82550" marB="8255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309"/>
                        </a:lnSpc>
                        <a:defRPr/>
                      </a:pPr>
                      <a:endParaRPr lang="en-US" sz="900"/>
                    </a:p>
                    <a:p>
                      <a:pPr algn="l">
                        <a:lnSpc>
                          <a:spcPts val="2309"/>
                        </a:lnSpc>
                      </a:pPr>
                      <a:r>
                        <a:rPr lang="en-US" sz="1900" spc="-79">
                          <a:solidFill>
                            <a:srgbClr val="000000"/>
                          </a:solidFill>
                          <a:latin typeface="Codec Pro"/>
                          <a:ea typeface="Codec Pro"/>
                          <a:cs typeface="Codec Pro"/>
                          <a:sym typeface="Codec Pro"/>
                        </a:rPr>
                        <a:t>  Sinh vật</a:t>
                      </a:r>
                    </a:p>
                    <a:p>
                      <a:pPr algn="l">
                        <a:lnSpc>
                          <a:spcPts val="2309"/>
                        </a:lnSpc>
                      </a:pPr>
                      <a:r>
                        <a:rPr lang="en-US" sz="1900" spc="-79">
                          <a:solidFill>
                            <a:srgbClr val="000000"/>
                          </a:solidFill>
                          <a:latin typeface="Codec Pro"/>
                          <a:ea typeface="Codec Pro"/>
                          <a:cs typeface="Codec Pro"/>
                          <a:sym typeface="Codec Pro"/>
                        </a:rPr>
                        <a:t>  </a:t>
                      </a:r>
                    </a:p>
                  </a:txBody>
                  <a:tcPr marL="82550" marR="82550" marT="82550" marB="8255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144059">
                <a:tc>
                  <a:txBody>
                    <a:bodyPr/>
                    <a:lstStyle/>
                    <a:p>
                      <a:pPr algn="l">
                        <a:lnSpc>
                          <a:spcPts val="2309"/>
                        </a:lnSpc>
                        <a:defRPr/>
                      </a:pPr>
                      <a:endParaRPr lang="en-US" sz="900"/>
                    </a:p>
                    <a:p>
                      <a:pPr algn="l">
                        <a:lnSpc>
                          <a:spcPts val="2309"/>
                        </a:lnSpc>
                      </a:pPr>
                      <a:r>
                        <a:rPr lang="en-US" sz="1900" spc="-79">
                          <a:solidFill>
                            <a:srgbClr val="000000"/>
                          </a:solidFill>
                          <a:latin typeface="Codec Pro"/>
                          <a:ea typeface="Codec Pro"/>
                          <a:cs typeface="Codec Pro"/>
                          <a:sym typeface="Codec Pro"/>
                        </a:rPr>
                        <a:t>  biodiversity</a:t>
                      </a:r>
                    </a:p>
                    <a:p>
                      <a:pPr algn="l">
                        <a:lnSpc>
                          <a:spcPts val="2309"/>
                        </a:lnSpc>
                      </a:pPr>
                      <a:r>
                        <a:rPr lang="en-US" sz="1900" spc="-79">
                          <a:solidFill>
                            <a:srgbClr val="000000"/>
                          </a:solidFill>
                          <a:latin typeface="Codec Pro"/>
                          <a:ea typeface="Codec Pro"/>
                          <a:cs typeface="Codec Pro"/>
                          <a:sym typeface="Codec Pro"/>
                        </a:rPr>
                        <a:t>  (n)</a:t>
                      </a:r>
                    </a:p>
                    <a:p>
                      <a:pPr algn="l">
                        <a:lnSpc>
                          <a:spcPts val="2309"/>
                        </a:lnSpc>
                      </a:pPr>
                      <a:r>
                        <a:rPr lang="en-US" sz="1900" spc="-79">
                          <a:solidFill>
                            <a:srgbClr val="000000"/>
                          </a:solidFill>
                          <a:latin typeface="Codec Pro"/>
                          <a:ea typeface="Codec Pro"/>
                          <a:cs typeface="Codec Pro"/>
                          <a:sym typeface="Codec Pro"/>
                        </a:rPr>
                        <a:t>  </a:t>
                      </a:r>
                    </a:p>
                  </a:txBody>
                  <a:tcPr marL="82550" marR="82550" marT="82550" marB="8255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309"/>
                        </a:lnSpc>
                        <a:defRPr/>
                      </a:pPr>
                      <a:endParaRPr lang="en-US" sz="900"/>
                    </a:p>
                    <a:p>
                      <a:pPr algn="l">
                        <a:lnSpc>
                          <a:spcPts val="2309"/>
                        </a:lnSpc>
                      </a:pPr>
                      <a:r>
                        <a:rPr lang="en-US" sz="1900" spc="-79">
                          <a:solidFill>
                            <a:srgbClr val="000000"/>
                          </a:solidFill>
                          <a:latin typeface="Codec Pro"/>
                          <a:ea typeface="Codec Pro"/>
                          <a:cs typeface="Codec Pro"/>
                          <a:sym typeface="Codec Pro"/>
                        </a:rPr>
                        <a:t>  /ˌbaɪəʊdaɪˈvɜːsəti/</a:t>
                      </a:r>
                    </a:p>
                    <a:p>
                      <a:pPr algn="l">
                        <a:lnSpc>
                          <a:spcPts val="2309"/>
                        </a:lnSpc>
                      </a:pPr>
                      <a:r>
                        <a:rPr lang="en-US" sz="1900" spc="-79">
                          <a:solidFill>
                            <a:srgbClr val="000000"/>
                          </a:solidFill>
                          <a:latin typeface="Codec Pro"/>
                          <a:ea typeface="Codec Pro"/>
                          <a:cs typeface="Codec Pro"/>
                          <a:sym typeface="Codec Pro"/>
                        </a:rPr>
                        <a:t>  </a:t>
                      </a:r>
                    </a:p>
                  </a:txBody>
                  <a:tcPr marL="82550" marR="82550" marT="82550" marB="8255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309"/>
                        </a:lnSpc>
                        <a:defRPr/>
                      </a:pPr>
                      <a:endParaRPr lang="en-US" sz="900" dirty="0"/>
                    </a:p>
                    <a:p>
                      <a:pPr algn="l">
                        <a:lnSpc>
                          <a:spcPts val="2309"/>
                        </a:lnSpc>
                      </a:pPr>
                      <a:r>
                        <a:rPr lang="en-US" sz="1900" spc="-79" dirty="0">
                          <a:solidFill>
                            <a:srgbClr val="000000"/>
                          </a:solidFill>
                          <a:latin typeface="Codec Pro"/>
                          <a:ea typeface="Codec Pro"/>
                          <a:cs typeface="Codec Pro"/>
                          <a:sym typeface="Codec Pro"/>
                        </a:rPr>
                        <a:t>   the existence of a large number of different kinds of animals and plants which make a balanced environment</a:t>
                      </a:r>
                    </a:p>
                    <a:p>
                      <a:pPr algn="l">
                        <a:lnSpc>
                          <a:spcPts val="2309"/>
                        </a:lnSpc>
                      </a:pPr>
                      <a:r>
                        <a:rPr lang="en-US" sz="1900" spc="-79" dirty="0">
                          <a:solidFill>
                            <a:srgbClr val="000000"/>
                          </a:solidFill>
                          <a:latin typeface="Codec Pro"/>
                          <a:ea typeface="Codec Pro"/>
                          <a:cs typeface="Codec Pro"/>
                          <a:sym typeface="Codec Pro"/>
                        </a:rPr>
                        <a:t>  </a:t>
                      </a:r>
                    </a:p>
                  </a:txBody>
                  <a:tcPr marL="82550" marR="82550" marT="82550" marB="8255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309"/>
                        </a:lnSpc>
                        <a:defRPr/>
                      </a:pPr>
                      <a:endParaRPr lang="en-US" sz="900"/>
                    </a:p>
                    <a:p>
                      <a:pPr algn="l">
                        <a:lnSpc>
                          <a:spcPts val="2309"/>
                        </a:lnSpc>
                      </a:pPr>
                      <a:r>
                        <a:rPr lang="en-US" sz="1900" spc="-79">
                          <a:solidFill>
                            <a:srgbClr val="000000"/>
                          </a:solidFill>
                          <a:latin typeface="Codec Pro"/>
                          <a:ea typeface="Codec Pro"/>
                          <a:cs typeface="Codec Pro"/>
                          <a:sym typeface="Codec Pro"/>
                        </a:rPr>
                        <a:t>  Đa dạng sinh học</a:t>
                      </a:r>
                    </a:p>
                    <a:p>
                      <a:pPr algn="l">
                        <a:lnSpc>
                          <a:spcPts val="2309"/>
                        </a:lnSpc>
                      </a:pPr>
                      <a:r>
                        <a:rPr lang="en-US" sz="1900" spc="-79">
                          <a:solidFill>
                            <a:srgbClr val="000000"/>
                          </a:solidFill>
                          <a:latin typeface="Codec Pro"/>
                          <a:ea typeface="Codec Pro"/>
                          <a:cs typeface="Codec Pro"/>
                          <a:sym typeface="Codec Pro"/>
                        </a:rPr>
                        <a:t>  </a:t>
                      </a:r>
                    </a:p>
                  </a:txBody>
                  <a:tcPr marL="82550" marR="82550" marT="82550" marB="8255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100288">
                <a:tc>
                  <a:txBody>
                    <a:bodyPr/>
                    <a:lstStyle/>
                    <a:p>
                      <a:pPr algn="l">
                        <a:lnSpc>
                          <a:spcPts val="2309"/>
                        </a:lnSpc>
                        <a:defRPr/>
                      </a:pPr>
                      <a:endParaRPr lang="en-US" sz="900"/>
                    </a:p>
                    <a:p>
                      <a:pPr algn="l">
                        <a:lnSpc>
                          <a:spcPts val="2309"/>
                        </a:lnSpc>
                      </a:pPr>
                      <a:r>
                        <a:rPr lang="en-US" sz="1900" spc="-79">
                          <a:solidFill>
                            <a:srgbClr val="000000"/>
                          </a:solidFill>
                          <a:latin typeface="Codec Pro"/>
                          <a:ea typeface="Codec Pro"/>
                          <a:cs typeface="Codec Pro"/>
                          <a:sym typeface="Codec Pro"/>
                        </a:rPr>
                        <a:t>  6. ecosystem (n)</a:t>
                      </a:r>
                    </a:p>
                    <a:p>
                      <a:pPr algn="l">
                        <a:lnSpc>
                          <a:spcPts val="2309"/>
                        </a:lnSpc>
                      </a:pPr>
                      <a:r>
                        <a:rPr lang="en-US" sz="1900" spc="-79">
                          <a:solidFill>
                            <a:srgbClr val="000000"/>
                          </a:solidFill>
                          <a:latin typeface="Codec Pro"/>
                          <a:ea typeface="Codec Pro"/>
                          <a:cs typeface="Codec Pro"/>
                          <a:sym typeface="Codec Pro"/>
                        </a:rPr>
                        <a:t>  </a:t>
                      </a:r>
                    </a:p>
                  </a:txBody>
                  <a:tcPr marL="82550" marR="82550" marT="82550" marB="8255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309"/>
                        </a:lnSpc>
                        <a:defRPr/>
                      </a:pPr>
                      <a:endParaRPr lang="en-US" sz="900"/>
                    </a:p>
                    <a:p>
                      <a:pPr algn="l">
                        <a:lnSpc>
                          <a:spcPts val="2309"/>
                        </a:lnSpc>
                      </a:pPr>
                      <a:r>
                        <a:rPr lang="en-US" sz="1900" spc="-79">
                          <a:solidFill>
                            <a:srgbClr val="000000"/>
                          </a:solidFill>
                          <a:latin typeface="Codec Pro"/>
                          <a:ea typeface="Codec Pro"/>
                          <a:cs typeface="Codec Pro"/>
                          <a:sym typeface="Codec Pro"/>
                        </a:rPr>
                        <a:t>  /ˈiː.kəʊˌsɪs.təm/</a:t>
                      </a:r>
                    </a:p>
                    <a:p>
                      <a:pPr algn="l">
                        <a:lnSpc>
                          <a:spcPts val="2309"/>
                        </a:lnSpc>
                      </a:pPr>
                      <a:r>
                        <a:rPr lang="en-US" sz="1900" spc="-79">
                          <a:solidFill>
                            <a:srgbClr val="000000"/>
                          </a:solidFill>
                          <a:latin typeface="Codec Pro"/>
                          <a:ea typeface="Codec Pro"/>
                          <a:cs typeface="Codec Pro"/>
                          <a:sym typeface="Codec Pro"/>
                        </a:rPr>
                        <a:t>  </a:t>
                      </a:r>
                    </a:p>
                  </a:txBody>
                  <a:tcPr marL="82550" marR="82550" marT="82550" marB="8255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309"/>
                        </a:lnSpc>
                        <a:defRPr/>
                      </a:pPr>
                      <a:endParaRPr lang="en-US" sz="900"/>
                    </a:p>
                    <a:p>
                      <a:pPr algn="l">
                        <a:lnSpc>
                          <a:spcPts val="2309"/>
                        </a:lnSpc>
                      </a:pPr>
                      <a:r>
                        <a:rPr lang="en-US" sz="1900" spc="-79">
                          <a:solidFill>
                            <a:srgbClr val="000000"/>
                          </a:solidFill>
                          <a:latin typeface="Codec Pro"/>
                          <a:ea typeface="Codec Pro"/>
                          <a:cs typeface="Codec Pro"/>
                          <a:sym typeface="Codec Pro"/>
                        </a:rPr>
                        <a:t>  all the living things in an area and the way they affect each other and the environment</a:t>
                      </a:r>
                    </a:p>
                    <a:p>
                      <a:pPr algn="l">
                        <a:lnSpc>
                          <a:spcPts val="2309"/>
                        </a:lnSpc>
                      </a:pPr>
                      <a:r>
                        <a:rPr lang="en-US" sz="1900" spc="-79">
                          <a:solidFill>
                            <a:srgbClr val="000000"/>
                          </a:solidFill>
                          <a:latin typeface="Codec Pro"/>
                          <a:ea typeface="Codec Pro"/>
                          <a:cs typeface="Codec Pro"/>
                          <a:sym typeface="Codec Pro"/>
                        </a:rPr>
                        <a:t>  </a:t>
                      </a:r>
                    </a:p>
                  </a:txBody>
                  <a:tcPr marL="82550" marR="82550" marT="82550" marB="8255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309"/>
                        </a:lnSpc>
                        <a:defRPr/>
                      </a:pPr>
                      <a:endParaRPr lang="en-US" sz="900" dirty="0"/>
                    </a:p>
                    <a:p>
                      <a:pPr algn="l">
                        <a:lnSpc>
                          <a:spcPts val="2309"/>
                        </a:lnSpc>
                      </a:pPr>
                      <a:r>
                        <a:rPr lang="en-US" sz="1900" spc="-79" dirty="0">
                          <a:solidFill>
                            <a:srgbClr val="000000"/>
                          </a:solidFill>
                          <a:latin typeface="Codec Pro"/>
                          <a:ea typeface="Codec Pro"/>
                          <a:cs typeface="Codec Pro"/>
                          <a:sym typeface="Codec Pro"/>
                        </a:rPr>
                        <a:t>  </a:t>
                      </a:r>
                      <a:r>
                        <a:rPr lang="en-US" sz="1900" spc="-79" dirty="0" err="1">
                          <a:solidFill>
                            <a:srgbClr val="000000"/>
                          </a:solidFill>
                          <a:latin typeface="Codec Pro"/>
                          <a:ea typeface="Codec Pro"/>
                          <a:cs typeface="Codec Pro"/>
                          <a:sym typeface="Codec Pro"/>
                        </a:rPr>
                        <a:t>Hệ</a:t>
                      </a:r>
                      <a:endParaRPr lang="en-US" sz="1900" spc="-79" dirty="0">
                        <a:solidFill>
                          <a:srgbClr val="000000"/>
                        </a:solidFill>
                        <a:latin typeface="Codec Pro"/>
                        <a:ea typeface="Codec Pro"/>
                        <a:cs typeface="Codec Pro"/>
                        <a:sym typeface="Codec Pro"/>
                      </a:endParaRPr>
                    </a:p>
                    <a:p>
                      <a:pPr algn="l">
                        <a:lnSpc>
                          <a:spcPts val="2309"/>
                        </a:lnSpc>
                      </a:pPr>
                      <a:r>
                        <a:rPr lang="en-US" sz="1900" spc="-79" dirty="0">
                          <a:solidFill>
                            <a:srgbClr val="000000"/>
                          </a:solidFill>
                          <a:latin typeface="Codec Pro"/>
                          <a:ea typeface="Codec Pro"/>
                          <a:cs typeface="Codec Pro"/>
                          <a:sym typeface="Codec Pro"/>
                        </a:rPr>
                        <a:t>  </a:t>
                      </a:r>
                      <a:r>
                        <a:rPr lang="en-US" sz="1900" spc="-79" dirty="0" err="1">
                          <a:solidFill>
                            <a:srgbClr val="000000"/>
                          </a:solidFill>
                          <a:latin typeface="Codec Pro"/>
                          <a:ea typeface="Codec Pro"/>
                          <a:cs typeface="Codec Pro"/>
                          <a:sym typeface="Codec Pro"/>
                        </a:rPr>
                        <a:t>sinh</a:t>
                      </a:r>
                      <a:r>
                        <a:rPr lang="en-US" sz="1900" spc="-79" dirty="0">
                          <a:solidFill>
                            <a:srgbClr val="000000"/>
                          </a:solidFill>
                          <a:latin typeface="Codec Pro"/>
                          <a:ea typeface="Codec Pro"/>
                          <a:cs typeface="Codec Pro"/>
                          <a:sym typeface="Codec Pro"/>
                        </a:rPr>
                        <a:t> </a:t>
                      </a:r>
                      <a:r>
                        <a:rPr lang="en-US" sz="1900" spc="-79" dirty="0" err="1">
                          <a:solidFill>
                            <a:srgbClr val="000000"/>
                          </a:solidFill>
                          <a:latin typeface="Codec Pro"/>
                          <a:ea typeface="Codec Pro"/>
                          <a:cs typeface="Codec Pro"/>
                          <a:sym typeface="Codec Pro"/>
                        </a:rPr>
                        <a:t>thái</a:t>
                      </a:r>
                      <a:endParaRPr lang="en-US" sz="1900" spc="-79" dirty="0">
                        <a:solidFill>
                          <a:srgbClr val="000000"/>
                        </a:solidFill>
                        <a:latin typeface="Codec Pro"/>
                        <a:ea typeface="Codec Pro"/>
                        <a:cs typeface="Codec Pro"/>
                        <a:sym typeface="Codec Pro"/>
                      </a:endParaRPr>
                    </a:p>
                    <a:p>
                      <a:pPr algn="l">
                        <a:lnSpc>
                          <a:spcPts val="2309"/>
                        </a:lnSpc>
                      </a:pPr>
                      <a:r>
                        <a:rPr lang="en-US" sz="1900" spc="-79" dirty="0">
                          <a:solidFill>
                            <a:srgbClr val="000000"/>
                          </a:solidFill>
                          <a:latin typeface="Codec Pro"/>
                          <a:ea typeface="Codec Pro"/>
                          <a:cs typeface="Codec Pro"/>
                          <a:sym typeface="Codec Pro"/>
                        </a:rPr>
                        <a:t>  </a:t>
                      </a:r>
                    </a:p>
                  </a:txBody>
                  <a:tcPr marL="82550" marR="82550" marT="82550" marB="8255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100288">
                <a:tc>
                  <a:txBody>
                    <a:bodyPr/>
                    <a:lstStyle/>
                    <a:p>
                      <a:pPr algn="l">
                        <a:lnSpc>
                          <a:spcPts val="2309"/>
                        </a:lnSpc>
                        <a:defRPr/>
                      </a:pPr>
                      <a:endParaRPr lang="en-US" sz="700"/>
                    </a:p>
                    <a:p>
                      <a:pPr algn="l">
                        <a:lnSpc>
                          <a:spcPts val="2309"/>
                        </a:lnSpc>
                      </a:pPr>
                      <a:r>
                        <a:rPr lang="en-US" sz="1400" spc="-79">
                          <a:solidFill>
                            <a:srgbClr val="000000"/>
                          </a:solidFill>
                          <a:latin typeface="Codec Pro"/>
                          <a:ea typeface="Codec Pro"/>
                          <a:cs typeface="Codec Pro"/>
                          <a:sym typeface="Codec Pro"/>
                        </a:rPr>
                        <a:t>  7. national park (n)</a:t>
                      </a:r>
                    </a:p>
                    <a:p>
                      <a:pPr algn="l">
                        <a:lnSpc>
                          <a:spcPts val="2309"/>
                        </a:lnSpc>
                      </a:pPr>
                      <a:r>
                        <a:rPr lang="en-US" sz="1400" spc="-79">
                          <a:solidFill>
                            <a:srgbClr val="000000"/>
                          </a:solidFill>
                          <a:latin typeface="Codec Pro"/>
                          <a:ea typeface="Codec Pro"/>
                          <a:cs typeface="Codec Pro"/>
                          <a:sym typeface="Codec Pro"/>
                        </a:rPr>
                        <a:t>  </a:t>
                      </a:r>
                    </a:p>
                  </a:txBody>
                  <a:tcPr marL="82550" marR="82550" marT="82550" marB="8255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309"/>
                        </a:lnSpc>
                        <a:defRPr/>
                      </a:pPr>
                      <a:endParaRPr lang="en-US" sz="700"/>
                    </a:p>
                    <a:p>
                      <a:pPr algn="l">
                        <a:lnSpc>
                          <a:spcPts val="2309"/>
                        </a:lnSpc>
                      </a:pPr>
                      <a:r>
                        <a:rPr lang="en-US" sz="1400" spc="-79">
                          <a:solidFill>
                            <a:srgbClr val="000000"/>
                          </a:solidFill>
                          <a:latin typeface="Codec Pro"/>
                          <a:ea typeface="Codec Pro"/>
                          <a:cs typeface="Codec Pro"/>
                          <a:sym typeface="Codec Pro"/>
                        </a:rPr>
                        <a:t>  /'næʃnəl pa:k/</a:t>
                      </a:r>
                    </a:p>
                    <a:p>
                      <a:pPr algn="l">
                        <a:lnSpc>
                          <a:spcPts val="2309"/>
                        </a:lnSpc>
                      </a:pPr>
                      <a:r>
                        <a:rPr lang="en-US" sz="1400" spc="-79">
                          <a:solidFill>
                            <a:srgbClr val="000000"/>
                          </a:solidFill>
                          <a:latin typeface="Codec Pro"/>
                          <a:ea typeface="Codec Pro"/>
                          <a:cs typeface="Codec Pro"/>
                          <a:sym typeface="Codec Pro"/>
                        </a:rPr>
                        <a:t>  </a:t>
                      </a:r>
                    </a:p>
                    <a:p>
                      <a:pPr algn="l">
                        <a:lnSpc>
                          <a:spcPts val="2309"/>
                        </a:lnSpc>
                      </a:pPr>
                      <a:r>
                        <a:rPr lang="en-US" sz="1400" spc="-79">
                          <a:solidFill>
                            <a:srgbClr val="000000"/>
                          </a:solidFill>
                          <a:latin typeface="Codec Pro"/>
                          <a:ea typeface="Codec Pro"/>
                          <a:cs typeface="Codec Pro"/>
                          <a:sym typeface="Codec Pro"/>
                        </a:rPr>
                        <a:t>  </a:t>
                      </a:r>
                    </a:p>
                  </a:txBody>
                  <a:tcPr marL="82550" marR="82550" marT="82550" marB="8255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309"/>
                        </a:lnSpc>
                        <a:defRPr/>
                      </a:pPr>
                      <a:endParaRPr lang="en-US" sz="700"/>
                    </a:p>
                    <a:p>
                      <a:pPr algn="l">
                        <a:lnSpc>
                          <a:spcPts val="2309"/>
                        </a:lnSpc>
                      </a:pPr>
                      <a:r>
                        <a:rPr lang="en-US" sz="1400" spc="-79">
                          <a:solidFill>
                            <a:srgbClr val="000000"/>
                          </a:solidFill>
                          <a:latin typeface="Codec Pro"/>
                          <a:ea typeface="Codec Pro"/>
                          <a:cs typeface="Codec Pro"/>
                          <a:sym typeface="Codec Pro"/>
                        </a:rPr>
                        <a:t>  an area of a country that is protected by the government because of its natural beauty or because it has a special history</a:t>
                      </a:r>
                    </a:p>
                    <a:p>
                      <a:pPr algn="l">
                        <a:lnSpc>
                          <a:spcPts val="2309"/>
                        </a:lnSpc>
                      </a:pPr>
                      <a:r>
                        <a:rPr lang="en-US" sz="1400" spc="-79">
                          <a:solidFill>
                            <a:srgbClr val="000000"/>
                          </a:solidFill>
                          <a:latin typeface="Codec Pro"/>
                          <a:ea typeface="Codec Pro"/>
                          <a:cs typeface="Codec Pro"/>
                          <a:sym typeface="Codec Pro"/>
                        </a:rPr>
                        <a:t>  </a:t>
                      </a:r>
                    </a:p>
                  </a:txBody>
                  <a:tcPr marL="82550" marR="82550" marT="82550" marB="8255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lnSpc>
                          <a:spcPts val="2309"/>
                        </a:lnSpc>
                        <a:defRPr/>
                      </a:pPr>
                      <a:endParaRPr lang="en-US" sz="700" dirty="0"/>
                    </a:p>
                    <a:p>
                      <a:pPr algn="l">
                        <a:lnSpc>
                          <a:spcPts val="2309"/>
                        </a:lnSpc>
                      </a:pPr>
                      <a:r>
                        <a:rPr lang="en-US" sz="1400" spc="-79" dirty="0">
                          <a:solidFill>
                            <a:srgbClr val="000000"/>
                          </a:solidFill>
                          <a:latin typeface="Codec Pro"/>
                          <a:ea typeface="Codec Pro"/>
                          <a:cs typeface="Codec Pro"/>
                          <a:sym typeface="Codec Pro"/>
                        </a:rPr>
                        <a:t>  </a:t>
                      </a:r>
                      <a:r>
                        <a:rPr lang="en-US" sz="1400" spc="-79" dirty="0" err="1">
                          <a:solidFill>
                            <a:srgbClr val="000000"/>
                          </a:solidFill>
                          <a:latin typeface="Codec Pro"/>
                          <a:ea typeface="Codec Pro"/>
                          <a:cs typeface="Codec Pro"/>
                          <a:sym typeface="Codec Pro"/>
                        </a:rPr>
                        <a:t>Vườn</a:t>
                      </a:r>
                      <a:endParaRPr lang="en-US" sz="1400" spc="-79" dirty="0">
                        <a:solidFill>
                          <a:srgbClr val="000000"/>
                        </a:solidFill>
                        <a:latin typeface="Codec Pro"/>
                        <a:ea typeface="Codec Pro"/>
                        <a:cs typeface="Codec Pro"/>
                        <a:sym typeface="Codec Pro"/>
                      </a:endParaRPr>
                    </a:p>
                    <a:p>
                      <a:pPr algn="l">
                        <a:lnSpc>
                          <a:spcPts val="2309"/>
                        </a:lnSpc>
                      </a:pPr>
                      <a:r>
                        <a:rPr lang="en-US" sz="1400" spc="-79" dirty="0">
                          <a:solidFill>
                            <a:srgbClr val="000000"/>
                          </a:solidFill>
                          <a:latin typeface="Codec Pro"/>
                          <a:ea typeface="Codec Pro"/>
                          <a:cs typeface="Codec Pro"/>
                          <a:sym typeface="Codec Pro"/>
                        </a:rPr>
                        <a:t>  </a:t>
                      </a:r>
                      <a:r>
                        <a:rPr lang="en-US" sz="1400" spc="-79" dirty="0" err="1">
                          <a:solidFill>
                            <a:srgbClr val="000000"/>
                          </a:solidFill>
                          <a:latin typeface="Codec Pro"/>
                          <a:ea typeface="Codec Pro"/>
                          <a:cs typeface="Codec Pro"/>
                          <a:sym typeface="Codec Pro"/>
                        </a:rPr>
                        <a:t>quốc</a:t>
                      </a:r>
                      <a:r>
                        <a:rPr lang="en-US" sz="1400" spc="-79" dirty="0">
                          <a:solidFill>
                            <a:srgbClr val="000000"/>
                          </a:solidFill>
                          <a:latin typeface="Codec Pro"/>
                          <a:ea typeface="Codec Pro"/>
                          <a:cs typeface="Codec Pro"/>
                          <a:sym typeface="Codec Pro"/>
                        </a:rPr>
                        <a:t> </a:t>
                      </a:r>
                      <a:r>
                        <a:rPr lang="en-US" sz="1400" spc="-79" dirty="0" err="1">
                          <a:solidFill>
                            <a:srgbClr val="000000"/>
                          </a:solidFill>
                          <a:latin typeface="Codec Pro"/>
                          <a:ea typeface="Codec Pro"/>
                          <a:cs typeface="Codec Pro"/>
                          <a:sym typeface="Codec Pro"/>
                        </a:rPr>
                        <a:t>gia</a:t>
                      </a:r>
                      <a:endParaRPr lang="en-US" sz="1400" spc="-79" dirty="0">
                        <a:solidFill>
                          <a:srgbClr val="000000"/>
                        </a:solidFill>
                        <a:latin typeface="Codec Pro"/>
                        <a:ea typeface="Codec Pro"/>
                        <a:cs typeface="Codec Pro"/>
                        <a:sym typeface="Codec Pro"/>
                      </a:endParaRPr>
                    </a:p>
                    <a:p>
                      <a:pPr algn="l">
                        <a:lnSpc>
                          <a:spcPts val="2309"/>
                        </a:lnSpc>
                      </a:pPr>
                      <a:r>
                        <a:rPr lang="en-US" sz="1400" spc="-79" dirty="0">
                          <a:solidFill>
                            <a:srgbClr val="000000"/>
                          </a:solidFill>
                          <a:latin typeface="Codec Pro"/>
                          <a:ea typeface="Codec Pro"/>
                          <a:cs typeface="Codec Pro"/>
                          <a:sym typeface="Codec Pro"/>
                        </a:rPr>
                        <a:t>  </a:t>
                      </a:r>
                    </a:p>
                  </a:txBody>
                  <a:tcPr marL="82550" marR="82550" marT="82550" marB="8255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052472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0724" b="-130699"/>
            </a:stretch>
          </a:blipFill>
        </p:spPr>
      </p:sp>
      <p:sp>
        <p:nvSpPr>
          <p:cNvPr id="3" name="Freeform 3"/>
          <p:cNvSpPr/>
          <p:nvPr/>
        </p:nvSpPr>
        <p:spPr>
          <a:xfrm>
            <a:off x="-2858288" y="4574032"/>
            <a:ext cx="10820400" cy="2236216"/>
          </a:xfrm>
          <a:custGeom>
            <a:avLst/>
            <a:gdLst/>
            <a:ahLst/>
            <a:cxnLst/>
            <a:rect l="l" t="t" r="r" b="b"/>
            <a:pathLst>
              <a:path w="16230600" h="3354324">
                <a:moveTo>
                  <a:pt x="0" y="0"/>
                </a:moveTo>
                <a:lnTo>
                  <a:pt x="16230600" y="0"/>
                </a:lnTo>
                <a:lnTo>
                  <a:pt x="16230600" y="3354324"/>
                </a:lnTo>
                <a:lnTo>
                  <a:pt x="0" y="3354324"/>
                </a:lnTo>
                <a:lnTo>
                  <a:pt x="0" y="0"/>
                </a:lnTo>
                <a:close/>
              </a:path>
            </a:pathLst>
          </a:custGeom>
          <a:blipFill>
            <a:blip r:embed="rId3"/>
            <a:stretch>
              <a:fillRect/>
            </a:stretch>
          </a:blipFill>
        </p:spPr>
      </p:sp>
      <p:sp>
        <p:nvSpPr>
          <p:cNvPr id="4" name="Freeform 4"/>
          <p:cNvSpPr/>
          <p:nvPr/>
        </p:nvSpPr>
        <p:spPr>
          <a:xfrm>
            <a:off x="4067633" y="4301949"/>
            <a:ext cx="10820400" cy="2236216"/>
          </a:xfrm>
          <a:custGeom>
            <a:avLst/>
            <a:gdLst/>
            <a:ahLst/>
            <a:cxnLst/>
            <a:rect l="l" t="t" r="r" b="b"/>
            <a:pathLst>
              <a:path w="16230600" h="3354324">
                <a:moveTo>
                  <a:pt x="0" y="0"/>
                </a:moveTo>
                <a:lnTo>
                  <a:pt x="16230600" y="0"/>
                </a:lnTo>
                <a:lnTo>
                  <a:pt x="16230600" y="3354324"/>
                </a:lnTo>
                <a:lnTo>
                  <a:pt x="0" y="3354324"/>
                </a:lnTo>
                <a:lnTo>
                  <a:pt x="0" y="0"/>
                </a:lnTo>
                <a:close/>
              </a:path>
            </a:pathLst>
          </a:custGeom>
          <a:blipFill>
            <a:blip r:embed="rId3"/>
            <a:stretch>
              <a:fillRect/>
            </a:stretch>
          </a:blipFill>
        </p:spPr>
      </p:sp>
      <p:sp>
        <p:nvSpPr>
          <p:cNvPr id="5" name="Freeform 5"/>
          <p:cNvSpPr/>
          <p:nvPr/>
        </p:nvSpPr>
        <p:spPr>
          <a:xfrm>
            <a:off x="-569196" y="0"/>
            <a:ext cx="3884135" cy="7062064"/>
          </a:xfrm>
          <a:custGeom>
            <a:avLst/>
            <a:gdLst/>
            <a:ahLst/>
            <a:cxnLst/>
            <a:rect l="l" t="t" r="r" b="b"/>
            <a:pathLst>
              <a:path w="5826203" h="10593096">
                <a:moveTo>
                  <a:pt x="0" y="0"/>
                </a:moveTo>
                <a:lnTo>
                  <a:pt x="5826203" y="0"/>
                </a:lnTo>
                <a:lnTo>
                  <a:pt x="5826203" y="10593096"/>
                </a:lnTo>
                <a:lnTo>
                  <a:pt x="0" y="10593096"/>
                </a:lnTo>
                <a:lnTo>
                  <a:pt x="0" y="0"/>
                </a:lnTo>
                <a:close/>
              </a:path>
            </a:pathLst>
          </a:custGeom>
          <a:blipFill>
            <a:blip r:embed="rId4"/>
            <a:stretch>
              <a:fillRect/>
            </a:stretch>
          </a:blipFill>
        </p:spPr>
      </p:sp>
      <p:sp>
        <p:nvSpPr>
          <p:cNvPr id="6" name="Freeform 6"/>
          <p:cNvSpPr/>
          <p:nvPr/>
        </p:nvSpPr>
        <p:spPr>
          <a:xfrm flipH="1">
            <a:off x="8877061" y="0"/>
            <a:ext cx="3884135" cy="7062064"/>
          </a:xfrm>
          <a:custGeom>
            <a:avLst/>
            <a:gdLst/>
            <a:ahLst/>
            <a:cxnLst/>
            <a:rect l="l" t="t" r="r" b="b"/>
            <a:pathLst>
              <a:path w="5826203" h="10593096">
                <a:moveTo>
                  <a:pt x="5826203" y="0"/>
                </a:moveTo>
                <a:lnTo>
                  <a:pt x="0" y="0"/>
                </a:lnTo>
                <a:lnTo>
                  <a:pt x="0" y="10593096"/>
                </a:lnTo>
                <a:lnTo>
                  <a:pt x="5826203" y="10593096"/>
                </a:lnTo>
                <a:lnTo>
                  <a:pt x="5826203" y="0"/>
                </a:lnTo>
                <a:close/>
              </a:path>
            </a:pathLst>
          </a:custGeom>
          <a:blipFill>
            <a:blip r:embed="rId4"/>
            <a:stretch>
              <a:fillRect/>
            </a:stretch>
          </a:blipFill>
        </p:spPr>
      </p:sp>
      <p:sp>
        <p:nvSpPr>
          <p:cNvPr id="7" name="Freeform 7"/>
          <p:cNvSpPr/>
          <p:nvPr/>
        </p:nvSpPr>
        <p:spPr>
          <a:xfrm>
            <a:off x="0" y="5692140"/>
            <a:ext cx="12192000" cy="2331720"/>
          </a:xfrm>
          <a:custGeom>
            <a:avLst/>
            <a:gdLst/>
            <a:ahLst/>
            <a:cxnLst/>
            <a:rect l="l" t="t" r="r" b="b"/>
            <a:pathLst>
              <a:path w="18288000" h="3497580">
                <a:moveTo>
                  <a:pt x="0" y="0"/>
                </a:moveTo>
                <a:lnTo>
                  <a:pt x="18288000" y="0"/>
                </a:lnTo>
                <a:lnTo>
                  <a:pt x="18288000" y="3497580"/>
                </a:lnTo>
                <a:lnTo>
                  <a:pt x="0" y="3497580"/>
                </a:lnTo>
                <a:lnTo>
                  <a:pt x="0" y="0"/>
                </a:lnTo>
                <a:close/>
              </a:path>
            </a:pathLst>
          </a:custGeom>
          <a:blipFill>
            <a:blip r:embed="rId5"/>
            <a:stretch>
              <a:fillRect/>
            </a:stretch>
          </a:blipFill>
        </p:spPr>
      </p:sp>
      <p:sp>
        <p:nvSpPr>
          <p:cNvPr id="8" name="Freeform 8"/>
          <p:cNvSpPr/>
          <p:nvPr/>
        </p:nvSpPr>
        <p:spPr>
          <a:xfrm>
            <a:off x="7234724" y="685800"/>
            <a:ext cx="2243109" cy="966159"/>
          </a:xfrm>
          <a:custGeom>
            <a:avLst/>
            <a:gdLst/>
            <a:ahLst/>
            <a:cxnLst/>
            <a:rect l="l" t="t" r="r" b="b"/>
            <a:pathLst>
              <a:path w="3364664" h="1449238">
                <a:moveTo>
                  <a:pt x="0" y="0"/>
                </a:moveTo>
                <a:lnTo>
                  <a:pt x="3364664" y="0"/>
                </a:lnTo>
                <a:lnTo>
                  <a:pt x="3364664" y="1449238"/>
                </a:lnTo>
                <a:lnTo>
                  <a:pt x="0" y="1449238"/>
                </a:lnTo>
                <a:lnTo>
                  <a:pt x="0" y="0"/>
                </a:lnTo>
                <a:close/>
              </a:path>
            </a:pathLst>
          </a:custGeom>
          <a:blipFill>
            <a:blip r:embed="rId6"/>
            <a:stretch>
              <a:fillRect/>
            </a:stretch>
          </a:blipFill>
        </p:spPr>
      </p:sp>
      <p:sp>
        <p:nvSpPr>
          <p:cNvPr id="9" name="TextBox 9"/>
          <p:cNvSpPr txBox="1"/>
          <p:nvPr/>
        </p:nvSpPr>
        <p:spPr>
          <a:xfrm>
            <a:off x="2765024" y="2372556"/>
            <a:ext cx="6712809" cy="2269724"/>
          </a:xfrm>
          <a:prstGeom prst="rect">
            <a:avLst/>
          </a:prstGeom>
        </p:spPr>
        <p:txBody>
          <a:bodyPr lIns="0" tIns="0" rIns="0" bIns="0" rtlCol="0" anchor="t">
            <a:spAutoFit/>
          </a:bodyPr>
          <a:lstStyle/>
          <a:p>
            <a:pPr algn="ctr" defTabSz="609630">
              <a:lnSpc>
                <a:spcPts val="8764"/>
              </a:lnSpc>
            </a:pPr>
            <a:r>
              <a:rPr lang="en-US" sz="8764">
                <a:solidFill>
                  <a:srgbClr val="545454"/>
                </a:solidFill>
                <a:latin typeface="Anton"/>
                <a:ea typeface="Anton"/>
                <a:cs typeface="Anton"/>
                <a:sym typeface="Anton"/>
              </a:rPr>
              <a:t>EXERCISE 1</a:t>
            </a:r>
          </a:p>
          <a:p>
            <a:pPr algn="ctr" defTabSz="609630">
              <a:lnSpc>
                <a:spcPts val="8764"/>
              </a:lnSpc>
            </a:pPr>
            <a:endParaRPr lang="en-US" sz="8764">
              <a:solidFill>
                <a:srgbClr val="545454"/>
              </a:solidFill>
              <a:latin typeface="Anton"/>
              <a:ea typeface="Anton"/>
              <a:cs typeface="Anton"/>
              <a:sym typeface="Anton"/>
            </a:endParaRPr>
          </a:p>
        </p:txBody>
      </p:sp>
    </p:spTree>
    <p:extLst>
      <p:ext uri="{BB962C8B-B14F-4D97-AF65-F5344CB8AC3E}">
        <p14:creationId xmlns:p14="http://schemas.microsoft.com/office/powerpoint/2010/main" val="276839758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1136</Words>
  <Application>Microsoft Office PowerPoint</Application>
  <PresentationFormat>Widescreen</PresentationFormat>
  <Paragraphs>184</Paragraphs>
  <Slides>20</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Anton</vt:lpstr>
      <vt:lpstr>Arial</vt:lpstr>
      <vt:lpstr>Calibri</vt:lpstr>
      <vt:lpstr>Codec Pro</vt:lpstr>
      <vt:lpstr>Codec Pro Bold</vt:lpstr>
      <vt:lpstr>Open Sans 1</vt:lpstr>
      <vt:lpstr>Open Sans 1 Bold</vt:lpstr>
      <vt:lpstr>Open Sans 2 Bold</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dc:creator>
  <cp:lastModifiedBy>Admin</cp:lastModifiedBy>
  <cp:revision>1</cp:revision>
  <dcterms:created xsi:type="dcterms:W3CDTF">2026-04-14T13:01:00Z</dcterms:created>
  <dcterms:modified xsi:type="dcterms:W3CDTF">2026-04-14T13:02:04Z</dcterms:modified>
</cp:coreProperties>
</file>