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435" r:id="rId2"/>
    <p:sldId id="367" r:id="rId3"/>
    <p:sldId id="480" r:id="rId4"/>
    <p:sldId id="441" r:id="rId5"/>
    <p:sldId id="513" r:id="rId6"/>
    <p:sldId id="464" r:id="rId7"/>
    <p:sldId id="486" r:id="rId8"/>
    <p:sldId id="490" r:id="rId9"/>
    <p:sldId id="519" r:id="rId10"/>
    <p:sldId id="520" r:id="rId11"/>
    <p:sldId id="521" r:id="rId12"/>
    <p:sldId id="522" r:id="rId13"/>
    <p:sldId id="523" r:id="rId14"/>
    <p:sldId id="524" r:id="rId15"/>
    <p:sldId id="488" r:id="rId16"/>
    <p:sldId id="489" r:id="rId17"/>
    <p:sldId id="491" r:id="rId18"/>
    <p:sldId id="492" r:id="rId19"/>
    <p:sldId id="493" r:id="rId20"/>
    <p:sldId id="494" r:id="rId21"/>
    <p:sldId id="495" r:id="rId22"/>
    <p:sldId id="496" r:id="rId23"/>
    <p:sldId id="500" r:id="rId24"/>
    <p:sldId id="501" r:id="rId25"/>
    <p:sldId id="518" r:id="rId26"/>
    <p:sldId id="502" r:id="rId27"/>
    <p:sldId id="504" r:id="rId28"/>
    <p:sldId id="506" r:id="rId29"/>
    <p:sldId id="507" r:id="rId30"/>
    <p:sldId id="508" r:id="rId31"/>
    <p:sldId id="511" r:id="rId32"/>
    <p:sldId id="497" r:id="rId33"/>
    <p:sldId id="499" r:id="rId34"/>
    <p:sldId id="526" r:id="rId35"/>
    <p:sldId id="394" r:id="rId36"/>
    <p:sldId id="4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5" d="100"/>
          <a:sy n="55" d="100"/>
        </p:scale>
        <p:origin x="603" y="4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BC267-0486-4DFE-892B-5FD6CD97C735}" type="datetimeFigureOut">
              <a:rPr lang="en-US" smtClean="0"/>
              <a:t>17/04/2026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41657-1D46-4C61-8FC6-3D2C341CC88B}" type="slidenum">
              <a:rPr lang="en-US" smtClean="0"/>
              <a:t>‹#›</a:t>
            </a:fld>
            <a:endParaRPr lang="en-US"/>
          </a:p>
        </p:txBody>
      </p:sp>
    </p:spTree>
    <p:extLst>
      <p:ext uri="{BB962C8B-B14F-4D97-AF65-F5344CB8AC3E}">
        <p14:creationId xmlns:p14="http://schemas.microsoft.com/office/powerpoint/2010/main" val="4077913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96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DD1278-050E-4722-91A5-A888338A9487}" type="slidenum">
              <a:rPr lang="zh-CN" altLang="en-US">
                <a:solidFill>
                  <a:srgbClr val="000000"/>
                </a:solidFill>
                <a:latin typeface="等线"/>
                <a:ea typeface="等线"/>
                <a:cs typeface="等线"/>
              </a:rPr>
              <a:pPr eaLnBrk="1" hangingPunct="1"/>
              <a:t>2</a:t>
            </a:fld>
            <a:endParaRPr lang="zh-CN" altLang="en-US">
              <a:solidFill>
                <a:srgbClr val="000000"/>
              </a:solidFill>
              <a:latin typeface="等线"/>
              <a:ea typeface="等线"/>
              <a:cs typeface="等线"/>
            </a:endParaRPr>
          </a:p>
        </p:txBody>
      </p:sp>
    </p:spTree>
    <p:extLst>
      <p:ext uri="{BB962C8B-B14F-4D97-AF65-F5344CB8AC3E}">
        <p14:creationId xmlns:p14="http://schemas.microsoft.com/office/powerpoint/2010/main" val="339782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83811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655222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718063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0311"/>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188802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274510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225335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428751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32368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1693038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155213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1F5286-1393-4D3D-BEEB-83F1E301ACE1}" type="datetimeFigureOut">
              <a:rPr lang="en-US" smtClean="0"/>
              <a:pPr/>
              <a:t>17/04/2026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BA583-8A54-4A7B-AD80-72DB80B76CCF}" type="slidenum">
              <a:rPr lang="en-US" smtClean="0"/>
              <a:pPr/>
              <a:t>‹#›</a:t>
            </a:fld>
            <a:endParaRPr lang="en-US"/>
          </a:p>
        </p:txBody>
      </p:sp>
    </p:spTree>
    <p:extLst>
      <p:ext uri="{BB962C8B-B14F-4D97-AF65-F5344CB8AC3E}">
        <p14:creationId xmlns:p14="http://schemas.microsoft.com/office/powerpoint/2010/main" val="260267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F5286-1393-4D3D-BEEB-83F1E301ACE1}" type="datetimeFigureOut">
              <a:rPr lang="en-US" smtClean="0"/>
              <a:pPr/>
              <a:t>17/04/2026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BA583-8A54-4A7B-AD80-72DB80B76CCF}" type="slidenum">
              <a:rPr lang="en-US" smtClean="0"/>
              <a:pPr/>
              <a:t>‹#›</a:t>
            </a:fld>
            <a:endParaRPr lang="en-US"/>
          </a:p>
        </p:txBody>
      </p:sp>
    </p:spTree>
    <p:extLst>
      <p:ext uri="{BB962C8B-B14F-4D97-AF65-F5344CB8AC3E}">
        <p14:creationId xmlns:p14="http://schemas.microsoft.com/office/powerpoint/2010/main" val="1176535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E:\thao%20giang%20tv%20bai%20on%20tap%20131\giao%20an%20dien%20tu%20van%207%20on%20tap%20tv\tiet%20131%20on%20tap%20moi-%20h&#242;a\vao%20ha.mp3" TargetMode="Externa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98" t="-22720" r="-2098"/>
            </a:stretch>
          </a:blipFill>
        </p:spPr>
      </p:sp>
      <p:sp>
        <p:nvSpPr>
          <p:cNvPr id="3" name="TextBox 3"/>
          <p:cNvSpPr txBox="1"/>
          <p:nvPr/>
        </p:nvSpPr>
        <p:spPr>
          <a:xfrm>
            <a:off x="254000" y="-1"/>
            <a:ext cx="11734800" cy="5356082"/>
          </a:xfrm>
          <a:prstGeom prst="rect">
            <a:avLst/>
          </a:prstGeom>
        </p:spPr>
        <p:txBody>
          <a:bodyPr wrap="square" lIns="0" tIns="0" rIns="0" bIns="0" rtlCol="0" anchor="t">
            <a:spAutoFit/>
          </a:bodyPr>
          <a:lstStyle/>
          <a:p>
            <a:pPr algn="ctr">
              <a:lnSpc>
                <a:spcPct val="150000"/>
              </a:lnSpc>
              <a:spcBef>
                <a:spcPct val="0"/>
              </a:spcBef>
            </a:pPr>
            <a:endParaRPr lang="en-US" sz="2667">
              <a:solidFill>
                <a:srgbClr val="C9112D"/>
              </a:solidFill>
              <a:latin typeface="Times New Roman" panose="02020603050405020304" pitchFamily="18" charset="0"/>
              <a:ea typeface="UTM Impact"/>
              <a:cs typeface="Times New Roman" panose="02020603050405020304" pitchFamily="18" charset="0"/>
              <a:sym typeface="UTM Impact"/>
            </a:endParaRPr>
          </a:p>
          <a:p>
            <a:pPr algn="ctr">
              <a:lnSpc>
                <a:spcPct val="150000"/>
              </a:lnSpc>
              <a:spcBef>
                <a:spcPct val="0"/>
              </a:spcBef>
            </a:pPr>
            <a:r>
              <a:rPr lang="en-US" sz="3600" b="1">
                <a:latin typeface="Times New Roman" panose="02020603050405020304" pitchFamily="18" charset="0"/>
                <a:ea typeface="UTM Impact"/>
                <a:cs typeface="Times New Roman" panose="02020603050405020304" pitchFamily="18" charset="0"/>
                <a:sym typeface="UTM Impact"/>
              </a:rPr>
              <a:t>NHIỆT LIỆT CHÀO MỪNG CÁC THẦY CÔ GIÁO VỀ DỰ </a:t>
            </a:r>
            <a:r>
              <a:rPr lang="en-US" sz="3600" b="1" smtClean="0">
                <a:latin typeface="Times New Roman" panose="02020603050405020304" pitchFamily="18" charset="0"/>
                <a:ea typeface="UTM Impact"/>
                <a:cs typeface="Times New Roman" panose="02020603050405020304" pitchFamily="18" charset="0"/>
                <a:sym typeface="UTM Impact"/>
              </a:rPr>
              <a:t>GIỜ TIẾT HỌC LỚP 10C1</a:t>
            </a:r>
            <a:endParaRPr lang="en-US" sz="3600" b="1">
              <a:latin typeface="Times New Roman" panose="02020603050405020304" pitchFamily="18" charset="0"/>
              <a:ea typeface="UTM Impact"/>
              <a:cs typeface="Times New Roman" panose="02020603050405020304" pitchFamily="18" charset="0"/>
              <a:sym typeface="UTM Impact"/>
            </a:endParaRPr>
          </a:p>
          <a:p>
            <a:pPr algn="ctr">
              <a:lnSpc>
                <a:spcPct val="150000"/>
              </a:lnSpc>
              <a:spcBef>
                <a:spcPct val="0"/>
              </a:spcBef>
            </a:pPr>
            <a:endParaRPr lang="en-US" sz="2667">
              <a:solidFill>
                <a:srgbClr val="C9112D"/>
              </a:solidFill>
              <a:latin typeface="Times New Roman" panose="02020603050405020304" pitchFamily="18" charset="0"/>
              <a:ea typeface="UTM Impact"/>
              <a:cs typeface="Times New Roman" panose="02020603050405020304" pitchFamily="18" charset="0"/>
              <a:sym typeface="UTM Impact"/>
            </a:endParaRPr>
          </a:p>
          <a:p>
            <a:pPr algn="ctr">
              <a:lnSpc>
                <a:spcPct val="150000"/>
              </a:lnSpc>
              <a:spcBef>
                <a:spcPct val="0"/>
              </a:spcBef>
            </a:pPr>
            <a:endParaRPr lang="en-US" sz="2667">
              <a:solidFill>
                <a:srgbClr val="C9112D"/>
              </a:solidFill>
              <a:latin typeface="Times New Roman" panose="02020603050405020304" pitchFamily="18" charset="0"/>
              <a:ea typeface="UTM Impact"/>
              <a:cs typeface="Times New Roman" panose="02020603050405020304" pitchFamily="18" charset="0"/>
              <a:sym typeface="UTM Impact"/>
            </a:endParaRPr>
          </a:p>
          <a:p>
            <a:pPr algn="ctr">
              <a:lnSpc>
                <a:spcPct val="150000"/>
              </a:lnSpc>
              <a:spcBef>
                <a:spcPct val="0"/>
              </a:spcBef>
            </a:pPr>
            <a:r>
              <a:rPr lang="en-US" sz="2667" b="1">
                <a:solidFill>
                  <a:srgbClr val="FF0000"/>
                </a:solidFill>
                <a:latin typeface="Times New Roman" panose="02020603050405020304" pitchFamily="18" charset="0"/>
                <a:ea typeface="UTM Impact"/>
                <a:cs typeface="Times New Roman" panose="02020603050405020304" pitchFamily="18" charset="0"/>
                <a:sym typeface="UTM Impact"/>
              </a:rPr>
              <a:t>GIÁO VIÊN: </a:t>
            </a:r>
            <a:r>
              <a:rPr lang="en-US" sz="2667" b="1" smtClean="0">
                <a:solidFill>
                  <a:srgbClr val="FF0000"/>
                </a:solidFill>
                <a:latin typeface="Times New Roman" panose="02020603050405020304" pitchFamily="18" charset="0"/>
                <a:ea typeface="UTM Impact"/>
                <a:cs typeface="Times New Roman" panose="02020603050405020304" pitchFamily="18" charset="0"/>
                <a:sym typeface="UTM Impact"/>
              </a:rPr>
              <a:t>ĐOÀN ĐẮC HIẾU</a:t>
            </a:r>
            <a:endParaRPr lang="en-US" sz="2667" b="1">
              <a:solidFill>
                <a:srgbClr val="FF0000"/>
              </a:solidFill>
              <a:latin typeface="Times New Roman" panose="02020603050405020304" pitchFamily="18" charset="0"/>
              <a:ea typeface="UTM Impact"/>
              <a:cs typeface="Times New Roman" panose="02020603050405020304" pitchFamily="18" charset="0"/>
              <a:sym typeface="UTM Impact"/>
            </a:endParaRPr>
          </a:p>
          <a:p>
            <a:pPr algn="ctr">
              <a:lnSpc>
                <a:spcPct val="150000"/>
              </a:lnSpc>
              <a:spcBef>
                <a:spcPct val="0"/>
              </a:spcBef>
            </a:pPr>
            <a:r>
              <a:rPr lang="en-US" sz="2667" b="1">
                <a:solidFill>
                  <a:srgbClr val="FF0000"/>
                </a:solidFill>
                <a:latin typeface="Times New Roman" panose="02020603050405020304" pitchFamily="18" charset="0"/>
                <a:ea typeface="UTM Impact"/>
                <a:cs typeface="Times New Roman" panose="02020603050405020304" pitchFamily="18" charset="0"/>
                <a:sym typeface="UTM Impact"/>
              </a:rPr>
              <a:t>TRƯỜNG: </a:t>
            </a:r>
            <a:r>
              <a:rPr lang="en-US" sz="2667" b="1" smtClean="0">
                <a:solidFill>
                  <a:srgbClr val="FF0000"/>
                </a:solidFill>
                <a:latin typeface="Times New Roman" panose="02020603050405020304" pitchFamily="18" charset="0"/>
                <a:ea typeface="UTM Impact"/>
                <a:cs typeface="Times New Roman" panose="02020603050405020304" pitchFamily="18" charset="0"/>
                <a:sym typeface="UTM Impact"/>
              </a:rPr>
              <a:t>THPT NGUYỄN HUỆ</a:t>
            </a:r>
            <a:endParaRPr lang="en-US" sz="2667" b="1">
              <a:solidFill>
                <a:srgbClr val="FF0000"/>
              </a:solidFill>
              <a:latin typeface="Times New Roman" panose="02020603050405020304" pitchFamily="18" charset="0"/>
              <a:ea typeface="UTM Impact"/>
              <a:cs typeface="Times New Roman" panose="02020603050405020304" pitchFamily="18" charset="0"/>
              <a:sym typeface="UTM Impact"/>
            </a:endParaRPr>
          </a:p>
          <a:p>
            <a:pPr algn="ctr">
              <a:lnSpc>
                <a:spcPct val="150000"/>
              </a:lnSpc>
              <a:spcBef>
                <a:spcPct val="0"/>
              </a:spcBef>
            </a:pPr>
            <a:endParaRPr lang="en-US" sz="2667" dirty="0">
              <a:solidFill>
                <a:srgbClr val="C9112D"/>
              </a:solidFill>
              <a:latin typeface="Times New Roman" panose="02020603050405020304" pitchFamily="18" charset="0"/>
              <a:ea typeface="UTM Impact"/>
              <a:cs typeface="Times New Roman" panose="02020603050405020304" pitchFamily="18" charset="0"/>
              <a:sym typeface="UTM Impact"/>
            </a:endParaRPr>
          </a:p>
        </p:txBody>
      </p:sp>
      <p:sp>
        <p:nvSpPr>
          <p:cNvPr id="4" name="Rectangle 1"/>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US" sz="1200"/>
          </a:p>
        </p:txBody>
      </p:sp>
      <p:sp>
        <p:nvSpPr>
          <p:cNvPr id="5" name="Rectangle 2"/>
          <p:cNvSpPr>
            <a:spLocks noChangeArrowheads="1"/>
          </p:cNvSpPr>
          <p:nvPr/>
        </p:nvSpPr>
        <p:spPr bwMode="auto">
          <a:xfrm>
            <a:off x="101600" y="-215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US" sz="1200"/>
          </a:p>
        </p:txBody>
      </p:sp>
    </p:spTree>
    <p:extLst>
      <p:ext uri="{BB962C8B-B14F-4D97-AF65-F5344CB8AC3E}">
        <p14:creationId xmlns:p14="http://schemas.microsoft.com/office/powerpoint/2010/main" val="1748659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85190" y="892360"/>
            <a:ext cx="10885521" cy="2246769"/>
          </a:xfrm>
          <a:prstGeom prst="rect">
            <a:avLst/>
          </a:prstGeom>
        </p:spPr>
        <p:txBody>
          <a:bodyPr wrap="square">
            <a:spAutoFit/>
          </a:bodyPr>
          <a:lstStyle/>
          <a:p>
            <a:r>
              <a:rPr lang="en-US" sz="3500" smtClean="0">
                <a:latin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cs typeface="Times New Roman" panose="02020603050405020304" pitchFamily="18" charset="0"/>
              </a:rPr>
              <a:t>Vai </a:t>
            </a:r>
            <a:r>
              <a:rPr lang="en-US" sz="3500" u="sng">
                <a:latin typeface="Times New Roman" panose="02020603050405020304" pitchFamily="18" charset="0"/>
                <a:cs typeface="Times New Roman" panose="02020603050405020304" pitchFamily="18" charset="0"/>
              </a:rPr>
              <a:t>trò chính đối với hoạt động thể lực</a:t>
            </a:r>
            <a:r>
              <a:rPr lang="en-US" sz="3500">
                <a:latin typeface="Times New Roman" panose="02020603050405020304" pitchFamily="18" charset="0"/>
                <a:cs typeface="Times New Roman" panose="02020603050405020304" pitchFamily="18" charset="0"/>
              </a:rPr>
              <a:t>: cung cấp năng lượng cho cơ bắp hoạt động</a:t>
            </a:r>
            <a:r>
              <a:rPr lang="en-US" sz="3500" smtClean="0">
                <a:latin typeface="Times New Roman" panose="02020603050405020304" pitchFamily="18" charset="0"/>
                <a:cs typeface="Times New Roman" panose="02020603050405020304" pitchFamily="18" charset="0"/>
              </a:rPr>
              <a:t>. Nếu thiếu chất bột đường thì khả năng hoạt động của cơ thể sẽ bị suy giảm và thời gian phục hồi kéo dài. </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887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884582" y="105029"/>
            <a:ext cx="10605052" cy="4131900"/>
          </a:xfrm>
          <a:prstGeom prst="rect">
            <a:avLst/>
          </a:prstGeom>
        </p:spPr>
        <p:txBody>
          <a:bodyPr wrap="square">
            <a:spAutoFit/>
          </a:bodyPr>
          <a:lstStyle/>
          <a:p>
            <a:pPr>
              <a:lnSpc>
                <a:spcPct val="150000"/>
              </a:lnSpc>
              <a:spcAft>
                <a:spcPts val="0"/>
              </a:spcAft>
            </a:pPr>
            <a:r>
              <a:rPr lang="en-US" sz="3500" b="1" smtClean="0">
                <a:latin typeface="Times New Roman" panose="02020603050405020304" pitchFamily="18" charset="0"/>
                <a:ea typeface="Times New Roman" panose="02020603050405020304" pitchFamily="18" charset="0"/>
                <a:cs typeface="Times New Roman" panose="02020603050405020304" pitchFamily="18" charset="0"/>
              </a:rPr>
              <a:t>+ Chất đạm:</a:t>
            </a:r>
          </a:p>
          <a:p>
            <a:pPr>
              <a:lnSpc>
                <a:spcPct val="150000"/>
              </a:lnSpc>
              <a:spcAft>
                <a:spcPts val="0"/>
              </a:spcAft>
            </a:pP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ea typeface="Times New Roman" panose="02020603050405020304" pitchFamily="18" charset="0"/>
                <a:cs typeface="Times New Roman" panose="02020603050405020304" pitchFamily="18" charset="0"/>
              </a:rPr>
              <a:t>Khái niệm</a:t>
            </a: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 Là </a:t>
            </a:r>
            <a:r>
              <a:rPr lang="en-US" sz="3500">
                <a:latin typeface="Times New Roman" panose="02020603050405020304" pitchFamily="18" charset="0"/>
                <a:ea typeface="Times New Roman" panose="02020603050405020304" pitchFamily="18" charset="0"/>
                <a:cs typeface="Times New Roman" panose="02020603050405020304" pitchFamily="18" charset="0"/>
              </a:rPr>
              <a:t>chất dinh dưỡng rất cần thiết giúp tu bổ và xây dựng cấu trúc của các tế bào trong cơ thể.</a:t>
            </a:r>
            <a:endParaRPr lang="en-US" sz="35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ea typeface="Times New Roman" panose="02020603050405020304" pitchFamily="18" charset="0"/>
                <a:cs typeface="Times New Roman" panose="02020603050405020304" pitchFamily="18" charset="0"/>
              </a:rPr>
              <a:t>Nguồn </a:t>
            </a:r>
            <a:r>
              <a:rPr lang="en-US" sz="3500" u="sng">
                <a:latin typeface="Times New Roman" panose="02020603050405020304" pitchFamily="18" charset="0"/>
                <a:ea typeface="Times New Roman" panose="02020603050405020304" pitchFamily="18" charset="0"/>
                <a:cs typeface="Times New Roman" panose="02020603050405020304" pitchFamily="18" charset="0"/>
              </a:rPr>
              <a:t>cung cấp chính</a:t>
            </a:r>
            <a:r>
              <a:rPr lang="en-US" sz="3500">
                <a:latin typeface="Times New Roman" panose="02020603050405020304" pitchFamily="18" charset="0"/>
                <a:ea typeface="Times New Roman" panose="02020603050405020304" pitchFamily="18" charset="0"/>
                <a:cs typeface="Times New Roman" panose="02020603050405020304" pitchFamily="18" charset="0"/>
              </a:rPr>
              <a:t>: Các loại thịt, cá, trứng, tôm, cua, đậu, lạc, vừng</a:t>
            </a: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6" descr="Chất đạm - Quan trọng hàng đầu với cơ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913" y="4055165"/>
            <a:ext cx="6918325" cy="238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097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598691"/>
            <a:ext cx="10605052" cy="2516073"/>
          </a:xfrm>
          <a:prstGeom prst="rect">
            <a:avLst/>
          </a:prstGeom>
        </p:spPr>
        <p:txBody>
          <a:bodyPr wrap="square">
            <a:spAutoFit/>
          </a:bodyPr>
          <a:lstStyle/>
          <a:p>
            <a:pPr>
              <a:lnSpc>
                <a:spcPct val="150000"/>
              </a:lnSpc>
              <a:spcAft>
                <a:spcPts val="0"/>
              </a:spcAft>
            </a:pP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ea typeface="Times New Roman" panose="02020603050405020304" pitchFamily="18" charset="0"/>
                <a:cs typeface="Times New Roman" panose="02020603050405020304" pitchFamily="18" charset="0"/>
              </a:rPr>
              <a:t>Vai </a:t>
            </a:r>
            <a:r>
              <a:rPr lang="en-US" sz="3500" u="sng">
                <a:latin typeface="Times New Roman" panose="02020603050405020304" pitchFamily="18" charset="0"/>
                <a:ea typeface="Times New Roman" panose="02020603050405020304" pitchFamily="18" charset="0"/>
                <a:cs typeface="Times New Roman" panose="02020603050405020304" pitchFamily="18" charset="0"/>
              </a:rPr>
              <a:t>trò chính đối với hoạt động thể lực</a:t>
            </a:r>
            <a:r>
              <a:rPr lang="en-US" sz="3500">
                <a:latin typeface="Times New Roman" panose="02020603050405020304" pitchFamily="18" charset="0"/>
                <a:ea typeface="Times New Roman" panose="02020603050405020304" pitchFamily="18" charset="0"/>
                <a:cs typeface="Times New Roman" panose="02020603050405020304" pitchFamily="18" charset="0"/>
              </a:rPr>
              <a:t>: Giúp phục hồi và tăng trưởng cơ bắp. Nếu thiếu protein, cơ thể sẽ bị chậm phát triển, suy giảm khả năng miễn dịch</a:t>
            </a: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5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1353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609493" y="5288340"/>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598691"/>
            <a:ext cx="10605052" cy="3323987"/>
          </a:xfrm>
          <a:prstGeom prst="rect">
            <a:avLst/>
          </a:prstGeom>
        </p:spPr>
        <p:txBody>
          <a:bodyPr wrap="square">
            <a:spAutoFit/>
          </a:bodyPr>
          <a:lstStyle/>
          <a:p>
            <a:pPr marL="285750" indent="-285750">
              <a:buFontTx/>
              <a:buChar char="-"/>
            </a:pPr>
            <a:r>
              <a:rPr lang="en-US" sz="3500" b="1" smtClean="0">
                <a:latin typeface="Times New Roman" panose="02020603050405020304" pitchFamily="18" charset="0"/>
                <a:cs typeface="Times New Roman" panose="02020603050405020304" pitchFamily="18" charset="0"/>
              </a:rPr>
              <a:t>Chất </a:t>
            </a:r>
            <a:r>
              <a:rPr lang="en-US" sz="3500" b="1">
                <a:latin typeface="Times New Roman" panose="02020603050405020304" pitchFamily="18" charset="0"/>
                <a:cs typeface="Times New Roman" panose="02020603050405020304" pitchFamily="18" charset="0"/>
              </a:rPr>
              <a:t>béo </a:t>
            </a:r>
            <a:r>
              <a:rPr lang="en-US" sz="3500" b="1" smtClean="0">
                <a:latin typeface="Times New Roman" panose="02020603050405020304" pitchFamily="18" charset="0"/>
                <a:cs typeface="Times New Roman" panose="02020603050405020304" pitchFamily="18" charset="0"/>
              </a:rPr>
              <a:t>: </a:t>
            </a:r>
          </a:p>
          <a:p>
            <a:r>
              <a:rPr lang="en-US" sz="3500" b="1" i="1" smtClean="0">
                <a:latin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cs typeface="Times New Roman" panose="02020603050405020304" pitchFamily="18" charset="0"/>
              </a:rPr>
              <a:t>Khái niệm</a:t>
            </a:r>
            <a:r>
              <a:rPr lang="en-US" sz="3500" smtClean="0">
                <a:latin typeface="Times New Roman" panose="02020603050405020304" pitchFamily="18" charset="0"/>
                <a:cs typeface="Times New Roman" panose="02020603050405020304" pitchFamily="18" charset="0"/>
              </a:rPr>
              <a:t>: Là </a:t>
            </a:r>
            <a:r>
              <a:rPr lang="en-US" sz="3500">
                <a:latin typeface="Times New Roman" panose="02020603050405020304" pitchFamily="18" charset="0"/>
                <a:cs typeface="Times New Roman" panose="02020603050405020304" pitchFamily="18" charset="0"/>
              </a:rPr>
              <a:t>chất dinh dưỡng</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cung cấp năng lượng cho cơ thể, giúp</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hấp thu các vitamin tan trong dầu</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duy trì sự ổn định thân nhiệt.</a:t>
            </a:r>
            <a:endParaRPr lang="en-US" sz="3500" b="1">
              <a:latin typeface="Times New Roman" panose="02020603050405020304" pitchFamily="18" charset="0"/>
              <a:cs typeface="Times New Roman" panose="02020603050405020304" pitchFamily="18" charset="0"/>
            </a:endParaRPr>
          </a:p>
          <a:p>
            <a:r>
              <a:rPr lang="en-US" sz="3500" b="1" i="1" smtClean="0">
                <a:latin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cs typeface="Times New Roman" panose="02020603050405020304" pitchFamily="18" charset="0"/>
              </a:rPr>
              <a:t>Nguồn </a:t>
            </a:r>
            <a:r>
              <a:rPr lang="en-US" sz="3500" u="sng">
                <a:latin typeface="Times New Roman" panose="02020603050405020304" pitchFamily="18" charset="0"/>
                <a:cs typeface="Times New Roman" panose="02020603050405020304" pitchFamily="18" charset="0"/>
              </a:rPr>
              <a:t>cung cấp chính</a:t>
            </a:r>
            <a:r>
              <a:rPr lang="en-US" sz="3500">
                <a:latin typeface="Times New Roman" panose="02020603050405020304" pitchFamily="18" charset="0"/>
                <a:cs typeface="Times New Roman" panose="02020603050405020304" pitchFamily="18" charset="0"/>
              </a:rPr>
              <a:t>: Mỡ động vật</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(lợn, gà, bò, cá,…). Dầu thực vật (lạc, vừng, mè, ô-liu</a:t>
            </a:r>
            <a:r>
              <a:rPr lang="en-US" sz="3500" smtClean="0">
                <a:latin typeface="Times New Roman" panose="02020603050405020304" pitchFamily="18" charset="0"/>
                <a:cs typeface="Times New Roman" panose="02020603050405020304" pitchFamily="18" charset="0"/>
              </a:rPr>
              <a:t>,…)</a:t>
            </a:r>
            <a:endParaRPr lang="en-US" sz="3500">
              <a:latin typeface="Times New Roman" panose="02020603050405020304" pitchFamily="18" charset="0"/>
              <a:cs typeface="Times New Roman" panose="02020603050405020304" pitchFamily="18" charset="0"/>
            </a:endParaRPr>
          </a:p>
        </p:txBody>
      </p:sp>
      <p:pic>
        <p:nvPicPr>
          <p:cNvPr id="1026" name="Picture 2" descr="Các nhóm chất béo trong thực phẩm và lợi ích đối với cơ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38" y="3922678"/>
            <a:ext cx="7462927" cy="2686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0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2550010" y="10386379"/>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598691"/>
            <a:ext cx="10605052" cy="1169551"/>
          </a:xfrm>
          <a:prstGeom prst="rect">
            <a:avLst/>
          </a:prstGeom>
        </p:spPr>
        <p:txBody>
          <a:bodyPr wrap="square">
            <a:spAutoFit/>
          </a:bodyPr>
          <a:lstStyle/>
          <a:p>
            <a:r>
              <a:rPr lang="en-US" sz="3500" smtClean="0">
                <a:latin typeface="Times New Roman" panose="02020603050405020304" pitchFamily="18" charset="0"/>
                <a:cs typeface="Times New Roman" panose="02020603050405020304" pitchFamily="18" charset="0"/>
              </a:rPr>
              <a:t>+ </a:t>
            </a:r>
            <a:r>
              <a:rPr lang="en-US" sz="3500" u="sng" smtClean="0">
                <a:latin typeface="Times New Roman" panose="02020603050405020304" pitchFamily="18" charset="0"/>
                <a:cs typeface="Times New Roman" panose="02020603050405020304" pitchFamily="18" charset="0"/>
              </a:rPr>
              <a:t>Vai </a:t>
            </a:r>
            <a:r>
              <a:rPr lang="en-US" sz="3500" u="sng">
                <a:latin typeface="Times New Roman" panose="02020603050405020304" pitchFamily="18" charset="0"/>
                <a:cs typeface="Times New Roman" panose="02020603050405020304" pitchFamily="18" charset="0"/>
              </a:rPr>
              <a:t>trò chính đối với hoạt động thể lực</a:t>
            </a:r>
            <a:r>
              <a:rPr lang="en-US" sz="3500">
                <a:latin typeface="Times New Roman" panose="02020603050405020304" pitchFamily="18" charset="0"/>
                <a:cs typeface="Times New Roman" panose="02020603050405020304" pitchFamily="18" charset="0"/>
              </a:rPr>
              <a:t>: Giúp</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cung cấp năng lượng</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cho cơ thể.</a:t>
            </a:r>
            <a:r>
              <a:rPr lang="en-US" sz="3500" b="1">
                <a:latin typeface="Times New Roman" panose="02020603050405020304" pitchFamily="18" charset="0"/>
                <a:cs typeface="Times New Roman" panose="02020603050405020304" pitchFamily="18" charset="0"/>
              </a:rPr>
              <a:t> </a:t>
            </a:r>
            <a:endParaRPr lang="en-US" sz="3500">
              <a:latin typeface="Times New Roman" panose="02020603050405020304" pitchFamily="18" charset="0"/>
              <a:cs typeface="Times New Roman" panose="02020603050405020304" pitchFamily="18" charset="0"/>
            </a:endParaRPr>
          </a:p>
        </p:txBody>
      </p:sp>
      <p:pic>
        <p:nvPicPr>
          <p:cNvPr id="2050" name="Picture 2" descr="Thực phẩm giàu chất béo tốt nhất cho người muốn giảm câ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1768242"/>
            <a:ext cx="10191060" cy="508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54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14"/>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85191" y="753860"/>
            <a:ext cx="10885521" cy="4939814"/>
          </a:xfrm>
          <a:prstGeom prst="rect">
            <a:avLst/>
          </a:prstGeom>
        </p:spPr>
        <p:txBody>
          <a:bodyPr wrap="square">
            <a:spAutoFit/>
          </a:bodyPr>
          <a:lstStyle/>
          <a:p>
            <a:r>
              <a:rPr lang="en-US" sz="3500" b="1" smtClean="0">
                <a:latin typeface="Times New Roman" panose="02020603050405020304" pitchFamily="18" charset="0"/>
                <a:cs typeface="Times New Roman" panose="02020603050405020304" pitchFamily="18" charset="0"/>
              </a:rPr>
              <a:t>a. Các nhóm chất dinh dưỡng cần thiết cho hoạt động thể lực</a:t>
            </a:r>
          </a:p>
          <a:p>
            <a:r>
              <a:rPr lang="en-US" sz="3500" b="1" smtClean="0">
                <a:latin typeface="Times New Roman" panose="02020603050405020304" pitchFamily="18" charset="0"/>
                <a:cs typeface="Times New Roman" panose="02020603050405020304" pitchFamily="18" charset="0"/>
              </a:rPr>
              <a:t>* Các </a:t>
            </a:r>
            <a:r>
              <a:rPr lang="en-US" sz="3500" b="1">
                <a:latin typeface="Times New Roman" panose="02020603050405020304" pitchFamily="18" charset="0"/>
                <a:cs typeface="Times New Roman" panose="02020603050405020304" pitchFamily="18" charset="0"/>
              </a:rPr>
              <a:t>chất dinh dưỡng thuộc nhóm sinh năng lượng.</a:t>
            </a:r>
            <a:endParaRPr lang="en-US" sz="3500">
              <a:latin typeface="Times New Roman" panose="02020603050405020304" pitchFamily="18" charset="0"/>
              <a:cs typeface="Times New Roman" panose="02020603050405020304" pitchFamily="18" charset="0"/>
            </a:endParaRPr>
          </a:p>
          <a:p>
            <a:r>
              <a:rPr lang="en-US" sz="3500" b="1">
                <a:latin typeface="Times New Roman" panose="02020603050405020304" pitchFamily="18" charset="0"/>
                <a:cs typeface="Times New Roman" panose="02020603050405020304" pitchFamily="18" charset="0"/>
              </a:rPr>
              <a:t> </a:t>
            </a:r>
            <a:r>
              <a:rPr lang="en-US" sz="3500" b="1" smtClean="0">
                <a:latin typeface="Times New Roman" panose="02020603050405020304" pitchFamily="18" charset="0"/>
                <a:cs typeface="Times New Roman" panose="02020603050405020304" pitchFamily="18" charset="0"/>
              </a:rPr>
              <a:t>+ Chất </a:t>
            </a:r>
            <a:r>
              <a:rPr lang="en-US" sz="3500" b="1">
                <a:latin typeface="Times New Roman" panose="02020603050405020304" pitchFamily="18" charset="0"/>
                <a:cs typeface="Times New Roman" panose="02020603050405020304" pitchFamily="18" charset="0"/>
              </a:rPr>
              <a:t>bột đường (Carbohydrate):</a:t>
            </a:r>
            <a:r>
              <a:rPr lang="en-US" sz="3500">
                <a:latin typeface="Times New Roman" panose="02020603050405020304" pitchFamily="18" charset="0"/>
                <a:cs typeface="Times New Roman" panose="02020603050405020304" pitchFamily="18" charset="0"/>
              </a:rPr>
              <a:t> </a:t>
            </a:r>
            <a:endParaRPr lang="en-US" sz="3500" smtClean="0">
              <a:latin typeface="Times New Roman" panose="02020603050405020304" pitchFamily="18" charset="0"/>
              <a:cs typeface="Times New Roman" panose="02020603050405020304" pitchFamily="18" charset="0"/>
            </a:endParaRPr>
          </a:p>
          <a:p>
            <a:r>
              <a:rPr lang="en-US" sz="3500" b="1" i="1" smtClean="0">
                <a:latin typeface="Times New Roman" panose="02020603050405020304" pitchFamily="18" charset="0"/>
                <a:cs typeface="Times New Roman" panose="02020603050405020304" pitchFamily="18" charset="0"/>
              </a:rPr>
              <a:t>- Khái niệm: </a:t>
            </a:r>
            <a:r>
              <a:rPr lang="en-US" sz="3500" smtClean="0">
                <a:latin typeface="Times New Roman" panose="02020603050405020304" pitchFamily="18" charset="0"/>
                <a:cs typeface="Times New Roman" panose="02020603050405020304" pitchFamily="18" charset="0"/>
              </a:rPr>
              <a:t>Là </a:t>
            </a:r>
            <a:r>
              <a:rPr lang="en-US" sz="3500">
                <a:latin typeface="Times New Roman" panose="02020603050405020304" pitchFamily="18" charset="0"/>
                <a:cs typeface="Times New Roman" panose="02020603050405020304" pitchFamily="18" charset="0"/>
              </a:rPr>
              <a:t>chất dinh dưỡng cung cấp năng lượng quan trọng nhất cho cơ thể.</a:t>
            </a:r>
          </a:p>
          <a:p>
            <a:r>
              <a:rPr lang="en-US" sz="3500" b="1" i="1" smtClean="0">
                <a:latin typeface="Times New Roman" panose="02020603050405020304" pitchFamily="18" charset="0"/>
                <a:cs typeface="Times New Roman" panose="02020603050405020304" pitchFamily="18" charset="0"/>
              </a:rPr>
              <a:t>- Nguồn </a:t>
            </a:r>
            <a:r>
              <a:rPr lang="en-US" sz="3500" b="1" i="1">
                <a:latin typeface="Times New Roman" panose="02020603050405020304" pitchFamily="18" charset="0"/>
                <a:cs typeface="Times New Roman" panose="02020603050405020304" pitchFamily="18" charset="0"/>
              </a:rPr>
              <a:t>cung cấp chính: </a:t>
            </a:r>
            <a:r>
              <a:rPr lang="en-US" sz="3500">
                <a:latin typeface="Times New Roman" panose="02020603050405020304" pitchFamily="18" charset="0"/>
                <a:cs typeface="Times New Roman" panose="02020603050405020304" pitchFamily="18" charset="0"/>
              </a:rPr>
              <a:t>các loại trái cây, rau củ, sữa, các </a:t>
            </a:r>
            <a:r>
              <a:rPr lang="en-US" sz="3500" smtClean="0">
                <a:latin typeface="Times New Roman" panose="02020603050405020304" pitchFamily="18" charset="0"/>
                <a:cs typeface="Times New Roman" panose="02020603050405020304" pitchFamily="18" charset="0"/>
              </a:rPr>
              <a:t>        loại </a:t>
            </a:r>
            <a:r>
              <a:rPr lang="en-US" sz="3500">
                <a:latin typeface="Times New Roman" panose="02020603050405020304" pitchFamily="18" charset="0"/>
                <a:cs typeface="Times New Roman" panose="02020603050405020304" pitchFamily="18" charset="0"/>
              </a:rPr>
              <a:t>hạt, yến mạch, bánh, mứt, kẹo…</a:t>
            </a:r>
          </a:p>
          <a:p>
            <a:r>
              <a:rPr lang="en-US" sz="3500" smtClean="0">
                <a:latin typeface="Times New Roman" panose="02020603050405020304" pitchFamily="18" charset="0"/>
                <a:cs typeface="Times New Roman" panose="02020603050405020304" pitchFamily="18" charset="0"/>
              </a:rPr>
              <a:t>-</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9457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85190" y="892360"/>
            <a:ext cx="10885521" cy="3323987"/>
          </a:xfrm>
          <a:prstGeom prst="rect">
            <a:avLst/>
          </a:prstGeom>
        </p:spPr>
        <p:txBody>
          <a:bodyPr wrap="square">
            <a:spAutoFit/>
          </a:bodyPr>
          <a:lstStyle/>
          <a:p>
            <a:pPr marL="457200" indent="-457200">
              <a:buFontTx/>
              <a:buChar char="-"/>
            </a:pPr>
            <a:r>
              <a:rPr lang="en-US" sz="3500" b="1" i="1" smtClean="0">
                <a:latin typeface="Times New Roman" panose="02020603050405020304" pitchFamily="18" charset="0"/>
                <a:cs typeface="Times New Roman" panose="02020603050405020304" pitchFamily="18" charset="0"/>
              </a:rPr>
              <a:t>Vai </a:t>
            </a:r>
            <a:r>
              <a:rPr lang="en-US" sz="3500" b="1" i="1">
                <a:latin typeface="Times New Roman" panose="02020603050405020304" pitchFamily="18" charset="0"/>
                <a:cs typeface="Times New Roman" panose="02020603050405020304" pitchFamily="18" charset="0"/>
              </a:rPr>
              <a:t>trò chính đối với hoạt động thể lực: </a:t>
            </a:r>
            <a:r>
              <a:rPr lang="en-US" sz="3500">
                <a:latin typeface="Times New Roman" panose="02020603050405020304" pitchFamily="18" charset="0"/>
                <a:cs typeface="Times New Roman" panose="02020603050405020304" pitchFamily="18" charset="0"/>
              </a:rPr>
              <a:t>cung cấp năng lượng cho cơ bắp hoạt động</a:t>
            </a:r>
            <a:r>
              <a:rPr lang="en-US" sz="3500" smtClean="0">
                <a:latin typeface="Times New Roman" panose="02020603050405020304" pitchFamily="18" charset="0"/>
                <a:cs typeface="Times New Roman" panose="02020603050405020304" pitchFamily="18" charset="0"/>
              </a:rPr>
              <a:t>. Nếu thiếu chất bột đường thì khả năng hoạt động của cơ thể sẽ bị suy giảm và thời gian phục hồi kéo dài. Nếu thừa chất bột đường thì một phần chất này sẽ được chuyển hóa thành chất béo.</a:t>
            </a:r>
            <a:endParaRPr lang="en-US" sz="3500">
              <a:latin typeface="Times New Roman" panose="02020603050405020304" pitchFamily="18" charset="0"/>
              <a:cs typeface="Times New Roman" panose="02020603050405020304" pitchFamily="18" charset="0"/>
            </a:endParaRPr>
          </a:p>
          <a:p>
            <a:endParaRPr lang="en-US" sz="3500" smtClean="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EF4614F-F48D-3C01-9A74-9575D3DF1B83}"/>
              </a:ext>
            </a:extLst>
          </p:cNvPr>
          <p:cNvSpPr/>
          <p:nvPr/>
        </p:nvSpPr>
        <p:spPr>
          <a:xfrm>
            <a:off x="3603558" y="10063032"/>
            <a:ext cx="8042858"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9" name="Picture 2" descr="Tìm hiểu về Glucid (Chất bột đường)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123" y="3923607"/>
            <a:ext cx="7239138" cy="253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47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4001123" y="11225458"/>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745578"/>
            <a:ext cx="10605052" cy="4035144"/>
          </a:xfrm>
          <a:prstGeom prst="rect">
            <a:avLst/>
          </a:prstGeom>
        </p:spPr>
        <p:txBody>
          <a:bodyPr wrap="square">
            <a:spAutoFit/>
          </a:bodyPr>
          <a:lstStyle/>
          <a:p>
            <a:pPr>
              <a:lnSpc>
                <a:spcPct val="150000"/>
              </a:lnSpc>
              <a:spcAft>
                <a:spcPts val="0"/>
              </a:spcAft>
            </a:pPr>
            <a:r>
              <a:rPr lang="en-US" sz="3500" b="1" smtClean="0">
                <a:latin typeface="Times New Roman" panose="02020603050405020304" pitchFamily="18" charset="0"/>
                <a:ea typeface="Times New Roman" panose="02020603050405020304" pitchFamily="18" charset="0"/>
                <a:cs typeface="Times New Roman" panose="02020603050405020304" pitchFamily="18" charset="0"/>
              </a:rPr>
              <a:t>+ Chất </a:t>
            </a:r>
            <a:r>
              <a:rPr lang="en-US" sz="3500" b="1">
                <a:latin typeface="Times New Roman" panose="02020603050405020304" pitchFamily="18" charset="0"/>
                <a:ea typeface="Times New Roman" panose="02020603050405020304" pitchFamily="18" charset="0"/>
                <a:cs typeface="Times New Roman" panose="02020603050405020304" pitchFamily="18" charset="0"/>
              </a:rPr>
              <a:t>đạm (Protein): </a:t>
            </a:r>
            <a:endParaRPr lang="en-US" sz="3500" b="1"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en-US" sz="3500" b="1" i="1" smtClean="0">
                <a:latin typeface="Times New Roman" panose="02020603050405020304" pitchFamily="18" charset="0"/>
                <a:ea typeface="Times New Roman" panose="02020603050405020304" pitchFamily="18" charset="0"/>
                <a:cs typeface="Times New Roman" panose="02020603050405020304" pitchFamily="18" charset="0"/>
              </a:rPr>
              <a:t>- Khái niệm: </a:t>
            </a: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Là </a:t>
            </a:r>
            <a:r>
              <a:rPr lang="en-US" sz="3500">
                <a:latin typeface="Times New Roman" panose="02020603050405020304" pitchFamily="18" charset="0"/>
                <a:ea typeface="Times New Roman" panose="02020603050405020304" pitchFamily="18" charset="0"/>
                <a:cs typeface="Times New Roman" panose="02020603050405020304" pitchFamily="18" charset="0"/>
              </a:rPr>
              <a:t>chất dinh dưỡng rất cần thiết giúp </a:t>
            </a:r>
            <a:r>
              <a:rPr lang="en-US" sz="3500" b="1">
                <a:latin typeface="Times New Roman" panose="02020603050405020304" pitchFamily="18" charset="0"/>
                <a:ea typeface="Times New Roman" panose="02020603050405020304" pitchFamily="18" charset="0"/>
                <a:cs typeface="Times New Roman" panose="02020603050405020304" pitchFamily="18" charset="0"/>
              </a:rPr>
              <a:t>tu bổ và xây dựng cấu trúc của các tế bào</a:t>
            </a:r>
            <a:r>
              <a:rPr lang="en-US" sz="3500">
                <a:latin typeface="Times New Roman" panose="02020603050405020304" pitchFamily="18" charset="0"/>
                <a:ea typeface="Times New Roman" panose="02020603050405020304" pitchFamily="18" charset="0"/>
                <a:cs typeface="Times New Roman" panose="02020603050405020304" pitchFamily="18" charset="0"/>
              </a:rPr>
              <a:t> trong cơ thể.</a:t>
            </a:r>
            <a:endParaRPr lang="en-US" sz="35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3500" b="1" i="1" smtClean="0">
                <a:latin typeface="Times New Roman" panose="02020603050405020304" pitchFamily="18" charset="0"/>
                <a:ea typeface="Times New Roman" panose="02020603050405020304" pitchFamily="18" charset="0"/>
                <a:cs typeface="Times New Roman" panose="02020603050405020304" pitchFamily="18" charset="0"/>
              </a:rPr>
              <a:t>- Nguồn </a:t>
            </a:r>
            <a:r>
              <a:rPr lang="en-US" sz="3500" b="1" i="1">
                <a:latin typeface="Times New Roman" panose="02020603050405020304" pitchFamily="18" charset="0"/>
                <a:ea typeface="Times New Roman" panose="02020603050405020304" pitchFamily="18" charset="0"/>
                <a:cs typeface="Times New Roman" panose="02020603050405020304" pitchFamily="18" charset="0"/>
              </a:rPr>
              <a:t>cung cấp chính: </a:t>
            </a:r>
            <a:r>
              <a:rPr lang="en-US" sz="3500">
                <a:latin typeface="Times New Roman" panose="02020603050405020304" pitchFamily="18" charset="0"/>
                <a:ea typeface="Times New Roman" panose="02020603050405020304" pitchFamily="18" charset="0"/>
                <a:cs typeface="Times New Roman" panose="02020603050405020304" pitchFamily="18" charset="0"/>
              </a:rPr>
              <a:t>Các loại thịt, cá, trứng, tôm, cua, đậu, lạc, vừng</a:t>
            </a:r>
            <a:r>
              <a:rPr lang="en-US" sz="35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35 thực phẩm giàu đạm và dưỡng chất tốt cho cơ thể và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689" y="4780722"/>
            <a:ext cx="7537312" cy="182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921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598691"/>
            <a:ext cx="10605052" cy="4045595"/>
          </a:xfrm>
          <a:prstGeom prst="rect">
            <a:avLst/>
          </a:prstGeom>
        </p:spPr>
        <p:txBody>
          <a:bodyPr wrap="square">
            <a:spAutoFit/>
          </a:bodyPr>
          <a:lstStyle/>
          <a:p>
            <a:pPr>
              <a:lnSpc>
                <a:spcPct val="150000"/>
              </a:lnSpc>
              <a:spcAft>
                <a:spcPts val="0"/>
              </a:spcAft>
            </a:pPr>
            <a:r>
              <a:rPr lang="en-US" sz="3500" b="1" i="1" smtClean="0">
                <a:latin typeface="Times New Roman" panose="02020603050405020304" pitchFamily="18" charset="0"/>
                <a:ea typeface="Times New Roman" panose="02020603050405020304" pitchFamily="18" charset="0"/>
                <a:cs typeface="Times New Roman" panose="02020603050405020304" pitchFamily="18" charset="0"/>
              </a:rPr>
              <a:t>- Vai </a:t>
            </a:r>
            <a:r>
              <a:rPr lang="en-US" sz="3500" b="1" i="1">
                <a:latin typeface="Times New Roman" panose="02020603050405020304" pitchFamily="18" charset="0"/>
                <a:ea typeface="Times New Roman" panose="02020603050405020304" pitchFamily="18" charset="0"/>
                <a:cs typeface="Times New Roman" panose="02020603050405020304" pitchFamily="18" charset="0"/>
              </a:rPr>
              <a:t>trò chính đối với hoạt động thể lực: </a:t>
            </a:r>
            <a:r>
              <a:rPr lang="en-US" sz="3500">
                <a:latin typeface="Times New Roman" panose="02020603050405020304" pitchFamily="18" charset="0"/>
                <a:ea typeface="Times New Roman" panose="02020603050405020304" pitchFamily="18" charset="0"/>
                <a:cs typeface="Times New Roman" panose="02020603050405020304" pitchFamily="18" charset="0"/>
              </a:rPr>
              <a:t>Giúp phục hồi và tăng trưởng cơ bắp. Nếu thiếu protein, cơ thể sẽ bị chậm phát triển, suy giảm khả năng miễn dịch. Nếu cung cấp quá nhiều protein, cơ thể phải hoạt động gan, thận quá mức, dễ gây rối loạn chuyển hóa và ảnh hưởng sức khỏe.</a:t>
            </a:r>
            <a:endParaRPr lang="en-US" sz="35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2132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598691"/>
            <a:ext cx="10605052" cy="3323987"/>
          </a:xfrm>
          <a:prstGeom prst="rect">
            <a:avLst/>
          </a:prstGeom>
        </p:spPr>
        <p:txBody>
          <a:bodyPr wrap="square">
            <a:spAutoFit/>
          </a:bodyPr>
          <a:lstStyle/>
          <a:p>
            <a:pPr marL="285750" indent="-285750">
              <a:buFontTx/>
              <a:buChar char="-"/>
            </a:pPr>
            <a:r>
              <a:rPr lang="en-US" sz="3500" b="1" smtClean="0">
                <a:latin typeface="Times New Roman" panose="02020603050405020304" pitchFamily="18" charset="0"/>
                <a:cs typeface="Times New Roman" panose="02020603050405020304" pitchFamily="18" charset="0"/>
              </a:rPr>
              <a:t>Chất </a:t>
            </a:r>
            <a:r>
              <a:rPr lang="en-US" sz="3500" b="1">
                <a:latin typeface="Times New Roman" panose="02020603050405020304" pitchFamily="18" charset="0"/>
                <a:cs typeface="Times New Roman" panose="02020603050405020304" pitchFamily="18" charset="0"/>
              </a:rPr>
              <a:t>béo (Lipid): </a:t>
            </a:r>
            <a:endParaRPr lang="en-US" sz="3500" b="1" smtClean="0">
              <a:latin typeface="Times New Roman" panose="02020603050405020304" pitchFamily="18" charset="0"/>
              <a:cs typeface="Times New Roman" panose="02020603050405020304" pitchFamily="18" charset="0"/>
            </a:endParaRPr>
          </a:p>
          <a:p>
            <a:r>
              <a:rPr lang="en-US" sz="3500" b="1" i="1" smtClean="0">
                <a:latin typeface="Times New Roman" panose="02020603050405020304" pitchFamily="18" charset="0"/>
                <a:cs typeface="Times New Roman" panose="02020603050405020304" pitchFamily="18" charset="0"/>
              </a:rPr>
              <a:t>+ Khái niệm: </a:t>
            </a:r>
            <a:r>
              <a:rPr lang="en-US" sz="3500" smtClean="0">
                <a:latin typeface="Times New Roman" panose="02020603050405020304" pitchFamily="18" charset="0"/>
                <a:cs typeface="Times New Roman" panose="02020603050405020304" pitchFamily="18" charset="0"/>
              </a:rPr>
              <a:t>Là </a:t>
            </a:r>
            <a:r>
              <a:rPr lang="en-US" sz="3500">
                <a:latin typeface="Times New Roman" panose="02020603050405020304" pitchFamily="18" charset="0"/>
                <a:cs typeface="Times New Roman" panose="02020603050405020304" pitchFamily="18" charset="0"/>
              </a:rPr>
              <a:t>chất dinh dưỡng</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cung cấp năng lượng cho cơ thể, giúp</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hấp thu các vitamin tan trong dầu</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duy trì sự ổn định thân nhiệt.</a:t>
            </a:r>
            <a:endParaRPr lang="en-US" sz="3500" b="1">
              <a:latin typeface="Times New Roman" panose="02020603050405020304" pitchFamily="18" charset="0"/>
              <a:cs typeface="Times New Roman" panose="02020603050405020304" pitchFamily="18" charset="0"/>
            </a:endParaRPr>
          </a:p>
          <a:p>
            <a:r>
              <a:rPr lang="en-US" sz="3500" b="1" i="1" smtClean="0">
                <a:latin typeface="Times New Roman" panose="02020603050405020304" pitchFamily="18" charset="0"/>
                <a:cs typeface="Times New Roman" panose="02020603050405020304" pitchFamily="18" charset="0"/>
              </a:rPr>
              <a:t>+ Nguồn </a:t>
            </a:r>
            <a:r>
              <a:rPr lang="en-US" sz="3500" b="1" i="1">
                <a:latin typeface="Times New Roman" panose="02020603050405020304" pitchFamily="18" charset="0"/>
                <a:cs typeface="Times New Roman" panose="02020603050405020304" pitchFamily="18" charset="0"/>
              </a:rPr>
              <a:t>cung cấp chính: </a:t>
            </a:r>
            <a:r>
              <a:rPr lang="en-US" sz="3500">
                <a:latin typeface="Times New Roman" panose="02020603050405020304" pitchFamily="18" charset="0"/>
                <a:cs typeface="Times New Roman" panose="02020603050405020304" pitchFamily="18" charset="0"/>
              </a:rPr>
              <a:t>Mỡ động vật</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(lợn, gà, bò, cá,…). Dầu thực vật (lạc, vừng, mè, ô-liu</a:t>
            </a:r>
            <a:r>
              <a:rPr lang="en-US" sz="3500" smtClean="0">
                <a:latin typeface="Times New Roman" panose="02020603050405020304" pitchFamily="18" charset="0"/>
                <a:cs typeface="Times New Roman" panose="02020603050405020304" pitchFamily="18" charset="0"/>
              </a:rPr>
              <a:t>,…)</a:t>
            </a:r>
            <a:endParaRPr lang="en-US" sz="3500">
              <a:latin typeface="Times New Roman" panose="02020603050405020304" pitchFamily="18" charset="0"/>
              <a:cs typeface="Times New Roman" panose="02020603050405020304" pitchFamily="18" charset="0"/>
            </a:endParaRPr>
          </a:p>
        </p:txBody>
      </p:sp>
      <p:pic>
        <p:nvPicPr>
          <p:cNvPr id="8" name="Picture 2" descr="Viện Nghiên Cứu Dinh Dưỡng Thành phố Hồ Chí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922678"/>
            <a:ext cx="5715000" cy="280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27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6" y="1906"/>
            <a:ext cx="10968990" cy="68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1"/>
          <p:cNvGrpSpPr>
            <a:grpSpLocks/>
          </p:cNvGrpSpPr>
          <p:nvPr/>
        </p:nvGrpSpPr>
        <p:grpSpPr bwMode="auto">
          <a:xfrm>
            <a:off x="3444240" y="1051561"/>
            <a:ext cx="5144049" cy="1744695"/>
            <a:chOff x="3149600" y="1079093"/>
            <a:chExt cx="5715000" cy="1745452"/>
          </a:xfrm>
        </p:grpSpPr>
        <p:sp>
          <p:nvSpPr>
            <p:cNvPr id="68613" name="文本框 283"/>
            <p:cNvSpPr txBox="1">
              <a:spLocks noChangeArrowheads="1"/>
            </p:cNvSpPr>
            <p:nvPr/>
          </p:nvSpPr>
          <p:spPr bwMode="auto">
            <a:xfrm>
              <a:off x="4273872" y="1262051"/>
              <a:ext cx="3815096" cy="103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12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12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12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12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12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12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12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12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12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zh-CN" sz="6120" b="1">
                  <a:solidFill>
                    <a:srgbClr val="C00000"/>
                  </a:solidFill>
                  <a:latin typeface="Times New Roman" panose="02020603050405020304" pitchFamily="18" charset="0"/>
                  <a:ea typeface="华文新魏"/>
                  <a:cs typeface="Times New Roman" panose="02020603050405020304" pitchFamily="18" charset="0"/>
                </a:rPr>
                <a:t>MỞ ĐẦU</a:t>
              </a:r>
              <a:endParaRPr lang="zh-CN" altLang="en-US" sz="6120" b="1">
                <a:solidFill>
                  <a:srgbClr val="C00000"/>
                </a:solidFill>
                <a:latin typeface="Times New Roman" panose="02020603050405020304" pitchFamily="18" charset="0"/>
                <a:ea typeface="华文新魏"/>
                <a:cs typeface="Times New Roman" panose="02020603050405020304" pitchFamily="18" charset="0"/>
              </a:endParaRPr>
            </a:p>
          </p:txBody>
        </p:sp>
        <p:grpSp>
          <p:nvGrpSpPr>
            <p:cNvPr id="68614" name="组合 13"/>
            <p:cNvGrpSpPr>
              <a:grpSpLocks/>
            </p:cNvGrpSpPr>
            <p:nvPr/>
          </p:nvGrpSpPr>
          <p:grpSpPr bwMode="auto">
            <a:xfrm>
              <a:off x="3149600" y="1079093"/>
              <a:ext cx="5715000" cy="1189236"/>
              <a:chOff x="3111500" y="1079093"/>
              <a:chExt cx="5715000" cy="1189236"/>
            </a:xfrm>
          </p:grpSpPr>
          <p:cxnSp>
            <p:nvCxnSpPr>
              <p:cNvPr id="16" name="直接连接符 15"/>
              <p:cNvCxnSpPr/>
              <p:nvPr/>
            </p:nvCxnSpPr>
            <p:spPr>
              <a:xfrm>
                <a:off x="3111500" y="1079093"/>
                <a:ext cx="57143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111500" y="2268329"/>
                <a:ext cx="5714391"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p:cNvSpPr txBox="1"/>
            <p:nvPr/>
          </p:nvSpPr>
          <p:spPr>
            <a:xfrm>
              <a:off x="6048096" y="1789967"/>
              <a:ext cx="205235" cy="1034578"/>
            </a:xfrm>
            <a:prstGeom prst="rect">
              <a:avLst/>
            </a:prstGeom>
            <a:noFill/>
          </p:spPr>
          <p:txBody>
            <a:bodyPr wrap="none">
              <a:spAutoFit/>
            </a:bodyPr>
            <a:lstStyle/>
            <a:p>
              <a:pPr algn="ctr" defTabSz="855707">
                <a:defRPr/>
              </a:pPr>
              <a:endParaRPr lang="zh-CN" altLang="en-US" sz="6120" b="1" spc="562"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2488899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nodeType="afterGroup">
                            <p:stCondLst>
                              <p:cond delay="75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p:tgtEl>
                                          <p:spTgt spid="2"/>
                                        </p:tgtEl>
                                        <p:attrNameLst>
                                          <p:attrName>ppt_y</p:attrName>
                                        </p:attrNameLst>
                                      </p:cBhvr>
                                      <p:tavLst>
                                        <p:tav tm="0">
                                          <p:val>
                                            <p:strVal val="#ppt_y+#ppt_h*1.125000"/>
                                          </p:val>
                                        </p:tav>
                                        <p:tav tm="100000">
                                          <p:val>
                                            <p:strVal val="#ppt_y"/>
                                          </p:val>
                                        </p:tav>
                                      </p:tavLst>
                                    </p:anim>
                                    <p:animEffect transition="in" filter="wipe(up)">
                                      <p:cBhvr>
                                        <p:cTn id="12"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3" name="Rectangle 2"/>
          <p:cNvSpPr/>
          <p:nvPr/>
        </p:nvSpPr>
        <p:spPr>
          <a:xfrm>
            <a:off x="983974" y="598691"/>
            <a:ext cx="10605052" cy="3323987"/>
          </a:xfrm>
          <a:prstGeom prst="rect">
            <a:avLst/>
          </a:prstGeom>
        </p:spPr>
        <p:txBody>
          <a:bodyPr wrap="square">
            <a:spAutoFit/>
          </a:bodyPr>
          <a:lstStyle/>
          <a:p>
            <a:r>
              <a:rPr lang="en-US" sz="3500" b="1" i="1" smtClean="0">
                <a:latin typeface="Times New Roman" panose="02020603050405020304" pitchFamily="18" charset="0"/>
                <a:cs typeface="Times New Roman" panose="02020603050405020304" pitchFamily="18" charset="0"/>
              </a:rPr>
              <a:t>+ Vai </a:t>
            </a:r>
            <a:r>
              <a:rPr lang="en-US" sz="3500" b="1" i="1">
                <a:latin typeface="Times New Roman" panose="02020603050405020304" pitchFamily="18" charset="0"/>
                <a:cs typeface="Times New Roman" panose="02020603050405020304" pitchFamily="18" charset="0"/>
              </a:rPr>
              <a:t>trò chính đối với hoạt động thể lực: </a:t>
            </a:r>
            <a:r>
              <a:rPr lang="en-US" sz="3500">
                <a:latin typeface="Times New Roman" panose="02020603050405020304" pitchFamily="18" charset="0"/>
                <a:cs typeface="Times New Roman" panose="02020603050405020304" pitchFamily="18" charset="0"/>
              </a:rPr>
              <a:t>Giúp</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cung cấp năng lượng</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cho cơ thể.</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Thiếu lipid</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sẽ dẫn đến</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thiếu các vitamin tan trong dầu, dễ gây các bệnh như</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thiếu vitamin A (mắt kém), thiếu vitamin D (còi xương)</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Thừa lipid</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có thể gây</a:t>
            </a:r>
            <a:r>
              <a:rPr lang="en-US" sz="3500" b="1">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béo phì, cao huyết áp, tiểu đường, rối loạn chuyển hóa,...</a:t>
            </a:r>
          </a:p>
        </p:txBody>
      </p:sp>
    </p:spTree>
    <p:extLst>
      <p:ext uri="{BB962C8B-B14F-4D97-AF65-F5344CB8AC3E}">
        <p14:creationId xmlns:p14="http://schemas.microsoft.com/office/powerpoint/2010/main" val="3864711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3" y="0"/>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85192" y="753860"/>
            <a:ext cx="10326756" cy="4939814"/>
          </a:xfrm>
          <a:prstGeom prst="rect">
            <a:avLst/>
          </a:prstGeom>
        </p:spPr>
        <p:txBody>
          <a:bodyPr wrap="square">
            <a:spAutoFit/>
          </a:bodyPr>
          <a:lstStyle/>
          <a:p>
            <a:r>
              <a:rPr lang="en-US" sz="3500" b="1" smtClean="0">
                <a:latin typeface="Times New Roman" panose="02020603050405020304" pitchFamily="18" charset="0"/>
                <a:cs typeface="Times New Roman" panose="02020603050405020304" pitchFamily="18" charset="0"/>
              </a:rPr>
              <a:t>* Các </a:t>
            </a:r>
            <a:r>
              <a:rPr lang="en-US" sz="3500" b="1">
                <a:latin typeface="Times New Roman" panose="02020603050405020304" pitchFamily="18" charset="0"/>
                <a:cs typeface="Times New Roman" panose="02020603050405020304" pitchFamily="18" charset="0"/>
              </a:rPr>
              <a:t>chất dinh dưỡng </a:t>
            </a:r>
            <a:r>
              <a:rPr lang="en-US" sz="3500" b="1" smtClean="0">
                <a:latin typeface="Times New Roman" panose="02020603050405020304" pitchFamily="18" charset="0"/>
                <a:cs typeface="Times New Roman" panose="02020603050405020304" pitchFamily="18" charset="0"/>
              </a:rPr>
              <a:t>thuộc </a:t>
            </a:r>
            <a:r>
              <a:rPr lang="en-US" sz="3500" b="1">
                <a:latin typeface="Times New Roman" panose="02020603050405020304" pitchFamily="18" charset="0"/>
                <a:cs typeface="Times New Roman" panose="02020603050405020304" pitchFamily="18" charset="0"/>
              </a:rPr>
              <a:t>nhóm </a:t>
            </a:r>
            <a:r>
              <a:rPr lang="en-US" sz="3500" b="1" smtClean="0">
                <a:latin typeface="Times New Roman" panose="02020603050405020304" pitchFamily="18" charset="0"/>
                <a:cs typeface="Times New Roman" panose="02020603050405020304" pitchFamily="18" charset="0"/>
              </a:rPr>
              <a:t>không sinh </a:t>
            </a:r>
            <a:r>
              <a:rPr lang="en-US" sz="3500" b="1">
                <a:latin typeface="Times New Roman" panose="02020603050405020304" pitchFamily="18" charset="0"/>
                <a:cs typeface="Times New Roman" panose="02020603050405020304" pitchFamily="18" charset="0"/>
              </a:rPr>
              <a:t>năng lượng.</a:t>
            </a:r>
            <a:endParaRPr lang="en-US" sz="3500">
              <a:latin typeface="Times New Roman" panose="02020603050405020304" pitchFamily="18" charset="0"/>
              <a:cs typeface="Times New Roman" panose="02020603050405020304" pitchFamily="18" charset="0"/>
            </a:endParaRPr>
          </a:p>
          <a:p>
            <a:r>
              <a:rPr lang="en-US" sz="3500" b="1" smtClean="0">
                <a:solidFill>
                  <a:srgbClr val="00B050"/>
                </a:solidFill>
                <a:latin typeface="Times New Roman" panose="02020603050405020304" pitchFamily="18" charset="0"/>
                <a:cs typeface="Times New Roman" panose="02020603050405020304" pitchFamily="18" charset="0"/>
              </a:rPr>
              <a:t>- Vitamin </a:t>
            </a:r>
            <a:r>
              <a:rPr lang="en-US" sz="3500" b="1">
                <a:solidFill>
                  <a:srgbClr val="00B050"/>
                </a:solidFill>
                <a:latin typeface="Times New Roman" panose="02020603050405020304" pitchFamily="18" charset="0"/>
                <a:cs typeface="Times New Roman" panose="02020603050405020304" pitchFamily="18" charset="0"/>
              </a:rPr>
              <a:t>và khoáng </a:t>
            </a:r>
            <a:r>
              <a:rPr lang="en-US" sz="3500" b="1" smtClean="0">
                <a:solidFill>
                  <a:srgbClr val="00B050"/>
                </a:solidFill>
                <a:latin typeface="Times New Roman" panose="02020603050405020304" pitchFamily="18" charset="0"/>
                <a:cs typeface="Times New Roman" panose="02020603050405020304" pitchFamily="18" charset="0"/>
              </a:rPr>
              <a:t>chất:</a:t>
            </a:r>
          </a:p>
          <a:p>
            <a:r>
              <a:rPr lang="en-US" sz="3500" b="1" i="1" smtClean="0">
                <a:latin typeface="Times New Roman" panose="02020603050405020304" pitchFamily="18" charset="0"/>
                <a:cs typeface="Times New Roman" panose="02020603050405020304" pitchFamily="18" charset="0"/>
              </a:rPr>
              <a:t>+ Khái niệm: </a:t>
            </a:r>
            <a:r>
              <a:rPr lang="en-US" sz="3500" smtClean="0">
                <a:latin typeface="Times New Roman" panose="02020603050405020304" pitchFamily="18" charset="0"/>
                <a:cs typeface="Times New Roman" panose="02020603050405020304" pitchFamily="18" charset="0"/>
              </a:rPr>
              <a:t>là </a:t>
            </a:r>
            <a:r>
              <a:rPr lang="en-US" sz="3500">
                <a:latin typeface="Times New Roman" panose="02020603050405020304" pitchFamily="18" charset="0"/>
                <a:cs typeface="Times New Roman" panose="02020603050405020304" pitchFamily="18" charset="0"/>
              </a:rPr>
              <a:t>các chất </a:t>
            </a:r>
            <a:r>
              <a:rPr lang="en-US" sz="3500" smtClean="0">
                <a:latin typeface="Times New Roman" panose="02020603050405020304" pitchFamily="18" charset="0"/>
                <a:cs typeface="Times New Roman" panose="02020603050405020304" pitchFamily="18" charset="0"/>
              </a:rPr>
              <a:t>dinh dưỡng tham </a:t>
            </a:r>
            <a:r>
              <a:rPr lang="en-US" sz="3500">
                <a:latin typeface="Times New Roman" panose="02020603050405020304" pitchFamily="18" charset="0"/>
                <a:cs typeface="Times New Roman" panose="02020603050405020304" pitchFamily="18" charset="0"/>
              </a:rPr>
              <a:t>gia vào </a:t>
            </a:r>
            <a:r>
              <a:rPr lang="en-US" sz="3500" smtClean="0">
                <a:latin typeface="Times New Roman" panose="02020603050405020304" pitchFamily="18" charset="0"/>
                <a:cs typeface="Times New Roman" panose="02020603050405020304" pitchFamily="18" charset="0"/>
              </a:rPr>
              <a:t>tất cả các </a:t>
            </a:r>
            <a:r>
              <a:rPr lang="en-US" sz="3500">
                <a:latin typeface="Times New Roman" panose="02020603050405020304" pitchFamily="18" charset="0"/>
                <a:cs typeface="Times New Roman" panose="02020603050405020304" pitchFamily="18" charset="0"/>
              </a:rPr>
              <a:t>phản ứng chuyển hoá </a:t>
            </a:r>
            <a:r>
              <a:rPr lang="en-US" sz="3500" smtClean="0">
                <a:latin typeface="Times New Roman" panose="02020603050405020304" pitchFamily="18" charset="0"/>
                <a:cs typeface="Times New Roman" panose="02020603050405020304" pitchFamily="18" charset="0"/>
              </a:rPr>
              <a:t>trong các tế bào của </a:t>
            </a:r>
            <a:r>
              <a:rPr lang="en-US" sz="3500">
                <a:latin typeface="Times New Roman" panose="02020603050405020304" pitchFamily="18" charset="0"/>
                <a:cs typeface="Times New Roman" panose="02020603050405020304" pitchFamily="18" charset="0"/>
              </a:rPr>
              <a:t>cơ thể.</a:t>
            </a:r>
            <a:br>
              <a:rPr lang="en-US" sz="3500">
                <a:latin typeface="Times New Roman" panose="02020603050405020304" pitchFamily="18" charset="0"/>
                <a:cs typeface="Times New Roman" panose="02020603050405020304" pitchFamily="18" charset="0"/>
              </a:rPr>
            </a:br>
            <a:r>
              <a:rPr lang="en-US" sz="3500" b="1" i="1" smtClean="0">
                <a:latin typeface="Times New Roman" panose="02020603050405020304" pitchFamily="18" charset="0"/>
                <a:cs typeface="Times New Roman" panose="02020603050405020304" pitchFamily="18" charset="0"/>
              </a:rPr>
              <a:t>+ Nguồn </a:t>
            </a:r>
            <a:r>
              <a:rPr lang="en-US" sz="3500" b="1" i="1">
                <a:latin typeface="Times New Roman" panose="02020603050405020304" pitchFamily="18" charset="0"/>
                <a:cs typeface="Times New Roman" panose="02020603050405020304" pitchFamily="18" charset="0"/>
              </a:rPr>
              <a:t>cung cấp chính: </a:t>
            </a:r>
            <a:r>
              <a:rPr lang="en-US" sz="3500">
                <a:latin typeface="Times New Roman" panose="02020603050405020304" pitchFamily="18" charset="0"/>
                <a:cs typeface="Times New Roman" panose="02020603050405020304" pitchFamily="18" charset="0"/>
              </a:rPr>
              <a:t>các loại rau, củ, </a:t>
            </a:r>
            <a:r>
              <a:rPr lang="en-US" sz="3500" smtClean="0">
                <a:latin typeface="Times New Roman" panose="02020603050405020304" pitchFamily="18" charset="0"/>
                <a:cs typeface="Times New Roman" panose="02020603050405020304" pitchFamily="18" charset="0"/>
              </a:rPr>
              <a:t>trái cây, rong </a:t>
            </a:r>
            <a:r>
              <a:rPr lang="en-US" sz="3500">
                <a:latin typeface="Times New Roman" panose="02020603050405020304" pitchFamily="18" charset="0"/>
                <a:cs typeface="Times New Roman" panose="02020603050405020304" pitchFamily="18" charset="0"/>
              </a:rPr>
              <a:t>biển, ngũ cốc, thịt, cá, trứng, sữa…</a:t>
            </a:r>
            <a:br>
              <a:rPr lang="en-US"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
            </a:r>
            <a:br>
              <a:rPr lang="en-US" sz="3500">
                <a:latin typeface="Times New Roman" panose="02020603050405020304" pitchFamily="18" charset="0"/>
                <a:cs typeface="Times New Roman" panose="02020603050405020304" pitchFamily="18" charset="0"/>
              </a:rPr>
            </a:br>
            <a:endParaRPr lang="en-US" sz="3500">
              <a:latin typeface="Times New Roman" panose="02020603050405020304" pitchFamily="18" charset="0"/>
              <a:cs typeface="Times New Roman" panose="02020603050405020304" pitchFamily="18" charset="0"/>
            </a:endParaRPr>
          </a:p>
        </p:txBody>
      </p:sp>
      <p:pic>
        <p:nvPicPr>
          <p:cNvPr id="8194" name="Picture 2" descr="Bổ sung vitamin và khoáng chất chủ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033" y="4547269"/>
            <a:ext cx="5539547" cy="202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98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14"/>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7186234" y="10788051"/>
            <a:ext cx="6780232"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85191" y="753860"/>
            <a:ext cx="10885521" cy="4401205"/>
          </a:xfrm>
          <a:prstGeom prst="rect">
            <a:avLst/>
          </a:prstGeom>
        </p:spPr>
        <p:txBody>
          <a:bodyPr wrap="square">
            <a:spAutoFit/>
          </a:bodyPr>
          <a:lstStyle/>
          <a:p>
            <a:r>
              <a:rPr lang="en-US" sz="3500">
                <a:latin typeface="Times New Roman" panose="02020603050405020304" pitchFamily="18" charset="0"/>
                <a:cs typeface="Times New Roman" panose="02020603050405020304" pitchFamily="18" charset="0"/>
              </a:rPr>
              <a:t/>
            </a:r>
            <a:br>
              <a:rPr lang="en-US" sz="3500">
                <a:latin typeface="Times New Roman" panose="02020603050405020304" pitchFamily="18" charset="0"/>
                <a:cs typeface="Times New Roman" panose="02020603050405020304" pitchFamily="18" charset="0"/>
              </a:rPr>
            </a:br>
            <a:r>
              <a:rPr lang="en-US" sz="3500" b="1" i="1" smtClean="0">
                <a:latin typeface="Times New Roman" panose="02020603050405020304" pitchFamily="18" charset="0"/>
                <a:cs typeface="Times New Roman" panose="02020603050405020304" pitchFamily="18" charset="0"/>
              </a:rPr>
              <a:t>+ Vai trò chính với hoạt động thể lực:</a:t>
            </a:r>
            <a:r>
              <a:rPr lang="en-US" sz="3500">
                <a:latin typeface="Times New Roman" panose="02020603050405020304" pitchFamily="18" charset="0"/>
                <a:cs typeface="Times New Roman" panose="02020603050405020304" pitchFamily="18" charset="0"/>
              </a:rPr>
              <a:t/>
            </a:r>
            <a:br>
              <a:rPr lang="en-US"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 Giúp thúc đẩy hồi phục sau tập luyện, tăng cường sức đề kháng, phòng ngừa các bệnh tật.</a:t>
            </a:r>
            <a:br>
              <a:rPr lang="en-US"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 Cung cấp thiếu hay thừa vitamin và khoáng chất đều gây ra các rối loạn bên trong cơ thể, ảnh hưởng đến sự phát triển và sức khoẻ con người.</a:t>
            </a:r>
            <a:br>
              <a:rPr lang="en-US" sz="3500">
                <a:latin typeface="Times New Roman" panose="02020603050405020304" pitchFamily="18" charset="0"/>
                <a:cs typeface="Times New Roman" panose="02020603050405020304" pitchFamily="18" charset="0"/>
              </a:rPr>
            </a:br>
            <a:endParaRPr lang="en-US" sz="3500">
              <a:latin typeface="Times New Roman" panose="02020603050405020304" pitchFamily="18" charset="0"/>
              <a:cs typeface="Times New Roman" panose="02020603050405020304" pitchFamily="18" charset="0"/>
            </a:endParaRPr>
          </a:p>
        </p:txBody>
      </p:sp>
      <p:pic>
        <p:nvPicPr>
          <p:cNvPr id="9218" name="Picture 2" descr="Một số nguyên tắc sử dụng Vitamin và các khoáng c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235" y="4054134"/>
            <a:ext cx="6249150" cy="280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01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360AE1-DEB9-83EC-8CFE-73A6F68ABDCB}"/>
              </a:ext>
            </a:extLst>
          </p:cNvPr>
          <p:cNvSpPr/>
          <p:nvPr/>
        </p:nvSpPr>
        <p:spPr>
          <a:xfrm>
            <a:off x="2999955" y="0"/>
            <a:ext cx="8684257" cy="742511"/>
          </a:xfrm>
          <a:prstGeom prst="rect">
            <a:avLst/>
          </a:prstGeom>
        </p:spPr>
        <p:txBody>
          <a:bodyPr wrap="square">
            <a:spAutoFit/>
          </a:bodyPr>
          <a:lstStyle/>
          <a:p>
            <a:pPr lvl="0" fontAlgn="base">
              <a:lnSpc>
                <a:spcPct val="150000"/>
              </a:lnSpc>
              <a:spcBef>
                <a:spcPct val="0"/>
              </a:spcBef>
              <a:spcAft>
                <a:spcPct val="0"/>
              </a:spcAft>
              <a:defRPr/>
            </a:pPr>
            <a:r>
              <a:rPr lang="en-US"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BẢNG KIỂM TIÊU CHÍ ĐÁNH GIÁ</a:t>
            </a:r>
          </a:p>
        </p:txBody>
      </p:sp>
      <p:graphicFrame>
        <p:nvGraphicFramePr>
          <p:cNvPr id="5" name="Table 4"/>
          <p:cNvGraphicFramePr>
            <a:graphicFrameLocks noGrp="1"/>
          </p:cNvGraphicFramePr>
          <p:nvPr>
            <p:extLst>
              <p:ext uri="{D42A27DB-BD31-4B8C-83A1-F6EECF244321}">
                <p14:modId xmlns:p14="http://schemas.microsoft.com/office/powerpoint/2010/main" val="994931195"/>
              </p:ext>
            </p:extLst>
          </p:nvPr>
        </p:nvGraphicFramePr>
        <p:xfrm>
          <a:off x="1" y="719666"/>
          <a:ext cx="12115800" cy="5791200"/>
        </p:xfrm>
        <a:graphic>
          <a:graphicData uri="http://schemas.openxmlformats.org/drawingml/2006/table">
            <a:tbl>
              <a:tblPr firstRow="1" bandRow="1">
                <a:tableStyleId>{5C22544A-7EE6-4342-B048-85BDC9FD1C3A}</a:tableStyleId>
              </a:tblPr>
              <a:tblGrid>
                <a:gridCol w="1530625">
                  <a:extLst>
                    <a:ext uri="{9D8B030D-6E8A-4147-A177-3AD203B41FA5}">
                      <a16:colId xmlns:a16="http://schemas.microsoft.com/office/drawing/2014/main" val="2120021969"/>
                    </a:ext>
                  </a:extLst>
                </a:gridCol>
                <a:gridCol w="6546575">
                  <a:extLst>
                    <a:ext uri="{9D8B030D-6E8A-4147-A177-3AD203B41FA5}">
                      <a16:colId xmlns:a16="http://schemas.microsoft.com/office/drawing/2014/main" val="107817670"/>
                    </a:ext>
                  </a:extLst>
                </a:gridCol>
                <a:gridCol w="4038600">
                  <a:extLst>
                    <a:ext uri="{9D8B030D-6E8A-4147-A177-3AD203B41FA5}">
                      <a16:colId xmlns:a16="http://schemas.microsoft.com/office/drawing/2014/main" val="3531704086"/>
                    </a:ext>
                  </a:extLst>
                </a:gridCol>
              </a:tblGrid>
              <a:tr h="370840">
                <a:tc>
                  <a:txBody>
                    <a:bodyPr/>
                    <a:lstStyle/>
                    <a:p>
                      <a:pPr algn="ctr"/>
                      <a:r>
                        <a:rPr lang="en-US" sz="3200">
                          <a:latin typeface="Times New Roman" panose="02020603050405020304" pitchFamily="18" charset="0"/>
                          <a:cs typeface="Times New Roman" panose="02020603050405020304" pitchFamily="18" charset="0"/>
                        </a:rPr>
                        <a:t>STT</a:t>
                      </a:r>
                    </a:p>
                  </a:txBody>
                  <a:tcPr/>
                </a:tc>
                <a:tc>
                  <a:txBody>
                    <a:bodyPr/>
                    <a:lstStyle/>
                    <a:p>
                      <a:pPr algn="ctr"/>
                      <a:r>
                        <a:rPr lang="en-US" sz="3200" dirty="0" err="1">
                          <a:latin typeface="Times New Roman" panose="02020603050405020304" pitchFamily="18" charset="0"/>
                          <a:cs typeface="Times New Roman" panose="02020603050405020304" pitchFamily="18" charset="0"/>
                        </a:rPr>
                        <a:t>Tiêu</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chí</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a:latin typeface="Times New Roman" panose="02020603050405020304" pitchFamily="18" charset="0"/>
                          <a:cs typeface="Times New Roman" panose="02020603050405020304" pitchFamily="18" charset="0"/>
                        </a:rPr>
                        <a:t>Thang điểm</a:t>
                      </a:r>
                    </a:p>
                  </a:txBody>
                  <a:tcPr/>
                </a:tc>
                <a:extLst>
                  <a:ext uri="{0D108BD9-81ED-4DB2-BD59-A6C34878D82A}">
                    <a16:rowId xmlns:a16="http://schemas.microsoft.com/office/drawing/2014/main" val="2173549135"/>
                  </a:ext>
                </a:extLst>
              </a:tr>
              <a:tr h="370840">
                <a:tc>
                  <a:txBody>
                    <a:bodyPr/>
                    <a:lstStyle/>
                    <a:p>
                      <a:r>
                        <a:rPr lang="en-US" sz="3200">
                          <a:latin typeface="Times New Roman" panose="02020603050405020304" pitchFamily="18" charset="0"/>
                          <a:cs typeface="Times New Roman" panose="02020603050405020304" pitchFamily="18" charset="0"/>
                        </a:rPr>
                        <a:t>1</a:t>
                      </a:r>
                    </a:p>
                  </a:txBody>
                  <a:tcPr/>
                </a:tc>
                <a:tc>
                  <a:txBody>
                    <a:bodyPr/>
                    <a:lstStyle/>
                    <a:p>
                      <a:pPr marL="0" indent="0">
                        <a:buNone/>
                      </a:pPr>
                      <a:r>
                        <a:rPr lang="en-US" sz="3200" b="1" u="sng">
                          <a:solidFill>
                            <a:schemeClr val="tx1"/>
                          </a:solidFill>
                          <a:latin typeface="Times New Roman" panose="02020603050405020304" pitchFamily="18" charset="0"/>
                          <a:cs typeface="Times New Roman" panose="02020603050405020304" pitchFamily="18" charset="0"/>
                        </a:rPr>
                        <a:t>Về</a:t>
                      </a:r>
                      <a:r>
                        <a:rPr lang="en-US" sz="3200" b="1" u="sng" baseline="0">
                          <a:solidFill>
                            <a:schemeClr val="tx1"/>
                          </a:solidFill>
                          <a:latin typeface="Times New Roman" panose="02020603050405020304" pitchFamily="18" charset="0"/>
                          <a:cs typeface="Times New Roman" panose="02020603050405020304" pitchFamily="18" charset="0"/>
                        </a:rPr>
                        <a:t> nội dung:</a:t>
                      </a:r>
                    </a:p>
                    <a:p>
                      <a:pPr marL="571500" indent="-571500">
                        <a:buFontTx/>
                        <a:buChar char="-"/>
                      </a:pPr>
                      <a:r>
                        <a:rPr lang="en-US" sz="3200" baseline="0">
                          <a:latin typeface="Times New Roman" panose="02020603050405020304" pitchFamily="18" charset="0"/>
                          <a:cs typeface="Times New Roman" panose="02020603050405020304" pitchFamily="18" charset="0"/>
                        </a:rPr>
                        <a:t>Trình bày đủ ý, chính xác </a:t>
                      </a:r>
                      <a:r>
                        <a:rPr lang="en-US" sz="3200" baseline="0" smtClean="0">
                          <a:latin typeface="Times New Roman" panose="02020603050405020304" pitchFamily="18" charset="0"/>
                          <a:cs typeface="Times New Roman" panose="02020603050405020304" pitchFamily="18" charset="0"/>
                        </a:rPr>
                        <a:t>.</a:t>
                      </a:r>
                      <a:endParaRPr lang="en-US" sz="3200" baseline="0">
                        <a:latin typeface="Times New Roman" panose="02020603050405020304" pitchFamily="18" charset="0"/>
                        <a:cs typeface="Times New Roman" panose="02020603050405020304" pitchFamily="18" charset="0"/>
                      </a:endParaRPr>
                    </a:p>
                    <a:p>
                      <a:pPr marL="0" indent="0">
                        <a:buFontTx/>
                        <a:buNone/>
                      </a:pPr>
                      <a:r>
                        <a:rPr lang="en-US" sz="3200" baseline="0">
                          <a:latin typeface="Times New Roman" panose="02020603050405020304" pitchFamily="18" charset="0"/>
                          <a:cs typeface="Times New Roman" panose="02020603050405020304" pitchFamily="18" charset="0"/>
                        </a:rPr>
                        <a:t>+ </a:t>
                      </a:r>
                      <a:r>
                        <a:rPr lang="en-US" sz="3200" baseline="0" smtClean="0">
                          <a:latin typeface="Times New Roman" panose="02020603050405020304" pitchFamily="18" charset="0"/>
                          <a:cs typeface="Times New Roman" panose="02020603050405020304" pitchFamily="18" charset="0"/>
                        </a:rPr>
                        <a:t>Mỗi ý được 2,0 điểm</a:t>
                      </a:r>
                      <a:endParaRPr lang="en-US" sz="3200" baseline="0">
                        <a:latin typeface="Times New Roman" panose="02020603050405020304" pitchFamily="18" charset="0"/>
                        <a:cs typeface="Times New Roman" panose="02020603050405020304" pitchFamily="18" charset="0"/>
                      </a:endParaRPr>
                    </a:p>
                  </a:txBody>
                  <a:tcPr/>
                </a:tc>
                <a:tc>
                  <a:txBody>
                    <a:bodyPr/>
                    <a:lstStyle/>
                    <a:p>
                      <a:r>
                        <a:rPr lang="en-US" sz="3200" b="1" smtClean="0">
                          <a:latin typeface="Times New Roman" panose="02020603050405020304" pitchFamily="18" charset="0"/>
                          <a:cs typeface="Times New Roman" panose="02020603050405020304" pitchFamily="18" charset="0"/>
                        </a:rPr>
                        <a:t>(6,0 </a:t>
                      </a:r>
                      <a:r>
                        <a:rPr lang="en-US" sz="3200" b="1">
                          <a:latin typeface="Times New Roman" panose="02020603050405020304" pitchFamily="18" charset="0"/>
                          <a:cs typeface="Times New Roman" panose="02020603050405020304" pitchFamily="18" charset="0"/>
                        </a:rPr>
                        <a:t>điểm)</a:t>
                      </a:r>
                    </a:p>
                  </a:txBody>
                  <a:tcPr/>
                </a:tc>
                <a:extLst>
                  <a:ext uri="{0D108BD9-81ED-4DB2-BD59-A6C34878D82A}">
                    <a16:rowId xmlns:a16="http://schemas.microsoft.com/office/drawing/2014/main" val="48255184"/>
                  </a:ext>
                </a:extLst>
              </a:tr>
              <a:tr h="370840">
                <a:tc>
                  <a:txBody>
                    <a:bodyPr/>
                    <a:lstStyle/>
                    <a:p>
                      <a:r>
                        <a:rPr lang="en-US" sz="3200">
                          <a:latin typeface="Times New Roman" panose="02020603050405020304" pitchFamily="18" charset="0"/>
                          <a:cs typeface="Times New Roman" panose="02020603050405020304" pitchFamily="18" charset="0"/>
                        </a:rPr>
                        <a:t>2</a:t>
                      </a:r>
                    </a:p>
                  </a:txBody>
                  <a:tcPr/>
                </a:tc>
                <a:tc>
                  <a:txBody>
                    <a:bodyPr/>
                    <a:lstStyle/>
                    <a:p>
                      <a:r>
                        <a:rPr lang="en-US" sz="3200" b="1" u="sng" dirty="0" err="1">
                          <a:latin typeface="Times New Roman" panose="02020603050405020304" pitchFamily="18" charset="0"/>
                          <a:cs typeface="Times New Roman" panose="02020603050405020304" pitchFamily="18" charset="0"/>
                        </a:rPr>
                        <a:t>Về</a:t>
                      </a:r>
                      <a:r>
                        <a:rPr lang="en-US" sz="3200" b="1" u="sng" baseline="0" dirty="0">
                          <a:latin typeface="Times New Roman" panose="02020603050405020304" pitchFamily="18" charset="0"/>
                          <a:cs typeface="Times New Roman" panose="02020603050405020304" pitchFamily="18" charset="0"/>
                        </a:rPr>
                        <a:t> </a:t>
                      </a:r>
                      <a:r>
                        <a:rPr lang="en-US" sz="3200" b="1" u="sng" baseline="0" dirty="0" err="1">
                          <a:latin typeface="Times New Roman" panose="02020603050405020304" pitchFamily="18" charset="0"/>
                          <a:cs typeface="Times New Roman" panose="02020603050405020304" pitchFamily="18" charset="0"/>
                        </a:rPr>
                        <a:t>hình</a:t>
                      </a:r>
                      <a:r>
                        <a:rPr lang="en-US" sz="3200" b="1" u="sng" baseline="0" dirty="0">
                          <a:latin typeface="Times New Roman" panose="02020603050405020304" pitchFamily="18" charset="0"/>
                          <a:cs typeface="Times New Roman" panose="02020603050405020304" pitchFamily="18" charset="0"/>
                        </a:rPr>
                        <a:t> </a:t>
                      </a:r>
                      <a:r>
                        <a:rPr lang="en-US" sz="3200" b="1" u="sng" baseline="0" dirty="0" err="1">
                          <a:latin typeface="Times New Roman" panose="02020603050405020304" pitchFamily="18" charset="0"/>
                          <a:cs typeface="Times New Roman" panose="02020603050405020304" pitchFamily="18" charset="0"/>
                        </a:rPr>
                        <a:t>thức</a:t>
                      </a:r>
                      <a:r>
                        <a:rPr lang="en-US" sz="3200" b="1" u="sng" baseline="0" dirty="0">
                          <a:latin typeface="Times New Roman" panose="02020603050405020304" pitchFamily="18" charset="0"/>
                          <a:cs typeface="Times New Roman" panose="02020603050405020304" pitchFamily="18" charset="0"/>
                        </a:rPr>
                        <a:t>:</a:t>
                      </a:r>
                    </a:p>
                    <a:p>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Trình</a:t>
                      </a:r>
                      <a:r>
                        <a:rPr lang="en-US" sz="3200" baseline="0" dirty="0">
                          <a:latin typeface="Times New Roman" panose="02020603050405020304" pitchFamily="18" charset="0"/>
                          <a:cs typeface="Times New Roman" panose="02020603050405020304" pitchFamily="18" charset="0"/>
                        </a:rPr>
                        <a:t> </a:t>
                      </a:r>
                      <a:r>
                        <a:rPr lang="en-US" sz="3200" baseline="0" err="1">
                          <a:latin typeface="Times New Roman" panose="02020603050405020304" pitchFamily="18" charset="0"/>
                          <a:cs typeface="Times New Roman" panose="02020603050405020304" pitchFamily="18" charset="0"/>
                        </a:rPr>
                        <a:t>bày</a:t>
                      </a:r>
                      <a:r>
                        <a:rPr lang="en-US" sz="3200" baseline="0">
                          <a:latin typeface="Times New Roman" panose="02020603050405020304" pitchFamily="18" charset="0"/>
                          <a:cs typeface="Times New Roman" panose="02020603050405020304" pitchFamily="18" charset="0"/>
                        </a:rPr>
                        <a:t> </a:t>
                      </a:r>
                      <a:r>
                        <a:rPr lang="en-US" sz="3200" baseline="0" smtClean="0">
                          <a:latin typeface="Times New Roman" panose="02020603050405020304" pitchFamily="18" charset="0"/>
                          <a:cs typeface="Times New Roman" panose="02020603050405020304" pitchFamily="18" charset="0"/>
                        </a:rPr>
                        <a:t>khoa học, hấp dẫn.</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b="1" smtClean="0">
                          <a:latin typeface="Times New Roman" panose="02020603050405020304" pitchFamily="18" charset="0"/>
                          <a:cs typeface="Times New Roman" panose="02020603050405020304" pitchFamily="18" charset="0"/>
                        </a:rPr>
                        <a:t>(2,0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903109285"/>
                  </a:ext>
                </a:extLst>
              </a:tr>
              <a:tr h="370840">
                <a:tc>
                  <a:txBody>
                    <a:bodyPr/>
                    <a:lstStyle/>
                    <a:p>
                      <a:r>
                        <a:rPr lang="en-US" sz="3200">
                          <a:latin typeface="Times New Roman" panose="02020603050405020304" pitchFamily="18" charset="0"/>
                          <a:cs typeface="Times New Roman" panose="02020603050405020304" pitchFamily="18" charset="0"/>
                        </a:rPr>
                        <a:t>3</a:t>
                      </a:r>
                    </a:p>
                  </a:txBody>
                  <a:tcPr marL="60960" marR="60960" marT="30480" marB="30480"/>
                </a:tc>
                <a:tc>
                  <a:txBody>
                    <a:bodyPr/>
                    <a:lstStyle/>
                    <a:p>
                      <a:r>
                        <a:rPr lang="en-US" sz="3200" b="1" u="sng" dirty="0" err="1">
                          <a:latin typeface="Times New Roman" panose="02020603050405020304" pitchFamily="18" charset="0"/>
                          <a:cs typeface="Times New Roman" panose="02020603050405020304" pitchFamily="18" charset="0"/>
                        </a:rPr>
                        <a:t>Về</a:t>
                      </a:r>
                      <a:r>
                        <a:rPr lang="en-US" sz="3200" b="1" u="sng" baseline="0" dirty="0">
                          <a:latin typeface="Times New Roman" panose="02020603050405020304" pitchFamily="18" charset="0"/>
                          <a:cs typeface="Times New Roman" panose="02020603050405020304" pitchFamily="18" charset="0"/>
                        </a:rPr>
                        <a:t> </a:t>
                      </a:r>
                      <a:r>
                        <a:rPr lang="en-US" sz="3200" b="1" u="sng" baseline="0" dirty="0" err="1">
                          <a:latin typeface="Times New Roman" panose="02020603050405020304" pitchFamily="18" charset="0"/>
                          <a:cs typeface="Times New Roman" panose="02020603050405020304" pitchFamily="18" charset="0"/>
                        </a:rPr>
                        <a:t>tác</a:t>
                      </a:r>
                      <a:r>
                        <a:rPr lang="en-US" sz="3200" b="1" u="sng" baseline="0" dirty="0">
                          <a:latin typeface="Times New Roman" panose="02020603050405020304" pitchFamily="18" charset="0"/>
                          <a:cs typeface="Times New Roman" panose="02020603050405020304" pitchFamily="18" charset="0"/>
                        </a:rPr>
                        <a:t> </a:t>
                      </a:r>
                      <a:r>
                        <a:rPr lang="en-US" sz="3200" b="1" u="sng" baseline="0" dirty="0" err="1">
                          <a:latin typeface="Times New Roman" panose="02020603050405020304" pitchFamily="18" charset="0"/>
                          <a:cs typeface="Times New Roman" panose="02020603050405020304" pitchFamily="18" charset="0"/>
                        </a:rPr>
                        <a:t>phong</a:t>
                      </a:r>
                      <a:r>
                        <a:rPr lang="en-US" sz="3200" b="1" u="sng" baseline="0" dirty="0">
                          <a:latin typeface="Times New Roman" panose="02020603050405020304" pitchFamily="18" charset="0"/>
                          <a:cs typeface="Times New Roman" panose="02020603050405020304" pitchFamily="18" charset="0"/>
                        </a:rPr>
                        <a:t>:</a:t>
                      </a:r>
                    </a:p>
                    <a:p>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Diễn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đạt</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lưu</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loát</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trôi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chảy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Tác</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phong</a:t>
                      </a:r>
                      <a:r>
                        <a:rPr lang="en-US" sz="3200" baseline="0" dirty="0">
                          <a:latin typeface="Times New Roman" panose="02020603050405020304" pitchFamily="18" charset="0"/>
                          <a:cs typeface="Times New Roman" panose="02020603050405020304" pitchFamily="18" charset="0"/>
                        </a:rPr>
                        <a:t> </a:t>
                      </a:r>
                      <a:r>
                        <a:rPr lang="en-US" sz="3200" baseline="0" err="1">
                          <a:latin typeface="Times New Roman" panose="02020603050405020304" pitchFamily="18" charset="0"/>
                          <a:cs typeface="Times New Roman" panose="02020603050405020304" pitchFamily="18" charset="0"/>
                        </a:rPr>
                        <a:t>chững</a:t>
                      </a:r>
                      <a:r>
                        <a:rPr lang="en-US" sz="3200" baseline="0">
                          <a:latin typeface="Times New Roman" panose="02020603050405020304" pitchFamily="18" charset="0"/>
                          <a:cs typeface="Times New Roman" panose="02020603050405020304" pitchFamily="18" charset="0"/>
                        </a:rPr>
                        <a:t> </a:t>
                      </a:r>
                      <a:r>
                        <a:rPr lang="en-US" sz="3200" baseline="0" smtClean="0">
                          <a:latin typeface="Times New Roman" panose="02020603050405020304" pitchFamily="18" charset="0"/>
                          <a:cs typeface="Times New Roman" panose="02020603050405020304" pitchFamily="18" charset="0"/>
                        </a:rPr>
                        <a:t>chạc.</a:t>
                      </a:r>
                      <a:endParaRPr lang="en-US" sz="3200" dirty="0">
                        <a:latin typeface="Times New Roman" panose="02020603050405020304" pitchFamily="18" charset="0"/>
                        <a:cs typeface="Times New Roman" panose="02020603050405020304" pitchFamily="18" charset="0"/>
                      </a:endParaRPr>
                    </a:p>
                  </a:txBody>
                  <a:tcPr marL="60960" marR="60960" marT="30480" marB="304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smtClean="0">
                          <a:latin typeface="Times New Roman" panose="02020603050405020304" pitchFamily="18" charset="0"/>
                          <a:cs typeface="Times New Roman" panose="02020603050405020304" pitchFamily="18" charset="0"/>
                        </a:rPr>
                        <a:t>(1,0 điểm</a:t>
                      </a:r>
                      <a:r>
                        <a:rPr lang="en-US" sz="3200" b="1" dirty="0">
                          <a:latin typeface="Times New Roman" panose="02020603050405020304" pitchFamily="18" charset="0"/>
                          <a:cs typeface="Times New Roman" panose="02020603050405020304" pitchFamily="18" charset="0"/>
                        </a:rPr>
                        <a:t>)</a:t>
                      </a:r>
                    </a:p>
                  </a:txBody>
                  <a:tcPr marL="60960" marR="60960" marT="30480" marB="30480"/>
                </a:tc>
                <a:extLst>
                  <a:ext uri="{0D108BD9-81ED-4DB2-BD59-A6C34878D82A}">
                    <a16:rowId xmlns:a16="http://schemas.microsoft.com/office/drawing/2014/main" val="1889317784"/>
                  </a:ext>
                </a:extLst>
              </a:tr>
              <a:tr h="370840">
                <a:tc>
                  <a:txBody>
                    <a:bodyPr/>
                    <a:lstStyle/>
                    <a:p>
                      <a:r>
                        <a:rPr lang="en-US" sz="3200" smtClean="0">
                          <a:latin typeface="Times New Roman" panose="02020603050405020304" pitchFamily="18" charset="0"/>
                          <a:cs typeface="Times New Roman" panose="02020603050405020304" pitchFamily="18" charset="0"/>
                        </a:rPr>
                        <a:t>4</a:t>
                      </a:r>
                      <a:endParaRPr lang="en-US" sz="3200">
                        <a:latin typeface="Times New Roman" panose="02020603050405020304" pitchFamily="18" charset="0"/>
                        <a:cs typeface="Times New Roman" panose="02020603050405020304" pitchFamily="18" charset="0"/>
                      </a:endParaRPr>
                    </a:p>
                  </a:txBody>
                  <a:tcPr/>
                </a:tc>
                <a:tc>
                  <a:txBody>
                    <a:bodyPr/>
                    <a:lstStyle/>
                    <a:p>
                      <a:r>
                        <a:rPr lang="en-US" sz="3200" b="1" u="sng" smtClean="0">
                          <a:latin typeface="Times New Roman" panose="02020603050405020304" pitchFamily="18" charset="0"/>
                          <a:cs typeface="Times New Roman" panose="02020603050405020304" pitchFamily="18" charset="0"/>
                        </a:rPr>
                        <a:t>Về</a:t>
                      </a:r>
                      <a:r>
                        <a:rPr lang="en-US" sz="3200" b="1" u="sng" baseline="0" smtClean="0">
                          <a:latin typeface="Times New Roman" panose="02020603050405020304" pitchFamily="18" charset="0"/>
                          <a:cs typeface="Times New Roman" panose="02020603050405020304" pitchFamily="18" charset="0"/>
                        </a:rPr>
                        <a:t> tương tác:</a:t>
                      </a:r>
                    </a:p>
                    <a:p>
                      <a:r>
                        <a:rPr lang="en-US" sz="3200" baseline="0" smtClean="0">
                          <a:solidFill>
                            <a:schemeClr val="tx1"/>
                          </a:solidFill>
                          <a:latin typeface="Times New Roman" panose="02020603050405020304" pitchFamily="18" charset="0"/>
                          <a:cs typeface="Times New Roman" panose="02020603050405020304" pitchFamily="18" charset="0"/>
                        </a:rPr>
                        <a:t>- Tích cực, sôi nổi.</a:t>
                      </a:r>
                      <a:endParaRPr lang="en-US" sz="320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smtClean="0">
                          <a:latin typeface="Times New Roman" panose="02020603050405020304" pitchFamily="18" charset="0"/>
                          <a:cs typeface="Times New Roman" panose="02020603050405020304" pitchFamily="18" charset="0"/>
                        </a:rPr>
                        <a:t>(1,0 điểm)</a:t>
                      </a:r>
                      <a:endParaRPr lang="en-US" sz="3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03094518"/>
                  </a:ext>
                </a:extLst>
              </a:tr>
            </a:tbl>
          </a:graphicData>
        </a:graphic>
      </p:graphicFrame>
    </p:spTree>
    <p:extLst>
      <p:ext uri="{BB962C8B-B14F-4D97-AF65-F5344CB8AC3E}">
        <p14:creationId xmlns:p14="http://schemas.microsoft.com/office/powerpoint/2010/main" val="296934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1169551"/>
          </a:xfrm>
          <a:prstGeom prst="rect">
            <a:avLst/>
          </a:prstGeom>
        </p:spPr>
        <p:txBody>
          <a:bodyPr wrap="square">
            <a:spAutoFit/>
          </a:bodyPr>
          <a:lstStyle/>
          <a:p>
            <a:r>
              <a:rPr lang="en-US" sz="3500" b="1" smtClean="0">
                <a:latin typeface="Times New Roman" panose="02020603050405020304" pitchFamily="18" charset="0"/>
                <a:cs typeface="Times New Roman" panose="02020603050405020304" pitchFamily="18" charset="0"/>
              </a:rPr>
              <a:t>b. Chế </a:t>
            </a:r>
            <a:r>
              <a:rPr lang="en-US" sz="3500" b="1">
                <a:latin typeface="Times New Roman" panose="02020603050405020304" pitchFamily="18" charset="0"/>
                <a:cs typeface="Times New Roman" panose="02020603050405020304" pitchFamily="18" charset="0"/>
              </a:rPr>
              <a:t>độ dinh dưỡng lành mạnh</a:t>
            </a:r>
          </a:p>
          <a:p>
            <a:r>
              <a:rPr lang="en-US" sz="3500" smtClean="0">
                <a:latin typeface="Times New Roman" panose="02020603050405020304" pitchFamily="18" charset="0"/>
                <a:cs typeface="Times New Roman" panose="02020603050405020304" pitchFamily="18" charset="0"/>
              </a:rPr>
              <a:t> 	</a:t>
            </a:r>
            <a:endParaRPr lang="en-US" sz="3500">
              <a:latin typeface="Times New Roman" panose="02020603050405020304" pitchFamily="18" charset="0"/>
              <a:cs typeface="Times New Roman" panose="02020603050405020304" pitchFamily="18" charset="0"/>
            </a:endParaRPr>
          </a:p>
        </p:txBody>
      </p:sp>
      <p:pic>
        <p:nvPicPr>
          <p:cNvPr id="7" name="Picture 6"/>
          <p:cNvPicPr/>
          <p:nvPr/>
        </p:nvPicPr>
        <p:blipFill>
          <a:blip r:embed="rId3"/>
          <a:stretch>
            <a:fillRect/>
          </a:stretch>
        </p:blipFill>
        <p:spPr>
          <a:xfrm>
            <a:off x="1895302" y="2111433"/>
            <a:ext cx="6184669" cy="4530436"/>
          </a:xfrm>
          <a:prstGeom prst="rect">
            <a:avLst/>
          </a:prstGeom>
        </p:spPr>
      </p:pic>
    </p:spTree>
    <p:extLst>
      <p:ext uri="{BB962C8B-B14F-4D97-AF65-F5344CB8AC3E}">
        <p14:creationId xmlns:p14="http://schemas.microsoft.com/office/powerpoint/2010/main" val="2919831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3554819"/>
          </a:xfrm>
          <a:prstGeom prst="rect">
            <a:avLst/>
          </a:prstGeom>
        </p:spPr>
        <p:txBody>
          <a:bodyPr wrap="square">
            <a:spAutoFit/>
          </a:bodyPr>
          <a:lstStyle/>
          <a:p>
            <a:pPr algn="ctr"/>
            <a:r>
              <a:rPr lang="en-US" sz="4500" b="1" smtClean="0">
                <a:latin typeface="Times New Roman" panose="02020603050405020304" pitchFamily="18" charset="0"/>
                <a:cs typeface="Times New Roman" panose="02020603050405020304" pitchFamily="18" charset="0"/>
              </a:rPr>
              <a:t>TRÒ CHƠI HÁI HOA DÂN CHỦ</a:t>
            </a:r>
          </a:p>
          <a:p>
            <a:r>
              <a:rPr lang="en-US" sz="4500" smtClean="0">
                <a:latin typeface="Times New Roman" panose="02020603050405020304" pitchFamily="18" charset="0"/>
                <a:cs typeface="Times New Roman" panose="02020603050405020304" pitchFamily="18" charset="0"/>
              </a:rPr>
              <a:t>	</a:t>
            </a:r>
            <a:r>
              <a:rPr lang="en-US" sz="4500" b="1">
                <a:latin typeface="Times New Roman" panose="02020603050405020304" pitchFamily="18" charset="0"/>
                <a:cs typeface="Times New Roman" panose="02020603050405020304" pitchFamily="18" charset="0"/>
              </a:rPr>
              <a:t>Luật chơi như sau: </a:t>
            </a:r>
            <a:r>
              <a:rPr lang="en-US" sz="4500">
                <a:latin typeface="Times New Roman" panose="02020603050405020304" pitchFamily="18" charset="0"/>
                <a:cs typeface="Times New Roman" panose="02020603050405020304" pitchFamily="18" charset="0"/>
              </a:rPr>
              <a:t>Các bạn lên hái hoa, sau bông hoa sẽ tương ứng với một câu hỏi. Nếu trả lời đúng, bạn sẽ nhận được 1 phần quà từ chương trình. </a:t>
            </a:r>
          </a:p>
        </p:txBody>
      </p:sp>
      <p:pic>
        <p:nvPicPr>
          <p:cNvPr id="7" name="Picture 4" descr="Ôn tập về Tìm hai số khi biết tổng hoặc hiệu và tỉ số của hai số đó - Toán  4 - Đinh Thị Ngọc Ánh - Thư viện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321" y="3866322"/>
            <a:ext cx="5837196" cy="299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44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3970318"/>
          </a:xfrm>
          <a:prstGeom prst="rect">
            <a:avLst/>
          </a:prstGeom>
        </p:spPr>
        <p:txBody>
          <a:bodyPr wrap="square">
            <a:spAutoFit/>
          </a:bodyPr>
          <a:lstStyle/>
          <a:p>
            <a:r>
              <a:rPr lang="en-US" sz="3600" b="1" smtClean="0">
                <a:solidFill>
                  <a:srgbClr val="00B050"/>
                </a:solidFill>
                <a:latin typeface="Times New Roman" panose="02020603050405020304" pitchFamily="18" charset="0"/>
                <a:cs typeface="Times New Roman" panose="02020603050405020304" pitchFamily="18" charset="0"/>
              </a:rPr>
              <a:t>Câu hỏi: </a:t>
            </a:r>
            <a:r>
              <a:rPr lang="vi-VN" sz="3600" b="1" smtClean="0">
                <a:latin typeface="+mj-lt"/>
              </a:rPr>
              <a:t>Bữa </a:t>
            </a:r>
            <a:r>
              <a:rPr lang="vi-VN" sz="3600" b="1">
                <a:latin typeface="+mj-lt"/>
              </a:rPr>
              <a:t>ăn hằng ngày cần đảm bảo điều gì để cơ thể phát triển khỏe mạnh?</a:t>
            </a:r>
            <a:br>
              <a:rPr lang="vi-VN" sz="3600" b="1">
                <a:latin typeface="+mj-lt"/>
              </a:rPr>
            </a:br>
            <a:r>
              <a:rPr lang="vi-VN" sz="3600">
                <a:latin typeface="+mj-lt"/>
              </a:rPr>
              <a:t>A. Ăn thật no mỗi bữa</a:t>
            </a:r>
            <a:br>
              <a:rPr lang="vi-VN" sz="3600">
                <a:latin typeface="+mj-lt"/>
              </a:rPr>
            </a:br>
            <a:r>
              <a:rPr lang="vi-VN" sz="3600">
                <a:latin typeface="+mj-lt"/>
              </a:rPr>
              <a:t>B. Đáp ứng đủ năng lượng và cân đối các nhóm chất dinh dưỡng</a:t>
            </a:r>
            <a:br>
              <a:rPr lang="vi-VN" sz="3600">
                <a:latin typeface="+mj-lt"/>
              </a:rPr>
            </a:br>
            <a:r>
              <a:rPr lang="vi-VN" sz="3600">
                <a:latin typeface="+mj-lt"/>
              </a:rPr>
              <a:t>C. Chỉ ăn thực phẩm chứa nhiều protein</a:t>
            </a:r>
            <a:br>
              <a:rPr lang="vi-VN" sz="3600">
                <a:latin typeface="+mj-lt"/>
              </a:rPr>
            </a:br>
            <a:r>
              <a:rPr lang="vi-VN" sz="3600">
                <a:latin typeface="+mj-lt"/>
              </a:rPr>
              <a:t>D. Ăn nhiều trái cây và rau xanh</a:t>
            </a:r>
            <a:endParaRPr lang="en-US" sz="3500">
              <a:latin typeface="+mj-lt"/>
              <a:cs typeface="Times New Roman" panose="02020603050405020304" pitchFamily="18" charset="0"/>
            </a:endParaRPr>
          </a:p>
        </p:txBody>
      </p:sp>
      <p:sp>
        <p:nvSpPr>
          <p:cNvPr id="7" name="Oval 6"/>
          <p:cNvSpPr/>
          <p:nvPr/>
        </p:nvSpPr>
        <p:spPr>
          <a:xfrm>
            <a:off x="612682" y="2686607"/>
            <a:ext cx="794328" cy="535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3169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Oval 6"/>
          <p:cNvSpPr/>
          <p:nvPr/>
        </p:nvSpPr>
        <p:spPr>
          <a:xfrm>
            <a:off x="1009846" y="2263703"/>
            <a:ext cx="794328" cy="535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1232452" y="1121251"/>
            <a:ext cx="10053560" cy="3862596"/>
          </a:xfrm>
          <a:prstGeom prst="rect">
            <a:avLst/>
          </a:prstGeom>
        </p:spPr>
        <p:txBody>
          <a:bodyPr wrap="square">
            <a:spAutoFit/>
          </a:bodyPr>
          <a:lstStyle/>
          <a:p>
            <a:r>
              <a:rPr lang="en-US" sz="3500" b="1">
                <a:solidFill>
                  <a:srgbClr val="00B050"/>
                </a:solidFill>
                <a:latin typeface="Times New Roman" panose="02020603050405020304" pitchFamily="18" charset="0"/>
                <a:cs typeface="Times New Roman" panose="02020603050405020304" pitchFamily="18" charset="0"/>
              </a:rPr>
              <a:t>Câu hỏi: </a:t>
            </a:r>
            <a:r>
              <a:rPr lang="vi-VN" sz="3500" b="1" smtClean="0">
                <a:latin typeface="Times New Roman" panose="02020603050405020304" pitchFamily="18" charset="0"/>
                <a:cs typeface="Times New Roman" panose="02020603050405020304" pitchFamily="18" charset="0"/>
              </a:rPr>
              <a:t>Vì </a:t>
            </a:r>
            <a:r>
              <a:rPr lang="vi-VN" sz="3500" b="1">
                <a:latin typeface="Times New Roman" panose="02020603050405020304" pitchFamily="18" charset="0"/>
                <a:cs typeface="Times New Roman" panose="02020603050405020304" pitchFamily="18" charset="0"/>
              </a:rPr>
              <a:t>sao nên chia năng lượng nạp vào cơ thể thành nhiều bữa ăn trong ngày?</a:t>
            </a:r>
            <a:br>
              <a:rPr lang="vi-VN" sz="3500" b="1">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A</a:t>
            </a:r>
            <a:r>
              <a:rPr lang="vi-VN" sz="3500" smtClean="0">
                <a:latin typeface="Times New Roman" panose="02020603050405020304" pitchFamily="18" charset="0"/>
                <a:cs typeface="Times New Roman" panose="02020603050405020304" pitchFamily="18" charset="0"/>
              </a:rPr>
              <a:t>. </a:t>
            </a:r>
            <a:r>
              <a:rPr lang="vi-VN" sz="3500">
                <a:latin typeface="Times New Roman" panose="02020603050405020304" pitchFamily="18" charset="0"/>
                <a:cs typeface="Times New Roman" panose="02020603050405020304" pitchFamily="18" charset="0"/>
              </a:rPr>
              <a:t>Giúp hấp thu dinh dưỡng tốt hơn và nâng cao hiệu quả học </a:t>
            </a:r>
            <a:r>
              <a:rPr lang="vi-VN" sz="3500" smtClean="0">
                <a:latin typeface="Times New Roman" panose="02020603050405020304" pitchFamily="18" charset="0"/>
                <a:cs typeface="Times New Roman" panose="02020603050405020304" pitchFamily="18" charset="0"/>
              </a:rPr>
              <a:t>tập</a:t>
            </a:r>
            <a:r>
              <a:rPr lang="en-US" sz="3500" smtClean="0">
                <a:latin typeface="Times New Roman" panose="02020603050405020304" pitchFamily="18" charset="0"/>
                <a:cs typeface="Times New Roman" panose="02020603050405020304" pitchFamily="18" charset="0"/>
              </a:rPr>
              <a:t>.</a:t>
            </a:r>
            <a:r>
              <a:rPr lang="vi-VN" sz="3500">
                <a:latin typeface="Times New Roman" panose="02020603050405020304" pitchFamily="18" charset="0"/>
                <a:cs typeface="Times New Roman" panose="02020603050405020304" pitchFamily="18" charset="0"/>
              </a:rPr>
              <a:t/>
            </a:r>
            <a:br>
              <a:rPr lang="vi-VN"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B</a:t>
            </a:r>
            <a:r>
              <a:rPr lang="vi-VN" sz="3500" smtClean="0">
                <a:latin typeface="Times New Roman" panose="02020603050405020304" pitchFamily="18" charset="0"/>
                <a:cs typeface="Times New Roman" panose="02020603050405020304" pitchFamily="18" charset="0"/>
              </a:rPr>
              <a:t>. </a:t>
            </a:r>
            <a:r>
              <a:rPr lang="vi-VN" sz="3500">
                <a:latin typeface="Times New Roman" panose="02020603050405020304" pitchFamily="18" charset="0"/>
                <a:cs typeface="Times New Roman" panose="02020603050405020304" pitchFamily="18" charset="0"/>
              </a:rPr>
              <a:t>Để ăn được nhiều món hơn</a:t>
            </a:r>
            <a:br>
              <a:rPr lang="vi-VN" sz="3500">
                <a:latin typeface="Times New Roman" panose="02020603050405020304" pitchFamily="18" charset="0"/>
                <a:cs typeface="Times New Roman" panose="02020603050405020304" pitchFamily="18" charset="0"/>
              </a:rPr>
            </a:br>
            <a:r>
              <a:rPr lang="vi-VN" sz="3500" smtClean="0">
                <a:latin typeface="Times New Roman" panose="02020603050405020304" pitchFamily="18" charset="0"/>
                <a:cs typeface="Times New Roman" panose="02020603050405020304" pitchFamily="18" charset="0"/>
              </a:rPr>
              <a:t>C</a:t>
            </a:r>
            <a:r>
              <a:rPr lang="vi-VN" sz="3500">
                <a:latin typeface="Times New Roman" panose="02020603050405020304" pitchFamily="18" charset="0"/>
                <a:cs typeface="Times New Roman" panose="02020603050405020304" pitchFamily="18" charset="0"/>
              </a:rPr>
              <a:t>. Để không bị đói</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D. Vì ăn ít lần sẽ gây buồn ngủ</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0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Oval 6"/>
          <p:cNvSpPr/>
          <p:nvPr/>
        </p:nvSpPr>
        <p:spPr>
          <a:xfrm>
            <a:off x="1295284" y="2782861"/>
            <a:ext cx="794328" cy="535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1407010" y="1107609"/>
            <a:ext cx="9516093" cy="2785378"/>
          </a:xfrm>
          <a:prstGeom prst="rect">
            <a:avLst/>
          </a:prstGeom>
        </p:spPr>
        <p:txBody>
          <a:bodyPr wrap="square">
            <a:spAutoFit/>
          </a:bodyPr>
          <a:lstStyle/>
          <a:p>
            <a:r>
              <a:rPr lang="en-US" sz="3200" b="1">
                <a:solidFill>
                  <a:srgbClr val="00B050"/>
                </a:solidFill>
                <a:latin typeface="Times New Roman" panose="02020603050405020304" pitchFamily="18" charset="0"/>
                <a:cs typeface="Times New Roman" panose="02020603050405020304" pitchFamily="18" charset="0"/>
              </a:rPr>
              <a:t>Câu hỏi: </a:t>
            </a:r>
            <a:r>
              <a:rPr lang="vi-VN" sz="3500" b="1" smtClean="0">
                <a:latin typeface="+mj-lt"/>
                <a:cs typeface="Times New Roman" panose="02020603050405020304" pitchFamily="18" charset="0"/>
              </a:rPr>
              <a:t>Hậu </a:t>
            </a:r>
            <a:r>
              <a:rPr lang="vi-VN" sz="3500" b="1">
                <a:latin typeface="+mj-lt"/>
                <a:cs typeface="Times New Roman" panose="02020603050405020304" pitchFamily="18" charset="0"/>
              </a:rPr>
              <a:t>quả của việc bỏ bữa sáng là gì?</a:t>
            </a:r>
            <a:br>
              <a:rPr lang="vi-VN" sz="3500" b="1">
                <a:latin typeface="+mj-lt"/>
                <a:cs typeface="Times New Roman" panose="02020603050405020304" pitchFamily="18" charset="0"/>
              </a:rPr>
            </a:br>
            <a:r>
              <a:rPr lang="vi-VN" sz="3500">
                <a:latin typeface="Times New Roman" panose="02020603050405020304" pitchFamily="18" charset="0"/>
                <a:cs typeface="Times New Roman" panose="02020603050405020304" pitchFamily="18" charset="0"/>
              </a:rPr>
              <a:t>A. Tăng cường trí nhớ</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B. Giúp giảm cân nhanh</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C. Gây mệt mỏi, suy giảm miễn dịch, dễ mắc bệnh</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D. Làm cơ thể khỏe mạnh hơn</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7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Oval 6"/>
          <p:cNvSpPr/>
          <p:nvPr/>
        </p:nvSpPr>
        <p:spPr>
          <a:xfrm>
            <a:off x="1282148" y="2416140"/>
            <a:ext cx="794328" cy="535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1282148" y="753860"/>
            <a:ext cx="9889435" cy="3862596"/>
          </a:xfrm>
          <a:prstGeom prst="rect">
            <a:avLst/>
          </a:prstGeom>
        </p:spPr>
        <p:txBody>
          <a:bodyPr wrap="square">
            <a:spAutoFit/>
          </a:bodyPr>
          <a:lstStyle/>
          <a:p>
            <a:r>
              <a:rPr lang="en-US" sz="3500" b="1" smtClean="0">
                <a:solidFill>
                  <a:srgbClr val="00B050"/>
                </a:solidFill>
                <a:latin typeface="Times New Roman" panose="02020603050405020304" pitchFamily="18" charset="0"/>
                <a:cs typeface="Times New Roman" panose="02020603050405020304" pitchFamily="18" charset="0"/>
              </a:rPr>
              <a:t>Câu hỏi: </a:t>
            </a:r>
            <a:r>
              <a:rPr lang="en-US" sz="3500" b="1" smtClean="0">
                <a:latin typeface="Times New Roman" panose="02020603050405020304" pitchFamily="18" charset="0"/>
                <a:cs typeface="Times New Roman" panose="02020603050405020304" pitchFamily="18" charset="0"/>
              </a:rPr>
              <a:t>Vì sao cần hạn chế ăn thực phẩm chế biến sẵn, món ăn nhanh?</a:t>
            </a:r>
            <a:br>
              <a:rPr lang="en-US" sz="3500" b="1" smtClean="0">
                <a:latin typeface="Times New Roman" panose="02020603050405020304" pitchFamily="18" charset="0"/>
                <a:cs typeface="Times New Roman" panose="02020603050405020304" pitchFamily="18" charset="0"/>
              </a:rPr>
            </a:br>
            <a:r>
              <a:rPr lang="en-US" sz="3500" smtClean="0">
                <a:latin typeface="Times New Roman" panose="02020603050405020304" pitchFamily="18" charset="0"/>
                <a:cs typeface="Times New Roman" panose="02020603050405020304" pitchFamily="18" charset="0"/>
              </a:rPr>
              <a:t>A. Vì chúng ít hấp dẫn</a:t>
            </a:r>
            <a:br>
              <a:rPr lang="en-US" sz="3500" smtClean="0">
                <a:latin typeface="Times New Roman" panose="02020603050405020304" pitchFamily="18" charset="0"/>
                <a:cs typeface="Times New Roman" panose="02020603050405020304" pitchFamily="18" charset="0"/>
              </a:rPr>
            </a:br>
            <a:r>
              <a:rPr lang="en-US" sz="3500" smtClean="0">
                <a:latin typeface="Times New Roman" panose="02020603050405020304" pitchFamily="18" charset="0"/>
                <a:cs typeface="Times New Roman" panose="02020603050405020304" pitchFamily="18" charset="0"/>
              </a:rPr>
              <a:t>B. Vì chúng chứa nhiều dầu mỡ, chất béo, muối – gây hại cho sức khỏe</a:t>
            </a:r>
            <a:br>
              <a:rPr lang="en-US" sz="3500" smtClean="0">
                <a:latin typeface="Times New Roman" panose="02020603050405020304" pitchFamily="18" charset="0"/>
                <a:cs typeface="Times New Roman" panose="02020603050405020304" pitchFamily="18" charset="0"/>
              </a:rPr>
            </a:br>
            <a:r>
              <a:rPr lang="en-US" sz="3500" smtClean="0">
                <a:latin typeface="Times New Roman" panose="02020603050405020304" pitchFamily="18" charset="0"/>
                <a:cs typeface="Times New Roman" panose="02020603050405020304" pitchFamily="18" charset="0"/>
              </a:rPr>
              <a:t>C. Vì khó tìm mua</a:t>
            </a:r>
            <a:br>
              <a:rPr lang="en-US" sz="3500" smtClean="0">
                <a:latin typeface="Times New Roman" panose="02020603050405020304" pitchFamily="18" charset="0"/>
                <a:cs typeface="Times New Roman" panose="02020603050405020304" pitchFamily="18" charset="0"/>
              </a:rPr>
            </a:br>
            <a:r>
              <a:rPr lang="en-US" sz="3500" smtClean="0">
                <a:latin typeface="Times New Roman" panose="02020603050405020304" pitchFamily="18" charset="0"/>
                <a:cs typeface="Times New Roman" panose="02020603050405020304" pitchFamily="18" charset="0"/>
              </a:rPr>
              <a:t>D. Vì không ngon miệng</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59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59148-1AFB-9D23-D261-E4C64B65C466}"/>
              </a:ext>
            </a:extLst>
          </p:cNvPr>
          <p:cNvSpPr/>
          <p:nvPr/>
        </p:nvSpPr>
        <p:spPr>
          <a:xfrm>
            <a:off x="703505" y="296660"/>
            <a:ext cx="10582507" cy="3170099"/>
          </a:xfrm>
          <a:prstGeom prst="rect">
            <a:avLst/>
          </a:prstGeom>
        </p:spPr>
        <p:txBody>
          <a:bodyPr wrap="square">
            <a:spAutoFit/>
          </a:bodyPr>
          <a:lstStyle/>
          <a:p>
            <a:pPr marL="857250" lvl="0" indent="-857250">
              <a:buClr>
                <a:srgbClr val="666564"/>
              </a:buClr>
              <a:buSzPts val="450"/>
              <a:buAutoNum type="romanUcPeriod"/>
              <a:tabLst>
                <a:tab pos="238125" algn="l"/>
              </a:tabLst>
            </a:pPr>
            <a:r>
              <a:rPr lang="en-US" sz="4000" b="1" smtClean="0">
                <a:latin typeface="Times New Roman" panose="02020603050405020304" pitchFamily="18" charset="0"/>
                <a:cs typeface="Times New Roman" panose="02020603050405020304" pitchFamily="18" charset="0"/>
              </a:rPr>
              <a:t>Câu hỏi: </a:t>
            </a:r>
            <a:r>
              <a:rPr lang="en-US" sz="4000" b="1" smtClean="0">
                <a:solidFill>
                  <a:srgbClr val="0000FF"/>
                </a:solidFill>
                <a:latin typeface="Times New Roman" panose="02020603050405020304" pitchFamily="18" charset="0"/>
                <a:cs typeface="Times New Roman" panose="02020603050405020304" pitchFamily="18" charset="0"/>
              </a:rPr>
              <a:t>Bạn hãy cho biết video này đề cập đến nội dung gì? </a:t>
            </a:r>
            <a:endParaRPr lang="en-US" sz="4000" b="1" i="1">
              <a:latin typeface="Times New Roman" panose="02020603050405020304" pitchFamily="18" charset="0"/>
              <a:cs typeface="Times New Roman" panose="02020603050405020304" pitchFamily="18" charset="0"/>
            </a:endParaRPr>
          </a:p>
          <a:p>
            <a:pPr marL="857250" indent="-857250">
              <a:buClr>
                <a:srgbClr val="666564"/>
              </a:buClr>
              <a:buSzPts val="450"/>
              <a:buFontTx/>
              <a:buAutoNum type="romanUcPeriod"/>
              <a:tabLst>
                <a:tab pos="238125" algn="l"/>
              </a:tabLst>
            </a:pPr>
            <a:endParaRPr lang="en-US" sz="4000" b="1">
              <a:latin typeface="Times New Roman" panose="02020603050405020304" pitchFamily="18"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40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4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510102" y="3561757"/>
            <a:ext cx="10582507" cy="2062103"/>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20735"/>
            <a:ext cx="12191999" cy="4480808"/>
          </a:xfrm>
          <a:prstGeom prst="rect">
            <a:avLst/>
          </a:prstGeom>
        </p:spPr>
      </p:pic>
    </p:spTree>
    <p:extLst>
      <p:ext uri="{BB962C8B-B14F-4D97-AF65-F5344CB8AC3E}">
        <p14:creationId xmlns:p14="http://schemas.microsoft.com/office/powerpoint/2010/main" val="620673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8" y="47339"/>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Oval 6"/>
          <p:cNvSpPr/>
          <p:nvPr/>
        </p:nvSpPr>
        <p:spPr>
          <a:xfrm>
            <a:off x="1459911" y="4035600"/>
            <a:ext cx="794328" cy="535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1546167" y="1292469"/>
            <a:ext cx="9653589" cy="3862596"/>
          </a:xfrm>
          <a:prstGeom prst="rect">
            <a:avLst/>
          </a:prstGeom>
        </p:spPr>
        <p:txBody>
          <a:bodyPr wrap="square">
            <a:spAutoFit/>
          </a:bodyPr>
          <a:lstStyle/>
          <a:p>
            <a:r>
              <a:rPr lang="vi-VN" sz="3500" b="1">
                <a:solidFill>
                  <a:srgbClr val="00B050"/>
                </a:solidFill>
                <a:latin typeface="Times New Roman" panose="02020603050405020304" pitchFamily="18" charset="0"/>
                <a:cs typeface="Times New Roman" panose="02020603050405020304" pitchFamily="18" charset="0"/>
              </a:rPr>
              <a:t>Câu </a:t>
            </a:r>
            <a:r>
              <a:rPr lang="en-US" sz="3500" b="1" smtClean="0">
                <a:solidFill>
                  <a:srgbClr val="00B050"/>
                </a:solidFill>
                <a:latin typeface="Times New Roman" panose="02020603050405020304" pitchFamily="18" charset="0"/>
                <a:cs typeface="Times New Roman" panose="02020603050405020304" pitchFamily="18" charset="0"/>
              </a:rPr>
              <a:t>hỏi</a:t>
            </a:r>
            <a:r>
              <a:rPr lang="vi-VN" sz="3500" b="1" smtClean="0">
                <a:solidFill>
                  <a:srgbClr val="00B050"/>
                </a:solidFill>
                <a:latin typeface="Times New Roman" panose="02020603050405020304" pitchFamily="18" charset="0"/>
                <a:cs typeface="Times New Roman" panose="02020603050405020304" pitchFamily="18" charset="0"/>
              </a:rPr>
              <a:t>:</a:t>
            </a:r>
            <a:r>
              <a:rPr lang="vi-VN" sz="3500" smtClean="0">
                <a:solidFill>
                  <a:srgbClr val="00B050"/>
                </a:solidFill>
                <a:latin typeface="Times New Roman" panose="02020603050405020304" pitchFamily="18" charset="0"/>
                <a:cs typeface="Times New Roman" panose="02020603050405020304" pitchFamily="18" charset="0"/>
              </a:rPr>
              <a:t> </a:t>
            </a:r>
            <a:r>
              <a:rPr lang="vi-VN" sz="3500" b="1">
                <a:latin typeface="Times New Roman" panose="02020603050405020304" pitchFamily="18" charset="0"/>
                <a:cs typeface="Times New Roman" panose="02020603050405020304" pitchFamily="18" charset="0"/>
              </a:rPr>
              <a:t>Ăn chậm, nhai kỹ có lợi gì cho sức khỏe?</a:t>
            </a:r>
            <a:br>
              <a:rPr lang="vi-VN" sz="3500" b="1">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A. Giúp tiết kiệm thời gian</a:t>
            </a:r>
            <a:br>
              <a:rPr lang="vi-VN"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B</a:t>
            </a:r>
            <a:r>
              <a:rPr lang="vi-VN" sz="3500" smtClean="0">
                <a:latin typeface="Times New Roman" panose="02020603050405020304" pitchFamily="18" charset="0"/>
                <a:cs typeface="Times New Roman" panose="02020603050405020304" pitchFamily="18" charset="0"/>
              </a:rPr>
              <a:t>. </a:t>
            </a:r>
            <a:r>
              <a:rPr lang="vi-VN" sz="3500">
                <a:latin typeface="Times New Roman" panose="02020603050405020304" pitchFamily="18" charset="0"/>
                <a:cs typeface="Times New Roman" panose="02020603050405020304" pitchFamily="18" charset="0"/>
              </a:rPr>
              <a:t>Làm giảm cảm giác ngon miệng</a:t>
            </a:r>
            <a:br>
              <a:rPr lang="vi-VN" sz="3500">
                <a:latin typeface="Times New Roman" panose="02020603050405020304" pitchFamily="18" charset="0"/>
                <a:cs typeface="Times New Roman" panose="02020603050405020304" pitchFamily="18" charset="0"/>
              </a:rPr>
            </a:br>
            <a:r>
              <a:rPr lang="en-US" sz="3500" smtClean="0">
                <a:latin typeface="Times New Roman" panose="02020603050405020304" pitchFamily="18" charset="0"/>
                <a:cs typeface="Times New Roman" panose="02020603050405020304" pitchFamily="18" charset="0"/>
              </a:rPr>
              <a:t>C</a:t>
            </a:r>
            <a:r>
              <a:rPr lang="vi-VN" sz="3500" smtClean="0">
                <a:latin typeface="Times New Roman" panose="02020603050405020304" pitchFamily="18" charset="0"/>
                <a:cs typeface="Times New Roman" panose="02020603050405020304" pitchFamily="18" charset="0"/>
              </a:rPr>
              <a:t>. </a:t>
            </a:r>
            <a:r>
              <a:rPr lang="vi-VN" sz="3500">
                <a:latin typeface="Times New Roman" panose="02020603050405020304" pitchFamily="18" charset="0"/>
                <a:cs typeface="Times New Roman" panose="02020603050405020304" pitchFamily="18" charset="0"/>
              </a:rPr>
              <a:t>Làm cơ thể mệt </a:t>
            </a:r>
            <a:r>
              <a:rPr lang="vi-VN" sz="3500" smtClean="0">
                <a:latin typeface="Times New Roman" panose="02020603050405020304" pitchFamily="18" charset="0"/>
                <a:cs typeface="Times New Roman" panose="02020603050405020304" pitchFamily="18" charset="0"/>
              </a:rPr>
              <a:t>mỏi</a:t>
            </a:r>
            <a:endParaRPr lang="en-US" sz="3500" smtClean="0">
              <a:latin typeface="Times New Roman" panose="02020603050405020304" pitchFamily="18" charset="0"/>
              <a:cs typeface="Times New Roman" panose="02020603050405020304" pitchFamily="18" charset="0"/>
            </a:endParaRPr>
          </a:p>
          <a:p>
            <a:r>
              <a:rPr lang="en-US" sz="3500" smtClean="0">
                <a:latin typeface="Times New Roman" panose="02020603050405020304" pitchFamily="18" charset="0"/>
                <a:cs typeface="Times New Roman" panose="02020603050405020304" pitchFamily="18" charset="0"/>
              </a:rPr>
              <a:t>D</a:t>
            </a:r>
            <a:r>
              <a:rPr lang="vi-VN" sz="3500" smtClean="0">
                <a:latin typeface="Times New Roman" panose="02020603050405020304" pitchFamily="18" charset="0"/>
                <a:cs typeface="Times New Roman" panose="02020603050405020304" pitchFamily="18" charset="0"/>
              </a:rPr>
              <a:t>. </a:t>
            </a:r>
            <a:r>
              <a:rPr lang="vi-VN" sz="3500">
                <a:latin typeface="Times New Roman" panose="02020603050405020304" pitchFamily="18" charset="0"/>
                <a:cs typeface="Times New Roman" panose="02020603050405020304" pitchFamily="18" charset="0"/>
              </a:rPr>
              <a:t>Giúp thức ăn tiêu hóa, hấp thu chất dinh dưỡng tốt </a:t>
            </a:r>
            <a:r>
              <a:rPr lang="vi-VN" sz="3500" smtClean="0">
                <a:latin typeface="Times New Roman" panose="02020603050405020304" pitchFamily="18" charset="0"/>
                <a:cs typeface="Times New Roman" panose="02020603050405020304" pitchFamily="18" charset="0"/>
              </a:rPr>
              <a:t>hơn</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94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Oval 6"/>
          <p:cNvSpPr/>
          <p:nvPr/>
        </p:nvSpPr>
        <p:spPr>
          <a:xfrm>
            <a:off x="1009846" y="2584937"/>
            <a:ext cx="794328" cy="535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1144142" y="953915"/>
            <a:ext cx="9759084" cy="3323987"/>
          </a:xfrm>
          <a:prstGeom prst="rect">
            <a:avLst/>
          </a:prstGeom>
        </p:spPr>
        <p:txBody>
          <a:bodyPr wrap="square">
            <a:spAutoFit/>
          </a:bodyPr>
          <a:lstStyle/>
          <a:p>
            <a:r>
              <a:rPr lang="vi-VN" sz="3500" b="1">
                <a:solidFill>
                  <a:srgbClr val="00B050"/>
                </a:solidFill>
                <a:latin typeface="Times New Roman" panose="02020603050405020304" pitchFamily="18" charset="0"/>
                <a:cs typeface="Times New Roman" panose="02020603050405020304" pitchFamily="18" charset="0"/>
              </a:rPr>
              <a:t>Câu </a:t>
            </a:r>
            <a:r>
              <a:rPr lang="en-US" sz="3500" b="1" smtClean="0">
                <a:solidFill>
                  <a:srgbClr val="00B050"/>
                </a:solidFill>
                <a:latin typeface="Times New Roman" panose="02020603050405020304" pitchFamily="18" charset="0"/>
                <a:cs typeface="Times New Roman" panose="02020603050405020304" pitchFamily="18" charset="0"/>
              </a:rPr>
              <a:t>hỏi</a:t>
            </a:r>
            <a:r>
              <a:rPr lang="vi-VN" sz="3500" b="1" smtClean="0">
                <a:solidFill>
                  <a:srgbClr val="00B050"/>
                </a:solidFill>
                <a:latin typeface="Times New Roman" panose="02020603050405020304" pitchFamily="18" charset="0"/>
                <a:cs typeface="Times New Roman" panose="02020603050405020304" pitchFamily="18" charset="0"/>
              </a:rPr>
              <a:t>:</a:t>
            </a:r>
            <a:r>
              <a:rPr lang="vi-VN" sz="3500" smtClean="0">
                <a:solidFill>
                  <a:srgbClr val="00B050"/>
                </a:solidFill>
                <a:latin typeface="Times New Roman" panose="02020603050405020304" pitchFamily="18" charset="0"/>
                <a:cs typeface="Times New Roman" panose="02020603050405020304" pitchFamily="18" charset="0"/>
              </a:rPr>
              <a:t> </a:t>
            </a:r>
            <a:r>
              <a:rPr lang="vi-VN" sz="3500" b="1">
                <a:latin typeface="Times New Roman" panose="02020603050405020304" pitchFamily="18" charset="0"/>
                <a:cs typeface="Times New Roman" panose="02020603050405020304" pitchFamily="18" charset="0"/>
              </a:rPr>
              <a:t>Lượng nước nên uống mỗi ngày được khuyến nghị là bao nhiêu?</a:t>
            </a:r>
            <a:br>
              <a:rPr lang="vi-VN" sz="3500" b="1">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A. 0,5 – 1 lít</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B. 1 – 2 lít</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C. 2 – 3 lít</a:t>
            </a:r>
            <a:br>
              <a:rPr lang="vi-VN" sz="3500">
                <a:latin typeface="Times New Roman" panose="02020603050405020304" pitchFamily="18" charset="0"/>
                <a:cs typeface="Times New Roman" panose="02020603050405020304" pitchFamily="18" charset="0"/>
              </a:rPr>
            </a:br>
            <a:r>
              <a:rPr lang="vi-VN" sz="3500">
                <a:latin typeface="Times New Roman" panose="02020603050405020304" pitchFamily="18" charset="0"/>
                <a:cs typeface="Times New Roman" panose="02020603050405020304" pitchFamily="18" charset="0"/>
              </a:rPr>
              <a:t>D. 3 – 4 lít</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4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24274" y="753860"/>
            <a:ext cx="10803835" cy="6555641"/>
          </a:xfrm>
          <a:prstGeom prst="rect">
            <a:avLst/>
          </a:prstGeom>
        </p:spPr>
        <p:txBody>
          <a:bodyPr wrap="square">
            <a:spAutoFit/>
          </a:bodyPr>
          <a:lstStyle/>
          <a:p>
            <a:r>
              <a:rPr lang="en-US" sz="3500">
                <a:latin typeface="Times New Roman" panose="02020603050405020304" pitchFamily="18" charset="0"/>
                <a:cs typeface="Times New Roman" panose="02020603050405020304" pitchFamily="18" charset="0"/>
              </a:rPr>
              <a:t>– Bữa ăn hằng ngày cần đáp ứng đầy đủ năng lượng và cân đối giữa các nhóm chất dinh dưỡng.</a:t>
            </a:r>
            <a:br>
              <a:rPr lang="en-US"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 Cần chia năng lượng nạp vào cơ thể thành nhiều bữa ăn trong </a:t>
            </a:r>
            <a:r>
              <a:rPr lang="en-US" sz="3500" smtClean="0">
                <a:latin typeface="Times New Roman" panose="02020603050405020304" pitchFamily="18" charset="0"/>
                <a:cs typeface="Times New Roman" panose="02020603050405020304" pitchFamily="18" charset="0"/>
              </a:rPr>
              <a:t>ngày.</a:t>
            </a:r>
          </a:p>
          <a:p>
            <a:r>
              <a:rPr lang="en-US" sz="3500" smtClean="0">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Ăn sáng đầy đủ, đều </a:t>
            </a:r>
            <a:r>
              <a:rPr lang="en-US" sz="3500" smtClean="0">
                <a:latin typeface="Times New Roman" panose="02020603050405020304" pitchFamily="18" charset="0"/>
                <a:cs typeface="Times New Roman" panose="02020603050405020304" pitchFamily="18" charset="0"/>
              </a:rPr>
              <a:t>đặn.</a:t>
            </a:r>
          </a:p>
          <a:p>
            <a:r>
              <a:rPr lang="en-US" sz="3500" smtClean="0">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Hạn chế ăn thực phẩm chế biến sẵn và các món ăn nhanh nhiều dầu mỡ, chất béo, muối...</a:t>
            </a:r>
            <a:br>
              <a:rPr lang="en-US" sz="3500">
                <a:latin typeface="Times New Roman" panose="02020603050405020304" pitchFamily="18" charset="0"/>
                <a:cs typeface="Times New Roman" panose="02020603050405020304" pitchFamily="18" charset="0"/>
              </a:rPr>
            </a:br>
            <a:r>
              <a:rPr lang="en-US" sz="3500" smtClean="0">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Ăn chậm và nhai kỹ sẽ giúp cho việc hấp thu các chất dinh dưỡng tốt hơn.</a:t>
            </a:r>
            <a:br>
              <a:rPr lang="en-US" sz="3500">
                <a:latin typeface="Times New Roman" panose="02020603050405020304" pitchFamily="18" charset="0"/>
                <a:cs typeface="Times New Roman" panose="02020603050405020304" pitchFamily="18" charset="0"/>
              </a:rPr>
            </a:br>
            <a:r>
              <a:rPr lang="en-US" sz="3500">
                <a:latin typeface="Times New Roman" panose="02020603050405020304" pitchFamily="18" charset="0"/>
                <a:cs typeface="Times New Roman" panose="02020603050405020304" pitchFamily="18" charset="0"/>
              </a:rPr>
              <a:t>– Uống đủ 1-2 lít nước mỗi ngày </a:t>
            </a:r>
          </a:p>
          <a:p>
            <a:r>
              <a:rPr lang="en-US" sz="3500">
                <a:latin typeface="Times New Roman" panose="02020603050405020304" pitchFamily="18" charset="0"/>
                <a:cs typeface="Times New Roman" panose="02020603050405020304" pitchFamily="18" charset="0"/>
              </a:rPr>
              <a:t/>
            </a:r>
            <a:br>
              <a:rPr lang="en-US" sz="3500">
                <a:latin typeface="Times New Roman" panose="02020603050405020304" pitchFamily="18" charset="0"/>
                <a:cs typeface="Times New Roman" panose="02020603050405020304" pitchFamily="18" charset="0"/>
              </a:rPr>
            </a:b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05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2246769"/>
          </a:xfrm>
          <a:prstGeom prst="rect">
            <a:avLst/>
          </a:prstGeom>
        </p:spPr>
        <p:txBody>
          <a:bodyPr wrap="square">
            <a:spAutoFit/>
          </a:bodyPr>
          <a:lstStyle/>
          <a:p>
            <a:r>
              <a:rPr lang="en-US" sz="3500" b="1" i="1" smtClean="0">
                <a:latin typeface="Times New Roman" panose="02020603050405020304" pitchFamily="18" charset="0"/>
                <a:cs typeface="Times New Roman" panose="02020603050405020304" pitchFamily="18" charset="0"/>
              </a:rPr>
              <a:t>Lưu </a:t>
            </a:r>
            <a:r>
              <a:rPr lang="en-US" sz="3500" b="1" i="1">
                <a:latin typeface="Times New Roman" panose="02020603050405020304" pitchFamily="18" charset="0"/>
                <a:cs typeface="Times New Roman" panose="02020603050405020304" pitchFamily="18" charset="0"/>
              </a:rPr>
              <a:t>ý: </a:t>
            </a:r>
            <a:r>
              <a:rPr lang="en-US" sz="3500">
                <a:latin typeface="Times New Roman" panose="02020603050405020304" pitchFamily="18" charset="0"/>
                <a:cs typeface="Times New Roman" panose="02020603050405020304" pitchFamily="18" charset="0"/>
              </a:rPr>
              <a:t>Dinh dưỡng lành mạnh là dinh dưỡng đầy đủ, cân đối, hợp lí, đảm bảo chất lượng và vệ sinh an toàn thực phẩm.</a:t>
            </a:r>
          </a:p>
          <a:p>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859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4770537"/>
          </a:xfrm>
          <a:prstGeom prst="rect">
            <a:avLst/>
          </a:prstGeom>
        </p:spPr>
        <p:txBody>
          <a:bodyPr wrap="square">
            <a:spAutoFit/>
          </a:bodyPr>
          <a:lstStyle/>
          <a:p>
            <a:pPr algn="ctr"/>
            <a:r>
              <a:rPr lang="en-US" sz="3800" b="1" smtClean="0">
                <a:latin typeface="Times New Roman" panose="02020603050405020304" pitchFamily="18" charset="0"/>
                <a:cs typeface="Times New Roman" panose="02020603050405020304" pitchFamily="18" charset="0"/>
              </a:rPr>
              <a:t>Bài tập: </a:t>
            </a:r>
          </a:p>
          <a:p>
            <a:r>
              <a:rPr lang="en-US" sz="3800" b="1" smtClean="0">
                <a:solidFill>
                  <a:schemeClr val="accent1"/>
                </a:solidFill>
                <a:latin typeface="Times New Roman" panose="02020603050405020304" pitchFamily="18" charset="0"/>
                <a:cs typeface="Times New Roman" panose="02020603050405020304" pitchFamily="18" charset="0"/>
              </a:rPr>
              <a:t>Bài 1: Hãy </a:t>
            </a:r>
            <a:r>
              <a:rPr lang="en-US" sz="3800" b="1">
                <a:solidFill>
                  <a:schemeClr val="accent1"/>
                </a:solidFill>
                <a:latin typeface="Times New Roman" panose="02020603050405020304" pitchFamily="18" charset="0"/>
                <a:cs typeface="Times New Roman" panose="02020603050405020304" pitchFamily="18" charset="0"/>
              </a:rPr>
              <a:t>kể tên những </a:t>
            </a:r>
            <a:r>
              <a:rPr lang="vi-VN" sz="3800" b="1">
                <a:solidFill>
                  <a:schemeClr val="accent1"/>
                </a:solidFill>
                <a:latin typeface="Times New Roman" panose="02020603050405020304" pitchFamily="18" charset="0"/>
                <a:cs typeface="Times New Roman" panose="02020603050405020304" pitchFamily="18" charset="0"/>
              </a:rPr>
              <a:t>thức ăn tốt cho sức khỏe</a:t>
            </a:r>
            <a:r>
              <a:rPr lang="en-US" sz="3800" b="1">
                <a:solidFill>
                  <a:schemeClr val="accent1"/>
                </a:solidFill>
                <a:latin typeface="Times New Roman" panose="02020603050405020304" pitchFamily="18" charset="0"/>
                <a:cs typeface="Times New Roman" panose="02020603050405020304" pitchFamily="18" charset="0"/>
              </a:rPr>
              <a:t> và những thức </a:t>
            </a:r>
            <a:r>
              <a:rPr lang="vi-VN" sz="3800" b="1">
                <a:solidFill>
                  <a:schemeClr val="accent1"/>
                </a:solidFill>
                <a:latin typeface="Times New Roman" panose="02020603050405020304" pitchFamily="18" charset="0"/>
                <a:cs typeface="Times New Roman" panose="02020603050405020304" pitchFamily="18" charset="0"/>
              </a:rPr>
              <a:t>ăn không tốt cho sức khỏe. </a:t>
            </a:r>
            <a:endParaRPr lang="en-US" sz="3800" b="1" smtClean="0">
              <a:solidFill>
                <a:schemeClr val="accent1"/>
              </a:solidFill>
              <a:latin typeface="Times New Roman" panose="02020603050405020304" pitchFamily="18" charset="0"/>
              <a:cs typeface="Times New Roman" panose="02020603050405020304" pitchFamily="18" charset="0"/>
            </a:endParaRPr>
          </a:p>
          <a:p>
            <a:r>
              <a:rPr lang="en-US" sz="3800" b="1">
                <a:solidFill>
                  <a:schemeClr val="accent1"/>
                </a:solidFill>
                <a:latin typeface="Times New Roman" panose="02020603050405020304" pitchFamily="18" charset="0"/>
                <a:cs typeface="Times New Roman" panose="02020603050405020304" pitchFamily="18" charset="0"/>
              </a:rPr>
              <a:t>Bài 2: Em hãy lập kế hoạch chế độ dinh dưỡng trong một tuần</a:t>
            </a:r>
          </a:p>
          <a:p>
            <a:endParaRPr lang="en-US" sz="3800" b="1" smtClean="0">
              <a:solidFill>
                <a:schemeClr val="accent1"/>
              </a:solidFill>
              <a:latin typeface="Times New Roman" panose="02020603050405020304" pitchFamily="18" charset="0"/>
              <a:cs typeface="Times New Roman" panose="02020603050405020304" pitchFamily="18" charset="0"/>
            </a:endParaRPr>
          </a:p>
          <a:p>
            <a:endParaRPr lang="en-US" sz="3800" b="1">
              <a:solidFill>
                <a:schemeClr val="accent1"/>
              </a:solidFill>
              <a:latin typeface="Times New Roman" panose="02020603050405020304" pitchFamily="18" charset="0"/>
              <a:cs typeface="Times New Roman" panose="02020603050405020304" pitchFamily="18" charset="0"/>
            </a:endParaRPr>
          </a:p>
          <a:p>
            <a:endParaRPr lang="en-US" sz="3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3858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ục này có hình ảnh của: ">
            <a:extLst>
              <a:ext uri="{FF2B5EF4-FFF2-40B4-BE49-F238E27FC236}">
                <a16:creationId xmlns:a16="http://schemas.microsoft.com/office/drawing/2014/main" id="{4FB5A583-F5B4-06F3-F64C-6C592FF6D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F177C7-F037-4996-852E-1B171E29752B}"/>
              </a:ext>
            </a:extLst>
          </p:cNvPr>
          <p:cNvSpPr txBox="1"/>
          <p:nvPr/>
        </p:nvSpPr>
        <p:spPr>
          <a:xfrm>
            <a:off x="772402" y="2217523"/>
            <a:ext cx="11141302" cy="1985159"/>
          </a:xfrm>
          <a:prstGeom prst="rect">
            <a:avLst/>
          </a:prstGeom>
          <a:noFill/>
        </p:spPr>
        <p:txBody>
          <a:bodyPr wrap="square" rtlCol="0">
            <a:spAutoFit/>
          </a:bodyPr>
          <a:lstStyle/>
          <a:p>
            <a:r>
              <a:rPr lang="en-US" altLang="en-US" sz="4100" b="1" dirty="0" err="1">
                <a:latin typeface="Times New Roman" panose="02020603050405020304" pitchFamily="18" charset="0"/>
                <a:cs typeface="Times New Roman" panose="02020603050405020304" pitchFamily="18" charset="0"/>
              </a:rPr>
              <a:t>Về</a:t>
            </a:r>
            <a:r>
              <a:rPr lang="en-US" altLang="en-US" sz="4100" b="1" dirty="0">
                <a:latin typeface="Times New Roman" panose="02020603050405020304" pitchFamily="18" charset="0"/>
                <a:cs typeface="Times New Roman" panose="02020603050405020304" pitchFamily="18" charset="0"/>
              </a:rPr>
              <a:t> </a:t>
            </a:r>
            <a:r>
              <a:rPr lang="en-US" altLang="en-US" sz="4100" b="1" dirty="0" err="1">
                <a:latin typeface="Times New Roman" panose="02020603050405020304" pitchFamily="18" charset="0"/>
                <a:cs typeface="Times New Roman" panose="02020603050405020304" pitchFamily="18" charset="0"/>
              </a:rPr>
              <a:t>nhà</a:t>
            </a:r>
            <a:r>
              <a:rPr lang="en-US" altLang="en-US" sz="4100" b="1" dirty="0">
                <a:latin typeface="Times New Roman" panose="02020603050405020304" pitchFamily="18" charset="0"/>
                <a:cs typeface="Times New Roman" panose="02020603050405020304" pitchFamily="18" charset="0"/>
              </a:rPr>
              <a:t>:</a:t>
            </a:r>
            <a:br>
              <a:rPr lang="en-US" altLang="en-US" sz="4100" b="1" dirty="0">
                <a:latin typeface="Times New Roman" panose="02020603050405020304" pitchFamily="18" charset="0"/>
                <a:cs typeface="Times New Roman" panose="02020603050405020304" pitchFamily="18" charset="0"/>
              </a:rPr>
            </a:br>
            <a:r>
              <a:rPr lang="en-US" altLang="en-US" sz="4100" dirty="0">
                <a:latin typeface="Times New Roman" panose="02020603050405020304" pitchFamily="18" charset="0"/>
                <a:cs typeface="Times New Roman" panose="02020603050405020304" pitchFamily="18" charset="0"/>
              </a:rPr>
              <a:t>- </a:t>
            </a:r>
            <a:r>
              <a:rPr lang="en-US" altLang="en-US" sz="4100">
                <a:latin typeface="Times New Roman" panose="02020603050405020304" pitchFamily="18" charset="0"/>
                <a:cs typeface="Times New Roman" panose="02020603050405020304" pitchFamily="18" charset="0"/>
              </a:rPr>
              <a:t>Hoàn </a:t>
            </a:r>
            <a:r>
              <a:rPr lang="en-US" altLang="en-US" sz="4100" smtClean="0">
                <a:latin typeface="Times New Roman" panose="02020603050405020304" pitchFamily="18" charset="0"/>
                <a:cs typeface="Times New Roman" panose="02020603050405020304" pitchFamily="18" charset="0"/>
              </a:rPr>
              <a:t>thành </a:t>
            </a:r>
            <a:r>
              <a:rPr lang="en-US" altLang="en-US" sz="4100" dirty="0" err="1">
                <a:latin typeface="Times New Roman" panose="02020603050405020304" pitchFamily="18" charset="0"/>
                <a:cs typeface="Times New Roman" panose="02020603050405020304" pitchFamily="18" charset="0"/>
              </a:rPr>
              <a:t>các</a:t>
            </a:r>
            <a:r>
              <a:rPr lang="en-US" altLang="en-US" sz="4100" dirty="0">
                <a:latin typeface="Times New Roman" panose="02020603050405020304" pitchFamily="18" charset="0"/>
                <a:cs typeface="Times New Roman" panose="02020603050405020304" pitchFamily="18" charset="0"/>
              </a:rPr>
              <a:t> </a:t>
            </a:r>
            <a:r>
              <a:rPr lang="en-US" altLang="en-US" sz="4100" dirty="0" err="1">
                <a:latin typeface="Times New Roman" panose="02020603050405020304" pitchFamily="18" charset="0"/>
                <a:cs typeface="Times New Roman" panose="02020603050405020304" pitchFamily="18" charset="0"/>
              </a:rPr>
              <a:t>bài</a:t>
            </a:r>
            <a:r>
              <a:rPr lang="en-US" altLang="en-US" sz="4100" dirty="0">
                <a:latin typeface="Times New Roman" panose="02020603050405020304" pitchFamily="18" charset="0"/>
                <a:cs typeface="Times New Roman" panose="02020603050405020304" pitchFamily="18" charset="0"/>
              </a:rPr>
              <a:t> </a:t>
            </a:r>
            <a:r>
              <a:rPr lang="en-US" altLang="en-US" sz="4100" dirty="0" err="1">
                <a:latin typeface="Times New Roman" panose="02020603050405020304" pitchFamily="18" charset="0"/>
                <a:cs typeface="Times New Roman" panose="02020603050405020304" pitchFamily="18" charset="0"/>
              </a:rPr>
              <a:t>tập</a:t>
            </a:r>
            <a:r>
              <a:rPr lang="en-US" altLang="en-US" sz="4100" dirty="0">
                <a:latin typeface="Times New Roman" panose="02020603050405020304" pitchFamily="18" charset="0"/>
                <a:cs typeface="Times New Roman" panose="02020603050405020304" pitchFamily="18" charset="0"/>
              </a:rPr>
              <a:t>.</a:t>
            </a:r>
            <a:br>
              <a:rPr lang="en-US" altLang="en-US" sz="4100" dirty="0">
                <a:latin typeface="Times New Roman" panose="02020603050405020304" pitchFamily="18" charset="0"/>
                <a:cs typeface="Times New Roman" panose="02020603050405020304" pitchFamily="18" charset="0"/>
              </a:rPr>
            </a:br>
            <a:r>
              <a:rPr lang="en-US" altLang="en-US" sz="4100" dirty="0">
                <a:latin typeface="Times New Roman" panose="02020603050405020304" pitchFamily="18" charset="0"/>
                <a:cs typeface="Times New Roman" panose="02020603050405020304" pitchFamily="18" charset="0"/>
              </a:rPr>
              <a:t>- </a:t>
            </a:r>
            <a:r>
              <a:rPr lang="en-US" altLang="en-US" sz="4100" dirty="0" err="1">
                <a:latin typeface="Times New Roman" panose="02020603050405020304" pitchFamily="18" charset="0"/>
                <a:cs typeface="Times New Roman" panose="02020603050405020304" pitchFamily="18" charset="0"/>
              </a:rPr>
              <a:t>Chuẩn</a:t>
            </a:r>
            <a:r>
              <a:rPr lang="en-US" altLang="en-US" sz="4100" dirty="0">
                <a:latin typeface="Times New Roman" panose="02020603050405020304" pitchFamily="18" charset="0"/>
                <a:cs typeface="Times New Roman" panose="02020603050405020304" pitchFamily="18" charset="0"/>
              </a:rPr>
              <a:t> </a:t>
            </a:r>
            <a:r>
              <a:rPr lang="en-US" altLang="en-US" sz="4100" dirty="0" err="1">
                <a:latin typeface="Times New Roman" panose="02020603050405020304" pitchFamily="18" charset="0"/>
                <a:cs typeface="Times New Roman" panose="02020603050405020304" pitchFamily="18" charset="0"/>
              </a:rPr>
              <a:t>bị</a:t>
            </a:r>
            <a:r>
              <a:rPr lang="en-US" altLang="en-US" sz="4100" dirty="0">
                <a:latin typeface="Times New Roman" panose="02020603050405020304" pitchFamily="18" charset="0"/>
                <a:cs typeface="Times New Roman" panose="02020603050405020304" pitchFamily="18" charset="0"/>
              </a:rPr>
              <a:t> </a:t>
            </a:r>
            <a:r>
              <a:rPr lang="en-US" altLang="en-US" sz="4100" dirty="0" err="1">
                <a:latin typeface="Times New Roman" panose="02020603050405020304" pitchFamily="18" charset="0"/>
                <a:cs typeface="Times New Roman" panose="02020603050405020304" pitchFamily="18" charset="0"/>
              </a:rPr>
              <a:t>bài</a:t>
            </a:r>
            <a:r>
              <a:rPr lang="en-US" altLang="en-US" sz="4100">
                <a:latin typeface="Times New Roman" panose="02020603050405020304" pitchFamily="18" charset="0"/>
                <a:cs typeface="Times New Roman" panose="02020603050405020304" pitchFamily="18" charset="0"/>
              </a:rPr>
              <a:t>: </a:t>
            </a:r>
            <a:r>
              <a:rPr lang="en-US" altLang="en-US" sz="4100" smtClean="0">
                <a:latin typeface="Times New Roman" panose="02020603050405020304" pitchFamily="18" charset="0"/>
                <a:cs typeface="Times New Roman" panose="02020603050405020304" pitchFamily="18" charset="0"/>
              </a:rPr>
              <a:t>Đá cầu, tâng cầu bằng đùi.</a:t>
            </a:r>
            <a:endParaRPr kumimoji="0" lang="vi-VN" sz="41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1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kết thúc slide đẹp">
            <a:extLst>
              <a:ext uri="{FF2B5EF4-FFF2-40B4-BE49-F238E27FC236}">
                <a16:creationId xmlns:a16="http://schemas.microsoft.com/office/drawing/2014/main" id="{80F4D8D8-9710-F4D7-2C76-F4E06F4CF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outerShdw blurRad="50800" dist="101600" dir="136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86D541-2BA1-FF4A-C8CE-94D333448752}"/>
              </a:ext>
            </a:extLst>
          </p:cNvPr>
          <p:cNvSpPr txBox="1"/>
          <p:nvPr/>
        </p:nvSpPr>
        <p:spPr>
          <a:xfrm>
            <a:off x="589304" y="4393551"/>
            <a:ext cx="5032147" cy="523220"/>
          </a:xfrm>
          <a:prstGeom prst="rect">
            <a:avLst/>
          </a:prstGeom>
          <a:noFill/>
        </p:spPr>
        <p:txBody>
          <a:bodyPr wrap="none" rtlCol="0">
            <a:spAutoFit/>
          </a:bodyPr>
          <a:lstStyle/>
          <a:p>
            <a:r>
              <a:rPr lang="en-US" sz="2800" dirty="0">
                <a:latin typeface="Lucida Calligraphy" panose="03010101010101010101" pitchFamily="66" charset="0"/>
              </a:rPr>
              <a:t>THẦY CÔ ĐÃ TỚI DỰ GIỜ</a:t>
            </a:r>
          </a:p>
        </p:txBody>
      </p:sp>
      <p:sp>
        <p:nvSpPr>
          <p:cNvPr id="3" name="TextBox 2">
            <a:extLst>
              <a:ext uri="{FF2B5EF4-FFF2-40B4-BE49-F238E27FC236}">
                <a16:creationId xmlns:a16="http://schemas.microsoft.com/office/drawing/2014/main" id="{141619A0-1C0F-EC4C-CCBC-92BA7ED1BB18}"/>
              </a:ext>
            </a:extLst>
          </p:cNvPr>
          <p:cNvSpPr txBox="1"/>
          <p:nvPr/>
        </p:nvSpPr>
        <p:spPr>
          <a:xfrm>
            <a:off x="2843292" y="5022788"/>
            <a:ext cx="9065302" cy="523220"/>
          </a:xfrm>
          <a:prstGeom prst="rect">
            <a:avLst/>
          </a:prstGeom>
          <a:noFill/>
        </p:spPr>
        <p:txBody>
          <a:bodyPr wrap="none" rtlCol="0">
            <a:spAutoFit/>
          </a:bodyPr>
          <a:lstStyle/>
          <a:p>
            <a:r>
              <a:rPr lang="en-US" sz="2800" dirty="0">
                <a:latin typeface="Lucida Calligraphy" panose="03010101010101010101" pitchFamily="66" charset="0"/>
              </a:rPr>
              <a:t>VÀ CÁC EM ĐÃ THAM GIA XÂY DỰNG BÀI</a:t>
            </a:r>
          </a:p>
        </p:txBody>
      </p:sp>
      <p:pic>
        <p:nvPicPr>
          <p:cNvPr id="4" name="vao ha.mp3">
            <a:hlinkClick r:id="" action="ppaction://media"/>
            <a:extLst>
              <a:ext uri="{FF2B5EF4-FFF2-40B4-BE49-F238E27FC236}">
                <a16:creationId xmlns:a16="http://schemas.microsoft.com/office/drawing/2014/main" id="{A0BCC625-2621-878D-EB5E-0D7818C6BC1B}"/>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01283" y="15239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vao ha.mp3">
            <a:hlinkClick r:id="" action="ppaction://media"/>
            <a:extLst>
              <a:ext uri="{FF2B5EF4-FFF2-40B4-BE49-F238E27FC236}">
                <a16:creationId xmlns:a16="http://schemas.microsoft.com/office/drawing/2014/main" id="{09A06C9D-B7E9-F0AA-589A-058E1F4E0DA6}"/>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01283" y="15239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vao ha.mp3">
            <a:hlinkClick r:id="" action="ppaction://media"/>
            <a:extLst>
              <a:ext uri="{FF2B5EF4-FFF2-40B4-BE49-F238E27FC236}">
                <a16:creationId xmlns:a16="http://schemas.microsoft.com/office/drawing/2014/main" id="{1AC9DDBE-BED4-D7BD-25AC-09BF408F7A9B}"/>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01283" y="15239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140">
            <a:extLst>
              <a:ext uri="{FF2B5EF4-FFF2-40B4-BE49-F238E27FC236}">
                <a16:creationId xmlns:a16="http://schemas.microsoft.com/office/drawing/2014/main" id="{54CA6003-504B-F706-3472-A9AD3AAB807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1389" y="5474898"/>
            <a:ext cx="12366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0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859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88596"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88596"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B705812-5C19-11AF-04CE-192BDE80C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5" y="-28312"/>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71664" y="1520788"/>
            <a:ext cx="9120336" cy="646331"/>
          </a:xfrm>
          <a:prstGeom prst="rect">
            <a:avLst/>
          </a:prstGeom>
        </p:spPr>
        <p:txBody>
          <a:bodyPr wrap="square">
            <a:spAutoFit/>
          </a:bodyPr>
          <a:lstStyle/>
          <a:p>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10" name="椭圆 19"/>
          <p:cNvSpPr/>
          <p:nvPr/>
        </p:nvSpPr>
        <p:spPr>
          <a:xfrm>
            <a:off x="665921" y="586409"/>
            <a:ext cx="11251095" cy="5059017"/>
          </a:xfrm>
          <a:prstGeom prst="ellipse">
            <a:avLst/>
          </a:prstGeom>
          <a:solidFill>
            <a:schemeClr val="accent3">
              <a:lumMod val="20000"/>
              <a:lumOff val="80000"/>
            </a:schemeClr>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CHỦ ĐỀ: SỬ DỤNG CÁC YẾU TỐ TỰ NHIÊN VÀ DINH DƯỠNG ĐỂ RÈN LUYỆN SỨC KHỎE, PHÁT TRIỂN THỂ CHẤT</a:t>
            </a:r>
            <a:endParaRPr lang="en-US" sz="4000">
              <a:solidFill>
                <a:schemeClr val="tx1"/>
              </a:solidFill>
              <a:latin typeface="Times New Roman" panose="02020603050405020304" pitchFamily="18" charset="0"/>
              <a:cs typeface="Times New Roman" panose="02020603050405020304" pitchFamily="18" charset="0"/>
            </a:endParaRPr>
          </a:p>
          <a:p>
            <a:pPr algn="ctr"/>
            <a:r>
              <a:rPr lang="en-US" sz="4000" b="1">
                <a:solidFill>
                  <a:schemeClr val="tx1"/>
                </a:solidFill>
                <a:latin typeface="Times New Roman" panose="02020603050405020304" pitchFamily="18" charset="0"/>
                <a:cs typeface="Times New Roman" panose="02020603050405020304" pitchFamily="18" charset="0"/>
              </a:rPr>
              <a:t>(TIẾT 2)</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05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14"/>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1407010" y="4303455"/>
            <a:ext cx="10582507"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85191" y="753860"/>
            <a:ext cx="10885521" cy="2785378"/>
          </a:xfrm>
          <a:prstGeom prst="rect">
            <a:avLst/>
          </a:prstGeom>
        </p:spPr>
        <p:txBody>
          <a:bodyPr wrap="square">
            <a:spAutoFit/>
          </a:bodyPr>
          <a:lstStyle/>
          <a:p>
            <a:r>
              <a:rPr lang="en-US" sz="3500" b="1" smtClean="0">
                <a:latin typeface="Times New Roman" panose="02020603050405020304" pitchFamily="18" charset="0"/>
                <a:cs typeface="Times New Roman" panose="02020603050405020304" pitchFamily="18" charset="0"/>
              </a:rPr>
              <a:t>1. Sử dụng các yếu tố tự nhiên để rèn luyện sức khỏe</a:t>
            </a:r>
          </a:p>
          <a:p>
            <a:r>
              <a:rPr lang="en-US" sz="3500" b="1" smtClean="0">
                <a:latin typeface="Times New Roman" panose="02020603050405020304" pitchFamily="18" charset="0"/>
                <a:cs typeface="Times New Roman" panose="02020603050405020304" pitchFamily="18" charset="0"/>
              </a:rPr>
              <a:t>2. Dinh dưỡng để phát triển thể chất</a:t>
            </a:r>
          </a:p>
          <a:p>
            <a:r>
              <a:rPr lang="en-US" sz="3500" b="1" smtClean="0">
                <a:latin typeface="Times New Roman" panose="02020603050405020304" pitchFamily="18" charset="0"/>
                <a:cs typeface="Times New Roman" panose="02020603050405020304" pitchFamily="18" charset="0"/>
              </a:rPr>
              <a:t>a. Các nhóm chất dinh dưỡng cần thiết cho hoạt động thể lực</a:t>
            </a:r>
          </a:p>
          <a:p>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799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_chao_cac_em_hoc_sinh_lop_10c1_truong_thpt_015122bb-90d2-4cb2-9ee0-73bd483940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6165" y="646331"/>
            <a:ext cx="11310731" cy="5694833"/>
          </a:xfrm>
          <a:prstGeom prst="rect">
            <a:avLst/>
          </a:prstGeom>
        </p:spPr>
      </p:pic>
    </p:spTree>
    <p:extLst>
      <p:ext uri="{BB962C8B-B14F-4D97-AF65-F5344CB8AC3E}">
        <p14:creationId xmlns:p14="http://schemas.microsoft.com/office/powerpoint/2010/main" val="2695869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AAB245-D3F0-2A92-66C7-12089A2B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52385"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79034" y="314236"/>
            <a:ext cx="6096000" cy="3785652"/>
          </a:xfrm>
          <a:prstGeom prst="rect">
            <a:avLst/>
          </a:prstGeom>
        </p:spPr>
        <p:txBody>
          <a:bodyPr>
            <a:spAutoFit/>
          </a:bodyPr>
          <a:lstStyle/>
          <a:p>
            <a:pPr marL="857250" lvl="0" indent="-857250" algn="ctr">
              <a:buClr>
                <a:srgbClr val="666564"/>
              </a:buClr>
              <a:buSzPts val="450"/>
              <a:buAutoNum type="romanUcPeriod"/>
              <a:tabLst>
                <a:tab pos="238125" algn="l"/>
              </a:tabLst>
            </a:pPr>
            <a:endParaRPr lang="en-US" sz="400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400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r>
              <a:rPr lang="en-US" sz="4000" b="1">
                <a:latin typeface="Times New Roman" panose="02020603050405020304" pitchFamily="18" charset="0"/>
                <a:cs typeface="Times New Roman" panose="02020603050405020304" pitchFamily="18" charset="0"/>
              </a:rPr>
              <a:t>Hãy cho biết có những nhóm chất dinh dưỡng nào cần thiết cho hoạt động thể lực?</a:t>
            </a:r>
            <a:endParaRPr lang="en-US" sz="4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59392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4614F-F48D-3C01-9A74-9575D3DF1B83}"/>
              </a:ext>
            </a:extLst>
          </p:cNvPr>
          <p:cNvSpPr/>
          <p:nvPr/>
        </p:nvSpPr>
        <p:spPr>
          <a:xfrm>
            <a:off x="1659835" y="2137607"/>
            <a:ext cx="10201745" cy="1077218"/>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ounded Rectangle 2"/>
          <p:cNvSpPr/>
          <p:nvPr/>
        </p:nvSpPr>
        <p:spPr>
          <a:xfrm>
            <a:off x="1014152" y="1873434"/>
            <a:ext cx="5095773" cy="4253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43916" y="1050256"/>
            <a:ext cx="2474842" cy="121257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1461052" y="1873433"/>
            <a:ext cx="4194314" cy="40369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sz="3200" b="1" smtClean="0">
                <a:solidFill>
                  <a:schemeClr val="tx1"/>
                </a:solidFill>
                <a:latin typeface="Times New Roman" panose="02020603050405020304" pitchFamily="18" charset="0"/>
                <a:cs typeface="Times New Roman" panose="02020603050405020304" pitchFamily="18" charset="0"/>
              </a:rPr>
              <a:t>Nhiệm vụ 1.</a:t>
            </a:r>
          </a:p>
          <a:p>
            <a:pPr lvl="0" algn="ctr"/>
            <a:endParaRPr lang="en-US" sz="3200" b="1" smtClean="0">
              <a:solidFill>
                <a:schemeClr val="tx1"/>
              </a:solidFill>
              <a:latin typeface="Times New Roman" panose="02020603050405020304" pitchFamily="18" charset="0"/>
              <a:cs typeface="Times New Roman" panose="02020603050405020304" pitchFamily="18" charset="0"/>
            </a:endParaRPr>
          </a:p>
          <a:p>
            <a:pPr lvl="0" algn="ctr"/>
            <a:r>
              <a:rPr lang="en-US" sz="3200" b="1" smtClean="0">
                <a:solidFill>
                  <a:schemeClr val="tx1"/>
                </a:solidFill>
                <a:latin typeface="Times New Roman" panose="02020603050405020304" pitchFamily="18" charset="0"/>
                <a:cs typeface="Times New Roman" panose="02020603050405020304" pitchFamily="18" charset="0"/>
              </a:rPr>
              <a:t>Các </a:t>
            </a:r>
            <a:r>
              <a:rPr lang="en-US" sz="3200" b="1">
                <a:solidFill>
                  <a:schemeClr val="tx1"/>
                </a:solidFill>
                <a:latin typeface="Times New Roman" panose="02020603050405020304" pitchFamily="18" charset="0"/>
                <a:cs typeface="Times New Roman" panose="02020603050405020304" pitchFamily="18" charset="0"/>
              </a:rPr>
              <a:t>chất dinh dưỡng thuộc nhóm sinh năng </a:t>
            </a:r>
            <a:r>
              <a:rPr lang="en-US" sz="3200" b="1" smtClean="0">
                <a:solidFill>
                  <a:schemeClr val="tx1"/>
                </a:solidFill>
                <a:latin typeface="Times New Roman" panose="02020603050405020304" pitchFamily="18" charset="0"/>
                <a:cs typeface="Times New Roman" panose="02020603050405020304" pitchFamily="18" charset="0"/>
              </a:rPr>
              <a:t>lượng:</a:t>
            </a:r>
          </a:p>
          <a:p>
            <a:pPr lvl="0" algn="ctr"/>
            <a:r>
              <a:rPr lang="en-US" sz="3200" smtClean="0">
                <a:solidFill>
                  <a:schemeClr val="tx1"/>
                </a:solidFill>
                <a:latin typeface="Times New Roman" panose="02020603050405020304" pitchFamily="18" charset="0"/>
                <a:cs typeface="Times New Roman" panose="02020603050405020304" pitchFamily="18" charset="0"/>
              </a:rPr>
              <a:t>+ Khái niệm</a:t>
            </a:r>
          </a:p>
          <a:p>
            <a:pPr lvl="0" algn="ctr"/>
            <a:r>
              <a:rPr lang="en-US" sz="3200" smtClean="0">
                <a:solidFill>
                  <a:schemeClr val="tx1"/>
                </a:solidFill>
                <a:latin typeface="Times New Roman" panose="02020603050405020304" pitchFamily="18" charset="0"/>
                <a:cs typeface="Times New Roman" panose="02020603050405020304" pitchFamily="18" charset="0"/>
              </a:rPr>
              <a:t>+ Nguồn cung cấp chính</a:t>
            </a:r>
          </a:p>
          <a:p>
            <a:pPr lvl="0" algn="ctr"/>
            <a:r>
              <a:rPr lang="en-US" sz="3200" smtClean="0">
                <a:solidFill>
                  <a:schemeClr val="tx1"/>
                </a:solidFill>
                <a:latin typeface="Times New Roman" panose="02020603050405020304" pitchFamily="18" charset="0"/>
                <a:cs typeface="Times New Roman" panose="02020603050405020304" pitchFamily="18" charset="0"/>
              </a:rPr>
              <a:t>+ Vai trò chính đối với hoạt động thể lực</a:t>
            </a:r>
            <a:endParaRPr lang="en-US" sz="3200">
              <a:solidFill>
                <a:schemeClr val="tx1"/>
              </a:solidFill>
              <a:latin typeface="Times New Roman" panose="02020603050405020304" pitchFamily="18" charset="0"/>
              <a:cs typeface="Times New Roman" panose="02020603050405020304" pitchFamily="18" charset="0"/>
            </a:endParaRPr>
          </a:p>
          <a:p>
            <a:pPr algn="ctr"/>
            <a:r>
              <a:rPr lang="en-US" sz="3200" smtClean="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733760" y="1721365"/>
            <a:ext cx="5078895" cy="43363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61850" y="968848"/>
            <a:ext cx="2822713" cy="137538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7115753" y="1873432"/>
            <a:ext cx="4363276" cy="393716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lvl="0" algn="ctr"/>
            <a:r>
              <a:rPr lang="en-US" sz="3200" b="1" smtClean="0">
                <a:solidFill>
                  <a:schemeClr val="tx1"/>
                </a:solidFill>
                <a:latin typeface="Times New Roman" panose="02020603050405020304" pitchFamily="18" charset="0"/>
                <a:cs typeface="Times New Roman" panose="02020603050405020304" pitchFamily="18" charset="0"/>
              </a:rPr>
              <a:t>Nhiệm vụ 2.</a:t>
            </a:r>
          </a:p>
          <a:p>
            <a:pPr lvl="0" algn="ctr"/>
            <a:r>
              <a:rPr lang="en-US" sz="3200" b="1" smtClean="0">
                <a:solidFill>
                  <a:schemeClr val="tx1"/>
                </a:solidFill>
                <a:latin typeface="Times New Roman" panose="02020603050405020304" pitchFamily="18" charset="0"/>
                <a:cs typeface="Times New Roman" panose="02020603050405020304" pitchFamily="18" charset="0"/>
              </a:rPr>
              <a:t>Các </a:t>
            </a:r>
            <a:r>
              <a:rPr lang="en-US" sz="3200" b="1">
                <a:solidFill>
                  <a:schemeClr val="tx1"/>
                </a:solidFill>
                <a:latin typeface="Times New Roman" panose="02020603050405020304" pitchFamily="18" charset="0"/>
                <a:cs typeface="Times New Roman" panose="02020603050405020304" pitchFamily="18" charset="0"/>
              </a:rPr>
              <a:t>chất dinh dưỡng thuộc nhóm </a:t>
            </a:r>
            <a:r>
              <a:rPr lang="en-US" sz="3200" b="1" smtClean="0">
                <a:solidFill>
                  <a:schemeClr val="tx1"/>
                </a:solidFill>
                <a:latin typeface="Times New Roman" panose="02020603050405020304" pitchFamily="18" charset="0"/>
                <a:cs typeface="Times New Roman" panose="02020603050405020304" pitchFamily="18" charset="0"/>
              </a:rPr>
              <a:t>không sinh </a:t>
            </a:r>
            <a:r>
              <a:rPr lang="en-US" sz="3200" b="1">
                <a:solidFill>
                  <a:schemeClr val="tx1"/>
                </a:solidFill>
                <a:latin typeface="Times New Roman" panose="02020603050405020304" pitchFamily="18" charset="0"/>
                <a:cs typeface="Times New Roman" panose="02020603050405020304" pitchFamily="18" charset="0"/>
              </a:rPr>
              <a:t>năng </a:t>
            </a:r>
            <a:r>
              <a:rPr lang="en-US" sz="3200" b="1" smtClean="0">
                <a:solidFill>
                  <a:schemeClr val="tx1"/>
                </a:solidFill>
                <a:latin typeface="Times New Roman" panose="02020603050405020304" pitchFamily="18" charset="0"/>
                <a:cs typeface="Times New Roman" panose="02020603050405020304" pitchFamily="18" charset="0"/>
              </a:rPr>
              <a:t>lượng:</a:t>
            </a:r>
          </a:p>
          <a:p>
            <a:pPr algn="ctr"/>
            <a:r>
              <a:rPr lang="en-US" sz="3200">
                <a:solidFill>
                  <a:schemeClr val="tx1"/>
                </a:solidFill>
                <a:latin typeface="Times New Roman" panose="02020603050405020304" pitchFamily="18" charset="0"/>
                <a:cs typeface="Times New Roman" panose="02020603050405020304" pitchFamily="18" charset="0"/>
              </a:rPr>
              <a:t>+ Khái niệm</a:t>
            </a:r>
          </a:p>
          <a:p>
            <a:pPr lvl="0" algn="ctr"/>
            <a:r>
              <a:rPr lang="en-US" sz="3200" smtClean="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Nguồn cung cấp chính</a:t>
            </a:r>
          </a:p>
          <a:p>
            <a:pPr lvl="0" algn="ctr"/>
            <a:r>
              <a:rPr lang="en-US" sz="3200">
                <a:solidFill>
                  <a:schemeClr val="tx1"/>
                </a:solidFill>
                <a:latin typeface="Times New Roman" panose="02020603050405020304" pitchFamily="18" charset="0"/>
                <a:cs typeface="Times New Roman" panose="02020603050405020304" pitchFamily="18" charset="0"/>
              </a:rPr>
              <a:t>+ Vai trò chính đối với hoạt động thể lực</a:t>
            </a:r>
          </a:p>
          <a:p>
            <a:pPr lvl="0" algn="ctr"/>
            <a:endParaRPr lang="en-US" sz="3200" b="1">
              <a:solidFill>
                <a:schemeClr val="tx1"/>
              </a:solidFill>
              <a:latin typeface="Times New Roman" panose="02020603050405020304" pitchFamily="18" charset="0"/>
              <a:cs typeface="Times New Roman" panose="02020603050405020304" pitchFamily="18" charset="0"/>
            </a:endParaRPr>
          </a:p>
          <a:p>
            <a:pPr algn="ctr"/>
            <a:r>
              <a:rPr lang="en-US" sz="3200" smtClean="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028786" y="677969"/>
            <a:ext cx="5061001" cy="630942"/>
          </a:xfrm>
          <a:prstGeom prst="rect">
            <a:avLst/>
          </a:prstGeom>
        </p:spPr>
        <p:txBody>
          <a:bodyPr wrap="none">
            <a:spAutoFit/>
          </a:bodyPr>
          <a:lstStyle/>
          <a:p>
            <a:pPr marL="857250" lvl="0" indent="-857250" algn="ctr">
              <a:buClr>
                <a:srgbClr val="666564"/>
              </a:buClr>
              <a:buSzPts val="450"/>
              <a:buAutoNum type="romanUcPeriod"/>
              <a:tabLst>
                <a:tab pos="238125" algn="l"/>
              </a:tabLst>
            </a:pPr>
            <a:r>
              <a:rPr lang="en-US" sz="35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KẾ HOẠCH DỰ ÁN</a:t>
            </a:r>
          </a:p>
        </p:txBody>
      </p:sp>
    </p:spTree>
    <p:extLst>
      <p:ext uri="{BB962C8B-B14F-4D97-AF65-F5344CB8AC3E}">
        <p14:creationId xmlns:p14="http://schemas.microsoft.com/office/powerpoint/2010/main" val="1426412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59148-1AFB-9D23-D261-E4C64B65C466}"/>
              </a:ext>
            </a:extLst>
          </p:cNvPr>
          <p:cNvSpPr/>
          <p:nvPr/>
        </p:nvSpPr>
        <p:spPr>
          <a:xfrm>
            <a:off x="703505" y="753860"/>
            <a:ext cx="10582507" cy="1077218"/>
          </a:xfrm>
          <a:prstGeom prst="rect">
            <a:avLst/>
          </a:prstGeom>
        </p:spPr>
        <p:txBody>
          <a:bodyPr wrap="square">
            <a:spAutoFit/>
          </a:bodyPr>
          <a:lstStyle/>
          <a:p>
            <a:pPr marL="857250" lvl="0" indent="-857250">
              <a:buClr>
                <a:srgbClr val="666564"/>
              </a:buClr>
              <a:buSzPts val="450"/>
              <a:buAutoNum type="romanUcPeriod"/>
              <a:tabLst>
                <a:tab pos="238125" algn="l"/>
              </a:tabLst>
            </a:pPr>
            <a:endParaRPr lang="en-US" sz="3200" b="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857250" lvl="0" indent="-857250">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EF4614F-F48D-3C01-9A74-9575D3DF1B83}"/>
              </a:ext>
            </a:extLst>
          </p:cNvPr>
          <p:cNvSpPr/>
          <p:nvPr/>
        </p:nvSpPr>
        <p:spPr>
          <a:xfrm>
            <a:off x="2251837" y="11250907"/>
            <a:ext cx="3909364" cy="1569660"/>
          </a:xfrm>
          <a:prstGeom prst="rect">
            <a:avLst/>
          </a:prstGeom>
        </p:spPr>
        <p:txBody>
          <a:bodyPr wrap="square">
            <a:spAutoFit/>
          </a:bodyPr>
          <a:lstStyle/>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857250" lvl="0" indent="-857250" algn="ctr">
              <a:buClr>
                <a:srgbClr val="666564"/>
              </a:buClr>
              <a:buSzPts val="450"/>
              <a:buAutoNum type="romanUcPeriod"/>
              <a:tabLst>
                <a:tab pos="238125" algn="l"/>
              </a:tabLst>
            </a:pPr>
            <a:endParaRPr lang="en-US"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85191" y="969303"/>
            <a:ext cx="10803835" cy="646331"/>
          </a:xfrm>
          <a:prstGeom prst="rect">
            <a:avLst/>
          </a:prstGeom>
        </p:spPr>
        <p:txBody>
          <a:bodyPr wrap="square">
            <a:spAutoFit/>
          </a:bodyPr>
          <a:lstStyle/>
          <a:p>
            <a:endParaRPr lang="en-US" sz="3600"/>
          </a:p>
        </p:txBody>
      </p:sp>
      <p:sp>
        <p:nvSpPr>
          <p:cNvPr id="7" name="Rectangle 6"/>
          <p:cNvSpPr/>
          <p:nvPr/>
        </p:nvSpPr>
        <p:spPr>
          <a:xfrm>
            <a:off x="744347" y="276782"/>
            <a:ext cx="10885521" cy="3862596"/>
          </a:xfrm>
          <a:prstGeom prst="rect">
            <a:avLst/>
          </a:prstGeom>
        </p:spPr>
        <p:txBody>
          <a:bodyPr wrap="square">
            <a:spAutoFit/>
          </a:bodyPr>
          <a:lstStyle/>
          <a:p>
            <a:r>
              <a:rPr lang="en-US" sz="3500" b="1" smtClean="0">
                <a:latin typeface="Times New Roman" panose="02020603050405020304" pitchFamily="18" charset="0"/>
                <a:cs typeface="Times New Roman" panose="02020603050405020304" pitchFamily="18" charset="0"/>
              </a:rPr>
              <a:t>* Các </a:t>
            </a:r>
            <a:r>
              <a:rPr lang="en-US" sz="3500" b="1">
                <a:latin typeface="Times New Roman" panose="02020603050405020304" pitchFamily="18" charset="0"/>
                <a:cs typeface="Times New Roman" panose="02020603050405020304" pitchFamily="18" charset="0"/>
              </a:rPr>
              <a:t>chất dinh dưỡng thuộc nhóm sinh năng lượng.</a:t>
            </a:r>
            <a:endParaRPr lang="en-US" sz="3500">
              <a:latin typeface="Times New Roman" panose="02020603050405020304" pitchFamily="18" charset="0"/>
              <a:cs typeface="Times New Roman" panose="02020603050405020304" pitchFamily="18" charset="0"/>
            </a:endParaRPr>
          </a:p>
          <a:p>
            <a:r>
              <a:rPr lang="en-US" sz="3500" b="1">
                <a:latin typeface="Times New Roman" panose="02020603050405020304" pitchFamily="18" charset="0"/>
                <a:cs typeface="Times New Roman" panose="02020603050405020304" pitchFamily="18" charset="0"/>
              </a:rPr>
              <a:t> </a:t>
            </a:r>
            <a:r>
              <a:rPr lang="en-US" sz="3500" b="1" smtClean="0">
                <a:latin typeface="Times New Roman" panose="02020603050405020304" pitchFamily="18" charset="0"/>
                <a:cs typeface="Times New Roman" panose="02020603050405020304" pitchFamily="18" charset="0"/>
              </a:rPr>
              <a:t>+ Chất </a:t>
            </a:r>
            <a:r>
              <a:rPr lang="en-US" sz="3500" b="1">
                <a:latin typeface="Times New Roman" panose="02020603050405020304" pitchFamily="18" charset="0"/>
                <a:cs typeface="Times New Roman" panose="02020603050405020304" pitchFamily="18" charset="0"/>
              </a:rPr>
              <a:t>bột </a:t>
            </a:r>
            <a:r>
              <a:rPr lang="en-US" sz="3500" b="1" smtClean="0">
                <a:latin typeface="Times New Roman" panose="02020603050405020304" pitchFamily="18" charset="0"/>
                <a:cs typeface="Times New Roman" panose="02020603050405020304" pitchFamily="18" charset="0"/>
              </a:rPr>
              <a:t>đường:</a:t>
            </a:r>
            <a:endParaRPr lang="en-US" sz="3500" smtClean="0">
              <a:latin typeface="Times New Roman" panose="02020603050405020304" pitchFamily="18" charset="0"/>
              <a:cs typeface="Times New Roman" panose="02020603050405020304" pitchFamily="18" charset="0"/>
            </a:endParaRPr>
          </a:p>
          <a:p>
            <a:r>
              <a:rPr lang="en-US" sz="3500" u="sng" smtClean="0">
                <a:latin typeface="Times New Roman" panose="02020603050405020304" pitchFamily="18" charset="0"/>
                <a:cs typeface="Times New Roman" panose="02020603050405020304" pitchFamily="18" charset="0"/>
              </a:rPr>
              <a:t>- Khái niệm: </a:t>
            </a:r>
            <a:r>
              <a:rPr lang="en-US" sz="3500" smtClean="0">
                <a:latin typeface="Times New Roman" panose="02020603050405020304" pitchFamily="18" charset="0"/>
                <a:cs typeface="Times New Roman" panose="02020603050405020304" pitchFamily="18" charset="0"/>
              </a:rPr>
              <a:t>Là </a:t>
            </a:r>
            <a:r>
              <a:rPr lang="en-US" sz="3500">
                <a:latin typeface="Times New Roman" panose="02020603050405020304" pitchFamily="18" charset="0"/>
                <a:cs typeface="Times New Roman" panose="02020603050405020304" pitchFamily="18" charset="0"/>
              </a:rPr>
              <a:t>chất dinh dưỡng cung cấp năng lượng quan trọng nhất cho cơ thể.</a:t>
            </a:r>
          </a:p>
          <a:p>
            <a:r>
              <a:rPr lang="en-US" sz="3500" u="sng" smtClean="0">
                <a:latin typeface="Times New Roman" panose="02020603050405020304" pitchFamily="18" charset="0"/>
                <a:cs typeface="Times New Roman" panose="02020603050405020304" pitchFamily="18" charset="0"/>
              </a:rPr>
              <a:t>- Nguồn </a:t>
            </a:r>
            <a:r>
              <a:rPr lang="en-US" sz="3500" u="sng">
                <a:latin typeface="Times New Roman" panose="02020603050405020304" pitchFamily="18" charset="0"/>
                <a:cs typeface="Times New Roman" panose="02020603050405020304" pitchFamily="18" charset="0"/>
              </a:rPr>
              <a:t>cung cấp chính: </a:t>
            </a:r>
            <a:r>
              <a:rPr lang="en-US" sz="3500">
                <a:latin typeface="Times New Roman" panose="02020603050405020304" pitchFamily="18" charset="0"/>
                <a:cs typeface="Times New Roman" panose="02020603050405020304" pitchFamily="18" charset="0"/>
              </a:rPr>
              <a:t>các loại trái cây, rau củ, sữa, các </a:t>
            </a:r>
            <a:r>
              <a:rPr lang="en-US" sz="3500" smtClean="0">
                <a:latin typeface="Times New Roman" panose="02020603050405020304" pitchFamily="18" charset="0"/>
                <a:cs typeface="Times New Roman" panose="02020603050405020304" pitchFamily="18" charset="0"/>
              </a:rPr>
              <a:t>        loại </a:t>
            </a:r>
            <a:r>
              <a:rPr lang="en-US" sz="3500">
                <a:latin typeface="Times New Roman" panose="02020603050405020304" pitchFamily="18" charset="0"/>
                <a:cs typeface="Times New Roman" panose="02020603050405020304" pitchFamily="18" charset="0"/>
              </a:rPr>
              <a:t>hạt, yến mạch, bánh, mứt, kẹo…</a:t>
            </a:r>
          </a:p>
          <a:p>
            <a:endParaRPr lang="en-US" sz="3500">
              <a:latin typeface="Times New Roman" panose="02020603050405020304" pitchFamily="18" charset="0"/>
              <a:cs typeface="Times New Roman" panose="02020603050405020304" pitchFamily="18" charset="0"/>
            </a:endParaRPr>
          </a:p>
        </p:txBody>
      </p:sp>
      <p:pic>
        <p:nvPicPr>
          <p:cNvPr id="7170" name="Picture 2" descr="Hướng dẫn cách thiết lập chế độ ăn cho người tiểu đườ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401" y="3656565"/>
            <a:ext cx="4773147" cy="27641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Ăn bao nhiêu chất bột đường trong một bữa là đ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390" y="3656565"/>
            <a:ext cx="5774636" cy="273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2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2442</TotalTime>
  <Words>1154</Words>
  <Application>Microsoft Office PowerPoint</Application>
  <PresentationFormat>Widescreen</PresentationFormat>
  <Paragraphs>137</Paragraphs>
  <Slides>36</Slides>
  <Notes>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等线</vt:lpstr>
      <vt:lpstr>Lucida Calligraphy</vt:lpstr>
      <vt:lpstr>华文新魏</vt:lpstr>
      <vt:lpstr>Times New Roman</vt:lpstr>
      <vt:lpstr>UTM Impact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Hữu Lý Huỳnh</dc:creator>
  <cp:lastModifiedBy>Windows User</cp:lastModifiedBy>
  <cp:revision>264</cp:revision>
  <dcterms:created xsi:type="dcterms:W3CDTF">2022-06-14T00:42:58Z</dcterms:created>
  <dcterms:modified xsi:type="dcterms:W3CDTF">2026-04-17T14:32:30Z</dcterms:modified>
</cp:coreProperties>
</file>