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0" r:id="rId5"/>
    <p:sldId id="261" r:id="rId6"/>
    <p:sldId id="262" r:id="rId7"/>
    <p:sldId id="263" r:id="rId8"/>
    <p:sldId id="265" r:id="rId9"/>
    <p:sldId id="266" r:id="rId10"/>
    <p:sldId id="267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46" y="-259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D8E2-CE2A-4571-B9A6-CFE58DB585C1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0F56-4EA5-4810-9A3E-EB5D69F68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402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D8E2-CE2A-4571-B9A6-CFE58DB585C1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0F56-4EA5-4810-9A3E-EB5D69F68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904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D8E2-CE2A-4571-B9A6-CFE58DB585C1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0F56-4EA5-4810-9A3E-EB5D69F68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432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D8E2-CE2A-4571-B9A6-CFE58DB585C1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0F56-4EA5-4810-9A3E-EB5D69F68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17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D8E2-CE2A-4571-B9A6-CFE58DB585C1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0F56-4EA5-4810-9A3E-EB5D69F68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713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D8E2-CE2A-4571-B9A6-CFE58DB585C1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0F56-4EA5-4810-9A3E-EB5D69F68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82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D8E2-CE2A-4571-B9A6-CFE58DB585C1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0F56-4EA5-4810-9A3E-EB5D69F68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2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D8E2-CE2A-4571-B9A6-CFE58DB585C1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0F56-4EA5-4810-9A3E-EB5D69F68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275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D8E2-CE2A-4571-B9A6-CFE58DB585C1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0F56-4EA5-4810-9A3E-EB5D69F68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54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D8E2-CE2A-4571-B9A6-CFE58DB585C1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0F56-4EA5-4810-9A3E-EB5D69F68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6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87D8E2-CE2A-4571-B9A6-CFE58DB585C1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00F56-4EA5-4810-9A3E-EB5D69F68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19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87D8E2-CE2A-4571-B9A6-CFE58DB585C1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00F56-4EA5-4810-9A3E-EB5D69F681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02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\Downloads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14350"/>
            <a:ext cx="9144000" cy="468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457200" y="237352"/>
            <a:ext cx="845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Bài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2.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TRẬT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TỰ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THẾ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GIỚI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CHIẾN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TRANH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LẠNH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endParaRPr lang="en-US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806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590550"/>
            <a:ext cx="84582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en-US" sz="2800" dirty="0" smtClean="0">
                <a:latin typeface="Arial" pitchFamily="34" charset="0"/>
                <a:ea typeface="Times New Roman"/>
                <a:cs typeface="Arial" pitchFamily="34" charset="0"/>
              </a:rPr>
              <a:t>+ </a:t>
            </a:r>
            <a:r>
              <a:rPr lang="en-US" sz="2800" b="1" dirty="0" err="1">
                <a:latin typeface="Arial" pitchFamily="34" charset="0"/>
                <a:ea typeface="Times New Roman"/>
                <a:cs typeface="Arial" pitchFamily="34" charset="0"/>
              </a:rPr>
              <a:t>Biểu</a:t>
            </a:r>
            <a:r>
              <a:rPr lang="en-US" sz="28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ea typeface="Times New Roman"/>
                <a:cs typeface="Arial" pitchFamily="34" charset="0"/>
              </a:rPr>
              <a:t>hiện</a:t>
            </a:r>
            <a:r>
              <a:rPr lang="en-US" sz="28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ea typeface="Times New Roman"/>
                <a:cs typeface="Arial" pitchFamily="34" charset="0"/>
              </a:rPr>
              <a:t>số</a:t>
            </a:r>
            <a:r>
              <a:rPr lang="en-US" sz="2800" b="1" dirty="0">
                <a:latin typeface="Arial" pitchFamily="34" charset="0"/>
                <a:ea typeface="Times New Roman"/>
                <a:cs typeface="Arial" pitchFamily="34" charset="0"/>
              </a:rPr>
              <a:t> 2: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thể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hiện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qua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các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cuộc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chiến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tranh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Triều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Tiên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chiến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tranh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xâm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lược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Đông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Dương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Pháp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chiến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tranh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xâm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lược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Việt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Nam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Mỹ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en-US" sz="2800" dirty="0">
              <a:effectLst/>
              <a:latin typeface="Arial" pitchFamily="34" charset="0"/>
              <a:ea typeface="MS Mincho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6585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04800" y="90959"/>
            <a:ext cx="853440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Bài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TRẬT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THẾ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GIỚI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TRONG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CHIẾN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TRANH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LẠNH</a:t>
            </a:r>
            <a:endParaRPr lang="en-US" sz="2400" dirty="0">
              <a:latin typeface="Arial" pitchFamily="34" charset="0"/>
              <a:ea typeface="MS Mincho" pitchFamily="49" charset="-128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Sự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hình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và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tồn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tại</a:t>
            </a:r>
            <a:r>
              <a:rPr kumimoji="0" lang="en-US" sz="2400" b="1" i="0" u="none" strike="noStrike" cap="none" normalizeH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trật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cực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Ianta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itchFamily="34" charset="0"/>
              <a:ea typeface="MS Mincho" pitchFamily="49" charset="-128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 smtClean="0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a.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Sự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hình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thành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và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tồn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tại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trật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tự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2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cực</a:t>
            </a:r>
            <a:r>
              <a:rPr lang="en-US" sz="2400" b="1" dirty="0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0000CC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Ianta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1611630"/>
            <a:ext cx="3429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Hội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nghị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Ianta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diễn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khi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chiến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tranh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thế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giới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2: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bước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vào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giai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đoạn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kết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thúc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MS Mincho" pitchFamily="49" charset="-128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- 3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cường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quốc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tham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dự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Liên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Xô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Mĩ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Anh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MS Mincho" pitchFamily="49" charset="-128"/>
              <a:cs typeface="Arial" pitchFamily="34" charset="0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1809750"/>
            <a:ext cx="4861560" cy="3154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036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361950"/>
            <a:ext cx="8458200" cy="2569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*</a:t>
            </a:r>
            <a:r>
              <a:rPr lang="en-US" sz="2800" dirty="0" smtClean="0">
                <a:latin typeface="Arial" pitchFamily="34" charset="0"/>
                <a:ea typeface="Times New Roman"/>
                <a:cs typeface="Arial" pitchFamily="34" charset="0"/>
              </a:rPr>
              <a:t>3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quyết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định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của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Hội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nghị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Ianta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                                                  </a:t>
            </a:r>
            <a:endParaRPr lang="en-US" sz="2800" dirty="0">
              <a:latin typeface="Arial" pitchFamily="34" charset="0"/>
              <a:ea typeface="MS Mincho"/>
              <a:cs typeface="Arial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- 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Tiêu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diệt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tận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gốc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phát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xít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Đức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quân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phiệt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vi-VN" sz="2800" dirty="0">
                <a:latin typeface="Arial" pitchFamily="34" charset="0"/>
                <a:ea typeface="Times New Roman"/>
                <a:cs typeface="Arial" pitchFamily="34" charset="0"/>
              </a:rPr>
              <a:t>Nhật </a:t>
            </a:r>
            <a:endParaRPr lang="en-US" sz="2800" dirty="0">
              <a:latin typeface="Arial" pitchFamily="34" charset="0"/>
              <a:ea typeface="MS Mincho"/>
              <a:cs typeface="Arial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- T</a:t>
            </a:r>
            <a:r>
              <a:rPr lang="vi-VN" sz="2800" dirty="0">
                <a:latin typeface="Arial" pitchFamily="34" charset="0"/>
                <a:ea typeface="Times New Roman"/>
                <a:cs typeface="Arial" pitchFamily="34" charset="0"/>
              </a:rPr>
              <a:t>hành lập Liên hợp quốc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để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duy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trì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hòa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ea typeface="Times New Roman"/>
                <a:cs typeface="Arial" pitchFamily="34" charset="0"/>
              </a:rPr>
              <a:t>bình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…                                                                                                              </a:t>
            </a:r>
            <a:endParaRPr lang="en-US" sz="2800" dirty="0">
              <a:latin typeface="Arial" pitchFamily="34" charset="0"/>
              <a:ea typeface="MS Mincho"/>
              <a:cs typeface="Arial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 -  P</a:t>
            </a:r>
            <a:r>
              <a:rPr lang="vi-VN" sz="2800" dirty="0">
                <a:latin typeface="Arial" pitchFamily="34" charset="0"/>
                <a:ea typeface="Times New Roman"/>
                <a:cs typeface="Arial" pitchFamily="34" charset="0"/>
              </a:rPr>
              <a:t>hân chia phạm vi ảnh hưởng 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ở </a:t>
            </a:r>
            <a:r>
              <a:rPr lang="en-US" sz="2800" b="1" dirty="0" err="1">
                <a:latin typeface="Arial" pitchFamily="34" charset="0"/>
                <a:ea typeface="Times New Roman"/>
                <a:cs typeface="Arial" pitchFamily="34" charset="0"/>
              </a:rPr>
              <a:t>châu</a:t>
            </a:r>
            <a:r>
              <a:rPr lang="en-US" sz="28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ea typeface="Times New Roman"/>
                <a:cs typeface="Arial" pitchFamily="34" charset="0"/>
              </a:rPr>
              <a:t>Âu</a:t>
            </a:r>
            <a:r>
              <a:rPr lang="en-US" sz="2800" b="1" dirty="0">
                <a:latin typeface="Arial" pitchFamily="34" charset="0"/>
                <a:ea typeface="Times New Roman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ea typeface="Times New Roman"/>
                <a:cs typeface="Arial" pitchFamily="34" charset="0"/>
              </a:rPr>
              <a:t>châu</a:t>
            </a:r>
            <a:r>
              <a:rPr lang="en-US" sz="2800" b="1" dirty="0">
                <a:latin typeface="Arial" pitchFamily="34" charset="0"/>
                <a:ea typeface="Times New Roman"/>
                <a:cs typeface="Arial" pitchFamily="34" charset="0"/>
              </a:rPr>
              <a:t> Á</a:t>
            </a:r>
            <a:r>
              <a:rPr lang="en-US" sz="2800" dirty="0">
                <a:latin typeface="Arial" pitchFamily="34" charset="0"/>
                <a:ea typeface="Times New Roman"/>
                <a:cs typeface="Arial" pitchFamily="34" charset="0"/>
              </a:rPr>
              <a:t>. </a:t>
            </a:r>
            <a:endParaRPr lang="en-US" sz="2800" dirty="0">
              <a:effectLst/>
              <a:latin typeface="Arial" pitchFamily="34" charset="0"/>
              <a:ea typeface="MS Mincho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908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" y="438150"/>
            <a:ext cx="8686800" cy="1625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n-US" sz="2400" dirty="0" smtClean="0">
                <a:solidFill>
                  <a:srgbClr val="0000CC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* Ở  </a:t>
            </a:r>
            <a:r>
              <a:rPr lang="en-US" sz="2400" dirty="0" err="1" smtClean="0">
                <a:solidFill>
                  <a:srgbClr val="0000CC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châu</a:t>
            </a:r>
            <a:r>
              <a:rPr lang="en-US" sz="2400" dirty="0" smtClean="0">
                <a:solidFill>
                  <a:srgbClr val="0000CC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rgbClr val="0000CC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Âu</a:t>
            </a:r>
            <a:endParaRPr lang="en-US" sz="2400" dirty="0" smtClean="0">
              <a:solidFill>
                <a:srgbClr val="0000CC"/>
              </a:solidFill>
              <a:effectLst/>
              <a:latin typeface="Arial" pitchFamily="34" charset="0"/>
              <a:ea typeface="MS Mincho"/>
              <a:cs typeface="Arial" pitchFamily="34" charset="0"/>
            </a:endParaRPr>
          </a:p>
          <a:p>
            <a:pPr marL="90170" indent="-90170"/>
            <a:r>
              <a:rPr lang="en-US" sz="24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+ </a:t>
            </a:r>
            <a:r>
              <a:rPr lang="en-US" sz="2400" b="1" u="sng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Đông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Âu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,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Đông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Đức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,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Đông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Beclin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:  </a:t>
            </a:r>
            <a:r>
              <a:rPr lang="en-US" sz="2400" b="1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Liên</a:t>
            </a:r>
            <a:r>
              <a:rPr lang="en-US" sz="24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b="1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Xô</a:t>
            </a:r>
            <a:r>
              <a:rPr lang="en-US" sz="24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chiếm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đóng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    </a:t>
            </a:r>
            <a:endParaRPr lang="en-US" sz="2400" dirty="0" smtClean="0">
              <a:effectLst/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+ </a:t>
            </a:r>
            <a:r>
              <a:rPr lang="en-US" sz="2400" b="1" u="sng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Tây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Âu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,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Tây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Đức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,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Tây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Béclin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:          </a:t>
            </a:r>
            <a:r>
              <a:rPr lang="en-US" sz="2400" b="1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Mĩ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chiếm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đóng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endParaRPr lang="en-US" sz="2400" dirty="0" smtClean="0">
              <a:effectLst/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+ 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Áo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,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Phần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Lan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trở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thành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2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quốc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gia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trung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lập</a:t>
            </a:r>
            <a:endParaRPr lang="en-US" sz="2400" dirty="0"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2063210"/>
            <a:ext cx="8534400" cy="2419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n-US" sz="2400" dirty="0" smtClean="0">
                <a:solidFill>
                  <a:srgbClr val="0000CC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* Ở  </a:t>
            </a:r>
            <a:r>
              <a:rPr lang="en-US" sz="2400" dirty="0" err="1" smtClean="0">
                <a:solidFill>
                  <a:srgbClr val="0000CC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châu</a:t>
            </a:r>
            <a:r>
              <a:rPr lang="en-US" sz="2400" dirty="0" smtClean="0">
                <a:solidFill>
                  <a:srgbClr val="0000CC"/>
                </a:solidFill>
                <a:effectLst/>
                <a:latin typeface="Arial" pitchFamily="34" charset="0"/>
                <a:ea typeface="Times New Roman"/>
                <a:cs typeface="Arial" pitchFamily="34" charset="0"/>
              </a:rPr>
              <a:t> Á</a:t>
            </a:r>
            <a:endParaRPr lang="en-US" sz="2400" dirty="0" smtClean="0">
              <a:solidFill>
                <a:srgbClr val="0000CC"/>
              </a:solidFill>
              <a:effectLst/>
              <a:latin typeface="Arial" pitchFamily="34" charset="0"/>
              <a:ea typeface="MS Mincho"/>
              <a:cs typeface="Arial" pitchFamily="34" charset="0"/>
            </a:endParaRPr>
          </a:p>
          <a:p>
            <a:pPr marL="180340" indent="-180340"/>
            <a:r>
              <a:rPr lang="en-US" sz="24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+ </a:t>
            </a:r>
            <a:r>
              <a:rPr lang="en-US" sz="2400" b="1" u="sng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Bắc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Triều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Tiên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:                   </a:t>
            </a:r>
            <a:r>
              <a:rPr lang="en-US" sz="2400" b="1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Liên</a:t>
            </a:r>
            <a:r>
              <a:rPr lang="en-US" sz="24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b="1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Xô</a:t>
            </a:r>
            <a:r>
              <a:rPr lang="en-US" sz="24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chiếm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đóng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    </a:t>
            </a:r>
            <a:endParaRPr lang="en-US" sz="2400" dirty="0" smtClean="0">
              <a:effectLst/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+ </a:t>
            </a:r>
            <a:r>
              <a:rPr lang="en-US" sz="2400" b="1" u="sng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Nam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Triều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Tiên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+ </a:t>
            </a:r>
            <a:r>
              <a:rPr lang="en-US" sz="2400" b="1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Nhật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 :   </a:t>
            </a:r>
            <a:r>
              <a:rPr lang="en-US" sz="2400" b="1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Mĩ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chiếm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đóng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endParaRPr lang="en-US" sz="2400" dirty="0" smtClean="0">
              <a:effectLst/>
              <a:latin typeface="Arial" pitchFamily="34" charset="0"/>
              <a:cs typeface="Arial" pitchFamily="34" charset="0"/>
            </a:endParaRPr>
          </a:p>
          <a:p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+ 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Đông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Nam </a:t>
            </a:r>
            <a:r>
              <a:rPr lang="en-US" sz="24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Á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,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Tây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Á,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Nam </a:t>
            </a:r>
            <a:r>
              <a:rPr lang="en-US" sz="24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Á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: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các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nước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b="1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phương</a:t>
            </a:r>
            <a:r>
              <a:rPr lang="en-US" sz="24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b="1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Tây</a:t>
            </a:r>
            <a:r>
              <a:rPr lang="en-US" sz="2400" b="1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chiếm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đóng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                  </a:t>
            </a:r>
            <a:endParaRPr lang="en-US" sz="2400" dirty="0" smtClean="0">
              <a:effectLst/>
              <a:latin typeface="Arial" pitchFamily="34" charset="0"/>
              <a:cs typeface="Arial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+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Trung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Quốc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trở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thành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quốc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gia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thống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nhất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và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dân</a:t>
            </a:r>
            <a:r>
              <a:rPr lang="en-US" sz="2400" dirty="0" smtClean="0">
                <a:effectLst/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Calibri"/>
                <a:cs typeface="Arial" pitchFamily="34" charset="0"/>
              </a:rPr>
              <a:t>chủ</a:t>
            </a:r>
            <a:endParaRPr lang="en-US" sz="2400" dirty="0">
              <a:effectLst/>
              <a:latin typeface="Arial" pitchFamily="34" charset="0"/>
              <a:ea typeface="MS Mincho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401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\Downloads\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0" y="-323850"/>
            <a:ext cx="9829800" cy="579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213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Arrow Connector 1"/>
          <p:cNvCxnSpPr>
            <a:cxnSpLocks noChangeShapeType="1"/>
          </p:cNvCxnSpPr>
          <p:nvPr/>
        </p:nvCxnSpPr>
        <p:spPr bwMode="auto">
          <a:xfrm>
            <a:off x="3744595" y="4966335"/>
            <a:ext cx="2667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Arrow Connector 2"/>
          <p:cNvCxnSpPr>
            <a:cxnSpLocks noChangeShapeType="1"/>
          </p:cNvCxnSpPr>
          <p:nvPr/>
        </p:nvCxnSpPr>
        <p:spPr bwMode="auto">
          <a:xfrm>
            <a:off x="3744595" y="4965700"/>
            <a:ext cx="266700" cy="2032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28600" y="498116"/>
            <a:ext cx="8686800" cy="35825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=&gt;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Tác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động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của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Hội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nghị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Ianta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CC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0000CC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636838" algn="ctr"/>
                <a:tab pos="5273675" algn="r"/>
              </a:tabLst>
            </a:pP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Hội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nghị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Ianta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dẫn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đến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 </a:t>
            </a: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Sau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chiến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tranh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thế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giới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 </a:t>
            </a: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đã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hình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thành</a:t>
            </a:r>
            <a:r>
              <a:rPr kumimoji="0" lang="en-US" altLang="ja-JP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trật</a:t>
            </a:r>
            <a:r>
              <a:rPr kumimoji="0" lang="en-US" altLang="ja-JP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tự</a:t>
            </a:r>
            <a:r>
              <a:rPr kumimoji="0" lang="en-US" altLang="ja-JP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2 </a:t>
            </a:r>
            <a:r>
              <a:rPr kumimoji="0" lang="en-US" altLang="ja-JP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cực</a:t>
            </a:r>
            <a:r>
              <a:rPr kumimoji="0" lang="en-US" altLang="ja-JP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altLang="ja-JP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Ianta</a:t>
            </a:r>
            <a:endParaRPr kumimoji="0" lang="en-US" altLang="ja-JP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Tx/>
              <a:buChar char="-"/>
              <a:tabLst>
                <a:tab pos="2637155" algn="ctr"/>
                <a:tab pos="5274310" algn="r"/>
              </a:tabLst>
            </a:pP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Đặc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điểm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trật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tự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Ianta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: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Thế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giới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chia 2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phe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(2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cực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)         </a:t>
            </a: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n-US" sz="24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ea typeface="Times New Roman"/>
                <a:cs typeface="Arial" pitchFamily="34" charset="0"/>
              </a:rPr>
              <a:t>                            +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phe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Tư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bản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:  </a:t>
            </a:r>
            <a:r>
              <a:rPr lang="vi-VN" sz="2400" b="1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Mĩ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đứng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đầu</a:t>
            </a:r>
            <a:endParaRPr lang="en-US" sz="2400" dirty="0" smtClean="0">
              <a:effectLst/>
              <a:latin typeface="Arial" pitchFamily="34" charset="0"/>
              <a:ea typeface="MS Mincho"/>
              <a:cs typeface="Arial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                            +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phe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Xã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hội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chủ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400" dirty="0" err="1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nghĩa</a:t>
            </a:r>
            <a:r>
              <a:rPr lang="en-US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:  </a:t>
            </a:r>
            <a:r>
              <a:rPr lang="vi-VN" sz="2400" b="1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Liên Xô</a:t>
            </a:r>
            <a:r>
              <a:rPr lang="vi-VN" sz="2400" dirty="0" smtClean="0">
                <a:effectLst/>
                <a:latin typeface="Arial" pitchFamily="34" charset="0"/>
                <a:ea typeface="Times New Roman"/>
                <a:cs typeface="Arial" pitchFamily="34" charset="0"/>
              </a:rPr>
              <a:t> đứng đầu  </a:t>
            </a:r>
            <a:endParaRPr lang="en-US" sz="2400" dirty="0" smtClean="0">
              <a:effectLst/>
              <a:latin typeface="Arial" pitchFamily="34" charset="0"/>
              <a:ea typeface="MS Mincho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636838" algn="ctr"/>
                <a:tab pos="5273675" algn="r"/>
              </a:tabLst>
            </a:pPr>
            <a:endParaRPr lang="en-US" altLang="ja-JP" sz="2400" b="1" dirty="0">
              <a:latin typeface="Arial" pitchFamily="34" charset="0"/>
              <a:cs typeface="Arial" pitchFamily="34" charset="0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2636838" algn="ctr"/>
                <a:tab pos="5273675" algn="r"/>
              </a:tabLst>
            </a:pPr>
            <a:endParaRPr kumimoji="0" lang="en-US" altLang="ja-JP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36838" algn="ctr"/>
                <a:tab pos="5273675" algn="r"/>
              </a:tabLst>
            </a:pPr>
            <a:endParaRPr kumimoji="0" lang="en-US" altLang="ja-JP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840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6220" y="133350"/>
            <a:ext cx="8686800" cy="4352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700" b="1" dirty="0" smtClean="0">
                <a:latin typeface="Arial" pitchFamily="34" charset="0"/>
                <a:ea typeface="MS Mincho"/>
                <a:cs typeface="Arial" pitchFamily="34" charset="0"/>
              </a:rPr>
              <a:t>b. </a:t>
            </a:r>
            <a:r>
              <a:rPr lang="en-US" sz="2700" b="1" dirty="0" err="1">
                <a:latin typeface="Arial" pitchFamily="34" charset="0"/>
                <a:ea typeface="MS Mincho"/>
                <a:cs typeface="Arial" pitchFamily="34" charset="0"/>
              </a:rPr>
              <a:t>Sự</a:t>
            </a:r>
            <a:r>
              <a:rPr lang="en-US" sz="2700" b="1" dirty="0">
                <a:latin typeface="Arial" pitchFamily="34" charset="0"/>
                <a:ea typeface="MS Mincho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ea typeface="MS Mincho"/>
                <a:cs typeface="Arial" pitchFamily="34" charset="0"/>
              </a:rPr>
              <a:t>tồn</a:t>
            </a:r>
            <a:r>
              <a:rPr lang="en-US" sz="2700" b="1" dirty="0">
                <a:latin typeface="Arial" pitchFamily="34" charset="0"/>
                <a:ea typeface="MS Mincho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ea typeface="MS Mincho"/>
                <a:cs typeface="Arial" pitchFamily="34" charset="0"/>
              </a:rPr>
              <a:t>tại</a:t>
            </a:r>
            <a:r>
              <a:rPr lang="en-US" sz="2700" b="1" dirty="0">
                <a:latin typeface="Arial" pitchFamily="34" charset="0"/>
                <a:ea typeface="MS Mincho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ea typeface="MS Mincho"/>
                <a:cs typeface="Arial" pitchFamily="34" charset="0"/>
              </a:rPr>
              <a:t>của</a:t>
            </a:r>
            <a:r>
              <a:rPr lang="en-US" sz="2700" b="1" dirty="0">
                <a:latin typeface="Arial" pitchFamily="34" charset="0"/>
                <a:ea typeface="MS Mincho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ea typeface="MS Mincho"/>
                <a:cs typeface="Arial" pitchFamily="34" charset="0"/>
              </a:rPr>
              <a:t>Trật</a:t>
            </a:r>
            <a:r>
              <a:rPr lang="en-US" sz="2700" b="1" dirty="0">
                <a:latin typeface="Arial" pitchFamily="34" charset="0"/>
                <a:ea typeface="MS Mincho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ea typeface="MS Mincho"/>
                <a:cs typeface="Arial" pitchFamily="34" charset="0"/>
              </a:rPr>
              <a:t>tự</a:t>
            </a:r>
            <a:r>
              <a:rPr lang="en-US" sz="2700" b="1" dirty="0">
                <a:latin typeface="Arial" pitchFamily="34" charset="0"/>
                <a:ea typeface="MS Mincho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ea typeface="Times New Roman"/>
                <a:cs typeface="Arial" pitchFamily="34" charset="0"/>
              </a:rPr>
              <a:t>thế</a:t>
            </a:r>
            <a:r>
              <a:rPr lang="en-US" sz="27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ea typeface="Times New Roman"/>
                <a:cs typeface="Arial" pitchFamily="34" charset="0"/>
              </a:rPr>
              <a:t>giới</a:t>
            </a:r>
            <a:r>
              <a:rPr lang="en-US" sz="27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ea typeface="Times New Roman"/>
                <a:cs typeface="Arial" pitchFamily="34" charset="0"/>
              </a:rPr>
              <a:t>hai</a:t>
            </a:r>
            <a:r>
              <a:rPr lang="en-US" sz="27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ea typeface="Times New Roman"/>
                <a:cs typeface="Arial" pitchFamily="34" charset="0"/>
              </a:rPr>
              <a:t>cực</a:t>
            </a:r>
            <a:r>
              <a:rPr lang="en-US" sz="2700" b="1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b="1" dirty="0" err="1">
                <a:latin typeface="Arial" pitchFamily="34" charset="0"/>
                <a:ea typeface="Times New Roman"/>
                <a:cs typeface="Arial" pitchFamily="34" charset="0"/>
              </a:rPr>
              <a:t>Ianta</a:t>
            </a:r>
            <a:r>
              <a:rPr lang="en-US" sz="2700" b="1" dirty="0">
                <a:latin typeface="Arial" pitchFamily="34" charset="0"/>
                <a:ea typeface="Times New Roman"/>
                <a:cs typeface="Arial" pitchFamily="34" charset="0"/>
              </a:rPr>
              <a:t> (1945 </a:t>
            </a:r>
            <a:r>
              <a:rPr lang="en-US" sz="2700" b="1" dirty="0" err="1" smtClean="0">
                <a:latin typeface="Arial" pitchFamily="34" charset="0"/>
                <a:ea typeface="Times New Roman"/>
                <a:cs typeface="Arial" pitchFamily="34" charset="0"/>
              </a:rPr>
              <a:t>đến</a:t>
            </a:r>
            <a:r>
              <a:rPr lang="en-US" sz="2700" b="1" dirty="0" smtClean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b="1" dirty="0">
                <a:latin typeface="Arial" pitchFamily="34" charset="0"/>
                <a:ea typeface="Times New Roman"/>
                <a:cs typeface="Arial" pitchFamily="34" charset="0"/>
              </a:rPr>
              <a:t>1991)</a:t>
            </a:r>
            <a:endParaRPr lang="en-US" sz="2700" dirty="0">
              <a:latin typeface="Arial" pitchFamily="34" charset="0"/>
              <a:ea typeface="MS Mincho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700" dirty="0" smtClean="0">
                <a:latin typeface="Arial" pitchFamily="34" charset="0"/>
                <a:ea typeface="Times New Roman"/>
                <a:cs typeface="Arial" pitchFamily="34" charset="0"/>
              </a:rPr>
              <a:t>- 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Trật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tự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I-an-ta chi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phối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toàn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bộ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đời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sống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chính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trị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thế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giới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nửa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sau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thế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kỉ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XX.</a:t>
            </a:r>
            <a:endParaRPr lang="en-US" sz="2700" dirty="0">
              <a:latin typeface="Arial" pitchFamily="34" charset="0"/>
              <a:ea typeface="MS Mincho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-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Sự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tồn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tại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của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Trật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tự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thế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giới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hai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cực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I-an-ta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gắn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liền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với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:</a:t>
            </a:r>
            <a:endParaRPr lang="en-US" sz="2700" dirty="0">
              <a:latin typeface="Arial" pitchFamily="34" charset="0"/>
              <a:ea typeface="MS Mincho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700" dirty="0" smtClean="0">
                <a:latin typeface="Arial" pitchFamily="34" charset="0"/>
                <a:ea typeface="Times New Roman"/>
                <a:cs typeface="Arial" pitchFamily="34" charset="0"/>
              </a:rPr>
              <a:t>+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Sự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hình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thành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hai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hệ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thống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xã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hội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đối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lập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là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tư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bản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chủ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nghĩa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và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xã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hội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chủ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nghĩa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endParaRPr lang="en-US" sz="2700" dirty="0">
              <a:latin typeface="Arial" pitchFamily="34" charset="0"/>
              <a:ea typeface="MS Mincho"/>
              <a:cs typeface="Arial" pitchFamily="34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700" dirty="0" smtClean="0">
                <a:latin typeface="Arial" pitchFamily="34" charset="0"/>
                <a:ea typeface="Times New Roman"/>
                <a:cs typeface="Arial" pitchFamily="34" charset="0"/>
              </a:rPr>
              <a:t>    +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Chiến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tranh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lạnh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giữa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hai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cực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Liên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Xô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 - </a:t>
            </a:r>
            <a:r>
              <a:rPr lang="en-US" sz="2700" dirty="0" err="1">
                <a:latin typeface="Arial" pitchFamily="34" charset="0"/>
                <a:ea typeface="Times New Roman"/>
                <a:cs typeface="Arial" pitchFamily="34" charset="0"/>
              </a:rPr>
              <a:t>Mỹ</a:t>
            </a:r>
            <a:r>
              <a:rPr lang="en-US" sz="2700" dirty="0">
                <a:latin typeface="Arial" pitchFamily="34" charset="0"/>
                <a:ea typeface="Times New Roman"/>
                <a:cs typeface="Arial" pitchFamily="34" charset="0"/>
              </a:rPr>
              <a:t>.</a:t>
            </a:r>
            <a:endParaRPr lang="en-US" sz="2700" dirty="0">
              <a:effectLst/>
              <a:latin typeface="Arial" pitchFamily="34" charset="0"/>
              <a:ea typeface="MS Mincho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78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04800" y="285006"/>
            <a:ext cx="8564880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Trật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I-an-ta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trải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qua 2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đoạn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="1" dirty="0">
                <a:latin typeface="Arial" pitchFamily="34" charset="0"/>
                <a:ea typeface="Times New Roman" pitchFamily="18" charset="0"/>
                <a:cs typeface="Arial" pitchFamily="34" charset="0"/>
              </a:rPr>
              <a:t>*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Giai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đoạn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1945 – 1970: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Trật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tự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cực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Ianta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xác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lập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và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phát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triển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+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Biểu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hiện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số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1: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Sự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hình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thành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hai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hệ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thống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đối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lập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tư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bản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chủ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nghĩa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và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xã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hội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chủ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nghĩa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 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64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64086"/>
              </p:ext>
            </p:extLst>
          </p:nvPr>
        </p:nvGraphicFramePr>
        <p:xfrm>
          <a:off x="304800" y="127953"/>
          <a:ext cx="8610600" cy="4668837"/>
        </p:xfrm>
        <a:graphic>
          <a:graphicData uri="http://schemas.openxmlformats.org/drawingml/2006/table">
            <a:tbl>
              <a:tblPr firstRow="1" firstCol="1" bandRow="1"/>
              <a:tblGrid>
                <a:gridCol w="1600200"/>
                <a:gridCol w="3810000"/>
                <a:gridCol w="3200400"/>
              </a:tblGrid>
              <a:tr h="462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Nội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dung</a:t>
                      </a:r>
                      <a:endParaRPr lang="en-US" sz="2400" dirty="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Mĩ</a:t>
                      </a:r>
                      <a:r>
                        <a:rPr lang="en-US" sz="24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– Tây Âu</a:t>
                      </a:r>
                      <a:endParaRPr lang="en-US" sz="240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Liên Xô</a:t>
                      </a:r>
                      <a:r>
                        <a:rPr lang="en-US" sz="24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– Đông Âu</a:t>
                      </a:r>
                      <a:endParaRPr lang="en-US" sz="240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Chính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trị</a:t>
                      </a:r>
                      <a:endParaRPr lang="en-US" sz="2400" dirty="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Thông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điệp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Tổng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thống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Mĩ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Truman  -&gt;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khởi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đầu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chiến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tranh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lạnh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(1)</a:t>
                      </a:r>
                      <a:endParaRPr lang="en-US" sz="2400" dirty="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 </a:t>
                      </a:r>
                      <a:endParaRPr lang="en-US" sz="240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Kinh tế</a:t>
                      </a:r>
                      <a:endParaRPr lang="en-US" sz="240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Mĩ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đề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ra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kế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hoạch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Macsan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lôi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kéo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các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nước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Tây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Âu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chống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Liên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Xô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.</a:t>
                      </a:r>
                      <a:endParaRPr lang="en-US" sz="2400" dirty="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Lập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Hội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đồng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tương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trợ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kinh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tế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b="1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SEV</a:t>
                      </a:r>
                      <a:endParaRPr lang="en-US" sz="2400" dirty="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Quân sự</a:t>
                      </a:r>
                      <a:endParaRPr lang="en-US" sz="240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Lập </a:t>
                      </a:r>
                      <a:r>
                        <a:rPr lang="vi-VN" sz="2400" kern="10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Tổ chức Hiệp ước Bắc Đại Tây Dương </a:t>
                      </a:r>
                      <a:r>
                        <a:rPr lang="en-US" sz="2400" b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NATO</a:t>
                      </a:r>
                      <a:endParaRPr lang="en-US" sz="240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vi-VN" sz="2400" dirty="0">
                          <a:effectLst/>
                          <a:latin typeface="Arial" pitchFamily="34" charset="0"/>
                          <a:ea typeface="Arial"/>
                          <a:cs typeface="Arial" pitchFamily="34" charset="0"/>
                        </a:rPr>
                        <a:t>Tổ chức Hiệp ước </a:t>
                      </a:r>
                      <a:r>
                        <a:rPr lang="en-US" sz="2400" b="1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Vácxava</a:t>
                      </a:r>
                      <a:endParaRPr lang="en-US" sz="2400" dirty="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-&gt;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Sự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ra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đời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của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hai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khối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quân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sự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NATO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và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Vacxava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làm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chiến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tranh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lạnh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bao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trùm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thế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giới</a:t>
                      </a:r>
                      <a:r>
                        <a:rPr lang="en-US" sz="2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(2)</a:t>
                      </a:r>
                      <a:endParaRPr lang="en-US" sz="2400" dirty="0">
                        <a:effectLst/>
                        <a:latin typeface="Arial" pitchFamily="34" charset="0"/>
                        <a:ea typeface="MS Mincho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2751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560</Words>
  <Application>Microsoft Office PowerPoint</Application>
  <PresentationFormat>On-screen Show (16:9)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2025-08-10T14:08:11Z</dcterms:created>
  <dcterms:modified xsi:type="dcterms:W3CDTF">2026-04-04T07:34:37Z</dcterms:modified>
</cp:coreProperties>
</file>