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96" r:id="rId3"/>
  </p:sldMasterIdLst>
  <p:sldIdLst>
    <p:sldId id="282" r:id="rId4"/>
    <p:sldId id="269" r:id="rId5"/>
    <p:sldId id="273" r:id="rId6"/>
    <p:sldId id="274" r:id="rId7"/>
    <p:sldId id="278" r:id="rId8"/>
    <p:sldId id="275" r:id="rId9"/>
    <p:sldId id="277" r:id="rId10"/>
    <p:sldId id="276" r:id="rId11"/>
    <p:sldId id="279" r:id="rId12"/>
    <p:sldId id="280" r:id="rId13"/>
    <p:sldId id="281" r:id="rId14"/>
    <p:sldId id="283" r:id="rId15"/>
    <p:sldId id="295" r:id="rId16"/>
    <p:sldId id="284" r:id="rId17"/>
    <p:sldId id="285" r:id="rId18"/>
    <p:sldId id="286" r:id="rId19"/>
    <p:sldId id="288" r:id="rId20"/>
    <p:sldId id="290" r:id="rId21"/>
    <p:sldId id="292" r:id="rId22"/>
    <p:sldId id="293" r:id="rId23"/>
    <p:sldId id="294" r:id="rId24"/>
    <p:sldId id="256" r:id="rId25"/>
  </p:sldIdLst>
  <p:sldSz cx="12192000" cy="6858000"/>
  <p:notesSz cx="6858000" cy="9144000"/>
  <p:embeddedFontLst>
    <p:embeddedFont>
      <p:font typeface="Tahoma" panose="020B0604030504040204" pitchFamily="34"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B2CB"/>
    <a:srgbClr val="30CFCD"/>
    <a:srgbClr val="0E73B7"/>
    <a:srgbClr val="E43230"/>
    <a:srgbClr val="E99D05"/>
    <a:srgbClr val="DCADCB"/>
    <a:srgbClr val="9F7906"/>
    <a:srgbClr val="E9AAD4"/>
    <a:srgbClr val="668B06"/>
    <a:srgbClr val="3E61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94660"/>
  </p:normalViewPr>
  <p:slideViewPr>
    <p:cSldViewPr snapToGrid="0">
      <p:cViewPr varScale="1">
        <p:scale>
          <a:sx n="74" d="100"/>
          <a:sy n="74" d="100"/>
        </p:scale>
        <p:origin x="3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7806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50228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69848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4518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965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9471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3554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062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90353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19494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5853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051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55469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214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2066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2323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6511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pPr/>
              <a:t>4/8/2026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6751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D8BD707-D9CF-40AE-B4C6-C98DA3205C09}" type="datetimeFigureOut">
              <a:rPr lang="en-US" smtClean="0"/>
              <a:pPr/>
              <a:t>4/8/2026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66567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89049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44848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3619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2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150732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D838988-15A6-4647-86D7-062E8698D868}" type="datetimeFigureOut">
              <a:rPr lang="en-US" smtClean="0"/>
              <a:t>4/8/2026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CF1BDB4-6E33-4EB0-BC1A-E3E46395113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015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7.png"/><Relationship Id="rId3" Type="http://schemas.openxmlformats.org/officeDocument/2006/relationships/audio" Target="../media/audio2.wav"/><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12.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4.png"/><Relationship Id="rId14" Type="http://schemas.openxmlformats.org/officeDocument/2006/relationships/slide" Target="slide2.xml"/></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2.xml"/><Relationship Id="rId3" Type="http://schemas.openxmlformats.org/officeDocument/2006/relationships/audio" Target="../media/audio3.wav"/><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7.png"/><Relationship Id="rId5" Type="http://schemas.openxmlformats.org/officeDocument/2006/relationships/image" Target="../media/image12.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1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image" Target="../media/image10.gif"/><Relationship Id="rId2" Type="http://schemas.openxmlformats.org/officeDocument/2006/relationships/audio" Target="../media/media1.wav"/><Relationship Id="rId16" Type="http://schemas.openxmlformats.org/officeDocument/2006/relationships/image" Target="../media/image9.gif"/><Relationship Id="rId1" Type="http://schemas.microsoft.com/office/2007/relationships/media" Target="../media/media1.wav"/><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image" Target="../media/image7.png"/><Relationship Id="rId15" Type="http://schemas.openxmlformats.org/officeDocument/2006/relationships/image" Target="../media/image8.gif"/><Relationship Id="rId10" Type="http://schemas.openxmlformats.org/officeDocument/2006/relationships/slide" Target="slide7.xml"/><Relationship Id="rId19" Type="http://schemas.openxmlformats.org/officeDocument/2006/relationships/slide" Target="slide12.xml"/><Relationship Id="rId4" Type="http://schemas.openxmlformats.org/officeDocument/2006/relationships/image" Target="../media/image6.png"/><Relationship Id="rId9" Type="http://schemas.openxmlformats.org/officeDocument/2006/relationships/slide" Target="slide6.xml"/><Relationship Id="rId14" Type="http://schemas.openxmlformats.org/officeDocument/2006/relationships/slide" Target="slide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svg"/><Relationship Id="rId1" Type="http://schemas.openxmlformats.org/officeDocument/2006/relationships/slideLayout" Target="../slideLayouts/slideLayout29.xml"/><Relationship Id="rId6" Type="http://schemas.openxmlformats.org/officeDocument/2006/relationships/image" Target="../media/image26.svg"/><Relationship Id="rId5" Type="http://schemas.openxmlformats.org/officeDocument/2006/relationships/image" Target="../media/image25.svg"/><Relationship Id="rId4" Type="http://schemas.openxmlformats.org/officeDocument/2006/relationships/image" Target="../media/image24.svg"/><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7.png"/><Relationship Id="rId3" Type="http://schemas.openxmlformats.org/officeDocument/2006/relationships/audio" Target="../media/audio2.wav"/><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12.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4.png"/><Relationship Id="rId1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8.png"/><Relationship Id="rId3" Type="http://schemas.openxmlformats.org/officeDocument/2006/relationships/audio" Target="../media/audio3.wav"/><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7.png"/><Relationship Id="rId5" Type="http://schemas.openxmlformats.org/officeDocument/2006/relationships/image" Target="../media/image12.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4.png"/><Relationship Id="rId1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7.png"/><Relationship Id="rId3" Type="http://schemas.openxmlformats.org/officeDocument/2006/relationships/audio" Target="../media/audio2.wav"/><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12.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4.png"/><Relationship Id="rId1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2.xml"/><Relationship Id="rId3" Type="http://schemas.openxmlformats.org/officeDocument/2006/relationships/audio" Target="../media/audio3.wav"/><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7.png"/><Relationship Id="rId5" Type="http://schemas.openxmlformats.org/officeDocument/2006/relationships/image" Target="../media/image12.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8.png"/><Relationship Id="rId3" Type="http://schemas.openxmlformats.org/officeDocument/2006/relationships/audio" Target="../media/audio3.wav"/><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7.png"/><Relationship Id="rId5" Type="http://schemas.openxmlformats.org/officeDocument/2006/relationships/image" Target="../media/image12.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4.png"/><Relationship Id="rId14"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2.xml"/><Relationship Id="rId3" Type="http://schemas.openxmlformats.org/officeDocument/2006/relationships/audio" Target="../media/audio3.wav"/><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7.png"/><Relationship Id="rId5" Type="http://schemas.openxmlformats.org/officeDocument/2006/relationships/image" Target="../media/image12.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8.png"/><Relationship Id="rId3" Type="http://schemas.openxmlformats.org/officeDocument/2006/relationships/audio" Target="../media/audio3.wav"/><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7.png"/><Relationship Id="rId5" Type="http://schemas.openxmlformats.org/officeDocument/2006/relationships/image" Target="../media/image12.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4.png"/><Relationship Id="rId1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FCA690-AC77-4C73-AB9A-585F1F0B4358}"/>
              </a:ext>
            </a:extLst>
          </p:cNvPr>
          <p:cNvSpPr>
            <a:spLocks noGrp="1"/>
          </p:cNvSpPr>
          <p:nvPr>
            <p:ph type="body" idx="4294967295"/>
          </p:nvPr>
        </p:nvSpPr>
        <p:spPr>
          <a:xfrm>
            <a:off x="0" y="250825"/>
            <a:ext cx="12436475" cy="3065463"/>
          </a:xfrm>
          <a:solidFill>
            <a:schemeClr val="accent1">
              <a:lumMod val="60000"/>
              <a:lumOff val="40000"/>
            </a:schemeClr>
          </a:solidFill>
        </p:spPr>
        <p:txBody>
          <a:bodyPr>
            <a:noAutofit/>
          </a:bodyPr>
          <a:lstStyle/>
          <a:p>
            <a:pPr marL="0" marR="0" lvl="0" indent="0" algn="ctr" defTabSz="914400" rtl="0" eaLnBrk="1" fontAlgn="auto" latinLnBrk="0" hangingPunct="1">
              <a:lnSpc>
                <a:spcPct val="115000"/>
              </a:lnSpc>
              <a:spcBef>
                <a:spcPts val="1200"/>
              </a:spcBef>
              <a:spcAft>
                <a:spcPts val="1000"/>
              </a:spcAft>
              <a:buClr>
                <a:srgbClr val="E48312"/>
              </a:buClr>
              <a:buSzPct val="100000"/>
              <a:buFont typeface="Calibri" panose="020F0502020204030204" pitchFamily="34" charset="0"/>
              <a:buNone/>
              <a:tabLst/>
              <a:defRPr/>
            </a:pP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UNIT: REVIEW – READING CLOZE TEST</a:t>
            </a:r>
            <a:b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b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Lesson: </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Practising</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Reading – Gap-filling </a:t>
            </a:r>
            <a:endParaRPr kumimoji="0" lang="vi-VN" sz="4800" b="1"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endParaRPr>
          </a:p>
          <a:p>
            <a:pPr marL="0" indent="0" algn="ctr">
              <a:lnSpc>
                <a:spcPct val="115000"/>
              </a:lnSpc>
              <a:spcAft>
                <a:spcPts val="1000"/>
              </a:spcAft>
              <a:buNone/>
            </a:pPr>
            <a:endParaRPr lang="vi-VN" sz="4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8" name="TextBox 7">
            <a:extLst>
              <a:ext uri="{FF2B5EF4-FFF2-40B4-BE49-F238E27FC236}">
                <a16:creationId xmlns:a16="http://schemas.microsoft.com/office/drawing/2014/main" id="{E0CC75AF-47FE-4723-A286-550DCEED4ACC}"/>
              </a:ext>
            </a:extLst>
          </p:cNvPr>
          <p:cNvSpPr txBox="1"/>
          <p:nvPr/>
        </p:nvSpPr>
        <p:spPr>
          <a:xfrm>
            <a:off x="2491459" y="4066511"/>
            <a:ext cx="7629693" cy="1200329"/>
          </a:xfrm>
          <a:prstGeom prst="rect">
            <a:avLst/>
          </a:prstGeom>
          <a:solidFill>
            <a:schemeClr val="accent1">
              <a:lumMod val="40000"/>
              <a:lumOff val="60000"/>
            </a:schemeClr>
          </a:solidFill>
        </p:spPr>
        <p:txBody>
          <a:bodyPr wrap="square" rtlCol="0">
            <a:spAutoFit/>
          </a:bodyPr>
          <a:lstStyle/>
          <a:p>
            <a:r>
              <a:rPr lang="vi-VN" sz="3600" b="1" dirty="0" err="1">
                <a:latin typeface="+mj-lt"/>
              </a:rPr>
              <a:t>Teacher</a:t>
            </a:r>
            <a:r>
              <a:rPr lang="vi-VN" sz="3600" b="1" dirty="0">
                <a:latin typeface="+mj-lt"/>
              </a:rPr>
              <a:t> : </a:t>
            </a:r>
            <a:r>
              <a:rPr lang="vi-VN" sz="3600" b="1" dirty="0" err="1">
                <a:latin typeface="+mj-lt"/>
              </a:rPr>
              <a:t>Ph</a:t>
            </a:r>
            <a:r>
              <a:rPr lang="en-US" sz="3600" b="1" dirty="0">
                <a:latin typeface="+mj-lt"/>
              </a:rPr>
              <a:t>am </a:t>
            </a:r>
            <a:r>
              <a:rPr lang="en-US" sz="3600" b="1" dirty="0" err="1">
                <a:latin typeface="+mj-lt"/>
              </a:rPr>
              <a:t>Thi</a:t>
            </a:r>
            <a:r>
              <a:rPr lang="en-US" sz="3600" b="1" dirty="0">
                <a:latin typeface="+mj-lt"/>
              </a:rPr>
              <a:t> Ngoc</a:t>
            </a:r>
            <a:r>
              <a:rPr lang="vi-VN" sz="3600" b="1" dirty="0">
                <a:latin typeface="+mj-lt"/>
              </a:rPr>
              <a:t> </a:t>
            </a:r>
          </a:p>
          <a:p>
            <a:r>
              <a:rPr lang="vi-VN" sz="3600" b="1" dirty="0" err="1">
                <a:latin typeface="+mj-lt"/>
              </a:rPr>
              <a:t>From</a:t>
            </a:r>
            <a:r>
              <a:rPr lang="vi-VN" sz="3600" b="1" dirty="0">
                <a:latin typeface="+mj-lt"/>
              </a:rPr>
              <a:t>: </a:t>
            </a:r>
            <a:r>
              <a:rPr lang="vi-VN" sz="3600" b="1" dirty="0" err="1">
                <a:latin typeface="+mj-lt"/>
              </a:rPr>
              <a:t>Nguyen</a:t>
            </a:r>
            <a:r>
              <a:rPr lang="vi-VN" sz="3600" b="1" dirty="0">
                <a:latin typeface="+mj-lt"/>
              </a:rPr>
              <a:t> </a:t>
            </a:r>
            <a:r>
              <a:rPr lang="en-US" sz="3600" b="1" dirty="0">
                <a:latin typeface="+mj-lt"/>
              </a:rPr>
              <a:t>Hue High</a:t>
            </a:r>
            <a:r>
              <a:rPr lang="vi-VN" sz="3600" b="1" dirty="0">
                <a:latin typeface="+mj-lt"/>
              </a:rPr>
              <a:t> </a:t>
            </a:r>
            <a:r>
              <a:rPr lang="vi-VN" sz="3600" b="1" dirty="0" err="1">
                <a:latin typeface="+mj-lt"/>
              </a:rPr>
              <a:t>School</a:t>
            </a:r>
            <a:r>
              <a:rPr lang="vi-VN" sz="3600" b="1" dirty="0">
                <a:latin typeface="+mj-lt"/>
              </a:rPr>
              <a:t> </a:t>
            </a:r>
            <a:endParaRPr lang="en-US" sz="3600" b="1" dirty="0">
              <a:latin typeface="+mj-lt"/>
            </a:endParaRPr>
          </a:p>
        </p:txBody>
      </p:sp>
      <p:pic>
        <p:nvPicPr>
          <p:cNvPr id="9" name="Picture 8">
            <a:extLst>
              <a:ext uri="{FF2B5EF4-FFF2-40B4-BE49-F238E27FC236}">
                <a16:creationId xmlns:a16="http://schemas.microsoft.com/office/drawing/2014/main" id="{0862BC7E-D121-4F9B-AE18-B4DE33CD556D}"/>
              </a:ext>
            </a:extLst>
          </p:cNvPr>
          <p:cNvPicPr>
            <a:picLocks noChangeAspect="1"/>
          </p:cNvPicPr>
          <p:nvPr/>
        </p:nvPicPr>
        <p:blipFill>
          <a:blip r:embed="rId2"/>
          <a:stretch>
            <a:fillRect/>
          </a:stretch>
        </p:blipFill>
        <p:spPr>
          <a:xfrm>
            <a:off x="-80684" y="1853660"/>
            <a:ext cx="2277037" cy="1463281"/>
          </a:xfrm>
          <a:prstGeom prst="rect">
            <a:avLst/>
          </a:prstGeom>
        </p:spPr>
      </p:pic>
      <p:pic>
        <p:nvPicPr>
          <p:cNvPr id="10" name="Picture 9">
            <a:extLst>
              <a:ext uri="{FF2B5EF4-FFF2-40B4-BE49-F238E27FC236}">
                <a16:creationId xmlns:a16="http://schemas.microsoft.com/office/drawing/2014/main" id="{D9E09F45-FBC6-41A2-A6F4-6662527D306E}"/>
              </a:ext>
            </a:extLst>
          </p:cNvPr>
          <p:cNvPicPr>
            <a:picLocks noChangeAspect="1"/>
          </p:cNvPicPr>
          <p:nvPr/>
        </p:nvPicPr>
        <p:blipFill>
          <a:blip r:embed="rId3"/>
          <a:stretch>
            <a:fillRect/>
          </a:stretch>
        </p:blipFill>
        <p:spPr>
          <a:xfrm>
            <a:off x="9881871" y="3349334"/>
            <a:ext cx="876908" cy="1053899"/>
          </a:xfrm>
          <a:prstGeom prst="rect">
            <a:avLst/>
          </a:prstGeom>
        </p:spPr>
      </p:pic>
    </p:spTree>
    <p:extLst>
      <p:ext uri="{BB962C8B-B14F-4D97-AF65-F5344CB8AC3E}">
        <p14:creationId xmlns:p14="http://schemas.microsoft.com/office/powerpoint/2010/main" val="36230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Question</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vi-VN" sz="3200" b="0" i="0" u="none" strike="noStrike" kern="1200" cap="none" spc="0" normalizeH="0" baseline="0" noProof="0">
                <a:ln>
                  <a:noFill/>
                </a:ln>
                <a:solidFill>
                  <a:prstClr val="black"/>
                </a:solidFill>
                <a:effectLst/>
                <a:uLnTx/>
                <a:uFillTx/>
                <a:latin typeface="Calibri" panose="020F0502020204030204"/>
                <a:ea typeface="+mn-ea"/>
                <a:cs typeface="+mn-cs"/>
              </a:rPr>
              <a:t>8:</a:t>
            </a:r>
            <a:r>
              <a:rPr lang="vi-VN" sz="3200" noProof="0">
                <a:solidFill>
                  <a:prstClr val="black"/>
                </a:solidFill>
              </a:rPr>
              <a:t> </a:t>
            </a:r>
            <a:r>
              <a:rPr lang="en-US" sz="3200">
                <a:solidFill>
                  <a:prstClr val="black"/>
                </a:solidFill>
              </a:rPr>
              <a:t>The school </a:t>
            </a:r>
            <a:r>
              <a:rPr lang="vi-VN" sz="3200">
                <a:solidFill>
                  <a:prstClr val="black"/>
                </a:solidFill>
              </a:rPr>
              <a:t>…………..</a:t>
            </a:r>
            <a:r>
              <a:rPr lang="en-US" sz="3200">
                <a:solidFill>
                  <a:prstClr val="black"/>
                </a:solidFill>
              </a:rPr>
              <a:t>I am working has more than 1,000 students.</a:t>
            </a: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where</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Who </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noProof="0">
                <a:solidFill>
                  <a:prstClr val="black"/>
                </a:solidFill>
                <a:latin typeface="Arial" panose="020B0604020202020204" pitchFamily="34" charset="0"/>
              </a:rPr>
              <a:t>When </a:t>
            </a:r>
            <a:r>
              <a:rPr lang="vi-VN" sz="3200">
                <a:solidFill>
                  <a:prstClr val="black"/>
                </a:solidFill>
                <a:latin typeface="Arial" panose="020B0604020202020204" pitchFamily="34" charset="0"/>
              </a:rPr>
              <a:t> </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Whom </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rotWithShape="1">
          <a:blip r:embed="rId11" cstate="hq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1974821"/>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17" name="Cloud 16">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chemeClr val="bg1">
                    <a:lumMod val="50000"/>
                  </a:schemeClr>
                </a:solidFill>
                <a:effectLst/>
                <a:uLnTx/>
                <a:uFillTx/>
                <a:latin typeface="Arial" panose="020B0604020202020204" pitchFamily="34" charset="0"/>
                <a:ea typeface="+mn-ea"/>
                <a:cs typeface="+mn-cs"/>
              </a:rPr>
              <a:t>BACK</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651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Question</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vi-VN" sz="3200" b="0" i="0" u="none" strike="noStrike" kern="1200" cap="none" spc="0" normalizeH="0" baseline="0" noProof="0">
                <a:ln>
                  <a:noFill/>
                </a:ln>
                <a:solidFill>
                  <a:prstClr val="black"/>
                </a:solidFill>
                <a:effectLst/>
                <a:uLnTx/>
                <a:uFillTx/>
                <a:latin typeface="Calibri" panose="020F0502020204030204"/>
                <a:ea typeface="+mn-ea"/>
                <a:cs typeface="+mn-cs"/>
              </a:rPr>
              <a:t>9:</a:t>
            </a:r>
            <a:r>
              <a:rPr lang="vi-VN" sz="3200" noProof="0">
                <a:solidFill>
                  <a:prstClr val="black"/>
                </a:solidFill>
              </a:rPr>
              <a:t> </a:t>
            </a:r>
            <a:r>
              <a:rPr lang="en-US" sz="3200">
                <a:solidFill>
                  <a:prstClr val="black"/>
                </a:solidFill>
              </a:rPr>
              <a:t>She is responsible……………….organizing the event.</a:t>
            </a: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in</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with</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for</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noProof="0">
                <a:solidFill>
                  <a:prstClr val="black"/>
                </a:solidFill>
                <a:latin typeface="Arial" panose="020B0604020202020204" pitchFamily="34" charset="0"/>
              </a:rPr>
              <a:t>about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12482" y="2902112"/>
            <a:ext cx="804536" cy="64362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04821" y="2026493"/>
            <a:ext cx="732592" cy="643793"/>
          </a:xfrm>
          <a:prstGeom prst="rect">
            <a:avLst/>
          </a:prstGeom>
        </p:spPr>
      </p:pic>
      <p:sp>
        <p:nvSpPr>
          <p:cNvPr id="18" name="Cloud 17">
            <a:hlinkClick r:id="rId13"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chemeClr val="bg1">
                    <a:lumMod val="50000"/>
                  </a:schemeClr>
                </a:solidFill>
                <a:effectLst/>
                <a:uLnTx/>
                <a:uFillTx/>
                <a:latin typeface="Arial" panose="020B0604020202020204" pitchFamily="34" charset="0"/>
                <a:ea typeface="+mn-ea"/>
                <a:cs typeface="+mn-cs"/>
              </a:rPr>
              <a:t>BACK</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816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09321E5-0F5A-4D7F-91E4-CC03C9E84DCA}"/>
              </a:ext>
            </a:extLst>
          </p:cNvPr>
          <p:cNvSpPr/>
          <p:nvPr/>
        </p:nvSpPr>
        <p:spPr>
          <a:xfrm>
            <a:off x="4861112" y="2115156"/>
            <a:ext cx="2832847" cy="24299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800">
                <a:solidFill>
                  <a:schemeClr val="tx1"/>
                </a:solidFill>
                <a:latin typeface="+mj-lt"/>
              </a:rPr>
              <a:t>REVIEW THE KEY POINTS </a:t>
            </a:r>
            <a:endParaRPr lang="en-US" sz="2800">
              <a:solidFill>
                <a:schemeClr val="tx1"/>
              </a:solidFill>
              <a:latin typeface="+mj-lt"/>
            </a:endParaRPr>
          </a:p>
        </p:txBody>
      </p:sp>
      <p:sp>
        <p:nvSpPr>
          <p:cNvPr id="6" name="Oval 5">
            <a:extLst>
              <a:ext uri="{FF2B5EF4-FFF2-40B4-BE49-F238E27FC236}">
                <a16:creationId xmlns:a16="http://schemas.microsoft.com/office/drawing/2014/main" id="{C7A89236-620F-4843-A471-AA9E4DC399E2}"/>
              </a:ext>
            </a:extLst>
          </p:cNvPr>
          <p:cNvSpPr/>
          <p:nvPr/>
        </p:nvSpPr>
        <p:spPr>
          <a:xfrm>
            <a:off x="2587439" y="878425"/>
            <a:ext cx="2173942" cy="1845933"/>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vi-VN" sz="2000">
                <a:solidFill>
                  <a:schemeClr val="tx1"/>
                </a:solidFill>
              </a:rPr>
              <a:t>Preposition</a:t>
            </a:r>
            <a:br>
              <a:rPr lang="vi-VN" sz="2000">
                <a:solidFill>
                  <a:schemeClr val="tx1"/>
                </a:solidFill>
              </a:rPr>
            </a:br>
            <a:r>
              <a:rPr lang="vi-VN" sz="2000">
                <a:solidFill>
                  <a:schemeClr val="tx1"/>
                </a:solidFill>
              </a:rPr>
              <a:t>( Giới từ) </a:t>
            </a:r>
            <a:endParaRPr lang="en-US" sz="2000">
              <a:solidFill>
                <a:schemeClr val="tx1"/>
              </a:solidFill>
            </a:endParaRPr>
          </a:p>
        </p:txBody>
      </p:sp>
      <p:sp>
        <p:nvSpPr>
          <p:cNvPr id="7" name="Oval 6">
            <a:extLst>
              <a:ext uri="{FF2B5EF4-FFF2-40B4-BE49-F238E27FC236}">
                <a16:creationId xmlns:a16="http://schemas.microsoft.com/office/drawing/2014/main" id="{49A27F06-9918-410C-B3BA-BBE9A60FD4F2}"/>
              </a:ext>
            </a:extLst>
          </p:cNvPr>
          <p:cNvSpPr/>
          <p:nvPr/>
        </p:nvSpPr>
        <p:spPr>
          <a:xfrm>
            <a:off x="5289176" y="55679"/>
            <a:ext cx="2270395" cy="170140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vi-VN" sz="2000">
                <a:solidFill>
                  <a:schemeClr val="tx1"/>
                </a:solidFill>
              </a:rPr>
              <a:t>Relative Clause ( Mệnh đề quan hệ) </a:t>
            </a:r>
            <a:endParaRPr lang="en-US" sz="2000">
              <a:solidFill>
                <a:schemeClr val="tx1"/>
              </a:solidFill>
            </a:endParaRPr>
          </a:p>
        </p:txBody>
      </p:sp>
      <p:sp>
        <p:nvSpPr>
          <p:cNvPr id="8" name="Oval 7">
            <a:extLst>
              <a:ext uri="{FF2B5EF4-FFF2-40B4-BE49-F238E27FC236}">
                <a16:creationId xmlns:a16="http://schemas.microsoft.com/office/drawing/2014/main" id="{E1EEE2C0-68DA-422A-B637-EFB33639048F}"/>
              </a:ext>
            </a:extLst>
          </p:cNvPr>
          <p:cNvSpPr/>
          <p:nvPr/>
        </p:nvSpPr>
        <p:spPr>
          <a:xfrm>
            <a:off x="2115271" y="3299412"/>
            <a:ext cx="2096575" cy="194711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vi-VN" sz="2000">
                <a:solidFill>
                  <a:schemeClr val="tx1"/>
                </a:solidFill>
              </a:rPr>
              <a:t>To+Verb / Ving </a:t>
            </a:r>
            <a:endParaRPr lang="en-US" sz="2000">
              <a:solidFill>
                <a:schemeClr val="tx1"/>
              </a:solidFill>
            </a:endParaRPr>
          </a:p>
        </p:txBody>
      </p:sp>
      <p:sp>
        <p:nvSpPr>
          <p:cNvPr id="9" name="Oval 8">
            <a:extLst>
              <a:ext uri="{FF2B5EF4-FFF2-40B4-BE49-F238E27FC236}">
                <a16:creationId xmlns:a16="http://schemas.microsoft.com/office/drawing/2014/main" id="{EDFBDBA1-50F7-4BDE-A78C-5F4144FE6149}"/>
              </a:ext>
            </a:extLst>
          </p:cNvPr>
          <p:cNvSpPr/>
          <p:nvPr/>
        </p:nvSpPr>
        <p:spPr>
          <a:xfrm>
            <a:off x="5073965" y="4705888"/>
            <a:ext cx="2164978" cy="163215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vi-VN" sz="2000">
                <a:solidFill>
                  <a:schemeClr val="tx1"/>
                </a:solidFill>
              </a:rPr>
              <a:t>Word Form ( từ loại ) </a:t>
            </a:r>
            <a:endParaRPr lang="en-US" sz="2000">
              <a:solidFill>
                <a:schemeClr val="tx1"/>
              </a:solidFill>
            </a:endParaRPr>
          </a:p>
        </p:txBody>
      </p:sp>
      <p:sp>
        <p:nvSpPr>
          <p:cNvPr id="10" name="Oval 9">
            <a:extLst>
              <a:ext uri="{FF2B5EF4-FFF2-40B4-BE49-F238E27FC236}">
                <a16:creationId xmlns:a16="http://schemas.microsoft.com/office/drawing/2014/main" id="{B2A42B5D-5948-44D2-88E6-F8B19C05DB5B}"/>
              </a:ext>
            </a:extLst>
          </p:cNvPr>
          <p:cNvSpPr/>
          <p:nvPr/>
        </p:nvSpPr>
        <p:spPr>
          <a:xfrm>
            <a:off x="7975999" y="1317296"/>
            <a:ext cx="2100730" cy="19812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vi-VN" sz="2000">
                <a:solidFill>
                  <a:schemeClr val="tx1"/>
                </a:solidFill>
              </a:rPr>
              <a:t>Collocation ( Cụm từ có nghĩa) </a:t>
            </a:r>
            <a:endParaRPr lang="en-US" sz="2000">
              <a:solidFill>
                <a:schemeClr val="tx1"/>
              </a:solidFill>
            </a:endParaRPr>
          </a:p>
        </p:txBody>
      </p:sp>
      <p:sp>
        <p:nvSpPr>
          <p:cNvPr id="11" name="Oval 10">
            <a:extLst>
              <a:ext uri="{FF2B5EF4-FFF2-40B4-BE49-F238E27FC236}">
                <a16:creationId xmlns:a16="http://schemas.microsoft.com/office/drawing/2014/main" id="{9499BCAD-9E33-4199-94DD-9A0B7CF3394F}"/>
              </a:ext>
            </a:extLst>
          </p:cNvPr>
          <p:cNvSpPr/>
          <p:nvPr/>
        </p:nvSpPr>
        <p:spPr>
          <a:xfrm>
            <a:off x="7987553" y="3826334"/>
            <a:ext cx="2227404" cy="180786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vi-VN" sz="2000">
                <a:solidFill>
                  <a:schemeClr val="tx1"/>
                </a:solidFill>
              </a:rPr>
              <a:t>Word order ( trật tự từ) </a:t>
            </a:r>
            <a:endParaRPr lang="en-US" sz="2000">
              <a:solidFill>
                <a:schemeClr val="tx1"/>
              </a:solidFill>
            </a:endParaRPr>
          </a:p>
        </p:txBody>
      </p:sp>
      <p:cxnSp>
        <p:nvCxnSpPr>
          <p:cNvPr id="13" name="Straight Connector 12">
            <a:extLst>
              <a:ext uri="{FF2B5EF4-FFF2-40B4-BE49-F238E27FC236}">
                <a16:creationId xmlns:a16="http://schemas.microsoft.com/office/drawing/2014/main" id="{F78A4F9C-9203-415C-A03B-10438B2B366E}"/>
              </a:ext>
            </a:extLst>
          </p:cNvPr>
          <p:cNvCxnSpPr>
            <a:cxnSpLocks/>
          </p:cNvCxnSpPr>
          <p:nvPr/>
        </p:nvCxnSpPr>
        <p:spPr>
          <a:xfrm>
            <a:off x="4569199" y="2307897"/>
            <a:ext cx="504766" cy="416461"/>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DA61220E-C477-4AF0-BA14-B7EA634F7760}"/>
              </a:ext>
            </a:extLst>
          </p:cNvPr>
          <p:cNvCxnSpPr>
            <a:cxnSpLocks/>
          </p:cNvCxnSpPr>
          <p:nvPr/>
        </p:nvCxnSpPr>
        <p:spPr>
          <a:xfrm flipV="1">
            <a:off x="4147868" y="3696987"/>
            <a:ext cx="815414" cy="205392"/>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CCFD872C-8E3C-499E-829A-F0D4571FCAC5}"/>
              </a:ext>
            </a:extLst>
          </p:cNvPr>
          <p:cNvCxnSpPr>
            <a:cxnSpLocks/>
            <a:stCxn id="7" idx="4"/>
            <a:endCxn id="2" idx="0"/>
          </p:cNvCxnSpPr>
          <p:nvPr/>
        </p:nvCxnSpPr>
        <p:spPr>
          <a:xfrm flipH="1">
            <a:off x="6277536" y="1757082"/>
            <a:ext cx="146838" cy="358074"/>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1215B71E-ED7E-4FA1-9584-6F9EB4E7D6A3}"/>
              </a:ext>
            </a:extLst>
          </p:cNvPr>
          <p:cNvCxnSpPr>
            <a:cxnSpLocks/>
          </p:cNvCxnSpPr>
          <p:nvPr/>
        </p:nvCxnSpPr>
        <p:spPr>
          <a:xfrm flipV="1">
            <a:off x="7586202" y="2860611"/>
            <a:ext cx="599134" cy="68357"/>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94DFDAAF-CDA7-4987-A64E-51D160425B10}"/>
              </a:ext>
            </a:extLst>
          </p:cNvPr>
          <p:cNvCxnSpPr>
            <a:cxnSpLocks/>
          </p:cNvCxnSpPr>
          <p:nvPr/>
        </p:nvCxnSpPr>
        <p:spPr>
          <a:xfrm>
            <a:off x="7559572" y="3799683"/>
            <a:ext cx="747794" cy="321526"/>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44A37FBD-A92E-47DE-8983-179E664BE513}"/>
              </a:ext>
            </a:extLst>
          </p:cNvPr>
          <p:cNvCxnSpPr>
            <a:cxnSpLocks/>
          </p:cNvCxnSpPr>
          <p:nvPr/>
        </p:nvCxnSpPr>
        <p:spPr>
          <a:xfrm>
            <a:off x="5964263" y="4482353"/>
            <a:ext cx="0" cy="223535"/>
          </a:xfrm>
          <a:prstGeom prst="line">
            <a:avLst/>
          </a:prstGeom>
        </p:spPr>
        <p:style>
          <a:lnRef idx="3">
            <a:schemeClr val="dk1"/>
          </a:lnRef>
          <a:fillRef idx="0">
            <a:schemeClr val="dk1"/>
          </a:fillRef>
          <a:effectRef idx="2">
            <a:schemeClr val="dk1"/>
          </a:effectRef>
          <a:fontRef idx="minor">
            <a:schemeClr val="tx1"/>
          </a:fontRef>
        </p:style>
      </p:cxnSp>
      <p:pic>
        <p:nvPicPr>
          <p:cNvPr id="3" name="Picture 2">
            <a:extLst>
              <a:ext uri="{FF2B5EF4-FFF2-40B4-BE49-F238E27FC236}">
                <a16:creationId xmlns:a16="http://schemas.microsoft.com/office/drawing/2014/main" id="{7A078868-1A83-4FCB-8965-7E5654A5EDD7}"/>
              </a:ext>
            </a:extLst>
          </p:cNvPr>
          <p:cNvPicPr>
            <a:picLocks noChangeAspect="1"/>
          </p:cNvPicPr>
          <p:nvPr/>
        </p:nvPicPr>
        <p:blipFill>
          <a:blip r:embed="rId2"/>
          <a:stretch>
            <a:fillRect/>
          </a:stretch>
        </p:blipFill>
        <p:spPr>
          <a:xfrm>
            <a:off x="10484636" y="55679"/>
            <a:ext cx="1707364" cy="1098572"/>
          </a:xfrm>
          <a:prstGeom prst="rect">
            <a:avLst/>
          </a:prstGeom>
        </p:spPr>
      </p:pic>
      <p:pic>
        <p:nvPicPr>
          <p:cNvPr id="14" name="Picture 13">
            <a:extLst>
              <a:ext uri="{FF2B5EF4-FFF2-40B4-BE49-F238E27FC236}">
                <a16:creationId xmlns:a16="http://schemas.microsoft.com/office/drawing/2014/main" id="{A4278D6D-5DB5-4A4F-AE4D-05CD5B3F1DA6}"/>
              </a:ext>
            </a:extLst>
          </p:cNvPr>
          <p:cNvPicPr>
            <a:picLocks noChangeAspect="1"/>
          </p:cNvPicPr>
          <p:nvPr/>
        </p:nvPicPr>
        <p:blipFill rotWithShape="1">
          <a:blip r:embed="rId3"/>
          <a:srcRect l="12111" t="13478" r="11966" b="14659"/>
          <a:stretch/>
        </p:blipFill>
        <p:spPr>
          <a:xfrm>
            <a:off x="0" y="55679"/>
            <a:ext cx="1541825" cy="1098572"/>
          </a:xfrm>
          <a:prstGeom prst="rect">
            <a:avLst/>
          </a:prstGeom>
        </p:spPr>
      </p:pic>
    </p:spTree>
    <p:extLst>
      <p:ext uri="{BB962C8B-B14F-4D97-AF65-F5344CB8AC3E}">
        <p14:creationId xmlns:p14="http://schemas.microsoft.com/office/powerpoint/2010/main" val="279508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down)">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wipe(down)">
                                      <p:cBhvr>
                                        <p:cTn id="6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D4ED16E7-FAA9-4707-8603-C1E934803607}"/>
              </a:ext>
            </a:extLst>
          </p:cNvPr>
          <p:cNvSpPr>
            <a:spLocks noGrp="1" noChangeArrowheads="1"/>
          </p:cNvSpPr>
          <p:nvPr>
            <p:ph idx="1"/>
          </p:nvPr>
        </p:nvSpPr>
        <p:spPr bwMode="auto">
          <a:xfrm>
            <a:off x="612399" y="1133266"/>
            <a:ext cx="10967202"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Step 1</a:t>
            </a:r>
            <a:r>
              <a:rPr kumimoji="0" lang="en-US" altLang="en-US" sz="320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Skim the whole passage</a:t>
            </a:r>
            <a:r>
              <a:rPr kumimoji="0" lang="en-US" altLang="en-US" sz="320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br>
              <a:rPr kumimoji="0" lang="en-US" altLang="en-US" sz="320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br>
            <a:r>
              <a:rPr lang="en-US" altLang="en-US" sz="3200">
                <a:solidFill>
                  <a:schemeClr val="tx1"/>
                </a:solidFill>
                <a:latin typeface="Times New Roman" panose="02020603050405020304" pitchFamily="18" charset="0"/>
                <a:cs typeface="Times New Roman" panose="02020603050405020304" pitchFamily="18" charset="0"/>
              </a:rPr>
              <a:t>You</a:t>
            </a:r>
            <a:r>
              <a:rPr kumimoji="0" lang="en-US" altLang="en-US" sz="320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read the whole passage quickly to get the main idea.</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Step 2</a:t>
            </a:r>
            <a:r>
              <a:rPr kumimoji="0" lang="en-US" altLang="en-US" sz="320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Identify the grammar </a:t>
            </a:r>
            <a:r>
              <a:rPr lang="en-US" altLang="en-US" sz="3200" b="1">
                <a:solidFill>
                  <a:schemeClr val="tx1"/>
                </a:solidFill>
                <a:latin typeface="Times New Roman" panose="02020603050405020304" pitchFamily="18" charset="0"/>
                <a:cs typeface="Times New Roman" panose="02020603050405020304" pitchFamily="18" charset="0"/>
              </a:rPr>
              <a:t>point of each question</a:t>
            </a:r>
            <a:r>
              <a:rPr kumimoji="0" lang="en-US" altLang="en-US" sz="320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br>
              <a:rPr kumimoji="0" lang="en-US" altLang="en-US" sz="320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br>
            <a:r>
              <a:rPr kumimoji="0" lang="en-US" altLang="en-US" sz="320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You look at the options and decide what kind of word is needed.</a:t>
            </a:r>
          </a:p>
          <a:p>
            <a:pPr eaLnBrk="0" fontAlgn="base" hangingPunct="0">
              <a:lnSpc>
                <a:spcPct val="100000"/>
              </a:lnSpc>
              <a:spcBef>
                <a:spcPct val="0"/>
              </a:spcBef>
              <a:spcAft>
                <a:spcPct val="0"/>
              </a:spcAft>
              <a:buClrTx/>
              <a:buSzTx/>
              <a:buFont typeface="Wingdings" panose="05000000000000000000" pitchFamily="2" charset="2"/>
              <a:buChar char="§"/>
            </a:pPr>
            <a:r>
              <a:rPr kumimoji="0" lang="en-US" altLang="en-US"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Step 3</a:t>
            </a:r>
            <a:r>
              <a:rPr kumimoji="0" lang="en-US" altLang="en-US" sz="320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Use context clues</a:t>
            </a:r>
            <a:r>
              <a:rPr kumimoji="0" lang="en-US" altLang="en-US" sz="3200" b="1" i="0" u="none" strike="noStrike" cap="none" normalizeH="0">
                <a:ln>
                  <a:noFill/>
                </a:ln>
                <a:solidFill>
                  <a:schemeClr val="tx1"/>
                </a:solidFill>
                <a:effectLst/>
                <a:latin typeface="Times New Roman" panose="02020603050405020304" pitchFamily="18" charset="0"/>
                <a:cs typeface="Times New Roman" panose="02020603050405020304" pitchFamily="18" charset="0"/>
              </a:rPr>
              <a:t> to consider the best answer</a:t>
            </a:r>
            <a:endParaRPr kumimoji="0" lang="vi-VN" altLang="en-US" sz="320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eaLnBrk="0" fontAlgn="base" hangingPunct="0">
              <a:lnSpc>
                <a:spcPct val="100000"/>
              </a:lnSpc>
              <a:spcBef>
                <a:spcPct val="0"/>
              </a:spcBef>
              <a:spcAft>
                <a:spcPct val="0"/>
              </a:spcAft>
              <a:buClrTx/>
              <a:buSzTx/>
              <a:buFont typeface="Wingdings" panose="05000000000000000000" pitchFamily="2" charset="2"/>
              <a:buChar char="§"/>
            </a:pPr>
            <a:r>
              <a:rPr kumimoji="0" lang="en-US" altLang="en-US"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Step 4</a:t>
            </a:r>
            <a:r>
              <a:rPr kumimoji="0" lang="en-US" altLang="en-US" sz="320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Eliminate distractors</a:t>
            </a:r>
            <a:r>
              <a:rPr kumimoji="0" lang="en-US" altLang="en-US" sz="320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br>
              <a:rPr kumimoji="0" lang="en-US" altLang="en-US" sz="320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br>
            <a:r>
              <a:rPr lang="en-US" altLang="en-US" sz="3200">
                <a:solidFill>
                  <a:schemeClr val="tx1"/>
                </a:solidFill>
                <a:latin typeface="Times New Roman" panose="02020603050405020304" pitchFamily="18" charset="0"/>
                <a:cs typeface="Times New Roman" panose="02020603050405020304" pitchFamily="18" charset="0"/>
              </a:rPr>
              <a:t>You have to </a:t>
            </a:r>
            <a:r>
              <a:rPr kumimoji="0" lang="en-US" altLang="en-US" sz="320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remove the wrong answers and choose the most suitable one.</a:t>
            </a:r>
          </a:p>
        </p:txBody>
      </p:sp>
    </p:spTree>
    <p:extLst>
      <p:ext uri="{BB962C8B-B14F-4D97-AF65-F5344CB8AC3E}">
        <p14:creationId xmlns:p14="http://schemas.microsoft.com/office/powerpoint/2010/main" val="265590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F7D56B4-BFC3-4D97-BD23-12CB819B4E8B}"/>
              </a:ext>
            </a:extLst>
          </p:cNvPr>
          <p:cNvSpPr txBox="1"/>
          <p:nvPr/>
        </p:nvSpPr>
        <p:spPr>
          <a:xfrm>
            <a:off x="277905" y="98612"/>
            <a:ext cx="11447929" cy="6118726"/>
          </a:xfrm>
          <a:prstGeom prst="rect">
            <a:avLst/>
          </a:prstGeom>
          <a:noFill/>
        </p:spPr>
        <p:txBody>
          <a:bodyPr wrap="square" rtlCol="0">
            <a:spAutoFit/>
          </a:bodyPr>
          <a:lstStyle/>
          <a:p>
            <a:pPr algn="just">
              <a:lnSpc>
                <a:spcPct val="115000"/>
              </a:lnSpc>
              <a:spcAft>
                <a:spcPts val="1000"/>
              </a:spcAft>
            </a:pPr>
            <a:r>
              <a:rPr lang="vi-VN" sz="3200" b="1">
                <a:effectLst/>
                <a:highlight>
                  <a:srgbClr val="FF0000"/>
                </a:highlight>
                <a:latin typeface="Times New Roman" panose="02020603050405020304" pitchFamily="18" charset="0"/>
                <a:ea typeface="Calibri" panose="020F0502020204030204" pitchFamily="34" charset="0"/>
                <a:cs typeface="Times New Roman" panose="02020603050405020304" pitchFamily="18" charset="0"/>
              </a:rPr>
              <a:t>Group 1: </a:t>
            </a:r>
            <a:endParaRPr lang="en-US" sz="3600">
              <a:effectLst/>
              <a:highlight>
                <a:srgbClr val="FF0000"/>
              </a:highlight>
              <a:latin typeface="Times New Roman" panose="02020603050405020304" pitchFamily="18" charset="0"/>
              <a:ea typeface="MS Mincho" panose="02020609040205080304" pitchFamily="49" charset="-128"/>
              <a:cs typeface="Times New Roman" panose="02020603050405020304" pitchFamily="18" charset="0"/>
            </a:endParaRPr>
          </a:p>
          <a:p>
            <a:pPr algn="just">
              <a:lnSpc>
                <a:spcPct val="115000"/>
              </a:lnSpc>
              <a:spcAft>
                <a:spcPts val="10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Building a strong and vibrant community requires the active (1) _</a:t>
            </a:r>
            <a:r>
              <a:rPr lang="vi-VN" sz="1800">
                <a:effectLst/>
                <a:latin typeface="Times New Roman" panose="02020603050405020304" pitchFamily="18" charset="0"/>
                <a:ea typeface="Calibri" panose="020F0502020204030204" pitchFamily="34" charset="0"/>
                <a:cs typeface="Times New Roman" panose="02020603050405020304" pitchFamily="18" charset="0"/>
              </a:rPr>
              <a:t>.............</a:t>
            </a:r>
            <a:r>
              <a:rPr lang="en-US" sz="1800">
                <a:effectLst/>
                <a:latin typeface="Times New Roman" panose="02020603050405020304" pitchFamily="18" charset="0"/>
                <a:ea typeface="Calibri" panose="020F0502020204030204" pitchFamily="34" charset="0"/>
                <a:cs typeface="Times New Roman" panose="02020603050405020304" pitchFamily="18" charset="0"/>
              </a:rPr>
              <a:t>of all its members. When people work together, great things can happen. One of the most common ways to contribute is through volunteering. This can be as simple as helping out at a local school or (2)</a:t>
            </a:r>
            <a:r>
              <a:rPr lang="vi-VN" sz="1800">
                <a:effectLst/>
                <a:latin typeface="Times New Roman" panose="02020603050405020304" pitchFamily="18" charset="0"/>
                <a:ea typeface="Calibri" panose="020F0502020204030204" pitchFamily="34" charset="0"/>
                <a:cs typeface="Times New Roman" panose="02020603050405020304" pitchFamily="18" charset="0"/>
              </a:rPr>
              <a:t>……………</a:t>
            </a:r>
            <a:r>
              <a:rPr lang="en-US" sz="1800">
                <a:effectLst/>
                <a:latin typeface="Times New Roman" panose="02020603050405020304" pitchFamily="18" charset="0"/>
                <a:ea typeface="Calibri" panose="020F0502020204030204" pitchFamily="34" charset="0"/>
                <a:cs typeface="Times New Roman" panose="02020603050405020304" pitchFamily="18" charset="0"/>
              </a:rPr>
              <a:t>a neighborhood clean-up event. Many communities are now focusing (3)</a:t>
            </a:r>
            <a:r>
              <a:rPr lang="vi-VN" sz="1800">
                <a:effectLst/>
                <a:latin typeface="Times New Roman" panose="02020603050405020304" pitchFamily="18" charset="0"/>
                <a:ea typeface="Calibri" panose="020F0502020204030204" pitchFamily="34" charset="0"/>
                <a:cs typeface="Times New Roman" panose="02020603050405020304" pitchFamily="18" charset="0"/>
              </a:rPr>
              <a:t>……………</a:t>
            </a:r>
            <a:r>
              <a:rPr lang="en-US" sz="1800">
                <a:effectLst/>
                <a:latin typeface="Times New Roman" panose="02020603050405020304" pitchFamily="18" charset="0"/>
                <a:ea typeface="Calibri" panose="020F0502020204030204" pitchFamily="34" charset="0"/>
                <a:cs typeface="Times New Roman" panose="02020603050405020304" pitchFamily="18" charset="0"/>
              </a:rPr>
              <a:t>sustainable projects, such as creating new public parks. Our city recently built a (4) </a:t>
            </a:r>
            <a:r>
              <a:rPr lang="vi-VN" sz="1800">
                <a:effectLst/>
                <a:latin typeface="Times New Roman" panose="02020603050405020304" pitchFamily="18" charset="0"/>
                <a:ea typeface="Calibri" panose="020F0502020204030204" pitchFamily="34" charset="0"/>
                <a:cs typeface="Times New Roman" panose="02020603050405020304" pitchFamily="18" charset="0"/>
              </a:rPr>
              <a:t>……………</a:t>
            </a:r>
            <a:r>
              <a:rPr lang="en-US" sz="1800">
                <a:effectLst/>
                <a:latin typeface="Times New Roman" panose="02020603050405020304" pitchFamily="18" charset="0"/>
                <a:ea typeface="Calibri" panose="020F0502020204030204" pitchFamily="34" charset="0"/>
                <a:cs typeface="Times New Roman" panose="02020603050405020304" pitchFamily="18" charset="0"/>
              </a:rPr>
              <a:t> for everyone to enjoy. It is important to (5)</a:t>
            </a:r>
            <a:r>
              <a:rPr lang="vi-VN" sz="1800">
                <a:effectLst/>
                <a:latin typeface="Times New Roman" panose="02020603050405020304" pitchFamily="18" charset="0"/>
                <a:ea typeface="Calibri" panose="020F0502020204030204" pitchFamily="34" charset="0"/>
                <a:cs typeface="Times New Roman" panose="02020603050405020304" pitchFamily="18" charset="0"/>
              </a:rPr>
              <a:t>……………</a:t>
            </a:r>
            <a:r>
              <a:rPr lang="en-US" sz="1800">
                <a:effectLst/>
                <a:latin typeface="Times New Roman" panose="02020603050405020304" pitchFamily="18" charset="0"/>
                <a:ea typeface="Calibri" panose="020F0502020204030204" pitchFamily="34" charset="0"/>
                <a:cs typeface="Times New Roman" panose="02020603050405020304" pitchFamily="18" charset="0"/>
              </a:rPr>
              <a:t>an active role in community life. Furthermore, individuals (6) _</a:t>
            </a:r>
            <a:r>
              <a:rPr lang="vi-VN" sz="1800">
                <a:effectLst/>
                <a:latin typeface="Times New Roman" panose="02020603050405020304" pitchFamily="18" charset="0"/>
                <a:ea typeface="Calibri" panose="020F0502020204030204" pitchFamily="34" charset="0"/>
                <a:cs typeface="Times New Roman" panose="02020603050405020304" pitchFamily="18" charset="0"/>
              </a:rPr>
              <a:t>...........</a:t>
            </a:r>
            <a:r>
              <a:rPr lang="en-US" sz="1800">
                <a:effectLst/>
                <a:latin typeface="Times New Roman" panose="02020603050405020304" pitchFamily="18" charset="0"/>
                <a:ea typeface="Calibri" panose="020F0502020204030204" pitchFamily="34" charset="0"/>
                <a:cs typeface="Times New Roman" panose="02020603050405020304" pitchFamily="18" charset="0"/>
              </a:rPr>
              <a:t>to make a difference can start small by helping their neighbors. By working together, we can ensure a better future for everyone.</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Question 1.</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A.</a:t>
            </a:r>
            <a:r>
              <a:rPr lang="en-US" sz="1800">
                <a:effectLst/>
                <a:latin typeface="Times New Roman" panose="02020603050405020304" pitchFamily="18" charset="0"/>
                <a:ea typeface="Calibri" panose="020F0502020204030204" pitchFamily="34" charset="0"/>
                <a:cs typeface="Times New Roman" panose="02020603050405020304" pitchFamily="18" charset="0"/>
              </a:rPr>
              <a:t> participate 	</a:t>
            </a:r>
            <a:r>
              <a:rPr lang="vi-VN"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B.</a:t>
            </a:r>
            <a:r>
              <a:rPr lang="en-US" sz="1800">
                <a:effectLst/>
                <a:latin typeface="Times New Roman" panose="02020603050405020304" pitchFamily="18" charset="0"/>
                <a:ea typeface="Calibri" panose="020F0502020204030204" pitchFamily="34" charset="0"/>
                <a:cs typeface="Times New Roman" panose="02020603050405020304" pitchFamily="18" charset="0"/>
              </a:rPr>
              <a:t> participating 	</a:t>
            </a:r>
            <a:r>
              <a:rPr lang="vi-VN"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C.</a:t>
            </a:r>
            <a:r>
              <a:rPr lang="en-US" sz="1800">
                <a:effectLst/>
                <a:latin typeface="Times New Roman" panose="02020603050405020304" pitchFamily="18" charset="0"/>
                <a:ea typeface="Calibri" panose="020F0502020204030204" pitchFamily="34" charset="0"/>
                <a:cs typeface="Times New Roman" panose="02020603050405020304" pitchFamily="18" charset="0"/>
              </a:rPr>
              <a:t> participation 	</a:t>
            </a:r>
            <a:r>
              <a:rPr lang="vi-VN"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D.</a:t>
            </a:r>
            <a:r>
              <a:rPr lang="en-US" sz="1800">
                <a:effectLst/>
                <a:latin typeface="Times New Roman" panose="02020603050405020304" pitchFamily="18" charset="0"/>
                <a:ea typeface="Calibri" panose="020F0502020204030204" pitchFamily="34" charset="0"/>
                <a:cs typeface="Times New Roman" panose="02020603050405020304" pitchFamily="18" charset="0"/>
              </a:rPr>
              <a:t> participated</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Question 2.</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A.</a:t>
            </a:r>
            <a:r>
              <a:rPr lang="en-US" sz="1800">
                <a:effectLst/>
                <a:latin typeface="Times New Roman" panose="02020603050405020304" pitchFamily="18" charset="0"/>
                <a:ea typeface="Calibri" panose="020F0502020204030204" pitchFamily="34" charset="0"/>
                <a:cs typeface="Times New Roman" panose="02020603050405020304" pitchFamily="18" charset="0"/>
              </a:rPr>
              <a:t> join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B.</a:t>
            </a:r>
            <a:r>
              <a:rPr lang="en-US" sz="1800">
                <a:effectLst/>
                <a:latin typeface="Times New Roman" panose="02020603050405020304" pitchFamily="18" charset="0"/>
                <a:ea typeface="Calibri" panose="020F0502020204030204" pitchFamily="34" charset="0"/>
                <a:cs typeface="Times New Roman" panose="02020603050405020304" pitchFamily="18" charset="0"/>
              </a:rPr>
              <a:t> to join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C.</a:t>
            </a:r>
            <a:r>
              <a:rPr lang="en-US" sz="1800">
                <a:effectLst/>
                <a:latin typeface="Times New Roman" panose="02020603050405020304" pitchFamily="18" charset="0"/>
                <a:ea typeface="Calibri" panose="020F0502020204030204" pitchFamily="34" charset="0"/>
                <a:cs typeface="Times New Roman" panose="02020603050405020304" pitchFamily="18" charset="0"/>
              </a:rPr>
              <a:t> joining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D.</a:t>
            </a:r>
            <a:r>
              <a:rPr lang="en-US" sz="1800">
                <a:effectLst/>
                <a:latin typeface="Times New Roman" panose="02020603050405020304" pitchFamily="18" charset="0"/>
                <a:ea typeface="Calibri" panose="020F0502020204030204" pitchFamily="34" charset="0"/>
                <a:cs typeface="Times New Roman" panose="02020603050405020304" pitchFamily="18" charset="0"/>
              </a:rPr>
              <a:t> joined</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Question 3.</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A.</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B.</a:t>
            </a:r>
            <a:r>
              <a:rPr lang="en-US" sz="1800">
                <a:effectLst/>
                <a:latin typeface="Times New Roman" panose="02020603050405020304" pitchFamily="18" charset="0"/>
                <a:ea typeface="Calibri" panose="020F0502020204030204" pitchFamily="34" charset="0"/>
                <a:cs typeface="Times New Roman" panose="02020603050405020304" pitchFamily="18" charset="0"/>
              </a:rPr>
              <a:t> in 			</a:t>
            </a:r>
            <a:r>
              <a:rPr lang="vi-VN"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C.</a:t>
            </a:r>
            <a:r>
              <a:rPr lang="en-US" sz="1800">
                <a:effectLst/>
                <a:latin typeface="Times New Roman" panose="02020603050405020304" pitchFamily="18" charset="0"/>
                <a:ea typeface="Calibri" panose="020F0502020204030204" pitchFamily="34" charset="0"/>
                <a:cs typeface="Times New Roman" panose="02020603050405020304" pitchFamily="18" charset="0"/>
              </a:rPr>
              <a:t> on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D.</a:t>
            </a:r>
            <a:r>
              <a:rPr lang="en-US" sz="1800">
                <a:effectLst/>
                <a:latin typeface="Times New Roman" panose="02020603050405020304" pitchFamily="18" charset="0"/>
                <a:ea typeface="Calibri" panose="020F0502020204030204" pitchFamily="34" charset="0"/>
                <a:cs typeface="Times New Roman" panose="02020603050405020304" pitchFamily="18" charset="0"/>
              </a:rPr>
              <a:t> with</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Question 4.</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A.</a:t>
            </a:r>
            <a:r>
              <a:rPr lang="en-US" sz="1800">
                <a:effectLst/>
                <a:latin typeface="Times New Roman" panose="02020603050405020304" pitchFamily="18" charset="0"/>
                <a:ea typeface="Calibri" panose="020F0502020204030204" pitchFamily="34" charset="0"/>
                <a:cs typeface="Times New Roman" panose="02020603050405020304" pitchFamily="18" charset="0"/>
              </a:rPr>
              <a:t>  beautiful green park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B.</a:t>
            </a:r>
            <a:r>
              <a:rPr lang="en-US" sz="1800">
                <a:effectLst/>
                <a:latin typeface="Times New Roman" panose="02020603050405020304" pitchFamily="18" charset="0"/>
                <a:ea typeface="Calibri" panose="020F0502020204030204" pitchFamily="34" charset="0"/>
                <a:cs typeface="Times New Roman" panose="02020603050405020304" pitchFamily="18" charset="0"/>
              </a:rPr>
              <a:t> green</a:t>
            </a:r>
            <a:r>
              <a:rPr lang="vi-VN" sz="1800">
                <a:effectLst/>
                <a:latin typeface="Times New Roman" panose="02020603050405020304" pitchFamily="18" charset="0"/>
                <a:ea typeface="Calibri" panose="020F0502020204030204" pitchFamily="34" charset="0"/>
                <a:cs typeface="Times New Roman" panose="02020603050405020304" pitchFamily="18" charset="0"/>
              </a:rPr>
              <a:t> park</a:t>
            </a:r>
            <a:r>
              <a:rPr lang="en-US" sz="1800">
                <a:effectLst/>
                <a:latin typeface="Times New Roman" panose="02020603050405020304" pitchFamily="18" charset="0"/>
                <a:ea typeface="Calibri" panose="020F0502020204030204" pitchFamily="34" charset="0"/>
                <a:cs typeface="Times New Roman" panose="02020603050405020304" pitchFamily="18" charset="0"/>
              </a:rPr>
              <a:t> beautiful </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C.</a:t>
            </a:r>
            <a:r>
              <a:rPr lang="en-US" sz="1800">
                <a:effectLst/>
                <a:latin typeface="Times New Roman" panose="02020603050405020304" pitchFamily="18" charset="0"/>
                <a:ea typeface="Calibri" panose="020F0502020204030204" pitchFamily="34" charset="0"/>
                <a:cs typeface="Times New Roman" panose="02020603050405020304" pitchFamily="18" charset="0"/>
              </a:rPr>
              <a:t> beautiful park green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D.</a:t>
            </a:r>
            <a:r>
              <a:rPr lang="en-US" sz="1800">
                <a:effectLst/>
                <a:latin typeface="Times New Roman" panose="02020603050405020304" pitchFamily="18" charset="0"/>
                <a:ea typeface="Calibri" panose="020F0502020204030204" pitchFamily="34" charset="0"/>
                <a:cs typeface="Times New Roman" panose="02020603050405020304" pitchFamily="18" charset="0"/>
              </a:rPr>
              <a:t> park green beautiful</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Question 5.</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A.</a:t>
            </a:r>
            <a:r>
              <a:rPr lang="en-US" sz="1800">
                <a:effectLst/>
                <a:latin typeface="Times New Roman" panose="02020603050405020304" pitchFamily="18" charset="0"/>
                <a:ea typeface="Calibri" panose="020F0502020204030204" pitchFamily="34" charset="0"/>
                <a:cs typeface="Times New Roman" panose="02020603050405020304" pitchFamily="18" charset="0"/>
              </a:rPr>
              <a:t> take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B.</a:t>
            </a:r>
            <a:r>
              <a:rPr lang="en-US" sz="1800">
                <a:effectLst/>
                <a:latin typeface="Times New Roman" panose="02020603050405020304" pitchFamily="18" charset="0"/>
                <a:ea typeface="Calibri" panose="020F0502020204030204" pitchFamily="34" charset="0"/>
                <a:cs typeface="Times New Roman" panose="02020603050405020304" pitchFamily="18" charset="0"/>
              </a:rPr>
              <a:t> make 		</a:t>
            </a:r>
            <a:r>
              <a:rPr lang="vi-VN"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C.</a:t>
            </a:r>
            <a:r>
              <a:rPr lang="en-US" sz="1800">
                <a:effectLst/>
                <a:latin typeface="Times New Roman" panose="02020603050405020304" pitchFamily="18" charset="0"/>
                <a:ea typeface="Calibri" panose="020F0502020204030204" pitchFamily="34" charset="0"/>
                <a:cs typeface="Times New Roman" panose="02020603050405020304" pitchFamily="18" charset="0"/>
              </a:rPr>
              <a:t> give 		</a:t>
            </a:r>
            <a:r>
              <a:rPr lang="vi-VN"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D.</a:t>
            </a:r>
            <a:r>
              <a:rPr lang="en-US" sz="1800">
                <a:effectLst/>
                <a:latin typeface="Times New Roman" panose="02020603050405020304" pitchFamily="18" charset="0"/>
                <a:ea typeface="Calibri" panose="020F0502020204030204" pitchFamily="34" charset="0"/>
                <a:cs typeface="Times New Roman" panose="02020603050405020304" pitchFamily="18" charset="0"/>
              </a:rPr>
              <a:t> have</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Question 6.</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A.</a:t>
            </a:r>
            <a:r>
              <a:rPr lang="en-US" sz="1800">
                <a:effectLst/>
                <a:latin typeface="Times New Roman" panose="02020603050405020304" pitchFamily="18" charset="0"/>
                <a:ea typeface="Calibri" panose="020F0502020204030204" pitchFamily="34" charset="0"/>
                <a:cs typeface="Times New Roman" panose="02020603050405020304" pitchFamily="18" charset="0"/>
              </a:rPr>
              <a:t> wanted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B.</a:t>
            </a:r>
            <a:r>
              <a:rPr lang="en-US" sz="1800">
                <a:effectLst/>
                <a:latin typeface="Times New Roman" panose="02020603050405020304" pitchFamily="18" charset="0"/>
                <a:ea typeface="Calibri" panose="020F0502020204030204" pitchFamily="34" charset="0"/>
                <a:cs typeface="Times New Roman" panose="02020603050405020304" pitchFamily="18" charset="0"/>
              </a:rPr>
              <a:t> wanting 		</a:t>
            </a:r>
            <a:r>
              <a:rPr lang="vi-VN"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C.</a:t>
            </a:r>
            <a:r>
              <a:rPr lang="en-US" sz="1800">
                <a:effectLst/>
                <a:latin typeface="Times New Roman" panose="02020603050405020304" pitchFamily="18" charset="0"/>
                <a:ea typeface="Calibri" panose="020F0502020204030204" pitchFamily="34" charset="0"/>
                <a:cs typeface="Times New Roman" panose="02020603050405020304" pitchFamily="18" charset="0"/>
              </a:rPr>
              <a:t> who wanting 	</a:t>
            </a:r>
            <a:r>
              <a:rPr lang="vi-VN"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D.</a:t>
            </a:r>
            <a:r>
              <a:rPr lang="en-US" sz="1800">
                <a:effectLst/>
                <a:latin typeface="Times New Roman" panose="02020603050405020304" pitchFamily="18" charset="0"/>
                <a:ea typeface="Calibri" panose="020F0502020204030204" pitchFamily="34" charset="0"/>
                <a:cs typeface="Times New Roman" panose="02020603050405020304" pitchFamily="18" charset="0"/>
              </a:rPr>
              <a:t> who wants</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p:txBody>
      </p:sp>
      <p:pic>
        <p:nvPicPr>
          <p:cNvPr id="2" name="Picture 1">
            <a:extLst>
              <a:ext uri="{FF2B5EF4-FFF2-40B4-BE49-F238E27FC236}">
                <a16:creationId xmlns:a16="http://schemas.microsoft.com/office/drawing/2014/main" id="{E8AD9639-BF7E-46C5-A8EC-6A5EB171DEDF}"/>
              </a:ext>
            </a:extLst>
          </p:cNvPr>
          <p:cNvPicPr>
            <a:picLocks noChangeAspect="1"/>
          </p:cNvPicPr>
          <p:nvPr/>
        </p:nvPicPr>
        <p:blipFill>
          <a:blip r:embed="rId2"/>
          <a:stretch>
            <a:fillRect/>
          </a:stretch>
        </p:blipFill>
        <p:spPr>
          <a:xfrm>
            <a:off x="10622967" y="48991"/>
            <a:ext cx="1450976" cy="933604"/>
          </a:xfrm>
          <a:prstGeom prst="rect">
            <a:avLst/>
          </a:prstGeom>
        </p:spPr>
      </p:pic>
    </p:spTree>
    <p:extLst>
      <p:ext uri="{BB962C8B-B14F-4D97-AF65-F5344CB8AC3E}">
        <p14:creationId xmlns:p14="http://schemas.microsoft.com/office/powerpoint/2010/main" val="839558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E07572-6982-4DC4-8448-B1DB626B9FF2}"/>
              </a:ext>
            </a:extLst>
          </p:cNvPr>
          <p:cNvSpPr txBox="1"/>
          <p:nvPr/>
        </p:nvSpPr>
        <p:spPr>
          <a:xfrm>
            <a:off x="170329" y="-80683"/>
            <a:ext cx="11851341" cy="6472669"/>
          </a:xfrm>
          <a:prstGeom prst="rect">
            <a:avLst/>
          </a:prstGeom>
          <a:noFill/>
        </p:spPr>
        <p:txBody>
          <a:bodyPr wrap="square" rtlCol="0">
            <a:spAutoFit/>
          </a:bodyPr>
          <a:lstStyle/>
          <a:p>
            <a:pPr algn="just">
              <a:lnSpc>
                <a:spcPct val="115000"/>
              </a:lnSpc>
              <a:spcAft>
                <a:spcPts val="1000"/>
              </a:spcAft>
            </a:pPr>
            <a:r>
              <a:rPr lang="en-US" sz="3200" b="1">
                <a:effectLst/>
                <a:highlight>
                  <a:srgbClr val="FF0000"/>
                </a:highlight>
                <a:latin typeface="Times New Roman" panose="02020603050405020304" pitchFamily="18" charset="0"/>
                <a:ea typeface="Calibri" panose="020F0502020204030204" pitchFamily="34" charset="0"/>
                <a:cs typeface="Times New Roman" panose="02020603050405020304" pitchFamily="18" charset="0"/>
              </a:rPr>
              <a:t>Group</a:t>
            </a:r>
            <a:r>
              <a:rPr lang="vi-VN" sz="3200" b="1">
                <a:effectLst/>
                <a:highlight>
                  <a:srgbClr val="FF0000"/>
                </a:highlight>
                <a:latin typeface="Times New Roman" panose="02020603050405020304" pitchFamily="18" charset="0"/>
                <a:ea typeface="Calibri" panose="020F0502020204030204" pitchFamily="34" charset="0"/>
                <a:cs typeface="Times New Roman" panose="02020603050405020304" pitchFamily="18" charset="0"/>
              </a:rPr>
              <a:t> 2: </a:t>
            </a:r>
            <a:endParaRPr lang="en-US" sz="3600">
              <a:effectLst/>
              <a:highlight>
                <a:srgbClr val="FF0000"/>
              </a:highlight>
              <a:latin typeface="Times New Roman" panose="02020603050405020304" pitchFamily="18" charset="0"/>
              <a:ea typeface="MS Mincho" panose="02020609040205080304" pitchFamily="49" charset="-128"/>
              <a:cs typeface="Times New Roman" panose="02020603050405020304" pitchFamily="18" charset="0"/>
            </a:endParaRPr>
          </a:p>
          <a:p>
            <a:pPr algn="just">
              <a:lnSpc>
                <a:spcPct val="115000"/>
              </a:lnSpc>
              <a:spcAft>
                <a:spcPts val="10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Environmental protection is a collective (1) ____________ that requires action from individuals, communities, and governments. One of the most effective ways to contribute is by reducing our carbon footprint. This can be achieved</a:t>
            </a:r>
            <a:r>
              <a:rPr lang="vi-VN" sz="1800">
                <a:effectLst/>
                <a:latin typeface="Times New Roman" panose="02020603050405020304" pitchFamily="18" charset="0"/>
                <a:ea typeface="Calibri" panose="020F0502020204030204" pitchFamily="34" charset="0"/>
                <a:cs typeface="Times New Roman" panose="02020603050405020304" pitchFamily="18" charset="0"/>
              </a:rPr>
              <a:t>(2)  __________</a:t>
            </a:r>
            <a:r>
              <a:rPr lang="en-US" sz="1800">
                <a:effectLst/>
                <a:latin typeface="Times New Roman" panose="02020603050405020304" pitchFamily="18" charset="0"/>
                <a:ea typeface="Calibri" panose="020F0502020204030204" pitchFamily="34" charset="0"/>
                <a:cs typeface="Times New Roman" panose="02020603050405020304" pitchFamily="18" charset="0"/>
              </a:rPr>
              <a:t> using public transport more often or reducing energy consumption at home. Education also plays a crucial role. We need to raise (3) ____________ among people about the dangers of pollution and climate change. Furthermore, governments are implementing strict new policies. For example, my country recently introduced a (4) ____________  on waste management. These efforts are helping to save our planet and its natural resources. We should all (5) ____________ a habit of recycling and being mindful of our consumption. Projects (6) ____________  to combat deforestation and protect endangered species are also vital. By working together, we can ensure a healthier and safer world for future generations.</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p>
            <a:pPr algn="just">
              <a:lnSpc>
                <a:spcPct val="115000"/>
              </a:lnSpc>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Question 1.</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A.</a:t>
            </a:r>
            <a:r>
              <a:rPr lang="en-US" sz="1800">
                <a:effectLst/>
                <a:latin typeface="Times New Roman" panose="02020603050405020304" pitchFamily="18" charset="0"/>
                <a:ea typeface="Calibri" panose="020F0502020204030204" pitchFamily="34" charset="0"/>
                <a:cs typeface="Times New Roman" panose="02020603050405020304" pitchFamily="18" charset="0"/>
              </a:rPr>
              <a:t> responsible </a:t>
            </a:r>
            <a:r>
              <a:rPr lang="vi-VN"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B.</a:t>
            </a:r>
            <a:r>
              <a:rPr lang="en-US" sz="1800">
                <a:effectLst/>
                <a:latin typeface="Times New Roman" panose="02020603050405020304" pitchFamily="18" charset="0"/>
                <a:ea typeface="Calibri" panose="020F0502020204030204" pitchFamily="34" charset="0"/>
                <a:cs typeface="Times New Roman" panose="02020603050405020304" pitchFamily="18" charset="0"/>
              </a:rPr>
              <a:t> responsibility </a:t>
            </a:r>
            <a:r>
              <a:rPr lang="vi-VN" sz="2000">
                <a:latin typeface="Times New Roman" panose="02020603050405020304" pitchFamily="18" charset="0"/>
                <a:ea typeface="MS Mincho" panose="02020609040205080304" pitchFamily="49" charset="-128"/>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C.</a:t>
            </a:r>
            <a:r>
              <a:rPr lang="en-US" sz="1800">
                <a:effectLst/>
                <a:latin typeface="Times New Roman" panose="02020603050405020304" pitchFamily="18" charset="0"/>
                <a:ea typeface="Calibri" panose="020F0502020204030204" pitchFamily="34" charset="0"/>
                <a:cs typeface="Times New Roman" panose="02020603050405020304" pitchFamily="18" charset="0"/>
              </a:rPr>
              <a:t> responsibly       </a:t>
            </a:r>
            <a:r>
              <a:rPr lang="vi-VN"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D.</a:t>
            </a:r>
            <a:r>
              <a:rPr lang="en-US" sz="1800">
                <a:effectLst/>
                <a:latin typeface="Times New Roman" panose="02020603050405020304" pitchFamily="18" charset="0"/>
                <a:ea typeface="Calibri" panose="020F0502020204030204" pitchFamily="34" charset="0"/>
                <a:cs typeface="Times New Roman" panose="02020603050405020304" pitchFamily="18" charset="0"/>
              </a:rPr>
              <a:t> responsibilities</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p>
            <a:pPr algn="just">
              <a:lnSpc>
                <a:spcPct val="115000"/>
              </a:lnSpc>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Question 2.</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A.</a:t>
            </a:r>
            <a:r>
              <a:rPr lang="en-US" sz="1800">
                <a:effectLst/>
                <a:latin typeface="Times New Roman" panose="02020603050405020304" pitchFamily="18" charset="0"/>
                <a:ea typeface="Calibri" panose="020F0502020204030204" pitchFamily="34" charset="0"/>
                <a:cs typeface="Times New Roman" panose="02020603050405020304" pitchFamily="18" charset="0"/>
              </a:rPr>
              <a:t> by		</a:t>
            </a:r>
            <a:r>
              <a:rPr lang="vi-VN"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B.</a:t>
            </a:r>
            <a:r>
              <a:rPr lang="en-US" sz="1800">
                <a:effectLst/>
                <a:latin typeface="Times New Roman" panose="02020603050405020304" pitchFamily="18" charset="0"/>
                <a:ea typeface="Calibri" panose="020F0502020204030204" pitchFamily="34" charset="0"/>
                <a:cs typeface="Times New Roman" panose="02020603050405020304" pitchFamily="18" charset="0"/>
              </a:rPr>
              <a:t>at </a:t>
            </a:r>
            <a:r>
              <a:rPr lang="vi-VN" sz="1800">
                <a:effectLst/>
                <a:latin typeface="Times New Roman" panose="02020603050405020304" pitchFamily="18" charset="0"/>
                <a:ea typeface="Calibri" panose="020F0502020204030204" pitchFamily="34" charset="0"/>
                <a:cs typeface="Times New Roman" panose="02020603050405020304" pitchFamily="18" charset="0"/>
              </a:rPr>
              <a:t>                        </a:t>
            </a:r>
            <a:r>
              <a:rPr lang="vi-VN">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C.</a:t>
            </a:r>
            <a:r>
              <a:rPr lang="en-US" sz="1800">
                <a:effectLst/>
                <a:latin typeface="Times New Roman" panose="02020603050405020304" pitchFamily="18" charset="0"/>
                <a:ea typeface="Calibri" panose="020F0502020204030204" pitchFamily="34" charset="0"/>
                <a:cs typeface="Times New Roman" panose="02020603050405020304" pitchFamily="18" charset="0"/>
              </a:rPr>
              <a:t> on</a:t>
            </a:r>
            <a:r>
              <a:rPr lang="vi-VN"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D.</a:t>
            </a:r>
            <a:r>
              <a:rPr lang="en-US" sz="1800">
                <a:effectLst/>
                <a:latin typeface="Times New Roman" panose="02020603050405020304" pitchFamily="18" charset="0"/>
                <a:ea typeface="Calibri" panose="020F0502020204030204" pitchFamily="34" charset="0"/>
                <a:cs typeface="Times New Roman" panose="02020603050405020304" pitchFamily="18" charset="0"/>
              </a:rPr>
              <a:t> from</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p>
            <a:pPr algn="just">
              <a:lnSpc>
                <a:spcPct val="115000"/>
              </a:lnSpc>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Question 3.</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A.</a:t>
            </a:r>
            <a:r>
              <a:rPr lang="en-US" sz="1800">
                <a:effectLst/>
                <a:latin typeface="Times New Roman" panose="02020603050405020304" pitchFamily="18" charset="0"/>
                <a:ea typeface="Calibri" panose="020F0502020204030204" pitchFamily="34" charset="0"/>
                <a:cs typeface="Times New Roman" panose="02020603050405020304" pitchFamily="18" charset="0"/>
              </a:rPr>
              <a:t> aware 	</a:t>
            </a:r>
            <a:r>
              <a:rPr lang="vi-VN"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B.</a:t>
            </a:r>
            <a:r>
              <a:rPr lang="en-US" sz="1800">
                <a:effectLst/>
                <a:latin typeface="Times New Roman" panose="02020603050405020304" pitchFamily="18" charset="0"/>
                <a:ea typeface="Calibri" panose="020F0502020204030204" pitchFamily="34" charset="0"/>
                <a:cs typeface="Times New Roman" panose="02020603050405020304" pitchFamily="18" charset="0"/>
              </a:rPr>
              <a:t> awareness 	</a:t>
            </a:r>
            <a:r>
              <a:rPr lang="vi-VN"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C.</a:t>
            </a:r>
            <a:r>
              <a:rPr lang="en-US" sz="1800">
                <a:effectLst/>
                <a:latin typeface="Times New Roman" panose="02020603050405020304" pitchFamily="18" charset="0"/>
                <a:ea typeface="Calibri" panose="020F0502020204030204" pitchFamily="34" charset="0"/>
                <a:cs typeface="Times New Roman" panose="02020603050405020304" pitchFamily="18" charset="0"/>
              </a:rPr>
              <a:t> awareful </a:t>
            </a:r>
            <a:r>
              <a:rPr lang="vi-VN"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D.</a:t>
            </a:r>
            <a:r>
              <a:rPr lang="en-US" sz="1800">
                <a:effectLst/>
                <a:latin typeface="Times New Roman" panose="02020603050405020304" pitchFamily="18" charset="0"/>
                <a:ea typeface="Calibri" panose="020F0502020204030204" pitchFamily="34" charset="0"/>
                <a:cs typeface="Times New Roman" panose="02020603050405020304" pitchFamily="18" charset="0"/>
              </a:rPr>
              <a:t> awarely</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p>
            <a:pPr algn="just">
              <a:lnSpc>
                <a:spcPct val="115000"/>
              </a:lnSpc>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Question 4.</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A.</a:t>
            </a:r>
            <a:r>
              <a:rPr lang="en-US" sz="1800">
                <a:effectLst/>
                <a:latin typeface="Times New Roman" panose="02020603050405020304" pitchFamily="18" charset="0"/>
                <a:ea typeface="Calibri" panose="020F0502020204030204" pitchFamily="34" charset="0"/>
                <a:cs typeface="Times New Roman" panose="02020603050405020304" pitchFamily="18" charset="0"/>
              </a:rPr>
              <a:t> strict  new law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B.</a:t>
            </a:r>
            <a:r>
              <a:rPr lang="en-US" sz="1800">
                <a:effectLst/>
                <a:latin typeface="Times New Roman" panose="02020603050405020304" pitchFamily="18" charset="0"/>
                <a:ea typeface="Calibri" panose="020F0502020204030204" pitchFamily="34" charset="0"/>
                <a:cs typeface="Times New Roman" panose="02020603050405020304" pitchFamily="18" charset="0"/>
              </a:rPr>
              <a:t> law</a:t>
            </a:r>
            <a:r>
              <a:rPr lang="vi-VN"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a:effectLst/>
                <a:latin typeface="Times New Roman" panose="02020603050405020304" pitchFamily="18" charset="0"/>
                <a:ea typeface="Calibri" panose="020F0502020204030204" pitchFamily="34" charset="0"/>
                <a:cs typeface="Times New Roman" panose="02020603050405020304" pitchFamily="18" charset="0"/>
              </a:rPr>
              <a:t>strict new</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p>
            <a:pPr algn="just">
              <a:lnSpc>
                <a:spcPct val="115000"/>
              </a:lnSpc>
              <a:spcAft>
                <a:spcPts val="10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C.</a:t>
            </a:r>
            <a:r>
              <a:rPr lang="en-US" sz="1800">
                <a:effectLst/>
                <a:latin typeface="Times New Roman" panose="02020603050405020304" pitchFamily="18" charset="0"/>
                <a:ea typeface="Calibri" panose="020F0502020204030204" pitchFamily="34" charset="0"/>
                <a:cs typeface="Times New Roman" panose="02020603050405020304" pitchFamily="18" charset="0"/>
              </a:rPr>
              <a:t> new law strict 	</a:t>
            </a:r>
            <a:r>
              <a:rPr lang="vi-VN"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D.</a:t>
            </a:r>
            <a:r>
              <a:rPr lang="en-US" sz="1800">
                <a:effectLst/>
                <a:latin typeface="Times New Roman" panose="02020603050405020304" pitchFamily="18" charset="0"/>
                <a:ea typeface="Calibri" panose="020F0502020204030204" pitchFamily="34" charset="0"/>
                <a:cs typeface="Times New Roman" panose="02020603050405020304" pitchFamily="18" charset="0"/>
              </a:rPr>
              <a:t>  strict</a:t>
            </a:r>
            <a:r>
              <a:rPr lang="vi-VN" sz="1800">
                <a:effectLst/>
                <a:latin typeface="Times New Roman" panose="02020603050405020304" pitchFamily="18" charset="0"/>
                <a:ea typeface="Calibri" panose="020F0502020204030204" pitchFamily="34" charset="0"/>
                <a:cs typeface="Times New Roman" panose="02020603050405020304" pitchFamily="18" charset="0"/>
              </a:rPr>
              <a:t> law</a:t>
            </a:r>
            <a:r>
              <a:rPr lang="en-US" sz="1800">
                <a:effectLst/>
                <a:latin typeface="Times New Roman" panose="02020603050405020304" pitchFamily="18" charset="0"/>
                <a:ea typeface="Calibri" panose="020F0502020204030204" pitchFamily="34" charset="0"/>
                <a:cs typeface="Times New Roman" panose="02020603050405020304" pitchFamily="18" charset="0"/>
              </a:rPr>
              <a:t> new </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p>
            <a:pPr algn="just">
              <a:lnSpc>
                <a:spcPct val="115000"/>
              </a:lnSpc>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Question 5.</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A.</a:t>
            </a:r>
            <a:r>
              <a:rPr lang="en-US" sz="1800">
                <a:effectLst/>
                <a:latin typeface="Times New Roman" panose="02020603050405020304" pitchFamily="18" charset="0"/>
                <a:ea typeface="Calibri" panose="020F0502020204030204" pitchFamily="34" charset="0"/>
                <a:cs typeface="Times New Roman" panose="02020603050405020304" pitchFamily="18" charset="0"/>
              </a:rPr>
              <a:t> take 	</a:t>
            </a:r>
            <a:r>
              <a:rPr lang="vi-VN"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B.</a:t>
            </a:r>
            <a:r>
              <a:rPr lang="en-US" sz="1800">
                <a:effectLst/>
                <a:latin typeface="Times New Roman" panose="02020603050405020304" pitchFamily="18" charset="0"/>
                <a:ea typeface="Calibri" panose="020F0502020204030204" pitchFamily="34" charset="0"/>
                <a:cs typeface="Times New Roman" panose="02020603050405020304" pitchFamily="18" charset="0"/>
              </a:rPr>
              <a:t> make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C.</a:t>
            </a:r>
            <a:r>
              <a:rPr lang="en-US" sz="1800">
                <a:effectLst/>
                <a:latin typeface="Times New Roman" panose="02020603050405020304" pitchFamily="18" charset="0"/>
                <a:ea typeface="Calibri" panose="020F0502020204030204" pitchFamily="34" charset="0"/>
                <a:cs typeface="Times New Roman" panose="02020603050405020304" pitchFamily="18" charset="0"/>
              </a:rPr>
              <a:t> get 		</a:t>
            </a:r>
            <a:r>
              <a:rPr lang="vi-VN"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D.</a:t>
            </a:r>
            <a:r>
              <a:rPr lang="en-US" sz="1800">
                <a:effectLst/>
                <a:latin typeface="Times New Roman" panose="02020603050405020304" pitchFamily="18" charset="0"/>
                <a:ea typeface="Calibri" panose="020F0502020204030204" pitchFamily="34" charset="0"/>
                <a:cs typeface="Times New Roman" panose="02020603050405020304" pitchFamily="18" charset="0"/>
              </a:rPr>
              <a:t> do</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p>
            <a:pPr algn="just">
              <a:lnSpc>
                <a:spcPct val="115000"/>
              </a:lnSpc>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Question 6.</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A.</a:t>
            </a:r>
            <a:r>
              <a:rPr lang="en-US" sz="1800">
                <a:effectLst/>
                <a:latin typeface="Times New Roman" panose="02020603050405020304" pitchFamily="18" charset="0"/>
                <a:ea typeface="Calibri" panose="020F0502020204030204" pitchFamily="34" charset="0"/>
                <a:cs typeface="Times New Roman" panose="02020603050405020304" pitchFamily="18" charset="0"/>
              </a:rPr>
              <a:t> intended</a:t>
            </a:r>
            <a:r>
              <a:rPr lang="vi-VN" sz="1800">
                <a:effectLst/>
                <a:latin typeface="Times New Roman" panose="02020603050405020304" pitchFamily="18" charset="0"/>
                <a:ea typeface="Calibri" panose="020F0502020204030204" pitchFamily="34" charset="0"/>
                <a:cs typeface="Times New Roman" panose="02020603050405020304" pitchFamily="18" charset="0"/>
              </a:rPr>
              <a:t>             B. intending                         C. to intend                       D.  to intending </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p:txBody>
      </p:sp>
      <p:pic>
        <p:nvPicPr>
          <p:cNvPr id="2" name="Picture 1">
            <a:extLst>
              <a:ext uri="{FF2B5EF4-FFF2-40B4-BE49-F238E27FC236}">
                <a16:creationId xmlns:a16="http://schemas.microsoft.com/office/drawing/2014/main" id="{19474930-CAD1-45C0-B155-7B233711AC00}"/>
              </a:ext>
            </a:extLst>
          </p:cNvPr>
          <p:cNvPicPr>
            <a:picLocks noChangeAspect="1"/>
          </p:cNvPicPr>
          <p:nvPr/>
        </p:nvPicPr>
        <p:blipFill>
          <a:blip r:embed="rId2"/>
          <a:stretch>
            <a:fillRect/>
          </a:stretch>
        </p:blipFill>
        <p:spPr>
          <a:xfrm>
            <a:off x="10974316" y="0"/>
            <a:ext cx="1137002" cy="731583"/>
          </a:xfrm>
          <a:prstGeom prst="rect">
            <a:avLst/>
          </a:prstGeom>
        </p:spPr>
      </p:pic>
    </p:spTree>
    <p:extLst>
      <p:ext uri="{BB962C8B-B14F-4D97-AF65-F5344CB8AC3E}">
        <p14:creationId xmlns:p14="http://schemas.microsoft.com/office/powerpoint/2010/main" val="799255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1E3A31-7491-4A71-8F64-3D73A80F0FF8}"/>
              </a:ext>
            </a:extLst>
          </p:cNvPr>
          <p:cNvSpPr txBox="1"/>
          <p:nvPr/>
        </p:nvSpPr>
        <p:spPr>
          <a:xfrm>
            <a:off x="233082" y="0"/>
            <a:ext cx="11869271" cy="6118726"/>
          </a:xfrm>
          <a:prstGeom prst="rect">
            <a:avLst/>
          </a:prstGeom>
          <a:noFill/>
        </p:spPr>
        <p:txBody>
          <a:bodyPr wrap="square" rtlCol="0">
            <a:spAutoFit/>
          </a:bodyPr>
          <a:lstStyle/>
          <a:p>
            <a:pPr algn="just">
              <a:lnSpc>
                <a:spcPct val="115000"/>
              </a:lnSpc>
              <a:spcAft>
                <a:spcPts val="1000"/>
              </a:spcAft>
            </a:pPr>
            <a:r>
              <a:rPr lang="en-US" sz="3200" b="1">
                <a:effectLst/>
                <a:highlight>
                  <a:srgbClr val="FF0000"/>
                </a:highlight>
                <a:latin typeface="Times New Roman" panose="02020603050405020304" pitchFamily="18" charset="0"/>
                <a:ea typeface="Calibri" panose="020F0502020204030204" pitchFamily="34" charset="0"/>
                <a:cs typeface="Times New Roman" panose="02020603050405020304" pitchFamily="18" charset="0"/>
              </a:rPr>
              <a:t>Group</a:t>
            </a:r>
            <a:r>
              <a:rPr lang="vi-VN" sz="3200" b="1">
                <a:effectLst/>
                <a:highlight>
                  <a:srgbClr val="FF0000"/>
                </a:highlight>
                <a:latin typeface="Times New Roman" panose="02020603050405020304" pitchFamily="18" charset="0"/>
                <a:ea typeface="Calibri" panose="020F0502020204030204" pitchFamily="34" charset="0"/>
                <a:cs typeface="Times New Roman" panose="02020603050405020304" pitchFamily="18" charset="0"/>
              </a:rPr>
              <a:t> 3</a:t>
            </a:r>
            <a:r>
              <a:rPr lang="vi-VN" sz="3200">
                <a:effectLst/>
                <a:highlight>
                  <a:srgbClr val="FF00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3600">
              <a:effectLst/>
              <a:highlight>
                <a:srgbClr val="FF0000"/>
              </a:highlight>
              <a:latin typeface="Times New Roman" panose="02020603050405020304" pitchFamily="18" charset="0"/>
              <a:ea typeface="MS Mincho" panose="02020609040205080304" pitchFamily="49" charset="-128"/>
              <a:cs typeface="Times New Roman" panose="02020603050405020304" pitchFamily="18" charset="0"/>
            </a:endParaRPr>
          </a:p>
          <a:p>
            <a:pPr algn="just">
              <a:lnSpc>
                <a:spcPct val="115000"/>
              </a:lnSpc>
              <a:spcAft>
                <a:spcPts val="10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Music is a powerful force that can bring people together and evoke strong emotions. It has been a part of human culture for centuries, and its ability to (1)</a:t>
            </a:r>
            <a:r>
              <a:rPr lang="vi-VN" sz="1800">
                <a:effectLst/>
                <a:latin typeface="Times New Roman" panose="02020603050405020304" pitchFamily="18" charset="0"/>
                <a:ea typeface="Calibri" panose="020F0502020204030204" pitchFamily="34" charset="0"/>
                <a:cs typeface="Times New Roman" panose="02020603050405020304" pitchFamily="18" charset="0"/>
              </a:rPr>
              <a:t>……………</a:t>
            </a:r>
            <a:r>
              <a:rPr lang="en-US" sz="1800">
                <a:effectLst/>
                <a:latin typeface="Times New Roman" panose="02020603050405020304" pitchFamily="18" charset="0"/>
                <a:ea typeface="Calibri" panose="020F0502020204030204" pitchFamily="34" charset="0"/>
                <a:cs typeface="Times New Roman" panose="02020603050405020304" pitchFamily="18" charset="0"/>
              </a:rPr>
              <a:t>feelings is truly universal. From ancient folk songs to modern pop hits, music helps us to communicate what words sometimes can't. Listening to music can be a great way to (2) </a:t>
            </a:r>
            <a:r>
              <a:rPr lang="vi-VN" sz="1800">
                <a:effectLst/>
                <a:latin typeface="Times New Roman" panose="02020603050405020304" pitchFamily="18" charset="0"/>
                <a:ea typeface="Calibri" panose="020F0502020204030204" pitchFamily="34" charset="0"/>
                <a:cs typeface="Times New Roman" panose="02020603050405020304" pitchFamily="18" charset="0"/>
              </a:rPr>
              <a:t>…………….</a:t>
            </a:r>
            <a:r>
              <a:rPr lang="en-US" sz="1800">
                <a:effectLst/>
                <a:latin typeface="Times New Roman" panose="02020603050405020304" pitchFamily="18" charset="0"/>
                <a:ea typeface="Calibri" panose="020F0502020204030204" pitchFamily="34" charset="0"/>
                <a:cs typeface="Times New Roman" panose="02020603050405020304" pitchFamily="18" charset="0"/>
              </a:rPr>
              <a:t>stress after a long day. I love to put on my (3) </a:t>
            </a:r>
            <a:r>
              <a:rPr lang="vi-VN" sz="1800">
                <a:effectLst/>
                <a:latin typeface="Times New Roman" panose="02020603050405020304" pitchFamily="18" charset="0"/>
                <a:ea typeface="Calibri" panose="020F0502020204030204" pitchFamily="34" charset="0"/>
                <a:cs typeface="Times New Roman" panose="02020603050405020304" pitchFamily="18" charset="0"/>
              </a:rPr>
              <a:t>……………..</a:t>
            </a:r>
            <a:r>
              <a:rPr lang="en-US" sz="1800">
                <a:effectLst/>
                <a:latin typeface="Times New Roman" panose="02020603050405020304" pitchFamily="18" charset="0"/>
                <a:ea typeface="Calibri" panose="020F0502020204030204" pitchFamily="34" charset="0"/>
                <a:cs typeface="Times New Roman" panose="02020603050405020304" pitchFamily="18" charset="0"/>
              </a:rPr>
              <a:t>playlist and just relax. The variety of musical genres is vast, and many artists are dedicated (4)</a:t>
            </a:r>
            <a:r>
              <a:rPr lang="vi-VN" sz="1800">
                <a:effectLst/>
                <a:latin typeface="Times New Roman" panose="02020603050405020304" pitchFamily="18" charset="0"/>
                <a:ea typeface="Calibri" panose="020F0502020204030204" pitchFamily="34" charset="0"/>
                <a:cs typeface="Times New Roman" panose="02020603050405020304" pitchFamily="18" charset="0"/>
              </a:rPr>
              <a:t>……………..</a:t>
            </a:r>
            <a:r>
              <a:rPr lang="en-US" sz="1800">
                <a:effectLst/>
                <a:latin typeface="Times New Roman" panose="02020603050405020304" pitchFamily="18" charset="0"/>
                <a:ea typeface="Calibri" panose="020F0502020204030204" pitchFamily="34" charset="0"/>
                <a:cs typeface="Times New Roman" panose="02020603050405020304" pitchFamily="18" charset="0"/>
              </a:rPr>
              <a:t>new and innovative sounds. For example, my favorite artist often collaborates (5) </a:t>
            </a:r>
            <a:r>
              <a:rPr lang="vi-VN" sz="1800">
                <a:effectLst/>
                <a:latin typeface="Times New Roman" panose="02020603050405020304" pitchFamily="18" charset="0"/>
                <a:ea typeface="Calibri" panose="020F0502020204030204" pitchFamily="34" charset="0"/>
                <a:cs typeface="Times New Roman" panose="02020603050405020304" pitchFamily="18" charset="0"/>
              </a:rPr>
              <a:t>…………</a:t>
            </a:r>
            <a:r>
              <a:rPr lang="en-US" sz="1800">
                <a:effectLst/>
                <a:latin typeface="Times New Roman" panose="02020603050405020304" pitchFamily="18" charset="0"/>
                <a:ea typeface="Calibri" panose="020F0502020204030204" pitchFamily="34" charset="0"/>
                <a:cs typeface="Times New Roman" panose="02020603050405020304" pitchFamily="18" charset="0"/>
              </a:rPr>
              <a:t>other musicians. Artists (6)</a:t>
            </a:r>
            <a:r>
              <a:rPr lang="vi-VN" sz="1800">
                <a:effectLst/>
                <a:latin typeface="Times New Roman" panose="02020603050405020304" pitchFamily="18" charset="0"/>
                <a:ea typeface="Calibri" panose="020F0502020204030204" pitchFamily="34" charset="0"/>
                <a:cs typeface="Times New Roman" panose="02020603050405020304" pitchFamily="18" charset="0"/>
              </a:rPr>
              <a:t>………………</a:t>
            </a:r>
            <a:r>
              <a:rPr lang="en-US" sz="1800">
                <a:effectLst/>
                <a:latin typeface="Times New Roman" panose="02020603050405020304" pitchFamily="18" charset="0"/>
                <a:ea typeface="Calibri" panose="020F0502020204030204" pitchFamily="34" charset="0"/>
                <a:cs typeface="Times New Roman" panose="02020603050405020304" pitchFamily="18" charset="0"/>
              </a:rPr>
              <a:t>at a concert often create a powerful connection with their audience. Whether you are in a good mood or feeling sad, there is always a song that fits your current state.</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p>
            <a:pPr algn="just">
              <a:lnSpc>
                <a:spcPct val="115000"/>
              </a:lnSpc>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Question 1.</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A.</a:t>
            </a:r>
            <a:r>
              <a:rPr lang="en-US" sz="1800">
                <a:effectLst/>
                <a:latin typeface="Times New Roman" panose="02020603050405020304" pitchFamily="18" charset="0"/>
                <a:ea typeface="Calibri" panose="020F0502020204030204" pitchFamily="34" charset="0"/>
                <a:cs typeface="Times New Roman" panose="02020603050405020304" pitchFamily="18" charset="0"/>
              </a:rPr>
              <a:t> expression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B.</a:t>
            </a:r>
            <a:r>
              <a:rPr lang="en-US" sz="1800">
                <a:effectLst/>
                <a:latin typeface="Times New Roman" panose="02020603050405020304" pitchFamily="18" charset="0"/>
                <a:ea typeface="Calibri" panose="020F0502020204030204" pitchFamily="34" charset="0"/>
                <a:cs typeface="Times New Roman" panose="02020603050405020304" pitchFamily="18" charset="0"/>
              </a:rPr>
              <a:t> expressive 	</a:t>
            </a:r>
            <a:r>
              <a:rPr lang="vi-VN"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C.</a:t>
            </a:r>
            <a:r>
              <a:rPr lang="en-US" sz="1800">
                <a:effectLst/>
                <a:latin typeface="Times New Roman" panose="02020603050405020304" pitchFamily="18" charset="0"/>
                <a:ea typeface="Calibri" panose="020F0502020204030204" pitchFamily="34" charset="0"/>
                <a:cs typeface="Times New Roman" panose="02020603050405020304" pitchFamily="18" charset="0"/>
              </a:rPr>
              <a:t> express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D.</a:t>
            </a:r>
            <a:r>
              <a:rPr lang="en-US" sz="1800">
                <a:effectLst/>
                <a:latin typeface="Times New Roman" panose="02020603050405020304" pitchFamily="18" charset="0"/>
                <a:ea typeface="Calibri" panose="020F0502020204030204" pitchFamily="34" charset="0"/>
                <a:cs typeface="Times New Roman" panose="02020603050405020304" pitchFamily="18" charset="0"/>
              </a:rPr>
              <a:t> expressed </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p>
            <a:pPr algn="just">
              <a:lnSpc>
                <a:spcPct val="115000"/>
              </a:lnSpc>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Question 2.</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A.</a:t>
            </a:r>
            <a:r>
              <a:rPr lang="en-US" sz="1800">
                <a:effectLst/>
                <a:latin typeface="Times New Roman" panose="02020603050405020304" pitchFamily="18" charset="0"/>
                <a:ea typeface="Calibri" panose="020F0502020204030204" pitchFamily="34" charset="0"/>
                <a:cs typeface="Times New Roman" panose="02020603050405020304" pitchFamily="18" charset="0"/>
              </a:rPr>
              <a:t> make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B.</a:t>
            </a:r>
            <a:r>
              <a:rPr lang="en-US" sz="1800">
                <a:effectLst/>
                <a:latin typeface="Times New Roman" panose="02020603050405020304" pitchFamily="18" charset="0"/>
                <a:ea typeface="Calibri" panose="020F0502020204030204" pitchFamily="34" charset="0"/>
                <a:cs typeface="Times New Roman" panose="02020603050405020304" pitchFamily="18" charset="0"/>
              </a:rPr>
              <a:t> relieve </a:t>
            </a:r>
            <a:r>
              <a:rPr lang="vi-VN"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C.</a:t>
            </a:r>
            <a:r>
              <a:rPr lang="en-US" sz="1800">
                <a:effectLst/>
                <a:latin typeface="Times New Roman" panose="02020603050405020304" pitchFamily="18" charset="0"/>
                <a:ea typeface="Calibri" panose="020F0502020204030204" pitchFamily="34" charset="0"/>
                <a:cs typeface="Times New Roman" panose="02020603050405020304" pitchFamily="18" charset="0"/>
              </a:rPr>
              <a:t> take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D.</a:t>
            </a:r>
            <a:r>
              <a:rPr lang="en-US" sz="1800">
                <a:effectLst/>
                <a:latin typeface="Times New Roman" panose="02020603050405020304" pitchFamily="18" charset="0"/>
                <a:ea typeface="Calibri" panose="020F0502020204030204" pitchFamily="34" charset="0"/>
                <a:cs typeface="Times New Roman" panose="02020603050405020304" pitchFamily="18" charset="0"/>
              </a:rPr>
              <a:t> have </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p>
            <a:pPr algn="just">
              <a:lnSpc>
                <a:spcPct val="115000"/>
              </a:lnSpc>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Question 3.</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A.</a:t>
            </a:r>
            <a:r>
              <a:rPr lang="en-US" sz="1800">
                <a:effectLst/>
                <a:latin typeface="Times New Roman" panose="02020603050405020304" pitchFamily="18" charset="0"/>
                <a:ea typeface="Calibri" panose="020F0502020204030204" pitchFamily="34" charset="0"/>
                <a:cs typeface="Times New Roman" panose="02020603050405020304" pitchFamily="18" charset="0"/>
              </a:rPr>
              <a:t> favorite acoustic old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B.</a:t>
            </a:r>
            <a:r>
              <a:rPr lang="en-US" sz="1800">
                <a:effectLst/>
                <a:latin typeface="Times New Roman" panose="02020603050405020304" pitchFamily="18" charset="0"/>
                <a:ea typeface="Calibri" panose="020F0502020204030204" pitchFamily="34" charset="0"/>
                <a:cs typeface="Times New Roman" panose="02020603050405020304" pitchFamily="18" charset="0"/>
              </a:rPr>
              <a:t> old favorite acoustic</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p>
            <a:pPr algn="just">
              <a:lnSpc>
                <a:spcPct val="115000"/>
              </a:lnSpc>
              <a:spcAft>
                <a:spcPts val="10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C.</a:t>
            </a:r>
            <a:r>
              <a:rPr lang="en-US" sz="1800">
                <a:effectLst/>
                <a:latin typeface="Times New Roman" panose="02020603050405020304" pitchFamily="18" charset="0"/>
                <a:ea typeface="Calibri" panose="020F0502020204030204" pitchFamily="34" charset="0"/>
                <a:cs typeface="Times New Roman" panose="02020603050405020304" pitchFamily="18" charset="0"/>
              </a:rPr>
              <a:t> acoustic old favorite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D.</a:t>
            </a:r>
            <a:r>
              <a:rPr lang="en-US" sz="1800">
                <a:effectLst/>
                <a:latin typeface="Times New Roman" panose="02020603050405020304" pitchFamily="18" charset="0"/>
                <a:ea typeface="Calibri" panose="020F0502020204030204" pitchFamily="34" charset="0"/>
                <a:cs typeface="Times New Roman" panose="02020603050405020304" pitchFamily="18" charset="0"/>
              </a:rPr>
              <a:t> favorite old acoustic</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p>
            <a:pPr algn="just">
              <a:lnSpc>
                <a:spcPct val="115000"/>
              </a:lnSpc>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Question 4.</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A.</a:t>
            </a:r>
            <a:r>
              <a:rPr lang="en-US" sz="1800">
                <a:effectLst/>
                <a:latin typeface="Times New Roman" panose="02020603050405020304" pitchFamily="18" charset="0"/>
                <a:ea typeface="Calibri" panose="020F0502020204030204" pitchFamily="34" charset="0"/>
                <a:cs typeface="Times New Roman" panose="02020603050405020304" pitchFamily="18" charset="0"/>
              </a:rPr>
              <a:t> create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B.</a:t>
            </a:r>
            <a:r>
              <a:rPr lang="en-US" sz="1800">
                <a:effectLst/>
                <a:latin typeface="Times New Roman" panose="02020603050405020304" pitchFamily="18" charset="0"/>
                <a:ea typeface="Calibri" panose="020F0502020204030204" pitchFamily="34" charset="0"/>
                <a:cs typeface="Times New Roman" panose="02020603050405020304" pitchFamily="18" charset="0"/>
              </a:rPr>
              <a:t> creating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C.</a:t>
            </a:r>
            <a:r>
              <a:rPr lang="en-US" sz="1800">
                <a:effectLst/>
                <a:latin typeface="Times New Roman" panose="02020603050405020304" pitchFamily="18" charset="0"/>
                <a:ea typeface="Calibri" panose="020F0502020204030204" pitchFamily="34" charset="0"/>
                <a:cs typeface="Times New Roman" panose="02020603050405020304" pitchFamily="18" charset="0"/>
              </a:rPr>
              <a:t> to create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D.</a:t>
            </a:r>
            <a:r>
              <a:rPr lang="en-US" sz="1800">
                <a:effectLst/>
                <a:latin typeface="Times New Roman" panose="02020603050405020304" pitchFamily="18" charset="0"/>
                <a:ea typeface="Calibri" panose="020F0502020204030204" pitchFamily="34" charset="0"/>
                <a:cs typeface="Times New Roman" panose="02020603050405020304" pitchFamily="18" charset="0"/>
              </a:rPr>
              <a:t> to creating</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p>
            <a:pPr algn="just">
              <a:lnSpc>
                <a:spcPct val="115000"/>
              </a:lnSpc>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Question 5.</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A.</a:t>
            </a:r>
            <a:r>
              <a:rPr lang="en-US" sz="1800">
                <a:effectLst/>
                <a:latin typeface="Times New Roman" panose="02020603050405020304" pitchFamily="18" charset="0"/>
                <a:ea typeface="Calibri" panose="020F0502020204030204" pitchFamily="34" charset="0"/>
                <a:cs typeface="Times New Roman" panose="02020603050405020304" pitchFamily="18" charset="0"/>
              </a:rPr>
              <a:t> on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B.</a:t>
            </a:r>
            <a:r>
              <a:rPr lang="en-US" sz="1800">
                <a:effectLst/>
                <a:latin typeface="Times New Roman" panose="02020603050405020304" pitchFamily="18" charset="0"/>
                <a:ea typeface="Calibri" panose="020F0502020204030204" pitchFamily="34" charset="0"/>
                <a:cs typeface="Times New Roman" panose="02020603050405020304" pitchFamily="18" charset="0"/>
              </a:rPr>
              <a:t> with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C.</a:t>
            </a:r>
            <a:r>
              <a:rPr lang="en-US" sz="1800">
                <a:effectLst/>
                <a:latin typeface="Times New Roman" panose="02020603050405020304" pitchFamily="18" charset="0"/>
                <a:ea typeface="Calibri" panose="020F0502020204030204" pitchFamily="34" charset="0"/>
                <a:cs typeface="Times New Roman" panose="02020603050405020304" pitchFamily="18" charset="0"/>
              </a:rPr>
              <a:t> for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D.</a:t>
            </a:r>
            <a:r>
              <a:rPr lang="en-US" sz="1800">
                <a:effectLst/>
                <a:latin typeface="Times New Roman" panose="02020603050405020304" pitchFamily="18" charset="0"/>
                <a:ea typeface="Calibri" panose="020F0502020204030204" pitchFamily="34" charset="0"/>
                <a:cs typeface="Times New Roman" panose="02020603050405020304" pitchFamily="18" charset="0"/>
              </a:rPr>
              <a:t> by</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p>
            <a:pPr algn="just">
              <a:lnSpc>
                <a:spcPct val="115000"/>
              </a:lnSpc>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Question 6.</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A.</a:t>
            </a:r>
            <a:r>
              <a:rPr lang="en-US" sz="1800">
                <a:effectLst/>
                <a:latin typeface="Times New Roman" panose="02020603050405020304" pitchFamily="18" charset="0"/>
                <a:ea typeface="Calibri" panose="020F0502020204030204" pitchFamily="34" charset="0"/>
                <a:cs typeface="Times New Roman" panose="02020603050405020304" pitchFamily="18" charset="0"/>
              </a:rPr>
              <a:t> perform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B.</a:t>
            </a:r>
            <a:r>
              <a:rPr lang="en-US" sz="1800">
                <a:effectLst/>
                <a:latin typeface="Times New Roman" panose="02020603050405020304" pitchFamily="18" charset="0"/>
                <a:ea typeface="Calibri" panose="020F0502020204030204" pitchFamily="34" charset="0"/>
                <a:cs typeface="Times New Roman" panose="02020603050405020304" pitchFamily="18" charset="0"/>
              </a:rPr>
              <a:t> performed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C.</a:t>
            </a:r>
            <a:r>
              <a:rPr lang="en-US" sz="1800">
                <a:effectLst/>
                <a:latin typeface="Times New Roman" panose="02020603050405020304" pitchFamily="18" charset="0"/>
                <a:ea typeface="Calibri" panose="020F0502020204030204" pitchFamily="34" charset="0"/>
                <a:cs typeface="Times New Roman" panose="02020603050405020304" pitchFamily="18" charset="0"/>
              </a:rPr>
              <a:t> performing 	</a:t>
            </a:r>
            <a:r>
              <a:rPr lang="vi-VN"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D.</a:t>
            </a:r>
            <a:r>
              <a:rPr lang="en-US" sz="1800">
                <a:effectLst/>
                <a:latin typeface="Times New Roman" panose="02020603050405020304" pitchFamily="18" charset="0"/>
                <a:ea typeface="Calibri" panose="020F0502020204030204" pitchFamily="34" charset="0"/>
                <a:cs typeface="Times New Roman" panose="02020603050405020304" pitchFamily="18" charset="0"/>
              </a:rPr>
              <a:t> to perform</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p:txBody>
      </p:sp>
      <p:pic>
        <p:nvPicPr>
          <p:cNvPr id="2" name="Picture 1">
            <a:extLst>
              <a:ext uri="{FF2B5EF4-FFF2-40B4-BE49-F238E27FC236}">
                <a16:creationId xmlns:a16="http://schemas.microsoft.com/office/drawing/2014/main" id="{504DAE21-348F-4523-8B7C-CFE272F73F02}"/>
              </a:ext>
            </a:extLst>
          </p:cNvPr>
          <p:cNvPicPr>
            <a:picLocks noChangeAspect="1"/>
          </p:cNvPicPr>
          <p:nvPr/>
        </p:nvPicPr>
        <p:blipFill>
          <a:blip r:embed="rId2"/>
          <a:stretch>
            <a:fillRect/>
          </a:stretch>
        </p:blipFill>
        <p:spPr>
          <a:xfrm>
            <a:off x="10962302" y="7691"/>
            <a:ext cx="1140051" cy="731583"/>
          </a:xfrm>
          <a:prstGeom prst="rect">
            <a:avLst/>
          </a:prstGeom>
        </p:spPr>
      </p:pic>
    </p:spTree>
    <p:extLst>
      <p:ext uri="{BB962C8B-B14F-4D97-AF65-F5344CB8AC3E}">
        <p14:creationId xmlns:p14="http://schemas.microsoft.com/office/powerpoint/2010/main" val="840356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F7D56B4-BFC3-4D97-BD23-12CB819B4E8B}"/>
              </a:ext>
            </a:extLst>
          </p:cNvPr>
          <p:cNvSpPr txBox="1"/>
          <p:nvPr/>
        </p:nvSpPr>
        <p:spPr>
          <a:xfrm>
            <a:off x="277905" y="98612"/>
            <a:ext cx="11447929" cy="6118726"/>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vi-VN" sz="3200" b="1" i="0" u="none" strike="noStrike" kern="1200" cap="none" spc="0" normalizeH="0" baseline="0" noProof="0">
                <a:ln>
                  <a:noFill/>
                </a:ln>
                <a:solidFill>
                  <a:srgbClr val="000000"/>
                </a:solidFill>
                <a:effectLst/>
                <a:highlight>
                  <a:srgbClr val="FF0000"/>
                </a:highlight>
                <a:uLnTx/>
                <a:uFillTx/>
                <a:latin typeface="Times New Roman" panose="02020603050405020304" pitchFamily="18" charset="0"/>
                <a:ea typeface="Calibri" panose="020F0502020204030204" pitchFamily="34" charset="0"/>
                <a:cs typeface="Times New Roman" panose="02020603050405020304" pitchFamily="18" charset="0"/>
              </a:rPr>
              <a:t>Group </a:t>
            </a:r>
            <a:r>
              <a:rPr lang="vi-VN" sz="3200" b="1">
                <a:solidFill>
                  <a:srgbClr val="000000"/>
                </a:solidFill>
                <a:highlight>
                  <a:srgbClr val="FF0000"/>
                </a:highlight>
                <a:latin typeface="Times New Roman" panose="02020603050405020304" pitchFamily="18" charset="0"/>
                <a:ea typeface="Calibri" panose="020F0502020204030204" pitchFamily="34" charset="0"/>
                <a:cs typeface="Times New Roman" panose="02020603050405020304" pitchFamily="18" charset="0"/>
              </a:rPr>
              <a:t>1</a:t>
            </a:r>
            <a:r>
              <a:rPr kumimoji="0" lang="vi-VN" sz="3200" b="1" i="0" u="none" strike="noStrike" kern="1200" cap="none" spc="0" normalizeH="0" baseline="0" noProof="0">
                <a:ln>
                  <a:noFill/>
                </a:ln>
                <a:solidFill>
                  <a:srgbClr val="000000"/>
                </a:solidFill>
                <a:effectLst/>
                <a:highlight>
                  <a:srgbClr val="FF0000"/>
                </a:highligh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a:ln>
                <a:noFill/>
              </a:ln>
              <a:solidFill>
                <a:srgbClr val="000000"/>
              </a:solidFill>
              <a:effectLst/>
              <a:highlight>
                <a:srgbClr val="FF0000"/>
              </a:highlight>
              <a:uLnTx/>
              <a:uFillTx/>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Building a strong and vibrant community requires the active (1) </a:t>
            </a: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of all its members. When people work together, great things can happen. One of the most common ways to contribute is through volunteering. This can be as simple as helping out at a local school or (2)</a:t>
            </a: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 neighborhood clean-up event. Many communities are now focusing (3)</a:t>
            </a: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sustainable projects, such as creating new public parks. Our city recently built a (4) </a:t>
            </a: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for everyone to enjoy. It is important to (5)</a:t>
            </a: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an active role in community life. Furthermore, individuals (6) </a:t>
            </a: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to make a difference can start small by helping their neighbors. By working together, we can ensure a better future for everyone.</a:t>
            </a:r>
            <a:endPar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Question 1</a:t>
            </a:r>
            <a:r>
              <a:rPr kumimoji="0" lang="en-US" sz="1800" b="1" i="0" u="none" strike="noStrike" kern="1200" cap="none" spc="0" normalizeH="0" baseline="0" noProof="0">
                <a:ln>
                  <a:noFill/>
                </a:ln>
                <a:solidFill>
                  <a:srgbClr val="000099"/>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a:ln>
                  <a:noFill/>
                </a:ln>
                <a:solidFill>
                  <a:srgbClr val="000099"/>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A.</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participate 	</a:t>
            </a:r>
            <a:r>
              <a:rPr kumimoji="0" lang="vi-VN"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B.</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participating 	</a:t>
            </a:r>
            <a:r>
              <a:rPr kumimoji="0" lang="vi-VN"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C.</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participation 	</a:t>
            </a:r>
            <a:r>
              <a:rPr kumimoji="0" lang="vi-VN"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participated</a:t>
            </a:r>
            <a:endParaRPr kumimoji="0" lang="en-US" sz="2000" b="0" i="0" u="none" strike="noStrike" kern="1200" cap="none" spc="0" normalizeH="0" baseline="0" noProof="0">
              <a:ln>
                <a:noFill/>
              </a:ln>
              <a:effectLst/>
              <a:uLnTx/>
              <a:uFillTx/>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Question 2.</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A.</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join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B.</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to join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C.</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joining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joined</a:t>
            </a:r>
            <a:endParaRPr kumimoji="0" lang="en-US" sz="2000" b="0" i="0" u="none" strike="noStrike" kern="1200" cap="none" spc="0" normalizeH="0" baseline="0" noProof="0">
              <a:ln>
                <a:noFill/>
              </a:ln>
              <a:effectLst/>
              <a:uLnTx/>
              <a:uFillTx/>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Question 3.</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A.</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B.</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in 			</a:t>
            </a:r>
            <a:r>
              <a:rPr kumimoji="0" lang="vi-VN"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C.</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on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with</a:t>
            </a:r>
            <a:endParaRPr kumimoji="0" lang="en-US" sz="2000" b="0" i="0" u="none" strike="noStrike" kern="1200" cap="none" spc="0" normalizeH="0" baseline="0" noProof="0">
              <a:ln>
                <a:noFill/>
              </a:ln>
              <a:effectLst/>
              <a:uLnTx/>
              <a:uFillTx/>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Question 4.</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A.</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beautiful green park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B.</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green</a:t>
            </a:r>
            <a:r>
              <a:rPr kumimoji="0" lang="vi-VN"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park</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beautiful </a:t>
            </a:r>
            <a:endParaRPr kumimoji="0" lang="en-US" sz="2000" b="0" i="0" u="none" strike="noStrike" kern="1200" cap="none" spc="0" normalizeH="0" baseline="0" noProof="0">
              <a:ln>
                <a:noFill/>
              </a:ln>
              <a:effectLst/>
              <a:uLnTx/>
              <a:uFillTx/>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C.</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beautiful park green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park green beautiful</a:t>
            </a:r>
            <a:endParaRPr kumimoji="0" lang="en-US" sz="2000" b="0" i="0" u="none" strike="noStrike" kern="1200" cap="none" spc="0" normalizeH="0" baseline="0" noProof="0">
              <a:ln>
                <a:noFill/>
              </a:ln>
              <a:effectLst/>
              <a:uLnTx/>
              <a:uFillTx/>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Question 5.</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A.</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take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B.</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make 		</a:t>
            </a:r>
            <a:r>
              <a:rPr kumimoji="0" lang="vi-VN"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C.</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give 		</a:t>
            </a:r>
            <a:r>
              <a:rPr kumimoji="0" lang="vi-VN"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have</a:t>
            </a:r>
            <a:endParaRPr kumimoji="0" lang="en-US" sz="2000" b="0" i="0" u="none" strike="noStrike" kern="1200" cap="none" spc="0" normalizeH="0" baseline="0" noProof="0">
              <a:ln>
                <a:noFill/>
              </a:ln>
              <a:effectLst/>
              <a:uLnTx/>
              <a:uFillTx/>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Question 6.</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A.</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wanted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B.</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wanting 		</a:t>
            </a:r>
            <a:r>
              <a:rPr kumimoji="0" lang="vi-VN"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C.</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who wanting 	</a:t>
            </a:r>
            <a:r>
              <a:rPr kumimoji="0" lang="vi-VN"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who wants</a:t>
            </a:r>
            <a:endParaRPr kumimoji="0" lang="en-US" sz="2000" b="0" i="0" u="none" strike="noStrike" kern="1200" cap="none" spc="0" normalizeH="0" baseline="0" noProof="0">
              <a:ln>
                <a:noFill/>
              </a:ln>
              <a:effectLst/>
              <a:uLnTx/>
              <a:uFillTx/>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2" name="Flowchart: Connector 1">
            <a:extLst>
              <a:ext uri="{FF2B5EF4-FFF2-40B4-BE49-F238E27FC236}">
                <a16:creationId xmlns:a16="http://schemas.microsoft.com/office/drawing/2014/main" id="{AFF898C9-4A0C-46F0-B787-7FDFBBB57225}"/>
              </a:ext>
            </a:extLst>
          </p:cNvPr>
          <p:cNvSpPr/>
          <p:nvPr/>
        </p:nvSpPr>
        <p:spPr>
          <a:xfrm>
            <a:off x="6660776" y="3095222"/>
            <a:ext cx="394447" cy="475130"/>
          </a:xfrm>
          <a:prstGeom prst="flowChartConnector">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4" name="Flowchart: Connector 3">
            <a:extLst>
              <a:ext uri="{FF2B5EF4-FFF2-40B4-BE49-F238E27FC236}">
                <a16:creationId xmlns:a16="http://schemas.microsoft.com/office/drawing/2014/main" id="{DBF15586-D248-465E-8A2D-1B73ABE31DA9}"/>
              </a:ext>
            </a:extLst>
          </p:cNvPr>
          <p:cNvSpPr/>
          <p:nvPr/>
        </p:nvSpPr>
        <p:spPr>
          <a:xfrm>
            <a:off x="3890682" y="5742208"/>
            <a:ext cx="394447" cy="475130"/>
          </a:xfrm>
          <a:prstGeom prst="flowChartConnector">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8CB89863-ADE4-41AC-8B0A-BA1D5DF88779}"/>
              </a:ext>
            </a:extLst>
          </p:cNvPr>
          <p:cNvSpPr/>
          <p:nvPr/>
        </p:nvSpPr>
        <p:spPr>
          <a:xfrm>
            <a:off x="1429870" y="4432730"/>
            <a:ext cx="394447" cy="475130"/>
          </a:xfrm>
          <a:prstGeom prst="flowChartConnector">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EF9AA091-2857-4D18-9360-7E3A5A0D1B05}"/>
              </a:ext>
            </a:extLst>
          </p:cNvPr>
          <p:cNvSpPr/>
          <p:nvPr/>
        </p:nvSpPr>
        <p:spPr>
          <a:xfrm>
            <a:off x="6660776" y="3536892"/>
            <a:ext cx="394447" cy="475130"/>
          </a:xfrm>
          <a:prstGeom prst="flowChartConnector">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35F3697D-B289-4E81-AB2F-E417B1A93942}"/>
              </a:ext>
            </a:extLst>
          </p:cNvPr>
          <p:cNvSpPr/>
          <p:nvPr/>
        </p:nvSpPr>
        <p:spPr>
          <a:xfrm>
            <a:off x="6723529" y="3952550"/>
            <a:ext cx="394447" cy="475130"/>
          </a:xfrm>
          <a:prstGeom prst="flowChartConnector">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281CE02A-A2A8-48D4-A6A2-0E70F55A2349}"/>
              </a:ext>
            </a:extLst>
          </p:cNvPr>
          <p:cNvSpPr/>
          <p:nvPr/>
        </p:nvSpPr>
        <p:spPr>
          <a:xfrm>
            <a:off x="1429871" y="5360893"/>
            <a:ext cx="394447" cy="403412"/>
          </a:xfrm>
          <a:prstGeom prst="flowChartConnector">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pic>
        <p:nvPicPr>
          <p:cNvPr id="3" name="Picture 2">
            <a:extLst>
              <a:ext uri="{FF2B5EF4-FFF2-40B4-BE49-F238E27FC236}">
                <a16:creationId xmlns:a16="http://schemas.microsoft.com/office/drawing/2014/main" id="{B17A532F-CEAC-48BE-8660-786E341B5CA4}"/>
              </a:ext>
            </a:extLst>
          </p:cNvPr>
          <p:cNvPicPr>
            <a:picLocks noChangeAspect="1"/>
          </p:cNvPicPr>
          <p:nvPr/>
        </p:nvPicPr>
        <p:blipFill>
          <a:blip r:embed="rId2"/>
          <a:stretch>
            <a:fillRect/>
          </a:stretch>
        </p:blipFill>
        <p:spPr>
          <a:xfrm>
            <a:off x="10886868" y="98612"/>
            <a:ext cx="1140051" cy="833717"/>
          </a:xfrm>
          <a:prstGeom prst="rect">
            <a:avLst/>
          </a:prstGeom>
        </p:spPr>
      </p:pic>
      <p:cxnSp>
        <p:nvCxnSpPr>
          <p:cNvPr id="11" name="Straight Connector 10">
            <a:extLst>
              <a:ext uri="{FF2B5EF4-FFF2-40B4-BE49-F238E27FC236}">
                <a16:creationId xmlns:a16="http://schemas.microsoft.com/office/drawing/2014/main" id="{1C76E422-5E76-45F5-B122-84E6568C38A6}"/>
              </a:ext>
            </a:extLst>
          </p:cNvPr>
          <p:cNvCxnSpPr/>
          <p:nvPr/>
        </p:nvCxnSpPr>
        <p:spPr>
          <a:xfrm>
            <a:off x="5468471" y="1120588"/>
            <a:ext cx="564776"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08C06EBA-2506-4836-A2D4-062ACE66081D}"/>
              </a:ext>
            </a:extLst>
          </p:cNvPr>
          <p:cNvCxnSpPr>
            <a:cxnSpLocks/>
          </p:cNvCxnSpPr>
          <p:nvPr/>
        </p:nvCxnSpPr>
        <p:spPr>
          <a:xfrm>
            <a:off x="367553" y="1739152"/>
            <a:ext cx="681318"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FAD9F00-F01D-42FC-B529-A92221A67BBF}"/>
              </a:ext>
            </a:extLst>
          </p:cNvPr>
          <p:cNvCxnSpPr/>
          <p:nvPr/>
        </p:nvCxnSpPr>
        <p:spPr>
          <a:xfrm>
            <a:off x="5118847" y="2384612"/>
            <a:ext cx="124609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0937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E07572-6982-4DC4-8448-B1DB626B9FF2}"/>
              </a:ext>
            </a:extLst>
          </p:cNvPr>
          <p:cNvSpPr txBox="1"/>
          <p:nvPr/>
        </p:nvSpPr>
        <p:spPr>
          <a:xfrm>
            <a:off x="170329" y="0"/>
            <a:ext cx="11851341" cy="6472669"/>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3200" b="1" i="0" u="none" strike="noStrike" kern="1200" cap="none" spc="0" normalizeH="0" baseline="0" noProof="0">
                <a:ln>
                  <a:noFill/>
                </a:ln>
                <a:solidFill>
                  <a:srgbClr val="000000"/>
                </a:solidFill>
                <a:effectLst/>
                <a:highlight>
                  <a:srgbClr val="FF0000"/>
                </a:highlight>
                <a:uLnTx/>
                <a:uFillTx/>
                <a:latin typeface="Times New Roman" panose="02020603050405020304" pitchFamily="18" charset="0"/>
                <a:ea typeface="Calibri" panose="020F0502020204030204" pitchFamily="34" charset="0"/>
                <a:cs typeface="Times New Roman" panose="02020603050405020304" pitchFamily="18" charset="0"/>
              </a:rPr>
              <a:t>Group</a:t>
            </a:r>
            <a:r>
              <a:rPr kumimoji="0" lang="vi-VN" sz="3200" b="1" i="0" u="none" strike="noStrike" kern="1200" cap="none" spc="0" normalizeH="0" baseline="0" noProof="0">
                <a:ln>
                  <a:noFill/>
                </a:ln>
                <a:solidFill>
                  <a:srgbClr val="000000"/>
                </a:solidFill>
                <a:effectLst/>
                <a:highlight>
                  <a:srgbClr val="FF0000"/>
                </a:highlight>
                <a:uLnTx/>
                <a:uFillTx/>
                <a:latin typeface="Times New Roman" panose="02020603050405020304" pitchFamily="18" charset="0"/>
                <a:ea typeface="Calibri" panose="020F0502020204030204" pitchFamily="34" charset="0"/>
                <a:cs typeface="Times New Roman" panose="02020603050405020304" pitchFamily="18" charset="0"/>
              </a:rPr>
              <a:t> </a:t>
            </a:r>
            <a:r>
              <a:rPr lang="vi-VN" sz="3200" b="1">
                <a:solidFill>
                  <a:srgbClr val="000000"/>
                </a:solidFill>
                <a:highlight>
                  <a:srgbClr val="FF0000"/>
                </a:highlight>
                <a:latin typeface="Times New Roman" panose="02020603050405020304" pitchFamily="18" charset="0"/>
                <a:ea typeface="Calibri" panose="020F0502020204030204" pitchFamily="34" charset="0"/>
                <a:cs typeface="Times New Roman" panose="02020603050405020304" pitchFamily="18" charset="0"/>
              </a:rPr>
              <a:t>2</a:t>
            </a:r>
            <a:r>
              <a:rPr kumimoji="0" lang="vi-VN" sz="3200" b="1" i="0" u="none" strike="noStrike" kern="1200" cap="none" spc="0" normalizeH="0" baseline="0" noProof="0">
                <a:ln>
                  <a:noFill/>
                </a:ln>
                <a:solidFill>
                  <a:srgbClr val="000000"/>
                </a:solidFill>
                <a:effectLst/>
                <a:highlight>
                  <a:srgbClr val="FF0000"/>
                </a:highligh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a:ln>
                <a:noFill/>
              </a:ln>
              <a:solidFill>
                <a:srgbClr val="000000"/>
              </a:solidFill>
              <a:effectLst/>
              <a:highlight>
                <a:srgbClr val="FF0000"/>
              </a:highlight>
              <a:uLnTx/>
              <a:uFillTx/>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Environmental protection is a collective (1) </a:t>
            </a: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that requires action from individuals, communities, and governments. One of the most effective ways to contribute is by reducing our carbon footprint. This can be achieved</a:t>
            </a: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a:t>
            </a: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using public transport more often or reducing energy consumption at home. Education also plays a crucial role. We need to raise (3) </a:t>
            </a: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among people about the dangers of pollution and climate change. Furthermore, governments are implementing strict new policies. For example, my country recently introduced a (4) </a:t>
            </a: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on waste management. These efforts are helping to save our planet and its natural resources. We should all (5) </a:t>
            </a: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 habit of recycling and being mindful of our consumption. Projects (6) </a:t>
            </a: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to combat deforestation and protect endangered species are also vital. By working together, we can ensure a healthier and safer world for future generations.</a:t>
            </a:r>
            <a:endPar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Question 1.</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A.</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responsible </a:t>
            </a:r>
            <a:r>
              <a:rPr kumimoji="0" lang="vi-VN"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B.</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responsibility </a:t>
            </a:r>
            <a:r>
              <a:rPr kumimoji="0" lang="vi-VN" sz="2000" b="0" i="0" u="none" strike="noStrike" kern="1200" cap="none" spc="0" normalizeH="0" baseline="0" noProof="0">
                <a:ln>
                  <a:noFill/>
                </a:ln>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C.</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responsibly       </a:t>
            </a:r>
            <a:r>
              <a:rPr kumimoji="0" lang="vi-VN"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responsibilities</a:t>
            </a:r>
            <a:endParaRPr kumimoji="0" lang="en-US" sz="2000" b="0" i="0" u="none" strike="noStrike" kern="1200" cap="none" spc="0" normalizeH="0" baseline="0" noProof="0">
              <a:ln>
                <a:noFill/>
              </a:ln>
              <a:effectLst/>
              <a:uLnTx/>
              <a:uFillTx/>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Question 2.</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A.</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by		</a:t>
            </a:r>
            <a:r>
              <a:rPr kumimoji="0" lang="vi-VN"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B.</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at </a:t>
            </a:r>
            <a:r>
              <a:rPr kumimoji="0" lang="vi-VN"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C.</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on</a:t>
            </a:r>
            <a:r>
              <a:rPr kumimoji="0" lang="vi-VN"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from</a:t>
            </a:r>
            <a:endParaRPr kumimoji="0" lang="en-US" sz="2000" b="0" i="0" u="none" strike="noStrike" kern="1200" cap="none" spc="0" normalizeH="0" baseline="0" noProof="0">
              <a:ln>
                <a:noFill/>
              </a:ln>
              <a:effectLst/>
              <a:uLnTx/>
              <a:uFillTx/>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Question 3.</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A.</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aware 	</a:t>
            </a:r>
            <a:r>
              <a:rPr kumimoji="0" lang="vi-VN"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B.</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awareness 	</a:t>
            </a:r>
            <a:r>
              <a:rPr kumimoji="0" lang="vi-VN"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C.</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awareful </a:t>
            </a:r>
            <a:r>
              <a:rPr kumimoji="0" lang="vi-VN"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awarely</a:t>
            </a:r>
            <a:endParaRPr kumimoji="0" lang="en-US" sz="2000" b="0" i="0" u="none" strike="noStrike" kern="1200" cap="none" spc="0" normalizeH="0" baseline="0" noProof="0">
              <a:ln>
                <a:noFill/>
              </a:ln>
              <a:effectLst/>
              <a:uLnTx/>
              <a:uFillTx/>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Question 4.</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A.</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strict  new law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B.</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law</a:t>
            </a:r>
            <a:r>
              <a:rPr kumimoji="0" lang="vi-VN"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strict new</a:t>
            </a:r>
            <a:endParaRPr kumimoji="0" lang="en-US" sz="2000" b="0" i="0" u="none" strike="noStrike" kern="1200" cap="none" spc="0" normalizeH="0" baseline="0" noProof="0">
              <a:ln>
                <a:noFill/>
              </a:ln>
              <a:effectLst/>
              <a:uLnTx/>
              <a:uFillTx/>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C.</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new law strict 	</a:t>
            </a:r>
            <a:r>
              <a:rPr kumimoji="0" lang="vi-VN"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strict</a:t>
            </a:r>
            <a:r>
              <a:rPr kumimoji="0" lang="vi-VN"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law</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new </a:t>
            </a:r>
            <a:endParaRPr kumimoji="0" lang="en-US" sz="2000" b="0" i="0" u="none" strike="noStrike" kern="1200" cap="none" spc="0" normalizeH="0" baseline="0" noProof="0">
              <a:ln>
                <a:noFill/>
              </a:ln>
              <a:effectLst/>
              <a:uLnTx/>
              <a:uFillTx/>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Question 5.</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A.</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take 	</a:t>
            </a:r>
            <a:r>
              <a:rPr kumimoji="0" lang="vi-VN"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B.</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make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C.</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get 		</a:t>
            </a:r>
            <a:r>
              <a:rPr kumimoji="0" lang="vi-VN"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do</a:t>
            </a:r>
            <a:endParaRPr kumimoji="0" lang="en-US" sz="2000" b="0" i="0" u="none" strike="noStrike" kern="1200" cap="none" spc="0" normalizeH="0" baseline="0" noProof="0">
              <a:ln>
                <a:noFill/>
              </a:ln>
              <a:effectLst/>
              <a:uLnTx/>
              <a:uFillTx/>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Question 6.</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A.</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intended</a:t>
            </a:r>
            <a:r>
              <a:rPr kumimoji="0" lang="vi-VN"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B. intending                         C. to intend                       D.  to intending </a:t>
            </a:r>
            <a:endParaRPr kumimoji="0" lang="en-US" sz="2000" b="0" i="0" u="none" strike="noStrike" kern="1200" cap="none" spc="0" normalizeH="0" baseline="0" noProof="0">
              <a:ln>
                <a:noFill/>
              </a:ln>
              <a:effectLst/>
              <a:uLnTx/>
              <a:uFillTx/>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3" name="Flowchart: Connector 2">
            <a:extLst>
              <a:ext uri="{FF2B5EF4-FFF2-40B4-BE49-F238E27FC236}">
                <a16:creationId xmlns:a16="http://schemas.microsoft.com/office/drawing/2014/main" id="{84583536-B56E-4E51-A6DA-DE3E9DA31DBF}"/>
              </a:ext>
            </a:extLst>
          </p:cNvPr>
          <p:cNvSpPr/>
          <p:nvPr/>
        </p:nvSpPr>
        <p:spPr>
          <a:xfrm>
            <a:off x="3128681" y="3247622"/>
            <a:ext cx="394447" cy="475130"/>
          </a:xfrm>
          <a:prstGeom prst="flowChartConnector">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A8E7EE6E-6124-4C45-87C1-FB8AAAC167C6}"/>
              </a:ext>
            </a:extLst>
          </p:cNvPr>
          <p:cNvSpPr/>
          <p:nvPr/>
        </p:nvSpPr>
        <p:spPr>
          <a:xfrm>
            <a:off x="1326776" y="3722752"/>
            <a:ext cx="394447" cy="475130"/>
          </a:xfrm>
          <a:prstGeom prst="flowChartConnector">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8F9E9836-B79D-401B-B672-5C639F061C9D}"/>
              </a:ext>
            </a:extLst>
          </p:cNvPr>
          <p:cNvSpPr/>
          <p:nvPr/>
        </p:nvSpPr>
        <p:spPr>
          <a:xfrm>
            <a:off x="3128680" y="4175470"/>
            <a:ext cx="394447" cy="475130"/>
          </a:xfrm>
          <a:prstGeom prst="flowChartConnector">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1EBC5383-599C-4E8F-9CBF-BF624D45F29B}"/>
              </a:ext>
            </a:extLst>
          </p:cNvPr>
          <p:cNvSpPr/>
          <p:nvPr/>
        </p:nvSpPr>
        <p:spPr>
          <a:xfrm>
            <a:off x="1344705" y="4582239"/>
            <a:ext cx="394447" cy="475130"/>
          </a:xfrm>
          <a:prstGeom prst="flowChartConnector">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3A35F45D-B2E7-4854-926D-2555511648C3}"/>
              </a:ext>
            </a:extLst>
          </p:cNvPr>
          <p:cNvSpPr/>
          <p:nvPr/>
        </p:nvSpPr>
        <p:spPr>
          <a:xfrm>
            <a:off x="3128679" y="5426196"/>
            <a:ext cx="394447" cy="475130"/>
          </a:xfrm>
          <a:prstGeom prst="flowChartConnector">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254C2301-419D-45E7-86A3-37F9CDF1FAFA}"/>
              </a:ext>
            </a:extLst>
          </p:cNvPr>
          <p:cNvSpPr/>
          <p:nvPr/>
        </p:nvSpPr>
        <p:spPr>
          <a:xfrm>
            <a:off x="1326775" y="5916856"/>
            <a:ext cx="394447" cy="475130"/>
          </a:xfrm>
          <a:prstGeom prst="flowChartConnector">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pic>
        <p:nvPicPr>
          <p:cNvPr id="2" name="Picture 1">
            <a:extLst>
              <a:ext uri="{FF2B5EF4-FFF2-40B4-BE49-F238E27FC236}">
                <a16:creationId xmlns:a16="http://schemas.microsoft.com/office/drawing/2014/main" id="{F73271C1-ADE1-4DB7-8813-D3D425425EFA}"/>
              </a:ext>
            </a:extLst>
          </p:cNvPr>
          <p:cNvPicPr>
            <a:picLocks noChangeAspect="1"/>
          </p:cNvPicPr>
          <p:nvPr/>
        </p:nvPicPr>
        <p:blipFill>
          <a:blip r:embed="rId2"/>
          <a:stretch>
            <a:fillRect/>
          </a:stretch>
        </p:blipFill>
        <p:spPr>
          <a:xfrm>
            <a:off x="11051949" y="0"/>
            <a:ext cx="1140051" cy="731583"/>
          </a:xfrm>
          <a:prstGeom prst="rect">
            <a:avLst/>
          </a:prstGeom>
        </p:spPr>
      </p:pic>
    </p:spTree>
    <p:extLst>
      <p:ext uri="{BB962C8B-B14F-4D97-AF65-F5344CB8AC3E}">
        <p14:creationId xmlns:p14="http://schemas.microsoft.com/office/powerpoint/2010/main" val="31380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1E3A31-7491-4A71-8F64-3D73A80F0FF8}"/>
              </a:ext>
            </a:extLst>
          </p:cNvPr>
          <p:cNvSpPr txBox="1"/>
          <p:nvPr/>
        </p:nvSpPr>
        <p:spPr>
          <a:xfrm>
            <a:off x="233082" y="0"/>
            <a:ext cx="11869271" cy="6118726"/>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3200" b="1" i="0" u="none" strike="noStrike" kern="1200" cap="none" spc="0" normalizeH="0" baseline="0" noProof="0">
                <a:ln>
                  <a:noFill/>
                </a:ln>
                <a:solidFill>
                  <a:srgbClr val="000000"/>
                </a:solidFill>
                <a:effectLst/>
                <a:highlight>
                  <a:srgbClr val="FF0000"/>
                </a:highlight>
                <a:uLnTx/>
                <a:uFillTx/>
                <a:latin typeface="Times New Roman" panose="02020603050405020304" pitchFamily="18" charset="0"/>
                <a:ea typeface="Calibri" panose="020F0502020204030204" pitchFamily="34" charset="0"/>
                <a:cs typeface="Times New Roman" panose="02020603050405020304" pitchFamily="18" charset="0"/>
              </a:rPr>
              <a:t>Group</a:t>
            </a:r>
            <a:r>
              <a:rPr kumimoji="0" lang="vi-VN" sz="3200" b="1" i="0" u="none" strike="noStrike" kern="1200" cap="none" spc="0" normalizeH="0" baseline="0" noProof="0">
                <a:ln>
                  <a:noFill/>
                </a:ln>
                <a:solidFill>
                  <a:srgbClr val="000000"/>
                </a:solidFill>
                <a:effectLst/>
                <a:highlight>
                  <a:srgbClr val="FF0000"/>
                </a:highlight>
                <a:uLnTx/>
                <a:uFillTx/>
                <a:latin typeface="Times New Roman" panose="02020603050405020304" pitchFamily="18" charset="0"/>
                <a:ea typeface="Calibri" panose="020F0502020204030204" pitchFamily="34" charset="0"/>
                <a:cs typeface="Times New Roman" panose="02020603050405020304" pitchFamily="18" charset="0"/>
              </a:rPr>
              <a:t> 3</a:t>
            </a:r>
            <a:r>
              <a:rPr kumimoji="0" lang="vi-VN" sz="3200" b="0" i="0" u="none" strike="noStrike" kern="1200" cap="none" spc="0" normalizeH="0" baseline="0" noProof="0">
                <a:ln>
                  <a:noFill/>
                </a:ln>
                <a:solidFill>
                  <a:srgbClr val="000000"/>
                </a:solidFill>
                <a:effectLst/>
                <a:highlight>
                  <a:srgbClr val="FF0000"/>
                </a:highligh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a:ln>
                <a:noFill/>
              </a:ln>
              <a:solidFill>
                <a:srgbClr val="000000"/>
              </a:solidFill>
              <a:effectLst/>
              <a:highlight>
                <a:srgbClr val="FF0000"/>
              </a:highlight>
              <a:uLnTx/>
              <a:uFillTx/>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Music is a powerful force that can bring people together and evoke strong emotions. It has been a part of human culture for centuries, and its ability to (1)</a:t>
            </a: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feelings is truly universal. From ancient folk songs to modern pop hits, music helps us to communicate what words sometimes can't. Listening to music can be a great way to (2) </a:t>
            </a: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stress after a long day. I love to put on my (3) </a:t>
            </a: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playlist and just relax. The variety of musical genres is vast, and many artists are dedicated (4)</a:t>
            </a: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new and innovative sounds. For example, my favorite artist often collaborates (5) </a:t>
            </a: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other musicians. Artists (6)</a:t>
            </a: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 concert often create a powerful connection with their audience. Whether you are in a good mood or feeling sad, there is always a song that fits your current state.</a:t>
            </a:r>
            <a:endPar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Question 1.</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A.</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expression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B.</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expressive 	</a:t>
            </a:r>
            <a:r>
              <a:rPr kumimoji="0" lang="vi-VN"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C.</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express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expressed </a:t>
            </a:r>
            <a:endParaRPr kumimoji="0" lang="en-US" sz="2000" b="0" i="0" u="none" strike="noStrike" kern="1200" cap="none" spc="0" normalizeH="0" baseline="0" noProof="0">
              <a:ln>
                <a:noFill/>
              </a:ln>
              <a:effectLst/>
              <a:uLnTx/>
              <a:uFillTx/>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Question 2.</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A.</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make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B.</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relieve </a:t>
            </a:r>
            <a:r>
              <a:rPr kumimoji="0" lang="vi-VN"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C.</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take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have </a:t>
            </a:r>
            <a:endParaRPr kumimoji="0" lang="en-US" sz="2000" b="0" i="0" u="none" strike="noStrike" kern="1200" cap="none" spc="0" normalizeH="0" baseline="0" noProof="0">
              <a:ln>
                <a:noFill/>
              </a:ln>
              <a:effectLst/>
              <a:uLnTx/>
              <a:uFillTx/>
              <a:latin typeface="Times New Roman" panose="02020603050405020304" pitchFamily="18" charset="0"/>
              <a:ea typeface="MS Mincho" panose="02020609040205080304" pitchFamily="49" charset="-128"/>
              <a:cs typeface="Times New Roman" panose="02020603050405020304" pitchFamily="18" charset="0"/>
            </a:endParaRPr>
          </a:p>
          <a:p>
            <a:pPr lvl="0" algn="just">
              <a:lnSpc>
                <a:spcPct val="115000"/>
              </a:lnSpc>
              <a:spcAft>
                <a:spcPts val="1000"/>
              </a:spcAft>
            </a:pP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Question 3.</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A.</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favorite acoustic old 			</a:t>
            </a:r>
            <a:r>
              <a:rPr lang="en-US" b="1">
                <a:latin typeface="Times New Roman" panose="02020603050405020304" pitchFamily="18" charset="0"/>
                <a:ea typeface="Calibri" panose="020F0502020204030204" pitchFamily="34" charset="0"/>
              </a:rPr>
              <a:t>B.</a:t>
            </a:r>
            <a:r>
              <a:rPr lang="en-US">
                <a:latin typeface="Times New Roman" panose="02020603050405020304" pitchFamily="18" charset="0"/>
                <a:ea typeface="Calibri" panose="020F0502020204030204" pitchFamily="34" charset="0"/>
              </a:rPr>
              <a:t> old </a:t>
            </a:r>
            <a:r>
              <a:rPr lang="vi-VN">
                <a:latin typeface="Times New Roman" panose="02020603050405020304" pitchFamily="18" charset="0"/>
                <a:ea typeface="Calibri" panose="020F0502020204030204" pitchFamily="34" charset="0"/>
              </a:rPr>
              <a:t>acoustic</a:t>
            </a:r>
            <a:r>
              <a:rPr lang="en-US">
                <a:latin typeface="Times New Roman" panose="02020603050405020304" pitchFamily="18" charset="0"/>
                <a:ea typeface="Calibri" panose="020F0502020204030204" pitchFamily="34" charset="0"/>
              </a:rPr>
              <a:t> favorite </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Aft>
                <a:spcPts val="1000"/>
              </a:spcAft>
            </a:pPr>
            <a:r>
              <a:rPr lang="vi-VN">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C.</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acoustic old favorite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favorite old acoustic</a:t>
            </a:r>
            <a:endParaRPr kumimoji="0" lang="en-US" sz="2000" b="0" i="0" u="none" strike="noStrike" kern="1200" cap="none" spc="0" normalizeH="0" baseline="0" noProof="0">
              <a:ln>
                <a:noFill/>
              </a:ln>
              <a:effectLst/>
              <a:uLnTx/>
              <a:uFillTx/>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Question 4.</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A.</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create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B.</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creating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C.</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to create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to creating</a:t>
            </a:r>
            <a:endParaRPr kumimoji="0" lang="en-US" sz="2000" b="0" i="0" u="none" strike="noStrike" kern="1200" cap="none" spc="0" normalizeH="0" baseline="0" noProof="0">
              <a:ln>
                <a:noFill/>
              </a:ln>
              <a:effectLst/>
              <a:uLnTx/>
              <a:uFillTx/>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Question 5.</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A.</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on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B.</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with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C.</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for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by</a:t>
            </a:r>
            <a:endParaRPr kumimoji="0" lang="en-US" sz="2000" b="0" i="0" u="none" strike="noStrike" kern="1200" cap="none" spc="0" normalizeH="0" baseline="0" noProof="0">
              <a:ln>
                <a:noFill/>
              </a:ln>
              <a:effectLst/>
              <a:uLnTx/>
              <a:uFillTx/>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Question 6.</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A.</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perform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B.</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performed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C.</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performing 	</a:t>
            </a:r>
            <a:r>
              <a:rPr kumimoji="0" lang="vi-VN"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en-US" sz="18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to perform</a:t>
            </a:r>
            <a:endParaRPr kumimoji="0" lang="en-US" sz="2000" b="0" i="0" u="none" strike="noStrike" kern="1200" cap="none" spc="0" normalizeH="0" baseline="0" noProof="0">
              <a:ln>
                <a:noFill/>
              </a:ln>
              <a:effectLst/>
              <a:uLnTx/>
              <a:uFillTx/>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3" name="Flowchart: Connector 2">
            <a:extLst>
              <a:ext uri="{FF2B5EF4-FFF2-40B4-BE49-F238E27FC236}">
                <a16:creationId xmlns:a16="http://schemas.microsoft.com/office/drawing/2014/main" id="{F892C480-917B-4253-9BFE-0648C450A882}"/>
              </a:ext>
            </a:extLst>
          </p:cNvPr>
          <p:cNvSpPr/>
          <p:nvPr/>
        </p:nvSpPr>
        <p:spPr>
          <a:xfrm>
            <a:off x="5127810" y="2953870"/>
            <a:ext cx="394447" cy="475130"/>
          </a:xfrm>
          <a:prstGeom prst="flowChartConnector">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6030D4F4-16C9-4954-AF03-1923BC0882F4}"/>
              </a:ext>
            </a:extLst>
          </p:cNvPr>
          <p:cNvSpPr/>
          <p:nvPr/>
        </p:nvSpPr>
        <p:spPr>
          <a:xfrm>
            <a:off x="2949385" y="3429000"/>
            <a:ext cx="394447" cy="475130"/>
          </a:xfrm>
          <a:prstGeom prst="flowChartConnector">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48948721-D81A-4943-ACC2-3AE1E854FE1A}"/>
              </a:ext>
            </a:extLst>
          </p:cNvPr>
          <p:cNvSpPr/>
          <p:nvPr/>
        </p:nvSpPr>
        <p:spPr>
          <a:xfrm>
            <a:off x="5692587" y="4305457"/>
            <a:ext cx="394447" cy="475130"/>
          </a:xfrm>
          <a:prstGeom prst="flowChartConnector">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7EA7D279-2F54-4043-B355-1D2520BACFF6}"/>
              </a:ext>
            </a:extLst>
          </p:cNvPr>
          <p:cNvSpPr/>
          <p:nvPr/>
        </p:nvSpPr>
        <p:spPr>
          <a:xfrm>
            <a:off x="9350187" y="4693336"/>
            <a:ext cx="394447" cy="475130"/>
          </a:xfrm>
          <a:prstGeom prst="flowChartConnector">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E7AA9170-6960-4A0E-87F8-632ADCF159BC}"/>
              </a:ext>
            </a:extLst>
          </p:cNvPr>
          <p:cNvSpPr/>
          <p:nvPr/>
        </p:nvSpPr>
        <p:spPr>
          <a:xfrm>
            <a:off x="2949385" y="5168466"/>
            <a:ext cx="394447" cy="475130"/>
          </a:xfrm>
          <a:prstGeom prst="flowChartConnector">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D44289E2-7C2D-4C79-B62F-CD6ADD7B41A4}"/>
              </a:ext>
            </a:extLst>
          </p:cNvPr>
          <p:cNvSpPr/>
          <p:nvPr/>
        </p:nvSpPr>
        <p:spPr>
          <a:xfrm>
            <a:off x="5701553" y="5643596"/>
            <a:ext cx="394447" cy="475130"/>
          </a:xfrm>
          <a:prstGeom prst="flowChartConnector">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pic>
        <p:nvPicPr>
          <p:cNvPr id="2" name="Picture 1">
            <a:extLst>
              <a:ext uri="{FF2B5EF4-FFF2-40B4-BE49-F238E27FC236}">
                <a16:creationId xmlns:a16="http://schemas.microsoft.com/office/drawing/2014/main" id="{68F054E8-D126-4A20-AA85-02BC41B564BA}"/>
              </a:ext>
            </a:extLst>
          </p:cNvPr>
          <p:cNvPicPr>
            <a:picLocks noChangeAspect="1"/>
          </p:cNvPicPr>
          <p:nvPr/>
        </p:nvPicPr>
        <p:blipFill>
          <a:blip r:embed="rId2"/>
          <a:stretch>
            <a:fillRect/>
          </a:stretch>
        </p:blipFill>
        <p:spPr>
          <a:xfrm>
            <a:off x="11051949" y="7691"/>
            <a:ext cx="1140051" cy="731583"/>
          </a:xfrm>
          <a:prstGeom prst="rect">
            <a:avLst/>
          </a:prstGeom>
        </p:spPr>
      </p:pic>
    </p:spTree>
    <p:extLst>
      <p:ext uri="{BB962C8B-B14F-4D97-AF65-F5344CB8AC3E}">
        <p14:creationId xmlns:p14="http://schemas.microsoft.com/office/powerpoint/2010/main" val="192100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62000"/>
            <a:lum/>
          </a:blip>
          <a:srcRect/>
          <a:stretch>
            <a:fillRect t="-6000" b="-6000"/>
          </a:stretch>
        </a:blipFill>
        <a:effectLst/>
      </p:bgPr>
    </p:bg>
    <p:spTree>
      <p:nvGrpSpPr>
        <p:cNvPr id="1" name=""/>
        <p:cNvGrpSpPr/>
        <p:nvPr/>
      </p:nvGrpSpPr>
      <p:grpSpPr>
        <a:xfrm>
          <a:off x="0" y="0"/>
          <a:ext cx="0" cy="0"/>
          <a:chOff x="0" y="0"/>
          <a:chExt cx="0" cy="0"/>
        </a:xfrm>
      </p:grpSpPr>
      <p:grpSp>
        <p:nvGrpSpPr>
          <p:cNvPr id="22" name="vong quay"/>
          <p:cNvGrpSpPr/>
          <p:nvPr/>
        </p:nvGrpSpPr>
        <p:grpSpPr>
          <a:xfrm>
            <a:off x="5825983" y="478508"/>
            <a:ext cx="5042125" cy="5036855"/>
            <a:chOff x="5425622" y="292790"/>
            <a:chExt cx="5834378" cy="582828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26928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7" y="2184872"/>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6" y="1266361"/>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18947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1" y="352466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6" y="449299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4" y="450023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5617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80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quay dung"/>
          <p:cNvSpPr/>
          <p:nvPr/>
        </p:nvSpPr>
        <p:spPr>
          <a:xfrm>
            <a:off x="9287691" y="5878286"/>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TURN </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6" action="ppaction://hlinksldjump"/>
          </p:cNvPr>
          <p:cNvSpPr/>
          <p:nvPr/>
        </p:nvSpPr>
        <p:spPr>
          <a:xfrm>
            <a:off x="857805"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7" action="ppaction://hlinksldjump"/>
          </p:cNvPr>
          <p:cNvSpPr/>
          <p:nvPr/>
        </p:nvSpPr>
        <p:spPr>
          <a:xfrm>
            <a:off x="2355722"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8" action="ppaction://hlinksldjump"/>
          </p:cNvPr>
          <p:cNvSpPr/>
          <p:nvPr/>
        </p:nvSpPr>
        <p:spPr>
          <a:xfrm>
            <a:off x="3853638"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a:hlinkClick r:id="rId9" action="ppaction://hlinksldjump"/>
          </p:cNvPr>
          <p:cNvSpPr/>
          <p:nvPr/>
        </p:nvSpPr>
        <p:spPr>
          <a:xfrm>
            <a:off x="858563"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Rounded Rectangle 35">
            <a:hlinkClick r:id="rId10" action="ppaction://hlinksldjump"/>
          </p:cNvPr>
          <p:cNvSpPr/>
          <p:nvPr/>
        </p:nvSpPr>
        <p:spPr>
          <a:xfrm>
            <a:off x="2356480"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Rounded Rectangle 36">
            <a:hlinkClick r:id="rId11" action="ppaction://hlinksldjump"/>
          </p:cNvPr>
          <p:cNvSpPr/>
          <p:nvPr/>
        </p:nvSpPr>
        <p:spPr>
          <a:xfrm>
            <a:off x="3854396"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6</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8" name="Rounded Rectangle 37">
            <a:hlinkClick r:id="rId12" action="ppaction://hlinksldjump"/>
          </p:cNvPr>
          <p:cNvSpPr/>
          <p:nvPr/>
        </p:nvSpPr>
        <p:spPr>
          <a:xfrm>
            <a:off x="859321" y="5279122"/>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9" name="Rounded Rectangle 38">
            <a:hlinkClick r:id="rId13" action="ppaction://hlinksldjump"/>
          </p:cNvPr>
          <p:cNvSpPr/>
          <p:nvPr/>
        </p:nvSpPr>
        <p:spPr>
          <a:xfrm>
            <a:off x="2357238" y="5279122"/>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8</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0" name="Rounded Rectangle 39">
            <a:hlinkClick r:id="rId14" action="ppaction://hlinksldjump"/>
          </p:cNvPr>
          <p:cNvSpPr/>
          <p:nvPr/>
        </p:nvSpPr>
        <p:spPr>
          <a:xfrm>
            <a:off x="3855154" y="5279122"/>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9</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365795" y="95110"/>
            <a:ext cx="4976674" cy="193899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LUCKY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WHEEL</a:t>
            </a:r>
            <a:endPar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4" name="Picture 4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4807" y="845531"/>
            <a:ext cx="495300" cy="438150"/>
          </a:xfrm>
          <a:prstGeom prst="rect">
            <a:avLst/>
          </a:prstGeom>
        </p:spPr>
      </p:pic>
      <p:pic>
        <p:nvPicPr>
          <p:cNvPr id="45" name="Picture 4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29739" y="1207472"/>
            <a:ext cx="495300" cy="438150"/>
          </a:xfrm>
          <a:prstGeom prst="rect">
            <a:avLst/>
          </a:prstGeom>
        </p:spPr>
      </p:pic>
      <p:pic>
        <p:nvPicPr>
          <p:cNvPr id="46" name="Picture 4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19150" y="680278"/>
            <a:ext cx="495300" cy="438150"/>
          </a:xfrm>
          <a:prstGeom prst="rect">
            <a:avLst/>
          </a:prstGeom>
        </p:spPr>
      </p:pic>
      <p:pic>
        <p:nvPicPr>
          <p:cNvPr id="47" name="Picture 4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111830" y="478508"/>
            <a:ext cx="714375" cy="1190625"/>
          </a:xfrm>
          <a:prstGeom prst="rect">
            <a:avLst/>
          </a:prstGeom>
        </p:spPr>
      </p:pic>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646194" y="2397345"/>
            <a:ext cx="1354214" cy="1155064"/>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9714152" y="-693733"/>
            <a:ext cx="609600" cy="609600"/>
          </a:xfrm>
          <a:prstGeom prst="rect">
            <a:avLst/>
          </a:prstGeom>
        </p:spPr>
      </p:pic>
      <p:sp>
        <p:nvSpPr>
          <p:cNvPr id="31" name="Isosceles Triangle 3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Isosceles Triangle 3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Isosceles Triangle 3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Isosceles Triangle 3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Isosceles Triangle 4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Isosceles Triangle 4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Isosceles Triangle 4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Isosceles Triangle 4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0" name="Isosceles Triangle 4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Isosceles Triangle 5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 name="Isosceles Triangle 5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Isosceles Triangle 5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Isosceles Triangle 5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5" name="Isosceles Triangle 5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Isosceles Triangle 5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Isosceles Triangle 5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8" name="Isosceles Triangle 5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9" name="Isosceles Triangle 5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0" name="Isosceles Triangle 5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1" name="Isosceles Triangle 6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Heart 23">
            <a:hlinkClick r:id="rId19" action="ppaction://hlinksldjump"/>
          </p:cNvPr>
          <p:cNvSpPr/>
          <p:nvPr/>
        </p:nvSpPr>
        <p:spPr>
          <a:xfrm rot="5400000">
            <a:off x="11351621" y="2586449"/>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299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fill="hold" nodeType="clickEffect">
                                  <p:stCondLst>
                                    <p:cond delay="0"/>
                                  </p:stCondLst>
                                  <p:childTnLst>
                                    <p:animClr clrSpc="rgb" dir="cw">
                                      <p:cBhvr>
                                        <p:cTn id="162" dur="500" fill="hold"/>
                                        <p:tgtEl>
                                          <p:spTgt spid="26"/>
                                        </p:tgtEl>
                                        <p:attrNameLst>
                                          <p:attrName>fillcolor</p:attrName>
                                        </p:attrNameLst>
                                      </p:cBhvr>
                                      <p:to>
                                        <a:srgbClr val="000000"/>
                                      </p:to>
                                    </p:animClr>
                                    <p:set>
                                      <p:cBhvr>
                                        <p:cTn id="163" dur="500" fill="hold"/>
                                        <p:tgtEl>
                                          <p:spTgt spid="26"/>
                                        </p:tgtEl>
                                        <p:attrNameLst>
                                          <p:attrName>fill.type</p:attrName>
                                        </p:attrNameLst>
                                      </p:cBhvr>
                                      <p:to>
                                        <p:strVal val="solid"/>
                                      </p:to>
                                    </p:set>
                                    <p:set>
                                      <p:cBhvr>
                                        <p:cTn id="164"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fill="hold" nodeType="clickEffect">
                                  <p:stCondLst>
                                    <p:cond delay="0"/>
                                  </p:stCondLst>
                                  <p:childTnLst>
                                    <p:animClr clrSpc="rgb" dir="cw">
                                      <p:cBhvr>
                                        <p:cTn id="169" dur="500" fill="hold"/>
                                        <p:tgtEl>
                                          <p:spTgt spid="27"/>
                                        </p:tgtEl>
                                        <p:attrNameLst>
                                          <p:attrName>fillcolor</p:attrName>
                                        </p:attrNameLst>
                                      </p:cBhvr>
                                      <p:to>
                                        <a:srgbClr val="000000"/>
                                      </p:to>
                                    </p:animClr>
                                    <p:set>
                                      <p:cBhvr>
                                        <p:cTn id="170" dur="500" fill="hold"/>
                                        <p:tgtEl>
                                          <p:spTgt spid="27"/>
                                        </p:tgtEl>
                                        <p:attrNameLst>
                                          <p:attrName>fill.type</p:attrName>
                                        </p:attrNameLst>
                                      </p:cBhvr>
                                      <p:to>
                                        <p:strVal val="solid"/>
                                      </p:to>
                                    </p:set>
                                    <p:set>
                                      <p:cBhvr>
                                        <p:cTn id="17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2" restart="whenNotActive" fill="hold" evtFilter="cancelBubble" nodeType="interactiveSeq">
                <p:stCondLst>
                  <p:cond evt="onClick" delay="0">
                    <p:tgtEl>
                      <p:spTgt spid="28"/>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fill="hold" nodeType="clickEffect">
                                  <p:stCondLst>
                                    <p:cond delay="0"/>
                                  </p:stCondLst>
                                  <p:childTnLst>
                                    <p:animClr clrSpc="rgb" dir="cw">
                                      <p:cBhvr>
                                        <p:cTn id="176" dur="500" fill="hold"/>
                                        <p:tgtEl>
                                          <p:spTgt spid="28"/>
                                        </p:tgtEl>
                                        <p:attrNameLst>
                                          <p:attrName>fillcolor</p:attrName>
                                        </p:attrNameLst>
                                      </p:cBhvr>
                                      <p:to>
                                        <a:srgbClr val="000000"/>
                                      </p:to>
                                    </p:animClr>
                                    <p:set>
                                      <p:cBhvr>
                                        <p:cTn id="177" dur="500" fill="hold"/>
                                        <p:tgtEl>
                                          <p:spTgt spid="28"/>
                                        </p:tgtEl>
                                        <p:attrNameLst>
                                          <p:attrName>fill.type</p:attrName>
                                        </p:attrNameLst>
                                      </p:cBhvr>
                                      <p:to>
                                        <p:strVal val="solid"/>
                                      </p:to>
                                    </p:set>
                                    <p:set>
                                      <p:cBhvr>
                                        <p:cTn id="178"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9" restart="whenNotActive" fill="hold" evtFilter="cancelBubble" nodeType="interactiveSeq">
                <p:stCondLst>
                  <p:cond evt="onClick" delay="0">
                    <p:tgtEl>
                      <p:spTgt spid="35"/>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fill="hold" nodeType="clickEffect">
                                  <p:stCondLst>
                                    <p:cond delay="0"/>
                                  </p:stCondLst>
                                  <p:childTnLst>
                                    <p:animClr clrSpc="rgb" dir="cw">
                                      <p:cBhvr>
                                        <p:cTn id="183" dur="500" fill="hold"/>
                                        <p:tgtEl>
                                          <p:spTgt spid="35"/>
                                        </p:tgtEl>
                                        <p:attrNameLst>
                                          <p:attrName>fillcolor</p:attrName>
                                        </p:attrNameLst>
                                      </p:cBhvr>
                                      <p:to>
                                        <a:srgbClr val="000000"/>
                                      </p:to>
                                    </p:animClr>
                                    <p:set>
                                      <p:cBhvr>
                                        <p:cTn id="184" dur="500" fill="hold"/>
                                        <p:tgtEl>
                                          <p:spTgt spid="35"/>
                                        </p:tgtEl>
                                        <p:attrNameLst>
                                          <p:attrName>fill.type</p:attrName>
                                        </p:attrNameLst>
                                      </p:cBhvr>
                                      <p:to>
                                        <p:strVal val="solid"/>
                                      </p:to>
                                    </p:set>
                                    <p:set>
                                      <p:cBhvr>
                                        <p:cTn id="185"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86" restart="whenNotActive" fill="hold" evtFilter="cancelBubble" nodeType="interactiveSeq">
                <p:stCondLst>
                  <p:cond evt="onClick" delay="0">
                    <p:tgtEl>
                      <p:spTgt spid="36"/>
                    </p:tgtEl>
                  </p:cond>
                </p:stCondLst>
                <p:endSync evt="end" delay="0">
                  <p:rtn val="all"/>
                </p:endSync>
                <p:childTnLst>
                  <p:par>
                    <p:cTn id="187" fill="hold">
                      <p:stCondLst>
                        <p:cond delay="0"/>
                      </p:stCondLst>
                      <p:childTnLst>
                        <p:par>
                          <p:cTn id="188" fill="hold">
                            <p:stCondLst>
                              <p:cond delay="0"/>
                            </p:stCondLst>
                            <p:childTnLst>
                              <p:par>
                                <p:cTn id="189" presetID="1" presetClass="emph" presetSubtype="2" fill="hold" nodeType="clickEffect">
                                  <p:stCondLst>
                                    <p:cond delay="0"/>
                                  </p:stCondLst>
                                  <p:childTnLst>
                                    <p:animClr clrSpc="rgb" dir="cw">
                                      <p:cBhvr>
                                        <p:cTn id="190" dur="500" fill="hold"/>
                                        <p:tgtEl>
                                          <p:spTgt spid="36"/>
                                        </p:tgtEl>
                                        <p:attrNameLst>
                                          <p:attrName>fillcolor</p:attrName>
                                        </p:attrNameLst>
                                      </p:cBhvr>
                                      <p:to>
                                        <a:srgbClr val="000000"/>
                                      </p:to>
                                    </p:animClr>
                                    <p:set>
                                      <p:cBhvr>
                                        <p:cTn id="191" dur="500" fill="hold"/>
                                        <p:tgtEl>
                                          <p:spTgt spid="36"/>
                                        </p:tgtEl>
                                        <p:attrNameLst>
                                          <p:attrName>fill.type</p:attrName>
                                        </p:attrNameLst>
                                      </p:cBhvr>
                                      <p:to>
                                        <p:strVal val="solid"/>
                                      </p:to>
                                    </p:set>
                                    <p:set>
                                      <p:cBhvr>
                                        <p:cTn id="192"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193" restart="whenNotActive" fill="hold" evtFilter="cancelBubble" nodeType="interactiveSeq">
                <p:stCondLst>
                  <p:cond evt="onClick" delay="0">
                    <p:tgtEl>
                      <p:spTgt spid="37"/>
                    </p:tgtEl>
                  </p:cond>
                </p:stCondLst>
                <p:endSync evt="end" delay="0">
                  <p:rtn val="all"/>
                </p:endSync>
                <p:childTnLst>
                  <p:par>
                    <p:cTn id="194" fill="hold">
                      <p:stCondLst>
                        <p:cond delay="0"/>
                      </p:stCondLst>
                      <p:childTnLst>
                        <p:par>
                          <p:cTn id="195" fill="hold">
                            <p:stCondLst>
                              <p:cond delay="0"/>
                            </p:stCondLst>
                            <p:childTnLst>
                              <p:par>
                                <p:cTn id="196" presetID="1" presetClass="emph" presetSubtype="2" fill="hold" nodeType="clickEffect">
                                  <p:stCondLst>
                                    <p:cond delay="0"/>
                                  </p:stCondLst>
                                  <p:childTnLst>
                                    <p:animClr clrSpc="rgb" dir="cw">
                                      <p:cBhvr>
                                        <p:cTn id="197" dur="500" fill="hold"/>
                                        <p:tgtEl>
                                          <p:spTgt spid="37"/>
                                        </p:tgtEl>
                                        <p:attrNameLst>
                                          <p:attrName>fillcolor</p:attrName>
                                        </p:attrNameLst>
                                      </p:cBhvr>
                                      <p:to>
                                        <a:srgbClr val="000000"/>
                                      </p:to>
                                    </p:animClr>
                                    <p:set>
                                      <p:cBhvr>
                                        <p:cTn id="198" dur="500" fill="hold"/>
                                        <p:tgtEl>
                                          <p:spTgt spid="37"/>
                                        </p:tgtEl>
                                        <p:attrNameLst>
                                          <p:attrName>fill.type</p:attrName>
                                        </p:attrNameLst>
                                      </p:cBhvr>
                                      <p:to>
                                        <p:strVal val="solid"/>
                                      </p:to>
                                    </p:set>
                                    <p:set>
                                      <p:cBhvr>
                                        <p:cTn id="199" dur="5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200" restart="whenNotActive" fill="hold" evtFilter="cancelBubble" nodeType="interactiveSeq">
                <p:stCondLst>
                  <p:cond evt="onClick" delay="0">
                    <p:tgtEl>
                      <p:spTgt spid="38"/>
                    </p:tgtEl>
                  </p:cond>
                </p:stCondLst>
                <p:endSync evt="end" delay="0">
                  <p:rtn val="all"/>
                </p:endSync>
                <p:childTnLst>
                  <p:par>
                    <p:cTn id="201" fill="hold">
                      <p:stCondLst>
                        <p:cond delay="0"/>
                      </p:stCondLst>
                      <p:childTnLst>
                        <p:par>
                          <p:cTn id="202" fill="hold">
                            <p:stCondLst>
                              <p:cond delay="0"/>
                            </p:stCondLst>
                            <p:childTnLst>
                              <p:par>
                                <p:cTn id="203" presetID="1" presetClass="emph" presetSubtype="2" fill="hold" nodeType="clickEffect">
                                  <p:stCondLst>
                                    <p:cond delay="0"/>
                                  </p:stCondLst>
                                  <p:childTnLst>
                                    <p:animClr clrSpc="rgb" dir="cw">
                                      <p:cBhvr>
                                        <p:cTn id="204" dur="500" fill="hold"/>
                                        <p:tgtEl>
                                          <p:spTgt spid="38"/>
                                        </p:tgtEl>
                                        <p:attrNameLst>
                                          <p:attrName>fillcolor</p:attrName>
                                        </p:attrNameLst>
                                      </p:cBhvr>
                                      <p:to>
                                        <a:srgbClr val="000000"/>
                                      </p:to>
                                    </p:animClr>
                                    <p:set>
                                      <p:cBhvr>
                                        <p:cTn id="205" dur="500" fill="hold"/>
                                        <p:tgtEl>
                                          <p:spTgt spid="38"/>
                                        </p:tgtEl>
                                        <p:attrNameLst>
                                          <p:attrName>fill.type</p:attrName>
                                        </p:attrNameLst>
                                      </p:cBhvr>
                                      <p:to>
                                        <p:strVal val="solid"/>
                                      </p:to>
                                    </p:set>
                                    <p:set>
                                      <p:cBhvr>
                                        <p:cTn id="206" dur="500" fill="hold"/>
                                        <p:tgtEl>
                                          <p:spTgt spid="38"/>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207" restart="whenNotActive" fill="hold" evtFilter="cancelBubble" nodeType="interactiveSeq">
                <p:stCondLst>
                  <p:cond evt="onClick" delay="0">
                    <p:tgtEl>
                      <p:spTgt spid="39"/>
                    </p:tgtEl>
                  </p:cond>
                </p:stCondLst>
                <p:endSync evt="end" delay="0">
                  <p:rtn val="all"/>
                </p:endSync>
                <p:childTnLst>
                  <p:par>
                    <p:cTn id="208" fill="hold">
                      <p:stCondLst>
                        <p:cond delay="0"/>
                      </p:stCondLst>
                      <p:childTnLst>
                        <p:par>
                          <p:cTn id="209" fill="hold">
                            <p:stCondLst>
                              <p:cond delay="0"/>
                            </p:stCondLst>
                            <p:childTnLst>
                              <p:par>
                                <p:cTn id="210" presetID="1" presetClass="emph" presetSubtype="2" fill="hold" nodeType="clickEffect">
                                  <p:stCondLst>
                                    <p:cond delay="0"/>
                                  </p:stCondLst>
                                  <p:childTnLst>
                                    <p:animClr clrSpc="rgb" dir="cw">
                                      <p:cBhvr>
                                        <p:cTn id="211" dur="500" fill="hold"/>
                                        <p:tgtEl>
                                          <p:spTgt spid="39"/>
                                        </p:tgtEl>
                                        <p:attrNameLst>
                                          <p:attrName>fillcolor</p:attrName>
                                        </p:attrNameLst>
                                      </p:cBhvr>
                                      <p:to>
                                        <a:srgbClr val="000000"/>
                                      </p:to>
                                    </p:animClr>
                                    <p:set>
                                      <p:cBhvr>
                                        <p:cTn id="212" dur="500" fill="hold"/>
                                        <p:tgtEl>
                                          <p:spTgt spid="39"/>
                                        </p:tgtEl>
                                        <p:attrNameLst>
                                          <p:attrName>fill.type</p:attrName>
                                        </p:attrNameLst>
                                      </p:cBhvr>
                                      <p:to>
                                        <p:strVal val="solid"/>
                                      </p:to>
                                    </p:set>
                                    <p:set>
                                      <p:cBhvr>
                                        <p:cTn id="213" dur="500" fill="hold"/>
                                        <p:tgtEl>
                                          <p:spTgt spid="39"/>
                                        </p:tgtEl>
                                        <p:attrNameLst>
                                          <p:attrName>fill.on</p:attrName>
                                        </p:attrNameLst>
                                      </p:cBhvr>
                                      <p:to>
                                        <p:strVal val="true"/>
                                      </p:to>
                                    </p:set>
                                  </p:childTnLst>
                                </p:cTn>
                              </p:par>
                            </p:childTnLst>
                          </p:cTn>
                        </p:par>
                      </p:childTnLst>
                    </p:cTn>
                  </p:par>
                </p:childTnLst>
              </p:cTn>
              <p:nextCondLst>
                <p:cond evt="onClick" delay="0">
                  <p:tgtEl>
                    <p:spTgt spid="39"/>
                  </p:tgtEl>
                </p:cond>
              </p:nextCondLst>
            </p:seq>
            <p:seq concurrent="1" nextAc="seek">
              <p:cTn id="214" restart="whenNotActive" fill="hold" evtFilter="cancelBubble" nodeType="interactiveSeq">
                <p:stCondLst>
                  <p:cond evt="onClick" delay="0">
                    <p:tgtEl>
                      <p:spTgt spid="40"/>
                    </p:tgtEl>
                  </p:cond>
                </p:stCondLst>
                <p:endSync evt="end" delay="0">
                  <p:rtn val="all"/>
                </p:endSync>
                <p:childTnLst>
                  <p:par>
                    <p:cTn id="215" fill="hold">
                      <p:stCondLst>
                        <p:cond delay="0"/>
                      </p:stCondLst>
                      <p:childTnLst>
                        <p:par>
                          <p:cTn id="216" fill="hold">
                            <p:stCondLst>
                              <p:cond delay="0"/>
                            </p:stCondLst>
                            <p:childTnLst>
                              <p:par>
                                <p:cTn id="217" presetID="1" presetClass="emph" presetSubtype="2" fill="hold" nodeType="clickEffect">
                                  <p:stCondLst>
                                    <p:cond delay="0"/>
                                  </p:stCondLst>
                                  <p:childTnLst>
                                    <p:animClr clrSpc="rgb" dir="cw">
                                      <p:cBhvr>
                                        <p:cTn id="218" dur="500" fill="hold"/>
                                        <p:tgtEl>
                                          <p:spTgt spid="40"/>
                                        </p:tgtEl>
                                        <p:attrNameLst>
                                          <p:attrName>fillcolor</p:attrName>
                                        </p:attrNameLst>
                                      </p:cBhvr>
                                      <p:to>
                                        <a:srgbClr val="000000"/>
                                      </p:to>
                                    </p:animClr>
                                    <p:set>
                                      <p:cBhvr>
                                        <p:cTn id="219" dur="500" fill="hold"/>
                                        <p:tgtEl>
                                          <p:spTgt spid="40"/>
                                        </p:tgtEl>
                                        <p:attrNameLst>
                                          <p:attrName>fill.type</p:attrName>
                                        </p:attrNameLst>
                                      </p:cBhvr>
                                      <p:to>
                                        <p:strVal val="solid"/>
                                      </p:to>
                                    </p:set>
                                    <p:set>
                                      <p:cBhvr>
                                        <p:cTn id="220" dur="500" fill="hold"/>
                                        <p:tgtEl>
                                          <p:spTgt spid="40"/>
                                        </p:tgtEl>
                                        <p:attrNameLst>
                                          <p:attrName>fill.on</p:attrName>
                                        </p:attrNameLst>
                                      </p:cBhvr>
                                      <p:to>
                                        <p:strVal val="true"/>
                                      </p:to>
                                    </p:set>
                                  </p:childTnLst>
                                </p:cTn>
                              </p:par>
                            </p:childTnLst>
                          </p:cTn>
                        </p:par>
                      </p:childTnLst>
                    </p:cTn>
                  </p:par>
                </p:childTnLst>
              </p:cTn>
              <p:nextCondLst>
                <p:cond evt="onClick" delay="0">
                  <p:tgtEl>
                    <p:spTgt spid="40"/>
                  </p:tgtEl>
                </p:cond>
              </p:nextCondLst>
            </p:seq>
            <p:audio>
              <p:cMediaNode vol="80000">
                <p:cTn id="221"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388A63-A4FE-4DEE-9D2B-F72E4F967B0F}"/>
              </a:ext>
            </a:extLst>
          </p:cNvPr>
          <p:cNvSpPr/>
          <p:nvPr/>
        </p:nvSpPr>
        <p:spPr>
          <a:xfrm>
            <a:off x="3299011" y="143436"/>
            <a:ext cx="5732929" cy="23039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4000">
                <a:latin typeface="+mj-lt"/>
              </a:rPr>
              <a:t>MISIDENTIFYING THE REDUCE</a:t>
            </a:r>
            <a:r>
              <a:rPr lang="en-US" sz="4000">
                <a:latin typeface="Times New Roman" panose="02020603050405020304" pitchFamily="18" charset="0"/>
                <a:cs typeface="Times New Roman" panose="02020603050405020304" pitchFamily="18" charset="0"/>
              </a:rPr>
              <a:t>D</a:t>
            </a:r>
            <a:r>
              <a:rPr lang="vi-VN" sz="4000">
                <a:latin typeface="+mj-lt"/>
              </a:rPr>
              <a:t> RELATIVE CLAUSE </a:t>
            </a:r>
            <a:endParaRPr lang="en-US" sz="4000">
              <a:latin typeface="+mj-lt"/>
            </a:endParaRPr>
          </a:p>
        </p:txBody>
      </p:sp>
      <p:sp>
        <p:nvSpPr>
          <p:cNvPr id="2" name="Oval 1">
            <a:extLst>
              <a:ext uri="{FF2B5EF4-FFF2-40B4-BE49-F238E27FC236}">
                <a16:creationId xmlns:a16="http://schemas.microsoft.com/office/drawing/2014/main" id="{C366D38F-095A-4682-8BE5-07479371C19A}"/>
              </a:ext>
            </a:extLst>
          </p:cNvPr>
          <p:cNvSpPr/>
          <p:nvPr/>
        </p:nvSpPr>
        <p:spPr>
          <a:xfrm>
            <a:off x="-1" y="2671483"/>
            <a:ext cx="5732930" cy="35320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mj-lt"/>
              </a:rPr>
              <a:t>N</a:t>
            </a:r>
            <a:r>
              <a:rPr lang="vi-VN" sz="2800">
                <a:solidFill>
                  <a:schemeClr val="tx1"/>
                </a:solidFill>
                <a:latin typeface="+mj-lt"/>
              </a:rPr>
              <a:t>+ who/which/that+ V </a:t>
            </a:r>
            <a:r>
              <a:rPr lang="vi-VN" sz="2800">
                <a:solidFill>
                  <a:schemeClr val="tx1"/>
                </a:solidFill>
                <a:latin typeface="+mj-lt"/>
                <a:sym typeface="Wingdings" panose="05000000000000000000" pitchFamily="2" charset="2"/>
              </a:rPr>
              <a:t> </a:t>
            </a:r>
            <a:r>
              <a:rPr lang="en-US" sz="2800">
                <a:solidFill>
                  <a:schemeClr val="tx1"/>
                </a:solidFill>
                <a:highlight>
                  <a:srgbClr val="FF0000"/>
                </a:highlight>
                <a:latin typeface="+mj-lt"/>
                <a:sym typeface="Wingdings" panose="05000000000000000000" pitchFamily="2" charset="2"/>
              </a:rPr>
              <a:t>N</a:t>
            </a:r>
            <a:r>
              <a:rPr lang="vi-VN" sz="2800">
                <a:solidFill>
                  <a:schemeClr val="tx1"/>
                </a:solidFill>
                <a:highlight>
                  <a:srgbClr val="FF0000"/>
                </a:highlight>
                <a:latin typeface="+mj-lt"/>
                <a:sym typeface="Wingdings" panose="05000000000000000000" pitchFamily="2" charset="2"/>
              </a:rPr>
              <a:t> + Ving </a:t>
            </a:r>
          </a:p>
          <a:p>
            <a:pPr algn="ctr"/>
            <a:r>
              <a:rPr lang="vi-VN" sz="2400">
                <a:solidFill>
                  <a:schemeClr val="tx1"/>
                </a:solidFill>
                <a:latin typeface="+mj-lt"/>
              </a:rPr>
              <a:t>Eg: </a:t>
            </a:r>
            <a:r>
              <a:rPr lang="en-US" sz="2400">
                <a:solidFill>
                  <a:schemeClr val="tx1"/>
                </a:solidFill>
                <a:latin typeface="+mj-lt"/>
              </a:rPr>
              <a:t>Students </a:t>
            </a:r>
            <a:r>
              <a:rPr lang="en-US" sz="2400" b="1" u="sng">
                <a:solidFill>
                  <a:schemeClr val="tx1"/>
                </a:solidFill>
                <a:latin typeface="+mj-lt"/>
              </a:rPr>
              <a:t>who study hard</a:t>
            </a:r>
            <a:r>
              <a:rPr lang="en-US" sz="2400">
                <a:solidFill>
                  <a:schemeClr val="tx1"/>
                </a:solidFill>
                <a:latin typeface="+mj-lt"/>
              </a:rPr>
              <a:t> will pass the exam.</a:t>
            </a:r>
            <a:br>
              <a:rPr lang="en-US" sz="2400">
                <a:solidFill>
                  <a:schemeClr val="tx1"/>
                </a:solidFill>
                <a:latin typeface="+mj-lt"/>
              </a:rPr>
            </a:br>
            <a:r>
              <a:rPr lang="en-US" sz="2400">
                <a:solidFill>
                  <a:schemeClr val="tx1"/>
                </a:solidFill>
                <a:latin typeface="+mj-lt"/>
              </a:rPr>
              <a:t>→ Students </a:t>
            </a:r>
            <a:r>
              <a:rPr lang="en-US" sz="2400" b="1" u="sng">
                <a:solidFill>
                  <a:schemeClr val="tx1"/>
                </a:solidFill>
                <a:latin typeface="+mj-lt"/>
              </a:rPr>
              <a:t>studying hard</a:t>
            </a:r>
            <a:r>
              <a:rPr lang="en-US" sz="2400" u="sng">
                <a:solidFill>
                  <a:schemeClr val="tx1"/>
                </a:solidFill>
                <a:latin typeface="+mj-lt"/>
              </a:rPr>
              <a:t> </a:t>
            </a:r>
            <a:r>
              <a:rPr lang="en-US" sz="2400">
                <a:solidFill>
                  <a:schemeClr val="tx1"/>
                </a:solidFill>
                <a:latin typeface="+mj-lt"/>
              </a:rPr>
              <a:t>will pass the exam.</a:t>
            </a:r>
            <a:endParaRPr lang="en-US" sz="2400">
              <a:solidFill>
                <a:schemeClr val="tx1"/>
              </a:solidFill>
              <a:highlight>
                <a:srgbClr val="FF0000"/>
              </a:highlight>
              <a:latin typeface="+mj-lt"/>
            </a:endParaRPr>
          </a:p>
        </p:txBody>
      </p:sp>
      <p:sp>
        <p:nvSpPr>
          <p:cNvPr id="4" name="Oval 3">
            <a:extLst>
              <a:ext uri="{FF2B5EF4-FFF2-40B4-BE49-F238E27FC236}">
                <a16:creationId xmlns:a16="http://schemas.microsoft.com/office/drawing/2014/main" id="{63FF9B0D-7DD3-4714-95F6-DC98D2F095ED}"/>
              </a:ext>
            </a:extLst>
          </p:cNvPr>
          <p:cNvSpPr/>
          <p:nvPr/>
        </p:nvSpPr>
        <p:spPr>
          <a:xfrm>
            <a:off x="6096000" y="2671484"/>
            <a:ext cx="6096000" cy="35320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mj-lt"/>
              </a:rPr>
              <a:t>N</a:t>
            </a:r>
            <a:r>
              <a:rPr lang="vi-VN" sz="2800">
                <a:solidFill>
                  <a:schemeClr val="tx1"/>
                </a:solidFill>
                <a:latin typeface="+mj-lt"/>
              </a:rPr>
              <a:t>+ who/ which/ that+ be + Ved/Vp2 </a:t>
            </a:r>
            <a:r>
              <a:rPr lang="vi-VN" sz="2800">
                <a:solidFill>
                  <a:schemeClr val="tx1"/>
                </a:solidFill>
                <a:latin typeface="+mj-lt"/>
                <a:sym typeface="Wingdings" panose="05000000000000000000" pitchFamily="2" charset="2"/>
              </a:rPr>
              <a:t> </a:t>
            </a:r>
            <a:r>
              <a:rPr lang="en-US" sz="2800">
                <a:solidFill>
                  <a:schemeClr val="tx1"/>
                </a:solidFill>
                <a:highlight>
                  <a:srgbClr val="FF0000"/>
                </a:highlight>
                <a:latin typeface="+mj-lt"/>
                <a:sym typeface="Wingdings" panose="05000000000000000000" pitchFamily="2" charset="2"/>
              </a:rPr>
              <a:t>N</a:t>
            </a:r>
            <a:r>
              <a:rPr lang="vi-VN" sz="2800">
                <a:solidFill>
                  <a:schemeClr val="tx1"/>
                </a:solidFill>
                <a:highlight>
                  <a:srgbClr val="FF0000"/>
                </a:highlight>
                <a:latin typeface="+mj-lt"/>
                <a:sym typeface="Wingdings" panose="05000000000000000000" pitchFamily="2" charset="2"/>
              </a:rPr>
              <a:t> + Ved/Vp2</a:t>
            </a:r>
          </a:p>
          <a:p>
            <a:pPr algn="ctr"/>
            <a:r>
              <a:rPr lang="vi-VN" sz="2400">
                <a:solidFill>
                  <a:schemeClr val="tx1"/>
                </a:solidFill>
                <a:latin typeface="+mj-lt"/>
              </a:rPr>
              <a:t>Eg: </a:t>
            </a:r>
            <a:r>
              <a:rPr lang="en-US" sz="2400">
                <a:solidFill>
                  <a:schemeClr val="tx1"/>
                </a:solidFill>
                <a:latin typeface="+mj-lt"/>
              </a:rPr>
              <a:t>The house </a:t>
            </a:r>
            <a:r>
              <a:rPr lang="en-US" sz="2400" b="1" u="sng">
                <a:solidFill>
                  <a:schemeClr val="tx1"/>
                </a:solidFill>
                <a:latin typeface="+mj-lt"/>
              </a:rPr>
              <a:t>which was built</a:t>
            </a:r>
            <a:r>
              <a:rPr lang="en-US" sz="2400">
                <a:solidFill>
                  <a:schemeClr val="tx1"/>
                </a:solidFill>
                <a:latin typeface="+mj-lt"/>
              </a:rPr>
              <a:t> in 1990 is very old.</a:t>
            </a:r>
            <a:br>
              <a:rPr lang="en-US" sz="2400">
                <a:solidFill>
                  <a:schemeClr val="tx1"/>
                </a:solidFill>
                <a:latin typeface="+mj-lt"/>
              </a:rPr>
            </a:br>
            <a:r>
              <a:rPr lang="en-US" sz="2400">
                <a:solidFill>
                  <a:schemeClr val="tx1"/>
                </a:solidFill>
                <a:latin typeface="+mj-lt"/>
              </a:rPr>
              <a:t>→ The house </a:t>
            </a:r>
            <a:r>
              <a:rPr lang="en-US" sz="2400" b="1" u="sng">
                <a:solidFill>
                  <a:schemeClr val="tx1"/>
                </a:solidFill>
                <a:latin typeface="+mj-lt"/>
              </a:rPr>
              <a:t>built</a:t>
            </a:r>
            <a:r>
              <a:rPr lang="en-US" sz="2400">
                <a:solidFill>
                  <a:schemeClr val="tx1"/>
                </a:solidFill>
                <a:latin typeface="+mj-lt"/>
              </a:rPr>
              <a:t> in 1990 is very old</a:t>
            </a:r>
            <a:r>
              <a:rPr lang="en-US" sz="2800">
                <a:solidFill>
                  <a:schemeClr val="tx1"/>
                </a:solidFill>
                <a:latin typeface="+mj-lt"/>
              </a:rPr>
              <a:t>.</a:t>
            </a:r>
            <a:endParaRPr lang="en-US" sz="2800">
              <a:solidFill>
                <a:schemeClr val="tx1"/>
              </a:solidFill>
              <a:highlight>
                <a:srgbClr val="FF0000"/>
              </a:highlight>
              <a:latin typeface="+mj-lt"/>
            </a:endParaRPr>
          </a:p>
        </p:txBody>
      </p:sp>
    </p:spTree>
    <p:extLst>
      <p:ext uri="{BB962C8B-B14F-4D97-AF65-F5344CB8AC3E}">
        <p14:creationId xmlns:p14="http://schemas.microsoft.com/office/powerpoint/2010/main" val="362115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A2A3886E-F7BC-4A83-8433-93C37E02F22F}"/>
              </a:ext>
            </a:extLst>
          </p:cNvPr>
          <p:cNvSpPr/>
          <p:nvPr/>
        </p:nvSpPr>
        <p:spPr>
          <a:xfrm>
            <a:off x="3221914" y="1773219"/>
            <a:ext cx="5975873" cy="369525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600"/>
              <a:t>USEFUL WORDS AND PHRASES </a:t>
            </a:r>
            <a:endParaRPr lang="en-US" sz="3600"/>
          </a:p>
        </p:txBody>
      </p:sp>
    </p:spTree>
    <p:extLst>
      <p:ext uri="{BB962C8B-B14F-4D97-AF65-F5344CB8AC3E}">
        <p14:creationId xmlns:p14="http://schemas.microsoft.com/office/powerpoint/2010/main" val="536808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8CCD6"/>
        </a:solidFill>
        <a:effectLst/>
      </p:bgPr>
    </p:bg>
    <p:spTree>
      <p:nvGrpSpPr>
        <p:cNvPr id="1" name=""/>
        <p:cNvGrpSpPr/>
        <p:nvPr/>
      </p:nvGrpSpPr>
      <p:grpSpPr>
        <a:xfrm>
          <a:off x="0" y="0"/>
          <a:ext cx="0" cy="0"/>
          <a:chOff x="0" y="0"/>
          <a:chExt cx="0" cy="0"/>
        </a:xfrm>
      </p:grpSpPr>
      <p:sp>
        <p:nvSpPr>
          <p:cNvPr id="2" name="Freeform 2"/>
          <p:cNvSpPr/>
          <p:nvPr/>
        </p:nvSpPr>
        <p:spPr>
          <a:xfrm rot="-260059">
            <a:off x="6295686" y="5140854"/>
            <a:ext cx="3165452" cy="2904302"/>
          </a:xfrm>
          <a:custGeom>
            <a:avLst/>
            <a:gdLst/>
            <a:ahLst/>
            <a:cxnLst/>
            <a:rect l="l" t="t" r="r" b="b"/>
            <a:pathLst>
              <a:path w="2637877" h="2420252">
                <a:moveTo>
                  <a:pt x="0" y="0"/>
                </a:moveTo>
                <a:lnTo>
                  <a:pt x="2637876" y="0"/>
                </a:lnTo>
                <a:lnTo>
                  <a:pt x="2637876" y="2420251"/>
                </a:lnTo>
                <a:lnTo>
                  <a:pt x="0" y="2420251"/>
                </a:lnTo>
                <a:lnTo>
                  <a:pt x="0" y="0"/>
                </a:lnTo>
                <a:close/>
              </a:path>
            </a:pathLst>
          </a:custGeom>
          <a:blipFill>
            <a:blip>
              <a:extLst>
                <a:ext uri="{96DAC541-7B7A-43D3-8B79-37D633B846F1}">
                  <asvg:svgBlip xmlns:asvg="http://schemas.microsoft.com/office/drawing/2016/SVG/main" r:embed="rId2"/>
                </a:ext>
              </a:extLst>
            </a:blip>
            <a:stretch>
              <a:fillRect/>
            </a:stretch>
          </a:blipFill>
        </p:spPr>
      </p:sp>
      <p:sp>
        <p:nvSpPr>
          <p:cNvPr id="3" name="Freeform 3"/>
          <p:cNvSpPr/>
          <p:nvPr/>
        </p:nvSpPr>
        <p:spPr>
          <a:xfrm rot="5023382">
            <a:off x="3883983" y="-1366324"/>
            <a:ext cx="3356206" cy="3079319"/>
          </a:xfrm>
          <a:custGeom>
            <a:avLst/>
            <a:gdLst/>
            <a:ahLst/>
            <a:cxnLst/>
            <a:rect l="l" t="t" r="r" b="b"/>
            <a:pathLst>
              <a:path w="2796838" h="2566099">
                <a:moveTo>
                  <a:pt x="0" y="0"/>
                </a:moveTo>
                <a:lnTo>
                  <a:pt x="2796838" y="0"/>
                </a:lnTo>
                <a:lnTo>
                  <a:pt x="2796838" y="2566099"/>
                </a:lnTo>
                <a:lnTo>
                  <a:pt x="0" y="2566099"/>
                </a:lnTo>
                <a:lnTo>
                  <a:pt x="0" y="0"/>
                </a:lnTo>
                <a:close/>
              </a:path>
            </a:pathLst>
          </a:custGeom>
          <a:blipFill>
            <a:blip>
              <a:extLst>
                <a:ext uri="{96DAC541-7B7A-43D3-8B79-37D633B846F1}">
                  <asvg:svgBlip xmlns:asvg="http://schemas.microsoft.com/office/drawing/2016/SVG/main" r:embed="rId2"/>
                </a:ext>
              </a:extLst>
            </a:blip>
            <a:stretch>
              <a:fillRect/>
            </a:stretch>
          </a:blipFill>
        </p:spPr>
      </p:sp>
      <p:sp>
        <p:nvSpPr>
          <p:cNvPr id="4" name="Freeform 4"/>
          <p:cNvSpPr/>
          <p:nvPr/>
        </p:nvSpPr>
        <p:spPr>
          <a:xfrm rot="-1587522">
            <a:off x="9244595" y="1095474"/>
            <a:ext cx="2483843" cy="2743200"/>
          </a:xfrm>
          <a:custGeom>
            <a:avLst/>
            <a:gdLst/>
            <a:ahLst/>
            <a:cxnLst/>
            <a:rect l="l" t="t" r="r" b="b"/>
            <a:pathLst>
              <a:path w="2069869" h="2286000">
                <a:moveTo>
                  <a:pt x="0" y="0"/>
                </a:moveTo>
                <a:lnTo>
                  <a:pt x="2069869" y="0"/>
                </a:lnTo>
                <a:lnTo>
                  <a:pt x="2069869" y="2286000"/>
                </a:lnTo>
                <a:lnTo>
                  <a:pt x="0" y="2286000"/>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5" name="Freeform 5"/>
          <p:cNvSpPr/>
          <p:nvPr/>
        </p:nvSpPr>
        <p:spPr>
          <a:xfrm rot="-2621925">
            <a:off x="-323096" y="2421924"/>
            <a:ext cx="2141768" cy="2365408"/>
          </a:xfrm>
          <a:custGeom>
            <a:avLst/>
            <a:gdLst/>
            <a:ahLst/>
            <a:cxnLst/>
            <a:rect l="l" t="t" r="r" b="b"/>
            <a:pathLst>
              <a:path w="1784807" h="1971173">
                <a:moveTo>
                  <a:pt x="0" y="0"/>
                </a:moveTo>
                <a:lnTo>
                  <a:pt x="1784807" y="0"/>
                </a:lnTo>
                <a:lnTo>
                  <a:pt x="1784807" y="1971173"/>
                </a:lnTo>
                <a:lnTo>
                  <a:pt x="0" y="1971173"/>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6" name="Freeform 6"/>
          <p:cNvSpPr/>
          <p:nvPr/>
        </p:nvSpPr>
        <p:spPr>
          <a:xfrm rot="-5400000">
            <a:off x="2134584" y="1791018"/>
            <a:ext cx="903192" cy="638076"/>
          </a:xfrm>
          <a:custGeom>
            <a:avLst/>
            <a:gdLst/>
            <a:ahLst/>
            <a:cxnLst/>
            <a:rect l="l" t="t" r="r" b="b"/>
            <a:pathLst>
              <a:path w="635764" h="531730">
                <a:moveTo>
                  <a:pt x="0" y="0"/>
                </a:moveTo>
                <a:lnTo>
                  <a:pt x="635764" y="0"/>
                </a:lnTo>
                <a:lnTo>
                  <a:pt x="635764" y="531730"/>
                </a:lnTo>
                <a:lnTo>
                  <a:pt x="0" y="53173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7" name="Freeform 7"/>
          <p:cNvSpPr/>
          <p:nvPr/>
        </p:nvSpPr>
        <p:spPr>
          <a:xfrm rot="5400000">
            <a:off x="8452485" y="3586187"/>
            <a:ext cx="762917" cy="638076"/>
          </a:xfrm>
          <a:custGeom>
            <a:avLst/>
            <a:gdLst/>
            <a:ahLst/>
            <a:cxnLst/>
            <a:rect l="l" t="t" r="r" b="b"/>
            <a:pathLst>
              <a:path w="635764" h="531730">
                <a:moveTo>
                  <a:pt x="0" y="0"/>
                </a:moveTo>
                <a:lnTo>
                  <a:pt x="635764" y="0"/>
                </a:lnTo>
                <a:lnTo>
                  <a:pt x="635764" y="531730"/>
                </a:lnTo>
                <a:lnTo>
                  <a:pt x="0" y="53173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227464" y="2360973"/>
            <a:ext cx="11194453" cy="1682192"/>
          </a:xfrm>
          <a:prstGeom prst="rect">
            <a:avLst/>
          </a:prstGeom>
        </p:spPr>
        <p:txBody>
          <a:bodyPr wrap="square" lIns="0" tIns="0" rIns="0" bIns="0" rtlCol="0" anchor="t">
            <a:spAutoFit/>
          </a:bodyPr>
          <a:lstStyle/>
          <a:p>
            <a:pPr algn="ctr" defTabSz="1097280">
              <a:lnSpc>
                <a:spcPts val="6202"/>
              </a:lnSpc>
            </a:pPr>
            <a:r>
              <a:rPr lang="vi-VN" sz="8000">
                <a:solidFill>
                  <a:srgbClr val="273740"/>
                </a:solidFill>
                <a:latin typeface="+mj-lt"/>
                <a:ea typeface="Bryndan Write"/>
                <a:cs typeface="Bryndan Write"/>
                <a:sym typeface="Bryndan Write"/>
              </a:rPr>
              <a:t>THANK</a:t>
            </a:r>
            <a:r>
              <a:rPr lang="vi-VN" sz="11500">
                <a:solidFill>
                  <a:srgbClr val="273740"/>
                </a:solidFill>
                <a:latin typeface="+mj-lt"/>
                <a:ea typeface="Bryndan Write"/>
                <a:cs typeface="Bryndan Write"/>
                <a:sym typeface="Bryndan Write"/>
              </a:rPr>
              <a:t>s</a:t>
            </a:r>
            <a:r>
              <a:rPr lang="vi-VN" sz="8000">
                <a:solidFill>
                  <a:srgbClr val="273740"/>
                </a:solidFill>
                <a:latin typeface="+mj-lt"/>
                <a:ea typeface="Bryndan Write"/>
                <a:cs typeface="Bryndan Write"/>
                <a:sym typeface="Bryndan Write"/>
              </a:rPr>
              <a:t> FOR LISTENING </a:t>
            </a:r>
            <a:endParaRPr lang="en-US" sz="8000">
              <a:solidFill>
                <a:srgbClr val="273740"/>
              </a:solidFill>
              <a:latin typeface="+mj-lt"/>
              <a:ea typeface="Bryndan Write"/>
              <a:cs typeface="Bryndan Write"/>
              <a:sym typeface="Bryndan Write"/>
            </a:endParaRPr>
          </a:p>
        </p:txBody>
      </p:sp>
      <p:sp>
        <p:nvSpPr>
          <p:cNvPr id="9" name="Freeform 9"/>
          <p:cNvSpPr/>
          <p:nvPr/>
        </p:nvSpPr>
        <p:spPr>
          <a:xfrm rot="-2591857">
            <a:off x="7572646" y="-334329"/>
            <a:ext cx="1461864" cy="2132694"/>
          </a:xfrm>
          <a:custGeom>
            <a:avLst/>
            <a:gdLst/>
            <a:ahLst/>
            <a:cxnLst/>
            <a:rect l="l" t="t" r="r" b="b"/>
            <a:pathLst>
              <a:path w="1218220" h="1777245">
                <a:moveTo>
                  <a:pt x="0" y="0"/>
                </a:moveTo>
                <a:lnTo>
                  <a:pt x="1218221" y="0"/>
                </a:lnTo>
                <a:lnTo>
                  <a:pt x="1218221" y="1777244"/>
                </a:lnTo>
                <a:lnTo>
                  <a:pt x="0" y="1777244"/>
                </a:lnTo>
                <a:lnTo>
                  <a:pt x="0" y="0"/>
                </a:lnTo>
                <a:close/>
              </a:path>
            </a:pathLst>
          </a:custGeom>
          <a:blipFill>
            <a:blip>
              <a:extLst>
                <a:ext uri="{96DAC541-7B7A-43D3-8B79-37D633B846F1}">
                  <asvg:svgBlip xmlns:asvg="http://schemas.microsoft.com/office/drawing/2016/SVG/main" r:embed="rId5"/>
                </a:ext>
              </a:extLst>
            </a:blip>
            <a:stretch>
              <a:fillRect/>
            </a:stretch>
          </a:blipFill>
        </p:spPr>
      </p:sp>
      <p:sp>
        <p:nvSpPr>
          <p:cNvPr id="10" name="Freeform 10"/>
          <p:cNvSpPr/>
          <p:nvPr/>
        </p:nvSpPr>
        <p:spPr>
          <a:xfrm rot="-1952604">
            <a:off x="9796419" y="4590791"/>
            <a:ext cx="1040176" cy="2111057"/>
          </a:xfrm>
          <a:custGeom>
            <a:avLst/>
            <a:gdLst/>
            <a:ahLst/>
            <a:cxnLst/>
            <a:rect l="l" t="t" r="r" b="b"/>
            <a:pathLst>
              <a:path w="866813" h="1759214">
                <a:moveTo>
                  <a:pt x="0" y="0"/>
                </a:moveTo>
                <a:lnTo>
                  <a:pt x="866813" y="0"/>
                </a:lnTo>
                <a:lnTo>
                  <a:pt x="866813" y="1759214"/>
                </a:lnTo>
                <a:lnTo>
                  <a:pt x="0" y="1759214"/>
                </a:lnTo>
                <a:lnTo>
                  <a:pt x="0" y="0"/>
                </a:lnTo>
                <a:close/>
              </a:path>
            </a:pathLst>
          </a:custGeom>
          <a:blipFill>
            <a:blip>
              <a:extLst>
                <a:ext uri="{96DAC541-7B7A-43D3-8B79-37D633B846F1}">
                  <asvg:svgBlip xmlns:asvg="http://schemas.microsoft.com/office/drawing/2016/SVG/main" r:embed="rId6"/>
                </a:ext>
              </a:extLst>
            </a:blip>
            <a:stretch>
              <a:fillRect/>
            </a:stretch>
          </a:blipFill>
        </p:spPr>
      </p:sp>
      <p:sp>
        <p:nvSpPr>
          <p:cNvPr id="11" name="Freeform 11"/>
          <p:cNvSpPr/>
          <p:nvPr/>
        </p:nvSpPr>
        <p:spPr>
          <a:xfrm>
            <a:off x="3477813" y="5221404"/>
            <a:ext cx="2294312" cy="2743200"/>
          </a:xfrm>
          <a:custGeom>
            <a:avLst/>
            <a:gdLst/>
            <a:ahLst/>
            <a:cxnLst/>
            <a:rect l="l" t="t" r="r" b="b"/>
            <a:pathLst>
              <a:path w="1911927" h="2286000">
                <a:moveTo>
                  <a:pt x="0" y="0"/>
                </a:moveTo>
                <a:lnTo>
                  <a:pt x="1911928" y="0"/>
                </a:lnTo>
                <a:lnTo>
                  <a:pt x="1911928" y="2286000"/>
                </a:lnTo>
                <a:lnTo>
                  <a:pt x="0" y="2286000"/>
                </a:lnTo>
                <a:lnTo>
                  <a:pt x="0" y="0"/>
                </a:lnTo>
                <a:close/>
              </a:path>
            </a:pathLst>
          </a:custGeom>
          <a:blipFill>
            <a:blip>
              <a:extLst>
                <a:ext uri="{96DAC541-7B7A-43D3-8B79-37D633B846F1}">
                  <asvg:svgBlip xmlns:asvg="http://schemas.microsoft.com/office/drawing/2016/SVG/main" r:embed="rId7"/>
                </a:ext>
              </a:extLst>
            </a:blip>
            <a:stretch>
              <a:fillRect/>
            </a:stretch>
          </a:blipFill>
        </p:spPr>
      </p:sp>
      <p:sp>
        <p:nvSpPr>
          <p:cNvPr id="12" name="Freeform 12"/>
          <p:cNvSpPr/>
          <p:nvPr/>
        </p:nvSpPr>
        <p:spPr>
          <a:xfrm rot="-3429205">
            <a:off x="666675" y="-11878"/>
            <a:ext cx="2508781" cy="2743200"/>
          </a:xfrm>
          <a:custGeom>
            <a:avLst/>
            <a:gdLst/>
            <a:ahLst/>
            <a:cxnLst/>
            <a:rect l="l" t="t" r="r" b="b"/>
            <a:pathLst>
              <a:path w="2090651" h="2286000">
                <a:moveTo>
                  <a:pt x="0" y="0"/>
                </a:moveTo>
                <a:lnTo>
                  <a:pt x="2090651" y="0"/>
                </a:lnTo>
                <a:lnTo>
                  <a:pt x="2090651" y="2286000"/>
                </a:lnTo>
                <a:lnTo>
                  <a:pt x="0" y="2286000"/>
                </a:lnTo>
                <a:lnTo>
                  <a:pt x="0" y="0"/>
                </a:lnTo>
                <a:close/>
              </a:path>
            </a:pathLst>
          </a:custGeom>
          <a:blipFill>
            <a:blip>
              <a:extLst>
                <a:ext uri="{96DAC541-7B7A-43D3-8B79-37D633B846F1}">
                  <asvg:svgBlip xmlns:asvg="http://schemas.microsoft.com/office/drawing/2016/SVG/main" r:embed="rId8"/>
                </a:ext>
              </a:extLst>
            </a:blip>
            <a:stretch>
              <a:fillRect/>
            </a:stretch>
          </a:blipFill>
        </p:spPr>
      </p:sp>
      <p:sp>
        <p:nvSpPr>
          <p:cNvPr id="13" name="Freeform 13"/>
          <p:cNvSpPr/>
          <p:nvPr/>
        </p:nvSpPr>
        <p:spPr>
          <a:xfrm>
            <a:off x="957873" y="5025390"/>
            <a:ext cx="2097031" cy="1431223"/>
          </a:xfrm>
          <a:custGeom>
            <a:avLst/>
            <a:gdLst/>
            <a:ahLst/>
            <a:cxnLst/>
            <a:rect l="l" t="t" r="r" b="b"/>
            <a:pathLst>
              <a:path w="1747526" h="1192686">
                <a:moveTo>
                  <a:pt x="0" y="0"/>
                </a:moveTo>
                <a:lnTo>
                  <a:pt x="1747525" y="0"/>
                </a:lnTo>
                <a:lnTo>
                  <a:pt x="1747525" y="1192686"/>
                </a:lnTo>
                <a:lnTo>
                  <a:pt x="0" y="1192686"/>
                </a:lnTo>
                <a:lnTo>
                  <a:pt x="0" y="0"/>
                </a:lnTo>
                <a:close/>
              </a:path>
            </a:pathLst>
          </a:custGeom>
          <a:blipFill>
            <a:blip r:embed="rId9"/>
            <a:stretch>
              <a:fillRect/>
            </a:stretch>
          </a:blipFill>
        </p:spPr>
      </p:sp>
      <p:sp>
        <p:nvSpPr>
          <p:cNvPr id="14" name="TextBox 14"/>
          <p:cNvSpPr txBox="1"/>
          <p:nvPr/>
        </p:nvSpPr>
        <p:spPr>
          <a:xfrm>
            <a:off x="6090286" y="1269112"/>
            <a:ext cx="11430" cy="1111843"/>
          </a:xfrm>
          <a:prstGeom prst="rect">
            <a:avLst/>
          </a:prstGeom>
        </p:spPr>
        <p:txBody>
          <a:bodyPr lIns="0" tIns="0" rIns="0" bIns="0" rtlCol="0" anchor="t">
            <a:spAutoFit/>
          </a:bodyPr>
          <a:lstStyle/>
          <a:p>
            <a:pPr algn="ctr" defTabSz="1097280">
              <a:lnSpc>
                <a:spcPts val="10752"/>
              </a:lnSpc>
              <a:spcBef>
                <a:spcPct val="0"/>
              </a:spcBef>
            </a:pPr>
            <a:endParaRPr sz="2160">
              <a:solidFill>
                <a:prstClr val="black"/>
              </a:solidFill>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Question</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vi-VN" sz="3200" b="0" i="0" u="none" strike="noStrike" kern="1200" cap="none" spc="0" normalizeH="0" baseline="0" noProof="0">
                <a:ln>
                  <a:noFill/>
                </a:ln>
                <a:solidFill>
                  <a:prstClr val="black"/>
                </a:solidFill>
                <a:effectLst/>
                <a:uLnTx/>
                <a:uFillTx/>
                <a:latin typeface="Calibri" panose="020F0502020204030204"/>
                <a:ea typeface="+mn-ea"/>
                <a:cs typeface="+mn-cs"/>
              </a:rPr>
              <a:t>1:</a:t>
            </a:r>
            <a:r>
              <a:rPr lang="en-US" sz="3200">
                <a:solidFill>
                  <a:srgbClr val="000000"/>
                </a:solidFill>
                <a:latin typeface="Times New Roman" panose="02020603050405020304" pitchFamily="18" charset="0"/>
                <a:ea typeface="MS Mincho" panose="02020609040205080304" pitchFamily="49" charset="-128"/>
              </a:rPr>
              <a:t>The woman</a:t>
            </a:r>
            <a:r>
              <a:rPr lang="vi-VN" sz="3200">
                <a:solidFill>
                  <a:srgbClr val="000000"/>
                </a:solidFill>
                <a:latin typeface="Times New Roman" panose="02020603050405020304" pitchFamily="18" charset="0"/>
                <a:ea typeface="MS Mincho" panose="02020609040205080304" pitchFamily="49" charset="-128"/>
              </a:rPr>
              <a:t>…………..</a:t>
            </a:r>
            <a:r>
              <a:rPr lang="en-US" sz="3200">
                <a:solidFill>
                  <a:srgbClr val="000000"/>
                </a:solidFill>
                <a:latin typeface="Times New Roman" panose="02020603050405020304" pitchFamily="18" charset="0"/>
                <a:ea typeface="MS Mincho" panose="02020609040205080304" pitchFamily="49" charset="-128"/>
              </a:rPr>
              <a:t> son won the scholarship is very proud</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noProof="0">
                <a:solidFill>
                  <a:srgbClr val="000000"/>
                </a:solidFill>
                <a:latin typeface="Times New Roman" panose="02020603050405020304" pitchFamily="18" charset="0"/>
                <a:ea typeface="MS Mincho" panose="02020609040205080304" pitchFamily="49" charset="-128"/>
              </a:rPr>
              <a:t>Whose</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Who</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Whom</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Which</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rotWithShape="1">
          <a:blip r:embed="rId11" cstate="hq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1974821"/>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57" name="Cloud 56">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chemeClr val="bg1">
                    <a:lumMod val="50000"/>
                  </a:schemeClr>
                </a:solidFill>
                <a:effectLst/>
                <a:uLnTx/>
                <a:uFillTx/>
                <a:latin typeface="Arial" panose="020B0604020202020204" pitchFamily="34" charset="0"/>
                <a:ea typeface="+mn-ea"/>
                <a:cs typeface="+mn-cs"/>
              </a:rPr>
              <a:t>BACK</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462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lvl="0" algn="ctr">
              <a:defRPr/>
            </a:pP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Question</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vi-VN" sz="3200" b="0" i="0" u="none" strike="noStrike" kern="1200" cap="none" spc="0" normalizeH="0" baseline="0" noProof="0">
                <a:ln>
                  <a:noFill/>
                </a:ln>
                <a:solidFill>
                  <a:prstClr val="black"/>
                </a:solidFill>
                <a:effectLst/>
                <a:uLnTx/>
                <a:uFillTx/>
                <a:latin typeface="Calibri" panose="020F0502020204030204"/>
                <a:ea typeface="+mn-ea"/>
                <a:cs typeface="+mn-cs"/>
              </a:rPr>
              <a:t>2:</a:t>
            </a:r>
            <a:r>
              <a:rPr lang="en-US" sz="3200">
                <a:solidFill>
                  <a:srgbClr val="000000"/>
                </a:solidFill>
                <a:latin typeface="Times New Roman" panose="02020603050405020304" pitchFamily="18" charset="0"/>
                <a:ea typeface="MS Mincho" panose="02020609040205080304" pitchFamily="49" charset="-128"/>
              </a:rPr>
              <a:t>She apologized</a:t>
            </a:r>
            <a:r>
              <a:rPr lang="vi-VN" sz="3200">
                <a:solidFill>
                  <a:srgbClr val="000000"/>
                </a:solidFill>
                <a:latin typeface="Times New Roman" panose="02020603050405020304" pitchFamily="18" charset="0"/>
                <a:ea typeface="MS Mincho" panose="02020609040205080304" pitchFamily="49" charset="-128"/>
              </a:rPr>
              <a:t>…………..</a:t>
            </a:r>
            <a:r>
              <a:rPr lang="en-US" sz="3200">
                <a:solidFill>
                  <a:srgbClr val="000000"/>
                </a:solidFill>
                <a:latin typeface="Times New Roman" panose="02020603050405020304" pitchFamily="18" charset="0"/>
                <a:ea typeface="MS Mincho" panose="02020609040205080304" pitchFamily="49" charset="-128"/>
              </a:rPr>
              <a:t>being late for the meeting.</a:t>
            </a:r>
            <a:br>
              <a:rPr lang="en-US" sz="3200">
                <a:solidFill>
                  <a:srgbClr val="000000"/>
                </a:solidFill>
                <a:latin typeface="Times New Roman" panose="02020603050405020304" pitchFamily="18" charset="0"/>
                <a:ea typeface="MS Mincho" panose="02020609040205080304" pitchFamily="49" charset="-128"/>
              </a:rPr>
            </a:b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of</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for</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09600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About </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026493"/>
            <a:ext cx="804742" cy="643793"/>
          </a:xfrm>
          <a:prstGeom prst="rect">
            <a:avLst/>
          </a:prstGeom>
        </p:spPr>
      </p:pic>
      <p:sp>
        <p:nvSpPr>
          <p:cNvPr id="18" name="Cloud 17">
            <a:hlinkClick r:id="rId14" action="ppaction://hlinksldjump"/>
          </p:cNvPr>
          <p:cNvSpPr/>
          <p:nvPr/>
        </p:nvSpPr>
        <p:spPr>
          <a:xfrm>
            <a:off x="4716733" y="4560778"/>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chemeClr val="bg1">
                    <a:lumMod val="50000"/>
                  </a:schemeClr>
                </a:solidFill>
                <a:effectLst/>
                <a:uLnTx/>
                <a:uFillTx/>
                <a:latin typeface="Arial" panose="020B0604020202020204" pitchFamily="34" charset="0"/>
                <a:ea typeface="+mn-ea"/>
                <a:cs typeface="+mn-cs"/>
              </a:rPr>
              <a:t>BACK </a:t>
            </a:r>
            <a:endParaRPr kumimoji="0" lang="vi-VN" sz="240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138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15000"/>
              </a:lnSpc>
              <a:spcAft>
                <a:spcPts val="1000"/>
              </a:spcAft>
              <a:buFont typeface="Symbol" panose="05050102010706020507" pitchFamily="18" charset="2"/>
              <a:buChar char=""/>
              <a:tabLst>
                <a:tab pos="228600" algn="l"/>
              </a:tabLst>
            </a:pP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Question</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vi-VN" sz="3200" b="0" i="0" u="none" strike="noStrike" kern="1200" cap="none" spc="0" normalizeH="0" baseline="0" noProof="0">
                <a:ln>
                  <a:noFill/>
                </a:ln>
                <a:solidFill>
                  <a:prstClr val="black"/>
                </a:solidFill>
                <a:effectLst/>
                <a:uLnTx/>
                <a:uFillTx/>
                <a:latin typeface="Calibri" panose="020F0502020204030204"/>
                <a:ea typeface="+mn-ea"/>
                <a:cs typeface="+mn-cs"/>
              </a:rPr>
              <a:t>3:</a:t>
            </a:r>
            <a:r>
              <a:rPr lang="en-US" sz="320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The students</a:t>
            </a:r>
            <a:r>
              <a:rPr lang="vi-VN" sz="320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a:t>
            </a:r>
            <a:r>
              <a:rPr lang="en-US" sz="320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in the library are preparing for the exam.</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studying</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studied</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study</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To study</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rotWithShape="1">
          <a:blip r:embed="rId11" cstate="hq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1974821"/>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17" name="Cloud 16">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chemeClr val="bg1">
                    <a:lumMod val="50000"/>
                  </a:schemeClr>
                </a:solidFill>
                <a:effectLst/>
                <a:uLnTx/>
                <a:uFillTx/>
                <a:latin typeface="Arial" panose="020B0604020202020204" pitchFamily="34" charset="0"/>
                <a:ea typeface="+mn-ea"/>
                <a:cs typeface="+mn-cs"/>
              </a:rPr>
              <a:t>BACK</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878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15000"/>
              </a:lnSpc>
              <a:spcAft>
                <a:spcPts val="1000"/>
              </a:spcAft>
              <a:buFont typeface="Symbol" panose="05050102010706020507" pitchFamily="18" charset="2"/>
              <a:buChar char=""/>
              <a:tabLst>
                <a:tab pos="228600" algn="l"/>
              </a:tabLst>
            </a:pP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Question</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vi-VN" sz="3200" b="0" i="0" u="none" strike="noStrike" kern="1200" cap="none" spc="0" normalizeH="0" baseline="0" noProof="0">
                <a:ln>
                  <a:noFill/>
                </a:ln>
                <a:solidFill>
                  <a:prstClr val="black"/>
                </a:solidFill>
                <a:effectLst/>
                <a:uLnTx/>
                <a:uFillTx/>
                <a:latin typeface="Calibri" panose="020F0502020204030204"/>
                <a:ea typeface="+mn-ea"/>
                <a:cs typeface="+mn-cs"/>
              </a:rPr>
              <a:t>4:</a:t>
            </a:r>
            <a:r>
              <a:rPr lang="en-US" sz="320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Many people prefer working from home because it offers greater </a:t>
            </a:r>
            <a:r>
              <a:rPr lang="vi-VN" sz="320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a:t>
            </a:r>
            <a:r>
              <a:rPr lang="en-US" sz="320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flexibly</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flexible</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flexibility</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flex</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12482" y="2902112"/>
            <a:ext cx="804536" cy="64362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04821" y="2026493"/>
            <a:ext cx="732592" cy="643793"/>
          </a:xfrm>
          <a:prstGeom prst="rect">
            <a:avLst/>
          </a:prstGeom>
        </p:spPr>
      </p:pic>
      <p:sp>
        <p:nvSpPr>
          <p:cNvPr id="18" name="Cloud 17">
            <a:hlinkClick r:id="rId13"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chemeClr val="bg1">
                    <a:lumMod val="50000"/>
                  </a:schemeClr>
                </a:solidFill>
                <a:effectLst/>
                <a:uLnTx/>
                <a:uFillTx/>
                <a:latin typeface="Arial" panose="020B0604020202020204" pitchFamily="34" charset="0"/>
                <a:ea typeface="+mn-ea"/>
                <a:cs typeface="+mn-cs"/>
              </a:rPr>
              <a:t>BACK</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586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Question</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vi-VN" sz="3200" b="0" i="0" u="none" strike="noStrike" kern="1200" cap="none" spc="0" normalizeH="0" baseline="0" noProof="0">
                <a:ln>
                  <a:noFill/>
                </a:ln>
                <a:solidFill>
                  <a:prstClr val="black"/>
                </a:solidFill>
                <a:effectLst/>
                <a:uLnTx/>
                <a:uFillTx/>
                <a:latin typeface="Calibri" panose="020F0502020204030204"/>
                <a:ea typeface="+mn-ea"/>
                <a:cs typeface="+mn-cs"/>
              </a:rPr>
              <a:t>5:</a:t>
            </a:r>
            <a:r>
              <a:rPr lang="en-US" sz="3200">
                <a:solidFill>
                  <a:prstClr val="black"/>
                </a:solidFill>
              </a:rPr>
              <a:t>Hard work is the key to …………….. success.</a:t>
            </a:r>
            <a:r>
              <a:rPr kumimoji="0" lang="vi-VN" sz="3200"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achieving</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achieve</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achievement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achieved</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026493"/>
            <a:ext cx="804742" cy="643793"/>
          </a:xfrm>
          <a:prstGeom prst="rect">
            <a:avLst/>
          </a:prstGeom>
        </p:spPr>
      </p:pic>
      <p:sp>
        <p:nvSpPr>
          <p:cNvPr id="18" name="Cloud 17">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chemeClr val="bg1">
                    <a:lumMod val="50000"/>
                  </a:schemeClr>
                </a:solidFill>
                <a:effectLst/>
                <a:uLnTx/>
                <a:uFillTx/>
                <a:latin typeface="Arial" panose="020B0604020202020204" pitchFamily="34" charset="0"/>
                <a:ea typeface="+mn-ea"/>
                <a:cs typeface="+mn-cs"/>
              </a:rPr>
              <a:t>BACK </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997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Question</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vi-VN" sz="3200" b="0" i="0" u="none" strike="noStrike" kern="1200" cap="none" spc="0" normalizeH="0" baseline="0" noProof="0">
                <a:ln>
                  <a:noFill/>
                </a:ln>
                <a:solidFill>
                  <a:prstClr val="black"/>
                </a:solidFill>
                <a:effectLst/>
                <a:uLnTx/>
                <a:uFillTx/>
                <a:latin typeface="Calibri" panose="020F0502020204030204"/>
                <a:ea typeface="+mn-ea"/>
                <a:cs typeface="+mn-cs"/>
              </a:rPr>
              <a:t>6:</a:t>
            </a:r>
            <a:r>
              <a:rPr lang="en-US" sz="3200">
                <a:solidFill>
                  <a:prstClr val="black"/>
                </a:solidFill>
              </a:rPr>
              <a:t>Many students are interested ______ studying abroad.</a:t>
            </a: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for</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on</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at</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in</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84614" y="2902112"/>
            <a:ext cx="732404" cy="643628"/>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32671" y="2915181"/>
            <a:ext cx="804742" cy="643793"/>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04821" y="2026493"/>
            <a:ext cx="732592" cy="643793"/>
          </a:xfrm>
          <a:prstGeom prst="rect">
            <a:avLst/>
          </a:prstGeom>
        </p:spPr>
      </p:pic>
      <p:sp>
        <p:nvSpPr>
          <p:cNvPr id="18" name="Cloud 17">
            <a:hlinkClick r:id="rId13"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chemeClr val="bg1">
                    <a:lumMod val="50000"/>
                  </a:schemeClr>
                </a:solidFill>
                <a:effectLst/>
                <a:uLnTx/>
                <a:uFillTx/>
                <a:latin typeface="Arial" panose="020B0604020202020204" pitchFamily="34" charset="0"/>
                <a:ea typeface="+mn-ea"/>
                <a:cs typeface="+mn-cs"/>
              </a:rPr>
              <a:t>BACK</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764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Check mark.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00B05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Question</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vi-VN" sz="3200" b="0" i="0" u="none" strike="noStrike" kern="1200" cap="none" spc="0" normalizeH="0" baseline="0" noProof="0">
                <a:ln>
                  <a:noFill/>
                </a:ln>
                <a:solidFill>
                  <a:prstClr val="black"/>
                </a:solidFill>
                <a:effectLst/>
                <a:uLnTx/>
                <a:uFillTx/>
                <a:latin typeface="Calibri" panose="020F0502020204030204"/>
                <a:ea typeface="+mn-ea"/>
                <a:cs typeface="+mn-cs"/>
              </a:rPr>
              <a:t>7:</a:t>
            </a:r>
            <a:r>
              <a:rPr lang="en-US" sz="3200">
                <a:solidFill>
                  <a:prstClr val="black"/>
                </a:solidFill>
              </a:rPr>
              <a:t>Many students find it difficult to stay …………while studying online.</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focus</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focused</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a:solidFill>
                  <a:prstClr val="black"/>
                </a:solidFill>
              </a:rPr>
              <a:t>C. focusedly</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200">
                <a:solidFill>
                  <a:prstClr val="black"/>
                </a:solidFill>
                <a:latin typeface="Arial" panose="020B0604020202020204" pitchFamily="34" charset="0"/>
              </a:rPr>
              <a:t>focusing</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026493"/>
            <a:ext cx="804742" cy="643793"/>
          </a:xfrm>
          <a:prstGeom prst="rect">
            <a:avLst/>
          </a:prstGeom>
        </p:spPr>
      </p:pic>
      <p:sp>
        <p:nvSpPr>
          <p:cNvPr id="18" name="Cloud 17">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chemeClr val="bg1">
                    <a:lumMod val="50000"/>
                  </a:schemeClr>
                </a:solidFill>
                <a:effectLst/>
                <a:uLnTx/>
                <a:uFillTx/>
                <a:latin typeface="Arial" panose="020B0604020202020204" pitchFamily="34" charset="0"/>
                <a:ea typeface="+mn-ea"/>
                <a:cs typeface="+mn-cs"/>
              </a:rPr>
              <a:t>BACK</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9409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720</TotalTime>
  <Words>2278</Words>
  <Application>Microsoft Office PowerPoint</Application>
  <PresentationFormat>Widescreen</PresentationFormat>
  <Paragraphs>150</Paragraphs>
  <Slides>22</Slides>
  <Notes>0</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Times New Roman</vt:lpstr>
      <vt:lpstr>Symbol</vt:lpstr>
      <vt:lpstr>Tahoma</vt:lpstr>
      <vt:lpstr>Wingdings</vt:lpstr>
      <vt:lpstr>Calibri</vt:lpstr>
      <vt:lpstr>Arial</vt:lpstr>
      <vt:lpstr>Calibri Light</vt:lpstr>
      <vt:lpstr>1_Office Theme</vt:lpstr>
      <vt:lpstr>2_Office Theme</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NGỌC Phạm</cp:lastModifiedBy>
  <cp:revision>136</cp:revision>
  <dcterms:created xsi:type="dcterms:W3CDTF">2018-05-10T00:06:18Z</dcterms:created>
  <dcterms:modified xsi:type="dcterms:W3CDTF">2026-04-08T00:10:23Z</dcterms:modified>
</cp:coreProperties>
</file>