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1" r:id="rId3"/>
    <p:sldId id="257" r:id="rId4"/>
    <p:sldId id="258" r:id="rId5"/>
    <p:sldId id="259" r:id="rId6"/>
    <p:sldId id="260" r:id="rId7"/>
    <p:sldId id="261" r:id="rId8"/>
    <p:sldId id="262" r:id="rId9"/>
    <p:sldId id="263" r:id="rId10"/>
    <p:sldId id="268" r:id="rId11"/>
    <p:sldId id="272" r:id="rId12"/>
    <p:sldId id="273" r:id="rId13"/>
    <p:sldId id="264" r:id="rId14"/>
    <p:sldId id="265" r:id="rId15"/>
    <p:sldId id="266" r:id="rId16"/>
    <p:sldId id="270" r:id="rId17"/>
  </p:sldIdLst>
  <p:sldSz cx="18288000" cy="10287000"/>
  <p:notesSz cx="6858000" cy="9144000"/>
  <p:embeddedFontLst>
    <p:embeddedFont>
      <p:font typeface="Montserrat" panose="00000500000000000000" pitchFamily="2" charset="-93"/>
      <p:regular r:id="rId18"/>
      <p:bold r:id="rId19"/>
      <p:italic r:id="rId20"/>
      <p:boldItalic r:id="rId21"/>
    </p:embeddedFont>
    <p:embeddedFont>
      <p:font typeface="Montserrat Bold" panose="00000800000000000000" charset="-93"/>
      <p:regular r:id="rId22"/>
      <p:bold r:id="rId23"/>
    </p:embeddedFont>
    <p:embeddedFont>
      <p:font typeface="Readex Pro" panose="020B0604020202020204" charset="-78"/>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48" d="100"/>
          <a:sy n="48" d="100"/>
        </p:scale>
        <p:origin x="4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F74B2-892A-4EFB-ACDD-F501A05F852F}" type="doc">
      <dgm:prSet loTypeId="urn:microsoft.com/office/officeart/2008/layout/VerticalCurvedList" loCatId="list" qsTypeId="urn:microsoft.com/office/officeart/2005/8/quickstyle/simple3" qsCatId="simple" csTypeId="urn:microsoft.com/office/officeart/2005/8/colors/accent0_2" csCatId="mainScheme" phldr="1"/>
      <dgm:spPr/>
      <dgm:t>
        <a:bodyPr/>
        <a:lstStyle/>
        <a:p>
          <a:endParaRPr lang="vi-VN"/>
        </a:p>
      </dgm:t>
    </dgm:pt>
    <dgm:pt modelId="{B4B62BFC-CB30-426C-AD9D-91831317DAA6}">
      <dgm:prSet phldrT="[Text]" phldr="0"/>
      <dgm:spPr/>
      <dgm:t>
        <a:bodyPr/>
        <a:lstStyle/>
        <a:p>
          <a:r>
            <a:rPr lang="en-US" b="1" dirty="0">
              <a:latin typeface="Montserrat" panose="00000500000000000000" pitchFamily="2" charset="0"/>
            </a:rPr>
            <a:t>Thực trạng</a:t>
          </a:r>
          <a:endParaRPr lang="vi-VN" b="1" dirty="0">
            <a:latin typeface="Montserrat" panose="00000500000000000000" pitchFamily="2" charset="0"/>
          </a:endParaRPr>
        </a:p>
      </dgm:t>
    </dgm:pt>
    <dgm:pt modelId="{F6648B44-5ECC-46CE-90DE-1D4EC72DD40F}" type="parTrans" cxnId="{3D01D1C8-CE7E-4634-AE24-C3565702C78C}">
      <dgm:prSet/>
      <dgm:spPr/>
      <dgm:t>
        <a:bodyPr/>
        <a:lstStyle/>
        <a:p>
          <a:endParaRPr lang="vi-VN"/>
        </a:p>
      </dgm:t>
    </dgm:pt>
    <dgm:pt modelId="{85BC3054-3B8F-4F43-9D13-E3BCF9B0F7D8}" type="sibTrans" cxnId="{3D01D1C8-CE7E-4634-AE24-C3565702C78C}">
      <dgm:prSet/>
      <dgm:spPr/>
      <dgm:t>
        <a:bodyPr/>
        <a:lstStyle/>
        <a:p>
          <a:endParaRPr lang="vi-VN"/>
        </a:p>
      </dgm:t>
    </dgm:pt>
    <dgm:pt modelId="{38DA2D55-9129-4B82-BE33-20144E074AE8}">
      <dgm:prSet phldrT="[Text]" phldr="0"/>
      <dgm:spPr/>
      <dgm:t>
        <a:bodyPr/>
        <a:lstStyle/>
        <a:p>
          <a:r>
            <a:rPr lang="en-US" b="1" dirty="0">
              <a:latin typeface="Montserrat" panose="00000500000000000000" pitchFamily="2" charset="0"/>
            </a:rPr>
            <a:t>Thuận lợi- Khó khăn</a:t>
          </a:r>
          <a:endParaRPr lang="vi-VN" b="1" dirty="0">
            <a:latin typeface="Montserrat" panose="00000500000000000000" pitchFamily="2" charset="0"/>
          </a:endParaRPr>
        </a:p>
      </dgm:t>
    </dgm:pt>
    <dgm:pt modelId="{C620550C-FFAD-4650-9AFD-1FE1917B5BAA}" type="parTrans" cxnId="{C92DA342-138A-4187-B7F0-74B5F91E97E1}">
      <dgm:prSet/>
      <dgm:spPr/>
      <dgm:t>
        <a:bodyPr/>
        <a:lstStyle/>
        <a:p>
          <a:endParaRPr lang="vi-VN"/>
        </a:p>
      </dgm:t>
    </dgm:pt>
    <dgm:pt modelId="{5A07206E-5454-4B00-B597-9CA19EC597D5}" type="sibTrans" cxnId="{C92DA342-138A-4187-B7F0-74B5F91E97E1}">
      <dgm:prSet/>
      <dgm:spPr/>
      <dgm:t>
        <a:bodyPr/>
        <a:lstStyle/>
        <a:p>
          <a:endParaRPr lang="vi-VN"/>
        </a:p>
      </dgm:t>
    </dgm:pt>
    <dgm:pt modelId="{072246E5-A1F2-42A9-8085-1A5B1683D59C}">
      <dgm:prSet phldrT="[Text]" phldr="0"/>
      <dgm:spPr/>
      <dgm:t>
        <a:bodyPr/>
        <a:lstStyle/>
        <a:p>
          <a:r>
            <a:rPr lang="en-US" b="1" dirty="0">
              <a:latin typeface="Montserrat" panose="00000500000000000000" pitchFamily="2" charset="0"/>
            </a:rPr>
            <a:t>Giải pháp ứng dụng CNTT</a:t>
          </a:r>
          <a:endParaRPr lang="vi-VN" b="1" dirty="0">
            <a:latin typeface="Montserrat" panose="00000500000000000000" pitchFamily="2" charset="0"/>
          </a:endParaRPr>
        </a:p>
      </dgm:t>
    </dgm:pt>
    <dgm:pt modelId="{AD91B8DD-871D-41A7-9F18-EC6357A723E4}" type="parTrans" cxnId="{BF8E91E6-67DA-48B0-A085-E131B1989B8D}">
      <dgm:prSet/>
      <dgm:spPr/>
      <dgm:t>
        <a:bodyPr/>
        <a:lstStyle/>
        <a:p>
          <a:endParaRPr lang="vi-VN"/>
        </a:p>
      </dgm:t>
    </dgm:pt>
    <dgm:pt modelId="{90C2ED38-4AEB-4B90-89ED-A940E47F54E2}" type="sibTrans" cxnId="{BF8E91E6-67DA-48B0-A085-E131B1989B8D}">
      <dgm:prSet/>
      <dgm:spPr/>
      <dgm:t>
        <a:bodyPr/>
        <a:lstStyle/>
        <a:p>
          <a:endParaRPr lang="vi-VN"/>
        </a:p>
      </dgm:t>
    </dgm:pt>
    <dgm:pt modelId="{C9BE5CAF-0E2B-4547-9C88-F32FCCACFCB9}">
      <dgm:prSet phldrT="[Text]" phldr="0"/>
      <dgm:spPr/>
      <dgm:t>
        <a:bodyPr/>
        <a:lstStyle/>
        <a:p>
          <a:r>
            <a:rPr lang="en-US" b="1" dirty="0">
              <a:latin typeface="Montserrat" panose="00000500000000000000" pitchFamily="2" charset="0"/>
            </a:rPr>
            <a:t>Thảo luận- Hỏi đáp</a:t>
          </a:r>
          <a:endParaRPr lang="vi-VN" b="1" dirty="0">
            <a:latin typeface="Montserrat" panose="00000500000000000000" pitchFamily="2" charset="0"/>
          </a:endParaRPr>
        </a:p>
      </dgm:t>
    </dgm:pt>
    <dgm:pt modelId="{2FEF6435-9220-497F-B7C1-C83DE248DA8D}" type="parTrans" cxnId="{35E249E0-72FE-4CF9-AFBC-5F599C54FCEE}">
      <dgm:prSet/>
      <dgm:spPr/>
      <dgm:t>
        <a:bodyPr/>
        <a:lstStyle/>
        <a:p>
          <a:endParaRPr lang="vi-VN"/>
        </a:p>
      </dgm:t>
    </dgm:pt>
    <dgm:pt modelId="{FC5E90E4-E9E7-41A4-B7AF-EF8F985ED6EE}" type="sibTrans" cxnId="{35E249E0-72FE-4CF9-AFBC-5F599C54FCEE}">
      <dgm:prSet/>
      <dgm:spPr/>
      <dgm:t>
        <a:bodyPr/>
        <a:lstStyle/>
        <a:p>
          <a:endParaRPr lang="vi-VN"/>
        </a:p>
      </dgm:t>
    </dgm:pt>
    <dgm:pt modelId="{ED18C76E-13AA-4904-B251-8707C4BD6ED1}" type="pres">
      <dgm:prSet presAssocID="{A82F74B2-892A-4EFB-ACDD-F501A05F852F}" presName="Name0" presStyleCnt="0">
        <dgm:presLayoutVars>
          <dgm:chMax val="7"/>
          <dgm:chPref val="7"/>
          <dgm:dir/>
        </dgm:presLayoutVars>
      </dgm:prSet>
      <dgm:spPr/>
    </dgm:pt>
    <dgm:pt modelId="{D1DFBF03-DC04-457C-A3EC-E73A89CDBBBE}" type="pres">
      <dgm:prSet presAssocID="{A82F74B2-892A-4EFB-ACDD-F501A05F852F}" presName="Name1" presStyleCnt="0"/>
      <dgm:spPr/>
    </dgm:pt>
    <dgm:pt modelId="{753668EB-9FC2-4CD2-9FA3-C7CAE59CFD54}" type="pres">
      <dgm:prSet presAssocID="{A82F74B2-892A-4EFB-ACDD-F501A05F852F}" presName="cycle" presStyleCnt="0"/>
      <dgm:spPr/>
    </dgm:pt>
    <dgm:pt modelId="{8B05615E-F80D-4289-8D3D-22B05F38EF95}" type="pres">
      <dgm:prSet presAssocID="{A82F74B2-892A-4EFB-ACDD-F501A05F852F}" presName="srcNode" presStyleLbl="node1" presStyleIdx="0" presStyleCnt="4"/>
      <dgm:spPr/>
    </dgm:pt>
    <dgm:pt modelId="{2638ED3C-8859-4C8C-BCB8-AC3E2EC73A29}" type="pres">
      <dgm:prSet presAssocID="{A82F74B2-892A-4EFB-ACDD-F501A05F852F}" presName="conn" presStyleLbl="parChTrans1D2" presStyleIdx="0" presStyleCnt="1"/>
      <dgm:spPr/>
    </dgm:pt>
    <dgm:pt modelId="{F445D9E4-855E-4D16-8AF7-F88573208E08}" type="pres">
      <dgm:prSet presAssocID="{A82F74B2-892A-4EFB-ACDD-F501A05F852F}" presName="extraNode" presStyleLbl="node1" presStyleIdx="0" presStyleCnt="4"/>
      <dgm:spPr/>
    </dgm:pt>
    <dgm:pt modelId="{F2DCBEC4-E2A3-4467-A9E5-5B2C43511E2E}" type="pres">
      <dgm:prSet presAssocID="{A82F74B2-892A-4EFB-ACDD-F501A05F852F}" presName="dstNode" presStyleLbl="node1" presStyleIdx="0" presStyleCnt="4"/>
      <dgm:spPr/>
    </dgm:pt>
    <dgm:pt modelId="{6ACC52ED-E037-4DEA-BFC2-B3F7F7F72A30}" type="pres">
      <dgm:prSet presAssocID="{B4B62BFC-CB30-426C-AD9D-91831317DAA6}" presName="text_1" presStyleLbl="node1" presStyleIdx="0" presStyleCnt="4">
        <dgm:presLayoutVars>
          <dgm:bulletEnabled val="1"/>
        </dgm:presLayoutVars>
      </dgm:prSet>
      <dgm:spPr/>
    </dgm:pt>
    <dgm:pt modelId="{B80DCD6F-CEF2-47CE-A812-49C4DEC2E20E}" type="pres">
      <dgm:prSet presAssocID="{B4B62BFC-CB30-426C-AD9D-91831317DAA6}" presName="accent_1" presStyleCnt="0"/>
      <dgm:spPr/>
    </dgm:pt>
    <dgm:pt modelId="{C87D22C6-5F7D-4F71-8525-8823CCEB2383}" type="pres">
      <dgm:prSet presAssocID="{B4B62BFC-CB30-426C-AD9D-91831317DAA6}" presName="accentRepeatNode" presStyleLbl="solidFgAcc1" presStyleIdx="0" presStyleCnt="4"/>
      <dgm:spPr/>
    </dgm:pt>
    <dgm:pt modelId="{CFD6DAFB-82E9-4643-8F41-6330A4B4B44C}" type="pres">
      <dgm:prSet presAssocID="{38DA2D55-9129-4B82-BE33-20144E074AE8}" presName="text_2" presStyleLbl="node1" presStyleIdx="1" presStyleCnt="4">
        <dgm:presLayoutVars>
          <dgm:bulletEnabled val="1"/>
        </dgm:presLayoutVars>
      </dgm:prSet>
      <dgm:spPr/>
    </dgm:pt>
    <dgm:pt modelId="{8F15D795-7A9F-46F5-B0E8-11CE6582B253}" type="pres">
      <dgm:prSet presAssocID="{38DA2D55-9129-4B82-BE33-20144E074AE8}" presName="accent_2" presStyleCnt="0"/>
      <dgm:spPr/>
    </dgm:pt>
    <dgm:pt modelId="{3406E8C6-0A0F-4B43-B920-69540DFCCD5E}" type="pres">
      <dgm:prSet presAssocID="{38DA2D55-9129-4B82-BE33-20144E074AE8}" presName="accentRepeatNode" presStyleLbl="solidFgAcc1" presStyleIdx="1" presStyleCnt="4"/>
      <dgm:spPr/>
    </dgm:pt>
    <dgm:pt modelId="{2103506F-9082-4D60-99DE-41F47B7095AB}" type="pres">
      <dgm:prSet presAssocID="{072246E5-A1F2-42A9-8085-1A5B1683D59C}" presName="text_3" presStyleLbl="node1" presStyleIdx="2" presStyleCnt="4">
        <dgm:presLayoutVars>
          <dgm:bulletEnabled val="1"/>
        </dgm:presLayoutVars>
      </dgm:prSet>
      <dgm:spPr/>
    </dgm:pt>
    <dgm:pt modelId="{9BD4CDB2-14DC-433C-B9FA-A17B03338260}" type="pres">
      <dgm:prSet presAssocID="{072246E5-A1F2-42A9-8085-1A5B1683D59C}" presName="accent_3" presStyleCnt="0"/>
      <dgm:spPr/>
    </dgm:pt>
    <dgm:pt modelId="{CA2EE849-9BBE-48B7-8B6C-246FAC595B9B}" type="pres">
      <dgm:prSet presAssocID="{072246E5-A1F2-42A9-8085-1A5B1683D59C}" presName="accentRepeatNode" presStyleLbl="solidFgAcc1" presStyleIdx="2" presStyleCnt="4"/>
      <dgm:spPr/>
    </dgm:pt>
    <dgm:pt modelId="{5C65B72D-83BC-4EB1-AB36-67D70DBC8F21}" type="pres">
      <dgm:prSet presAssocID="{C9BE5CAF-0E2B-4547-9C88-F32FCCACFCB9}" presName="text_4" presStyleLbl="node1" presStyleIdx="3" presStyleCnt="4">
        <dgm:presLayoutVars>
          <dgm:bulletEnabled val="1"/>
        </dgm:presLayoutVars>
      </dgm:prSet>
      <dgm:spPr/>
    </dgm:pt>
    <dgm:pt modelId="{C0243DF7-B2AD-4F95-8CE5-2A4A305BFD2A}" type="pres">
      <dgm:prSet presAssocID="{C9BE5CAF-0E2B-4547-9C88-F32FCCACFCB9}" presName="accent_4" presStyleCnt="0"/>
      <dgm:spPr/>
    </dgm:pt>
    <dgm:pt modelId="{1AFD48E2-91F2-4A3E-A95F-BFD084DB442C}" type="pres">
      <dgm:prSet presAssocID="{C9BE5CAF-0E2B-4547-9C88-F32FCCACFCB9}" presName="accentRepeatNode" presStyleLbl="solidFgAcc1" presStyleIdx="3" presStyleCnt="4"/>
      <dgm:spPr/>
    </dgm:pt>
  </dgm:ptLst>
  <dgm:cxnLst>
    <dgm:cxn modelId="{92436A0F-57D3-4B34-A0CA-C512CE908B10}" type="presOf" srcId="{B4B62BFC-CB30-426C-AD9D-91831317DAA6}" destId="{6ACC52ED-E037-4DEA-BFC2-B3F7F7F72A30}" srcOrd="0" destOrd="0" presId="urn:microsoft.com/office/officeart/2008/layout/VerticalCurvedList"/>
    <dgm:cxn modelId="{F6252A3A-3219-4853-8C42-C8728B7AE3BF}" type="presOf" srcId="{C9BE5CAF-0E2B-4547-9C88-F32FCCACFCB9}" destId="{5C65B72D-83BC-4EB1-AB36-67D70DBC8F21}" srcOrd="0" destOrd="0" presId="urn:microsoft.com/office/officeart/2008/layout/VerticalCurvedList"/>
    <dgm:cxn modelId="{B875E73C-88E8-4B0B-8C14-924FDEE91DE2}" type="presOf" srcId="{38DA2D55-9129-4B82-BE33-20144E074AE8}" destId="{CFD6DAFB-82E9-4643-8F41-6330A4B4B44C}" srcOrd="0" destOrd="0" presId="urn:microsoft.com/office/officeart/2008/layout/VerticalCurvedList"/>
    <dgm:cxn modelId="{C92DA342-138A-4187-B7F0-74B5F91E97E1}" srcId="{A82F74B2-892A-4EFB-ACDD-F501A05F852F}" destId="{38DA2D55-9129-4B82-BE33-20144E074AE8}" srcOrd="1" destOrd="0" parTransId="{C620550C-FFAD-4650-9AFD-1FE1917B5BAA}" sibTransId="{5A07206E-5454-4B00-B597-9CA19EC597D5}"/>
    <dgm:cxn modelId="{1272D073-ED5D-49B4-B199-206316B4FD7A}" type="presOf" srcId="{072246E5-A1F2-42A9-8085-1A5B1683D59C}" destId="{2103506F-9082-4D60-99DE-41F47B7095AB}" srcOrd="0" destOrd="0" presId="urn:microsoft.com/office/officeart/2008/layout/VerticalCurvedList"/>
    <dgm:cxn modelId="{3D01D1C8-CE7E-4634-AE24-C3565702C78C}" srcId="{A82F74B2-892A-4EFB-ACDD-F501A05F852F}" destId="{B4B62BFC-CB30-426C-AD9D-91831317DAA6}" srcOrd="0" destOrd="0" parTransId="{F6648B44-5ECC-46CE-90DE-1D4EC72DD40F}" sibTransId="{85BC3054-3B8F-4F43-9D13-E3BCF9B0F7D8}"/>
    <dgm:cxn modelId="{699693DA-3934-449E-A278-8690830CBEC9}" type="presOf" srcId="{85BC3054-3B8F-4F43-9D13-E3BCF9B0F7D8}" destId="{2638ED3C-8859-4C8C-BCB8-AC3E2EC73A29}" srcOrd="0" destOrd="0" presId="urn:microsoft.com/office/officeart/2008/layout/VerticalCurvedList"/>
    <dgm:cxn modelId="{35E249E0-72FE-4CF9-AFBC-5F599C54FCEE}" srcId="{A82F74B2-892A-4EFB-ACDD-F501A05F852F}" destId="{C9BE5CAF-0E2B-4547-9C88-F32FCCACFCB9}" srcOrd="3" destOrd="0" parTransId="{2FEF6435-9220-497F-B7C1-C83DE248DA8D}" sibTransId="{FC5E90E4-E9E7-41A4-B7AF-EF8F985ED6EE}"/>
    <dgm:cxn modelId="{BF8E91E6-67DA-48B0-A085-E131B1989B8D}" srcId="{A82F74B2-892A-4EFB-ACDD-F501A05F852F}" destId="{072246E5-A1F2-42A9-8085-1A5B1683D59C}" srcOrd="2" destOrd="0" parTransId="{AD91B8DD-871D-41A7-9F18-EC6357A723E4}" sibTransId="{90C2ED38-4AEB-4B90-89ED-A940E47F54E2}"/>
    <dgm:cxn modelId="{81D1A3F6-7965-4585-AC16-AF58B4772B1D}" type="presOf" srcId="{A82F74B2-892A-4EFB-ACDD-F501A05F852F}" destId="{ED18C76E-13AA-4904-B251-8707C4BD6ED1}" srcOrd="0" destOrd="0" presId="urn:microsoft.com/office/officeart/2008/layout/VerticalCurvedList"/>
    <dgm:cxn modelId="{0CD044E5-923E-4BF5-AAB3-EAA5E9F9DB3E}" type="presParOf" srcId="{ED18C76E-13AA-4904-B251-8707C4BD6ED1}" destId="{D1DFBF03-DC04-457C-A3EC-E73A89CDBBBE}" srcOrd="0" destOrd="0" presId="urn:microsoft.com/office/officeart/2008/layout/VerticalCurvedList"/>
    <dgm:cxn modelId="{7F0843C2-4C66-47B2-A0FF-FA15905877DC}" type="presParOf" srcId="{D1DFBF03-DC04-457C-A3EC-E73A89CDBBBE}" destId="{753668EB-9FC2-4CD2-9FA3-C7CAE59CFD54}" srcOrd="0" destOrd="0" presId="urn:microsoft.com/office/officeart/2008/layout/VerticalCurvedList"/>
    <dgm:cxn modelId="{072F4998-FE5E-40E9-9B48-CBCBB916DE5D}" type="presParOf" srcId="{753668EB-9FC2-4CD2-9FA3-C7CAE59CFD54}" destId="{8B05615E-F80D-4289-8D3D-22B05F38EF95}" srcOrd="0" destOrd="0" presId="urn:microsoft.com/office/officeart/2008/layout/VerticalCurvedList"/>
    <dgm:cxn modelId="{05DD4C64-771F-428F-A769-3560AC75286C}" type="presParOf" srcId="{753668EB-9FC2-4CD2-9FA3-C7CAE59CFD54}" destId="{2638ED3C-8859-4C8C-BCB8-AC3E2EC73A29}" srcOrd="1" destOrd="0" presId="urn:microsoft.com/office/officeart/2008/layout/VerticalCurvedList"/>
    <dgm:cxn modelId="{B73664CA-EC7B-48A6-B3DC-55D38D83E5C0}" type="presParOf" srcId="{753668EB-9FC2-4CD2-9FA3-C7CAE59CFD54}" destId="{F445D9E4-855E-4D16-8AF7-F88573208E08}" srcOrd="2" destOrd="0" presId="urn:microsoft.com/office/officeart/2008/layout/VerticalCurvedList"/>
    <dgm:cxn modelId="{1162B116-1F3C-447C-B86A-08C6DACE1A5F}" type="presParOf" srcId="{753668EB-9FC2-4CD2-9FA3-C7CAE59CFD54}" destId="{F2DCBEC4-E2A3-4467-A9E5-5B2C43511E2E}" srcOrd="3" destOrd="0" presId="urn:microsoft.com/office/officeart/2008/layout/VerticalCurvedList"/>
    <dgm:cxn modelId="{375659E5-66A4-4EB5-9257-13208A184A25}" type="presParOf" srcId="{D1DFBF03-DC04-457C-A3EC-E73A89CDBBBE}" destId="{6ACC52ED-E037-4DEA-BFC2-B3F7F7F72A30}" srcOrd="1" destOrd="0" presId="urn:microsoft.com/office/officeart/2008/layout/VerticalCurvedList"/>
    <dgm:cxn modelId="{2A915080-87AB-41E0-A832-ED17594A5427}" type="presParOf" srcId="{D1DFBF03-DC04-457C-A3EC-E73A89CDBBBE}" destId="{B80DCD6F-CEF2-47CE-A812-49C4DEC2E20E}" srcOrd="2" destOrd="0" presId="urn:microsoft.com/office/officeart/2008/layout/VerticalCurvedList"/>
    <dgm:cxn modelId="{CD1CE0B4-0860-4059-9C3C-CCC041867C21}" type="presParOf" srcId="{B80DCD6F-CEF2-47CE-A812-49C4DEC2E20E}" destId="{C87D22C6-5F7D-4F71-8525-8823CCEB2383}" srcOrd="0" destOrd="0" presId="urn:microsoft.com/office/officeart/2008/layout/VerticalCurvedList"/>
    <dgm:cxn modelId="{E014F816-DBCB-4309-9E27-E7F24EA9DB41}" type="presParOf" srcId="{D1DFBF03-DC04-457C-A3EC-E73A89CDBBBE}" destId="{CFD6DAFB-82E9-4643-8F41-6330A4B4B44C}" srcOrd="3" destOrd="0" presId="urn:microsoft.com/office/officeart/2008/layout/VerticalCurvedList"/>
    <dgm:cxn modelId="{0F3AC808-70E9-42E0-A5F2-9ECC3F8B0B2D}" type="presParOf" srcId="{D1DFBF03-DC04-457C-A3EC-E73A89CDBBBE}" destId="{8F15D795-7A9F-46F5-B0E8-11CE6582B253}" srcOrd="4" destOrd="0" presId="urn:microsoft.com/office/officeart/2008/layout/VerticalCurvedList"/>
    <dgm:cxn modelId="{8B7F3168-8F29-46B0-82A4-0BA4C6283F68}" type="presParOf" srcId="{8F15D795-7A9F-46F5-B0E8-11CE6582B253}" destId="{3406E8C6-0A0F-4B43-B920-69540DFCCD5E}" srcOrd="0" destOrd="0" presId="urn:microsoft.com/office/officeart/2008/layout/VerticalCurvedList"/>
    <dgm:cxn modelId="{A177C4A1-FD59-4183-9CE6-0AD7E286518B}" type="presParOf" srcId="{D1DFBF03-DC04-457C-A3EC-E73A89CDBBBE}" destId="{2103506F-9082-4D60-99DE-41F47B7095AB}" srcOrd="5" destOrd="0" presId="urn:microsoft.com/office/officeart/2008/layout/VerticalCurvedList"/>
    <dgm:cxn modelId="{DC047F2F-67B7-4719-882B-E12231516DFC}" type="presParOf" srcId="{D1DFBF03-DC04-457C-A3EC-E73A89CDBBBE}" destId="{9BD4CDB2-14DC-433C-B9FA-A17B03338260}" srcOrd="6" destOrd="0" presId="urn:microsoft.com/office/officeart/2008/layout/VerticalCurvedList"/>
    <dgm:cxn modelId="{9B82A422-6AE2-4439-BD69-6A7246AF2926}" type="presParOf" srcId="{9BD4CDB2-14DC-433C-B9FA-A17B03338260}" destId="{CA2EE849-9BBE-48B7-8B6C-246FAC595B9B}" srcOrd="0" destOrd="0" presId="urn:microsoft.com/office/officeart/2008/layout/VerticalCurvedList"/>
    <dgm:cxn modelId="{4B6419A3-7AFD-4575-9148-40F620F8EA96}" type="presParOf" srcId="{D1DFBF03-DC04-457C-A3EC-E73A89CDBBBE}" destId="{5C65B72D-83BC-4EB1-AB36-67D70DBC8F21}" srcOrd="7" destOrd="0" presId="urn:microsoft.com/office/officeart/2008/layout/VerticalCurvedList"/>
    <dgm:cxn modelId="{495B759F-7D12-4FBA-A8DB-86D14614990B}" type="presParOf" srcId="{D1DFBF03-DC04-457C-A3EC-E73A89CDBBBE}" destId="{C0243DF7-B2AD-4F95-8CE5-2A4A305BFD2A}" srcOrd="8" destOrd="0" presId="urn:microsoft.com/office/officeart/2008/layout/VerticalCurvedList"/>
    <dgm:cxn modelId="{76EBE3F5-A667-41E6-8CBB-3F5ED22B0AD8}" type="presParOf" srcId="{C0243DF7-B2AD-4F95-8CE5-2A4A305BFD2A}" destId="{1AFD48E2-91F2-4A3E-A95F-BFD084DB442C}"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ED3C-8859-4C8C-BCB8-AC3E2EC73A29}">
      <dsp:nvSpPr>
        <dsp:cNvPr id="0" name=""/>
        <dsp:cNvSpPr/>
      </dsp:nvSpPr>
      <dsp:spPr>
        <a:xfrm>
          <a:off x="-9192271" y="-1403415"/>
          <a:ext cx="10934832" cy="10934832"/>
        </a:xfrm>
        <a:prstGeom prst="blockArc">
          <a:avLst>
            <a:gd name="adj1" fmla="val 18900000"/>
            <a:gd name="adj2" fmla="val 2700000"/>
            <a:gd name="adj3" fmla="val 19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CC52ED-E037-4DEA-BFC2-B3F7F7F72A30}">
      <dsp:nvSpPr>
        <dsp:cNvPr id="0" name=""/>
        <dsp:cNvSpPr/>
      </dsp:nvSpPr>
      <dsp:spPr>
        <a:xfrm>
          <a:off x="911257" y="624880"/>
          <a:ext cx="10191372" cy="125041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2514" tIns="121920" rIns="121920" bIns="121920" numCol="1" spcCol="1270" anchor="ctr" anchorCtr="0">
          <a:noAutofit/>
        </a:bodyPr>
        <a:lstStyle/>
        <a:p>
          <a:pPr marL="0" lvl="0" indent="0" algn="l" defTabSz="2133600">
            <a:lnSpc>
              <a:spcPct val="90000"/>
            </a:lnSpc>
            <a:spcBef>
              <a:spcPct val="0"/>
            </a:spcBef>
            <a:spcAft>
              <a:spcPct val="35000"/>
            </a:spcAft>
            <a:buNone/>
          </a:pPr>
          <a:r>
            <a:rPr lang="en-US" sz="4800" b="1" kern="1200" dirty="0">
              <a:latin typeface="Montserrat" panose="00000500000000000000" pitchFamily="2" charset="0"/>
            </a:rPr>
            <a:t>Thực trạng</a:t>
          </a:r>
          <a:endParaRPr lang="vi-VN" sz="4800" b="1" kern="1200" dirty="0">
            <a:latin typeface="Montserrat" panose="00000500000000000000" pitchFamily="2" charset="0"/>
          </a:endParaRPr>
        </a:p>
      </dsp:txBody>
      <dsp:txXfrm>
        <a:off x="911257" y="624880"/>
        <a:ext cx="10191372" cy="1250411"/>
      </dsp:txXfrm>
    </dsp:sp>
    <dsp:sp modelId="{C87D22C6-5F7D-4F71-8525-8823CCEB2383}">
      <dsp:nvSpPr>
        <dsp:cNvPr id="0" name=""/>
        <dsp:cNvSpPr/>
      </dsp:nvSpPr>
      <dsp:spPr>
        <a:xfrm>
          <a:off x="129750" y="468579"/>
          <a:ext cx="1563014" cy="156301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FD6DAFB-82E9-4643-8F41-6330A4B4B44C}">
      <dsp:nvSpPr>
        <dsp:cNvPr id="0" name=""/>
        <dsp:cNvSpPr/>
      </dsp:nvSpPr>
      <dsp:spPr>
        <a:xfrm>
          <a:off x="1628146" y="2500823"/>
          <a:ext cx="9474483" cy="125041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2514" tIns="121920" rIns="121920" bIns="121920" numCol="1" spcCol="1270" anchor="ctr" anchorCtr="0">
          <a:noAutofit/>
        </a:bodyPr>
        <a:lstStyle/>
        <a:p>
          <a:pPr marL="0" lvl="0" indent="0" algn="l" defTabSz="2133600">
            <a:lnSpc>
              <a:spcPct val="90000"/>
            </a:lnSpc>
            <a:spcBef>
              <a:spcPct val="0"/>
            </a:spcBef>
            <a:spcAft>
              <a:spcPct val="35000"/>
            </a:spcAft>
            <a:buNone/>
          </a:pPr>
          <a:r>
            <a:rPr lang="en-US" sz="4800" b="1" kern="1200" dirty="0">
              <a:latin typeface="Montserrat" panose="00000500000000000000" pitchFamily="2" charset="0"/>
            </a:rPr>
            <a:t>Thuận lợi- Khó khăn</a:t>
          </a:r>
          <a:endParaRPr lang="vi-VN" sz="4800" b="1" kern="1200" dirty="0">
            <a:latin typeface="Montserrat" panose="00000500000000000000" pitchFamily="2" charset="0"/>
          </a:endParaRPr>
        </a:p>
      </dsp:txBody>
      <dsp:txXfrm>
        <a:off x="1628146" y="2500823"/>
        <a:ext cx="9474483" cy="1250411"/>
      </dsp:txXfrm>
    </dsp:sp>
    <dsp:sp modelId="{3406E8C6-0A0F-4B43-B920-69540DFCCD5E}">
      <dsp:nvSpPr>
        <dsp:cNvPr id="0" name=""/>
        <dsp:cNvSpPr/>
      </dsp:nvSpPr>
      <dsp:spPr>
        <a:xfrm>
          <a:off x="846639" y="2344521"/>
          <a:ext cx="1563014" cy="156301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103506F-9082-4D60-99DE-41F47B7095AB}">
      <dsp:nvSpPr>
        <dsp:cNvPr id="0" name=""/>
        <dsp:cNvSpPr/>
      </dsp:nvSpPr>
      <dsp:spPr>
        <a:xfrm>
          <a:off x="1628146" y="4376765"/>
          <a:ext cx="9474483" cy="125041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2514" tIns="121920" rIns="121920" bIns="121920" numCol="1" spcCol="1270" anchor="ctr" anchorCtr="0">
          <a:noAutofit/>
        </a:bodyPr>
        <a:lstStyle/>
        <a:p>
          <a:pPr marL="0" lvl="0" indent="0" algn="l" defTabSz="2133600">
            <a:lnSpc>
              <a:spcPct val="90000"/>
            </a:lnSpc>
            <a:spcBef>
              <a:spcPct val="0"/>
            </a:spcBef>
            <a:spcAft>
              <a:spcPct val="35000"/>
            </a:spcAft>
            <a:buNone/>
          </a:pPr>
          <a:r>
            <a:rPr lang="en-US" sz="4800" b="1" kern="1200" dirty="0">
              <a:latin typeface="Montserrat" panose="00000500000000000000" pitchFamily="2" charset="0"/>
            </a:rPr>
            <a:t>Giải pháp ứng dụng CNTT</a:t>
          </a:r>
          <a:endParaRPr lang="vi-VN" sz="4800" b="1" kern="1200" dirty="0">
            <a:latin typeface="Montserrat" panose="00000500000000000000" pitchFamily="2" charset="0"/>
          </a:endParaRPr>
        </a:p>
      </dsp:txBody>
      <dsp:txXfrm>
        <a:off x="1628146" y="4376765"/>
        <a:ext cx="9474483" cy="1250411"/>
      </dsp:txXfrm>
    </dsp:sp>
    <dsp:sp modelId="{CA2EE849-9BBE-48B7-8B6C-246FAC595B9B}">
      <dsp:nvSpPr>
        <dsp:cNvPr id="0" name=""/>
        <dsp:cNvSpPr/>
      </dsp:nvSpPr>
      <dsp:spPr>
        <a:xfrm>
          <a:off x="846639" y="4220464"/>
          <a:ext cx="1563014" cy="156301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C65B72D-83BC-4EB1-AB36-67D70DBC8F21}">
      <dsp:nvSpPr>
        <dsp:cNvPr id="0" name=""/>
        <dsp:cNvSpPr/>
      </dsp:nvSpPr>
      <dsp:spPr>
        <a:xfrm>
          <a:off x="911257" y="6252707"/>
          <a:ext cx="10191372" cy="125041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2514" tIns="121920" rIns="121920" bIns="121920" numCol="1" spcCol="1270" anchor="ctr" anchorCtr="0">
          <a:noAutofit/>
        </a:bodyPr>
        <a:lstStyle/>
        <a:p>
          <a:pPr marL="0" lvl="0" indent="0" algn="l" defTabSz="2133600">
            <a:lnSpc>
              <a:spcPct val="90000"/>
            </a:lnSpc>
            <a:spcBef>
              <a:spcPct val="0"/>
            </a:spcBef>
            <a:spcAft>
              <a:spcPct val="35000"/>
            </a:spcAft>
            <a:buNone/>
          </a:pPr>
          <a:r>
            <a:rPr lang="en-US" sz="4800" b="1" kern="1200" dirty="0">
              <a:latin typeface="Montserrat" panose="00000500000000000000" pitchFamily="2" charset="0"/>
            </a:rPr>
            <a:t>Thảo luận- Hỏi đáp</a:t>
          </a:r>
          <a:endParaRPr lang="vi-VN" sz="4800" b="1" kern="1200" dirty="0">
            <a:latin typeface="Montserrat" panose="00000500000000000000" pitchFamily="2" charset="0"/>
          </a:endParaRPr>
        </a:p>
      </dsp:txBody>
      <dsp:txXfrm>
        <a:off x="911257" y="6252707"/>
        <a:ext cx="10191372" cy="1250411"/>
      </dsp:txXfrm>
    </dsp:sp>
    <dsp:sp modelId="{1AFD48E2-91F2-4A3E-A95F-BFD084DB442C}">
      <dsp:nvSpPr>
        <dsp:cNvPr id="0" name=""/>
        <dsp:cNvSpPr/>
      </dsp:nvSpPr>
      <dsp:spPr>
        <a:xfrm>
          <a:off x="129750" y="6096406"/>
          <a:ext cx="1563014" cy="156301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CF3E476-5323-4EB4-BA54-5CCE1BE97CFB}"/>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svg"/><Relationship Id="rId7"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1.svg"/></Relationships>
</file>

<file path=ppt/slides/_rels/slide11.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2.svg"/><Relationship Id="rId7" Type="http://schemas.openxmlformats.org/officeDocument/2006/relationships/image" Target="../media/image47.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1.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1.svg"/></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png"/><Relationship Id="rId7" Type="http://schemas.openxmlformats.org/officeDocument/2006/relationships/image" Target="../media/image49.sv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53.svg"/><Relationship Id="rId5" Type="http://schemas.openxmlformats.org/officeDocument/2006/relationships/image" Target="../media/image6.svg"/><Relationship Id="rId10" Type="http://schemas.openxmlformats.org/officeDocument/2006/relationships/image" Target="../media/image52.svg"/><Relationship Id="rId4" Type="http://schemas.openxmlformats.org/officeDocument/2006/relationships/image" Target="../media/image1.svg"/><Relationship Id="rId9" Type="http://schemas.openxmlformats.org/officeDocument/2006/relationships/image" Target="../media/image51.sv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svg"/><Relationship Id="rId7" Type="http://schemas.openxmlformats.org/officeDocument/2006/relationships/image" Target="../media/image5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1.svg"/></Relationships>
</file>

<file path=ppt/slides/_rels/slide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svg"/><Relationship Id="rId7" Type="http://schemas.openxmlformats.org/officeDocument/2006/relationships/diagramLayout" Target="../diagrams/layout1.xml"/><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sv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1.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18" Type="http://schemas.openxmlformats.org/officeDocument/2006/relationships/image" Target="../media/image19.svg"/><Relationship Id="rId3" Type="http://schemas.openxmlformats.org/officeDocument/2006/relationships/image" Target="../media/image2.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svg"/><Relationship Id="rId17" Type="http://schemas.openxmlformats.org/officeDocument/2006/relationships/image" Target="../media/image18.svg"/><Relationship Id="rId2" Type="http://schemas.openxmlformats.org/officeDocument/2006/relationships/image" Target="../media/image5.jpe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2.svg"/><Relationship Id="rId5" Type="http://schemas.openxmlformats.org/officeDocument/2006/relationships/image" Target="../media/image1.svg"/><Relationship Id="rId15" Type="http://schemas.openxmlformats.org/officeDocument/2006/relationships/image" Target="../media/image16.svg"/><Relationship Id="rId10" Type="http://schemas.openxmlformats.org/officeDocument/2006/relationships/image" Target="../media/image11.svg"/><Relationship Id="rId19" Type="http://schemas.openxmlformats.org/officeDocument/2006/relationships/image" Target="../media/image20.sv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28.sv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7.svg"/><Relationship Id="rId5" Type="http://schemas.openxmlformats.org/officeDocument/2006/relationships/image" Target="../media/image1.svg"/><Relationship Id="rId10" Type="http://schemas.openxmlformats.org/officeDocument/2006/relationships/image" Target="../media/image26.svg"/><Relationship Id="rId4" Type="http://schemas.openxmlformats.org/officeDocument/2006/relationships/image" Target="../media/image4.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31.sv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6.sv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6.png"/><Relationship Id="rId5" Type="http://schemas.openxmlformats.org/officeDocument/2006/relationships/image" Target="../media/image6.svg"/><Relationship Id="rId10" Type="http://schemas.openxmlformats.org/officeDocument/2006/relationships/image" Target="../media/image35.png"/><Relationship Id="rId4" Type="http://schemas.openxmlformats.org/officeDocument/2006/relationships/image" Target="../media/image1.sv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svg"/><Relationship Id="rId7"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10" Type="http://schemas.openxmlformats.org/officeDocument/2006/relationships/image" Target="../media/image42.png"/><Relationship Id="rId4" Type="http://schemas.openxmlformats.org/officeDocument/2006/relationships/image" Target="../media/image1.sv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svg"/><Relationship Id="rId7"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79523" y="-5517641"/>
            <a:ext cx="13161052" cy="12552353"/>
          </a:xfrm>
          <a:custGeom>
            <a:avLst/>
            <a:gdLst/>
            <a:ahLst/>
            <a:cxnLst/>
            <a:rect l="l" t="t" r="r" b="b"/>
            <a:pathLst>
              <a:path w="13161052" h="12552353">
                <a:moveTo>
                  <a:pt x="0" y="0"/>
                </a:moveTo>
                <a:lnTo>
                  <a:pt x="13161052" y="0"/>
                </a:lnTo>
                <a:lnTo>
                  <a:pt x="13161052" y="12552353"/>
                </a:lnTo>
                <a:lnTo>
                  <a:pt x="0" y="12552353"/>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5400000" flipV="1">
            <a:off x="-2283151" y="4860714"/>
            <a:ext cx="7202163" cy="9667332"/>
          </a:xfrm>
          <a:custGeom>
            <a:avLst/>
            <a:gdLst/>
            <a:ahLst/>
            <a:cxnLst/>
            <a:rect l="l" t="t" r="r" b="b"/>
            <a:pathLst>
              <a:path w="7202163" h="9667332">
                <a:moveTo>
                  <a:pt x="0" y="9667332"/>
                </a:moveTo>
                <a:lnTo>
                  <a:pt x="7202163" y="9667332"/>
                </a:lnTo>
                <a:lnTo>
                  <a:pt x="7202163" y="0"/>
                </a:lnTo>
                <a:lnTo>
                  <a:pt x="0" y="0"/>
                </a:lnTo>
                <a:lnTo>
                  <a:pt x="0" y="9667332"/>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4141480" y="-5623269"/>
            <a:ext cx="5899867" cy="7919285"/>
          </a:xfrm>
          <a:custGeom>
            <a:avLst/>
            <a:gdLst/>
            <a:ahLst/>
            <a:cxnLst/>
            <a:rect l="l" t="t" r="r" b="b"/>
            <a:pathLst>
              <a:path w="5899867" h="7919285">
                <a:moveTo>
                  <a:pt x="0" y="0"/>
                </a:moveTo>
                <a:lnTo>
                  <a:pt x="5899868" y="0"/>
                </a:lnTo>
                <a:lnTo>
                  <a:pt x="5899868" y="7919285"/>
                </a:lnTo>
                <a:lnTo>
                  <a:pt x="0" y="7919285"/>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5" name="Freeform 5"/>
          <p:cNvSpPr/>
          <p:nvPr/>
        </p:nvSpPr>
        <p:spPr>
          <a:xfrm flipH="1">
            <a:off x="-2396562" y="-5898761"/>
            <a:ext cx="5899867" cy="7919285"/>
          </a:xfrm>
          <a:custGeom>
            <a:avLst/>
            <a:gdLst/>
            <a:ahLst/>
            <a:cxnLst/>
            <a:rect l="l" t="t" r="r" b="b"/>
            <a:pathLst>
              <a:path w="5899867" h="7919285">
                <a:moveTo>
                  <a:pt x="5899867" y="0"/>
                </a:moveTo>
                <a:lnTo>
                  <a:pt x="0" y="0"/>
                </a:lnTo>
                <a:lnTo>
                  <a:pt x="0" y="7919285"/>
                </a:lnTo>
                <a:lnTo>
                  <a:pt x="5899867" y="7919285"/>
                </a:lnTo>
                <a:lnTo>
                  <a:pt x="5899867" y="0"/>
                </a:lnTo>
                <a:close/>
              </a:path>
            </a:pathLst>
          </a:custGeom>
          <a:blipFill>
            <a:blip>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100473" y="3343106"/>
            <a:ext cx="10481118" cy="777701"/>
          </a:xfrm>
          <a:prstGeom prst="rect">
            <a:avLst/>
          </a:prstGeom>
        </p:spPr>
        <p:txBody>
          <a:bodyPr lIns="0" tIns="0" rIns="0" bIns="0" rtlCol="0" anchor="t">
            <a:spAutoFit/>
          </a:bodyPr>
          <a:lstStyle/>
          <a:p>
            <a:pPr marL="0" lvl="0" indent="0" algn="just">
              <a:lnSpc>
                <a:spcPts val="6356"/>
              </a:lnSpc>
              <a:spcBef>
                <a:spcPct val="0"/>
              </a:spcBef>
            </a:pPr>
            <a:r>
              <a:rPr lang="en-US" sz="4540" b="1">
                <a:solidFill>
                  <a:srgbClr val="000000"/>
                </a:solidFill>
                <a:latin typeface="Montserrat Bold"/>
                <a:ea typeface="Montserrat Bold"/>
                <a:cs typeface="Montserrat Bold"/>
                <a:sym typeface="Montserrat Bold"/>
              </a:rPr>
              <a:t>Chủ đề</a:t>
            </a:r>
          </a:p>
        </p:txBody>
      </p:sp>
      <p:sp>
        <p:nvSpPr>
          <p:cNvPr id="7" name="TextBox 7"/>
          <p:cNvSpPr txBox="1"/>
          <p:nvPr/>
        </p:nvSpPr>
        <p:spPr>
          <a:xfrm>
            <a:off x="1028700" y="4463837"/>
            <a:ext cx="12902671" cy="2551468"/>
          </a:xfrm>
          <a:prstGeom prst="rect">
            <a:avLst/>
          </a:prstGeom>
        </p:spPr>
        <p:txBody>
          <a:bodyPr lIns="0" tIns="0" rIns="0" bIns="0" rtlCol="0" anchor="t">
            <a:spAutoFit/>
          </a:bodyPr>
          <a:lstStyle/>
          <a:p>
            <a:pPr algn="l">
              <a:lnSpc>
                <a:spcPts val="6777"/>
              </a:lnSpc>
            </a:pPr>
            <a:r>
              <a:rPr lang="en-US" sz="4841" b="1" dirty="0">
                <a:solidFill>
                  <a:srgbClr val="0150AC"/>
                </a:solidFill>
                <a:latin typeface="Montserrat Bold"/>
                <a:ea typeface="Montserrat Bold"/>
                <a:cs typeface="Montserrat Bold"/>
                <a:sym typeface="Montserrat Bold"/>
              </a:rPr>
              <a:t>Ứng dụng công nghệ thông tin</a:t>
            </a:r>
          </a:p>
          <a:p>
            <a:pPr marL="0" lvl="0" indent="0" algn="l">
              <a:lnSpc>
                <a:spcPts val="6777"/>
              </a:lnSpc>
            </a:pPr>
            <a:r>
              <a:rPr lang="en-US" sz="4841" b="1" dirty="0">
                <a:solidFill>
                  <a:srgbClr val="0150AC"/>
                </a:solidFill>
                <a:latin typeface="Montserrat Bold"/>
                <a:ea typeface="Montserrat Bold"/>
                <a:cs typeface="Montserrat Bold"/>
                <a:sym typeface="Montserrat Bold"/>
              </a:rPr>
              <a:t>trong kiểm tra, đánh giá kỹ năng Viết môn Tiếng Anh</a:t>
            </a:r>
          </a:p>
        </p:txBody>
      </p:sp>
      <p:sp>
        <p:nvSpPr>
          <p:cNvPr id="9" name="Freeform 9"/>
          <p:cNvSpPr/>
          <p:nvPr/>
        </p:nvSpPr>
        <p:spPr>
          <a:xfrm>
            <a:off x="1028700" y="3286888"/>
            <a:ext cx="875505" cy="833918"/>
          </a:xfrm>
          <a:custGeom>
            <a:avLst/>
            <a:gdLst/>
            <a:ahLst/>
            <a:cxnLst/>
            <a:rect l="l" t="t" r="r" b="b"/>
            <a:pathLst>
              <a:path w="875505" h="833918">
                <a:moveTo>
                  <a:pt x="0" y="0"/>
                </a:moveTo>
                <a:lnTo>
                  <a:pt x="875505" y="0"/>
                </a:lnTo>
                <a:lnTo>
                  <a:pt x="875505" y="833919"/>
                </a:lnTo>
                <a:lnTo>
                  <a:pt x="0" y="833919"/>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10" name="Freeform 10"/>
          <p:cNvSpPr/>
          <p:nvPr/>
        </p:nvSpPr>
        <p:spPr>
          <a:xfrm>
            <a:off x="15520291" y="-762669"/>
            <a:ext cx="3637303" cy="3042409"/>
          </a:xfrm>
          <a:custGeom>
            <a:avLst/>
            <a:gdLst/>
            <a:ahLst/>
            <a:cxnLst/>
            <a:rect l="l" t="t" r="r" b="b"/>
            <a:pathLst>
              <a:path w="3637303" h="3042409">
                <a:moveTo>
                  <a:pt x="0" y="0"/>
                </a:moveTo>
                <a:lnTo>
                  <a:pt x="3637303" y="0"/>
                </a:lnTo>
                <a:lnTo>
                  <a:pt x="3637303" y="3042409"/>
                </a:lnTo>
                <a:lnTo>
                  <a:pt x="0" y="3042409"/>
                </a:lnTo>
                <a:lnTo>
                  <a:pt x="0" y="0"/>
                </a:lnTo>
                <a:close/>
              </a:path>
            </a:pathLst>
          </a:custGeom>
          <a:blipFill>
            <a:blip r:embed="rId5"/>
            <a:stretch>
              <a:fillRect t="-19553"/>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2B880-2D50-E521-6C74-581EA6A09E0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64C12F5-B7B5-A9B4-15EE-81F4FF2AAB4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a:extLst>
              <a:ext uri="{FF2B5EF4-FFF2-40B4-BE49-F238E27FC236}">
                <a16:creationId xmlns:a16="http://schemas.microsoft.com/office/drawing/2014/main" id="{387AD4DA-B165-443C-F108-8A516743AFB9}"/>
              </a:ext>
            </a:extLst>
          </p:cNvPr>
          <p:cNvSpPr/>
          <p:nvPr/>
        </p:nvSpPr>
        <p:spPr>
          <a:xfrm rot="-5400000">
            <a:off x="13579571" y="6327357"/>
            <a:ext cx="5899867" cy="7919285"/>
          </a:xfrm>
          <a:custGeom>
            <a:avLst/>
            <a:gdLst/>
            <a:ahLst/>
            <a:cxnLst/>
            <a:rect l="l" t="t" r="r" b="b"/>
            <a:pathLst>
              <a:path w="5899867" h="7919285">
                <a:moveTo>
                  <a:pt x="0" y="0"/>
                </a:moveTo>
                <a:lnTo>
                  <a:pt x="5899867" y="0"/>
                </a:lnTo>
                <a:lnTo>
                  <a:pt x="5899867" y="7919286"/>
                </a:lnTo>
                <a:lnTo>
                  <a:pt x="0" y="7919286"/>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32DC3DFD-5874-E51B-08BF-775667FBDB79}"/>
              </a:ext>
            </a:extLst>
          </p:cNvPr>
          <p:cNvSpPr/>
          <p:nvPr/>
        </p:nvSpPr>
        <p:spPr>
          <a:xfrm>
            <a:off x="-601075"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3823068A-526F-73D6-C271-D91B6020DB02}"/>
              </a:ext>
            </a:extLst>
          </p:cNvPr>
          <p:cNvSpPr/>
          <p:nvPr/>
        </p:nvSpPr>
        <p:spPr>
          <a:xfrm flipV="1">
            <a:off x="487619" y="490932"/>
            <a:ext cx="6235112" cy="649491"/>
          </a:xfrm>
          <a:custGeom>
            <a:avLst/>
            <a:gdLst/>
            <a:ahLst/>
            <a:cxnLst/>
            <a:rect l="l" t="t" r="r" b="b"/>
            <a:pathLst>
              <a:path w="6235112" h="649491">
                <a:moveTo>
                  <a:pt x="0" y="649491"/>
                </a:moveTo>
                <a:lnTo>
                  <a:pt x="6235113" y="649491"/>
                </a:lnTo>
                <a:lnTo>
                  <a:pt x="6235113" y="0"/>
                </a:lnTo>
                <a:lnTo>
                  <a:pt x="0" y="0"/>
                </a:lnTo>
                <a:lnTo>
                  <a:pt x="0"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6" name="Freeform 6">
            <a:extLst>
              <a:ext uri="{FF2B5EF4-FFF2-40B4-BE49-F238E27FC236}">
                <a16:creationId xmlns:a16="http://schemas.microsoft.com/office/drawing/2014/main" id="{79437E94-D9EF-8B37-BC6A-A6D3AC23F96E}"/>
              </a:ext>
            </a:extLst>
          </p:cNvPr>
          <p:cNvSpPr/>
          <p:nvPr/>
        </p:nvSpPr>
        <p:spPr>
          <a:xfrm>
            <a:off x="7354711" y="-2294836"/>
            <a:ext cx="3578577" cy="3555999"/>
          </a:xfrm>
          <a:custGeom>
            <a:avLst/>
            <a:gdLst/>
            <a:ahLst/>
            <a:cxnLst/>
            <a:rect l="l" t="t" r="r" b="b"/>
            <a:pathLst>
              <a:path w="3578577" h="3555999">
                <a:moveTo>
                  <a:pt x="0" y="0"/>
                </a:moveTo>
                <a:lnTo>
                  <a:pt x="3578578" y="0"/>
                </a:lnTo>
                <a:lnTo>
                  <a:pt x="3578578" y="3555999"/>
                </a:lnTo>
                <a:lnTo>
                  <a:pt x="0" y="3555999"/>
                </a:lnTo>
                <a:lnTo>
                  <a:pt x="0" y="0"/>
                </a:lnTo>
                <a:close/>
              </a:path>
            </a:pathLst>
          </a:custGeom>
          <a:blipFill>
            <a:blip r:embed="rId6"/>
            <a:stretch>
              <a:fillRect t="-634"/>
            </a:stretch>
          </a:blipFill>
        </p:spPr>
      </p:sp>
      <p:sp>
        <p:nvSpPr>
          <p:cNvPr id="7" name="Freeform 7">
            <a:extLst>
              <a:ext uri="{FF2B5EF4-FFF2-40B4-BE49-F238E27FC236}">
                <a16:creationId xmlns:a16="http://schemas.microsoft.com/office/drawing/2014/main" id="{BFFFF4C4-F276-338C-7584-E6E15C56BA7E}"/>
              </a:ext>
            </a:extLst>
          </p:cNvPr>
          <p:cNvSpPr/>
          <p:nvPr/>
        </p:nvSpPr>
        <p:spPr>
          <a:xfrm>
            <a:off x="16430327"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8" name="Freeform 8">
            <a:extLst>
              <a:ext uri="{FF2B5EF4-FFF2-40B4-BE49-F238E27FC236}">
                <a16:creationId xmlns:a16="http://schemas.microsoft.com/office/drawing/2014/main" id="{3D5E0559-09A5-1B67-6BE8-D66BFF0B3A57}"/>
              </a:ext>
            </a:extLst>
          </p:cNvPr>
          <p:cNvSpPr/>
          <p:nvPr/>
        </p:nvSpPr>
        <p:spPr>
          <a:xfrm flipH="1" flipV="1">
            <a:off x="11542449" y="490932"/>
            <a:ext cx="6235112" cy="649491"/>
          </a:xfrm>
          <a:custGeom>
            <a:avLst/>
            <a:gdLst/>
            <a:ahLst/>
            <a:cxnLst/>
            <a:rect l="l" t="t" r="r" b="b"/>
            <a:pathLst>
              <a:path w="6235112" h="649491">
                <a:moveTo>
                  <a:pt x="6235112" y="649491"/>
                </a:moveTo>
                <a:lnTo>
                  <a:pt x="0" y="649491"/>
                </a:lnTo>
                <a:lnTo>
                  <a:pt x="0" y="0"/>
                </a:lnTo>
                <a:lnTo>
                  <a:pt x="6235112" y="0"/>
                </a:lnTo>
                <a:lnTo>
                  <a:pt x="6235112"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9" name="Freeform 9">
            <a:extLst>
              <a:ext uri="{FF2B5EF4-FFF2-40B4-BE49-F238E27FC236}">
                <a16:creationId xmlns:a16="http://schemas.microsoft.com/office/drawing/2014/main" id="{3720E350-C509-4F8B-8543-3A5D27A3619F}"/>
              </a:ext>
            </a:extLst>
          </p:cNvPr>
          <p:cNvSpPr/>
          <p:nvPr/>
        </p:nvSpPr>
        <p:spPr>
          <a:xfrm rot="-5400000" flipV="1">
            <a:off x="-1191438" y="6327357"/>
            <a:ext cx="5899867" cy="7919285"/>
          </a:xfrm>
          <a:custGeom>
            <a:avLst/>
            <a:gdLst/>
            <a:ahLst/>
            <a:cxnLst/>
            <a:rect l="l" t="t" r="r" b="b"/>
            <a:pathLst>
              <a:path w="5899867" h="7919285">
                <a:moveTo>
                  <a:pt x="0" y="7919286"/>
                </a:moveTo>
                <a:lnTo>
                  <a:pt x="5899867" y="7919286"/>
                </a:lnTo>
                <a:lnTo>
                  <a:pt x="5899867" y="0"/>
                </a:lnTo>
                <a:lnTo>
                  <a:pt x="0" y="0"/>
                </a:lnTo>
                <a:lnTo>
                  <a:pt x="0" y="7919286"/>
                </a:lnTo>
                <a:close/>
              </a:path>
            </a:pathLst>
          </a:custGeom>
          <a:blipFill>
            <a:blip>
              <a:extLst>
                <a:ext uri="{96DAC541-7B7A-43D3-8B79-37D633B846F1}">
                  <asvg:svgBlip xmlns:asvg="http://schemas.microsoft.com/office/drawing/2016/SVG/main" r:embed="rId3"/>
                </a:ext>
              </a:extLst>
            </a:blip>
            <a:stretch>
              <a:fillRect/>
            </a:stretch>
          </a:blipFill>
        </p:spPr>
      </p:sp>
      <p:sp>
        <p:nvSpPr>
          <p:cNvPr id="10" name="TextBox 10">
            <a:extLst>
              <a:ext uri="{FF2B5EF4-FFF2-40B4-BE49-F238E27FC236}">
                <a16:creationId xmlns:a16="http://schemas.microsoft.com/office/drawing/2014/main" id="{1B6E57C9-D0D8-02B7-CECD-9D7478AD561F}"/>
              </a:ext>
            </a:extLst>
          </p:cNvPr>
          <p:cNvSpPr txBox="1"/>
          <p:nvPr/>
        </p:nvSpPr>
        <p:spPr>
          <a:xfrm>
            <a:off x="578137" y="1357714"/>
            <a:ext cx="17131724" cy="1248868"/>
          </a:xfrm>
          <a:prstGeom prst="rect">
            <a:avLst/>
          </a:prstGeom>
        </p:spPr>
        <p:txBody>
          <a:bodyPr lIns="0" tIns="0" rIns="0" bIns="0" rtlCol="0" anchor="t">
            <a:spAutoFit/>
          </a:bodyPr>
          <a:lstStyle/>
          <a:p>
            <a:pPr algn="ctr">
              <a:lnSpc>
                <a:spcPts val="5000"/>
              </a:lnSpc>
            </a:pPr>
            <a:r>
              <a:rPr lang="en-US" sz="4000" b="1" dirty="0">
                <a:solidFill>
                  <a:srgbClr val="007ED5"/>
                </a:solidFill>
                <a:latin typeface="Montserrat Bold"/>
                <a:ea typeface="Montserrat Bold"/>
                <a:cs typeface="Montserrat Bold"/>
                <a:sym typeface="Montserrat Bold"/>
              </a:rPr>
              <a:t>ENGLISH 10- UNIT 1: FAMILY LIFE</a:t>
            </a:r>
          </a:p>
          <a:p>
            <a:pPr algn="ctr">
              <a:lnSpc>
                <a:spcPts val="5000"/>
              </a:lnSpc>
            </a:pPr>
            <a:r>
              <a:rPr lang="en-US" sz="4000" b="1" dirty="0">
                <a:solidFill>
                  <a:srgbClr val="007ED5"/>
                </a:solidFill>
                <a:latin typeface="Montserrat Bold"/>
                <a:ea typeface="Montserrat Bold"/>
                <a:cs typeface="Montserrat Bold"/>
                <a:sym typeface="Montserrat Bold"/>
              </a:rPr>
              <a:t>WRITING: Write about family routines</a:t>
            </a:r>
          </a:p>
        </p:txBody>
      </p:sp>
      <p:grpSp>
        <p:nvGrpSpPr>
          <p:cNvPr id="11" name="Group 11">
            <a:extLst>
              <a:ext uri="{FF2B5EF4-FFF2-40B4-BE49-F238E27FC236}">
                <a16:creationId xmlns:a16="http://schemas.microsoft.com/office/drawing/2014/main" id="{F79CA966-DB0A-0CEB-EC6E-283CD7D37B67}"/>
              </a:ext>
            </a:extLst>
          </p:cNvPr>
          <p:cNvGrpSpPr/>
          <p:nvPr/>
        </p:nvGrpSpPr>
        <p:grpSpPr>
          <a:xfrm rot="-5400000">
            <a:off x="1945029" y="1218721"/>
            <a:ext cx="537329" cy="537329"/>
            <a:chOff x="0" y="0"/>
            <a:chExt cx="812800" cy="812800"/>
          </a:xfrm>
        </p:grpSpPr>
        <p:sp>
          <p:nvSpPr>
            <p:cNvPr id="12" name="Freeform 12">
              <a:extLst>
                <a:ext uri="{FF2B5EF4-FFF2-40B4-BE49-F238E27FC236}">
                  <a16:creationId xmlns:a16="http://schemas.microsoft.com/office/drawing/2014/main" id="{4C971BAB-371A-D362-FDA5-45060E1117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3" name="TextBox 13">
              <a:extLst>
                <a:ext uri="{FF2B5EF4-FFF2-40B4-BE49-F238E27FC236}">
                  <a16:creationId xmlns:a16="http://schemas.microsoft.com/office/drawing/2014/main" id="{455449C9-C0A7-8578-CFCD-8BFBD59D72F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002FD055-AB04-3D54-AC32-48AD07B4FB1A}"/>
              </a:ext>
            </a:extLst>
          </p:cNvPr>
          <p:cNvGrpSpPr/>
          <p:nvPr/>
        </p:nvGrpSpPr>
        <p:grpSpPr>
          <a:xfrm rot="-5400000">
            <a:off x="15805642" y="1218721"/>
            <a:ext cx="537329" cy="537329"/>
            <a:chOff x="0" y="0"/>
            <a:chExt cx="812800" cy="812800"/>
          </a:xfrm>
        </p:grpSpPr>
        <p:sp>
          <p:nvSpPr>
            <p:cNvPr id="15" name="Freeform 15">
              <a:extLst>
                <a:ext uri="{FF2B5EF4-FFF2-40B4-BE49-F238E27FC236}">
                  <a16:creationId xmlns:a16="http://schemas.microsoft.com/office/drawing/2014/main" id="{1BFFFAB3-B7F2-DC5F-FDBE-13BD6CE3EA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6" name="TextBox 16">
              <a:extLst>
                <a:ext uri="{FF2B5EF4-FFF2-40B4-BE49-F238E27FC236}">
                  <a16:creationId xmlns:a16="http://schemas.microsoft.com/office/drawing/2014/main" id="{4AE46262-E1F4-6FE4-62FC-7A0E6CE76A3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18" name="Picture 17">
            <a:extLst>
              <a:ext uri="{FF2B5EF4-FFF2-40B4-BE49-F238E27FC236}">
                <a16:creationId xmlns:a16="http://schemas.microsoft.com/office/drawing/2014/main" id="{8D86ABD1-EA03-0916-401F-DE034B4E30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4200" y="2618877"/>
            <a:ext cx="6004600" cy="7654985"/>
          </a:xfrm>
          <a:prstGeom prst="rect">
            <a:avLst/>
          </a:prstGeom>
        </p:spPr>
      </p:pic>
      <p:pic>
        <p:nvPicPr>
          <p:cNvPr id="20" name="Picture 19">
            <a:extLst>
              <a:ext uri="{FF2B5EF4-FFF2-40B4-BE49-F238E27FC236}">
                <a16:creationId xmlns:a16="http://schemas.microsoft.com/office/drawing/2014/main" id="{16008B70-D607-C52F-5869-2EE0C128BB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8800" y="2618877"/>
            <a:ext cx="4924242" cy="7654956"/>
          </a:xfrm>
          <a:prstGeom prst="rect">
            <a:avLst/>
          </a:prstGeom>
        </p:spPr>
      </p:pic>
    </p:spTree>
    <p:extLst>
      <p:ext uri="{BB962C8B-B14F-4D97-AF65-F5344CB8AC3E}">
        <p14:creationId xmlns:p14="http://schemas.microsoft.com/office/powerpoint/2010/main" val="779366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13A91-466A-CA3F-0075-7FA8D3DD1EF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97C502-2105-B87D-9104-F333F5ED758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a:extLst>
              <a:ext uri="{FF2B5EF4-FFF2-40B4-BE49-F238E27FC236}">
                <a16:creationId xmlns:a16="http://schemas.microsoft.com/office/drawing/2014/main" id="{59B4687B-5C53-BBD0-8D5A-5E9501CD14B9}"/>
              </a:ext>
            </a:extLst>
          </p:cNvPr>
          <p:cNvSpPr/>
          <p:nvPr/>
        </p:nvSpPr>
        <p:spPr>
          <a:xfrm rot="-5400000">
            <a:off x="13579571" y="6327357"/>
            <a:ext cx="5899867" cy="7919285"/>
          </a:xfrm>
          <a:custGeom>
            <a:avLst/>
            <a:gdLst/>
            <a:ahLst/>
            <a:cxnLst/>
            <a:rect l="l" t="t" r="r" b="b"/>
            <a:pathLst>
              <a:path w="5899867" h="7919285">
                <a:moveTo>
                  <a:pt x="0" y="0"/>
                </a:moveTo>
                <a:lnTo>
                  <a:pt x="5899867" y="0"/>
                </a:lnTo>
                <a:lnTo>
                  <a:pt x="5899867" y="7919286"/>
                </a:lnTo>
                <a:lnTo>
                  <a:pt x="0" y="7919286"/>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43E5F42E-A43B-014C-D9A3-55E9C11421B3}"/>
              </a:ext>
            </a:extLst>
          </p:cNvPr>
          <p:cNvSpPr/>
          <p:nvPr/>
        </p:nvSpPr>
        <p:spPr>
          <a:xfrm>
            <a:off x="-601075"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702EDF89-ACEB-FFF6-3820-CA82381DBF54}"/>
              </a:ext>
            </a:extLst>
          </p:cNvPr>
          <p:cNvSpPr/>
          <p:nvPr/>
        </p:nvSpPr>
        <p:spPr>
          <a:xfrm flipV="1">
            <a:off x="487619" y="490932"/>
            <a:ext cx="6235112" cy="649491"/>
          </a:xfrm>
          <a:custGeom>
            <a:avLst/>
            <a:gdLst/>
            <a:ahLst/>
            <a:cxnLst/>
            <a:rect l="l" t="t" r="r" b="b"/>
            <a:pathLst>
              <a:path w="6235112" h="649491">
                <a:moveTo>
                  <a:pt x="0" y="649491"/>
                </a:moveTo>
                <a:lnTo>
                  <a:pt x="6235113" y="649491"/>
                </a:lnTo>
                <a:lnTo>
                  <a:pt x="6235113" y="0"/>
                </a:lnTo>
                <a:lnTo>
                  <a:pt x="0" y="0"/>
                </a:lnTo>
                <a:lnTo>
                  <a:pt x="0"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6" name="Freeform 6">
            <a:extLst>
              <a:ext uri="{FF2B5EF4-FFF2-40B4-BE49-F238E27FC236}">
                <a16:creationId xmlns:a16="http://schemas.microsoft.com/office/drawing/2014/main" id="{63A87515-56BA-EB4F-8351-6EFF45C33840}"/>
              </a:ext>
            </a:extLst>
          </p:cNvPr>
          <p:cNvSpPr/>
          <p:nvPr/>
        </p:nvSpPr>
        <p:spPr>
          <a:xfrm>
            <a:off x="7354711" y="-2294836"/>
            <a:ext cx="3578577" cy="3555999"/>
          </a:xfrm>
          <a:custGeom>
            <a:avLst/>
            <a:gdLst/>
            <a:ahLst/>
            <a:cxnLst/>
            <a:rect l="l" t="t" r="r" b="b"/>
            <a:pathLst>
              <a:path w="3578577" h="3555999">
                <a:moveTo>
                  <a:pt x="0" y="0"/>
                </a:moveTo>
                <a:lnTo>
                  <a:pt x="3578578" y="0"/>
                </a:lnTo>
                <a:lnTo>
                  <a:pt x="3578578" y="3555999"/>
                </a:lnTo>
                <a:lnTo>
                  <a:pt x="0" y="3555999"/>
                </a:lnTo>
                <a:lnTo>
                  <a:pt x="0" y="0"/>
                </a:lnTo>
                <a:close/>
              </a:path>
            </a:pathLst>
          </a:custGeom>
          <a:blipFill>
            <a:blip r:embed="rId6"/>
            <a:stretch>
              <a:fillRect t="-634"/>
            </a:stretch>
          </a:blipFill>
        </p:spPr>
      </p:sp>
      <p:sp>
        <p:nvSpPr>
          <p:cNvPr id="7" name="Freeform 7">
            <a:extLst>
              <a:ext uri="{FF2B5EF4-FFF2-40B4-BE49-F238E27FC236}">
                <a16:creationId xmlns:a16="http://schemas.microsoft.com/office/drawing/2014/main" id="{38283FC1-E246-F678-EAED-0AFF5461D2A7}"/>
              </a:ext>
            </a:extLst>
          </p:cNvPr>
          <p:cNvSpPr/>
          <p:nvPr/>
        </p:nvSpPr>
        <p:spPr>
          <a:xfrm>
            <a:off x="16430327"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8" name="Freeform 8">
            <a:extLst>
              <a:ext uri="{FF2B5EF4-FFF2-40B4-BE49-F238E27FC236}">
                <a16:creationId xmlns:a16="http://schemas.microsoft.com/office/drawing/2014/main" id="{A9759EF0-8BDC-833E-0A66-C5979EE51DB7}"/>
              </a:ext>
            </a:extLst>
          </p:cNvPr>
          <p:cNvSpPr/>
          <p:nvPr/>
        </p:nvSpPr>
        <p:spPr>
          <a:xfrm flipH="1" flipV="1">
            <a:off x="11542449" y="490932"/>
            <a:ext cx="6235112" cy="649491"/>
          </a:xfrm>
          <a:custGeom>
            <a:avLst/>
            <a:gdLst/>
            <a:ahLst/>
            <a:cxnLst/>
            <a:rect l="l" t="t" r="r" b="b"/>
            <a:pathLst>
              <a:path w="6235112" h="649491">
                <a:moveTo>
                  <a:pt x="6235112" y="649491"/>
                </a:moveTo>
                <a:lnTo>
                  <a:pt x="0" y="649491"/>
                </a:lnTo>
                <a:lnTo>
                  <a:pt x="0" y="0"/>
                </a:lnTo>
                <a:lnTo>
                  <a:pt x="6235112" y="0"/>
                </a:lnTo>
                <a:lnTo>
                  <a:pt x="6235112"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9" name="Freeform 9">
            <a:extLst>
              <a:ext uri="{FF2B5EF4-FFF2-40B4-BE49-F238E27FC236}">
                <a16:creationId xmlns:a16="http://schemas.microsoft.com/office/drawing/2014/main" id="{4804C73A-94FF-A261-6287-2F85FBD54210}"/>
              </a:ext>
            </a:extLst>
          </p:cNvPr>
          <p:cNvSpPr/>
          <p:nvPr/>
        </p:nvSpPr>
        <p:spPr>
          <a:xfrm rot="-5400000" flipV="1">
            <a:off x="-1191438" y="6327357"/>
            <a:ext cx="5899867" cy="7919285"/>
          </a:xfrm>
          <a:custGeom>
            <a:avLst/>
            <a:gdLst/>
            <a:ahLst/>
            <a:cxnLst/>
            <a:rect l="l" t="t" r="r" b="b"/>
            <a:pathLst>
              <a:path w="5899867" h="7919285">
                <a:moveTo>
                  <a:pt x="0" y="7919286"/>
                </a:moveTo>
                <a:lnTo>
                  <a:pt x="5899867" y="7919286"/>
                </a:lnTo>
                <a:lnTo>
                  <a:pt x="5899867" y="0"/>
                </a:lnTo>
                <a:lnTo>
                  <a:pt x="0" y="0"/>
                </a:lnTo>
                <a:lnTo>
                  <a:pt x="0" y="7919286"/>
                </a:lnTo>
                <a:close/>
              </a:path>
            </a:pathLst>
          </a:custGeom>
          <a:blipFill>
            <a:blip>
              <a:extLst>
                <a:ext uri="{96DAC541-7B7A-43D3-8B79-37D633B846F1}">
                  <asvg:svgBlip xmlns:asvg="http://schemas.microsoft.com/office/drawing/2016/SVG/main" r:embed="rId3"/>
                </a:ext>
              </a:extLst>
            </a:blip>
            <a:stretch>
              <a:fillRect/>
            </a:stretch>
          </a:blipFill>
        </p:spPr>
      </p:sp>
      <p:sp>
        <p:nvSpPr>
          <p:cNvPr id="10" name="TextBox 10">
            <a:extLst>
              <a:ext uri="{FF2B5EF4-FFF2-40B4-BE49-F238E27FC236}">
                <a16:creationId xmlns:a16="http://schemas.microsoft.com/office/drawing/2014/main" id="{73DB2C90-E43B-2CF9-EAB2-476972ED4BE4}"/>
              </a:ext>
            </a:extLst>
          </p:cNvPr>
          <p:cNvSpPr txBox="1"/>
          <p:nvPr/>
        </p:nvSpPr>
        <p:spPr>
          <a:xfrm>
            <a:off x="578137" y="1357714"/>
            <a:ext cx="17131724" cy="1248868"/>
          </a:xfrm>
          <a:prstGeom prst="rect">
            <a:avLst/>
          </a:prstGeom>
        </p:spPr>
        <p:txBody>
          <a:bodyPr lIns="0" tIns="0" rIns="0" bIns="0" rtlCol="0" anchor="t">
            <a:spAutoFit/>
          </a:bodyPr>
          <a:lstStyle/>
          <a:p>
            <a:pPr algn="ctr">
              <a:lnSpc>
                <a:spcPts val="5000"/>
              </a:lnSpc>
            </a:pPr>
            <a:r>
              <a:rPr lang="en-US" sz="4000" b="1" dirty="0">
                <a:solidFill>
                  <a:srgbClr val="007ED5"/>
                </a:solidFill>
                <a:latin typeface="Montserrat Bold"/>
                <a:ea typeface="Montserrat Bold"/>
                <a:cs typeface="Montserrat Bold"/>
                <a:sym typeface="Montserrat Bold"/>
              </a:rPr>
              <a:t>ENGLISH 10- UNIT 1: FAMILY LIFE</a:t>
            </a:r>
          </a:p>
          <a:p>
            <a:pPr algn="ctr">
              <a:lnSpc>
                <a:spcPts val="5000"/>
              </a:lnSpc>
            </a:pPr>
            <a:r>
              <a:rPr lang="en-US" sz="4000" b="1" dirty="0">
                <a:solidFill>
                  <a:srgbClr val="007ED5"/>
                </a:solidFill>
                <a:latin typeface="Montserrat Bold"/>
                <a:ea typeface="Montserrat Bold"/>
                <a:cs typeface="Montserrat Bold"/>
                <a:sym typeface="Montserrat Bold"/>
              </a:rPr>
              <a:t>WRITING: Write about family routines</a:t>
            </a:r>
          </a:p>
        </p:txBody>
      </p:sp>
      <p:grpSp>
        <p:nvGrpSpPr>
          <p:cNvPr id="11" name="Group 11">
            <a:extLst>
              <a:ext uri="{FF2B5EF4-FFF2-40B4-BE49-F238E27FC236}">
                <a16:creationId xmlns:a16="http://schemas.microsoft.com/office/drawing/2014/main" id="{D6D636D5-F9CB-BA66-857F-222844D2B286}"/>
              </a:ext>
            </a:extLst>
          </p:cNvPr>
          <p:cNvGrpSpPr/>
          <p:nvPr/>
        </p:nvGrpSpPr>
        <p:grpSpPr>
          <a:xfrm rot="-5400000">
            <a:off x="1945029" y="1218721"/>
            <a:ext cx="537329" cy="537329"/>
            <a:chOff x="0" y="0"/>
            <a:chExt cx="812800" cy="812800"/>
          </a:xfrm>
        </p:grpSpPr>
        <p:sp>
          <p:nvSpPr>
            <p:cNvPr id="12" name="Freeform 12">
              <a:extLst>
                <a:ext uri="{FF2B5EF4-FFF2-40B4-BE49-F238E27FC236}">
                  <a16:creationId xmlns:a16="http://schemas.microsoft.com/office/drawing/2014/main" id="{3D915A00-0379-1B29-94B9-A2A5B7E7400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3" name="TextBox 13">
              <a:extLst>
                <a:ext uri="{FF2B5EF4-FFF2-40B4-BE49-F238E27FC236}">
                  <a16:creationId xmlns:a16="http://schemas.microsoft.com/office/drawing/2014/main" id="{3CBEE8F9-74D4-0C15-5BDD-8D6EC775FD4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1AE1C971-D3B0-2543-C7AF-2D8D3C2A8F1B}"/>
              </a:ext>
            </a:extLst>
          </p:cNvPr>
          <p:cNvGrpSpPr/>
          <p:nvPr/>
        </p:nvGrpSpPr>
        <p:grpSpPr>
          <a:xfrm rot="-5400000">
            <a:off x="15805642" y="1218721"/>
            <a:ext cx="537329" cy="537329"/>
            <a:chOff x="0" y="0"/>
            <a:chExt cx="812800" cy="812800"/>
          </a:xfrm>
        </p:grpSpPr>
        <p:sp>
          <p:nvSpPr>
            <p:cNvPr id="15" name="Freeform 15">
              <a:extLst>
                <a:ext uri="{FF2B5EF4-FFF2-40B4-BE49-F238E27FC236}">
                  <a16:creationId xmlns:a16="http://schemas.microsoft.com/office/drawing/2014/main" id="{35C9DC8D-9E2B-3A78-7835-DB0E2DFAEC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6" name="TextBox 16">
              <a:extLst>
                <a:ext uri="{FF2B5EF4-FFF2-40B4-BE49-F238E27FC236}">
                  <a16:creationId xmlns:a16="http://schemas.microsoft.com/office/drawing/2014/main" id="{C46D9DA6-ED9B-E0D3-9F1F-7219A0AEEBF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19" name="Picture 18">
            <a:extLst>
              <a:ext uri="{FF2B5EF4-FFF2-40B4-BE49-F238E27FC236}">
                <a16:creationId xmlns:a16="http://schemas.microsoft.com/office/drawing/2014/main" id="{E41CA4E5-3CD4-23EC-CAD3-91052D55E5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606582"/>
            <a:ext cx="9524999" cy="7639585"/>
          </a:xfrm>
          <a:prstGeom prst="rect">
            <a:avLst/>
          </a:prstGeom>
        </p:spPr>
      </p:pic>
      <p:pic>
        <p:nvPicPr>
          <p:cNvPr id="22" name="Picture 21">
            <a:extLst>
              <a:ext uri="{FF2B5EF4-FFF2-40B4-BE49-F238E27FC236}">
                <a16:creationId xmlns:a16="http://schemas.microsoft.com/office/drawing/2014/main" id="{66EC9FC2-EEE4-B268-89DF-23F10A3445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1199" y="3553794"/>
            <a:ext cx="8610601" cy="4975262"/>
          </a:xfrm>
          <a:prstGeom prst="rect">
            <a:avLst/>
          </a:prstGeom>
        </p:spPr>
      </p:pic>
    </p:spTree>
    <p:extLst>
      <p:ext uri="{BB962C8B-B14F-4D97-AF65-F5344CB8AC3E}">
        <p14:creationId xmlns:p14="http://schemas.microsoft.com/office/powerpoint/2010/main" val="4127847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26F7A-12CE-6E6E-5AF7-67A89185A2B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F77B32F-157D-ED43-97D7-935768ADC531}"/>
              </a:ext>
            </a:extLst>
          </p:cNvPr>
          <p:cNvSpPr/>
          <p:nvPr/>
        </p:nvSpPr>
        <p:spPr>
          <a:xfrm>
            <a:off x="18393" y="49093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a:extLst>
              <a:ext uri="{FF2B5EF4-FFF2-40B4-BE49-F238E27FC236}">
                <a16:creationId xmlns:a16="http://schemas.microsoft.com/office/drawing/2014/main" id="{E5863B9B-7DD5-2FBE-DED6-85FB60661B91}"/>
              </a:ext>
            </a:extLst>
          </p:cNvPr>
          <p:cNvSpPr/>
          <p:nvPr/>
        </p:nvSpPr>
        <p:spPr>
          <a:xfrm rot="-5400000">
            <a:off x="13579571" y="6327357"/>
            <a:ext cx="5899867" cy="7919285"/>
          </a:xfrm>
          <a:custGeom>
            <a:avLst/>
            <a:gdLst/>
            <a:ahLst/>
            <a:cxnLst/>
            <a:rect l="l" t="t" r="r" b="b"/>
            <a:pathLst>
              <a:path w="5899867" h="7919285">
                <a:moveTo>
                  <a:pt x="0" y="0"/>
                </a:moveTo>
                <a:lnTo>
                  <a:pt x="5899867" y="0"/>
                </a:lnTo>
                <a:lnTo>
                  <a:pt x="5899867" y="7919286"/>
                </a:lnTo>
                <a:lnTo>
                  <a:pt x="0" y="7919286"/>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14EEF74D-2A2E-6338-38C6-2C3063F0CBAA}"/>
              </a:ext>
            </a:extLst>
          </p:cNvPr>
          <p:cNvSpPr/>
          <p:nvPr/>
        </p:nvSpPr>
        <p:spPr>
          <a:xfrm>
            <a:off x="-601075"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7704581B-25F3-71BF-B577-C31DA35A69D6}"/>
              </a:ext>
            </a:extLst>
          </p:cNvPr>
          <p:cNvSpPr/>
          <p:nvPr/>
        </p:nvSpPr>
        <p:spPr>
          <a:xfrm flipV="1">
            <a:off x="487619" y="490932"/>
            <a:ext cx="6235112" cy="649491"/>
          </a:xfrm>
          <a:custGeom>
            <a:avLst/>
            <a:gdLst/>
            <a:ahLst/>
            <a:cxnLst/>
            <a:rect l="l" t="t" r="r" b="b"/>
            <a:pathLst>
              <a:path w="6235112" h="649491">
                <a:moveTo>
                  <a:pt x="0" y="649491"/>
                </a:moveTo>
                <a:lnTo>
                  <a:pt x="6235113" y="649491"/>
                </a:lnTo>
                <a:lnTo>
                  <a:pt x="6235113" y="0"/>
                </a:lnTo>
                <a:lnTo>
                  <a:pt x="0" y="0"/>
                </a:lnTo>
                <a:lnTo>
                  <a:pt x="0"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6" name="Freeform 6">
            <a:extLst>
              <a:ext uri="{FF2B5EF4-FFF2-40B4-BE49-F238E27FC236}">
                <a16:creationId xmlns:a16="http://schemas.microsoft.com/office/drawing/2014/main" id="{6DC8DBDE-9AEF-9D2A-DD06-5878B4491C38}"/>
              </a:ext>
            </a:extLst>
          </p:cNvPr>
          <p:cNvSpPr/>
          <p:nvPr/>
        </p:nvSpPr>
        <p:spPr>
          <a:xfrm>
            <a:off x="7354711" y="-2294836"/>
            <a:ext cx="3578577" cy="3555999"/>
          </a:xfrm>
          <a:custGeom>
            <a:avLst/>
            <a:gdLst/>
            <a:ahLst/>
            <a:cxnLst/>
            <a:rect l="l" t="t" r="r" b="b"/>
            <a:pathLst>
              <a:path w="3578577" h="3555999">
                <a:moveTo>
                  <a:pt x="0" y="0"/>
                </a:moveTo>
                <a:lnTo>
                  <a:pt x="3578578" y="0"/>
                </a:lnTo>
                <a:lnTo>
                  <a:pt x="3578578" y="3555999"/>
                </a:lnTo>
                <a:lnTo>
                  <a:pt x="0" y="3555999"/>
                </a:lnTo>
                <a:lnTo>
                  <a:pt x="0" y="0"/>
                </a:lnTo>
                <a:close/>
              </a:path>
            </a:pathLst>
          </a:custGeom>
          <a:blipFill>
            <a:blip r:embed="rId6"/>
            <a:stretch>
              <a:fillRect t="-634"/>
            </a:stretch>
          </a:blipFill>
        </p:spPr>
      </p:sp>
      <p:sp>
        <p:nvSpPr>
          <p:cNvPr id="7" name="Freeform 7">
            <a:extLst>
              <a:ext uri="{FF2B5EF4-FFF2-40B4-BE49-F238E27FC236}">
                <a16:creationId xmlns:a16="http://schemas.microsoft.com/office/drawing/2014/main" id="{610A76C6-7AFC-5F4E-6527-97A2F14B3948}"/>
              </a:ext>
            </a:extLst>
          </p:cNvPr>
          <p:cNvSpPr/>
          <p:nvPr/>
        </p:nvSpPr>
        <p:spPr>
          <a:xfrm>
            <a:off x="16430327"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8" name="Freeform 8">
            <a:extLst>
              <a:ext uri="{FF2B5EF4-FFF2-40B4-BE49-F238E27FC236}">
                <a16:creationId xmlns:a16="http://schemas.microsoft.com/office/drawing/2014/main" id="{96588E56-90FD-9FA3-2E2E-E099AC5A52DF}"/>
              </a:ext>
            </a:extLst>
          </p:cNvPr>
          <p:cNvSpPr/>
          <p:nvPr/>
        </p:nvSpPr>
        <p:spPr>
          <a:xfrm flipH="1" flipV="1">
            <a:off x="11542449" y="490932"/>
            <a:ext cx="6235112" cy="649491"/>
          </a:xfrm>
          <a:custGeom>
            <a:avLst/>
            <a:gdLst/>
            <a:ahLst/>
            <a:cxnLst/>
            <a:rect l="l" t="t" r="r" b="b"/>
            <a:pathLst>
              <a:path w="6235112" h="649491">
                <a:moveTo>
                  <a:pt x="6235112" y="649491"/>
                </a:moveTo>
                <a:lnTo>
                  <a:pt x="0" y="649491"/>
                </a:lnTo>
                <a:lnTo>
                  <a:pt x="0" y="0"/>
                </a:lnTo>
                <a:lnTo>
                  <a:pt x="6235112" y="0"/>
                </a:lnTo>
                <a:lnTo>
                  <a:pt x="6235112"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9" name="Freeform 9">
            <a:extLst>
              <a:ext uri="{FF2B5EF4-FFF2-40B4-BE49-F238E27FC236}">
                <a16:creationId xmlns:a16="http://schemas.microsoft.com/office/drawing/2014/main" id="{2AE9BCF4-FF29-2A7C-5A29-353CD264AA9E}"/>
              </a:ext>
            </a:extLst>
          </p:cNvPr>
          <p:cNvSpPr/>
          <p:nvPr/>
        </p:nvSpPr>
        <p:spPr>
          <a:xfrm rot="-5400000" flipV="1">
            <a:off x="-1191438" y="6327357"/>
            <a:ext cx="5899867" cy="7919285"/>
          </a:xfrm>
          <a:custGeom>
            <a:avLst/>
            <a:gdLst/>
            <a:ahLst/>
            <a:cxnLst/>
            <a:rect l="l" t="t" r="r" b="b"/>
            <a:pathLst>
              <a:path w="5899867" h="7919285">
                <a:moveTo>
                  <a:pt x="0" y="7919286"/>
                </a:moveTo>
                <a:lnTo>
                  <a:pt x="5899867" y="7919286"/>
                </a:lnTo>
                <a:lnTo>
                  <a:pt x="5899867" y="0"/>
                </a:lnTo>
                <a:lnTo>
                  <a:pt x="0" y="0"/>
                </a:lnTo>
                <a:lnTo>
                  <a:pt x="0" y="7919286"/>
                </a:lnTo>
                <a:close/>
              </a:path>
            </a:pathLst>
          </a:custGeom>
          <a:blipFill>
            <a:blip>
              <a:extLst>
                <a:ext uri="{96DAC541-7B7A-43D3-8B79-37D633B846F1}">
                  <asvg:svgBlip xmlns:asvg="http://schemas.microsoft.com/office/drawing/2016/SVG/main" r:embed="rId3"/>
                </a:ext>
              </a:extLst>
            </a:blip>
            <a:stretch>
              <a:fillRect/>
            </a:stretch>
          </a:blipFill>
        </p:spPr>
      </p:sp>
      <p:sp>
        <p:nvSpPr>
          <p:cNvPr id="10" name="TextBox 10">
            <a:extLst>
              <a:ext uri="{FF2B5EF4-FFF2-40B4-BE49-F238E27FC236}">
                <a16:creationId xmlns:a16="http://schemas.microsoft.com/office/drawing/2014/main" id="{1B739884-AF50-CEBE-6C3B-8C2D4EA02C51}"/>
              </a:ext>
            </a:extLst>
          </p:cNvPr>
          <p:cNvSpPr txBox="1"/>
          <p:nvPr/>
        </p:nvSpPr>
        <p:spPr>
          <a:xfrm>
            <a:off x="578137" y="1357714"/>
            <a:ext cx="17131724" cy="1248868"/>
          </a:xfrm>
          <a:prstGeom prst="rect">
            <a:avLst/>
          </a:prstGeom>
        </p:spPr>
        <p:txBody>
          <a:bodyPr lIns="0" tIns="0" rIns="0" bIns="0" rtlCol="0" anchor="t">
            <a:spAutoFit/>
          </a:bodyPr>
          <a:lstStyle/>
          <a:p>
            <a:pPr algn="ctr">
              <a:lnSpc>
                <a:spcPts val="5000"/>
              </a:lnSpc>
            </a:pPr>
            <a:r>
              <a:rPr lang="en-US" sz="4000" b="1" dirty="0">
                <a:solidFill>
                  <a:srgbClr val="007ED5"/>
                </a:solidFill>
                <a:latin typeface="Montserrat Bold"/>
                <a:ea typeface="Montserrat Bold"/>
                <a:cs typeface="Montserrat Bold"/>
                <a:sym typeface="Montserrat Bold"/>
              </a:rPr>
              <a:t>ENGLISH 10- UNIT 1: FAMILY LIFE</a:t>
            </a:r>
          </a:p>
          <a:p>
            <a:pPr algn="ctr">
              <a:lnSpc>
                <a:spcPts val="5000"/>
              </a:lnSpc>
            </a:pPr>
            <a:r>
              <a:rPr lang="en-US" sz="4000" b="1" dirty="0">
                <a:solidFill>
                  <a:srgbClr val="007ED5"/>
                </a:solidFill>
                <a:latin typeface="Montserrat Bold"/>
                <a:ea typeface="Montserrat Bold"/>
                <a:cs typeface="Montserrat Bold"/>
                <a:sym typeface="Montserrat Bold"/>
              </a:rPr>
              <a:t>WRITING: Write about family routines</a:t>
            </a:r>
          </a:p>
        </p:txBody>
      </p:sp>
      <p:grpSp>
        <p:nvGrpSpPr>
          <p:cNvPr id="11" name="Group 11">
            <a:extLst>
              <a:ext uri="{FF2B5EF4-FFF2-40B4-BE49-F238E27FC236}">
                <a16:creationId xmlns:a16="http://schemas.microsoft.com/office/drawing/2014/main" id="{882943C2-9E9D-6854-95FA-AF2348F7308F}"/>
              </a:ext>
            </a:extLst>
          </p:cNvPr>
          <p:cNvGrpSpPr/>
          <p:nvPr/>
        </p:nvGrpSpPr>
        <p:grpSpPr>
          <a:xfrm rot="-5400000">
            <a:off x="1945029" y="1218721"/>
            <a:ext cx="537329" cy="537329"/>
            <a:chOff x="0" y="0"/>
            <a:chExt cx="812800" cy="812800"/>
          </a:xfrm>
        </p:grpSpPr>
        <p:sp>
          <p:nvSpPr>
            <p:cNvPr id="12" name="Freeform 12">
              <a:extLst>
                <a:ext uri="{FF2B5EF4-FFF2-40B4-BE49-F238E27FC236}">
                  <a16:creationId xmlns:a16="http://schemas.microsoft.com/office/drawing/2014/main" id="{51DA315D-52BC-B0C9-7B08-6757F71C3C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3" name="TextBox 13">
              <a:extLst>
                <a:ext uri="{FF2B5EF4-FFF2-40B4-BE49-F238E27FC236}">
                  <a16:creationId xmlns:a16="http://schemas.microsoft.com/office/drawing/2014/main" id="{BCC2B412-F1E4-A551-1089-BD7A054CC53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1233FEA1-11C6-7A2E-E9C7-7FABF80B51D5}"/>
              </a:ext>
            </a:extLst>
          </p:cNvPr>
          <p:cNvGrpSpPr/>
          <p:nvPr/>
        </p:nvGrpSpPr>
        <p:grpSpPr>
          <a:xfrm rot="-5400000">
            <a:off x="15805642" y="1218721"/>
            <a:ext cx="537329" cy="537329"/>
            <a:chOff x="0" y="0"/>
            <a:chExt cx="812800" cy="812800"/>
          </a:xfrm>
        </p:grpSpPr>
        <p:sp>
          <p:nvSpPr>
            <p:cNvPr id="15" name="Freeform 15">
              <a:extLst>
                <a:ext uri="{FF2B5EF4-FFF2-40B4-BE49-F238E27FC236}">
                  <a16:creationId xmlns:a16="http://schemas.microsoft.com/office/drawing/2014/main" id="{0B55AA65-9100-C46B-3B4D-469A03AD24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6" name="TextBox 16">
              <a:extLst>
                <a:ext uri="{FF2B5EF4-FFF2-40B4-BE49-F238E27FC236}">
                  <a16:creationId xmlns:a16="http://schemas.microsoft.com/office/drawing/2014/main" id="{939FA982-CA81-6D62-551B-19E1B2E63DB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TextBox 16">
            <a:extLst>
              <a:ext uri="{FF2B5EF4-FFF2-40B4-BE49-F238E27FC236}">
                <a16:creationId xmlns:a16="http://schemas.microsoft.com/office/drawing/2014/main" id="{D1D461BC-5FDD-89E8-675C-6B195FBA43A5}"/>
              </a:ext>
            </a:extLst>
          </p:cNvPr>
          <p:cNvSpPr txBox="1"/>
          <p:nvPr/>
        </p:nvSpPr>
        <p:spPr>
          <a:xfrm>
            <a:off x="1322113" y="2747049"/>
            <a:ext cx="15207391" cy="7478970"/>
          </a:xfrm>
          <a:prstGeom prst="rect">
            <a:avLst/>
          </a:prstGeom>
          <a:noFill/>
        </p:spPr>
        <p:txBody>
          <a:bodyPr wrap="square" rtlCol="0">
            <a:spAutoFit/>
          </a:bodyPr>
          <a:lstStyle/>
          <a:p>
            <a:pPr algn="just"/>
            <a:r>
              <a:rPr lang="en-US" sz="3000" dirty="0"/>
              <a:t>To: Nobita@webmail.com</a:t>
            </a:r>
          </a:p>
          <a:p>
            <a:pPr algn="just"/>
            <a:r>
              <a:rPr lang="en-US" sz="3000" dirty="0"/>
              <a:t>Subject: My family routines</a:t>
            </a:r>
          </a:p>
          <a:p>
            <a:pPr algn="just"/>
            <a:r>
              <a:rPr lang="en-US" sz="3000" dirty="0"/>
              <a:t>Hi Nobita,</a:t>
            </a:r>
          </a:p>
          <a:p>
            <a:pPr algn="just"/>
            <a:r>
              <a:rPr lang="en-US" sz="3000" dirty="0"/>
              <a:t>How are you? We're all doing fine here. You asked me about my family routines. Well, we have a number of routines to help us learn life skills as well as build family bonds. Here are four main ones.</a:t>
            </a:r>
          </a:p>
          <a:p>
            <a:pPr algn="just"/>
            <a:r>
              <a:rPr lang="en-US" sz="3000" dirty="0"/>
              <a:t>First, my family wander around the downtown every weekend. We buy something to drink like milk tea or tea; we also talk ab our week on our way. Second, we visit our grandparents, </a:t>
            </a:r>
            <a:r>
              <a:rPr lang="en-US" sz="3000" dirty="0" err="1"/>
              <a:t>bc</a:t>
            </a:r>
            <a:r>
              <a:rPr lang="en-US" sz="3000" dirty="0"/>
              <a:t> their place is not very far from ours. We do that every day. We have lunch there with them, then clean up and watch Korean dramas together. Third, our family eat out twice a month, we discuss about </a:t>
            </a:r>
            <a:r>
              <a:rPr lang="en-US" sz="3000" dirty="0" err="1"/>
              <a:t>diffirent</a:t>
            </a:r>
            <a:r>
              <a:rPr lang="en-US" sz="3000" dirty="0"/>
              <a:t> countries’ </a:t>
            </a:r>
            <a:r>
              <a:rPr lang="en-US" sz="3000" dirty="0" err="1"/>
              <a:t>cuisin</a:t>
            </a:r>
            <a:r>
              <a:rPr lang="en-US" sz="3000" dirty="0"/>
              <a:t> and try new </a:t>
            </a:r>
            <a:r>
              <a:rPr lang="en-US" sz="3000" dirty="0" err="1"/>
              <a:t>dishs</a:t>
            </a:r>
            <a:r>
              <a:rPr lang="en-US" sz="3000" dirty="0"/>
              <a:t>. And the last, we play badminton together every early Sunday morning. It strengthens our health.</a:t>
            </a:r>
          </a:p>
          <a:p>
            <a:pPr algn="just"/>
            <a:r>
              <a:rPr lang="en-US" sz="3000" dirty="0"/>
              <a:t>What do you think ab our routines?</a:t>
            </a:r>
          </a:p>
          <a:p>
            <a:pPr algn="just"/>
            <a:r>
              <a:rPr lang="en-US" sz="3000" dirty="0"/>
              <a:t>Pls write back soon and let me know</a:t>
            </a:r>
          </a:p>
          <a:p>
            <a:pPr algn="just"/>
            <a:r>
              <a:rPr lang="en-US" sz="3000" dirty="0"/>
              <a:t>Best wishes.</a:t>
            </a:r>
          </a:p>
          <a:p>
            <a:pPr algn="just"/>
            <a:r>
              <a:rPr lang="en-US" sz="3000" dirty="0"/>
              <a:t>Trúc An</a:t>
            </a:r>
            <a:endParaRPr lang="vi-VN" sz="3000" dirty="0"/>
          </a:p>
        </p:txBody>
      </p:sp>
    </p:spTree>
    <p:extLst>
      <p:ext uri="{BB962C8B-B14F-4D97-AF65-F5344CB8AC3E}">
        <p14:creationId xmlns:p14="http://schemas.microsoft.com/office/powerpoint/2010/main" val="2972319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txBody>
          <a:bodyPr/>
          <a:lstStyle/>
          <a:p>
            <a:endParaRPr lang="vi-VN" dirty="0"/>
          </a:p>
        </p:txBody>
      </p:sp>
      <p:sp>
        <p:nvSpPr>
          <p:cNvPr id="3" name="TextBox 3"/>
          <p:cNvSpPr txBox="1"/>
          <p:nvPr/>
        </p:nvSpPr>
        <p:spPr>
          <a:xfrm>
            <a:off x="1931504" y="591235"/>
            <a:ext cx="14761367" cy="669479"/>
          </a:xfrm>
          <a:prstGeom prst="rect">
            <a:avLst/>
          </a:prstGeom>
        </p:spPr>
        <p:txBody>
          <a:bodyPr wrap="square" lIns="0" tIns="0" rIns="0" bIns="0" rtlCol="0" anchor="t">
            <a:spAutoFit/>
          </a:bodyPr>
          <a:lstStyle/>
          <a:p>
            <a:pPr marL="0" lvl="0" indent="0" algn="l">
              <a:lnSpc>
                <a:spcPts val="5544"/>
              </a:lnSpc>
            </a:pPr>
            <a:r>
              <a:rPr lang="en-US" sz="4435" b="1" dirty="0">
                <a:solidFill>
                  <a:srgbClr val="007ED5"/>
                </a:solidFill>
                <a:latin typeface="Montserrat Bold"/>
                <a:ea typeface="Montserrat Bold"/>
                <a:cs typeface="Montserrat Bold"/>
                <a:sym typeface="Montserrat Bold"/>
              </a:rPr>
              <a:t>5</a:t>
            </a:r>
            <a:r>
              <a:rPr lang="en-US" sz="4435" b="1" u="none" strike="noStrike" dirty="0">
                <a:solidFill>
                  <a:srgbClr val="007ED5"/>
                </a:solidFill>
                <a:latin typeface="Montserrat Bold"/>
                <a:ea typeface="Montserrat Bold"/>
                <a:cs typeface="Montserrat Bold"/>
                <a:sym typeface="Montserrat Bold"/>
              </a:rPr>
              <a:t>. </a:t>
            </a:r>
            <a:r>
              <a:rPr lang="en-US" sz="4435" b="1" dirty="0">
                <a:solidFill>
                  <a:srgbClr val="007ED5"/>
                </a:solidFill>
                <a:latin typeface="Montserrat Bold"/>
                <a:ea typeface="Montserrat Bold"/>
                <a:cs typeface="Montserrat Bold"/>
                <a:sym typeface="Montserrat Bold"/>
              </a:rPr>
              <a:t>CÁC BƯỚC THỰC HIỆN</a:t>
            </a:r>
            <a:endParaRPr lang="en-US" sz="4435" b="1" u="none" strike="noStrike" dirty="0">
              <a:solidFill>
                <a:srgbClr val="007ED5"/>
              </a:solidFill>
              <a:latin typeface="Montserrat Bold"/>
              <a:ea typeface="Montserrat Bold"/>
              <a:cs typeface="Montserrat Bold"/>
              <a:sym typeface="Montserrat Bold"/>
            </a:endParaRPr>
          </a:p>
        </p:txBody>
      </p:sp>
      <p:sp>
        <p:nvSpPr>
          <p:cNvPr id="4" name="Freeform 4"/>
          <p:cNvSpPr/>
          <p:nvPr/>
        </p:nvSpPr>
        <p:spPr>
          <a:xfrm>
            <a:off x="16498711" y="-1563092"/>
            <a:ext cx="3578577" cy="3555999"/>
          </a:xfrm>
          <a:custGeom>
            <a:avLst/>
            <a:gdLst/>
            <a:ahLst/>
            <a:cxnLst/>
            <a:rect l="l" t="t" r="r" b="b"/>
            <a:pathLst>
              <a:path w="3578577" h="3555999">
                <a:moveTo>
                  <a:pt x="0" y="0"/>
                </a:moveTo>
                <a:lnTo>
                  <a:pt x="3578578" y="0"/>
                </a:lnTo>
                <a:lnTo>
                  <a:pt x="3578578" y="3555998"/>
                </a:lnTo>
                <a:lnTo>
                  <a:pt x="0" y="3555998"/>
                </a:lnTo>
                <a:lnTo>
                  <a:pt x="0" y="0"/>
                </a:lnTo>
                <a:close/>
              </a:path>
            </a:pathLst>
          </a:custGeom>
          <a:blipFill>
            <a:blip r:embed="rId3"/>
            <a:stretch>
              <a:fillRect t="-634"/>
            </a:stretch>
          </a:blipFill>
        </p:spPr>
      </p:sp>
      <p:sp>
        <p:nvSpPr>
          <p:cNvPr id="5" name="Freeform 5"/>
          <p:cNvSpPr/>
          <p:nvPr/>
        </p:nvSpPr>
        <p:spPr>
          <a:xfrm rot="-10800000">
            <a:off x="-1188935" y="0"/>
            <a:ext cx="2907999" cy="2773504"/>
          </a:xfrm>
          <a:custGeom>
            <a:avLst/>
            <a:gdLst/>
            <a:ahLst/>
            <a:cxnLst/>
            <a:rect l="l" t="t" r="r" b="b"/>
            <a:pathLst>
              <a:path w="2907999" h="2773504">
                <a:moveTo>
                  <a:pt x="0" y="0"/>
                </a:moveTo>
                <a:lnTo>
                  <a:pt x="2908000" y="0"/>
                </a:lnTo>
                <a:lnTo>
                  <a:pt x="2908000" y="2773504"/>
                </a:lnTo>
                <a:lnTo>
                  <a:pt x="0" y="2773504"/>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6" name="Freeform 6"/>
          <p:cNvSpPr/>
          <p:nvPr/>
        </p:nvSpPr>
        <p:spPr>
          <a:xfrm rot="-10824000" flipH="1" flipV="1">
            <a:off x="123513" y="1233196"/>
            <a:ext cx="6142792" cy="682263"/>
          </a:xfrm>
          <a:custGeom>
            <a:avLst/>
            <a:gdLst/>
            <a:ahLst/>
            <a:cxnLst/>
            <a:rect l="l" t="t" r="r" b="b"/>
            <a:pathLst>
              <a:path w="6142792" h="682263">
                <a:moveTo>
                  <a:pt x="6138327" y="682264"/>
                </a:moveTo>
                <a:lnTo>
                  <a:pt x="0" y="639410"/>
                </a:lnTo>
                <a:lnTo>
                  <a:pt x="4464" y="0"/>
                </a:lnTo>
                <a:lnTo>
                  <a:pt x="6142791" y="42855"/>
                </a:lnTo>
                <a:lnTo>
                  <a:pt x="6138327" y="682264"/>
                </a:lnTo>
                <a:close/>
              </a:path>
            </a:pathLst>
          </a:custGeom>
          <a:blipFill>
            <a:blip>
              <a:extLst>
                <a:ext uri="{96DAC541-7B7A-43D3-8B79-37D633B846F1}">
                  <asvg:svgBlip xmlns:asvg="http://schemas.microsoft.com/office/drawing/2016/SVG/main" r:embed="rId5"/>
                </a:ext>
              </a:extLst>
            </a:blip>
            <a:stretch>
              <a:fillRect r="-13706" b="-6642"/>
            </a:stretch>
          </a:blipFill>
        </p:spPr>
      </p:sp>
      <p:sp>
        <p:nvSpPr>
          <p:cNvPr id="7" name="Freeform 7"/>
          <p:cNvSpPr/>
          <p:nvPr/>
        </p:nvSpPr>
        <p:spPr>
          <a:xfrm>
            <a:off x="-1377937" y="6669861"/>
            <a:ext cx="2694769" cy="3617139"/>
          </a:xfrm>
          <a:custGeom>
            <a:avLst/>
            <a:gdLst/>
            <a:ahLst/>
            <a:cxnLst/>
            <a:rect l="l" t="t" r="r" b="b"/>
            <a:pathLst>
              <a:path w="2694769" h="3617139">
                <a:moveTo>
                  <a:pt x="0" y="0"/>
                </a:moveTo>
                <a:lnTo>
                  <a:pt x="2694769" y="0"/>
                </a:lnTo>
                <a:lnTo>
                  <a:pt x="2694769" y="3617139"/>
                </a:lnTo>
                <a:lnTo>
                  <a:pt x="0" y="3617139"/>
                </a:lnTo>
                <a:lnTo>
                  <a:pt x="0" y="0"/>
                </a:lnTo>
                <a:close/>
              </a:path>
            </a:pathLst>
          </a:custGeom>
          <a:blipFill>
            <a:blip>
              <a:extLst>
                <a:ext uri="{96DAC541-7B7A-43D3-8B79-37D633B846F1}">
                  <asvg:svgBlip xmlns:asvg="http://schemas.microsoft.com/office/drawing/2016/SVG/main" r:embed="rId6"/>
                </a:ext>
              </a:extLst>
            </a:blip>
            <a:stretch>
              <a:fillRect/>
            </a:stretch>
          </a:blipFill>
        </p:spPr>
      </p:sp>
      <p:sp>
        <p:nvSpPr>
          <p:cNvPr id="8" name="Freeform 8"/>
          <p:cNvSpPr/>
          <p:nvPr/>
        </p:nvSpPr>
        <p:spPr>
          <a:xfrm flipV="1">
            <a:off x="-1377937" y="3014606"/>
            <a:ext cx="2694769" cy="3617139"/>
          </a:xfrm>
          <a:custGeom>
            <a:avLst/>
            <a:gdLst/>
            <a:ahLst/>
            <a:cxnLst/>
            <a:rect l="l" t="t" r="r" b="b"/>
            <a:pathLst>
              <a:path w="2694769" h="3617139">
                <a:moveTo>
                  <a:pt x="0" y="3617138"/>
                </a:moveTo>
                <a:lnTo>
                  <a:pt x="2694769" y="3617138"/>
                </a:lnTo>
                <a:lnTo>
                  <a:pt x="2694769" y="0"/>
                </a:lnTo>
                <a:lnTo>
                  <a:pt x="0" y="0"/>
                </a:lnTo>
                <a:lnTo>
                  <a:pt x="0" y="3617138"/>
                </a:lnTo>
                <a:close/>
              </a:path>
            </a:pathLst>
          </a:custGeom>
          <a:blipFill>
            <a:blip>
              <a:extLst>
                <a:ext uri="{96DAC541-7B7A-43D3-8B79-37D633B846F1}">
                  <asvg:svgBlip xmlns:asvg="http://schemas.microsoft.com/office/drawing/2016/SVG/main" r:embed="rId6"/>
                </a:ext>
              </a:extLst>
            </a:blip>
            <a:stretch>
              <a:fillRect/>
            </a:stretch>
          </a:blipFill>
        </p:spPr>
      </p:sp>
      <p:grpSp>
        <p:nvGrpSpPr>
          <p:cNvPr id="9" name="Group 9"/>
          <p:cNvGrpSpPr/>
          <p:nvPr/>
        </p:nvGrpSpPr>
        <p:grpSpPr>
          <a:xfrm>
            <a:off x="4205313" y="1502762"/>
            <a:ext cx="9418257" cy="400825"/>
            <a:chOff x="0" y="0"/>
            <a:chExt cx="12557676" cy="534434"/>
          </a:xfrm>
        </p:grpSpPr>
        <p:sp>
          <p:nvSpPr>
            <p:cNvPr id="10" name="Freeform 10"/>
            <p:cNvSpPr/>
            <p:nvPr/>
          </p:nvSpPr>
          <p:spPr>
            <a:xfrm rot="-10824000" flipH="1" flipV="1">
              <a:off x="-1709" y="10777"/>
              <a:ext cx="4867584" cy="540630"/>
            </a:xfrm>
            <a:custGeom>
              <a:avLst/>
              <a:gdLst/>
              <a:ahLst/>
              <a:cxnLst/>
              <a:rect l="l" t="t" r="r" b="b"/>
              <a:pathLst>
                <a:path w="4867584" h="540630">
                  <a:moveTo>
                    <a:pt x="4864047" y="540630"/>
                  </a:moveTo>
                  <a:lnTo>
                    <a:pt x="0" y="506672"/>
                  </a:lnTo>
                  <a:lnTo>
                    <a:pt x="3537" y="0"/>
                  </a:lnTo>
                  <a:lnTo>
                    <a:pt x="4867584" y="33958"/>
                  </a:lnTo>
                  <a:lnTo>
                    <a:pt x="4864047" y="540630"/>
                  </a:lnTo>
                  <a:close/>
                </a:path>
              </a:pathLst>
            </a:custGeom>
            <a:blipFill>
              <a:blip>
                <a:extLst>
                  <a:ext uri="{96DAC541-7B7A-43D3-8B79-37D633B846F1}">
                    <asvg:svgBlip xmlns:asvg="http://schemas.microsoft.com/office/drawing/2016/SVG/main" r:embed="rId5"/>
                  </a:ext>
                </a:extLst>
              </a:blip>
              <a:stretch>
                <a:fillRect l="-47128" t="-76776" r="-44329" b="-2786"/>
              </a:stretch>
            </a:blipFill>
          </p:spPr>
        </p:sp>
        <p:sp>
          <p:nvSpPr>
            <p:cNvPr id="11" name="Freeform 11"/>
            <p:cNvSpPr/>
            <p:nvPr/>
          </p:nvSpPr>
          <p:spPr>
            <a:xfrm rot="-10824000" flipH="1" flipV="1">
              <a:off x="2842655" y="-1952"/>
              <a:ext cx="4867584" cy="540630"/>
            </a:xfrm>
            <a:custGeom>
              <a:avLst/>
              <a:gdLst/>
              <a:ahLst/>
              <a:cxnLst/>
              <a:rect l="l" t="t" r="r" b="b"/>
              <a:pathLst>
                <a:path w="4867584" h="540630">
                  <a:moveTo>
                    <a:pt x="4864047" y="540629"/>
                  </a:moveTo>
                  <a:lnTo>
                    <a:pt x="0" y="506671"/>
                  </a:lnTo>
                  <a:lnTo>
                    <a:pt x="3538" y="0"/>
                  </a:lnTo>
                  <a:lnTo>
                    <a:pt x="4867585" y="33958"/>
                  </a:lnTo>
                  <a:lnTo>
                    <a:pt x="4864047" y="540629"/>
                  </a:lnTo>
                  <a:close/>
                </a:path>
              </a:pathLst>
            </a:custGeom>
            <a:blipFill>
              <a:blip>
                <a:extLst>
                  <a:ext uri="{96DAC541-7B7A-43D3-8B79-37D633B846F1}">
                    <asvg:svgBlip xmlns:asvg="http://schemas.microsoft.com/office/drawing/2016/SVG/main" r:embed="rId5"/>
                  </a:ext>
                </a:extLst>
              </a:blip>
              <a:stretch>
                <a:fillRect l="-47128" t="-76776" r="-44329" b="-2786"/>
              </a:stretch>
            </a:blipFill>
          </p:spPr>
        </p:sp>
        <p:sp>
          <p:nvSpPr>
            <p:cNvPr id="12" name="Freeform 12"/>
            <p:cNvSpPr/>
            <p:nvPr/>
          </p:nvSpPr>
          <p:spPr>
            <a:xfrm rot="-10824000" flipH="1" flipV="1">
              <a:off x="7691800" y="-16973"/>
              <a:ext cx="4867584" cy="540630"/>
            </a:xfrm>
            <a:custGeom>
              <a:avLst/>
              <a:gdLst/>
              <a:ahLst/>
              <a:cxnLst/>
              <a:rect l="l" t="t" r="r" b="b"/>
              <a:pathLst>
                <a:path w="4867584" h="540630">
                  <a:moveTo>
                    <a:pt x="4864048" y="540630"/>
                  </a:moveTo>
                  <a:lnTo>
                    <a:pt x="0" y="506672"/>
                  </a:lnTo>
                  <a:lnTo>
                    <a:pt x="3538" y="0"/>
                  </a:lnTo>
                  <a:lnTo>
                    <a:pt x="4867585" y="33958"/>
                  </a:lnTo>
                  <a:lnTo>
                    <a:pt x="4864048" y="540630"/>
                  </a:lnTo>
                  <a:close/>
                </a:path>
              </a:pathLst>
            </a:custGeom>
            <a:blipFill>
              <a:blip>
                <a:extLst>
                  <a:ext uri="{96DAC541-7B7A-43D3-8B79-37D633B846F1}">
                    <asvg:svgBlip xmlns:asvg="http://schemas.microsoft.com/office/drawing/2016/SVG/main" r:embed="rId5"/>
                  </a:ext>
                </a:extLst>
              </a:blip>
              <a:stretch>
                <a:fillRect l="-91458" t="-79563"/>
              </a:stretch>
            </a:blipFill>
          </p:spPr>
        </p:sp>
      </p:grpSp>
      <p:grpSp>
        <p:nvGrpSpPr>
          <p:cNvPr id="13" name="Group 13"/>
          <p:cNvGrpSpPr/>
          <p:nvPr/>
        </p:nvGrpSpPr>
        <p:grpSpPr>
          <a:xfrm>
            <a:off x="1554957" y="3774121"/>
            <a:ext cx="3529459" cy="1256364"/>
            <a:chOff x="0" y="0"/>
            <a:chExt cx="1141685" cy="406400"/>
          </a:xfrm>
        </p:grpSpPr>
        <p:sp>
          <p:nvSpPr>
            <p:cNvPr id="14" name="Freeform 14"/>
            <p:cNvSpPr/>
            <p:nvPr/>
          </p:nvSpPr>
          <p:spPr>
            <a:xfrm>
              <a:off x="0" y="0"/>
              <a:ext cx="1141685" cy="406400"/>
            </a:xfrm>
            <a:custGeom>
              <a:avLst/>
              <a:gdLst/>
              <a:ahLst/>
              <a:cxnLst/>
              <a:rect l="l" t="t" r="r" b="b"/>
              <a:pathLst>
                <a:path w="1141685" h="406400">
                  <a:moveTo>
                    <a:pt x="0" y="0"/>
                  </a:moveTo>
                  <a:lnTo>
                    <a:pt x="938485" y="0"/>
                  </a:lnTo>
                  <a:lnTo>
                    <a:pt x="1141685" y="203200"/>
                  </a:lnTo>
                  <a:lnTo>
                    <a:pt x="938485" y="406400"/>
                  </a:lnTo>
                  <a:lnTo>
                    <a:pt x="0" y="406400"/>
                  </a:lnTo>
                  <a:lnTo>
                    <a:pt x="203200" y="203200"/>
                  </a:lnTo>
                  <a:lnTo>
                    <a:pt x="0" y="0"/>
                  </a:lnTo>
                  <a:close/>
                </a:path>
              </a:pathLst>
            </a:custGeom>
            <a:solidFill>
              <a:srgbClr val="3194D0"/>
            </a:solidFill>
          </p:spPr>
        </p:sp>
        <p:sp>
          <p:nvSpPr>
            <p:cNvPr id="15" name="TextBox 15"/>
            <p:cNvSpPr txBox="1"/>
            <p:nvPr/>
          </p:nvSpPr>
          <p:spPr>
            <a:xfrm>
              <a:off x="177800" y="9525"/>
              <a:ext cx="887685" cy="396875"/>
            </a:xfrm>
            <a:prstGeom prst="rect">
              <a:avLst/>
            </a:prstGeom>
          </p:spPr>
          <p:txBody>
            <a:bodyPr lIns="50800" tIns="50800" rIns="50800" bIns="50800" rtlCol="0" anchor="ctr"/>
            <a:lstStyle/>
            <a:p>
              <a:pPr algn="ctr">
                <a:lnSpc>
                  <a:spcPts val="2879"/>
                </a:lnSpc>
              </a:pPr>
              <a:endParaRPr/>
            </a:p>
          </p:txBody>
        </p:sp>
      </p:grpSp>
      <p:grpSp>
        <p:nvGrpSpPr>
          <p:cNvPr id="16" name="Group 16"/>
          <p:cNvGrpSpPr/>
          <p:nvPr/>
        </p:nvGrpSpPr>
        <p:grpSpPr>
          <a:xfrm>
            <a:off x="9317385" y="3774121"/>
            <a:ext cx="3529459" cy="1256364"/>
            <a:chOff x="0" y="0"/>
            <a:chExt cx="1141685" cy="406400"/>
          </a:xfrm>
        </p:grpSpPr>
        <p:sp>
          <p:nvSpPr>
            <p:cNvPr id="17" name="Freeform 17"/>
            <p:cNvSpPr/>
            <p:nvPr/>
          </p:nvSpPr>
          <p:spPr>
            <a:xfrm>
              <a:off x="0" y="0"/>
              <a:ext cx="1141685" cy="406400"/>
            </a:xfrm>
            <a:custGeom>
              <a:avLst/>
              <a:gdLst/>
              <a:ahLst/>
              <a:cxnLst/>
              <a:rect l="l" t="t" r="r" b="b"/>
              <a:pathLst>
                <a:path w="1141685" h="406400">
                  <a:moveTo>
                    <a:pt x="0" y="0"/>
                  </a:moveTo>
                  <a:lnTo>
                    <a:pt x="938485" y="0"/>
                  </a:lnTo>
                  <a:lnTo>
                    <a:pt x="1141685" y="203200"/>
                  </a:lnTo>
                  <a:lnTo>
                    <a:pt x="938485" y="406400"/>
                  </a:lnTo>
                  <a:lnTo>
                    <a:pt x="0" y="406400"/>
                  </a:lnTo>
                  <a:lnTo>
                    <a:pt x="203200" y="203200"/>
                  </a:lnTo>
                  <a:lnTo>
                    <a:pt x="0" y="0"/>
                  </a:lnTo>
                  <a:close/>
                </a:path>
              </a:pathLst>
            </a:custGeom>
            <a:solidFill>
              <a:srgbClr val="3194D0"/>
            </a:solidFill>
          </p:spPr>
        </p:sp>
        <p:sp>
          <p:nvSpPr>
            <p:cNvPr id="18" name="TextBox 18"/>
            <p:cNvSpPr txBox="1"/>
            <p:nvPr/>
          </p:nvSpPr>
          <p:spPr>
            <a:xfrm>
              <a:off x="177800" y="9525"/>
              <a:ext cx="887685" cy="396875"/>
            </a:xfrm>
            <a:prstGeom prst="rect">
              <a:avLst/>
            </a:prstGeom>
          </p:spPr>
          <p:txBody>
            <a:bodyPr lIns="50800" tIns="50800" rIns="50800" bIns="50800" rtlCol="0" anchor="ctr"/>
            <a:lstStyle/>
            <a:p>
              <a:pPr algn="ctr">
                <a:lnSpc>
                  <a:spcPts val="2879"/>
                </a:lnSpc>
              </a:pPr>
              <a:endParaRPr/>
            </a:p>
          </p:txBody>
        </p:sp>
      </p:grpSp>
      <p:grpSp>
        <p:nvGrpSpPr>
          <p:cNvPr id="19" name="Group 19"/>
          <p:cNvGrpSpPr/>
          <p:nvPr/>
        </p:nvGrpSpPr>
        <p:grpSpPr>
          <a:xfrm>
            <a:off x="5441155" y="3774121"/>
            <a:ext cx="3529459" cy="1256364"/>
            <a:chOff x="0" y="0"/>
            <a:chExt cx="1141685" cy="406400"/>
          </a:xfrm>
        </p:grpSpPr>
        <p:sp>
          <p:nvSpPr>
            <p:cNvPr id="20" name="Freeform 20"/>
            <p:cNvSpPr/>
            <p:nvPr/>
          </p:nvSpPr>
          <p:spPr>
            <a:xfrm>
              <a:off x="0" y="0"/>
              <a:ext cx="1141685" cy="406400"/>
            </a:xfrm>
            <a:custGeom>
              <a:avLst/>
              <a:gdLst/>
              <a:ahLst/>
              <a:cxnLst/>
              <a:rect l="l" t="t" r="r" b="b"/>
              <a:pathLst>
                <a:path w="1141685" h="406400">
                  <a:moveTo>
                    <a:pt x="0" y="0"/>
                  </a:moveTo>
                  <a:lnTo>
                    <a:pt x="938485" y="0"/>
                  </a:lnTo>
                  <a:lnTo>
                    <a:pt x="1141685" y="203200"/>
                  </a:lnTo>
                  <a:lnTo>
                    <a:pt x="938485" y="406400"/>
                  </a:lnTo>
                  <a:lnTo>
                    <a:pt x="0" y="406400"/>
                  </a:lnTo>
                  <a:lnTo>
                    <a:pt x="203200" y="203200"/>
                  </a:lnTo>
                  <a:lnTo>
                    <a:pt x="0" y="0"/>
                  </a:lnTo>
                  <a:close/>
                </a:path>
              </a:pathLst>
            </a:custGeom>
            <a:solidFill>
              <a:srgbClr val="3194D0"/>
            </a:solidFill>
          </p:spPr>
        </p:sp>
        <p:sp>
          <p:nvSpPr>
            <p:cNvPr id="21" name="TextBox 21"/>
            <p:cNvSpPr txBox="1"/>
            <p:nvPr/>
          </p:nvSpPr>
          <p:spPr>
            <a:xfrm>
              <a:off x="177800" y="9525"/>
              <a:ext cx="887685" cy="396875"/>
            </a:xfrm>
            <a:prstGeom prst="rect">
              <a:avLst/>
            </a:prstGeom>
          </p:spPr>
          <p:txBody>
            <a:bodyPr lIns="50800" tIns="50800" rIns="50800" bIns="50800" rtlCol="0" anchor="ctr"/>
            <a:lstStyle/>
            <a:p>
              <a:pPr algn="ctr">
                <a:lnSpc>
                  <a:spcPts val="2879"/>
                </a:lnSpc>
              </a:pPr>
              <a:endParaRPr/>
            </a:p>
          </p:txBody>
        </p:sp>
      </p:grpSp>
      <p:grpSp>
        <p:nvGrpSpPr>
          <p:cNvPr id="22" name="Group 22"/>
          <p:cNvGrpSpPr/>
          <p:nvPr/>
        </p:nvGrpSpPr>
        <p:grpSpPr>
          <a:xfrm>
            <a:off x="13203584" y="3774121"/>
            <a:ext cx="3529459" cy="1256364"/>
            <a:chOff x="0" y="0"/>
            <a:chExt cx="1141685" cy="406400"/>
          </a:xfrm>
        </p:grpSpPr>
        <p:sp>
          <p:nvSpPr>
            <p:cNvPr id="23" name="Freeform 23"/>
            <p:cNvSpPr/>
            <p:nvPr/>
          </p:nvSpPr>
          <p:spPr>
            <a:xfrm>
              <a:off x="0" y="0"/>
              <a:ext cx="1141685" cy="406400"/>
            </a:xfrm>
            <a:custGeom>
              <a:avLst/>
              <a:gdLst/>
              <a:ahLst/>
              <a:cxnLst/>
              <a:rect l="l" t="t" r="r" b="b"/>
              <a:pathLst>
                <a:path w="1141685" h="406400">
                  <a:moveTo>
                    <a:pt x="0" y="0"/>
                  </a:moveTo>
                  <a:lnTo>
                    <a:pt x="938485" y="0"/>
                  </a:lnTo>
                  <a:lnTo>
                    <a:pt x="1141685" y="203200"/>
                  </a:lnTo>
                  <a:lnTo>
                    <a:pt x="938485" y="406400"/>
                  </a:lnTo>
                  <a:lnTo>
                    <a:pt x="0" y="406400"/>
                  </a:lnTo>
                  <a:lnTo>
                    <a:pt x="203200" y="203200"/>
                  </a:lnTo>
                  <a:lnTo>
                    <a:pt x="0" y="0"/>
                  </a:lnTo>
                  <a:close/>
                </a:path>
              </a:pathLst>
            </a:custGeom>
            <a:solidFill>
              <a:srgbClr val="3194D0"/>
            </a:solidFill>
          </p:spPr>
        </p:sp>
        <p:sp>
          <p:nvSpPr>
            <p:cNvPr id="24" name="TextBox 24"/>
            <p:cNvSpPr txBox="1"/>
            <p:nvPr/>
          </p:nvSpPr>
          <p:spPr>
            <a:xfrm>
              <a:off x="177800" y="9525"/>
              <a:ext cx="887685" cy="396875"/>
            </a:xfrm>
            <a:prstGeom prst="rect">
              <a:avLst/>
            </a:prstGeom>
          </p:spPr>
          <p:txBody>
            <a:bodyPr lIns="50800" tIns="50800" rIns="50800" bIns="50800" rtlCol="0" anchor="ctr"/>
            <a:lstStyle/>
            <a:p>
              <a:pPr algn="ctr">
                <a:lnSpc>
                  <a:spcPts val="2879"/>
                </a:lnSpc>
              </a:pPr>
              <a:endParaRPr/>
            </a:p>
          </p:txBody>
        </p:sp>
      </p:grpSp>
      <p:sp>
        <p:nvSpPr>
          <p:cNvPr id="25" name="Freeform 25"/>
          <p:cNvSpPr/>
          <p:nvPr/>
        </p:nvSpPr>
        <p:spPr>
          <a:xfrm>
            <a:off x="10414309" y="2180217"/>
            <a:ext cx="1335611" cy="1332272"/>
          </a:xfrm>
          <a:custGeom>
            <a:avLst/>
            <a:gdLst/>
            <a:ahLst/>
            <a:cxnLst/>
            <a:rect l="l" t="t" r="r" b="b"/>
            <a:pathLst>
              <a:path w="1335611" h="1332272">
                <a:moveTo>
                  <a:pt x="0" y="0"/>
                </a:moveTo>
                <a:lnTo>
                  <a:pt x="1335611" y="0"/>
                </a:lnTo>
                <a:lnTo>
                  <a:pt x="1335611" y="1332272"/>
                </a:lnTo>
                <a:lnTo>
                  <a:pt x="0" y="1332272"/>
                </a:lnTo>
                <a:lnTo>
                  <a:pt x="0" y="0"/>
                </a:lnTo>
                <a:close/>
              </a:path>
            </a:pathLst>
          </a:custGeom>
          <a:blipFill>
            <a:blip>
              <a:extLst>
                <a:ext uri="{96DAC541-7B7A-43D3-8B79-37D633B846F1}">
                  <asvg:svgBlip xmlns:asvg="http://schemas.microsoft.com/office/drawing/2016/SVG/main" r:embed="rId7"/>
                </a:ext>
              </a:extLst>
            </a:blip>
            <a:stretch>
              <a:fillRect/>
            </a:stretch>
          </a:blipFill>
        </p:spPr>
      </p:sp>
      <p:sp>
        <p:nvSpPr>
          <p:cNvPr id="26" name="Freeform 26"/>
          <p:cNvSpPr/>
          <p:nvPr/>
        </p:nvSpPr>
        <p:spPr>
          <a:xfrm>
            <a:off x="2465725" y="2199908"/>
            <a:ext cx="1292890" cy="1292890"/>
          </a:xfrm>
          <a:custGeom>
            <a:avLst/>
            <a:gdLst/>
            <a:ahLst/>
            <a:cxnLst/>
            <a:rect l="l" t="t" r="r" b="b"/>
            <a:pathLst>
              <a:path w="1292890" h="1292890">
                <a:moveTo>
                  <a:pt x="0" y="0"/>
                </a:moveTo>
                <a:lnTo>
                  <a:pt x="1292890" y="0"/>
                </a:lnTo>
                <a:lnTo>
                  <a:pt x="1292890" y="1292890"/>
                </a:lnTo>
                <a:lnTo>
                  <a:pt x="0" y="1292890"/>
                </a:lnTo>
                <a:lnTo>
                  <a:pt x="0" y="0"/>
                </a:lnTo>
                <a:close/>
              </a:path>
            </a:pathLst>
          </a:custGeom>
          <a:blipFill>
            <a:blip>
              <a:extLst>
                <a:ext uri="{96DAC541-7B7A-43D3-8B79-37D633B846F1}">
                  <asvg:svgBlip xmlns:asvg="http://schemas.microsoft.com/office/drawing/2016/SVG/main" r:embed="rId8"/>
                </a:ext>
              </a:extLst>
            </a:blip>
            <a:stretch>
              <a:fillRect/>
            </a:stretch>
          </a:blipFill>
        </p:spPr>
      </p:sp>
      <p:sp>
        <p:nvSpPr>
          <p:cNvPr id="27" name="Freeform 27"/>
          <p:cNvSpPr/>
          <p:nvPr/>
        </p:nvSpPr>
        <p:spPr>
          <a:xfrm>
            <a:off x="14209363" y="2233456"/>
            <a:ext cx="1207406" cy="1225793"/>
          </a:xfrm>
          <a:custGeom>
            <a:avLst/>
            <a:gdLst/>
            <a:ahLst/>
            <a:cxnLst/>
            <a:rect l="l" t="t" r="r" b="b"/>
            <a:pathLst>
              <a:path w="1207406" h="1225793">
                <a:moveTo>
                  <a:pt x="0" y="0"/>
                </a:moveTo>
                <a:lnTo>
                  <a:pt x="1207406" y="0"/>
                </a:lnTo>
                <a:lnTo>
                  <a:pt x="1207406" y="1225794"/>
                </a:lnTo>
                <a:lnTo>
                  <a:pt x="0" y="1225794"/>
                </a:lnTo>
                <a:lnTo>
                  <a:pt x="0" y="0"/>
                </a:lnTo>
                <a:close/>
              </a:path>
            </a:pathLst>
          </a:custGeom>
          <a:blipFill>
            <a:blip>
              <a:extLst>
                <a:ext uri="{96DAC541-7B7A-43D3-8B79-37D633B846F1}">
                  <asvg:svgBlip xmlns:asvg="http://schemas.microsoft.com/office/drawing/2016/SVG/main" r:embed="rId9"/>
                </a:ext>
              </a:extLst>
            </a:blip>
            <a:stretch>
              <a:fillRect/>
            </a:stretch>
          </a:blipFill>
        </p:spPr>
      </p:sp>
      <p:sp>
        <p:nvSpPr>
          <p:cNvPr id="28" name="Freeform 28"/>
          <p:cNvSpPr/>
          <p:nvPr/>
        </p:nvSpPr>
        <p:spPr>
          <a:xfrm>
            <a:off x="6593236" y="2283477"/>
            <a:ext cx="1125752" cy="1125752"/>
          </a:xfrm>
          <a:custGeom>
            <a:avLst/>
            <a:gdLst/>
            <a:ahLst/>
            <a:cxnLst/>
            <a:rect l="l" t="t" r="r" b="b"/>
            <a:pathLst>
              <a:path w="1125752" h="1125752">
                <a:moveTo>
                  <a:pt x="0" y="0"/>
                </a:moveTo>
                <a:lnTo>
                  <a:pt x="1125752" y="0"/>
                </a:lnTo>
                <a:lnTo>
                  <a:pt x="1125752" y="1125752"/>
                </a:lnTo>
                <a:lnTo>
                  <a:pt x="0" y="1125752"/>
                </a:lnTo>
                <a:lnTo>
                  <a:pt x="0" y="0"/>
                </a:lnTo>
                <a:close/>
              </a:path>
            </a:pathLst>
          </a:custGeom>
          <a:blipFill>
            <a:blip>
              <a:extLst>
                <a:ext uri="{96DAC541-7B7A-43D3-8B79-37D633B846F1}">
                  <asvg:svgBlip xmlns:asvg="http://schemas.microsoft.com/office/drawing/2016/SVG/main" r:embed="rId10"/>
                </a:ext>
              </a:extLst>
            </a:blip>
            <a:stretch>
              <a:fillRect/>
            </a:stretch>
          </a:blipFill>
        </p:spPr>
      </p:sp>
      <p:sp>
        <p:nvSpPr>
          <p:cNvPr id="29" name="Freeform 29"/>
          <p:cNvSpPr/>
          <p:nvPr/>
        </p:nvSpPr>
        <p:spPr>
          <a:xfrm flipH="1">
            <a:off x="16971168" y="6669861"/>
            <a:ext cx="2694769" cy="3617139"/>
          </a:xfrm>
          <a:custGeom>
            <a:avLst/>
            <a:gdLst/>
            <a:ahLst/>
            <a:cxnLst/>
            <a:rect l="l" t="t" r="r" b="b"/>
            <a:pathLst>
              <a:path w="2694769" h="3617139">
                <a:moveTo>
                  <a:pt x="2694769" y="0"/>
                </a:moveTo>
                <a:lnTo>
                  <a:pt x="0" y="0"/>
                </a:lnTo>
                <a:lnTo>
                  <a:pt x="0" y="3617139"/>
                </a:lnTo>
                <a:lnTo>
                  <a:pt x="2694769" y="3617139"/>
                </a:lnTo>
                <a:lnTo>
                  <a:pt x="2694769" y="0"/>
                </a:lnTo>
                <a:close/>
              </a:path>
            </a:pathLst>
          </a:custGeom>
          <a:blipFill>
            <a:blip>
              <a:extLst>
                <a:ext uri="{96DAC541-7B7A-43D3-8B79-37D633B846F1}">
                  <asvg:svgBlip xmlns:asvg="http://schemas.microsoft.com/office/drawing/2016/SVG/main" r:embed="rId6"/>
                </a:ext>
              </a:extLst>
            </a:blip>
            <a:stretch>
              <a:fillRect/>
            </a:stretch>
          </a:blipFill>
        </p:spPr>
      </p:sp>
      <p:sp>
        <p:nvSpPr>
          <p:cNvPr id="30" name="Freeform 30"/>
          <p:cNvSpPr/>
          <p:nvPr/>
        </p:nvSpPr>
        <p:spPr>
          <a:xfrm flipH="1" flipV="1">
            <a:off x="16971168" y="3014606"/>
            <a:ext cx="2694769" cy="3617139"/>
          </a:xfrm>
          <a:custGeom>
            <a:avLst/>
            <a:gdLst/>
            <a:ahLst/>
            <a:cxnLst/>
            <a:rect l="l" t="t" r="r" b="b"/>
            <a:pathLst>
              <a:path w="2694769" h="3617139">
                <a:moveTo>
                  <a:pt x="2694769" y="3617138"/>
                </a:moveTo>
                <a:lnTo>
                  <a:pt x="0" y="3617138"/>
                </a:lnTo>
                <a:lnTo>
                  <a:pt x="0" y="0"/>
                </a:lnTo>
                <a:lnTo>
                  <a:pt x="2694769" y="0"/>
                </a:lnTo>
                <a:lnTo>
                  <a:pt x="2694769" y="3617138"/>
                </a:lnTo>
                <a:close/>
              </a:path>
            </a:pathLst>
          </a:custGeom>
          <a:blipFill>
            <a:blip>
              <a:extLst>
                <a:ext uri="{96DAC541-7B7A-43D3-8B79-37D633B846F1}">
                  <asvg:svgBlip xmlns:asvg="http://schemas.microsoft.com/office/drawing/2016/SVG/main" r:embed="rId6"/>
                </a:ext>
              </a:extLst>
            </a:blip>
            <a:stretch>
              <a:fillRect/>
            </a:stretch>
          </a:blipFill>
        </p:spPr>
      </p:sp>
      <p:sp>
        <p:nvSpPr>
          <p:cNvPr id="31" name="Freeform 31"/>
          <p:cNvSpPr/>
          <p:nvPr/>
        </p:nvSpPr>
        <p:spPr>
          <a:xfrm rot="5400000">
            <a:off x="2685210" y="6463241"/>
            <a:ext cx="853919" cy="667124"/>
          </a:xfrm>
          <a:custGeom>
            <a:avLst/>
            <a:gdLst/>
            <a:ahLst/>
            <a:cxnLst/>
            <a:rect l="l" t="t" r="r" b="b"/>
            <a:pathLst>
              <a:path w="853919" h="667124">
                <a:moveTo>
                  <a:pt x="0" y="0"/>
                </a:moveTo>
                <a:lnTo>
                  <a:pt x="853919" y="0"/>
                </a:lnTo>
                <a:lnTo>
                  <a:pt x="853919" y="667124"/>
                </a:lnTo>
                <a:lnTo>
                  <a:pt x="0" y="667124"/>
                </a:lnTo>
                <a:lnTo>
                  <a:pt x="0" y="0"/>
                </a:lnTo>
                <a:close/>
              </a:path>
            </a:pathLst>
          </a:custGeom>
          <a:blipFill>
            <a:blip>
              <a:extLst>
                <a:ext uri="{96DAC541-7B7A-43D3-8B79-37D633B846F1}">
                  <asvg:svgBlip xmlns:asvg="http://schemas.microsoft.com/office/drawing/2016/SVG/main" r:embed="rId11"/>
                </a:ext>
              </a:extLst>
            </a:blip>
            <a:stretch>
              <a:fillRect/>
            </a:stretch>
          </a:blipFill>
        </p:spPr>
      </p:sp>
      <p:sp>
        <p:nvSpPr>
          <p:cNvPr id="32" name="Freeform 32"/>
          <p:cNvSpPr/>
          <p:nvPr/>
        </p:nvSpPr>
        <p:spPr>
          <a:xfrm rot="5400000">
            <a:off x="6656834" y="6463241"/>
            <a:ext cx="853919" cy="667124"/>
          </a:xfrm>
          <a:custGeom>
            <a:avLst/>
            <a:gdLst/>
            <a:ahLst/>
            <a:cxnLst/>
            <a:rect l="l" t="t" r="r" b="b"/>
            <a:pathLst>
              <a:path w="853919" h="667124">
                <a:moveTo>
                  <a:pt x="0" y="0"/>
                </a:moveTo>
                <a:lnTo>
                  <a:pt x="853918" y="0"/>
                </a:lnTo>
                <a:lnTo>
                  <a:pt x="853918" y="667124"/>
                </a:lnTo>
                <a:lnTo>
                  <a:pt x="0" y="667124"/>
                </a:lnTo>
                <a:lnTo>
                  <a:pt x="0" y="0"/>
                </a:lnTo>
                <a:close/>
              </a:path>
            </a:pathLst>
          </a:custGeom>
          <a:blipFill>
            <a:blip>
              <a:extLst>
                <a:ext uri="{96DAC541-7B7A-43D3-8B79-37D633B846F1}">
                  <asvg:svgBlip xmlns:asvg="http://schemas.microsoft.com/office/drawing/2016/SVG/main" r:embed="rId11"/>
                </a:ext>
              </a:extLst>
            </a:blip>
            <a:stretch>
              <a:fillRect/>
            </a:stretch>
          </a:blipFill>
        </p:spPr>
      </p:sp>
      <p:sp>
        <p:nvSpPr>
          <p:cNvPr id="33" name="Freeform 33"/>
          <p:cNvSpPr/>
          <p:nvPr/>
        </p:nvSpPr>
        <p:spPr>
          <a:xfrm rot="5400000">
            <a:off x="10581198" y="6463241"/>
            <a:ext cx="853919" cy="667124"/>
          </a:xfrm>
          <a:custGeom>
            <a:avLst/>
            <a:gdLst/>
            <a:ahLst/>
            <a:cxnLst/>
            <a:rect l="l" t="t" r="r" b="b"/>
            <a:pathLst>
              <a:path w="853919" h="667124">
                <a:moveTo>
                  <a:pt x="0" y="0"/>
                </a:moveTo>
                <a:lnTo>
                  <a:pt x="853918" y="0"/>
                </a:lnTo>
                <a:lnTo>
                  <a:pt x="853918" y="667124"/>
                </a:lnTo>
                <a:lnTo>
                  <a:pt x="0" y="667124"/>
                </a:lnTo>
                <a:lnTo>
                  <a:pt x="0" y="0"/>
                </a:lnTo>
                <a:close/>
              </a:path>
            </a:pathLst>
          </a:custGeom>
          <a:blipFill>
            <a:blip>
              <a:extLst>
                <a:ext uri="{96DAC541-7B7A-43D3-8B79-37D633B846F1}">
                  <asvg:svgBlip xmlns:asvg="http://schemas.microsoft.com/office/drawing/2016/SVG/main" r:embed="rId11"/>
                </a:ext>
              </a:extLst>
            </a:blip>
            <a:stretch>
              <a:fillRect/>
            </a:stretch>
          </a:blipFill>
        </p:spPr>
      </p:sp>
      <p:sp>
        <p:nvSpPr>
          <p:cNvPr id="34" name="Freeform 34"/>
          <p:cNvSpPr/>
          <p:nvPr/>
        </p:nvSpPr>
        <p:spPr>
          <a:xfrm rot="5400000">
            <a:off x="14505872" y="6463241"/>
            <a:ext cx="853919" cy="667124"/>
          </a:xfrm>
          <a:custGeom>
            <a:avLst/>
            <a:gdLst/>
            <a:ahLst/>
            <a:cxnLst/>
            <a:rect l="l" t="t" r="r" b="b"/>
            <a:pathLst>
              <a:path w="853919" h="667124">
                <a:moveTo>
                  <a:pt x="0" y="0"/>
                </a:moveTo>
                <a:lnTo>
                  <a:pt x="853918" y="0"/>
                </a:lnTo>
                <a:lnTo>
                  <a:pt x="853918" y="667124"/>
                </a:lnTo>
                <a:lnTo>
                  <a:pt x="0" y="667124"/>
                </a:lnTo>
                <a:lnTo>
                  <a:pt x="0" y="0"/>
                </a:lnTo>
                <a:close/>
              </a:path>
            </a:pathLst>
          </a:custGeom>
          <a:blipFill>
            <a:blip>
              <a:extLst>
                <a:ext uri="{96DAC541-7B7A-43D3-8B79-37D633B846F1}">
                  <asvg:svgBlip xmlns:asvg="http://schemas.microsoft.com/office/drawing/2016/SVG/main" r:embed="rId11"/>
                </a:ext>
              </a:extLst>
            </a:blip>
            <a:stretch>
              <a:fillRect/>
            </a:stretch>
          </a:blipFill>
        </p:spPr>
      </p:sp>
      <p:grpSp>
        <p:nvGrpSpPr>
          <p:cNvPr id="35" name="Group 35"/>
          <p:cNvGrpSpPr/>
          <p:nvPr/>
        </p:nvGrpSpPr>
        <p:grpSpPr>
          <a:xfrm>
            <a:off x="1347440" y="7528562"/>
            <a:ext cx="3529459" cy="2057400"/>
            <a:chOff x="0" y="0"/>
            <a:chExt cx="929570" cy="541867"/>
          </a:xfrm>
        </p:grpSpPr>
        <p:sp>
          <p:nvSpPr>
            <p:cNvPr id="36" name="Freeform 36"/>
            <p:cNvSpPr/>
            <p:nvPr/>
          </p:nvSpPr>
          <p:spPr>
            <a:xfrm>
              <a:off x="0" y="0"/>
              <a:ext cx="929570" cy="541867"/>
            </a:xfrm>
            <a:custGeom>
              <a:avLst/>
              <a:gdLst/>
              <a:ahLst/>
              <a:cxnLst/>
              <a:rect l="l" t="t" r="r" b="b"/>
              <a:pathLst>
                <a:path w="929570" h="541867">
                  <a:moveTo>
                    <a:pt x="43870" y="0"/>
                  </a:moveTo>
                  <a:lnTo>
                    <a:pt x="885699" y="0"/>
                  </a:lnTo>
                  <a:cubicBezTo>
                    <a:pt x="897334" y="0"/>
                    <a:pt x="908493" y="4622"/>
                    <a:pt x="916720" y="12849"/>
                  </a:cubicBezTo>
                  <a:cubicBezTo>
                    <a:pt x="924948" y="21077"/>
                    <a:pt x="929570" y="32235"/>
                    <a:pt x="929570" y="43870"/>
                  </a:cubicBezTo>
                  <a:lnTo>
                    <a:pt x="929570" y="497996"/>
                  </a:lnTo>
                  <a:cubicBezTo>
                    <a:pt x="929570" y="509632"/>
                    <a:pt x="924948" y="520790"/>
                    <a:pt x="916720" y="529017"/>
                  </a:cubicBezTo>
                  <a:cubicBezTo>
                    <a:pt x="908493" y="537245"/>
                    <a:pt x="897334" y="541867"/>
                    <a:pt x="885699" y="541867"/>
                  </a:cubicBezTo>
                  <a:lnTo>
                    <a:pt x="43870" y="541867"/>
                  </a:lnTo>
                  <a:cubicBezTo>
                    <a:pt x="32235" y="541867"/>
                    <a:pt x="21077" y="537245"/>
                    <a:pt x="12849" y="529017"/>
                  </a:cubicBezTo>
                  <a:cubicBezTo>
                    <a:pt x="4622" y="520790"/>
                    <a:pt x="0" y="509632"/>
                    <a:pt x="0" y="497996"/>
                  </a:cubicBezTo>
                  <a:lnTo>
                    <a:pt x="0" y="43870"/>
                  </a:lnTo>
                  <a:cubicBezTo>
                    <a:pt x="0" y="32235"/>
                    <a:pt x="4622" y="21077"/>
                    <a:pt x="12849" y="12849"/>
                  </a:cubicBezTo>
                  <a:cubicBezTo>
                    <a:pt x="21077" y="4622"/>
                    <a:pt x="32235" y="0"/>
                    <a:pt x="43870" y="0"/>
                  </a:cubicBezTo>
                  <a:close/>
                </a:path>
              </a:pathLst>
            </a:custGeom>
            <a:solidFill>
              <a:srgbClr val="000000">
                <a:alpha val="0"/>
              </a:srgbClr>
            </a:solidFill>
            <a:ln w="38100" cap="sq">
              <a:solidFill>
                <a:srgbClr val="0150AC"/>
              </a:solidFill>
              <a:prstDash val="solid"/>
              <a:miter/>
            </a:ln>
          </p:spPr>
        </p:sp>
        <p:sp>
          <p:nvSpPr>
            <p:cNvPr id="37" name="TextBox 37"/>
            <p:cNvSpPr txBox="1"/>
            <p:nvPr/>
          </p:nvSpPr>
          <p:spPr>
            <a:xfrm>
              <a:off x="0" y="-38100"/>
              <a:ext cx="929570" cy="579967"/>
            </a:xfrm>
            <a:prstGeom prst="rect">
              <a:avLst/>
            </a:prstGeom>
          </p:spPr>
          <p:txBody>
            <a:bodyPr lIns="50800" tIns="50800" rIns="50800" bIns="50800" rtlCol="0" anchor="ctr"/>
            <a:lstStyle/>
            <a:p>
              <a:pPr algn="ctr">
                <a:lnSpc>
                  <a:spcPts val="2659"/>
                </a:lnSpc>
              </a:pPr>
              <a:endParaRPr/>
            </a:p>
          </p:txBody>
        </p:sp>
      </p:grpSp>
      <p:sp>
        <p:nvSpPr>
          <p:cNvPr id="38" name="TextBox 38"/>
          <p:cNvSpPr txBox="1"/>
          <p:nvPr/>
        </p:nvSpPr>
        <p:spPr>
          <a:xfrm>
            <a:off x="1964218" y="5338762"/>
            <a:ext cx="2295903" cy="781050"/>
          </a:xfrm>
          <a:prstGeom prst="rect">
            <a:avLst/>
          </a:prstGeom>
        </p:spPr>
        <p:txBody>
          <a:bodyPr lIns="0" tIns="0" rIns="0" bIns="0" rtlCol="0" anchor="t">
            <a:spAutoFit/>
          </a:bodyPr>
          <a:lstStyle/>
          <a:p>
            <a:pPr algn="ctr">
              <a:lnSpc>
                <a:spcPts val="3120"/>
              </a:lnSpc>
            </a:pPr>
            <a:r>
              <a:rPr lang="en-US" sz="2600" b="1">
                <a:solidFill>
                  <a:srgbClr val="0150AC"/>
                </a:solidFill>
                <a:latin typeface="Montserrat Bold"/>
                <a:ea typeface="Montserrat Bold"/>
                <a:cs typeface="Montserrat Bold"/>
                <a:sym typeface="Montserrat Bold"/>
              </a:rPr>
              <a:t>Giao đề &amp; viết lần 1</a:t>
            </a:r>
          </a:p>
        </p:txBody>
      </p:sp>
      <p:sp>
        <p:nvSpPr>
          <p:cNvPr id="39" name="TextBox 39"/>
          <p:cNvSpPr txBox="1"/>
          <p:nvPr/>
        </p:nvSpPr>
        <p:spPr>
          <a:xfrm>
            <a:off x="1983302" y="4163129"/>
            <a:ext cx="2600604" cy="478348"/>
          </a:xfrm>
          <a:prstGeom prst="rect">
            <a:avLst/>
          </a:prstGeom>
        </p:spPr>
        <p:txBody>
          <a:bodyPr lIns="0" tIns="0" rIns="0" bIns="0" rtlCol="0" anchor="t">
            <a:spAutoFit/>
          </a:bodyPr>
          <a:lstStyle/>
          <a:p>
            <a:pPr algn="ctr">
              <a:lnSpc>
                <a:spcPts val="3788"/>
              </a:lnSpc>
            </a:pPr>
            <a:r>
              <a:rPr lang="en-US" sz="3156" b="1">
                <a:solidFill>
                  <a:srgbClr val="FFFFFF"/>
                </a:solidFill>
                <a:latin typeface="Montserrat Bold"/>
                <a:ea typeface="Montserrat Bold"/>
                <a:cs typeface="Montserrat Bold"/>
                <a:sym typeface="Montserrat Bold"/>
              </a:rPr>
              <a:t>Bước 1</a:t>
            </a:r>
          </a:p>
        </p:txBody>
      </p:sp>
      <p:sp>
        <p:nvSpPr>
          <p:cNvPr id="40" name="TextBox 40"/>
          <p:cNvSpPr txBox="1"/>
          <p:nvPr/>
        </p:nvSpPr>
        <p:spPr>
          <a:xfrm>
            <a:off x="5935842" y="4163129"/>
            <a:ext cx="2600604" cy="478348"/>
          </a:xfrm>
          <a:prstGeom prst="rect">
            <a:avLst/>
          </a:prstGeom>
        </p:spPr>
        <p:txBody>
          <a:bodyPr lIns="0" tIns="0" rIns="0" bIns="0" rtlCol="0" anchor="t">
            <a:spAutoFit/>
          </a:bodyPr>
          <a:lstStyle/>
          <a:p>
            <a:pPr algn="ctr">
              <a:lnSpc>
                <a:spcPts val="3788"/>
              </a:lnSpc>
            </a:pPr>
            <a:r>
              <a:rPr lang="en-US" sz="3156" b="1">
                <a:solidFill>
                  <a:srgbClr val="FFFFFF"/>
                </a:solidFill>
                <a:latin typeface="Montserrat Bold"/>
                <a:ea typeface="Montserrat Bold"/>
                <a:cs typeface="Montserrat Bold"/>
                <a:sym typeface="Montserrat Bold"/>
              </a:rPr>
              <a:t>Bước 2</a:t>
            </a:r>
          </a:p>
        </p:txBody>
      </p:sp>
      <p:sp>
        <p:nvSpPr>
          <p:cNvPr id="41" name="TextBox 41"/>
          <p:cNvSpPr txBox="1"/>
          <p:nvPr/>
        </p:nvSpPr>
        <p:spPr>
          <a:xfrm>
            <a:off x="9885807" y="4163129"/>
            <a:ext cx="2600604" cy="478348"/>
          </a:xfrm>
          <a:prstGeom prst="rect">
            <a:avLst/>
          </a:prstGeom>
        </p:spPr>
        <p:txBody>
          <a:bodyPr lIns="0" tIns="0" rIns="0" bIns="0" rtlCol="0" anchor="t">
            <a:spAutoFit/>
          </a:bodyPr>
          <a:lstStyle/>
          <a:p>
            <a:pPr algn="ctr">
              <a:lnSpc>
                <a:spcPts val="3788"/>
              </a:lnSpc>
            </a:pPr>
            <a:r>
              <a:rPr lang="en-US" sz="3156" b="1">
                <a:solidFill>
                  <a:srgbClr val="FFFFFF"/>
                </a:solidFill>
                <a:latin typeface="Montserrat Bold"/>
                <a:ea typeface="Montserrat Bold"/>
                <a:cs typeface="Montserrat Bold"/>
                <a:sym typeface="Montserrat Bold"/>
              </a:rPr>
              <a:t>Bước 3</a:t>
            </a:r>
          </a:p>
        </p:txBody>
      </p:sp>
      <p:sp>
        <p:nvSpPr>
          <p:cNvPr id="42" name="TextBox 42"/>
          <p:cNvSpPr txBox="1"/>
          <p:nvPr/>
        </p:nvSpPr>
        <p:spPr>
          <a:xfrm>
            <a:off x="13701593" y="4163129"/>
            <a:ext cx="2600604" cy="478348"/>
          </a:xfrm>
          <a:prstGeom prst="rect">
            <a:avLst/>
          </a:prstGeom>
        </p:spPr>
        <p:txBody>
          <a:bodyPr lIns="0" tIns="0" rIns="0" bIns="0" rtlCol="0" anchor="t">
            <a:spAutoFit/>
          </a:bodyPr>
          <a:lstStyle/>
          <a:p>
            <a:pPr algn="ctr">
              <a:lnSpc>
                <a:spcPts val="3788"/>
              </a:lnSpc>
            </a:pPr>
            <a:r>
              <a:rPr lang="en-US" sz="3156" b="1">
                <a:solidFill>
                  <a:srgbClr val="FFFFFF"/>
                </a:solidFill>
                <a:latin typeface="Montserrat Bold"/>
                <a:ea typeface="Montserrat Bold"/>
                <a:cs typeface="Montserrat Bold"/>
                <a:sym typeface="Montserrat Bold"/>
              </a:rPr>
              <a:t>Bước 4</a:t>
            </a:r>
          </a:p>
        </p:txBody>
      </p:sp>
      <p:sp>
        <p:nvSpPr>
          <p:cNvPr id="43" name="TextBox 43"/>
          <p:cNvSpPr txBox="1"/>
          <p:nvPr/>
        </p:nvSpPr>
        <p:spPr>
          <a:xfrm>
            <a:off x="5935842" y="5338762"/>
            <a:ext cx="2295903" cy="397545"/>
          </a:xfrm>
          <a:prstGeom prst="rect">
            <a:avLst/>
          </a:prstGeom>
        </p:spPr>
        <p:txBody>
          <a:bodyPr lIns="0" tIns="0" rIns="0" bIns="0" rtlCol="0" anchor="t">
            <a:spAutoFit/>
          </a:bodyPr>
          <a:lstStyle/>
          <a:p>
            <a:pPr marL="0" lvl="0" indent="0" algn="ctr">
              <a:lnSpc>
                <a:spcPts val="3120"/>
              </a:lnSpc>
              <a:spcBef>
                <a:spcPct val="0"/>
              </a:spcBef>
            </a:pPr>
            <a:r>
              <a:rPr lang="en-US" sz="2600" b="1" u="none" strike="noStrike" dirty="0">
                <a:solidFill>
                  <a:srgbClr val="0150AC"/>
                </a:solidFill>
                <a:latin typeface="Montserrat Bold"/>
                <a:ea typeface="Montserrat Bold"/>
                <a:cs typeface="Montserrat Bold"/>
                <a:sym typeface="Montserrat Bold"/>
              </a:rPr>
              <a:t>Phản hồi AI</a:t>
            </a:r>
            <a:endParaRPr lang="en-US" sz="2600" u="none" strike="noStrike" dirty="0">
              <a:solidFill>
                <a:srgbClr val="0150AC"/>
              </a:solidFill>
              <a:latin typeface="Montserrat"/>
              <a:ea typeface="Montserrat"/>
              <a:cs typeface="Montserrat"/>
              <a:sym typeface="Montserrat"/>
            </a:endParaRPr>
          </a:p>
        </p:txBody>
      </p:sp>
      <p:sp>
        <p:nvSpPr>
          <p:cNvPr id="44" name="TextBox 44"/>
          <p:cNvSpPr txBox="1"/>
          <p:nvPr/>
        </p:nvSpPr>
        <p:spPr>
          <a:xfrm>
            <a:off x="9317385" y="5338762"/>
            <a:ext cx="3381543" cy="781050"/>
          </a:xfrm>
          <a:prstGeom prst="rect">
            <a:avLst/>
          </a:prstGeom>
        </p:spPr>
        <p:txBody>
          <a:bodyPr lIns="0" tIns="0" rIns="0" bIns="0" rtlCol="0" anchor="t">
            <a:spAutoFit/>
          </a:bodyPr>
          <a:lstStyle/>
          <a:p>
            <a:pPr marL="0" lvl="0" indent="0" algn="ctr">
              <a:lnSpc>
                <a:spcPts val="3120"/>
              </a:lnSpc>
              <a:spcBef>
                <a:spcPct val="0"/>
              </a:spcBef>
            </a:pPr>
            <a:r>
              <a:rPr lang="en-US" sz="2600" b="1" u="none" strike="noStrike">
                <a:solidFill>
                  <a:srgbClr val="0150AC"/>
                </a:solidFill>
                <a:latin typeface="Montserrat Bold"/>
                <a:ea typeface="Montserrat Bold"/>
                <a:cs typeface="Montserrat Bold"/>
                <a:sym typeface="Montserrat Bold"/>
              </a:rPr>
              <a:t>Đối chiếu với feedback của GV</a:t>
            </a:r>
          </a:p>
        </p:txBody>
      </p:sp>
      <p:sp>
        <p:nvSpPr>
          <p:cNvPr id="45" name="TextBox 45"/>
          <p:cNvSpPr txBox="1"/>
          <p:nvPr/>
        </p:nvSpPr>
        <p:spPr>
          <a:xfrm>
            <a:off x="12956733" y="5338215"/>
            <a:ext cx="3942816" cy="397545"/>
          </a:xfrm>
          <a:prstGeom prst="rect">
            <a:avLst/>
          </a:prstGeom>
        </p:spPr>
        <p:txBody>
          <a:bodyPr lIns="0" tIns="0" rIns="0" bIns="0" rtlCol="0" anchor="t">
            <a:spAutoFit/>
          </a:bodyPr>
          <a:lstStyle/>
          <a:p>
            <a:pPr marL="0" lvl="0" indent="0" algn="ctr">
              <a:lnSpc>
                <a:spcPts val="3120"/>
              </a:lnSpc>
              <a:spcBef>
                <a:spcPct val="0"/>
              </a:spcBef>
            </a:pPr>
            <a:r>
              <a:rPr lang="en-US" sz="2600" b="1" u="none" strike="noStrike" dirty="0">
                <a:solidFill>
                  <a:srgbClr val="0150AC"/>
                </a:solidFill>
                <a:latin typeface="Montserrat Bold"/>
                <a:ea typeface="Montserrat Bold"/>
                <a:cs typeface="Montserrat Bold"/>
                <a:sym typeface="Montserrat Bold"/>
              </a:rPr>
              <a:t>Viết lại </a:t>
            </a:r>
            <a:r>
              <a:rPr lang="en-US" sz="2600" b="1" dirty="0">
                <a:solidFill>
                  <a:srgbClr val="0150AC"/>
                </a:solidFill>
                <a:latin typeface="Montserrat Bold"/>
                <a:ea typeface="Montserrat Bold"/>
                <a:cs typeface="Montserrat Bold"/>
                <a:sym typeface="Montserrat Bold"/>
              </a:rPr>
              <a:t>lần</a:t>
            </a:r>
            <a:r>
              <a:rPr lang="en-US" sz="2600" b="1" u="none" strike="noStrike" dirty="0">
                <a:solidFill>
                  <a:srgbClr val="0150AC"/>
                </a:solidFill>
                <a:latin typeface="Montserrat Bold"/>
                <a:ea typeface="Montserrat Bold"/>
                <a:cs typeface="Montserrat Bold"/>
                <a:sym typeface="Montserrat Bold"/>
              </a:rPr>
              <a:t> 2</a:t>
            </a:r>
          </a:p>
        </p:txBody>
      </p:sp>
      <p:sp>
        <p:nvSpPr>
          <p:cNvPr id="46" name="TextBox 46"/>
          <p:cNvSpPr txBox="1"/>
          <p:nvPr/>
        </p:nvSpPr>
        <p:spPr>
          <a:xfrm>
            <a:off x="1427981" y="7920992"/>
            <a:ext cx="3368378" cy="12344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Montserrat"/>
                <a:ea typeface="Montserrat"/>
                <a:cs typeface="Montserrat"/>
                <a:sym typeface="Montserrat"/>
              </a:rPr>
              <a:t>HS viết tự nhiên, chưa có hỗ trợ nhiều, để thấy trình độ thật.</a:t>
            </a:r>
          </a:p>
        </p:txBody>
      </p:sp>
      <p:grpSp>
        <p:nvGrpSpPr>
          <p:cNvPr id="47" name="Group 47"/>
          <p:cNvGrpSpPr/>
          <p:nvPr/>
        </p:nvGrpSpPr>
        <p:grpSpPr>
          <a:xfrm>
            <a:off x="5319063" y="7528562"/>
            <a:ext cx="3529459" cy="2057400"/>
            <a:chOff x="0" y="0"/>
            <a:chExt cx="929570" cy="541867"/>
          </a:xfrm>
        </p:grpSpPr>
        <p:sp>
          <p:nvSpPr>
            <p:cNvPr id="48" name="Freeform 48"/>
            <p:cNvSpPr/>
            <p:nvPr/>
          </p:nvSpPr>
          <p:spPr>
            <a:xfrm>
              <a:off x="0" y="0"/>
              <a:ext cx="929570" cy="541867"/>
            </a:xfrm>
            <a:custGeom>
              <a:avLst/>
              <a:gdLst/>
              <a:ahLst/>
              <a:cxnLst/>
              <a:rect l="l" t="t" r="r" b="b"/>
              <a:pathLst>
                <a:path w="929570" h="541867">
                  <a:moveTo>
                    <a:pt x="43870" y="0"/>
                  </a:moveTo>
                  <a:lnTo>
                    <a:pt x="885699" y="0"/>
                  </a:lnTo>
                  <a:cubicBezTo>
                    <a:pt x="897334" y="0"/>
                    <a:pt x="908493" y="4622"/>
                    <a:pt x="916720" y="12849"/>
                  </a:cubicBezTo>
                  <a:cubicBezTo>
                    <a:pt x="924948" y="21077"/>
                    <a:pt x="929570" y="32235"/>
                    <a:pt x="929570" y="43870"/>
                  </a:cubicBezTo>
                  <a:lnTo>
                    <a:pt x="929570" y="497996"/>
                  </a:lnTo>
                  <a:cubicBezTo>
                    <a:pt x="929570" y="509632"/>
                    <a:pt x="924948" y="520790"/>
                    <a:pt x="916720" y="529017"/>
                  </a:cubicBezTo>
                  <a:cubicBezTo>
                    <a:pt x="908493" y="537245"/>
                    <a:pt x="897334" y="541867"/>
                    <a:pt x="885699" y="541867"/>
                  </a:cubicBezTo>
                  <a:lnTo>
                    <a:pt x="43870" y="541867"/>
                  </a:lnTo>
                  <a:cubicBezTo>
                    <a:pt x="32235" y="541867"/>
                    <a:pt x="21077" y="537245"/>
                    <a:pt x="12849" y="529017"/>
                  </a:cubicBezTo>
                  <a:cubicBezTo>
                    <a:pt x="4622" y="520790"/>
                    <a:pt x="0" y="509632"/>
                    <a:pt x="0" y="497996"/>
                  </a:cubicBezTo>
                  <a:lnTo>
                    <a:pt x="0" y="43870"/>
                  </a:lnTo>
                  <a:cubicBezTo>
                    <a:pt x="0" y="32235"/>
                    <a:pt x="4622" y="21077"/>
                    <a:pt x="12849" y="12849"/>
                  </a:cubicBezTo>
                  <a:cubicBezTo>
                    <a:pt x="21077" y="4622"/>
                    <a:pt x="32235" y="0"/>
                    <a:pt x="43870" y="0"/>
                  </a:cubicBezTo>
                  <a:close/>
                </a:path>
              </a:pathLst>
            </a:custGeom>
            <a:solidFill>
              <a:srgbClr val="000000">
                <a:alpha val="0"/>
              </a:srgbClr>
            </a:solidFill>
            <a:ln w="38100" cap="sq">
              <a:solidFill>
                <a:srgbClr val="0150AC"/>
              </a:solidFill>
              <a:prstDash val="solid"/>
              <a:miter/>
            </a:ln>
          </p:spPr>
        </p:sp>
        <p:sp>
          <p:nvSpPr>
            <p:cNvPr id="49" name="TextBox 49"/>
            <p:cNvSpPr txBox="1"/>
            <p:nvPr/>
          </p:nvSpPr>
          <p:spPr>
            <a:xfrm>
              <a:off x="0" y="-38100"/>
              <a:ext cx="929570" cy="579967"/>
            </a:xfrm>
            <a:prstGeom prst="rect">
              <a:avLst/>
            </a:prstGeom>
          </p:spPr>
          <p:txBody>
            <a:bodyPr lIns="50800" tIns="50800" rIns="50800" bIns="50800" rtlCol="0" anchor="ctr"/>
            <a:lstStyle/>
            <a:p>
              <a:pPr algn="ctr">
                <a:lnSpc>
                  <a:spcPts val="2659"/>
                </a:lnSpc>
              </a:pPr>
              <a:endParaRPr/>
            </a:p>
          </p:txBody>
        </p:sp>
      </p:grpSp>
      <p:sp>
        <p:nvSpPr>
          <p:cNvPr id="50" name="TextBox 50"/>
          <p:cNvSpPr txBox="1"/>
          <p:nvPr/>
        </p:nvSpPr>
        <p:spPr>
          <a:xfrm>
            <a:off x="5515372" y="7920992"/>
            <a:ext cx="3136841" cy="12344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Montserrat"/>
                <a:ea typeface="Montserrat"/>
                <a:cs typeface="Montserrat"/>
                <a:sym typeface="Montserrat"/>
              </a:rPr>
              <a:t>HS tự phát hiện điểm yếu qua feedback tức thì.</a:t>
            </a:r>
          </a:p>
        </p:txBody>
      </p:sp>
      <p:grpSp>
        <p:nvGrpSpPr>
          <p:cNvPr id="51" name="Group 51"/>
          <p:cNvGrpSpPr/>
          <p:nvPr/>
        </p:nvGrpSpPr>
        <p:grpSpPr>
          <a:xfrm>
            <a:off x="9243427" y="7528562"/>
            <a:ext cx="3529459" cy="2057400"/>
            <a:chOff x="0" y="0"/>
            <a:chExt cx="929570" cy="541867"/>
          </a:xfrm>
        </p:grpSpPr>
        <p:sp>
          <p:nvSpPr>
            <p:cNvPr id="52" name="Freeform 52"/>
            <p:cNvSpPr/>
            <p:nvPr/>
          </p:nvSpPr>
          <p:spPr>
            <a:xfrm>
              <a:off x="0" y="0"/>
              <a:ext cx="929570" cy="541867"/>
            </a:xfrm>
            <a:custGeom>
              <a:avLst/>
              <a:gdLst/>
              <a:ahLst/>
              <a:cxnLst/>
              <a:rect l="l" t="t" r="r" b="b"/>
              <a:pathLst>
                <a:path w="929570" h="541867">
                  <a:moveTo>
                    <a:pt x="43870" y="0"/>
                  </a:moveTo>
                  <a:lnTo>
                    <a:pt x="885699" y="0"/>
                  </a:lnTo>
                  <a:cubicBezTo>
                    <a:pt x="897334" y="0"/>
                    <a:pt x="908493" y="4622"/>
                    <a:pt x="916720" y="12849"/>
                  </a:cubicBezTo>
                  <a:cubicBezTo>
                    <a:pt x="924948" y="21077"/>
                    <a:pt x="929570" y="32235"/>
                    <a:pt x="929570" y="43870"/>
                  </a:cubicBezTo>
                  <a:lnTo>
                    <a:pt x="929570" y="497996"/>
                  </a:lnTo>
                  <a:cubicBezTo>
                    <a:pt x="929570" y="509632"/>
                    <a:pt x="924948" y="520790"/>
                    <a:pt x="916720" y="529017"/>
                  </a:cubicBezTo>
                  <a:cubicBezTo>
                    <a:pt x="908493" y="537245"/>
                    <a:pt x="897334" y="541867"/>
                    <a:pt x="885699" y="541867"/>
                  </a:cubicBezTo>
                  <a:lnTo>
                    <a:pt x="43870" y="541867"/>
                  </a:lnTo>
                  <a:cubicBezTo>
                    <a:pt x="32235" y="541867"/>
                    <a:pt x="21077" y="537245"/>
                    <a:pt x="12849" y="529017"/>
                  </a:cubicBezTo>
                  <a:cubicBezTo>
                    <a:pt x="4622" y="520790"/>
                    <a:pt x="0" y="509632"/>
                    <a:pt x="0" y="497996"/>
                  </a:cubicBezTo>
                  <a:lnTo>
                    <a:pt x="0" y="43870"/>
                  </a:lnTo>
                  <a:cubicBezTo>
                    <a:pt x="0" y="32235"/>
                    <a:pt x="4622" y="21077"/>
                    <a:pt x="12849" y="12849"/>
                  </a:cubicBezTo>
                  <a:cubicBezTo>
                    <a:pt x="21077" y="4622"/>
                    <a:pt x="32235" y="0"/>
                    <a:pt x="43870" y="0"/>
                  </a:cubicBezTo>
                  <a:close/>
                </a:path>
              </a:pathLst>
            </a:custGeom>
            <a:solidFill>
              <a:srgbClr val="000000">
                <a:alpha val="0"/>
              </a:srgbClr>
            </a:solidFill>
            <a:ln w="38100" cap="sq">
              <a:solidFill>
                <a:srgbClr val="0150AC"/>
              </a:solidFill>
              <a:prstDash val="solid"/>
              <a:miter/>
            </a:ln>
          </p:spPr>
        </p:sp>
        <p:sp>
          <p:nvSpPr>
            <p:cNvPr id="53" name="TextBox 53"/>
            <p:cNvSpPr txBox="1"/>
            <p:nvPr/>
          </p:nvSpPr>
          <p:spPr>
            <a:xfrm>
              <a:off x="0" y="-38100"/>
              <a:ext cx="929570" cy="579967"/>
            </a:xfrm>
            <a:prstGeom prst="rect">
              <a:avLst/>
            </a:prstGeom>
          </p:spPr>
          <p:txBody>
            <a:bodyPr lIns="50800" tIns="50800" rIns="50800" bIns="50800" rtlCol="0" anchor="ctr"/>
            <a:lstStyle/>
            <a:p>
              <a:pPr algn="ctr">
                <a:lnSpc>
                  <a:spcPts val="2659"/>
                </a:lnSpc>
              </a:pPr>
              <a:endParaRPr/>
            </a:p>
          </p:txBody>
        </p:sp>
      </p:grpSp>
      <p:sp>
        <p:nvSpPr>
          <p:cNvPr id="54" name="TextBox 54"/>
          <p:cNvSpPr txBox="1"/>
          <p:nvPr/>
        </p:nvSpPr>
        <p:spPr>
          <a:xfrm>
            <a:off x="9439736" y="7711442"/>
            <a:ext cx="3136841" cy="16535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Montserrat"/>
                <a:ea typeface="Montserrat"/>
                <a:cs typeface="Montserrat"/>
                <a:sym typeface="Montserrat"/>
              </a:rPr>
              <a:t>HS hiểu rằng AI chưa thay thế được GV, cần tư duy phê phán.</a:t>
            </a:r>
          </a:p>
        </p:txBody>
      </p:sp>
      <p:grpSp>
        <p:nvGrpSpPr>
          <p:cNvPr id="55" name="Group 55"/>
          <p:cNvGrpSpPr/>
          <p:nvPr/>
        </p:nvGrpSpPr>
        <p:grpSpPr>
          <a:xfrm>
            <a:off x="13163412" y="7528562"/>
            <a:ext cx="3529459" cy="2057400"/>
            <a:chOff x="0" y="0"/>
            <a:chExt cx="929570" cy="541867"/>
          </a:xfrm>
        </p:grpSpPr>
        <p:sp>
          <p:nvSpPr>
            <p:cNvPr id="56" name="Freeform 56"/>
            <p:cNvSpPr/>
            <p:nvPr/>
          </p:nvSpPr>
          <p:spPr>
            <a:xfrm>
              <a:off x="0" y="0"/>
              <a:ext cx="929570" cy="541867"/>
            </a:xfrm>
            <a:custGeom>
              <a:avLst/>
              <a:gdLst/>
              <a:ahLst/>
              <a:cxnLst/>
              <a:rect l="l" t="t" r="r" b="b"/>
              <a:pathLst>
                <a:path w="929570" h="541867">
                  <a:moveTo>
                    <a:pt x="43870" y="0"/>
                  </a:moveTo>
                  <a:lnTo>
                    <a:pt x="885699" y="0"/>
                  </a:lnTo>
                  <a:cubicBezTo>
                    <a:pt x="897334" y="0"/>
                    <a:pt x="908493" y="4622"/>
                    <a:pt x="916720" y="12849"/>
                  </a:cubicBezTo>
                  <a:cubicBezTo>
                    <a:pt x="924948" y="21077"/>
                    <a:pt x="929570" y="32235"/>
                    <a:pt x="929570" y="43870"/>
                  </a:cubicBezTo>
                  <a:lnTo>
                    <a:pt x="929570" y="497996"/>
                  </a:lnTo>
                  <a:cubicBezTo>
                    <a:pt x="929570" y="509632"/>
                    <a:pt x="924948" y="520790"/>
                    <a:pt x="916720" y="529017"/>
                  </a:cubicBezTo>
                  <a:cubicBezTo>
                    <a:pt x="908493" y="537245"/>
                    <a:pt x="897334" y="541867"/>
                    <a:pt x="885699" y="541867"/>
                  </a:cubicBezTo>
                  <a:lnTo>
                    <a:pt x="43870" y="541867"/>
                  </a:lnTo>
                  <a:cubicBezTo>
                    <a:pt x="32235" y="541867"/>
                    <a:pt x="21077" y="537245"/>
                    <a:pt x="12849" y="529017"/>
                  </a:cubicBezTo>
                  <a:cubicBezTo>
                    <a:pt x="4622" y="520790"/>
                    <a:pt x="0" y="509632"/>
                    <a:pt x="0" y="497996"/>
                  </a:cubicBezTo>
                  <a:lnTo>
                    <a:pt x="0" y="43870"/>
                  </a:lnTo>
                  <a:cubicBezTo>
                    <a:pt x="0" y="32235"/>
                    <a:pt x="4622" y="21077"/>
                    <a:pt x="12849" y="12849"/>
                  </a:cubicBezTo>
                  <a:cubicBezTo>
                    <a:pt x="21077" y="4622"/>
                    <a:pt x="32235" y="0"/>
                    <a:pt x="43870" y="0"/>
                  </a:cubicBezTo>
                  <a:close/>
                </a:path>
              </a:pathLst>
            </a:custGeom>
            <a:solidFill>
              <a:srgbClr val="000000">
                <a:alpha val="0"/>
              </a:srgbClr>
            </a:solidFill>
            <a:ln w="38100" cap="sq">
              <a:solidFill>
                <a:srgbClr val="0150AC"/>
              </a:solidFill>
              <a:prstDash val="solid"/>
              <a:miter/>
            </a:ln>
          </p:spPr>
        </p:sp>
        <p:sp>
          <p:nvSpPr>
            <p:cNvPr id="57" name="TextBox 57"/>
            <p:cNvSpPr txBox="1"/>
            <p:nvPr/>
          </p:nvSpPr>
          <p:spPr>
            <a:xfrm>
              <a:off x="0" y="-38100"/>
              <a:ext cx="929570" cy="579967"/>
            </a:xfrm>
            <a:prstGeom prst="rect">
              <a:avLst/>
            </a:prstGeom>
          </p:spPr>
          <p:txBody>
            <a:bodyPr lIns="50800" tIns="50800" rIns="50800" bIns="50800" rtlCol="0" anchor="ctr"/>
            <a:lstStyle/>
            <a:p>
              <a:pPr algn="ctr">
                <a:lnSpc>
                  <a:spcPts val="2659"/>
                </a:lnSpc>
              </a:pPr>
              <a:endParaRPr/>
            </a:p>
          </p:txBody>
        </p:sp>
      </p:grpSp>
      <p:sp>
        <p:nvSpPr>
          <p:cNvPr id="58" name="TextBox 58"/>
          <p:cNvSpPr txBox="1"/>
          <p:nvPr/>
        </p:nvSpPr>
        <p:spPr>
          <a:xfrm>
            <a:off x="13359721" y="7711442"/>
            <a:ext cx="3136841" cy="1275093"/>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Montserrat"/>
                <a:ea typeface="Montserrat"/>
                <a:cs typeface="Montserrat"/>
                <a:sym typeface="Montserrat"/>
              </a:rPr>
              <a:t>HS tự cải thiện, GV có cơ sở đánh giá quá trình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400000">
            <a:off x="13579571" y="6327357"/>
            <a:ext cx="5899867" cy="7919285"/>
          </a:xfrm>
          <a:custGeom>
            <a:avLst/>
            <a:gdLst/>
            <a:ahLst/>
            <a:cxnLst/>
            <a:rect l="l" t="t" r="r" b="b"/>
            <a:pathLst>
              <a:path w="5899867" h="7919285">
                <a:moveTo>
                  <a:pt x="0" y="0"/>
                </a:moveTo>
                <a:lnTo>
                  <a:pt x="5899867" y="0"/>
                </a:lnTo>
                <a:lnTo>
                  <a:pt x="5899867" y="7919286"/>
                </a:lnTo>
                <a:lnTo>
                  <a:pt x="0" y="7919286"/>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601075"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flipV="1">
            <a:off x="487619" y="490932"/>
            <a:ext cx="6235112" cy="649491"/>
          </a:xfrm>
          <a:custGeom>
            <a:avLst/>
            <a:gdLst/>
            <a:ahLst/>
            <a:cxnLst/>
            <a:rect l="l" t="t" r="r" b="b"/>
            <a:pathLst>
              <a:path w="6235112" h="649491">
                <a:moveTo>
                  <a:pt x="0" y="649491"/>
                </a:moveTo>
                <a:lnTo>
                  <a:pt x="6235113" y="649491"/>
                </a:lnTo>
                <a:lnTo>
                  <a:pt x="6235113" y="0"/>
                </a:lnTo>
                <a:lnTo>
                  <a:pt x="0" y="0"/>
                </a:lnTo>
                <a:lnTo>
                  <a:pt x="0"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6" name="Freeform 6"/>
          <p:cNvSpPr/>
          <p:nvPr/>
        </p:nvSpPr>
        <p:spPr>
          <a:xfrm>
            <a:off x="7354711" y="-2294836"/>
            <a:ext cx="3578577" cy="3555999"/>
          </a:xfrm>
          <a:custGeom>
            <a:avLst/>
            <a:gdLst/>
            <a:ahLst/>
            <a:cxnLst/>
            <a:rect l="l" t="t" r="r" b="b"/>
            <a:pathLst>
              <a:path w="3578577" h="3555999">
                <a:moveTo>
                  <a:pt x="0" y="0"/>
                </a:moveTo>
                <a:lnTo>
                  <a:pt x="3578578" y="0"/>
                </a:lnTo>
                <a:lnTo>
                  <a:pt x="3578578" y="3555999"/>
                </a:lnTo>
                <a:lnTo>
                  <a:pt x="0" y="3555999"/>
                </a:lnTo>
                <a:lnTo>
                  <a:pt x="0" y="0"/>
                </a:lnTo>
                <a:close/>
              </a:path>
            </a:pathLst>
          </a:custGeom>
          <a:blipFill>
            <a:blip r:embed="rId6"/>
            <a:stretch>
              <a:fillRect t="-634"/>
            </a:stretch>
          </a:blipFill>
        </p:spPr>
      </p:sp>
      <p:sp>
        <p:nvSpPr>
          <p:cNvPr id="7" name="Freeform 7"/>
          <p:cNvSpPr/>
          <p:nvPr/>
        </p:nvSpPr>
        <p:spPr>
          <a:xfrm>
            <a:off x="16430327"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8" name="Freeform 8"/>
          <p:cNvSpPr/>
          <p:nvPr/>
        </p:nvSpPr>
        <p:spPr>
          <a:xfrm flipH="1" flipV="1">
            <a:off x="11542449" y="490932"/>
            <a:ext cx="6235112" cy="649491"/>
          </a:xfrm>
          <a:custGeom>
            <a:avLst/>
            <a:gdLst/>
            <a:ahLst/>
            <a:cxnLst/>
            <a:rect l="l" t="t" r="r" b="b"/>
            <a:pathLst>
              <a:path w="6235112" h="649491">
                <a:moveTo>
                  <a:pt x="6235112" y="649491"/>
                </a:moveTo>
                <a:lnTo>
                  <a:pt x="0" y="649491"/>
                </a:lnTo>
                <a:lnTo>
                  <a:pt x="0" y="0"/>
                </a:lnTo>
                <a:lnTo>
                  <a:pt x="6235112" y="0"/>
                </a:lnTo>
                <a:lnTo>
                  <a:pt x="6235112"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flipV="1">
            <a:off x="-1191438" y="6327357"/>
            <a:ext cx="5899867" cy="7919285"/>
          </a:xfrm>
          <a:custGeom>
            <a:avLst/>
            <a:gdLst/>
            <a:ahLst/>
            <a:cxnLst/>
            <a:rect l="l" t="t" r="r" b="b"/>
            <a:pathLst>
              <a:path w="5899867" h="7919285">
                <a:moveTo>
                  <a:pt x="0" y="7919286"/>
                </a:moveTo>
                <a:lnTo>
                  <a:pt x="5899867" y="7919286"/>
                </a:lnTo>
                <a:lnTo>
                  <a:pt x="5899867" y="0"/>
                </a:lnTo>
                <a:lnTo>
                  <a:pt x="0" y="0"/>
                </a:lnTo>
                <a:lnTo>
                  <a:pt x="0" y="7919286"/>
                </a:lnTo>
                <a:close/>
              </a:path>
            </a:pathLst>
          </a:custGeom>
          <a:blipFill>
            <a:blip>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6895481" y="2696876"/>
            <a:ext cx="12718617" cy="1227424"/>
          </a:xfrm>
          <a:prstGeom prst="rect">
            <a:avLst/>
          </a:prstGeom>
        </p:spPr>
        <p:txBody>
          <a:bodyPr lIns="0" tIns="0" rIns="0" bIns="0" rtlCol="0" anchor="t">
            <a:spAutoFit/>
          </a:bodyPr>
          <a:lstStyle/>
          <a:p>
            <a:pPr marL="0" lvl="0" indent="0" algn="l">
              <a:lnSpc>
                <a:spcPts val="9857"/>
              </a:lnSpc>
            </a:pPr>
            <a:r>
              <a:rPr lang="en-US" sz="7886" b="1">
                <a:solidFill>
                  <a:srgbClr val="007ED5"/>
                </a:solidFill>
                <a:latin typeface="Montserrat Bold"/>
                <a:ea typeface="Montserrat Bold"/>
                <a:cs typeface="Montserrat Bold"/>
                <a:sym typeface="Montserrat Bold"/>
              </a:rPr>
              <a:t>KẾT LUẬN</a:t>
            </a:r>
          </a:p>
        </p:txBody>
      </p:sp>
      <p:grpSp>
        <p:nvGrpSpPr>
          <p:cNvPr id="11" name="Group 11"/>
          <p:cNvGrpSpPr/>
          <p:nvPr/>
        </p:nvGrpSpPr>
        <p:grpSpPr>
          <a:xfrm rot="-5400000">
            <a:off x="1945029" y="1218721"/>
            <a:ext cx="537329" cy="53732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15805642" y="1218721"/>
            <a:ext cx="537329" cy="53732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487619" y="2475165"/>
            <a:ext cx="6053369" cy="6790374"/>
          </a:xfrm>
          <a:custGeom>
            <a:avLst/>
            <a:gdLst/>
            <a:ahLst/>
            <a:cxnLst/>
            <a:rect l="l" t="t" r="r" b="b"/>
            <a:pathLst>
              <a:path w="6053369" h="6790374">
                <a:moveTo>
                  <a:pt x="0" y="0"/>
                </a:moveTo>
                <a:lnTo>
                  <a:pt x="6053370" y="0"/>
                </a:lnTo>
                <a:lnTo>
                  <a:pt x="6053370" y="6790374"/>
                </a:lnTo>
                <a:lnTo>
                  <a:pt x="0" y="6790374"/>
                </a:lnTo>
                <a:lnTo>
                  <a:pt x="0" y="0"/>
                </a:lnTo>
                <a:close/>
              </a:path>
            </a:pathLst>
          </a:custGeom>
          <a:blipFill>
            <a:blip r:embed="rId7"/>
            <a:stretch>
              <a:fillRect r="-1378"/>
            </a:stretch>
          </a:blipFill>
        </p:spPr>
      </p:sp>
      <p:sp>
        <p:nvSpPr>
          <p:cNvPr id="18" name="Freeform 18"/>
          <p:cNvSpPr/>
          <p:nvPr/>
        </p:nvSpPr>
        <p:spPr>
          <a:xfrm>
            <a:off x="6895481" y="4457700"/>
            <a:ext cx="715270" cy="971505"/>
          </a:xfrm>
          <a:custGeom>
            <a:avLst/>
            <a:gdLst/>
            <a:ahLst/>
            <a:cxnLst/>
            <a:rect l="l" t="t" r="r" b="b"/>
            <a:pathLst>
              <a:path w="715270" h="971505">
                <a:moveTo>
                  <a:pt x="0" y="0"/>
                </a:moveTo>
                <a:lnTo>
                  <a:pt x="715270" y="0"/>
                </a:lnTo>
                <a:lnTo>
                  <a:pt x="715270" y="971505"/>
                </a:lnTo>
                <a:lnTo>
                  <a:pt x="0" y="971505"/>
                </a:lnTo>
                <a:lnTo>
                  <a:pt x="0" y="0"/>
                </a:lnTo>
                <a:close/>
              </a:path>
            </a:pathLst>
          </a:custGeom>
          <a:blipFill>
            <a:blip r:embed="rId8"/>
            <a:stretch>
              <a:fillRect/>
            </a:stretch>
          </a:blipFill>
        </p:spPr>
      </p:sp>
      <p:sp>
        <p:nvSpPr>
          <p:cNvPr id="19" name="TextBox 19"/>
          <p:cNvSpPr txBox="1"/>
          <p:nvPr/>
        </p:nvSpPr>
        <p:spPr>
          <a:xfrm>
            <a:off x="7887533" y="4419600"/>
            <a:ext cx="8614767" cy="815340"/>
          </a:xfrm>
          <a:prstGeom prst="rect">
            <a:avLst/>
          </a:prstGeom>
        </p:spPr>
        <p:txBody>
          <a:bodyPr lIns="0" tIns="0" rIns="0" bIns="0" rtlCol="0" anchor="t">
            <a:spAutoFit/>
          </a:bodyPr>
          <a:lstStyle/>
          <a:p>
            <a:pPr marL="0" lvl="0" indent="0" algn="just">
              <a:lnSpc>
                <a:spcPts val="3359"/>
              </a:lnSpc>
              <a:spcBef>
                <a:spcPct val="0"/>
              </a:spcBef>
            </a:pPr>
            <a:r>
              <a:rPr lang="en-US" sz="2400" u="none" strike="noStrike">
                <a:solidFill>
                  <a:srgbClr val="000000"/>
                </a:solidFill>
                <a:latin typeface="Montserrat"/>
                <a:ea typeface="Montserrat"/>
                <a:cs typeface="Montserrat"/>
                <a:sym typeface="Montserrat"/>
              </a:rPr>
              <a:t>Ứng dụng CNTT &amp; AI trong đánh giá viết:</a:t>
            </a:r>
          </a:p>
          <a:p>
            <a:pPr marL="0" lvl="0" indent="0" algn="just">
              <a:lnSpc>
                <a:spcPts val="3359"/>
              </a:lnSpc>
              <a:spcBef>
                <a:spcPct val="0"/>
              </a:spcBef>
            </a:pPr>
            <a:r>
              <a:rPr lang="en-US" sz="2400" u="none" strike="noStrike">
                <a:solidFill>
                  <a:srgbClr val="000000"/>
                </a:solidFill>
                <a:latin typeface="Montserrat"/>
                <a:ea typeface="Montserrat"/>
                <a:cs typeface="Montserrat"/>
                <a:sym typeface="Montserrat"/>
              </a:rPr>
              <a:t> → Tiết kiệm thời gian, tăng khách quan, phản hồi nhanh.</a:t>
            </a:r>
          </a:p>
        </p:txBody>
      </p:sp>
      <p:sp>
        <p:nvSpPr>
          <p:cNvPr id="20" name="Freeform 20"/>
          <p:cNvSpPr/>
          <p:nvPr/>
        </p:nvSpPr>
        <p:spPr>
          <a:xfrm>
            <a:off x="6895481" y="6043594"/>
            <a:ext cx="715270" cy="971505"/>
          </a:xfrm>
          <a:custGeom>
            <a:avLst/>
            <a:gdLst/>
            <a:ahLst/>
            <a:cxnLst/>
            <a:rect l="l" t="t" r="r" b="b"/>
            <a:pathLst>
              <a:path w="715270" h="971505">
                <a:moveTo>
                  <a:pt x="0" y="0"/>
                </a:moveTo>
                <a:lnTo>
                  <a:pt x="715270" y="0"/>
                </a:lnTo>
                <a:lnTo>
                  <a:pt x="715270" y="971505"/>
                </a:lnTo>
                <a:lnTo>
                  <a:pt x="0" y="971505"/>
                </a:lnTo>
                <a:lnTo>
                  <a:pt x="0" y="0"/>
                </a:lnTo>
                <a:close/>
              </a:path>
            </a:pathLst>
          </a:custGeom>
          <a:blipFill>
            <a:blip r:embed="rId8"/>
            <a:stretch>
              <a:fillRect/>
            </a:stretch>
          </a:blipFill>
        </p:spPr>
      </p:sp>
      <p:sp>
        <p:nvSpPr>
          <p:cNvPr id="21" name="TextBox 21"/>
          <p:cNvSpPr txBox="1"/>
          <p:nvPr/>
        </p:nvSpPr>
        <p:spPr>
          <a:xfrm>
            <a:off x="7887533" y="6005494"/>
            <a:ext cx="8771868" cy="815340"/>
          </a:xfrm>
          <a:prstGeom prst="rect">
            <a:avLst/>
          </a:prstGeom>
        </p:spPr>
        <p:txBody>
          <a:bodyPr lIns="0" tIns="0" rIns="0" bIns="0" rtlCol="0" anchor="t">
            <a:spAutoFit/>
          </a:bodyPr>
          <a:lstStyle/>
          <a:p>
            <a:pPr marL="0" lvl="0" indent="0" algn="just">
              <a:lnSpc>
                <a:spcPts val="3359"/>
              </a:lnSpc>
              <a:spcBef>
                <a:spcPct val="0"/>
              </a:spcBef>
            </a:pPr>
            <a:r>
              <a:rPr lang="en-US" sz="2400">
                <a:solidFill>
                  <a:srgbClr val="000000"/>
                </a:solidFill>
                <a:latin typeface="Montserrat"/>
                <a:ea typeface="Montserrat"/>
                <a:cs typeface="Montserrat"/>
                <a:sym typeface="Montserrat"/>
              </a:rPr>
              <a:t>Tuy</a:t>
            </a:r>
            <a:r>
              <a:rPr lang="en-US" sz="2400" u="none" strike="noStrike">
                <a:solidFill>
                  <a:srgbClr val="000000"/>
                </a:solidFill>
                <a:latin typeface="Montserrat"/>
                <a:ea typeface="Montserrat"/>
                <a:cs typeface="Montserrat"/>
                <a:sym typeface="Montserrat"/>
              </a:rPr>
              <a:t> nhiên, giáo viên vẫn giữ vai trò trung tâm: định hướng, truyền cảm hứng, phát triển tư duy sáng tạo.</a:t>
            </a:r>
          </a:p>
        </p:txBody>
      </p:sp>
      <p:sp>
        <p:nvSpPr>
          <p:cNvPr id="22" name="Freeform 22"/>
          <p:cNvSpPr/>
          <p:nvPr/>
        </p:nvSpPr>
        <p:spPr>
          <a:xfrm>
            <a:off x="6895481" y="7634224"/>
            <a:ext cx="715270" cy="971505"/>
          </a:xfrm>
          <a:custGeom>
            <a:avLst/>
            <a:gdLst/>
            <a:ahLst/>
            <a:cxnLst/>
            <a:rect l="l" t="t" r="r" b="b"/>
            <a:pathLst>
              <a:path w="715270" h="971505">
                <a:moveTo>
                  <a:pt x="0" y="0"/>
                </a:moveTo>
                <a:lnTo>
                  <a:pt x="715270" y="0"/>
                </a:lnTo>
                <a:lnTo>
                  <a:pt x="715270" y="971505"/>
                </a:lnTo>
                <a:lnTo>
                  <a:pt x="0" y="971505"/>
                </a:lnTo>
                <a:lnTo>
                  <a:pt x="0" y="0"/>
                </a:lnTo>
                <a:close/>
              </a:path>
            </a:pathLst>
          </a:custGeom>
          <a:blipFill>
            <a:blip r:embed="rId8"/>
            <a:stretch>
              <a:fillRect/>
            </a:stretch>
          </a:blipFill>
        </p:spPr>
      </p:sp>
      <p:sp>
        <p:nvSpPr>
          <p:cNvPr id="23" name="TextBox 23"/>
          <p:cNvSpPr txBox="1"/>
          <p:nvPr/>
        </p:nvSpPr>
        <p:spPr>
          <a:xfrm>
            <a:off x="7887533" y="7596124"/>
            <a:ext cx="8771868" cy="1234440"/>
          </a:xfrm>
          <a:prstGeom prst="rect">
            <a:avLst/>
          </a:prstGeom>
        </p:spPr>
        <p:txBody>
          <a:bodyPr lIns="0" tIns="0" rIns="0" bIns="0" rtlCol="0" anchor="t">
            <a:spAutoFit/>
          </a:bodyPr>
          <a:lstStyle/>
          <a:p>
            <a:pPr marL="0" lvl="0" indent="0" algn="just">
              <a:lnSpc>
                <a:spcPts val="3359"/>
              </a:lnSpc>
              <a:spcBef>
                <a:spcPct val="0"/>
              </a:spcBef>
            </a:pPr>
            <a:r>
              <a:rPr lang="en-US" sz="2400">
                <a:solidFill>
                  <a:srgbClr val="000000"/>
                </a:solidFill>
                <a:latin typeface="Montserrat"/>
                <a:ea typeface="Montserrat"/>
                <a:cs typeface="Montserrat"/>
                <a:sym typeface="Montserrat"/>
              </a:rPr>
              <a:t>G</a:t>
            </a:r>
            <a:r>
              <a:rPr lang="en-US" sz="2400" u="none" strike="noStrike">
                <a:solidFill>
                  <a:srgbClr val="000000"/>
                </a:solidFill>
                <a:latin typeface="Montserrat"/>
                <a:ea typeface="Montserrat"/>
                <a:cs typeface="Montserrat"/>
                <a:sym typeface="Montserrat"/>
              </a:rPr>
              <a:t>iải pháp tối ưu: Kết hợp hài hòa AI + con người → không chỉ chấm điểm, mà còn khích lệ và bồi dưỡng kỹ năng viết.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a:off x="10678774" y="-5760463"/>
            <a:ext cx="13161052" cy="12552353"/>
          </a:xfrm>
          <a:custGeom>
            <a:avLst/>
            <a:gdLst/>
            <a:ahLst/>
            <a:cxnLst/>
            <a:rect l="l" t="t" r="r" b="b"/>
            <a:pathLst>
              <a:path w="13161052" h="12552353">
                <a:moveTo>
                  <a:pt x="0" y="0"/>
                </a:moveTo>
                <a:lnTo>
                  <a:pt x="13161052" y="0"/>
                </a:lnTo>
                <a:lnTo>
                  <a:pt x="13161052" y="12552353"/>
                </a:lnTo>
                <a:lnTo>
                  <a:pt x="0" y="12552353"/>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flipH="1" flipV="1">
            <a:off x="353591" y="6362253"/>
            <a:ext cx="5460192" cy="7329117"/>
          </a:xfrm>
          <a:custGeom>
            <a:avLst/>
            <a:gdLst/>
            <a:ahLst/>
            <a:cxnLst/>
            <a:rect l="l" t="t" r="r" b="b"/>
            <a:pathLst>
              <a:path w="5460192" h="7329117">
                <a:moveTo>
                  <a:pt x="5460192" y="7329116"/>
                </a:moveTo>
                <a:lnTo>
                  <a:pt x="0" y="7329116"/>
                </a:lnTo>
                <a:lnTo>
                  <a:pt x="0" y="0"/>
                </a:lnTo>
                <a:lnTo>
                  <a:pt x="5460192" y="0"/>
                </a:lnTo>
                <a:lnTo>
                  <a:pt x="5460192" y="7329116"/>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4141480" y="-5623269"/>
            <a:ext cx="5899867" cy="7919285"/>
          </a:xfrm>
          <a:custGeom>
            <a:avLst/>
            <a:gdLst/>
            <a:ahLst/>
            <a:cxnLst/>
            <a:rect l="l" t="t" r="r" b="b"/>
            <a:pathLst>
              <a:path w="5899867" h="7919285">
                <a:moveTo>
                  <a:pt x="0" y="0"/>
                </a:moveTo>
                <a:lnTo>
                  <a:pt x="5899868" y="0"/>
                </a:lnTo>
                <a:lnTo>
                  <a:pt x="5899868" y="7919285"/>
                </a:lnTo>
                <a:lnTo>
                  <a:pt x="0" y="7919285"/>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6" name="Freeform 6"/>
          <p:cNvSpPr/>
          <p:nvPr/>
        </p:nvSpPr>
        <p:spPr>
          <a:xfrm flipH="1">
            <a:off x="12169397" y="7296715"/>
            <a:ext cx="5899867" cy="7919285"/>
          </a:xfrm>
          <a:custGeom>
            <a:avLst/>
            <a:gdLst/>
            <a:ahLst/>
            <a:cxnLst/>
            <a:rect l="l" t="t" r="r" b="b"/>
            <a:pathLst>
              <a:path w="5899867" h="7919285">
                <a:moveTo>
                  <a:pt x="5899867" y="0"/>
                </a:moveTo>
                <a:lnTo>
                  <a:pt x="0" y="0"/>
                </a:lnTo>
                <a:lnTo>
                  <a:pt x="0" y="7919285"/>
                </a:lnTo>
                <a:lnTo>
                  <a:pt x="5899867" y="7919285"/>
                </a:lnTo>
                <a:lnTo>
                  <a:pt x="5899867" y="0"/>
                </a:lnTo>
                <a:close/>
              </a:path>
            </a:pathLst>
          </a:custGeom>
          <a:blipFill>
            <a:blip>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3317719" y="3300707"/>
            <a:ext cx="14413153" cy="2706062"/>
          </a:xfrm>
          <a:prstGeom prst="rect">
            <a:avLst/>
          </a:prstGeom>
        </p:spPr>
        <p:txBody>
          <a:bodyPr lIns="0" tIns="0" rIns="0" bIns="0" rtlCol="0" anchor="t">
            <a:spAutoFit/>
          </a:bodyPr>
          <a:lstStyle/>
          <a:p>
            <a:pPr algn="r">
              <a:lnSpc>
                <a:spcPts val="22318"/>
              </a:lnSpc>
            </a:pPr>
            <a:r>
              <a:rPr lang="en-US" sz="17713" b="1" dirty="0">
                <a:solidFill>
                  <a:srgbClr val="0150AC"/>
                </a:solidFill>
                <a:latin typeface="Montserrat Bold"/>
                <a:ea typeface="Montserrat Bold"/>
                <a:cs typeface="Montserrat Bold"/>
                <a:sym typeface="Montserrat Bold"/>
              </a:rPr>
              <a:t>Q&amp;A</a:t>
            </a:r>
          </a:p>
        </p:txBody>
      </p:sp>
      <p:sp>
        <p:nvSpPr>
          <p:cNvPr id="8" name="Freeform 8"/>
          <p:cNvSpPr/>
          <p:nvPr/>
        </p:nvSpPr>
        <p:spPr>
          <a:xfrm>
            <a:off x="15520291" y="-762669"/>
            <a:ext cx="3637303" cy="3042409"/>
          </a:xfrm>
          <a:custGeom>
            <a:avLst/>
            <a:gdLst/>
            <a:ahLst/>
            <a:cxnLst/>
            <a:rect l="l" t="t" r="r" b="b"/>
            <a:pathLst>
              <a:path w="3637303" h="3042409">
                <a:moveTo>
                  <a:pt x="0" y="0"/>
                </a:moveTo>
                <a:lnTo>
                  <a:pt x="3637303" y="0"/>
                </a:lnTo>
                <a:lnTo>
                  <a:pt x="3637303" y="3042409"/>
                </a:lnTo>
                <a:lnTo>
                  <a:pt x="0" y="3042409"/>
                </a:lnTo>
                <a:lnTo>
                  <a:pt x="0" y="0"/>
                </a:lnTo>
                <a:close/>
              </a:path>
            </a:pathLst>
          </a:custGeom>
          <a:blipFill>
            <a:blip r:embed="rId5"/>
            <a:stretch>
              <a:fillRect t="-19553"/>
            </a:stretch>
          </a:blipFill>
        </p:spPr>
      </p:sp>
      <p:grpSp>
        <p:nvGrpSpPr>
          <p:cNvPr id="9" name="Group 9"/>
          <p:cNvGrpSpPr/>
          <p:nvPr/>
        </p:nvGrpSpPr>
        <p:grpSpPr>
          <a:xfrm>
            <a:off x="7297922" y="9623093"/>
            <a:ext cx="3023790" cy="302379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0" y="0"/>
            <a:ext cx="963416" cy="96341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6857235" y="6996005"/>
            <a:ext cx="963416" cy="96341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464668" y="2699009"/>
            <a:ext cx="428212" cy="42821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5D5F4-94B4-8595-8EB4-E3302D16451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7EE2C0-95BF-9A2F-7A9E-32B0ECFC033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a:extLst>
              <a:ext uri="{FF2B5EF4-FFF2-40B4-BE49-F238E27FC236}">
                <a16:creationId xmlns:a16="http://schemas.microsoft.com/office/drawing/2014/main" id="{839435D3-6BB9-D8CB-2133-6135437A3BEB}"/>
              </a:ext>
            </a:extLst>
          </p:cNvPr>
          <p:cNvSpPr/>
          <p:nvPr/>
        </p:nvSpPr>
        <p:spPr>
          <a:xfrm>
            <a:off x="10678774" y="-5760463"/>
            <a:ext cx="13161052" cy="12552353"/>
          </a:xfrm>
          <a:custGeom>
            <a:avLst/>
            <a:gdLst/>
            <a:ahLst/>
            <a:cxnLst/>
            <a:rect l="l" t="t" r="r" b="b"/>
            <a:pathLst>
              <a:path w="13161052" h="12552353">
                <a:moveTo>
                  <a:pt x="0" y="0"/>
                </a:moveTo>
                <a:lnTo>
                  <a:pt x="13161052" y="0"/>
                </a:lnTo>
                <a:lnTo>
                  <a:pt x="13161052" y="12552353"/>
                </a:lnTo>
                <a:lnTo>
                  <a:pt x="0" y="12552353"/>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5BAC3D68-95DE-5639-D4F8-FE211D278441}"/>
              </a:ext>
            </a:extLst>
          </p:cNvPr>
          <p:cNvSpPr/>
          <p:nvPr/>
        </p:nvSpPr>
        <p:spPr>
          <a:xfrm rot="-5400000" flipH="1" flipV="1">
            <a:off x="353591" y="6362253"/>
            <a:ext cx="5460192" cy="7329117"/>
          </a:xfrm>
          <a:custGeom>
            <a:avLst/>
            <a:gdLst/>
            <a:ahLst/>
            <a:cxnLst/>
            <a:rect l="l" t="t" r="r" b="b"/>
            <a:pathLst>
              <a:path w="5460192" h="7329117">
                <a:moveTo>
                  <a:pt x="5460192" y="7329116"/>
                </a:moveTo>
                <a:lnTo>
                  <a:pt x="0" y="7329116"/>
                </a:lnTo>
                <a:lnTo>
                  <a:pt x="0" y="0"/>
                </a:lnTo>
                <a:lnTo>
                  <a:pt x="5460192" y="0"/>
                </a:lnTo>
                <a:lnTo>
                  <a:pt x="5460192" y="7329116"/>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24289D4A-A564-074B-C1A7-068D08F1F6B6}"/>
              </a:ext>
            </a:extLst>
          </p:cNvPr>
          <p:cNvSpPr/>
          <p:nvPr/>
        </p:nvSpPr>
        <p:spPr>
          <a:xfrm>
            <a:off x="4141480" y="-5623269"/>
            <a:ext cx="5899867" cy="7919285"/>
          </a:xfrm>
          <a:custGeom>
            <a:avLst/>
            <a:gdLst/>
            <a:ahLst/>
            <a:cxnLst/>
            <a:rect l="l" t="t" r="r" b="b"/>
            <a:pathLst>
              <a:path w="5899867" h="7919285">
                <a:moveTo>
                  <a:pt x="0" y="0"/>
                </a:moveTo>
                <a:lnTo>
                  <a:pt x="5899868" y="0"/>
                </a:lnTo>
                <a:lnTo>
                  <a:pt x="5899868" y="7919285"/>
                </a:lnTo>
                <a:lnTo>
                  <a:pt x="0" y="7919285"/>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6" name="Freeform 6">
            <a:extLst>
              <a:ext uri="{FF2B5EF4-FFF2-40B4-BE49-F238E27FC236}">
                <a16:creationId xmlns:a16="http://schemas.microsoft.com/office/drawing/2014/main" id="{C181D6B7-82DD-5692-FD9E-E86FCB8B93CA}"/>
              </a:ext>
            </a:extLst>
          </p:cNvPr>
          <p:cNvSpPr/>
          <p:nvPr/>
        </p:nvSpPr>
        <p:spPr>
          <a:xfrm flipH="1">
            <a:off x="12169397" y="7296715"/>
            <a:ext cx="5899867" cy="7919285"/>
          </a:xfrm>
          <a:custGeom>
            <a:avLst/>
            <a:gdLst/>
            <a:ahLst/>
            <a:cxnLst/>
            <a:rect l="l" t="t" r="r" b="b"/>
            <a:pathLst>
              <a:path w="5899867" h="7919285">
                <a:moveTo>
                  <a:pt x="5899867" y="0"/>
                </a:moveTo>
                <a:lnTo>
                  <a:pt x="0" y="0"/>
                </a:lnTo>
                <a:lnTo>
                  <a:pt x="0" y="7919285"/>
                </a:lnTo>
                <a:lnTo>
                  <a:pt x="5899867" y="7919285"/>
                </a:lnTo>
                <a:lnTo>
                  <a:pt x="5899867" y="0"/>
                </a:lnTo>
                <a:close/>
              </a:path>
            </a:pathLst>
          </a:custGeom>
          <a:blipFill>
            <a:blip>
              <a:extLst>
                <a:ext uri="{96DAC541-7B7A-43D3-8B79-37D633B846F1}">
                  <asvg:svgBlip xmlns:asvg="http://schemas.microsoft.com/office/drawing/2016/SVG/main" r:embed="rId4"/>
                </a:ext>
              </a:extLst>
            </a:blip>
            <a:stretch>
              <a:fillRect/>
            </a:stretch>
          </a:blipFill>
        </p:spPr>
      </p:sp>
      <p:sp>
        <p:nvSpPr>
          <p:cNvPr id="7" name="TextBox 7">
            <a:extLst>
              <a:ext uri="{FF2B5EF4-FFF2-40B4-BE49-F238E27FC236}">
                <a16:creationId xmlns:a16="http://schemas.microsoft.com/office/drawing/2014/main" id="{064000B2-2B67-A5E7-4B79-CF740A041D3C}"/>
              </a:ext>
            </a:extLst>
          </p:cNvPr>
          <p:cNvSpPr txBox="1"/>
          <p:nvPr/>
        </p:nvSpPr>
        <p:spPr>
          <a:xfrm>
            <a:off x="-8458200" y="4311830"/>
            <a:ext cx="21224719" cy="2582117"/>
          </a:xfrm>
          <a:prstGeom prst="rect">
            <a:avLst/>
          </a:prstGeom>
        </p:spPr>
        <p:txBody>
          <a:bodyPr wrap="square" lIns="0" tIns="0" rIns="0" bIns="0" rtlCol="0" anchor="t">
            <a:spAutoFit/>
          </a:bodyPr>
          <a:lstStyle/>
          <a:p>
            <a:pPr algn="r">
              <a:lnSpc>
                <a:spcPts val="22318"/>
              </a:lnSpc>
            </a:pPr>
            <a:r>
              <a:rPr lang="en-US" sz="13800" b="1" dirty="0">
                <a:solidFill>
                  <a:srgbClr val="0150AC"/>
                </a:solidFill>
                <a:latin typeface="Montserrat Bold"/>
                <a:ea typeface="Montserrat Bold"/>
                <a:cs typeface="Montserrat Bold"/>
                <a:sym typeface="Montserrat Bold"/>
              </a:rPr>
              <a:t>THANK YOU</a:t>
            </a:r>
          </a:p>
        </p:txBody>
      </p:sp>
      <p:sp>
        <p:nvSpPr>
          <p:cNvPr id="8" name="Freeform 8">
            <a:extLst>
              <a:ext uri="{FF2B5EF4-FFF2-40B4-BE49-F238E27FC236}">
                <a16:creationId xmlns:a16="http://schemas.microsoft.com/office/drawing/2014/main" id="{5C271E90-1E00-5483-1873-B946F0B0645D}"/>
              </a:ext>
            </a:extLst>
          </p:cNvPr>
          <p:cNvSpPr/>
          <p:nvPr/>
        </p:nvSpPr>
        <p:spPr>
          <a:xfrm>
            <a:off x="15520291" y="-762669"/>
            <a:ext cx="3637303" cy="3042409"/>
          </a:xfrm>
          <a:custGeom>
            <a:avLst/>
            <a:gdLst/>
            <a:ahLst/>
            <a:cxnLst/>
            <a:rect l="l" t="t" r="r" b="b"/>
            <a:pathLst>
              <a:path w="3637303" h="3042409">
                <a:moveTo>
                  <a:pt x="0" y="0"/>
                </a:moveTo>
                <a:lnTo>
                  <a:pt x="3637303" y="0"/>
                </a:lnTo>
                <a:lnTo>
                  <a:pt x="3637303" y="3042409"/>
                </a:lnTo>
                <a:lnTo>
                  <a:pt x="0" y="3042409"/>
                </a:lnTo>
                <a:lnTo>
                  <a:pt x="0" y="0"/>
                </a:lnTo>
                <a:close/>
              </a:path>
            </a:pathLst>
          </a:custGeom>
          <a:blipFill>
            <a:blip r:embed="rId5"/>
            <a:stretch>
              <a:fillRect t="-19553"/>
            </a:stretch>
          </a:blipFill>
        </p:spPr>
      </p:sp>
      <p:grpSp>
        <p:nvGrpSpPr>
          <p:cNvPr id="9" name="Group 9">
            <a:extLst>
              <a:ext uri="{FF2B5EF4-FFF2-40B4-BE49-F238E27FC236}">
                <a16:creationId xmlns:a16="http://schemas.microsoft.com/office/drawing/2014/main" id="{D2731263-CA34-235F-D7E8-7C98AD1AFC86}"/>
              </a:ext>
            </a:extLst>
          </p:cNvPr>
          <p:cNvGrpSpPr/>
          <p:nvPr/>
        </p:nvGrpSpPr>
        <p:grpSpPr>
          <a:xfrm>
            <a:off x="7297922" y="9623093"/>
            <a:ext cx="3023790" cy="3023790"/>
            <a:chOff x="0" y="0"/>
            <a:chExt cx="812800" cy="812800"/>
          </a:xfrm>
        </p:grpSpPr>
        <p:sp>
          <p:nvSpPr>
            <p:cNvPr id="10" name="Freeform 10">
              <a:extLst>
                <a:ext uri="{FF2B5EF4-FFF2-40B4-BE49-F238E27FC236}">
                  <a16:creationId xmlns:a16="http://schemas.microsoft.com/office/drawing/2014/main" id="{B6E48B6B-8800-CC84-4687-0E344940881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1" name="TextBox 11">
              <a:extLst>
                <a:ext uri="{FF2B5EF4-FFF2-40B4-BE49-F238E27FC236}">
                  <a16:creationId xmlns:a16="http://schemas.microsoft.com/office/drawing/2014/main" id="{C675B043-E946-CAB3-5F76-552B7825D3D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1100"/>
            </a:p>
          </p:txBody>
        </p:sp>
      </p:grpSp>
      <p:grpSp>
        <p:nvGrpSpPr>
          <p:cNvPr id="12" name="Group 12">
            <a:extLst>
              <a:ext uri="{FF2B5EF4-FFF2-40B4-BE49-F238E27FC236}">
                <a16:creationId xmlns:a16="http://schemas.microsoft.com/office/drawing/2014/main" id="{80F72606-738B-CF33-5497-D7F6B6DA9C3C}"/>
              </a:ext>
            </a:extLst>
          </p:cNvPr>
          <p:cNvGrpSpPr/>
          <p:nvPr/>
        </p:nvGrpSpPr>
        <p:grpSpPr>
          <a:xfrm>
            <a:off x="0" y="0"/>
            <a:ext cx="963416" cy="963416"/>
            <a:chOff x="0" y="0"/>
            <a:chExt cx="812800" cy="812800"/>
          </a:xfrm>
        </p:grpSpPr>
        <p:sp>
          <p:nvSpPr>
            <p:cNvPr id="13" name="Freeform 13">
              <a:extLst>
                <a:ext uri="{FF2B5EF4-FFF2-40B4-BE49-F238E27FC236}">
                  <a16:creationId xmlns:a16="http://schemas.microsoft.com/office/drawing/2014/main" id="{7225264E-3105-6617-5A98-11FF33F17D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4" name="TextBox 14">
              <a:extLst>
                <a:ext uri="{FF2B5EF4-FFF2-40B4-BE49-F238E27FC236}">
                  <a16:creationId xmlns:a16="http://schemas.microsoft.com/office/drawing/2014/main" id="{876C3D47-54CC-545E-0923-2EB58A8DBC0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1100"/>
            </a:p>
          </p:txBody>
        </p:sp>
      </p:grpSp>
      <p:grpSp>
        <p:nvGrpSpPr>
          <p:cNvPr id="15" name="Group 15">
            <a:extLst>
              <a:ext uri="{FF2B5EF4-FFF2-40B4-BE49-F238E27FC236}">
                <a16:creationId xmlns:a16="http://schemas.microsoft.com/office/drawing/2014/main" id="{402B2DCA-FCD9-FCD3-B1D6-61723F8AEC76}"/>
              </a:ext>
            </a:extLst>
          </p:cNvPr>
          <p:cNvGrpSpPr/>
          <p:nvPr/>
        </p:nvGrpSpPr>
        <p:grpSpPr>
          <a:xfrm>
            <a:off x="16857235" y="6996005"/>
            <a:ext cx="963416" cy="963416"/>
            <a:chOff x="0" y="0"/>
            <a:chExt cx="812800" cy="812800"/>
          </a:xfrm>
        </p:grpSpPr>
        <p:sp>
          <p:nvSpPr>
            <p:cNvPr id="16" name="Freeform 16">
              <a:extLst>
                <a:ext uri="{FF2B5EF4-FFF2-40B4-BE49-F238E27FC236}">
                  <a16:creationId xmlns:a16="http://schemas.microsoft.com/office/drawing/2014/main" id="{CCFC248B-2F10-BCBA-B0E2-6D88481DA7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7" name="TextBox 17">
              <a:extLst>
                <a:ext uri="{FF2B5EF4-FFF2-40B4-BE49-F238E27FC236}">
                  <a16:creationId xmlns:a16="http://schemas.microsoft.com/office/drawing/2014/main" id="{C628602E-222E-CE80-C6CB-0281AF3AE02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1100"/>
            </a:p>
          </p:txBody>
        </p:sp>
      </p:grpSp>
      <p:grpSp>
        <p:nvGrpSpPr>
          <p:cNvPr id="18" name="Group 18">
            <a:extLst>
              <a:ext uri="{FF2B5EF4-FFF2-40B4-BE49-F238E27FC236}">
                <a16:creationId xmlns:a16="http://schemas.microsoft.com/office/drawing/2014/main" id="{18668CE2-82F3-5E7B-B947-C35BCAB7643A}"/>
              </a:ext>
            </a:extLst>
          </p:cNvPr>
          <p:cNvGrpSpPr/>
          <p:nvPr/>
        </p:nvGrpSpPr>
        <p:grpSpPr>
          <a:xfrm>
            <a:off x="10464668" y="2699009"/>
            <a:ext cx="428212" cy="428212"/>
            <a:chOff x="0" y="0"/>
            <a:chExt cx="812800" cy="812800"/>
          </a:xfrm>
        </p:grpSpPr>
        <p:sp>
          <p:nvSpPr>
            <p:cNvPr id="19" name="Freeform 19">
              <a:extLst>
                <a:ext uri="{FF2B5EF4-FFF2-40B4-BE49-F238E27FC236}">
                  <a16:creationId xmlns:a16="http://schemas.microsoft.com/office/drawing/2014/main" id="{8F280793-ABA3-4506-1F19-10F8FEEF21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20" name="TextBox 20">
              <a:extLst>
                <a:ext uri="{FF2B5EF4-FFF2-40B4-BE49-F238E27FC236}">
                  <a16:creationId xmlns:a16="http://schemas.microsoft.com/office/drawing/2014/main" id="{42493312-174C-7DA7-9B69-F87A3719DED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1100"/>
            </a:p>
          </p:txBody>
        </p:sp>
      </p:grpSp>
    </p:spTree>
    <p:extLst>
      <p:ext uri="{BB962C8B-B14F-4D97-AF65-F5344CB8AC3E}">
        <p14:creationId xmlns:p14="http://schemas.microsoft.com/office/powerpoint/2010/main" val="14938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5D92F-1309-3CBB-79CC-6355B6AB295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787602C-8B6B-9FCE-F2C3-180A3C89D965}"/>
              </a:ext>
            </a:extLst>
          </p:cNvPr>
          <p:cNvSpPr/>
          <p:nvPr/>
        </p:nvSpPr>
        <p:spPr>
          <a:xfrm>
            <a:off x="10679523" y="-5517641"/>
            <a:ext cx="13161052" cy="12552353"/>
          </a:xfrm>
          <a:custGeom>
            <a:avLst/>
            <a:gdLst/>
            <a:ahLst/>
            <a:cxnLst/>
            <a:rect l="l" t="t" r="r" b="b"/>
            <a:pathLst>
              <a:path w="13161052" h="12552353">
                <a:moveTo>
                  <a:pt x="0" y="0"/>
                </a:moveTo>
                <a:lnTo>
                  <a:pt x="13161052" y="0"/>
                </a:lnTo>
                <a:lnTo>
                  <a:pt x="13161052" y="12552353"/>
                </a:lnTo>
                <a:lnTo>
                  <a:pt x="0" y="12552353"/>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a:extLst>
              <a:ext uri="{FF2B5EF4-FFF2-40B4-BE49-F238E27FC236}">
                <a16:creationId xmlns:a16="http://schemas.microsoft.com/office/drawing/2014/main" id="{BE9915B7-2675-276B-0FB6-3A4C08A95058}"/>
              </a:ext>
            </a:extLst>
          </p:cNvPr>
          <p:cNvSpPr/>
          <p:nvPr/>
        </p:nvSpPr>
        <p:spPr>
          <a:xfrm rot="-5400000" flipV="1">
            <a:off x="-2283151" y="4860714"/>
            <a:ext cx="7202163" cy="9667332"/>
          </a:xfrm>
          <a:custGeom>
            <a:avLst/>
            <a:gdLst/>
            <a:ahLst/>
            <a:cxnLst/>
            <a:rect l="l" t="t" r="r" b="b"/>
            <a:pathLst>
              <a:path w="7202163" h="9667332">
                <a:moveTo>
                  <a:pt x="0" y="9667332"/>
                </a:moveTo>
                <a:lnTo>
                  <a:pt x="7202163" y="9667332"/>
                </a:lnTo>
                <a:lnTo>
                  <a:pt x="7202163" y="0"/>
                </a:lnTo>
                <a:lnTo>
                  <a:pt x="0" y="0"/>
                </a:lnTo>
                <a:lnTo>
                  <a:pt x="0" y="9667332"/>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08B9BEED-DA61-E473-2053-CBFF7D624F9D}"/>
              </a:ext>
            </a:extLst>
          </p:cNvPr>
          <p:cNvSpPr/>
          <p:nvPr/>
        </p:nvSpPr>
        <p:spPr>
          <a:xfrm>
            <a:off x="4141480" y="-5623269"/>
            <a:ext cx="5899867" cy="7919285"/>
          </a:xfrm>
          <a:custGeom>
            <a:avLst/>
            <a:gdLst/>
            <a:ahLst/>
            <a:cxnLst/>
            <a:rect l="l" t="t" r="r" b="b"/>
            <a:pathLst>
              <a:path w="5899867" h="7919285">
                <a:moveTo>
                  <a:pt x="0" y="0"/>
                </a:moveTo>
                <a:lnTo>
                  <a:pt x="5899868" y="0"/>
                </a:lnTo>
                <a:lnTo>
                  <a:pt x="5899868" y="7919285"/>
                </a:lnTo>
                <a:lnTo>
                  <a:pt x="0" y="7919285"/>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5" name="Freeform 5">
            <a:extLst>
              <a:ext uri="{FF2B5EF4-FFF2-40B4-BE49-F238E27FC236}">
                <a16:creationId xmlns:a16="http://schemas.microsoft.com/office/drawing/2014/main" id="{F4A9CBEA-3E8E-7357-5CB8-2CB61E292661}"/>
              </a:ext>
            </a:extLst>
          </p:cNvPr>
          <p:cNvSpPr/>
          <p:nvPr/>
        </p:nvSpPr>
        <p:spPr>
          <a:xfrm flipH="1">
            <a:off x="-2396562" y="-5898761"/>
            <a:ext cx="5899867" cy="7919285"/>
          </a:xfrm>
          <a:custGeom>
            <a:avLst/>
            <a:gdLst/>
            <a:ahLst/>
            <a:cxnLst/>
            <a:rect l="l" t="t" r="r" b="b"/>
            <a:pathLst>
              <a:path w="5899867" h="7919285">
                <a:moveTo>
                  <a:pt x="5899867" y="0"/>
                </a:moveTo>
                <a:lnTo>
                  <a:pt x="0" y="0"/>
                </a:lnTo>
                <a:lnTo>
                  <a:pt x="0" y="7919285"/>
                </a:lnTo>
                <a:lnTo>
                  <a:pt x="5899867" y="7919285"/>
                </a:lnTo>
                <a:lnTo>
                  <a:pt x="5899867" y="0"/>
                </a:lnTo>
                <a:close/>
              </a:path>
            </a:pathLst>
          </a:custGeom>
          <a:blipFill>
            <a:blip>
              <a:extLst>
                <a:ext uri="{96DAC541-7B7A-43D3-8B79-37D633B846F1}">
                  <asvg:svgBlip xmlns:asvg="http://schemas.microsoft.com/office/drawing/2016/SVG/main" r:embed="rId3"/>
                </a:ext>
              </a:extLst>
            </a:blip>
            <a:stretch>
              <a:fillRect/>
            </a:stretch>
          </a:blipFill>
        </p:spPr>
      </p:sp>
      <p:sp>
        <p:nvSpPr>
          <p:cNvPr id="6" name="TextBox 6">
            <a:extLst>
              <a:ext uri="{FF2B5EF4-FFF2-40B4-BE49-F238E27FC236}">
                <a16:creationId xmlns:a16="http://schemas.microsoft.com/office/drawing/2014/main" id="{FABF98B0-CA1E-E96D-85EE-C60CEC518ED1}"/>
              </a:ext>
            </a:extLst>
          </p:cNvPr>
          <p:cNvSpPr txBox="1"/>
          <p:nvPr/>
        </p:nvSpPr>
        <p:spPr>
          <a:xfrm>
            <a:off x="2133600" y="670359"/>
            <a:ext cx="10481118" cy="777701"/>
          </a:xfrm>
          <a:prstGeom prst="rect">
            <a:avLst/>
          </a:prstGeom>
        </p:spPr>
        <p:txBody>
          <a:bodyPr lIns="0" tIns="0" rIns="0" bIns="0" rtlCol="0" anchor="t">
            <a:spAutoFit/>
          </a:bodyPr>
          <a:lstStyle/>
          <a:p>
            <a:pPr marL="0" lvl="0" indent="0" algn="just">
              <a:lnSpc>
                <a:spcPts val="6356"/>
              </a:lnSpc>
              <a:spcBef>
                <a:spcPct val="0"/>
              </a:spcBef>
            </a:pPr>
            <a:r>
              <a:rPr lang="en-US" sz="4540" b="1" dirty="0">
                <a:solidFill>
                  <a:srgbClr val="000000"/>
                </a:solidFill>
                <a:latin typeface="Montserrat Bold"/>
                <a:ea typeface="Montserrat Bold"/>
                <a:cs typeface="Montserrat Bold"/>
                <a:sym typeface="Montserrat Bold"/>
              </a:rPr>
              <a:t>NỘI DUNG CHÍNH</a:t>
            </a:r>
          </a:p>
        </p:txBody>
      </p:sp>
      <p:sp>
        <p:nvSpPr>
          <p:cNvPr id="9" name="Freeform 9">
            <a:extLst>
              <a:ext uri="{FF2B5EF4-FFF2-40B4-BE49-F238E27FC236}">
                <a16:creationId xmlns:a16="http://schemas.microsoft.com/office/drawing/2014/main" id="{CB043677-ED26-44E4-FFCA-A4FAB18AE074}"/>
              </a:ext>
            </a:extLst>
          </p:cNvPr>
          <p:cNvSpPr/>
          <p:nvPr/>
        </p:nvSpPr>
        <p:spPr>
          <a:xfrm>
            <a:off x="880177" y="661162"/>
            <a:ext cx="875505" cy="833918"/>
          </a:xfrm>
          <a:custGeom>
            <a:avLst/>
            <a:gdLst/>
            <a:ahLst/>
            <a:cxnLst/>
            <a:rect l="l" t="t" r="r" b="b"/>
            <a:pathLst>
              <a:path w="875505" h="833918">
                <a:moveTo>
                  <a:pt x="0" y="0"/>
                </a:moveTo>
                <a:lnTo>
                  <a:pt x="875505" y="0"/>
                </a:lnTo>
                <a:lnTo>
                  <a:pt x="875505" y="833919"/>
                </a:lnTo>
                <a:lnTo>
                  <a:pt x="0" y="833919"/>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10" name="Freeform 10">
            <a:extLst>
              <a:ext uri="{FF2B5EF4-FFF2-40B4-BE49-F238E27FC236}">
                <a16:creationId xmlns:a16="http://schemas.microsoft.com/office/drawing/2014/main" id="{97EE0949-FE70-1E23-979E-3E6F26F7CA93}"/>
              </a:ext>
            </a:extLst>
          </p:cNvPr>
          <p:cNvSpPr/>
          <p:nvPr/>
        </p:nvSpPr>
        <p:spPr>
          <a:xfrm>
            <a:off x="15520291" y="-762669"/>
            <a:ext cx="3637303" cy="3042409"/>
          </a:xfrm>
          <a:custGeom>
            <a:avLst/>
            <a:gdLst/>
            <a:ahLst/>
            <a:cxnLst/>
            <a:rect l="l" t="t" r="r" b="b"/>
            <a:pathLst>
              <a:path w="3637303" h="3042409">
                <a:moveTo>
                  <a:pt x="0" y="0"/>
                </a:moveTo>
                <a:lnTo>
                  <a:pt x="3637303" y="0"/>
                </a:lnTo>
                <a:lnTo>
                  <a:pt x="3637303" y="3042409"/>
                </a:lnTo>
                <a:lnTo>
                  <a:pt x="0" y="3042409"/>
                </a:lnTo>
                <a:lnTo>
                  <a:pt x="0" y="0"/>
                </a:lnTo>
                <a:close/>
              </a:path>
            </a:pathLst>
          </a:custGeom>
          <a:blipFill>
            <a:blip r:embed="rId5"/>
            <a:stretch>
              <a:fillRect t="-19553"/>
            </a:stretch>
          </a:blipFill>
        </p:spPr>
      </p:sp>
      <p:graphicFrame>
        <p:nvGraphicFramePr>
          <p:cNvPr id="11" name="Diagram 10">
            <a:extLst>
              <a:ext uri="{FF2B5EF4-FFF2-40B4-BE49-F238E27FC236}">
                <a16:creationId xmlns:a16="http://schemas.microsoft.com/office/drawing/2014/main" id="{4B116B00-A07F-0CAC-2BD6-C3F937406288}"/>
              </a:ext>
            </a:extLst>
          </p:cNvPr>
          <p:cNvGraphicFramePr/>
          <p:nvPr>
            <p:extLst>
              <p:ext uri="{D42A27DB-BD31-4B8C-83A1-F6EECF244321}">
                <p14:modId xmlns:p14="http://schemas.microsoft.com/office/powerpoint/2010/main" val="4192112592"/>
              </p:ext>
            </p:extLst>
          </p:nvPr>
        </p:nvGraphicFramePr>
        <p:xfrm>
          <a:off x="199635" y="1866900"/>
          <a:ext cx="11222003" cy="812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86495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400000">
            <a:off x="13579571" y="6327357"/>
            <a:ext cx="5899867" cy="7919285"/>
          </a:xfrm>
          <a:custGeom>
            <a:avLst/>
            <a:gdLst/>
            <a:ahLst/>
            <a:cxnLst/>
            <a:rect l="l" t="t" r="r" b="b"/>
            <a:pathLst>
              <a:path w="5899867" h="7919285">
                <a:moveTo>
                  <a:pt x="0" y="0"/>
                </a:moveTo>
                <a:lnTo>
                  <a:pt x="5899867" y="0"/>
                </a:lnTo>
                <a:lnTo>
                  <a:pt x="5899867" y="7919286"/>
                </a:lnTo>
                <a:lnTo>
                  <a:pt x="0" y="7919286"/>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601075"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flipV="1">
            <a:off x="487619" y="490932"/>
            <a:ext cx="6235112" cy="649491"/>
          </a:xfrm>
          <a:custGeom>
            <a:avLst/>
            <a:gdLst/>
            <a:ahLst/>
            <a:cxnLst/>
            <a:rect l="l" t="t" r="r" b="b"/>
            <a:pathLst>
              <a:path w="6235112" h="649491">
                <a:moveTo>
                  <a:pt x="0" y="649491"/>
                </a:moveTo>
                <a:lnTo>
                  <a:pt x="6235113" y="649491"/>
                </a:lnTo>
                <a:lnTo>
                  <a:pt x="6235113" y="0"/>
                </a:lnTo>
                <a:lnTo>
                  <a:pt x="0" y="0"/>
                </a:lnTo>
                <a:lnTo>
                  <a:pt x="0"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6" name="Freeform 6"/>
          <p:cNvSpPr/>
          <p:nvPr/>
        </p:nvSpPr>
        <p:spPr>
          <a:xfrm>
            <a:off x="7354711" y="-2294836"/>
            <a:ext cx="3578577" cy="3555999"/>
          </a:xfrm>
          <a:custGeom>
            <a:avLst/>
            <a:gdLst/>
            <a:ahLst/>
            <a:cxnLst/>
            <a:rect l="l" t="t" r="r" b="b"/>
            <a:pathLst>
              <a:path w="3578577" h="3555999">
                <a:moveTo>
                  <a:pt x="0" y="0"/>
                </a:moveTo>
                <a:lnTo>
                  <a:pt x="3578578" y="0"/>
                </a:lnTo>
                <a:lnTo>
                  <a:pt x="3578578" y="3555999"/>
                </a:lnTo>
                <a:lnTo>
                  <a:pt x="0" y="3555999"/>
                </a:lnTo>
                <a:lnTo>
                  <a:pt x="0" y="0"/>
                </a:lnTo>
                <a:close/>
              </a:path>
            </a:pathLst>
          </a:custGeom>
          <a:blipFill>
            <a:blip r:embed="rId6"/>
            <a:stretch>
              <a:fillRect t="-634"/>
            </a:stretch>
          </a:blipFill>
        </p:spPr>
      </p:sp>
      <p:sp>
        <p:nvSpPr>
          <p:cNvPr id="7" name="Freeform 7"/>
          <p:cNvSpPr/>
          <p:nvPr/>
        </p:nvSpPr>
        <p:spPr>
          <a:xfrm>
            <a:off x="16430327"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8" name="Freeform 8"/>
          <p:cNvSpPr/>
          <p:nvPr/>
        </p:nvSpPr>
        <p:spPr>
          <a:xfrm flipH="1" flipV="1">
            <a:off x="11542449" y="490932"/>
            <a:ext cx="6235112" cy="649491"/>
          </a:xfrm>
          <a:custGeom>
            <a:avLst/>
            <a:gdLst/>
            <a:ahLst/>
            <a:cxnLst/>
            <a:rect l="l" t="t" r="r" b="b"/>
            <a:pathLst>
              <a:path w="6235112" h="649491">
                <a:moveTo>
                  <a:pt x="6235112" y="649491"/>
                </a:moveTo>
                <a:lnTo>
                  <a:pt x="0" y="649491"/>
                </a:lnTo>
                <a:lnTo>
                  <a:pt x="0" y="0"/>
                </a:lnTo>
                <a:lnTo>
                  <a:pt x="6235112" y="0"/>
                </a:lnTo>
                <a:lnTo>
                  <a:pt x="6235112"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flipV="1">
            <a:off x="-1191438" y="6327357"/>
            <a:ext cx="5899867" cy="7919285"/>
          </a:xfrm>
          <a:custGeom>
            <a:avLst/>
            <a:gdLst/>
            <a:ahLst/>
            <a:cxnLst/>
            <a:rect l="l" t="t" r="r" b="b"/>
            <a:pathLst>
              <a:path w="5899867" h="7919285">
                <a:moveTo>
                  <a:pt x="0" y="7919286"/>
                </a:moveTo>
                <a:lnTo>
                  <a:pt x="5899867" y="7919286"/>
                </a:lnTo>
                <a:lnTo>
                  <a:pt x="5899867" y="0"/>
                </a:lnTo>
                <a:lnTo>
                  <a:pt x="0" y="0"/>
                </a:lnTo>
                <a:lnTo>
                  <a:pt x="0" y="7919286"/>
                </a:lnTo>
                <a:close/>
              </a:path>
            </a:pathLst>
          </a:custGeom>
          <a:blipFill>
            <a:blip>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2482358" y="2815780"/>
            <a:ext cx="4091467" cy="6823520"/>
            <a:chOff x="0" y="0"/>
            <a:chExt cx="5455290" cy="9098027"/>
          </a:xfrm>
        </p:grpSpPr>
        <p:sp>
          <p:nvSpPr>
            <p:cNvPr id="11" name="Freeform 11"/>
            <p:cNvSpPr/>
            <p:nvPr/>
          </p:nvSpPr>
          <p:spPr>
            <a:xfrm>
              <a:off x="0" y="0"/>
              <a:ext cx="5455290" cy="9098027"/>
            </a:xfrm>
            <a:custGeom>
              <a:avLst/>
              <a:gdLst/>
              <a:ahLst/>
              <a:cxnLst/>
              <a:rect l="l" t="t" r="r" b="b"/>
              <a:pathLst>
                <a:path w="5455290" h="9098027">
                  <a:moveTo>
                    <a:pt x="0" y="0"/>
                  </a:moveTo>
                  <a:lnTo>
                    <a:pt x="5455290" y="0"/>
                  </a:lnTo>
                  <a:lnTo>
                    <a:pt x="5455290" y="9098027"/>
                  </a:lnTo>
                  <a:lnTo>
                    <a:pt x="0" y="9098027"/>
                  </a:lnTo>
                  <a:lnTo>
                    <a:pt x="0" y="0"/>
                  </a:lnTo>
                  <a:close/>
                </a:path>
              </a:pathLst>
            </a:custGeom>
            <a:blipFill>
              <a:blip>
                <a:extLst>
                  <a:ext uri="{96DAC541-7B7A-43D3-8B79-37D633B846F1}">
                    <asvg:svgBlip xmlns:asvg="http://schemas.microsoft.com/office/drawing/2016/SVG/main" r:embed="rId7"/>
                  </a:ext>
                </a:extLst>
              </a:blip>
              <a:stretch>
                <a:fillRect l="-8162" r="-8162"/>
              </a:stretch>
            </a:blipFill>
          </p:spPr>
        </p:sp>
        <p:sp>
          <p:nvSpPr>
            <p:cNvPr id="12" name="TextBox 12"/>
            <p:cNvSpPr txBox="1"/>
            <p:nvPr/>
          </p:nvSpPr>
          <p:spPr>
            <a:xfrm>
              <a:off x="1259818" y="1465347"/>
              <a:ext cx="2935654" cy="708083"/>
            </a:xfrm>
            <a:prstGeom prst="rect">
              <a:avLst/>
            </a:prstGeom>
          </p:spPr>
          <p:txBody>
            <a:bodyPr lIns="0" tIns="0" rIns="0" bIns="0" rtlCol="0" anchor="t">
              <a:spAutoFit/>
            </a:bodyPr>
            <a:lstStyle/>
            <a:p>
              <a:pPr algn="ctr">
                <a:lnSpc>
                  <a:spcPts val="3791"/>
                </a:lnSpc>
              </a:pPr>
              <a:r>
                <a:rPr lang="en-US" sz="3249">
                  <a:solidFill>
                    <a:srgbClr val="140574"/>
                  </a:solidFill>
                  <a:latin typeface="Readex Pro"/>
                  <a:ea typeface="Readex Pro"/>
                  <a:cs typeface="Readex Pro"/>
                  <a:sym typeface="Readex Pro"/>
                </a:rPr>
                <a:t>Công nghệ</a:t>
              </a:r>
            </a:p>
          </p:txBody>
        </p:sp>
        <p:sp>
          <p:nvSpPr>
            <p:cNvPr id="13" name="TextBox 13"/>
            <p:cNvSpPr txBox="1"/>
            <p:nvPr/>
          </p:nvSpPr>
          <p:spPr>
            <a:xfrm>
              <a:off x="1706048" y="3458937"/>
              <a:ext cx="2043194" cy="609490"/>
            </a:xfrm>
            <a:prstGeom prst="rect">
              <a:avLst/>
            </a:prstGeom>
          </p:spPr>
          <p:txBody>
            <a:bodyPr lIns="0" tIns="0" rIns="0" bIns="0" rtlCol="0" anchor="t">
              <a:spAutoFit/>
            </a:bodyPr>
            <a:lstStyle/>
            <a:p>
              <a:pPr algn="ctr">
                <a:lnSpc>
                  <a:spcPts val="3345"/>
                </a:lnSpc>
              </a:pPr>
              <a:r>
                <a:rPr lang="en-US" sz="2867">
                  <a:solidFill>
                    <a:srgbClr val="140574"/>
                  </a:solidFill>
                  <a:latin typeface="Readex Pro"/>
                  <a:ea typeface="Readex Pro"/>
                  <a:cs typeface="Readex Pro"/>
                  <a:sym typeface="Readex Pro"/>
                </a:rPr>
                <a:t>Học sinh</a:t>
              </a:r>
            </a:p>
          </p:txBody>
        </p:sp>
        <p:sp>
          <p:nvSpPr>
            <p:cNvPr id="14" name="TextBox 14"/>
            <p:cNvSpPr txBox="1"/>
            <p:nvPr/>
          </p:nvSpPr>
          <p:spPr>
            <a:xfrm>
              <a:off x="1422881" y="5095725"/>
              <a:ext cx="2609528" cy="625561"/>
            </a:xfrm>
            <a:prstGeom prst="rect">
              <a:avLst/>
            </a:prstGeom>
          </p:spPr>
          <p:txBody>
            <a:bodyPr lIns="0" tIns="0" rIns="0" bIns="0" rtlCol="0" anchor="t">
              <a:spAutoFit/>
            </a:bodyPr>
            <a:lstStyle/>
            <a:p>
              <a:pPr algn="ctr">
                <a:lnSpc>
                  <a:spcPts val="3122"/>
                </a:lnSpc>
              </a:pPr>
              <a:r>
                <a:rPr lang="en-US" sz="2676">
                  <a:solidFill>
                    <a:srgbClr val="FFFFFF"/>
                  </a:solidFill>
                  <a:latin typeface="Readex Pro"/>
                  <a:ea typeface="Readex Pro"/>
                  <a:cs typeface="Readex Pro"/>
                  <a:sym typeface="Readex Pro"/>
                </a:rPr>
                <a:t>Khách quan</a:t>
              </a:r>
            </a:p>
          </p:txBody>
        </p:sp>
        <p:sp>
          <p:nvSpPr>
            <p:cNvPr id="15" name="TextBox 15"/>
            <p:cNvSpPr txBox="1"/>
            <p:nvPr/>
          </p:nvSpPr>
          <p:spPr>
            <a:xfrm>
              <a:off x="1689310" y="6697705"/>
              <a:ext cx="2076669" cy="584241"/>
            </a:xfrm>
            <a:prstGeom prst="rect">
              <a:avLst/>
            </a:prstGeom>
          </p:spPr>
          <p:txBody>
            <a:bodyPr lIns="0" tIns="0" rIns="0" bIns="0" rtlCol="0" anchor="t">
              <a:spAutoFit/>
            </a:bodyPr>
            <a:lstStyle/>
            <a:p>
              <a:pPr algn="ctr">
                <a:lnSpc>
                  <a:spcPts val="3122"/>
                </a:lnSpc>
              </a:pPr>
              <a:r>
                <a:rPr lang="en-US" sz="2676">
                  <a:solidFill>
                    <a:srgbClr val="140574"/>
                  </a:solidFill>
                  <a:latin typeface="Readex Pro"/>
                  <a:ea typeface="Readex Pro"/>
                  <a:cs typeface="Readex Pro"/>
                  <a:sym typeface="Readex Pro"/>
                </a:rPr>
                <a:t>Giáo viên</a:t>
              </a:r>
            </a:p>
          </p:txBody>
        </p:sp>
        <p:sp>
          <p:nvSpPr>
            <p:cNvPr id="16" name="TextBox 16"/>
            <p:cNvSpPr txBox="1"/>
            <p:nvPr/>
          </p:nvSpPr>
          <p:spPr>
            <a:xfrm>
              <a:off x="1824635" y="8139098"/>
              <a:ext cx="1818158" cy="505816"/>
            </a:xfrm>
            <a:prstGeom prst="rect">
              <a:avLst/>
            </a:prstGeom>
          </p:spPr>
          <p:txBody>
            <a:bodyPr lIns="0" tIns="0" rIns="0" bIns="0" rtlCol="0" anchor="t">
              <a:spAutoFit/>
            </a:bodyPr>
            <a:lstStyle/>
            <a:p>
              <a:pPr algn="ctr">
                <a:lnSpc>
                  <a:spcPts val="2676"/>
                </a:lnSpc>
              </a:pPr>
              <a:r>
                <a:rPr lang="en-US" sz="2293">
                  <a:solidFill>
                    <a:srgbClr val="140574"/>
                  </a:solidFill>
                  <a:latin typeface="Readex Pro"/>
                  <a:ea typeface="Readex Pro"/>
                  <a:cs typeface="Readex Pro"/>
                  <a:sym typeface="Readex Pro"/>
                </a:rPr>
                <a:t>Hình thức</a:t>
              </a:r>
            </a:p>
          </p:txBody>
        </p:sp>
      </p:grpSp>
      <p:sp>
        <p:nvSpPr>
          <p:cNvPr id="17" name="AutoShape 17"/>
          <p:cNvSpPr/>
          <p:nvPr/>
        </p:nvSpPr>
        <p:spPr>
          <a:xfrm>
            <a:off x="7370787" y="3659071"/>
            <a:ext cx="894781" cy="0"/>
          </a:xfrm>
          <a:prstGeom prst="line">
            <a:avLst/>
          </a:prstGeom>
          <a:ln w="28575" cap="flat">
            <a:solidFill>
              <a:srgbClr val="140574">
                <a:alpha val="29804"/>
              </a:srgbClr>
            </a:solidFill>
            <a:prstDash val="sysDash"/>
            <a:headEnd type="none" w="sm" len="sm"/>
            <a:tailEnd type="arrow" w="med" len="sm"/>
          </a:ln>
        </p:spPr>
      </p:sp>
      <p:sp>
        <p:nvSpPr>
          <p:cNvPr id="18" name="AutoShape 18"/>
          <p:cNvSpPr/>
          <p:nvPr/>
        </p:nvSpPr>
        <p:spPr>
          <a:xfrm>
            <a:off x="7069903" y="5252041"/>
            <a:ext cx="1195665" cy="0"/>
          </a:xfrm>
          <a:prstGeom prst="line">
            <a:avLst/>
          </a:prstGeom>
          <a:ln w="28575" cap="flat">
            <a:solidFill>
              <a:srgbClr val="140574">
                <a:alpha val="29804"/>
              </a:srgbClr>
            </a:solidFill>
            <a:prstDash val="sysDash"/>
            <a:headEnd type="none" w="sm" len="sm"/>
            <a:tailEnd type="arrow" w="med" len="sm"/>
          </a:ln>
        </p:spPr>
      </p:sp>
      <p:sp>
        <p:nvSpPr>
          <p:cNvPr id="19" name="AutoShape 19"/>
          <p:cNvSpPr/>
          <p:nvPr/>
        </p:nvSpPr>
        <p:spPr>
          <a:xfrm>
            <a:off x="6816737" y="6584414"/>
            <a:ext cx="1448831" cy="0"/>
          </a:xfrm>
          <a:prstGeom prst="line">
            <a:avLst/>
          </a:prstGeom>
          <a:ln w="28575" cap="flat">
            <a:solidFill>
              <a:srgbClr val="140574">
                <a:alpha val="29804"/>
              </a:srgbClr>
            </a:solidFill>
            <a:prstDash val="sysDash"/>
            <a:headEnd type="none" w="sm" len="sm"/>
            <a:tailEnd type="arrow" w="med" len="sm"/>
          </a:ln>
        </p:spPr>
      </p:sp>
      <p:sp>
        <p:nvSpPr>
          <p:cNvPr id="20" name="AutoShape 20"/>
          <p:cNvSpPr/>
          <p:nvPr/>
        </p:nvSpPr>
        <p:spPr>
          <a:xfrm>
            <a:off x="6476006" y="8918787"/>
            <a:ext cx="1789562" cy="0"/>
          </a:xfrm>
          <a:prstGeom prst="line">
            <a:avLst/>
          </a:prstGeom>
          <a:ln w="28575" cap="flat">
            <a:solidFill>
              <a:srgbClr val="140574">
                <a:alpha val="29804"/>
              </a:srgbClr>
            </a:solidFill>
            <a:prstDash val="sysDash"/>
            <a:headEnd type="none" w="sm" len="sm"/>
            <a:tailEnd type="arrow" w="med" len="sm"/>
          </a:ln>
        </p:spPr>
      </p:sp>
      <p:sp>
        <p:nvSpPr>
          <p:cNvPr id="21" name="AutoShape 21"/>
          <p:cNvSpPr/>
          <p:nvPr/>
        </p:nvSpPr>
        <p:spPr>
          <a:xfrm>
            <a:off x="6628471" y="7841792"/>
            <a:ext cx="1637096" cy="0"/>
          </a:xfrm>
          <a:prstGeom prst="line">
            <a:avLst/>
          </a:prstGeom>
          <a:ln w="28575" cap="flat">
            <a:solidFill>
              <a:srgbClr val="140574">
                <a:alpha val="29804"/>
              </a:srgbClr>
            </a:solidFill>
            <a:prstDash val="sysDash"/>
            <a:headEnd type="none" w="sm" len="sm"/>
            <a:tailEnd type="arrow" w="med" len="sm"/>
          </a:ln>
        </p:spPr>
      </p:sp>
      <p:grpSp>
        <p:nvGrpSpPr>
          <p:cNvPr id="22" name="Group 22"/>
          <p:cNvGrpSpPr/>
          <p:nvPr/>
        </p:nvGrpSpPr>
        <p:grpSpPr>
          <a:xfrm rot="-5400000">
            <a:off x="1945029" y="1218721"/>
            <a:ext cx="537329" cy="53732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rot="-5400000">
            <a:off x="15805642" y="1218721"/>
            <a:ext cx="537329" cy="537329"/>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5383447" y="1658836"/>
            <a:ext cx="7521106" cy="590550"/>
          </a:xfrm>
          <a:prstGeom prst="rect">
            <a:avLst/>
          </a:prstGeom>
        </p:spPr>
        <p:txBody>
          <a:bodyPr lIns="0" tIns="0" rIns="0" bIns="0" rtlCol="0" anchor="t">
            <a:spAutoFit/>
          </a:bodyPr>
          <a:lstStyle/>
          <a:p>
            <a:pPr marL="0" lvl="0" indent="0" algn="ctr">
              <a:lnSpc>
                <a:spcPts val="4200"/>
              </a:lnSpc>
            </a:pPr>
            <a:r>
              <a:rPr lang="en-US" sz="5000" b="1">
                <a:solidFill>
                  <a:srgbClr val="007ED5"/>
                </a:solidFill>
                <a:latin typeface="Montserrat Bold"/>
                <a:ea typeface="Montserrat Bold"/>
                <a:cs typeface="Montserrat Bold"/>
                <a:sym typeface="Montserrat Bold"/>
              </a:rPr>
              <a:t>1. THỰC TRẠNG </a:t>
            </a:r>
          </a:p>
        </p:txBody>
      </p:sp>
      <p:sp>
        <p:nvSpPr>
          <p:cNvPr id="29" name="TextBox 29"/>
          <p:cNvSpPr txBox="1"/>
          <p:nvPr/>
        </p:nvSpPr>
        <p:spPr>
          <a:xfrm>
            <a:off x="8863673" y="3316972"/>
            <a:ext cx="7845963" cy="864795"/>
          </a:xfrm>
          <a:prstGeom prst="rect">
            <a:avLst/>
          </a:prstGeom>
        </p:spPr>
        <p:txBody>
          <a:bodyPr lIns="0" tIns="0" rIns="0" bIns="0" rtlCol="0" anchor="t">
            <a:spAutoFit/>
          </a:bodyPr>
          <a:lstStyle/>
          <a:p>
            <a:pPr algn="l">
              <a:lnSpc>
                <a:spcPts val="3568"/>
              </a:lnSpc>
            </a:pPr>
            <a:r>
              <a:rPr lang="en-US" sz="2293">
                <a:solidFill>
                  <a:srgbClr val="000000"/>
                </a:solidFill>
                <a:latin typeface="Montserrat"/>
                <a:ea typeface="Montserrat"/>
                <a:cs typeface="Montserrat"/>
                <a:sym typeface="Montserrat"/>
              </a:rPr>
              <a:t>Ứng dụng còn hạn chế; phần mềm có nhưng chưa tích hợp; cơ sở vật chất không đồng đều.</a:t>
            </a:r>
          </a:p>
        </p:txBody>
      </p:sp>
      <p:sp>
        <p:nvSpPr>
          <p:cNvPr id="30" name="TextBox 30"/>
          <p:cNvSpPr txBox="1"/>
          <p:nvPr/>
        </p:nvSpPr>
        <p:spPr>
          <a:xfrm>
            <a:off x="8863673" y="4909942"/>
            <a:ext cx="7845963" cy="864795"/>
          </a:xfrm>
          <a:prstGeom prst="rect">
            <a:avLst/>
          </a:prstGeom>
        </p:spPr>
        <p:txBody>
          <a:bodyPr lIns="0" tIns="0" rIns="0" bIns="0" rtlCol="0" anchor="t">
            <a:spAutoFit/>
          </a:bodyPr>
          <a:lstStyle/>
          <a:p>
            <a:pPr algn="l">
              <a:lnSpc>
                <a:spcPts val="3568"/>
              </a:lnSpc>
            </a:pPr>
            <a:r>
              <a:rPr lang="en-US" sz="2293">
                <a:solidFill>
                  <a:srgbClr val="000000"/>
                </a:solidFill>
                <a:latin typeface="Montserrat"/>
                <a:ea typeface="Montserrat"/>
                <a:cs typeface="Montserrat"/>
                <a:sym typeface="Montserrat"/>
              </a:rPr>
              <a:t>Thường sai ngữ pháp, từ vựng nghèo nàn, ít luyện tập và thiếu động lực.</a:t>
            </a:r>
          </a:p>
        </p:txBody>
      </p:sp>
      <p:sp>
        <p:nvSpPr>
          <p:cNvPr id="31" name="TextBox 31"/>
          <p:cNvSpPr txBox="1"/>
          <p:nvPr/>
        </p:nvSpPr>
        <p:spPr>
          <a:xfrm>
            <a:off x="8863673" y="6242315"/>
            <a:ext cx="7845963" cy="864795"/>
          </a:xfrm>
          <a:prstGeom prst="rect">
            <a:avLst/>
          </a:prstGeom>
        </p:spPr>
        <p:txBody>
          <a:bodyPr lIns="0" tIns="0" rIns="0" bIns="0" rtlCol="0" anchor="t">
            <a:spAutoFit/>
          </a:bodyPr>
          <a:lstStyle/>
          <a:p>
            <a:pPr algn="l">
              <a:lnSpc>
                <a:spcPts val="3568"/>
              </a:lnSpc>
            </a:pPr>
            <a:r>
              <a:rPr lang="en-US" sz="2293">
                <a:solidFill>
                  <a:srgbClr val="000000"/>
                </a:solidFill>
                <a:latin typeface="Montserrat"/>
                <a:ea typeface="Montserrat"/>
                <a:cs typeface="Montserrat"/>
                <a:sym typeface="Montserrat"/>
              </a:rPr>
              <a:t>Cách chấm thiếu thống nhất, phụ thuộc cảm xúc/quan điểm.</a:t>
            </a:r>
          </a:p>
        </p:txBody>
      </p:sp>
      <p:sp>
        <p:nvSpPr>
          <p:cNvPr id="32" name="TextBox 32"/>
          <p:cNvSpPr txBox="1"/>
          <p:nvPr/>
        </p:nvSpPr>
        <p:spPr>
          <a:xfrm>
            <a:off x="8863673" y="7499692"/>
            <a:ext cx="7845963" cy="864795"/>
          </a:xfrm>
          <a:prstGeom prst="rect">
            <a:avLst/>
          </a:prstGeom>
        </p:spPr>
        <p:txBody>
          <a:bodyPr lIns="0" tIns="0" rIns="0" bIns="0" rtlCol="0" anchor="t">
            <a:spAutoFit/>
          </a:bodyPr>
          <a:lstStyle/>
          <a:p>
            <a:pPr algn="l">
              <a:lnSpc>
                <a:spcPts val="3568"/>
              </a:lnSpc>
            </a:pPr>
            <a:r>
              <a:rPr lang="en-US" sz="2293">
                <a:solidFill>
                  <a:srgbClr val="000000"/>
                </a:solidFill>
                <a:latin typeface="Montserrat"/>
                <a:ea typeface="Montserrat"/>
                <a:cs typeface="Montserrat"/>
                <a:sym typeface="Montserrat"/>
              </a:rPr>
              <a:t>Chấm thủ công tốn thời gian, phản hồi chậm, dễ quá tải.</a:t>
            </a:r>
          </a:p>
        </p:txBody>
      </p:sp>
      <p:sp>
        <p:nvSpPr>
          <p:cNvPr id="33" name="TextBox 33"/>
          <p:cNvSpPr txBox="1"/>
          <p:nvPr/>
        </p:nvSpPr>
        <p:spPr>
          <a:xfrm>
            <a:off x="8863673" y="8576687"/>
            <a:ext cx="7845963" cy="864795"/>
          </a:xfrm>
          <a:prstGeom prst="rect">
            <a:avLst/>
          </a:prstGeom>
        </p:spPr>
        <p:txBody>
          <a:bodyPr lIns="0" tIns="0" rIns="0" bIns="0" rtlCol="0" anchor="t">
            <a:spAutoFit/>
          </a:bodyPr>
          <a:lstStyle/>
          <a:p>
            <a:pPr algn="l">
              <a:lnSpc>
                <a:spcPts val="3568"/>
              </a:lnSpc>
            </a:pPr>
            <a:r>
              <a:rPr lang="en-US" sz="2293">
                <a:solidFill>
                  <a:srgbClr val="000000"/>
                </a:solidFill>
                <a:latin typeface="Montserrat"/>
                <a:ea typeface="Montserrat"/>
                <a:cs typeface="Montserrat"/>
                <a:sym typeface="Montserrat"/>
              </a:rPr>
              <a:t>Chủ yếu viết tay (bài luận, đoạn văn); viết trực tuyến còn ít, chưa đồng bộ.</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400000">
            <a:off x="13579571" y="6327357"/>
            <a:ext cx="5899867" cy="7919285"/>
          </a:xfrm>
          <a:custGeom>
            <a:avLst/>
            <a:gdLst/>
            <a:ahLst/>
            <a:cxnLst/>
            <a:rect l="l" t="t" r="r" b="b"/>
            <a:pathLst>
              <a:path w="5899867" h="7919285">
                <a:moveTo>
                  <a:pt x="0" y="0"/>
                </a:moveTo>
                <a:lnTo>
                  <a:pt x="5899867" y="0"/>
                </a:lnTo>
                <a:lnTo>
                  <a:pt x="5899867" y="7919286"/>
                </a:lnTo>
                <a:lnTo>
                  <a:pt x="0" y="7919286"/>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758496" y="634466"/>
            <a:ext cx="12791908" cy="552831"/>
          </a:xfrm>
          <a:prstGeom prst="rect">
            <a:avLst/>
          </a:prstGeom>
        </p:spPr>
        <p:txBody>
          <a:bodyPr lIns="0" tIns="0" rIns="0" bIns="0" rtlCol="0" anchor="t">
            <a:spAutoFit/>
          </a:bodyPr>
          <a:lstStyle/>
          <a:p>
            <a:pPr marL="0" lvl="0" indent="0" algn="l">
              <a:lnSpc>
                <a:spcPts val="4032"/>
              </a:lnSpc>
            </a:pPr>
            <a:r>
              <a:rPr lang="en-US" sz="4800" b="1">
                <a:solidFill>
                  <a:srgbClr val="007ED5"/>
                </a:solidFill>
                <a:latin typeface="Montserrat Bold"/>
                <a:ea typeface="Montserrat Bold"/>
                <a:cs typeface="Montserrat Bold"/>
                <a:sym typeface="Montserrat Bold"/>
              </a:rPr>
              <a:t>2. THUẬN LỢI KHI ỨNG DỤNG CNTT</a:t>
            </a:r>
          </a:p>
        </p:txBody>
      </p:sp>
      <p:sp>
        <p:nvSpPr>
          <p:cNvPr id="5" name="Freeform 5"/>
          <p:cNvSpPr/>
          <p:nvPr/>
        </p:nvSpPr>
        <p:spPr>
          <a:xfrm>
            <a:off x="16498711" y="-1563092"/>
            <a:ext cx="3578577" cy="3555999"/>
          </a:xfrm>
          <a:custGeom>
            <a:avLst/>
            <a:gdLst/>
            <a:ahLst/>
            <a:cxnLst/>
            <a:rect l="l" t="t" r="r" b="b"/>
            <a:pathLst>
              <a:path w="3578577" h="3555999">
                <a:moveTo>
                  <a:pt x="0" y="0"/>
                </a:moveTo>
                <a:lnTo>
                  <a:pt x="3578578" y="0"/>
                </a:lnTo>
                <a:lnTo>
                  <a:pt x="3578578" y="3555998"/>
                </a:lnTo>
                <a:lnTo>
                  <a:pt x="0" y="3555998"/>
                </a:lnTo>
                <a:lnTo>
                  <a:pt x="0" y="0"/>
                </a:lnTo>
                <a:close/>
              </a:path>
            </a:pathLst>
          </a:custGeom>
          <a:blipFill>
            <a:blip r:embed="rId4"/>
            <a:stretch>
              <a:fillRect t="-634"/>
            </a:stretch>
          </a:blipFill>
        </p:spPr>
      </p:sp>
      <p:sp>
        <p:nvSpPr>
          <p:cNvPr id="6" name="Freeform 6"/>
          <p:cNvSpPr/>
          <p:nvPr/>
        </p:nvSpPr>
        <p:spPr>
          <a:xfrm rot="-10800000">
            <a:off x="-886374"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7" name="Freeform 7"/>
          <p:cNvSpPr/>
          <p:nvPr/>
        </p:nvSpPr>
        <p:spPr>
          <a:xfrm rot="-10824000" flipH="1" flipV="1">
            <a:off x="223316" y="898867"/>
            <a:ext cx="5193804" cy="576862"/>
          </a:xfrm>
          <a:custGeom>
            <a:avLst/>
            <a:gdLst/>
            <a:ahLst/>
            <a:cxnLst/>
            <a:rect l="l" t="t" r="r" b="b"/>
            <a:pathLst>
              <a:path w="5193804" h="576862">
                <a:moveTo>
                  <a:pt x="5190029" y="576862"/>
                </a:moveTo>
                <a:lnTo>
                  <a:pt x="0" y="540628"/>
                </a:lnTo>
                <a:lnTo>
                  <a:pt x="3774" y="0"/>
                </a:lnTo>
                <a:lnTo>
                  <a:pt x="5193804" y="36234"/>
                </a:lnTo>
                <a:lnTo>
                  <a:pt x="5190029" y="576862"/>
                </a:lnTo>
                <a:close/>
              </a:path>
            </a:pathLst>
          </a:custGeom>
          <a:blipFill>
            <a:blip>
              <a:extLst>
                <a:ext uri="{96DAC541-7B7A-43D3-8B79-37D633B846F1}">
                  <asvg:svgBlip xmlns:asvg="http://schemas.microsoft.com/office/drawing/2016/SVG/main" r:embed="rId6"/>
                </a:ext>
              </a:extLst>
            </a:blip>
            <a:stretch>
              <a:fillRect r="-13706" b="-6642"/>
            </a:stretch>
          </a:blipFill>
        </p:spPr>
      </p:sp>
      <p:sp>
        <p:nvSpPr>
          <p:cNvPr id="8" name="Freeform 8"/>
          <p:cNvSpPr/>
          <p:nvPr/>
        </p:nvSpPr>
        <p:spPr>
          <a:xfrm rot="-5400000" flipV="1">
            <a:off x="-1191438" y="6327357"/>
            <a:ext cx="5899867" cy="7919285"/>
          </a:xfrm>
          <a:custGeom>
            <a:avLst/>
            <a:gdLst/>
            <a:ahLst/>
            <a:cxnLst/>
            <a:rect l="l" t="t" r="r" b="b"/>
            <a:pathLst>
              <a:path w="5899867" h="7919285">
                <a:moveTo>
                  <a:pt x="0" y="7919286"/>
                </a:moveTo>
                <a:lnTo>
                  <a:pt x="5899867" y="7919286"/>
                </a:lnTo>
                <a:lnTo>
                  <a:pt x="5899867" y="0"/>
                </a:lnTo>
                <a:lnTo>
                  <a:pt x="0" y="0"/>
                </a:lnTo>
                <a:lnTo>
                  <a:pt x="0" y="7919286"/>
                </a:lnTo>
                <a:close/>
              </a:path>
            </a:pathLst>
          </a:custGeom>
          <a:blipFill>
            <a:blip>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5279685" y="1126788"/>
            <a:ext cx="7963248" cy="338903"/>
            <a:chOff x="0" y="0"/>
            <a:chExt cx="10617665" cy="451870"/>
          </a:xfrm>
        </p:grpSpPr>
        <p:sp>
          <p:nvSpPr>
            <p:cNvPr id="10" name="Freeform 10"/>
            <p:cNvSpPr/>
            <p:nvPr/>
          </p:nvSpPr>
          <p:spPr>
            <a:xfrm rot="-10824000" flipH="1" flipV="1">
              <a:off x="-1445" y="9112"/>
              <a:ext cx="4115601" cy="457109"/>
            </a:xfrm>
            <a:custGeom>
              <a:avLst/>
              <a:gdLst/>
              <a:ahLst/>
              <a:cxnLst/>
              <a:rect l="l" t="t" r="r" b="b"/>
              <a:pathLst>
                <a:path w="4115601" h="457109">
                  <a:moveTo>
                    <a:pt x="4112610" y="457109"/>
                  </a:moveTo>
                  <a:lnTo>
                    <a:pt x="0" y="428397"/>
                  </a:lnTo>
                  <a:lnTo>
                    <a:pt x="2991" y="0"/>
                  </a:lnTo>
                  <a:lnTo>
                    <a:pt x="4115600" y="28712"/>
                  </a:lnTo>
                  <a:lnTo>
                    <a:pt x="4112610" y="457109"/>
                  </a:lnTo>
                  <a:close/>
                </a:path>
              </a:pathLst>
            </a:custGeom>
            <a:blipFill>
              <a:blip>
                <a:extLst>
                  <a:ext uri="{96DAC541-7B7A-43D3-8B79-37D633B846F1}">
                    <asvg:svgBlip xmlns:asvg="http://schemas.microsoft.com/office/drawing/2016/SVG/main" r:embed="rId6"/>
                  </a:ext>
                </a:extLst>
              </a:blip>
              <a:stretch>
                <a:fillRect l="-47128" t="-76776" r="-44329" b="-2786"/>
              </a:stretch>
            </a:blipFill>
          </p:spPr>
        </p:sp>
        <p:sp>
          <p:nvSpPr>
            <p:cNvPr id="11" name="Freeform 11"/>
            <p:cNvSpPr/>
            <p:nvPr/>
          </p:nvSpPr>
          <p:spPr>
            <a:xfrm rot="-10824000" flipH="1" flipV="1">
              <a:off x="2403499" y="-1651"/>
              <a:ext cx="4115601" cy="457109"/>
            </a:xfrm>
            <a:custGeom>
              <a:avLst/>
              <a:gdLst/>
              <a:ahLst/>
              <a:cxnLst/>
              <a:rect l="l" t="t" r="r" b="b"/>
              <a:pathLst>
                <a:path w="4115601" h="457109">
                  <a:moveTo>
                    <a:pt x="4112610" y="457109"/>
                  </a:moveTo>
                  <a:lnTo>
                    <a:pt x="0" y="428397"/>
                  </a:lnTo>
                  <a:lnTo>
                    <a:pt x="2991" y="0"/>
                  </a:lnTo>
                  <a:lnTo>
                    <a:pt x="4115601" y="28712"/>
                  </a:lnTo>
                  <a:lnTo>
                    <a:pt x="4112610" y="457109"/>
                  </a:lnTo>
                  <a:close/>
                </a:path>
              </a:pathLst>
            </a:custGeom>
            <a:blipFill>
              <a:blip>
                <a:extLst>
                  <a:ext uri="{96DAC541-7B7A-43D3-8B79-37D633B846F1}">
                    <asvg:svgBlip xmlns:asvg="http://schemas.microsoft.com/office/drawing/2016/SVG/main" r:embed="rId6"/>
                  </a:ext>
                </a:extLst>
              </a:blip>
              <a:stretch>
                <a:fillRect l="-47128" t="-76776" r="-44329" b="-2786"/>
              </a:stretch>
            </a:blipFill>
          </p:spPr>
        </p:sp>
        <p:sp>
          <p:nvSpPr>
            <p:cNvPr id="12" name="Freeform 12"/>
            <p:cNvSpPr/>
            <p:nvPr/>
          </p:nvSpPr>
          <p:spPr>
            <a:xfrm rot="-10824000" flipH="1" flipV="1">
              <a:off x="6503509" y="-14351"/>
              <a:ext cx="4115601" cy="457109"/>
            </a:xfrm>
            <a:custGeom>
              <a:avLst/>
              <a:gdLst/>
              <a:ahLst/>
              <a:cxnLst/>
              <a:rect l="l" t="t" r="r" b="b"/>
              <a:pathLst>
                <a:path w="4115601" h="457109">
                  <a:moveTo>
                    <a:pt x="4112610" y="457109"/>
                  </a:moveTo>
                  <a:lnTo>
                    <a:pt x="0" y="428397"/>
                  </a:lnTo>
                  <a:lnTo>
                    <a:pt x="2991" y="0"/>
                  </a:lnTo>
                  <a:lnTo>
                    <a:pt x="4115601" y="28712"/>
                  </a:lnTo>
                  <a:lnTo>
                    <a:pt x="4112610" y="457109"/>
                  </a:lnTo>
                  <a:close/>
                </a:path>
              </a:pathLst>
            </a:custGeom>
            <a:blipFill>
              <a:blip>
                <a:extLst>
                  <a:ext uri="{96DAC541-7B7A-43D3-8B79-37D633B846F1}">
                    <asvg:svgBlip xmlns:asvg="http://schemas.microsoft.com/office/drawing/2016/SVG/main" r:embed="rId6"/>
                  </a:ext>
                </a:extLst>
              </a:blip>
              <a:stretch>
                <a:fillRect l="-91458" t="-79563"/>
              </a:stretch>
            </a:blipFill>
          </p:spPr>
        </p:sp>
      </p:grpSp>
      <p:sp>
        <p:nvSpPr>
          <p:cNvPr id="13" name="Freeform 13"/>
          <p:cNvSpPr/>
          <p:nvPr/>
        </p:nvSpPr>
        <p:spPr>
          <a:xfrm>
            <a:off x="1565536" y="2353615"/>
            <a:ext cx="2246046" cy="3082053"/>
          </a:xfrm>
          <a:custGeom>
            <a:avLst/>
            <a:gdLst/>
            <a:ahLst/>
            <a:cxnLst/>
            <a:rect l="l" t="t" r="r" b="b"/>
            <a:pathLst>
              <a:path w="2246046" h="3082053">
                <a:moveTo>
                  <a:pt x="0" y="0"/>
                </a:moveTo>
                <a:lnTo>
                  <a:pt x="2246046" y="0"/>
                </a:lnTo>
                <a:lnTo>
                  <a:pt x="2246046" y="3082053"/>
                </a:lnTo>
                <a:lnTo>
                  <a:pt x="0" y="3082053"/>
                </a:lnTo>
                <a:lnTo>
                  <a:pt x="0" y="0"/>
                </a:lnTo>
                <a:close/>
              </a:path>
            </a:pathLst>
          </a:custGeom>
          <a:blipFill>
            <a:blip>
              <a:extLst>
                <a:ext uri="{96DAC541-7B7A-43D3-8B79-37D633B846F1}">
                  <asvg:svgBlip xmlns:asvg="http://schemas.microsoft.com/office/drawing/2016/SVG/main" r:embed="rId7"/>
                </a:ext>
              </a:extLst>
            </a:blip>
            <a:stretch>
              <a:fillRect/>
            </a:stretch>
          </a:blipFill>
        </p:spPr>
      </p:sp>
      <p:sp>
        <p:nvSpPr>
          <p:cNvPr id="14" name="Freeform 14"/>
          <p:cNvSpPr/>
          <p:nvPr/>
        </p:nvSpPr>
        <p:spPr>
          <a:xfrm>
            <a:off x="4877936" y="2353615"/>
            <a:ext cx="2246046" cy="3082053"/>
          </a:xfrm>
          <a:custGeom>
            <a:avLst/>
            <a:gdLst/>
            <a:ahLst/>
            <a:cxnLst/>
            <a:rect l="l" t="t" r="r" b="b"/>
            <a:pathLst>
              <a:path w="2246046" h="3082053">
                <a:moveTo>
                  <a:pt x="0" y="0"/>
                </a:moveTo>
                <a:lnTo>
                  <a:pt x="2246046" y="0"/>
                </a:lnTo>
                <a:lnTo>
                  <a:pt x="2246046" y="3082053"/>
                </a:lnTo>
                <a:lnTo>
                  <a:pt x="0" y="3082053"/>
                </a:lnTo>
                <a:lnTo>
                  <a:pt x="0" y="0"/>
                </a:lnTo>
                <a:close/>
              </a:path>
            </a:pathLst>
          </a:custGeom>
          <a:blipFill>
            <a:blip>
              <a:extLst>
                <a:ext uri="{96DAC541-7B7A-43D3-8B79-37D633B846F1}">
                  <asvg:svgBlip xmlns:asvg="http://schemas.microsoft.com/office/drawing/2016/SVG/main" r:embed="rId8"/>
                </a:ext>
              </a:extLst>
            </a:blip>
            <a:stretch>
              <a:fillRect/>
            </a:stretch>
          </a:blipFill>
        </p:spPr>
      </p:sp>
      <p:sp>
        <p:nvSpPr>
          <p:cNvPr id="15" name="Freeform 15"/>
          <p:cNvSpPr/>
          <p:nvPr/>
        </p:nvSpPr>
        <p:spPr>
          <a:xfrm rot="-2700000">
            <a:off x="1090231" y="3267789"/>
            <a:ext cx="1253705" cy="1253705"/>
          </a:xfrm>
          <a:custGeom>
            <a:avLst/>
            <a:gdLst/>
            <a:ahLst/>
            <a:cxnLst/>
            <a:rect l="l" t="t" r="r" b="b"/>
            <a:pathLst>
              <a:path w="1253705" h="1253705">
                <a:moveTo>
                  <a:pt x="0" y="0"/>
                </a:moveTo>
                <a:lnTo>
                  <a:pt x="1253705" y="0"/>
                </a:lnTo>
                <a:lnTo>
                  <a:pt x="1253705" y="1253705"/>
                </a:lnTo>
                <a:lnTo>
                  <a:pt x="0" y="1253705"/>
                </a:lnTo>
                <a:lnTo>
                  <a:pt x="0" y="0"/>
                </a:lnTo>
                <a:close/>
              </a:path>
            </a:pathLst>
          </a:custGeom>
          <a:blipFill>
            <a:blip>
              <a:extLst>
                <a:ext uri="{96DAC541-7B7A-43D3-8B79-37D633B846F1}">
                  <asvg:svgBlip xmlns:asvg="http://schemas.microsoft.com/office/drawing/2016/SVG/main" r:embed="rId9"/>
                </a:ext>
              </a:extLst>
            </a:blip>
            <a:stretch>
              <a:fillRect/>
            </a:stretch>
          </a:blipFill>
        </p:spPr>
      </p:sp>
      <p:sp>
        <p:nvSpPr>
          <p:cNvPr id="16" name="Freeform 16"/>
          <p:cNvSpPr/>
          <p:nvPr/>
        </p:nvSpPr>
        <p:spPr>
          <a:xfrm rot="-2700000">
            <a:off x="4402630" y="3267789"/>
            <a:ext cx="1253705" cy="1253705"/>
          </a:xfrm>
          <a:custGeom>
            <a:avLst/>
            <a:gdLst/>
            <a:ahLst/>
            <a:cxnLst/>
            <a:rect l="l" t="t" r="r" b="b"/>
            <a:pathLst>
              <a:path w="1253705" h="1253705">
                <a:moveTo>
                  <a:pt x="0" y="0"/>
                </a:moveTo>
                <a:lnTo>
                  <a:pt x="1253705" y="0"/>
                </a:lnTo>
                <a:lnTo>
                  <a:pt x="1253705" y="1253705"/>
                </a:lnTo>
                <a:lnTo>
                  <a:pt x="0" y="1253705"/>
                </a:lnTo>
                <a:lnTo>
                  <a:pt x="0" y="0"/>
                </a:lnTo>
                <a:close/>
              </a:path>
            </a:pathLst>
          </a:custGeom>
          <a:blipFill>
            <a:blip>
              <a:extLst>
                <a:ext uri="{96DAC541-7B7A-43D3-8B79-37D633B846F1}">
                  <asvg:svgBlip xmlns:asvg="http://schemas.microsoft.com/office/drawing/2016/SVG/main" r:embed="rId10"/>
                </a:ext>
              </a:extLst>
            </a:blip>
            <a:stretch>
              <a:fillRect/>
            </a:stretch>
          </a:blipFill>
        </p:spPr>
      </p:sp>
      <p:sp>
        <p:nvSpPr>
          <p:cNvPr id="17" name="Freeform 17"/>
          <p:cNvSpPr/>
          <p:nvPr/>
        </p:nvSpPr>
        <p:spPr>
          <a:xfrm>
            <a:off x="8190335" y="2353615"/>
            <a:ext cx="2246046" cy="3082053"/>
          </a:xfrm>
          <a:custGeom>
            <a:avLst/>
            <a:gdLst/>
            <a:ahLst/>
            <a:cxnLst/>
            <a:rect l="l" t="t" r="r" b="b"/>
            <a:pathLst>
              <a:path w="2246046" h="3082053">
                <a:moveTo>
                  <a:pt x="0" y="0"/>
                </a:moveTo>
                <a:lnTo>
                  <a:pt x="2246046" y="0"/>
                </a:lnTo>
                <a:lnTo>
                  <a:pt x="2246046" y="3082053"/>
                </a:lnTo>
                <a:lnTo>
                  <a:pt x="0" y="3082053"/>
                </a:lnTo>
                <a:lnTo>
                  <a:pt x="0" y="0"/>
                </a:lnTo>
                <a:close/>
              </a:path>
            </a:pathLst>
          </a:custGeom>
          <a:blipFill>
            <a:blip>
              <a:extLst>
                <a:ext uri="{96DAC541-7B7A-43D3-8B79-37D633B846F1}">
                  <asvg:svgBlip xmlns:asvg="http://schemas.microsoft.com/office/drawing/2016/SVG/main" r:embed="rId11"/>
                </a:ext>
              </a:extLst>
            </a:blip>
            <a:stretch>
              <a:fillRect/>
            </a:stretch>
          </a:blipFill>
        </p:spPr>
      </p:sp>
      <p:sp>
        <p:nvSpPr>
          <p:cNvPr id="18" name="Freeform 18"/>
          <p:cNvSpPr/>
          <p:nvPr/>
        </p:nvSpPr>
        <p:spPr>
          <a:xfrm rot="-2700000">
            <a:off x="7715030" y="3267789"/>
            <a:ext cx="1253705" cy="1253705"/>
          </a:xfrm>
          <a:custGeom>
            <a:avLst/>
            <a:gdLst/>
            <a:ahLst/>
            <a:cxnLst/>
            <a:rect l="l" t="t" r="r" b="b"/>
            <a:pathLst>
              <a:path w="1253705" h="1253705">
                <a:moveTo>
                  <a:pt x="0" y="0"/>
                </a:moveTo>
                <a:lnTo>
                  <a:pt x="1253705" y="0"/>
                </a:lnTo>
                <a:lnTo>
                  <a:pt x="1253705" y="1253705"/>
                </a:lnTo>
                <a:lnTo>
                  <a:pt x="0" y="1253705"/>
                </a:lnTo>
                <a:lnTo>
                  <a:pt x="0" y="0"/>
                </a:lnTo>
                <a:close/>
              </a:path>
            </a:pathLst>
          </a:custGeom>
          <a:blipFill>
            <a:blip>
              <a:extLst>
                <a:ext uri="{96DAC541-7B7A-43D3-8B79-37D633B846F1}">
                  <asvg:svgBlip xmlns:asvg="http://schemas.microsoft.com/office/drawing/2016/SVG/main" r:embed="rId12"/>
                </a:ext>
              </a:extLst>
            </a:blip>
            <a:stretch>
              <a:fillRect/>
            </a:stretch>
          </a:blipFill>
        </p:spPr>
      </p:sp>
      <p:sp>
        <p:nvSpPr>
          <p:cNvPr id="19" name="Freeform 19"/>
          <p:cNvSpPr/>
          <p:nvPr/>
        </p:nvSpPr>
        <p:spPr>
          <a:xfrm>
            <a:off x="11502735" y="2353615"/>
            <a:ext cx="2246046" cy="3082053"/>
          </a:xfrm>
          <a:custGeom>
            <a:avLst/>
            <a:gdLst/>
            <a:ahLst/>
            <a:cxnLst/>
            <a:rect l="l" t="t" r="r" b="b"/>
            <a:pathLst>
              <a:path w="2246046" h="3082053">
                <a:moveTo>
                  <a:pt x="0" y="0"/>
                </a:moveTo>
                <a:lnTo>
                  <a:pt x="2246046" y="0"/>
                </a:lnTo>
                <a:lnTo>
                  <a:pt x="2246046" y="3082053"/>
                </a:lnTo>
                <a:lnTo>
                  <a:pt x="0" y="3082053"/>
                </a:lnTo>
                <a:lnTo>
                  <a:pt x="0" y="0"/>
                </a:lnTo>
                <a:close/>
              </a:path>
            </a:pathLst>
          </a:custGeom>
          <a:blipFill>
            <a:blip>
              <a:extLst>
                <a:ext uri="{96DAC541-7B7A-43D3-8B79-37D633B846F1}">
                  <asvg:svgBlip xmlns:asvg="http://schemas.microsoft.com/office/drawing/2016/SVG/main" r:embed="rId13"/>
                </a:ext>
              </a:extLst>
            </a:blip>
            <a:stretch>
              <a:fillRect/>
            </a:stretch>
          </a:blipFill>
        </p:spPr>
      </p:sp>
      <p:sp>
        <p:nvSpPr>
          <p:cNvPr id="20" name="Freeform 20"/>
          <p:cNvSpPr/>
          <p:nvPr/>
        </p:nvSpPr>
        <p:spPr>
          <a:xfrm rot="-2700000">
            <a:off x="11027429" y="3267789"/>
            <a:ext cx="1253705" cy="1253705"/>
          </a:xfrm>
          <a:custGeom>
            <a:avLst/>
            <a:gdLst/>
            <a:ahLst/>
            <a:cxnLst/>
            <a:rect l="l" t="t" r="r" b="b"/>
            <a:pathLst>
              <a:path w="1253705" h="1253705">
                <a:moveTo>
                  <a:pt x="0" y="0"/>
                </a:moveTo>
                <a:lnTo>
                  <a:pt x="1253705" y="0"/>
                </a:lnTo>
                <a:lnTo>
                  <a:pt x="1253705" y="1253705"/>
                </a:lnTo>
                <a:lnTo>
                  <a:pt x="0" y="1253705"/>
                </a:lnTo>
                <a:lnTo>
                  <a:pt x="0" y="0"/>
                </a:lnTo>
                <a:close/>
              </a:path>
            </a:pathLst>
          </a:custGeom>
          <a:blipFill>
            <a:blip>
              <a:extLst>
                <a:ext uri="{96DAC541-7B7A-43D3-8B79-37D633B846F1}">
                  <asvg:svgBlip xmlns:asvg="http://schemas.microsoft.com/office/drawing/2016/SVG/main" r:embed="rId14"/>
                </a:ext>
              </a:extLst>
            </a:blip>
            <a:stretch>
              <a:fillRect/>
            </a:stretch>
          </a:blipFill>
        </p:spPr>
      </p:sp>
      <p:sp>
        <p:nvSpPr>
          <p:cNvPr id="21" name="Freeform 21"/>
          <p:cNvSpPr/>
          <p:nvPr/>
        </p:nvSpPr>
        <p:spPr>
          <a:xfrm>
            <a:off x="14815134" y="2353615"/>
            <a:ext cx="2246046" cy="3082053"/>
          </a:xfrm>
          <a:custGeom>
            <a:avLst/>
            <a:gdLst/>
            <a:ahLst/>
            <a:cxnLst/>
            <a:rect l="l" t="t" r="r" b="b"/>
            <a:pathLst>
              <a:path w="2246046" h="3082053">
                <a:moveTo>
                  <a:pt x="0" y="0"/>
                </a:moveTo>
                <a:lnTo>
                  <a:pt x="2246046" y="0"/>
                </a:lnTo>
                <a:lnTo>
                  <a:pt x="2246046" y="3082053"/>
                </a:lnTo>
                <a:lnTo>
                  <a:pt x="0" y="3082053"/>
                </a:lnTo>
                <a:lnTo>
                  <a:pt x="0" y="0"/>
                </a:lnTo>
                <a:close/>
              </a:path>
            </a:pathLst>
          </a:custGeom>
          <a:blipFill>
            <a:blip>
              <a:extLst>
                <a:ext uri="{96DAC541-7B7A-43D3-8B79-37D633B846F1}">
                  <asvg:svgBlip xmlns:asvg="http://schemas.microsoft.com/office/drawing/2016/SVG/main" r:embed="rId15"/>
                </a:ext>
              </a:extLst>
            </a:blip>
            <a:stretch>
              <a:fillRect/>
            </a:stretch>
          </a:blipFill>
        </p:spPr>
      </p:sp>
      <p:sp>
        <p:nvSpPr>
          <p:cNvPr id="22" name="Freeform 22"/>
          <p:cNvSpPr/>
          <p:nvPr/>
        </p:nvSpPr>
        <p:spPr>
          <a:xfrm rot="-2700000">
            <a:off x="14339829" y="3267789"/>
            <a:ext cx="1253705" cy="1253705"/>
          </a:xfrm>
          <a:custGeom>
            <a:avLst/>
            <a:gdLst/>
            <a:ahLst/>
            <a:cxnLst/>
            <a:rect l="l" t="t" r="r" b="b"/>
            <a:pathLst>
              <a:path w="1253705" h="1253705">
                <a:moveTo>
                  <a:pt x="0" y="0"/>
                </a:moveTo>
                <a:lnTo>
                  <a:pt x="1253704" y="0"/>
                </a:lnTo>
                <a:lnTo>
                  <a:pt x="1253704" y="1253705"/>
                </a:lnTo>
                <a:lnTo>
                  <a:pt x="0" y="1253705"/>
                </a:lnTo>
                <a:lnTo>
                  <a:pt x="0" y="0"/>
                </a:lnTo>
                <a:close/>
              </a:path>
            </a:pathLst>
          </a:custGeom>
          <a:blipFill>
            <a:blip>
              <a:extLst>
                <a:ext uri="{96DAC541-7B7A-43D3-8B79-37D633B846F1}">
                  <asvg:svgBlip xmlns:asvg="http://schemas.microsoft.com/office/drawing/2016/SVG/main" r:embed="rId16"/>
                </a:ext>
              </a:extLst>
            </a:blip>
            <a:stretch>
              <a:fillRect/>
            </a:stretch>
          </a:blipFill>
        </p:spPr>
      </p:sp>
      <p:grpSp>
        <p:nvGrpSpPr>
          <p:cNvPr id="23" name="Group 23"/>
          <p:cNvGrpSpPr/>
          <p:nvPr/>
        </p:nvGrpSpPr>
        <p:grpSpPr>
          <a:xfrm>
            <a:off x="1300806" y="5973110"/>
            <a:ext cx="2373721" cy="576718"/>
            <a:chOff x="0" y="0"/>
            <a:chExt cx="2509060" cy="609600"/>
          </a:xfrm>
        </p:grpSpPr>
        <p:sp>
          <p:nvSpPr>
            <p:cNvPr id="24" name="Freeform 24"/>
            <p:cNvSpPr/>
            <p:nvPr/>
          </p:nvSpPr>
          <p:spPr>
            <a:xfrm>
              <a:off x="0" y="0"/>
              <a:ext cx="2509060" cy="609600"/>
            </a:xfrm>
            <a:custGeom>
              <a:avLst/>
              <a:gdLst/>
              <a:ahLst/>
              <a:cxnLst/>
              <a:rect l="l" t="t" r="r" b="b"/>
              <a:pathLst>
                <a:path w="2509060" h="609600">
                  <a:moveTo>
                    <a:pt x="203200" y="0"/>
                  </a:moveTo>
                  <a:lnTo>
                    <a:pt x="2509060" y="0"/>
                  </a:lnTo>
                  <a:lnTo>
                    <a:pt x="2305860" y="609600"/>
                  </a:lnTo>
                  <a:lnTo>
                    <a:pt x="0" y="609600"/>
                  </a:lnTo>
                  <a:lnTo>
                    <a:pt x="203200" y="0"/>
                  </a:lnTo>
                  <a:close/>
                </a:path>
              </a:pathLst>
            </a:custGeom>
            <a:solidFill>
              <a:srgbClr val="9FD441"/>
            </a:solidFill>
          </p:spPr>
        </p:sp>
        <p:sp>
          <p:nvSpPr>
            <p:cNvPr id="25" name="TextBox 25"/>
            <p:cNvSpPr txBox="1"/>
            <p:nvPr/>
          </p:nvSpPr>
          <p:spPr>
            <a:xfrm>
              <a:off x="101600" y="-28575"/>
              <a:ext cx="2305860" cy="638175"/>
            </a:xfrm>
            <a:prstGeom prst="rect">
              <a:avLst/>
            </a:prstGeom>
          </p:spPr>
          <p:txBody>
            <a:bodyPr lIns="50800" tIns="50800" rIns="50800" bIns="50800" rtlCol="0" anchor="ctr"/>
            <a:lstStyle/>
            <a:p>
              <a:pPr algn="ctr">
                <a:lnSpc>
                  <a:spcPts val="2239"/>
                </a:lnSpc>
              </a:pPr>
              <a:r>
                <a:rPr lang="en-US" sz="1599" b="1">
                  <a:solidFill>
                    <a:srgbClr val="000000"/>
                  </a:solidFill>
                  <a:latin typeface="Montserrat Bold"/>
                  <a:ea typeface="Montserrat Bold"/>
                  <a:cs typeface="Montserrat Bold"/>
                  <a:sym typeface="Montserrat Bold"/>
                </a:rPr>
                <a:t>01</a:t>
              </a:r>
            </a:p>
          </p:txBody>
        </p:sp>
      </p:grpSp>
      <p:grpSp>
        <p:nvGrpSpPr>
          <p:cNvPr id="26" name="Group 26"/>
          <p:cNvGrpSpPr/>
          <p:nvPr/>
        </p:nvGrpSpPr>
        <p:grpSpPr>
          <a:xfrm>
            <a:off x="4613206" y="5973110"/>
            <a:ext cx="2373721" cy="576718"/>
            <a:chOff x="0" y="0"/>
            <a:chExt cx="2509060" cy="609600"/>
          </a:xfrm>
        </p:grpSpPr>
        <p:sp>
          <p:nvSpPr>
            <p:cNvPr id="27" name="Freeform 27"/>
            <p:cNvSpPr/>
            <p:nvPr/>
          </p:nvSpPr>
          <p:spPr>
            <a:xfrm>
              <a:off x="0" y="0"/>
              <a:ext cx="2509060" cy="609600"/>
            </a:xfrm>
            <a:custGeom>
              <a:avLst/>
              <a:gdLst/>
              <a:ahLst/>
              <a:cxnLst/>
              <a:rect l="l" t="t" r="r" b="b"/>
              <a:pathLst>
                <a:path w="2509060" h="609600">
                  <a:moveTo>
                    <a:pt x="203200" y="0"/>
                  </a:moveTo>
                  <a:lnTo>
                    <a:pt x="2509060" y="0"/>
                  </a:lnTo>
                  <a:lnTo>
                    <a:pt x="2305860" y="609600"/>
                  </a:lnTo>
                  <a:lnTo>
                    <a:pt x="0" y="609600"/>
                  </a:lnTo>
                  <a:lnTo>
                    <a:pt x="203200" y="0"/>
                  </a:lnTo>
                  <a:close/>
                </a:path>
              </a:pathLst>
            </a:custGeom>
            <a:solidFill>
              <a:srgbClr val="2ACE74"/>
            </a:solidFill>
          </p:spPr>
        </p:sp>
        <p:sp>
          <p:nvSpPr>
            <p:cNvPr id="28" name="TextBox 28"/>
            <p:cNvSpPr txBox="1"/>
            <p:nvPr/>
          </p:nvSpPr>
          <p:spPr>
            <a:xfrm>
              <a:off x="101600" y="-28575"/>
              <a:ext cx="2305860" cy="638175"/>
            </a:xfrm>
            <a:prstGeom prst="rect">
              <a:avLst/>
            </a:prstGeom>
          </p:spPr>
          <p:txBody>
            <a:bodyPr lIns="50800" tIns="50800" rIns="50800" bIns="50800" rtlCol="0" anchor="ctr"/>
            <a:lstStyle/>
            <a:p>
              <a:pPr algn="ctr">
                <a:lnSpc>
                  <a:spcPts val="2239"/>
                </a:lnSpc>
              </a:pPr>
              <a:r>
                <a:rPr lang="en-US" sz="1599" b="1">
                  <a:solidFill>
                    <a:srgbClr val="000000"/>
                  </a:solidFill>
                  <a:latin typeface="Montserrat Bold"/>
                  <a:ea typeface="Montserrat Bold"/>
                  <a:cs typeface="Montserrat Bold"/>
                  <a:sym typeface="Montserrat Bold"/>
                </a:rPr>
                <a:t>01</a:t>
              </a:r>
            </a:p>
          </p:txBody>
        </p:sp>
      </p:grpSp>
      <p:grpSp>
        <p:nvGrpSpPr>
          <p:cNvPr id="29" name="Group 29"/>
          <p:cNvGrpSpPr/>
          <p:nvPr/>
        </p:nvGrpSpPr>
        <p:grpSpPr>
          <a:xfrm>
            <a:off x="7925605" y="5973110"/>
            <a:ext cx="2373721" cy="576718"/>
            <a:chOff x="0" y="0"/>
            <a:chExt cx="2509060" cy="609600"/>
          </a:xfrm>
        </p:grpSpPr>
        <p:sp>
          <p:nvSpPr>
            <p:cNvPr id="30" name="Freeform 30"/>
            <p:cNvSpPr/>
            <p:nvPr/>
          </p:nvSpPr>
          <p:spPr>
            <a:xfrm>
              <a:off x="0" y="0"/>
              <a:ext cx="2509060" cy="609600"/>
            </a:xfrm>
            <a:custGeom>
              <a:avLst/>
              <a:gdLst/>
              <a:ahLst/>
              <a:cxnLst/>
              <a:rect l="l" t="t" r="r" b="b"/>
              <a:pathLst>
                <a:path w="2509060" h="609600">
                  <a:moveTo>
                    <a:pt x="203200" y="0"/>
                  </a:moveTo>
                  <a:lnTo>
                    <a:pt x="2509060" y="0"/>
                  </a:lnTo>
                  <a:lnTo>
                    <a:pt x="2305860" y="609600"/>
                  </a:lnTo>
                  <a:lnTo>
                    <a:pt x="0" y="609600"/>
                  </a:lnTo>
                  <a:lnTo>
                    <a:pt x="203200" y="0"/>
                  </a:lnTo>
                  <a:close/>
                </a:path>
              </a:pathLst>
            </a:custGeom>
            <a:solidFill>
              <a:srgbClr val="00C1A5"/>
            </a:solidFill>
          </p:spPr>
        </p:sp>
        <p:sp>
          <p:nvSpPr>
            <p:cNvPr id="31" name="TextBox 31"/>
            <p:cNvSpPr txBox="1"/>
            <p:nvPr/>
          </p:nvSpPr>
          <p:spPr>
            <a:xfrm>
              <a:off x="101600" y="-28575"/>
              <a:ext cx="2305860" cy="638175"/>
            </a:xfrm>
            <a:prstGeom prst="rect">
              <a:avLst/>
            </a:prstGeom>
          </p:spPr>
          <p:txBody>
            <a:bodyPr lIns="50800" tIns="50800" rIns="50800" bIns="50800" rtlCol="0" anchor="ctr"/>
            <a:lstStyle/>
            <a:p>
              <a:pPr algn="ctr">
                <a:lnSpc>
                  <a:spcPts val="2239"/>
                </a:lnSpc>
              </a:pPr>
              <a:r>
                <a:rPr lang="en-US" sz="1599" b="1">
                  <a:solidFill>
                    <a:srgbClr val="000000"/>
                  </a:solidFill>
                  <a:latin typeface="Montserrat Bold"/>
                  <a:ea typeface="Montserrat Bold"/>
                  <a:cs typeface="Montserrat Bold"/>
                  <a:sym typeface="Montserrat Bold"/>
                </a:rPr>
                <a:t>03</a:t>
              </a:r>
            </a:p>
          </p:txBody>
        </p:sp>
      </p:grpSp>
      <p:grpSp>
        <p:nvGrpSpPr>
          <p:cNvPr id="32" name="Group 32"/>
          <p:cNvGrpSpPr/>
          <p:nvPr/>
        </p:nvGrpSpPr>
        <p:grpSpPr>
          <a:xfrm>
            <a:off x="11238004" y="5973110"/>
            <a:ext cx="2373721" cy="576718"/>
            <a:chOff x="0" y="0"/>
            <a:chExt cx="2509060" cy="609600"/>
          </a:xfrm>
        </p:grpSpPr>
        <p:sp>
          <p:nvSpPr>
            <p:cNvPr id="33" name="Freeform 33"/>
            <p:cNvSpPr/>
            <p:nvPr/>
          </p:nvSpPr>
          <p:spPr>
            <a:xfrm>
              <a:off x="0" y="0"/>
              <a:ext cx="2509060" cy="609600"/>
            </a:xfrm>
            <a:custGeom>
              <a:avLst/>
              <a:gdLst/>
              <a:ahLst/>
              <a:cxnLst/>
              <a:rect l="l" t="t" r="r" b="b"/>
              <a:pathLst>
                <a:path w="2509060" h="609600">
                  <a:moveTo>
                    <a:pt x="203200" y="0"/>
                  </a:moveTo>
                  <a:lnTo>
                    <a:pt x="2509060" y="0"/>
                  </a:lnTo>
                  <a:lnTo>
                    <a:pt x="2305860" y="609600"/>
                  </a:lnTo>
                  <a:lnTo>
                    <a:pt x="0" y="609600"/>
                  </a:lnTo>
                  <a:lnTo>
                    <a:pt x="203200" y="0"/>
                  </a:lnTo>
                  <a:close/>
                </a:path>
              </a:pathLst>
            </a:custGeom>
            <a:solidFill>
              <a:srgbClr val="00AFCA"/>
            </a:solidFill>
          </p:spPr>
        </p:sp>
        <p:sp>
          <p:nvSpPr>
            <p:cNvPr id="34" name="TextBox 34"/>
            <p:cNvSpPr txBox="1"/>
            <p:nvPr/>
          </p:nvSpPr>
          <p:spPr>
            <a:xfrm>
              <a:off x="101600" y="-28575"/>
              <a:ext cx="2305860" cy="638175"/>
            </a:xfrm>
            <a:prstGeom prst="rect">
              <a:avLst/>
            </a:prstGeom>
          </p:spPr>
          <p:txBody>
            <a:bodyPr lIns="50800" tIns="50800" rIns="50800" bIns="50800" rtlCol="0" anchor="ctr"/>
            <a:lstStyle/>
            <a:p>
              <a:pPr algn="ctr">
                <a:lnSpc>
                  <a:spcPts val="2239"/>
                </a:lnSpc>
              </a:pPr>
              <a:r>
                <a:rPr lang="en-US" sz="1599" b="1">
                  <a:solidFill>
                    <a:srgbClr val="000000"/>
                  </a:solidFill>
                  <a:latin typeface="Montserrat Bold"/>
                  <a:ea typeface="Montserrat Bold"/>
                  <a:cs typeface="Montserrat Bold"/>
                  <a:sym typeface="Montserrat Bold"/>
                </a:rPr>
                <a:t>04</a:t>
              </a:r>
            </a:p>
          </p:txBody>
        </p:sp>
      </p:grpSp>
      <p:grpSp>
        <p:nvGrpSpPr>
          <p:cNvPr id="35" name="Group 35"/>
          <p:cNvGrpSpPr/>
          <p:nvPr/>
        </p:nvGrpSpPr>
        <p:grpSpPr>
          <a:xfrm>
            <a:off x="14550404" y="5973110"/>
            <a:ext cx="2373721" cy="576718"/>
            <a:chOff x="0" y="0"/>
            <a:chExt cx="2509060" cy="609600"/>
          </a:xfrm>
        </p:grpSpPr>
        <p:sp>
          <p:nvSpPr>
            <p:cNvPr id="36" name="Freeform 36"/>
            <p:cNvSpPr/>
            <p:nvPr/>
          </p:nvSpPr>
          <p:spPr>
            <a:xfrm>
              <a:off x="0" y="0"/>
              <a:ext cx="2509060" cy="609600"/>
            </a:xfrm>
            <a:custGeom>
              <a:avLst/>
              <a:gdLst/>
              <a:ahLst/>
              <a:cxnLst/>
              <a:rect l="l" t="t" r="r" b="b"/>
              <a:pathLst>
                <a:path w="2509060" h="609600">
                  <a:moveTo>
                    <a:pt x="203200" y="0"/>
                  </a:moveTo>
                  <a:lnTo>
                    <a:pt x="2509060" y="0"/>
                  </a:lnTo>
                  <a:lnTo>
                    <a:pt x="2305860" y="609600"/>
                  </a:lnTo>
                  <a:lnTo>
                    <a:pt x="0" y="609600"/>
                  </a:lnTo>
                  <a:lnTo>
                    <a:pt x="203200" y="0"/>
                  </a:lnTo>
                  <a:close/>
                </a:path>
              </a:pathLst>
            </a:custGeom>
            <a:solidFill>
              <a:srgbClr val="0099D8"/>
            </a:solidFill>
          </p:spPr>
        </p:sp>
        <p:sp>
          <p:nvSpPr>
            <p:cNvPr id="37" name="TextBox 37"/>
            <p:cNvSpPr txBox="1"/>
            <p:nvPr/>
          </p:nvSpPr>
          <p:spPr>
            <a:xfrm>
              <a:off x="101600" y="-28575"/>
              <a:ext cx="2305860" cy="638175"/>
            </a:xfrm>
            <a:prstGeom prst="rect">
              <a:avLst/>
            </a:prstGeom>
          </p:spPr>
          <p:txBody>
            <a:bodyPr lIns="50800" tIns="50800" rIns="50800" bIns="50800" rtlCol="0" anchor="ctr"/>
            <a:lstStyle/>
            <a:p>
              <a:pPr algn="ctr">
                <a:lnSpc>
                  <a:spcPts val="2239"/>
                </a:lnSpc>
              </a:pPr>
              <a:r>
                <a:rPr lang="en-US" sz="1599" b="1">
                  <a:solidFill>
                    <a:srgbClr val="000000"/>
                  </a:solidFill>
                  <a:latin typeface="Montserrat Bold"/>
                  <a:ea typeface="Montserrat Bold"/>
                  <a:cs typeface="Montserrat Bold"/>
                  <a:sym typeface="Montserrat Bold"/>
                </a:rPr>
                <a:t>05</a:t>
              </a:r>
            </a:p>
          </p:txBody>
        </p:sp>
      </p:grpSp>
      <p:sp>
        <p:nvSpPr>
          <p:cNvPr id="38" name="Freeform 38"/>
          <p:cNvSpPr/>
          <p:nvPr/>
        </p:nvSpPr>
        <p:spPr>
          <a:xfrm>
            <a:off x="1517508" y="3628542"/>
            <a:ext cx="399150" cy="532200"/>
          </a:xfrm>
          <a:custGeom>
            <a:avLst/>
            <a:gdLst/>
            <a:ahLst/>
            <a:cxnLst/>
            <a:rect l="l" t="t" r="r" b="b"/>
            <a:pathLst>
              <a:path w="399150" h="532200">
                <a:moveTo>
                  <a:pt x="0" y="0"/>
                </a:moveTo>
                <a:lnTo>
                  <a:pt x="399150" y="0"/>
                </a:lnTo>
                <a:lnTo>
                  <a:pt x="399150" y="532200"/>
                </a:lnTo>
                <a:lnTo>
                  <a:pt x="0" y="532200"/>
                </a:lnTo>
                <a:lnTo>
                  <a:pt x="0" y="0"/>
                </a:lnTo>
                <a:close/>
              </a:path>
            </a:pathLst>
          </a:custGeom>
          <a:blipFill>
            <a:blip>
              <a:extLst>
                <a:ext uri="{96DAC541-7B7A-43D3-8B79-37D633B846F1}">
                  <asvg:svgBlip xmlns:asvg="http://schemas.microsoft.com/office/drawing/2016/SVG/main" r:embed="rId17"/>
                </a:ext>
              </a:extLst>
            </a:blip>
            <a:stretch>
              <a:fillRect/>
            </a:stretch>
          </a:blipFill>
        </p:spPr>
      </p:sp>
      <p:sp>
        <p:nvSpPr>
          <p:cNvPr id="39" name="Freeform 39"/>
          <p:cNvSpPr/>
          <p:nvPr/>
        </p:nvSpPr>
        <p:spPr>
          <a:xfrm>
            <a:off x="8077506" y="3628542"/>
            <a:ext cx="532200" cy="532200"/>
          </a:xfrm>
          <a:custGeom>
            <a:avLst/>
            <a:gdLst/>
            <a:ahLst/>
            <a:cxnLst/>
            <a:rect l="l" t="t" r="r" b="b"/>
            <a:pathLst>
              <a:path w="532200" h="532200">
                <a:moveTo>
                  <a:pt x="0" y="0"/>
                </a:moveTo>
                <a:lnTo>
                  <a:pt x="532200" y="0"/>
                </a:lnTo>
                <a:lnTo>
                  <a:pt x="532200" y="532200"/>
                </a:lnTo>
                <a:lnTo>
                  <a:pt x="0" y="532200"/>
                </a:lnTo>
                <a:lnTo>
                  <a:pt x="0" y="0"/>
                </a:lnTo>
                <a:close/>
              </a:path>
            </a:pathLst>
          </a:custGeom>
          <a:blipFill>
            <a:blip>
              <a:extLst>
                <a:ext uri="{96DAC541-7B7A-43D3-8B79-37D633B846F1}">
                  <asvg:svgBlip xmlns:asvg="http://schemas.microsoft.com/office/drawing/2016/SVG/main" r:embed="rId18"/>
                </a:ext>
              </a:extLst>
            </a:blip>
            <a:stretch>
              <a:fillRect/>
            </a:stretch>
          </a:blipFill>
        </p:spPr>
      </p:sp>
      <p:sp>
        <p:nvSpPr>
          <p:cNvPr id="40" name="Freeform 40"/>
          <p:cNvSpPr/>
          <p:nvPr/>
        </p:nvSpPr>
        <p:spPr>
          <a:xfrm>
            <a:off x="11389906" y="3672781"/>
            <a:ext cx="532200" cy="443722"/>
          </a:xfrm>
          <a:custGeom>
            <a:avLst/>
            <a:gdLst/>
            <a:ahLst/>
            <a:cxnLst/>
            <a:rect l="l" t="t" r="r" b="b"/>
            <a:pathLst>
              <a:path w="532200" h="443722">
                <a:moveTo>
                  <a:pt x="0" y="0"/>
                </a:moveTo>
                <a:lnTo>
                  <a:pt x="532199" y="0"/>
                </a:lnTo>
                <a:lnTo>
                  <a:pt x="532199" y="443722"/>
                </a:lnTo>
                <a:lnTo>
                  <a:pt x="0" y="443722"/>
                </a:lnTo>
                <a:lnTo>
                  <a:pt x="0" y="0"/>
                </a:lnTo>
                <a:close/>
              </a:path>
            </a:pathLst>
          </a:custGeom>
          <a:blipFill>
            <a:blip>
              <a:extLst>
                <a:ext uri="{96DAC541-7B7A-43D3-8B79-37D633B846F1}">
                  <asvg:svgBlip xmlns:asvg="http://schemas.microsoft.com/office/drawing/2016/SVG/main" r:embed="rId19"/>
                </a:ext>
              </a:extLst>
            </a:blip>
            <a:stretch>
              <a:fillRect/>
            </a:stretch>
          </a:blipFill>
        </p:spPr>
      </p:sp>
      <p:sp>
        <p:nvSpPr>
          <p:cNvPr id="41" name="Freeform 41"/>
          <p:cNvSpPr/>
          <p:nvPr/>
        </p:nvSpPr>
        <p:spPr>
          <a:xfrm>
            <a:off x="4763383" y="3628542"/>
            <a:ext cx="532200" cy="532200"/>
          </a:xfrm>
          <a:custGeom>
            <a:avLst/>
            <a:gdLst/>
            <a:ahLst/>
            <a:cxnLst/>
            <a:rect l="l" t="t" r="r" b="b"/>
            <a:pathLst>
              <a:path w="532200" h="532200">
                <a:moveTo>
                  <a:pt x="0" y="0"/>
                </a:moveTo>
                <a:lnTo>
                  <a:pt x="532200" y="0"/>
                </a:lnTo>
                <a:lnTo>
                  <a:pt x="532200" y="532200"/>
                </a:lnTo>
                <a:lnTo>
                  <a:pt x="0" y="532200"/>
                </a:lnTo>
                <a:lnTo>
                  <a:pt x="0" y="0"/>
                </a:lnTo>
                <a:close/>
              </a:path>
            </a:pathLst>
          </a:custGeom>
          <a:blipFill>
            <a:blip>
              <a:extLst>
                <a:ext uri="{96DAC541-7B7A-43D3-8B79-37D633B846F1}">
                  <asvg:svgBlip xmlns:asvg="http://schemas.microsoft.com/office/drawing/2016/SVG/main" r:embed="rId20"/>
                </a:ext>
              </a:extLst>
            </a:blip>
            <a:stretch>
              <a:fillRect/>
            </a:stretch>
          </a:blipFill>
        </p:spPr>
      </p:sp>
      <p:sp>
        <p:nvSpPr>
          <p:cNvPr id="42" name="Freeform 42"/>
          <p:cNvSpPr/>
          <p:nvPr/>
        </p:nvSpPr>
        <p:spPr>
          <a:xfrm>
            <a:off x="14700581" y="3638188"/>
            <a:ext cx="532200" cy="512908"/>
          </a:xfrm>
          <a:custGeom>
            <a:avLst/>
            <a:gdLst/>
            <a:ahLst/>
            <a:cxnLst/>
            <a:rect l="l" t="t" r="r" b="b"/>
            <a:pathLst>
              <a:path w="532200" h="512908">
                <a:moveTo>
                  <a:pt x="0" y="0"/>
                </a:moveTo>
                <a:lnTo>
                  <a:pt x="532200" y="0"/>
                </a:lnTo>
                <a:lnTo>
                  <a:pt x="532200" y="512907"/>
                </a:lnTo>
                <a:lnTo>
                  <a:pt x="0" y="512907"/>
                </a:lnTo>
                <a:lnTo>
                  <a:pt x="0" y="0"/>
                </a:lnTo>
                <a:close/>
              </a:path>
            </a:pathLst>
          </a:custGeom>
          <a:blipFill>
            <a:blip>
              <a:extLst>
                <a:ext uri="{96DAC541-7B7A-43D3-8B79-37D633B846F1}">
                  <asvg:svgBlip xmlns:asvg="http://schemas.microsoft.com/office/drawing/2016/SVG/main" r:embed="rId21"/>
                </a:ext>
              </a:extLst>
            </a:blip>
            <a:stretch>
              <a:fillRect/>
            </a:stretch>
          </a:blipFill>
        </p:spPr>
      </p:sp>
      <p:sp>
        <p:nvSpPr>
          <p:cNvPr id="43" name="TextBox 43"/>
          <p:cNvSpPr txBox="1"/>
          <p:nvPr/>
        </p:nvSpPr>
        <p:spPr>
          <a:xfrm>
            <a:off x="1300806" y="6783070"/>
            <a:ext cx="2373721" cy="1653540"/>
          </a:xfrm>
          <a:prstGeom prst="rect">
            <a:avLst/>
          </a:prstGeom>
        </p:spPr>
        <p:txBody>
          <a:bodyPr lIns="0" tIns="0" rIns="0" bIns="0" rtlCol="0" anchor="t">
            <a:spAutoFit/>
          </a:bodyPr>
          <a:lstStyle/>
          <a:p>
            <a:pPr algn="l">
              <a:lnSpc>
                <a:spcPts val="3359"/>
              </a:lnSpc>
              <a:spcBef>
                <a:spcPct val="0"/>
              </a:spcBef>
            </a:pPr>
            <a:r>
              <a:rPr lang="en-US" sz="2400">
                <a:solidFill>
                  <a:srgbClr val="000000"/>
                </a:solidFill>
                <a:latin typeface="Montserrat"/>
                <a:ea typeface="Montserrat"/>
                <a:cs typeface="Montserrat"/>
                <a:sym typeface="Montserrat"/>
              </a:rPr>
              <a:t>Tiết kiệm thời gian và công sức cho giáo viên</a:t>
            </a:r>
          </a:p>
        </p:txBody>
      </p:sp>
      <p:sp>
        <p:nvSpPr>
          <p:cNvPr id="44" name="TextBox 44"/>
          <p:cNvSpPr txBox="1"/>
          <p:nvPr/>
        </p:nvSpPr>
        <p:spPr>
          <a:xfrm>
            <a:off x="4613206" y="6783070"/>
            <a:ext cx="2373721" cy="1241115"/>
          </a:xfrm>
          <a:prstGeom prst="rect">
            <a:avLst/>
          </a:prstGeom>
        </p:spPr>
        <p:txBody>
          <a:bodyPr lIns="0" tIns="0" rIns="0" bIns="0" rtlCol="0" anchor="t">
            <a:spAutoFit/>
          </a:bodyPr>
          <a:lstStyle/>
          <a:p>
            <a:pPr marL="0" lvl="0" indent="0" algn="l">
              <a:lnSpc>
                <a:spcPts val="3359"/>
              </a:lnSpc>
              <a:spcBef>
                <a:spcPct val="0"/>
              </a:spcBef>
            </a:pPr>
            <a:r>
              <a:rPr lang="en-US" sz="2399" u="none" strike="noStrike" dirty="0">
                <a:solidFill>
                  <a:srgbClr val="000000"/>
                </a:solidFill>
                <a:latin typeface="Montserrat"/>
                <a:ea typeface="Montserrat"/>
                <a:cs typeface="Montserrat"/>
                <a:sym typeface="Montserrat"/>
              </a:rPr>
              <a:t>Đảm bảo tính khách quan và công bằng</a:t>
            </a:r>
          </a:p>
        </p:txBody>
      </p:sp>
      <p:sp>
        <p:nvSpPr>
          <p:cNvPr id="45" name="TextBox 45"/>
          <p:cNvSpPr txBox="1"/>
          <p:nvPr/>
        </p:nvSpPr>
        <p:spPr>
          <a:xfrm>
            <a:off x="7912794" y="6783070"/>
            <a:ext cx="2386532" cy="1662439"/>
          </a:xfrm>
          <a:prstGeom prst="rect">
            <a:avLst/>
          </a:prstGeom>
        </p:spPr>
        <p:txBody>
          <a:bodyPr lIns="0" tIns="0" rIns="0" bIns="0" rtlCol="0" anchor="t">
            <a:spAutoFit/>
          </a:bodyPr>
          <a:lstStyle/>
          <a:p>
            <a:pPr marL="0" lvl="0" indent="0" algn="l">
              <a:lnSpc>
                <a:spcPts val="3359"/>
              </a:lnSpc>
              <a:spcBef>
                <a:spcPct val="0"/>
              </a:spcBef>
            </a:pPr>
            <a:r>
              <a:rPr lang="en-US" sz="2399" u="none" strike="noStrike">
                <a:solidFill>
                  <a:srgbClr val="000000"/>
                </a:solidFill>
                <a:latin typeface="Montserrat"/>
                <a:ea typeface="Montserrat"/>
                <a:cs typeface="Montserrat"/>
                <a:sym typeface="Montserrat"/>
              </a:rPr>
              <a:t>Phản hồi tức thì, giúp học sinh kịp thời điều chỉnh</a:t>
            </a:r>
          </a:p>
        </p:txBody>
      </p:sp>
      <p:sp>
        <p:nvSpPr>
          <p:cNvPr id="46" name="TextBox 46"/>
          <p:cNvSpPr txBox="1"/>
          <p:nvPr/>
        </p:nvSpPr>
        <p:spPr>
          <a:xfrm>
            <a:off x="11223251" y="6783070"/>
            <a:ext cx="2266554" cy="1662439"/>
          </a:xfrm>
          <a:prstGeom prst="rect">
            <a:avLst/>
          </a:prstGeom>
        </p:spPr>
        <p:txBody>
          <a:bodyPr lIns="0" tIns="0" rIns="0" bIns="0" rtlCol="0" anchor="t">
            <a:spAutoFit/>
          </a:bodyPr>
          <a:lstStyle/>
          <a:p>
            <a:pPr marL="0" lvl="0" indent="0" algn="l">
              <a:lnSpc>
                <a:spcPts val="3359"/>
              </a:lnSpc>
              <a:spcBef>
                <a:spcPct val="0"/>
              </a:spcBef>
            </a:pPr>
            <a:r>
              <a:rPr lang="en-US" sz="2399" u="none" strike="noStrike">
                <a:solidFill>
                  <a:srgbClr val="000000"/>
                </a:solidFill>
                <a:latin typeface="Montserrat"/>
                <a:ea typeface="Montserrat"/>
                <a:cs typeface="Montserrat"/>
                <a:sym typeface="Montserrat"/>
              </a:rPr>
              <a:t>Khả năng lưu trữ và phân tích dữ liệu học tập</a:t>
            </a:r>
          </a:p>
        </p:txBody>
      </p:sp>
      <p:sp>
        <p:nvSpPr>
          <p:cNvPr id="47" name="TextBox 47"/>
          <p:cNvSpPr txBox="1"/>
          <p:nvPr/>
        </p:nvSpPr>
        <p:spPr>
          <a:xfrm>
            <a:off x="14550404" y="6783070"/>
            <a:ext cx="2249477" cy="1241115"/>
          </a:xfrm>
          <a:prstGeom prst="rect">
            <a:avLst/>
          </a:prstGeom>
        </p:spPr>
        <p:txBody>
          <a:bodyPr lIns="0" tIns="0" rIns="0" bIns="0" rtlCol="0" anchor="t">
            <a:spAutoFit/>
          </a:bodyPr>
          <a:lstStyle/>
          <a:p>
            <a:pPr marL="0" lvl="0" indent="0" algn="l">
              <a:lnSpc>
                <a:spcPts val="3359"/>
              </a:lnSpc>
              <a:spcBef>
                <a:spcPct val="0"/>
              </a:spcBef>
            </a:pPr>
            <a:r>
              <a:rPr lang="en-US" sz="2399" u="none" strike="noStrike">
                <a:solidFill>
                  <a:srgbClr val="000000"/>
                </a:solidFill>
                <a:latin typeface="Montserrat"/>
                <a:ea typeface="Montserrat"/>
                <a:cs typeface="Montserrat"/>
                <a:sym typeface="Montserrat"/>
              </a:rPr>
              <a:t>Đa dạng hóa hình thức kiểm tra viết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400000">
            <a:off x="13579571" y="6327357"/>
            <a:ext cx="5899867" cy="7919285"/>
          </a:xfrm>
          <a:custGeom>
            <a:avLst/>
            <a:gdLst/>
            <a:ahLst/>
            <a:cxnLst/>
            <a:rect l="l" t="t" r="r" b="b"/>
            <a:pathLst>
              <a:path w="5899867" h="7919285">
                <a:moveTo>
                  <a:pt x="0" y="0"/>
                </a:moveTo>
                <a:lnTo>
                  <a:pt x="5899867" y="0"/>
                </a:lnTo>
                <a:lnTo>
                  <a:pt x="5899867" y="7919286"/>
                </a:lnTo>
                <a:lnTo>
                  <a:pt x="0" y="7919286"/>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758496" y="634466"/>
            <a:ext cx="11390697" cy="552831"/>
          </a:xfrm>
          <a:prstGeom prst="rect">
            <a:avLst/>
          </a:prstGeom>
        </p:spPr>
        <p:txBody>
          <a:bodyPr lIns="0" tIns="0" rIns="0" bIns="0" rtlCol="0" anchor="t">
            <a:spAutoFit/>
          </a:bodyPr>
          <a:lstStyle/>
          <a:p>
            <a:pPr marL="0" lvl="0" indent="0" algn="l">
              <a:lnSpc>
                <a:spcPts val="4032"/>
              </a:lnSpc>
              <a:spcBef>
                <a:spcPct val="0"/>
              </a:spcBef>
            </a:pPr>
            <a:r>
              <a:rPr lang="en-US" sz="4800" b="1" u="none" strike="noStrike">
                <a:solidFill>
                  <a:srgbClr val="007ED5"/>
                </a:solidFill>
                <a:latin typeface="Montserrat Bold"/>
                <a:ea typeface="Montserrat Bold"/>
                <a:cs typeface="Montserrat Bold"/>
                <a:sym typeface="Montserrat Bold"/>
              </a:rPr>
              <a:t>3. KHÓ KHĂN VÀ THÁCH THỨC</a:t>
            </a:r>
          </a:p>
        </p:txBody>
      </p:sp>
      <p:sp>
        <p:nvSpPr>
          <p:cNvPr id="5" name="Freeform 5"/>
          <p:cNvSpPr/>
          <p:nvPr/>
        </p:nvSpPr>
        <p:spPr>
          <a:xfrm>
            <a:off x="16498711" y="-1563092"/>
            <a:ext cx="3578577" cy="3555999"/>
          </a:xfrm>
          <a:custGeom>
            <a:avLst/>
            <a:gdLst/>
            <a:ahLst/>
            <a:cxnLst/>
            <a:rect l="l" t="t" r="r" b="b"/>
            <a:pathLst>
              <a:path w="3578577" h="3555999">
                <a:moveTo>
                  <a:pt x="0" y="0"/>
                </a:moveTo>
                <a:lnTo>
                  <a:pt x="3578578" y="0"/>
                </a:lnTo>
                <a:lnTo>
                  <a:pt x="3578578" y="3555998"/>
                </a:lnTo>
                <a:lnTo>
                  <a:pt x="0" y="3555998"/>
                </a:lnTo>
                <a:lnTo>
                  <a:pt x="0" y="0"/>
                </a:lnTo>
                <a:close/>
              </a:path>
            </a:pathLst>
          </a:custGeom>
          <a:blipFill>
            <a:blip r:embed="rId4"/>
            <a:stretch>
              <a:fillRect t="-634"/>
            </a:stretch>
          </a:blipFill>
        </p:spPr>
      </p:sp>
      <p:sp>
        <p:nvSpPr>
          <p:cNvPr id="6" name="Freeform 6"/>
          <p:cNvSpPr/>
          <p:nvPr/>
        </p:nvSpPr>
        <p:spPr>
          <a:xfrm rot="-10800000">
            <a:off x="-886374"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7" name="Freeform 7"/>
          <p:cNvSpPr/>
          <p:nvPr/>
        </p:nvSpPr>
        <p:spPr>
          <a:xfrm rot="-10824000" flipH="1" flipV="1">
            <a:off x="223316" y="898867"/>
            <a:ext cx="5193804" cy="576862"/>
          </a:xfrm>
          <a:custGeom>
            <a:avLst/>
            <a:gdLst/>
            <a:ahLst/>
            <a:cxnLst/>
            <a:rect l="l" t="t" r="r" b="b"/>
            <a:pathLst>
              <a:path w="5193804" h="576862">
                <a:moveTo>
                  <a:pt x="5190029" y="576862"/>
                </a:moveTo>
                <a:lnTo>
                  <a:pt x="0" y="540628"/>
                </a:lnTo>
                <a:lnTo>
                  <a:pt x="3774" y="0"/>
                </a:lnTo>
                <a:lnTo>
                  <a:pt x="5193804" y="36234"/>
                </a:lnTo>
                <a:lnTo>
                  <a:pt x="5190029" y="576862"/>
                </a:lnTo>
                <a:close/>
              </a:path>
            </a:pathLst>
          </a:custGeom>
          <a:blipFill>
            <a:blip>
              <a:extLst>
                <a:ext uri="{96DAC541-7B7A-43D3-8B79-37D633B846F1}">
                  <asvg:svgBlip xmlns:asvg="http://schemas.microsoft.com/office/drawing/2016/SVG/main" r:embed="rId6"/>
                </a:ext>
              </a:extLst>
            </a:blip>
            <a:stretch>
              <a:fillRect r="-13706" b="-6642"/>
            </a:stretch>
          </a:blipFill>
        </p:spPr>
      </p:sp>
      <p:sp>
        <p:nvSpPr>
          <p:cNvPr id="8" name="Freeform 8"/>
          <p:cNvSpPr/>
          <p:nvPr/>
        </p:nvSpPr>
        <p:spPr>
          <a:xfrm rot="-5400000" flipV="1">
            <a:off x="-1191438" y="6327357"/>
            <a:ext cx="5899867" cy="7919285"/>
          </a:xfrm>
          <a:custGeom>
            <a:avLst/>
            <a:gdLst/>
            <a:ahLst/>
            <a:cxnLst/>
            <a:rect l="l" t="t" r="r" b="b"/>
            <a:pathLst>
              <a:path w="5899867" h="7919285">
                <a:moveTo>
                  <a:pt x="0" y="7919286"/>
                </a:moveTo>
                <a:lnTo>
                  <a:pt x="5899867" y="7919286"/>
                </a:lnTo>
                <a:lnTo>
                  <a:pt x="5899867" y="0"/>
                </a:lnTo>
                <a:lnTo>
                  <a:pt x="0" y="0"/>
                </a:lnTo>
                <a:lnTo>
                  <a:pt x="0" y="7919286"/>
                </a:lnTo>
                <a:close/>
              </a:path>
            </a:pathLst>
          </a:custGeom>
          <a:blipFill>
            <a:blip>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3674527" y="1126788"/>
            <a:ext cx="7963248" cy="338903"/>
            <a:chOff x="0" y="0"/>
            <a:chExt cx="10617665" cy="451870"/>
          </a:xfrm>
        </p:grpSpPr>
        <p:sp>
          <p:nvSpPr>
            <p:cNvPr id="10" name="Freeform 10"/>
            <p:cNvSpPr/>
            <p:nvPr/>
          </p:nvSpPr>
          <p:spPr>
            <a:xfrm rot="-10824000" flipH="1" flipV="1">
              <a:off x="-1445" y="9112"/>
              <a:ext cx="4115601" cy="457109"/>
            </a:xfrm>
            <a:custGeom>
              <a:avLst/>
              <a:gdLst/>
              <a:ahLst/>
              <a:cxnLst/>
              <a:rect l="l" t="t" r="r" b="b"/>
              <a:pathLst>
                <a:path w="4115601" h="457109">
                  <a:moveTo>
                    <a:pt x="4112610" y="457109"/>
                  </a:moveTo>
                  <a:lnTo>
                    <a:pt x="0" y="428397"/>
                  </a:lnTo>
                  <a:lnTo>
                    <a:pt x="2991" y="0"/>
                  </a:lnTo>
                  <a:lnTo>
                    <a:pt x="4115600" y="28712"/>
                  </a:lnTo>
                  <a:lnTo>
                    <a:pt x="4112610" y="457109"/>
                  </a:lnTo>
                  <a:close/>
                </a:path>
              </a:pathLst>
            </a:custGeom>
            <a:blipFill>
              <a:blip>
                <a:extLst>
                  <a:ext uri="{96DAC541-7B7A-43D3-8B79-37D633B846F1}">
                    <asvg:svgBlip xmlns:asvg="http://schemas.microsoft.com/office/drawing/2016/SVG/main" r:embed="rId6"/>
                  </a:ext>
                </a:extLst>
              </a:blip>
              <a:stretch>
                <a:fillRect l="-47128" t="-76776" r="-44329" b="-2786"/>
              </a:stretch>
            </a:blipFill>
          </p:spPr>
        </p:sp>
        <p:sp>
          <p:nvSpPr>
            <p:cNvPr id="11" name="Freeform 11"/>
            <p:cNvSpPr/>
            <p:nvPr/>
          </p:nvSpPr>
          <p:spPr>
            <a:xfrm rot="-10824000" flipH="1" flipV="1">
              <a:off x="2403499" y="-1651"/>
              <a:ext cx="4115601" cy="457109"/>
            </a:xfrm>
            <a:custGeom>
              <a:avLst/>
              <a:gdLst/>
              <a:ahLst/>
              <a:cxnLst/>
              <a:rect l="l" t="t" r="r" b="b"/>
              <a:pathLst>
                <a:path w="4115601" h="457109">
                  <a:moveTo>
                    <a:pt x="4112610" y="457109"/>
                  </a:moveTo>
                  <a:lnTo>
                    <a:pt x="0" y="428397"/>
                  </a:lnTo>
                  <a:lnTo>
                    <a:pt x="2991" y="0"/>
                  </a:lnTo>
                  <a:lnTo>
                    <a:pt x="4115601" y="28712"/>
                  </a:lnTo>
                  <a:lnTo>
                    <a:pt x="4112610" y="457109"/>
                  </a:lnTo>
                  <a:close/>
                </a:path>
              </a:pathLst>
            </a:custGeom>
            <a:blipFill>
              <a:blip>
                <a:extLst>
                  <a:ext uri="{96DAC541-7B7A-43D3-8B79-37D633B846F1}">
                    <asvg:svgBlip xmlns:asvg="http://schemas.microsoft.com/office/drawing/2016/SVG/main" r:embed="rId6"/>
                  </a:ext>
                </a:extLst>
              </a:blip>
              <a:stretch>
                <a:fillRect l="-47128" t="-76776" r="-44329" b="-2786"/>
              </a:stretch>
            </a:blipFill>
          </p:spPr>
        </p:sp>
        <p:sp>
          <p:nvSpPr>
            <p:cNvPr id="12" name="Freeform 12"/>
            <p:cNvSpPr/>
            <p:nvPr/>
          </p:nvSpPr>
          <p:spPr>
            <a:xfrm rot="-10824000" flipH="1" flipV="1">
              <a:off x="6503509" y="-14351"/>
              <a:ext cx="4115601" cy="457109"/>
            </a:xfrm>
            <a:custGeom>
              <a:avLst/>
              <a:gdLst/>
              <a:ahLst/>
              <a:cxnLst/>
              <a:rect l="l" t="t" r="r" b="b"/>
              <a:pathLst>
                <a:path w="4115601" h="457109">
                  <a:moveTo>
                    <a:pt x="4112610" y="457109"/>
                  </a:moveTo>
                  <a:lnTo>
                    <a:pt x="0" y="428397"/>
                  </a:lnTo>
                  <a:lnTo>
                    <a:pt x="2991" y="0"/>
                  </a:lnTo>
                  <a:lnTo>
                    <a:pt x="4115601" y="28712"/>
                  </a:lnTo>
                  <a:lnTo>
                    <a:pt x="4112610" y="457109"/>
                  </a:lnTo>
                  <a:close/>
                </a:path>
              </a:pathLst>
            </a:custGeom>
            <a:blipFill>
              <a:blip>
                <a:extLst>
                  <a:ext uri="{96DAC541-7B7A-43D3-8B79-37D633B846F1}">
                    <asvg:svgBlip xmlns:asvg="http://schemas.microsoft.com/office/drawing/2016/SVG/main" r:embed="rId6"/>
                  </a:ext>
                </a:extLst>
              </a:blip>
              <a:stretch>
                <a:fillRect l="-91458" t="-79563"/>
              </a:stretch>
            </a:blipFill>
          </p:spPr>
        </p:sp>
      </p:grpSp>
      <p:sp>
        <p:nvSpPr>
          <p:cNvPr id="13" name="Freeform 13"/>
          <p:cNvSpPr/>
          <p:nvPr/>
        </p:nvSpPr>
        <p:spPr>
          <a:xfrm>
            <a:off x="6115551" y="2559628"/>
            <a:ext cx="6053576" cy="5871969"/>
          </a:xfrm>
          <a:custGeom>
            <a:avLst/>
            <a:gdLst/>
            <a:ahLst/>
            <a:cxnLst/>
            <a:rect l="l" t="t" r="r" b="b"/>
            <a:pathLst>
              <a:path w="6053576" h="5871969">
                <a:moveTo>
                  <a:pt x="0" y="0"/>
                </a:moveTo>
                <a:lnTo>
                  <a:pt x="6053576" y="0"/>
                </a:lnTo>
                <a:lnTo>
                  <a:pt x="6053576" y="5871969"/>
                </a:lnTo>
                <a:lnTo>
                  <a:pt x="0" y="5871969"/>
                </a:lnTo>
                <a:lnTo>
                  <a:pt x="0" y="0"/>
                </a:lnTo>
                <a:close/>
              </a:path>
            </a:pathLst>
          </a:custGeom>
          <a:blipFill>
            <a:blip>
              <a:extLst>
                <a:ext uri="{96DAC541-7B7A-43D3-8B79-37D633B846F1}">
                  <asvg:svgBlip xmlns:asvg="http://schemas.microsoft.com/office/drawing/2016/SVG/main" r:embed="rId7"/>
                </a:ext>
              </a:extLst>
            </a:blip>
            <a:stretch>
              <a:fillRect/>
            </a:stretch>
          </a:blipFill>
        </p:spPr>
      </p:sp>
      <p:sp>
        <p:nvSpPr>
          <p:cNvPr id="14" name="Freeform 14"/>
          <p:cNvSpPr/>
          <p:nvPr/>
        </p:nvSpPr>
        <p:spPr>
          <a:xfrm>
            <a:off x="10226000" y="2758877"/>
            <a:ext cx="1943127" cy="1943127"/>
          </a:xfrm>
          <a:custGeom>
            <a:avLst/>
            <a:gdLst/>
            <a:ahLst/>
            <a:cxnLst/>
            <a:rect l="l" t="t" r="r" b="b"/>
            <a:pathLst>
              <a:path w="1943127" h="1943127">
                <a:moveTo>
                  <a:pt x="0" y="0"/>
                </a:moveTo>
                <a:lnTo>
                  <a:pt x="1943127" y="0"/>
                </a:lnTo>
                <a:lnTo>
                  <a:pt x="1943127" y="1943127"/>
                </a:lnTo>
                <a:lnTo>
                  <a:pt x="0" y="1943127"/>
                </a:lnTo>
                <a:lnTo>
                  <a:pt x="0" y="0"/>
                </a:lnTo>
                <a:close/>
              </a:path>
            </a:pathLst>
          </a:custGeom>
          <a:blipFill>
            <a:blip>
              <a:extLst>
                <a:ext uri="{96DAC541-7B7A-43D3-8B79-37D633B846F1}">
                  <asvg:svgBlip xmlns:asvg="http://schemas.microsoft.com/office/drawing/2016/SVG/main" r:embed="rId8"/>
                </a:ext>
              </a:extLst>
            </a:blip>
            <a:stretch>
              <a:fillRect/>
            </a:stretch>
          </a:blipFill>
        </p:spPr>
      </p:sp>
      <p:sp>
        <p:nvSpPr>
          <p:cNvPr id="15" name="Freeform 15"/>
          <p:cNvSpPr/>
          <p:nvPr/>
        </p:nvSpPr>
        <p:spPr>
          <a:xfrm>
            <a:off x="6328184" y="2758877"/>
            <a:ext cx="1943127" cy="1943127"/>
          </a:xfrm>
          <a:custGeom>
            <a:avLst/>
            <a:gdLst/>
            <a:ahLst/>
            <a:cxnLst/>
            <a:rect l="l" t="t" r="r" b="b"/>
            <a:pathLst>
              <a:path w="1943127" h="1943127">
                <a:moveTo>
                  <a:pt x="0" y="0"/>
                </a:moveTo>
                <a:lnTo>
                  <a:pt x="1943127" y="0"/>
                </a:lnTo>
                <a:lnTo>
                  <a:pt x="1943127" y="1943127"/>
                </a:lnTo>
                <a:lnTo>
                  <a:pt x="0" y="1943127"/>
                </a:lnTo>
                <a:lnTo>
                  <a:pt x="0" y="0"/>
                </a:lnTo>
                <a:close/>
              </a:path>
            </a:pathLst>
          </a:custGeom>
          <a:blipFill>
            <a:blip>
              <a:extLst>
                <a:ext uri="{96DAC541-7B7A-43D3-8B79-37D633B846F1}">
                  <asvg:svgBlip xmlns:asvg="http://schemas.microsoft.com/office/drawing/2016/SVG/main" r:embed="rId8"/>
                </a:ext>
              </a:extLst>
            </a:blip>
            <a:stretch>
              <a:fillRect/>
            </a:stretch>
          </a:blipFill>
        </p:spPr>
      </p:sp>
      <p:sp>
        <p:nvSpPr>
          <p:cNvPr id="16" name="Freeform 16"/>
          <p:cNvSpPr/>
          <p:nvPr/>
        </p:nvSpPr>
        <p:spPr>
          <a:xfrm>
            <a:off x="10226000" y="6488469"/>
            <a:ext cx="1943127" cy="1943127"/>
          </a:xfrm>
          <a:custGeom>
            <a:avLst/>
            <a:gdLst/>
            <a:ahLst/>
            <a:cxnLst/>
            <a:rect l="l" t="t" r="r" b="b"/>
            <a:pathLst>
              <a:path w="1943127" h="1943127">
                <a:moveTo>
                  <a:pt x="0" y="0"/>
                </a:moveTo>
                <a:lnTo>
                  <a:pt x="1943127" y="0"/>
                </a:lnTo>
                <a:lnTo>
                  <a:pt x="1943127" y="1943128"/>
                </a:lnTo>
                <a:lnTo>
                  <a:pt x="0" y="1943128"/>
                </a:lnTo>
                <a:lnTo>
                  <a:pt x="0" y="0"/>
                </a:lnTo>
                <a:close/>
              </a:path>
            </a:pathLst>
          </a:custGeom>
          <a:blipFill>
            <a:blip>
              <a:extLst>
                <a:ext uri="{96DAC541-7B7A-43D3-8B79-37D633B846F1}">
                  <asvg:svgBlip xmlns:asvg="http://schemas.microsoft.com/office/drawing/2016/SVG/main" r:embed="rId8"/>
                </a:ext>
              </a:extLst>
            </a:blip>
            <a:stretch>
              <a:fillRect/>
            </a:stretch>
          </a:blipFill>
        </p:spPr>
      </p:sp>
      <p:sp>
        <p:nvSpPr>
          <p:cNvPr id="17" name="Freeform 17"/>
          <p:cNvSpPr/>
          <p:nvPr/>
        </p:nvSpPr>
        <p:spPr>
          <a:xfrm>
            <a:off x="6328184" y="6488469"/>
            <a:ext cx="1943127" cy="1943127"/>
          </a:xfrm>
          <a:custGeom>
            <a:avLst/>
            <a:gdLst/>
            <a:ahLst/>
            <a:cxnLst/>
            <a:rect l="l" t="t" r="r" b="b"/>
            <a:pathLst>
              <a:path w="1943127" h="1943127">
                <a:moveTo>
                  <a:pt x="0" y="0"/>
                </a:moveTo>
                <a:lnTo>
                  <a:pt x="1943127" y="0"/>
                </a:lnTo>
                <a:lnTo>
                  <a:pt x="1943127" y="1943128"/>
                </a:lnTo>
                <a:lnTo>
                  <a:pt x="0" y="1943128"/>
                </a:lnTo>
                <a:lnTo>
                  <a:pt x="0" y="0"/>
                </a:lnTo>
                <a:close/>
              </a:path>
            </a:pathLst>
          </a:custGeom>
          <a:blipFill>
            <a:blip>
              <a:extLst>
                <a:ext uri="{96DAC541-7B7A-43D3-8B79-37D633B846F1}">
                  <asvg:svgBlip xmlns:asvg="http://schemas.microsoft.com/office/drawing/2016/SVG/main" r:embed="rId8"/>
                </a:ext>
              </a:extLst>
            </a:blip>
            <a:stretch>
              <a:fillRect/>
            </a:stretch>
          </a:blipFill>
        </p:spPr>
      </p:sp>
      <p:sp>
        <p:nvSpPr>
          <p:cNvPr id="18" name="Freeform 18"/>
          <p:cNvSpPr/>
          <p:nvPr/>
        </p:nvSpPr>
        <p:spPr>
          <a:xfrm>
            <a:off x="10739045" y="3241447"/>
            <a:ext cx="708669" cy="708669"/>
          </a:xfrm>
          <a:custGeom>
            <a:avLst/>
            <a:gdLst/>
            <a:ahLst/>
            <a:cxnLst/>
            <a:rect l="l" t="t" r="r" b="b"/>
            <a:pathLst>
              <a:path w="708669" h="708669">
                <a:moveTo>
                  <a:pt x="0" y="0"/>
                </a:moveTo>
                <a:lnTo>
                  <a:pt x="708669" y="0"/>
                </a:lnTo>
                <a:lnTo>
                  <a:pt x="708669" y="708668"/>
                </a:lnTo>
                <a:lnTo>
                  <a:pt x="0" y="708668"/>
                </a:lnTo>
                <a:lnTo>
                  <a:pt x="0" y="0"/>
                </a:lnTo>
                <a:close/>
              </a:path>
            </a:pathLst>
          </a:custGeom>
          <a:blipFill>
            <a:blip>
              <a:extLst>
                <a:ext uri="{96DAC541-7B7A-43D3-8B79-37D633B846F1}">
                  <asvg:svgBlip xmlns:asvg="http://schemas.microsoft.com/office/drawing/2016/SVG/main" r:embed="rId9"/>
                </a:ext>
              </a:extLst>
            </a:blip>
            <a:stretch>
              <a:fillRect/>
            </a:stretch>
          </a:blipFill>
        </p:spPr>
      </p:sp>
      <p:sp>
        <p:nvSpPr>
          <p:cNvPr id="19" name="Freeform 19"/>
          <p:cNvSpPr/>
          <p:nvPr/>
        </p:nvSpPr>
        <p:spPr>
          <a:xfrm>
            <a:off x="10739045" y="7069846"/>
            <a:ext cx="708669" cy="590853"/>
          </a:xfrm>
          <a:custGeom>
            <a:avLst/>
            <a:gdLst/>
            <a:ahLst/>
            <a:cxnLst/>
            <a:rect l="l" t="t" r="r" b="b"/>
            <a:pathLst>
              <a:path w="708669" h="590853">
                <a:moveTo>
                  <a:pt x="0" y="0"/>
                </a:moveTo>
                <a:lnTo>
                  <a:pt x="708669" y="0"/>
                </a:lnTo>
                <a:lnTo>
                  <a:pt x="708669" y="590853"/>
                </a:lnTo>
                <a:lnTo>
                  <a:pt x="0" y="590853"/>
                </a:lnTo>
                <a:lnTo>
                  <a:pt x="0" y="0"/>
                </a:lnTo>
                <a:close/>
              </a:path>
            </a:pathLst>
          </a:custGeom>
          <a:blipFill>
            <a:blip>
              <a:extLst>
                <a:ext uri="{96DAC541-7B7A-43D3-8B79-37D633B846F1}">
                  <asvg:svgBlip xmlns:asvg="http://schemas.microsoft.com/office/drawing/2016/SVG/main" r:embed="rId10"/>
                </a:ext>
              </a:extLst>
            </a:blip>
            <a:stretch>
              <a:fillRect/>
            </a:stretch>
          </a:blipFill>
        </p:spPr>
      </p:sp>
      <p:sp>
        <p:nvSpPr>
          <p:cNvPr id="20" name="Freeform 20"/>
          <p:cNvSpPr/>
          <p:nvPr/>
        </p:nvSpPr>
        <p:spPr>
          <a:xfrm>
            <a:off x="6922910" y="3241447"/>
            <a:ext cx="531502" cy="708669"/>
          </a:xfrm>
          <a:custGeom>
            <a:avLst/>
            <a:gdLst/>
            <a:ahLst/>
            <a:cxnLst/>
            <a:rect l="l" t="t" r="r" b="b"/>
            <a:pathLst>
              <a:path w="531502" h="708669">
                <a:moveTo>
                  <a:pt x="0" y="0"/>
                </a:moveTo>
                <a:lnTo>
                  <a:pt x="531502" y="0"/>
                </a:lnTo>
                <a:lnTo>
                  <a:pt x="531502" y="708668"/>
                </a:lnTo>
                <a:lnTo>
                  <a:pt x="0" y="708668"/>
                </a:lnTo>
                <a:lnTo>
                  <a:pt x="0" y="0"/>
                </a:lnTo>
                <a:close/>
              </a:path>
            </a:pathLst>
          </a:custGeom>
          <a:blipFill>
            <a:blip>
              <a:extLst>
                <a:ext uri="{96DAC541-7B7A-43D3-8B79-37D633B846F1}">
                  <asvg:svgBlip xmlns:asvg="http://schemas.microsoft.com/office/drawing/2016/SVG/main" r:embed="rId11"/>
                </a:ext>
              </a:extLst>
            </a:blip>
            <a:stretch>
              <a:fillRect/>
            </a:stretch>
          </a:blipFill>
        </p:spPr>
      </p:sp>
      <p:sp>
        <p:nvSpPr>
          <p:cNvPr id="21" name="Freeform 21"/>
          <p:cNvSpPr/>
          <p:nvPr/>
        </p:nvSpPr>
        <p:spPr>
          <a:xfrm>
            <a:off x="6863559" y="7001696"/>
            <a:ext cx="590853" cy="708669"/>
          </a:xfrm>
          <a:custGeom>
            <a:avLst/>
            <a:gdLst/>
            <a:ahLst/>
            <a:cxnLst/>
            <a:rect l="l" t="t" r="r" b="b"/>
            <a:pathLst>
              <a:path w="590853" h="708669">
                <a:moveTo>
                  <a:pt x="0" y="0"/>
                </a:moveTo>
                <a:lnTo>
                  <a:pt x="590853" y="0"/>
                </a:lnTo>
                <a:lnTo>
                  <a:pt x="590853" y="708669"/>
                </a:lnTo>
                <a:lnTo>
                  <a:pt x="0" y="708669"/>
                </a:lnTo>
                <a:lnTo>
                  <a:pt x="0" y="0"/>
                </a:lnTo>
                <a:close/>
              </a:path>
            </a:pathLst>
          </a:custGeom>
          <a:blipFill>
            <a:blip>
              <a:extLst>
                <a:ext uri="{96DAC541-7B7A-43D3-8B79-37D633B846F1}">
                  <asvg:svgBlip xmlns:asvg="http://schemas.microsoft.com/office/drawing/2016/SVG/main" r:embed="rId12"/>
                </a:ext>
              </a:extLst>
            </a:blip>
            <a:stretch>
              <a:fillRect/>
            </a:stretch>
          </a:blipFill>
        </p:spPr>
      </p:sp>
      <p:sp>
        <p:nvSpPr>
          <p:cNvPr id="22" name="Freeform 22"/>
          <p:cNvSpPr/>
          <p:nvPr/>
        </p:nvSpPr>
        <p:spPr>
          <a:xfrm>
            <a:off x="7925167" y="4354513"/>
            <a:ext cx="2434344" cy="2282198"/>
          </a:xfrm>
          <a:custGeom>
            <a:avLst/>
            <a:gdLst/>
            <a:ahLst/>
            <a:cxnLst/>
            <a:rect l="l" t="t" r="r" b="b"/>
            <a:pathLst>
              <a:path w="2434344" h="2282198">
                <a:moveTo>
                  <a:pt x="0" y="0"/>
                </a:moveTo>
                <a:lnTo>
                  <a:pt x="2434344" y="0"/>
                </a:lnTo>
                <a:lnTo>
                  <a:pt x="2434344" y="2282198"/>
                </a:lnTo>
                <a:lnTo>
                  <a:pt x="0" y="2282198"/>
                </a:lnTo>
                <a:lnTo>
                  <a:pt x="0" y="0"/>
                </a:lnTo>
                <a:close/>
              </a:path>
            </a:pathLst>
          </a:custGeom>
          <a:blipFill>
            <a:blip>
              <a:extLst>
                <a:ext uri="{96DAC541-7B7A-43D3-8B79-37D633B846F1}">
                  <asvg:svgBlip xmlns:asvg="http://schemas.microsoft.com/office/drawing/2016/SVG/main" r:embed="rId13"/>
                </a:ext>
              </a:extLst>
            </a:blip>
            <a:stretch>
              <a:fillRect/>
            </a:stretch>
          </a:blipFill>
        </p:spPr>
      </p:sp>
      <p:sp>
        <p:nvSpPr>
          <p:cNvPr id="23" name="TextBox 23"/>
          <p:cNvSpPr txBox="1"/>
          <p:nvPr/>
        </p:nvSpPr>
        <p:spPr>
          <a:xfrm>
            <a:off x="12569862" y="3125603"/>
            <a:ext cx="3367090" cy="895985"/>
          </a:xfrm>
          <a:prstGeom prst="rect">
            <a:avLst/>
          </a:prstGeom>
        </p:spPr>
        <p:txBody>
          <a:bodyPr lIns="0" tIns="0" rIns="0" bIns="0" rtlCol="0" anchor="t">
            <a:spAutoFit/>
          </a:bodyPr>
          <a:lstStyle/>
          <a:p>
            <a:pPr marL="0" lvl="0" indent="0" algn="l">
              <a:lnSpc>
                <a:spcPts val="3640"/>
              </a:lnSpc>
              <a:spcBef>
                <a:spcPct val="0"/>
              </a:spcBef>
            </a:pPr>
            <a:r>
              <a:rPr lang="en-US" sz="2600" b="1" u="none" strike="noStrike">
                <a:solidFill>
                  <a:srgbClr val="0150AC"/>
                </a:solidFill>
                <a:latin typeface="Montserrat Bold"/>
                <a:ea typeface="Montserrat Bold"/>
                <a:cs typeface="Montserrat Bold"/>
                <a:sym typeface="Montserrat Bold"/>
              </a:rPr>
              <a:t>Yêu cầu hạ tầng CNTT</a:t>
            </a:r>
          </a:p>
        </p:txBody>
      </p:sp>
      <p:sp>
        <p:nvSpPr>
          <p:cNvPr id="24" name="TextBox 24"/>
          <p:cNvSpPr txBox="1"/>
          <p:nvPr/>
        </p:nvSpPr>
        <p:spPr>
          <a:xfrm>
            <a:off x="12569862" y="6989855"/>
            <a:ext cx="3870010" cy="892731"/>
          </a:xfrm>
          <a:prstGeom prst="rect">
            <a:avLst/>
          </a:prstGeom>
        </p:spPr>
        <p:txBody>
          <a:bodyPr lIns="0" tIns="0" rIns="0" bIns="0" rtlCol="0" anchor="t">
            <a:spAutoFit/>
          </a:bodyPr>
          <a:lstStyle/>
          <a:p>
            <a:pPr marL="0" lvl="0" indent="0" algn="l">
              <a:lnSpc>
                <a:spcPts val="3640"/>
              </a:lnSpc>
              <a:spcBef>
                <a:spcPct val="0"/>
              </a:spcBef>
            </a:pPr>
            <a:r>
              <a:rPr lang="en-US" sz="2600" b="1" u="none" strike="noStrike">
                <a:solidFill>
                  <a:srgbClr val="0150AC"/>
                </a:solidFill>
                <a:latin typeface="Montserrat Bold"/>
                <a:ea typeface="Montserrat Bold"/>
                <a:cs typeface="Montserrat Bold"/>
                <a:sym typeface="Montserrat Bold"/>
              </a:rPr>
              <a:t>Kỹ năng số của giáo viên – học sinh</a:t>
            </a:r>
          </a:p>
        </p:txBody>
      </p:sp>
      <p:sp>
        <p:nvSpPr>
          <p:cNvPr id="25" name="TextBox 25"/>
          <p:cNvSpPr txBox="1"/>
          <p:nvPr/>
        </p:nvSpPr>
        <p:spPr>
          <a:xfrm>
            <a:off x="2351048" y="3233628"/>
            <a:ext cx="3367090" cy="895985"/>
          </a:xfrm>
          <a:prstGeom prst="rect">
            <a:avLst/>
          </a:prstGeom>
        </p:spPr>
        <p:txBody>
          <a:bodyPr lIns="0" tIns="0" rIns="0" bIns="0" rtlCol="0" anchor="t">
            <a:spAutoFit/>
          </a:bodyPr>
          <a:lstStyle/>
          <a:p>
            <a:pPr algn="r">
              <a:lnSpc>
                <a:spcPts val="3640"/>
              </a:lnSpc>
              <a:spcBef>
                <a:spcPct val="0"/>
              </a:spcBef>
            </a:pPr>
            <a:r>
              <a:rPr lang="en-US" sz="2600" b="1">
                <a:solidFill>
                  <a:srgbClr val="0150AC"/>
                </a:solidFill>
                <a:latin typeface="Montserrat Bold"/>
                <a:ea typeface="Montserrat Bold"/>
                <a:cs typeface="Montserrat Bold"/>
                <a:sym typeface="Montserrat Bold"/>
              </a:rPr>
              <a:t>Độ chính xác của AI chưa hoàn hảo</a:t>
            </a:r>
          </a:p>
        </p:txBody>
      </p:sp>
      <p:sp>
        <p:nvSpPr>
          <p:cNvPr id="26" name="TextBox 26"/>
          <p:cNvSpPr txBox="1"/>
          <p:nvPr/>
        </p:nvSpPr>
        <p:spPr>
          <a:xfrm>
            <a:off x="2351048" y="6989855"/>
            <a:ext cx="3367090" cy="892731"/>
          </a:xfrm>
          <a:prstGeom prst="rect">
            <a:avLst/>
          </a:prstGeom>
        </p:spPr>
        <p:txBody>
          <a:bodyPr lIns="0" tIns="0" rIns="0" bIns="0" rtlCol="0" anchor="t">
            <a:spAutoFit/>
          </a:bodyPr>
          <a:lstStyle/>
          <a:p>
            <a:pPr marL="0" lvl="0" indent="0" algn="r">
              <a:lnSpc>
                <a:spcPts val="3640"/>
              </a:lnSpc>
              <a:spcBef>
                <a:spcPct val="0"/>
              </a:spcBef>
            </a:pPr>
            <a:r>
              <a:rPr lang="en-US" sz="2600" b="1" u="none" strike="noStrike">
                <a:solidFill>
                  <a:srgbClr val="0150AC"/>
                </a:solidFill>
                <a:latin typeface="Montserrat Bold"/>
                <a:ea typeface="Montserrat Bold"/>
                <a:cs typeface="Montserrat Bold"/>
                <a:sym typeface="Montserrat Bold"/>
              </a:rPr>
              <a:t>Thiếu yếu tố cảm xúc – nhân văn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a:off x="-5392923" y="0"/>
            <a:ext cx="10785845" cy="10287000"/>
          </a:xfrm>
          <a:custGeom>
            <a:avLst/>
            <a:gdLst/>
            <a:ahLst/>
            <a:cxnLst/>
            <a:rect l="l" t="t" r="r" b="b"/>
            <a:pathLst>
              <a:path w="10785845" h="10287000">
                <a:moveTo>
                  <a:pt x="0" y="0"/>
                </a:moveTo>
                <a:lnTo>
                  <a:pt x="10785846" y="0"/>
                </a:lnTo>
                <a:lnTo>
                  <a:pt x="10785846" y="10287000"/>
                </a:lnTo>
                <a:lnTo>
                  <a:pt x="0" y="102870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a:off x="9077311" y="5995915"/>
            <a:ext cx="5899867" cy="7919285"/>
          </a:xfrm>
          <a:custGeom>
            <a:avLst/>
            <a:gdLst/>
            <a:ahLst/>
            <a:cxnLst/>
            <a:rect l="l" t="t" r="r" b="b"/>
            <a:pathLst>
              <a:path w="5899867" h="7919285">
                <a:moveTo>
                  <a:pt x="0" y="0"/>
                </a:moveTo>
                <a:lnTo>
                  <a:pt x="5899867" y="0"/>
                </a:lnTo>
                <a:lnTo>
                  <a:pt x="5899867" y="7919285"/>
                </a:lnTo>
                <a:lnTo>
                  <a:pt x="0" y="7919285"/>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12027244" y="-4567230"/>
            <a:ext cx="5899867" cy="7919285"/>
          </a:xfrm>
          <a:custGeom>
            <a:avLst/>
            <a:gdLst/>
            <a:ahLst/>
            <a:cxnLst/>
            <a:rect l="l" t="t" r="r" b="b"/>
            <a:pathLst>
              <a:path w="5899867" h="7919285">
                <a:moveTo>
                  <a:pt x="0" y="0"/>
                </a:moveTo>
                <a:lnTo>
                  <a:pt x="5899868" y="0"/>
                </a:lnTo>
                <a:lnTo>
                  <a:pt x="5899868" y="7919285"/>
                </a:lnTo>
                <a:lnTo>
                  <a:pt x="0" y="7919285"/>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6" name="Freeform 6"/>
          <p:cNvSpPr/>
          <p:nvPr/>
        </p:nvSpPr>
        <p:spPr>
          <a:xfrm flipV="1">
            <a:off x="262988" y="4387778"/>
            <a:ext cx="13524234" cy="1408774"/>
          </a:xfrm>
          <a:custGeom>
            <a:avLst/>
            <a:gdLst/>
            <a:ahLst/>
            <a:cxnLst/>
            <a:rect l="l" t="t" r="r" b="b"/>
            <a:pathLst>
              <a:path w="13524234" h="1408774">
                <a:moveTo>
                  <a:pt x="0" y="1408775"/>
                </a:moveTo>
                <a:lnTo>
                  <a:pt x="13524234" y="1408775"/>
                </a:lnTo>
                <a:lnTo>
                  <a:pt x="13524234" y="0"/>
                </a:lnTo>
                <a:lnTo>
                  <a:pt x="0" y="0"/>
                </a:lnTo>
                <a:lnTo>
                  <a:pt x="0" y="1408775"/>
                </a:lnTo>
                <a:close/>
              </a:path>
            </a:pathLst>
          </a:custGeom>
          <a:blipFill>
            <a:blip>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5654953" y="1391960"/>
            <a:ext cx="1742533" cy="1497489"/>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B4D8"/>
            </a:solidFill>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4001315" y="9623093"/>
            <a:ext cx="3023790" cy="302379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829189" y="-363803"/>
            <a:ext cx="963416" cy="96341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6963696" y="8776592"/>
            <a:ext cx="963416" cy="96341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6429677" y="839899"/>
            <a:ext cx="428212" cy="42821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8880602" y="-4140554"/>
            <a:ext cx="18568108" cy="18568108"/>
          </a:xfrm>
          <a:custGeom>
            <a:avLst/>
            <a:gdLst/>
            <a:ahLst/>
            <a:cxnLst/>
            <a:rect l="l" t="t" r="r" b="b"/>
            <a:pathLst>
              <a:path w="18568108" h="18568108">
                <a:moveTo>
                  <a:pt x="0" y="0"/>
                </a:moveTo>
                <a:lnTo>
                  <a:pt x="18568108" y="0"/>
                </a:lnTo>
                <a:lnTo>
                  <a:pt x="18568108" y="18568108"/>
                </a:lnTo>
                <a:lnTo>
                  <a:pt x="0" y="18568108"/>
                </a:lnTo>
                <a:lnTo>
                  <a:pt x="0" y="0"/>
                </a:lnTo>
                <a:close/>
              </a:path>
            </a:pathLst>
          </a:custGeom>
          <a:blipFill>
            <a:blip>
              <a:alphaModFix amt="6999"/>
              <a:extLst>
                <a:ext uri="{96DAC541-7B7A-43D3-8B79-37D633B846F1}">
                  <asvg:svgBlip xmlns:asvg="http://schemas.microsoft.com/office/drawing/2016/SVG/main" r:embed="rId6"/>
                </a:ext>
              </a:extLst>
            </a:blip>
            <a:stretch>
              <a:fillRect/>
            </a:stretch>
          </a:blipFill>
        </p:spPr>
      </p:sp>
      <p:sp>
        <p:nvSpPr>
          <p:cNvPr id="23" name="Freeform 23"/>
          <p:cNvSpPr/>
          <p:nvPr/>
        </p:nvSpPr>
        <p:spPr>
          <a:xfrm>
            <a:off x="6075354" y="5032188"/>
            <a:ext cx="6942769" cy="4590906"/>
          </a:xfrm>
          <a:custGeom>
            <a:avLst/>
            <a:gdLst/>
            <a:ahLst/>
            <a:cxnLst/>
            <a:rect l="l" t="t" r="r" b="b"/>
            <a:pathLst>
              <a:path w="6942769" h="4590906">
                <a:moveTo>
                  <a:pt x="0" y="0"/>
                </a:moveTo>
                <a:lnTo>
                  <a:pt x="6942769" y="0"/>
                </a:lnTo>
                <a:lnTo>
                  <a:pt x="6942769" y="4590905"/>
                </a:lnTo>
                <a:lnTo>
                  <a:pt x="0" y="4590905"/>
                </a:lnTo>
                <a:lnTo>
                  <a:pt x="0" y="0"/>
                </a:lnTo>
                <a:close/>
              </a:path>
            </a:pathLst>
          </a:custGeom>
          <a:blipFill>
            <a:blip>
              <a:extLst>
                <a:ext uri="{96DAC541-7B7A-43D3-8B79-37D633B846F1}">
                  <asvg:svgBlip xmlns:asvg="http://schemas.microsoft.com/office/drawing/2016/SVG/main" r:embed="rId7"/>
                </a:ext>
              </a:extLst>
            </a:blip>
            <a:stretch>
              <a:fillRect/>
            </a:stretch>
          </a:blipFill>
        </p:spPr>
      </p:sp>
      <p:sp>
        <p:nvSpPr>
          <p:cNvPr id="24" name="TextBox 24"/>
          <p:cNvSpPr txBox="1"/>
          <p:nvPr/>
        </p:nvSpPr>
        <p:spPr>
          <a:xfrm>
            <a:off x="6075354" y="3637972"/>
            <a:ext cx="9281704" cy="749807"/>
          </a:xfrm>
          <a:prstGeom prst="rect">
            <a:avLst/>
          </a:prstGeom>
        </p:spPr>
        <p:txBody>
          <a:bodyPr lIns="0" tIns="0" rIns="0" bIns="0" rtlCol="0" anchor="t">
            <a:spAutoFit/>
          </a:bodyPr>
          <a:lstStyle/>
          <a:p>
            <a:pPr marL="0" lvl="0" indent="0" algn="l">
              <a:lnSpc>
                <a:spcPts val="5375"/>
              </a:lnSpc>
              <a:spcBef>
                <a:spcPct val="0"/>
              </a:spcBef>
            </a:pPr>
            <a:r>
              <a:rPr lang="en-US" sz="6399" b="1" u="none" strike="noStrike" dirty="0">
                <a:solidFill>
                  <a:srgbClr val="007ED5"/>
                </a:solidFill>
                <a:latin typeface="Montserrat Bold"/>
                <a:ea typeface="Montserrat Bold"/>
                <a:cs typeface="Montserrat Bold"/>
                <a:sym typeface="Montserrat Bold"/>
              </a:rPr>
              <a:t>4. VÍ DỤ CỤ THỂ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400000">
            <a:off x="13579571" y="6327357"/>
            <a:ext cx="5899867" cy="7919285"/>
          </a:xfrm>
          <a:custGeom>
            <a:avLst/>
            <a:gdLst/>
            <a:ahLst/>
            <a:cxnLst/>
            <a:rect l="l" t="t" r="r" b="b"/>
            <a:pathLst>
              <a:path w="5899867" h="7919285">
                <a:moveTo>
                  <a:pt x="0" y="0"/>
                </a:moveTo>
                <a:lnTo>
                  <a:pt x="5899867" y="0"/>
                </a:lnTo>
                <a:lnTo>
                  <a:pt x="5899867" y="7919286"/>
                </a:lnTo>
                <a:lnTo>
                  <a:pt x="0" y="7919286"/>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601075"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flipV="1">
            <a:off x="487619" y="490932"/>
            <a:ext cx="6235112" cy="649491"/>
          </a:xfrm>
          <a:custGeom>
            <a:avLst/>
            <a:gdLst/>
            <a:ahLst/>
            <a:cxnLst/>
            <a:rect l="l" t="t" r="r" b="b"/>
            <a:pathLst>
              <a:path w="6235112" h="649491">
                <a:moveTo>
                  <a:pt x="0" y="649491"/>
                </a:moveTo>
                <a:lnTo>
                  <a:pt x="6235113" y="649491"/>
                </a:lnTo>
                <a:lnTo>
                  <a:pt x="6235113" y="0"/>
                </a:lnTo>
                <a:lnTo>
                  <a:pt x="0" y="0"/>
                </a:lnTo>
                <a:lnTo>
                  <a:pt x="0"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6" name="Freeform 6"/>
          <p:cNvSpPr/>
          <p:nvPr/>
        </p:nvSpPr>
        <p:spPr>
          <a:xfrm>
            <a:off x="7354711" y="-2294836"/>
            <a:ext cx="3578577" cy="3555999"/>
          </a:xfrm>
          <a:custGeom>
            <a:avLst/>
            <a:gdLst/>
            <a:ahLst/>
            <a:cxnLst/>
            <a:rect l="l" t="t" r="r" b="b"/>
            <a:pathLst>
              <a:path w="3578577" h="3555999">
                <a:moveTo>
                  <a:pt x="0" y="0"/>
                </a:moveTo>
                <a:lnTo>
                  <a:pt x="3578578" y="0"/>
                </a:lnTo>
                <a:lnTo>
                  <a:pt x="3578578" y="3555999"/>
                </a:lnTo>
                <a:lnTo>
                  <a:pt x="0" y="3555999"/>
                </a:lnTo>
                <a:lnTo>
                  <a:pt x="0" y="0"/>
                </a:lnTo>
                <a:close/>
              </a:path>
            </a:pathLst>
          </a:custGeom>
          <a:blipFill>
            <a:blip r:embed="rId6"/>
            <a:stretch>
              <a:fillRect t="-634"/>
            </a:stretch>
          </a:blipFill>
        </p:spPr>
      </p:sp>
      <p:sp>
        <p:nvSpPr>
          <p:cNvPr id="7" name="Freeform 7"/>
          <p:cNvSpPr/>
          <p:nvPr/>
        </p:nvSpPr>
        <p:spPr>
          <a:xfrm>
            <a:off x="16430327"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8" name="Freeform 8"/>
          <p:cNvSpPr/>
          <p:nvPr/>
        </p:nvSpPr>
        <p:spPr>
          <a:xfrm flipH="1" flipV="1">
            <a:off x="11542449" y="490932"/>
            <a:ext cx="6235112" cy="649491"/>
          </a:xfrm>
          <a:custGeom>
            <a:avLst/>
            <a:gdLst/>
            <a:ahLst/>
            <a:cxnLst/>
            <a:rect l="l" t="t" r="r" b="b"/>
            <a:pathLst>
              <a:path w="6235112" h="649491">
                <a:moveTo>
                  <a:pt x="6235112" y="649491"/>
                </a:moveTo>
                <a:lnTo>
                  <a:pt x="0" y="649491"/>
                </a:lnTo>
                <a:lnTo>
                  <a:pt x="0" y="0"/>
                </a:lnTo>
                <a:lnTo>
                  <a:pt x="6235112" y="0"/>
                </a:lnTo>
                <a:lnTo>
                  <a:pt x="6235112"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flipV="1">
            <a:off x="-1191438" y="6327357"/>
            <a:ext cx="5899867" cy="7919285"/>
          </a:xfrm>
          <a:custGeom>
            <a:avLst/>
            <a:gdLst/>
            <a:ahLst/>
            <a:cxnLst/>
            <a:rect l="l" t="t" r="r" b="b"/>
            <a:pathLst>
              <a:path w="5899867" h="7919285">
                <a:moveTo>
                  <a:pt x="0" y="7919286"/>
                </a:moveTo>
                <a:lnTo>
                  <a:pt x="5899867" y="7919286"/>
                </a:lnTo>
                <a:lnTo>
                  <a:pt x="5899867" y="0"/>
                </a:lnTo>
                <a:lnTo>
                  <a:pt x="0" y="0"/>
                </a:lnTo>
                <a:lnTo>
                  <a:pt x="0" y="7919286"/>
                </a:lnTo>
                <a:close/>
              </a:path>
            </a:pathLst>
          </a:custGeom>
          <a:blipFill>
            <a:blip>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5400000">
            <a:off x="1945029" y="1218721"/>
            <a:ext cx="537329" cy="53732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5400000">
            <a:off x="15805642" y="1218721"/>
            <a:ext cx="537329" cy="53732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2049546" y="2720281"/>
            <a:ext cx="4595664" cy="1332742"/>
          </a:xfrm>
          <a:custGeom>
            <a:avLst/>
            <a:gdLst/>
            <a:ahLst/>
            <a:cxnLst/>
            <a:rect l="l" t="t" r="r" b="b"/>
            <a:pathLst>
              <a:path w="4595664" h="1332742">
                <a:moveTo>
                  <a:pt x="0" y="0"/>
                </a:moveTo>
                <a:lnTo>
                  <a:pt x="4595664" y="0"/>
                </a:lnTo>
                <a:lnTo>
                  <a:pt x="4595664" y="1332742"/>
                </a:lnTo>
                <a:lnTo>
                  <a:pt x="0" y="1332742"/>
                </a:lnTo>
                <a:lnTo>
                  <a:pt x="0" y="0"/>
                </a:lnTo>
                <a:close/>
              </a:path>
            </a:pathLst>
          </a:custGeom>
          <a:blipFill>
            <a:blip r:embed="rId7"/>
            <a:stretch>
              <a:fillRect/>
            </a:stretch>
          </a:blipFill>
        </p:spPr>
      </p:sp>
      <p:sp>
        <p:nvSpPr>
          <p:cNvPr id="17" name="Freeform 17"/>
          <p:cNvSpPr/>
          <p:nvPr/>
        </p:nvSpPr>
        <p:spPr>
          <a:xfrm>
            <a:off x="7492881" y="2399335"/>
            <a:ext cx="3510460" cy="1974633"/>
          </a:xfrm>
          <a:custGeom>
            <a:avLst/>
            <a:gdLst/>
            <a:ahLst/>
            <a:cxnLst/>
            <a:rect l="l" t="t" r="r" b="b"/>
            <a:pathLst>
              <a:path w="3510460" h="1974633">
                <a:moveTo>
                  <a:pt x="0" y="0"/>
                </a:moveTo>
                <a:lnTo>
                  <a:pt x="3510459" y="0"/>
                </a:lnTo>
                <a:lnTo>
                  <a:pt x="3510459" y="1974634"/>
                </a:lnTo>
                <a:lnTo>
                  <a:pt x="0" y="1974634"/>
                </a:lnTo>
                <a:lnTo>
                  <a:pt x="0" y="0"/>
                </a:lnTo>
                <a:close/>
              </a:path>
            </a:pathLst>
          </a:custGeom>
          <a:blipFill>
            <a:blip r:embed="rId8"/>
            <a:stretch>
              <a:fillRect/>
            </a:stretch>
          </a:blipFill>
        </p:spPr>
      </p:sp>
      <p:sp>
        <p:nvSpPr>
          <p:cNvPr id="18" name="Freeform 18"/>
          <p:cNvSpPr/>
          <p:nvPr/>
        </p:nvSpPr>
        <p:spPr>
          <a:xfrm>
            <a:off x="11943868" y="2843770"/>
            <a:ext cx="4294586" cy="1085764"/>
          </a:xfrm>
          <a:custGeom>
            <a:avLst/>
            <a:gdLst/>
            <a:ahLst/>
            <a:cxnLst/>
            <a:rect l="l" t="t" r="r" b="b"/>
            <a:pathLst>
              <a:path w="4294586" h="1085764">
                <a:moveTo>
                  <a:pt x="0" y="0"/>
                </a:moveTo>
                <a:lnTo>
                  <a:pt x="4294586" y="0"/>
                </a:lnTo>
                <a:lnTo>
                  <a:pt x="4294586" y="1085764"/>
                </a:lnTo>
                <a:lnTo>
                  <a:pt x="0" y="1085764"/>
                </a:lnTo>
                <a:lnTo>
                  <a:pt x="0" y="0"/>
                </a:lnTo>
                <a:close/>
              </a:path>
            </a:pathLst>
          </a:custGeom>
          <a:blipFill>
            <a:blip r:embed="rId9"/>
            <a:stretch>
              <a:fillRect/>
            </a:stretch>
          </a:blipFill>
        </p:spPr>
      </p:sp>
      <p:sp>
        <p:nvSpPr>
          <p:cNvPr id="19" name="Freeform 19"/>
          <p:cNvSpPr/>
          <p:nvPr/>
        </p:nvSpPr>
        <p:spPr>
          <a:xfrm>
            <a:off x="5210185" y="4373969"/>
            <a:ext cx="7867629" cy="1915597"/>
          </a:xfrm>
          <a:custGeom>
            <a:avLst/>
            <a:gdLst/>
            <a:ahLst/>
            <a:cxnLst/>
            <a:rect l="l" t="t" r="r" b="b"/>
            <a:pathLst>
              <a:path w="7867629" h="1915597">
                <a:moveTo>
                  <a:pt x="0" y="0"/>
                </a:moveTo>
                <a:lnTo>
                  <a:pt x="7867630" y="0"/>
                </a:lnTo>
                <a:lnTo>
                  <a:pt x="7867630" y="1915597"/>
                </a:lnTo>
                <a:lnTo>
                  <a:pt x="0" y="1915597"/>
                </a:lnTo>
                <a:lnTo>
                  <a:pt x="0" y="0"/>
                </a:lnTo>
                <a:close/>
              </a:path>
            </a:pathLst>
          </a:custGeom>
          <a:blipFill>
            <a:blip r:embed="rId10"/>
            <a:stretch>
              <a:fillRect/>
            </a:stretch>
          </a:blipFill>
        </p:spPr>
      </p:sp>
      <p:sp>
        <p:nvSpPr>
          <p:cNvPr id="20" name="Freeform 20"/>
          <p:cNvSpPr/>
          <p:nvPr/>
        </p:nvSpPr>
        <p:spPr>
          <a:xfrm>
            <a:off x="7980419" y="6246827"/>
            <a:ext cx="2535383" cy="2535383"/>
          </a:xfrm>
          <a:custGeom>
            <a:avLst/>
            <a:gdLst/>
            <a:ahLst/>
            <a:cxnLst/>
            <a:rect l="l" t="t" r="r" b="b"/>
            <a:pathLst>
              <a:path w="2535383" h="2535383">
                <a:moveTo>
                  <a:pt x="0" y="0"/>
                </a:moveTo>
                <a:lnTo>
                  <a:pt x="2535383" y="0"/>
                </a:lnTo>
                <a:lnTo>
                  <a:pt x="2535383" y="2535382"/>
                </a:lnTo>
                <a:lnTo>
                  <a:pt x="0" y="2535382"/>
                </a:lnTo>
                <a:lnTo>
                  <a:pt x="0" y="0"/>
                </a:lnTo>
                <a:close/>
              </a:path>
            </a:pathLst>
          </a:custGeom>
          <a:blipFill>
            <a:blip r:embed="rId11"/>
            <a:stretch>
              <a:fillRect/>
            </a:stretch>
          </a:blipFill>
        </p:spPr>
      </p:sp>
      <p:sp>
        <p:nvSpPr>
          <p:cNvPr id="21" name="Freeform 21"/>
          <p:cNvSpPr/>
          <p:nvPr/>
        </p:nvSpPr>
        <p:spPr>
          <a:xfrm>
            <a:off x="2049546" y="6408572"/>
            <a:ext cx="4852779" cy="2426390"/>
          </a:xfrm>
          <a:custGeom>
            <a:avLst/>
            <a:gdLst/>
            <a:ahLst/>
            <a:cxnLst/>
            <a:rect l="l" t="t" r="r" b="b"/>
            <a:pathLst>
              <a:path w="4852779" h="2426390">
                <a:moveTo>
                  <a:pt x="0" y="0"/>
                </a:moveTo>
                <a:lnTo>
                  <a:pt x="4852779" y="0"/>
                </a:lnTo>
                <a:lnTo>
                  <a:pt x="4852779" y="2426389"/>
                </a:lnTo>
                <a:lnTo>
                  <a:pt x="0" y="2426389"/>
                </a:lnTo>
                <a:lnTo>
                  <a:pt x="0" y="0"/>
                </a:lnTo>
                <a:close/>
              </a:path>
            </a:pathLst>
          </a:custGeom>
          <a:blipFill>
            <a:blip r:embed="rId12"/>
            <a:stretch>
              <a:fillRect/>
            </a:stretch>
          </a:blipFill>
        </p:spPr>
      </p:sp>
      <p:sp>
        <p:nvSpPr>
          <p:cNvPr id="22" name="Freeform 22"/>
          <p:cNvSpPr/>
          <p:nvPr/>
        </p:nvSpPr>
        <p:spPr>
          <a:xfrm>
            <a:off x="12157228" y="6632225"/>
            <a:ext cx="4705564" cy="1764587"/>
          </a:xfrm>
          <a:custGeom>
            <a:avLst/>
            <a:gdLst/>
            <a:ahLst/>
            <a:cxnLst/>
            <a:rect l="l" t="t" r="r" b="b"/>
            <a:pathLst>
              <a:path w="4705564" h="1764587">
                <a:moveTo>
                  <a:pt x="0" y="0"/>
                </a:moveTo>
                <a:lnTo>
                  <a:pt x="4705564" y="0"/>
                </a:lnTo>
                <a:lnTo>
                  <a:pt x="4705564" y="1764586"/>
                </a:lnTo>
                <a:lnTo>
                  <a:pt x="0" y="1764586"/>
                </a:lnTo>
                <a:lnTo>
                  <a:pt x="0" y="0"/>
                </a:lnTo>
                <a:close/>
              </a:path>
            </a:pathLst>
          </a:custGeom>
          <a:blipFill>
            <a:blip r:embed="rId13"/>
            <a:stretch>
              <a:fillRect/>
            </a:stretch>
          </a:blipFill>
        </p:spPr>
      </p:sp>
      <p:sp>
        <p:nvSpPr>
          <p:cNvPr id="23" name="TextBox 23"/>
          <p:cNvSpPr txBox="1"/>
          <p:nvPr/>
        </p:nvSpPr>
        <p:spPr>
          <a:xfrm>
            <a:off x="578138" y="1742109"/>
            <a:ext cx="17131724" cy="459106"/>
          </a:xfrm>
          <a:prstGeom prst="rect">
            <a:avLst/>
          </a:prstGeom>
        </p:spPr>
        <p:txBody>
          <a:bodyPr lIns="0" tIns="0" rIns="0" bIns="0" rtlCol="0" anchor="t">
            <a:spAutoFit/>
          </a:bodyPr>
          <a:lstStyle/>
          <a:p>
            <a:pPr marL="0" lvl="0" indent="0" algn="ctr">
              <a:lnSpc>
                <a:spcPts val="3360"/>
              </a:lnSpc>
            </a:pPr>
            <a:r>
              <a:rPr lang="en-US" sz="4000" b="1" dirty="0">
                <a:solidFill>
                  <a:srgbClr val="007ED5"/>
                </a:solidFill>
                <a:latin typeface="Montserrat Bold"/>
                <a:ea typeface="Montserrat Bold"/>
                <a:cs typeface="Montserrat Bold"/>
                <a:sym typeface="Montserrat Bold"/>
              </a:rPr>
              <a:t>ỨNG DỤNG CHẤM ĐIỂM VÀ PHẢN HỒI TỰ ĐỘNG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400000">
            <a:off x="13579571" y="6327357"/>
            <a:ext cx="5899867" cy="7919285"/>
          </a:xfrm>
          <a:custGeom>
            <a:avLst/>
            <a:gdLst/>
            <a:ahLst/>
            <a:cxnLst/>
            <a:rect l="l" t="t" r="r" b="b"/>
            <a:pathLst>
              <a:path w="5899867" h="7919285">
                <a:moveTo>
                  <a:pt x="0" y="0"/>
                </a:moveTo>
                <a:lnTo>
                  <a:pt x="5899867" y="0"/>
                </a:lnTo>
                <a:lnTo>
                  <a:pt x="5899867" y="7919286"/>
                </a:lnTo>
                <a:lnTo>
                  <a:pt x="0" y="7919286"/>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601075"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flipV="1">
            <a:off x="487619" y="490932"/>
            <a:ext cx="6235112" cy="649491"/>
          </a:xfrm>
          <a:custGeom>
            <a:avLst/>
            <a:gdLst/>
            <a:ahLst/>
            <a:cxnLst/>
            <a:rect l="l" t="t" r="r" b="b"/>
            <a:pathLst>
              <a:path w="6235112" h="649491">
                <a:moveTo>
                  <a:pt x="0" y="649491"/>
                </a:moveTo>
                <a:lnTo>
                  <a:pt x="6235113" y="649491"/>
                </a:lnTo>
                <a:lnTo>
                  <a:pt x="6235113" y="0"/>
                </a:lnTo>
                <a:lnTo>
                  <a:pt x="0" y="0"/>
                </a:lnTo>
                <a:lnTo>
                  <a:pt x="0"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6" name="Freeform 6"/>
          <p:cNvSpPr/>
          <p:nvPr/>
        </p:nvSpPr>
        <p:spPr>
          <a:xfrm>
            <a:off x="7354711" y="-2294836"/>
            <a:ext cx="3578577" cy="3555999"/>
          </a:xfrm>
          <a:custGeom>
            <a:avLst/>
            <a:gdLst/>
            <a:ahLst/>
            <a:cxnLst/>
            <a:rect l="l" t="t" r="r" b="b"/>
            <a:pathLst>
              <a:path w="3578577" h="3555999">
                <a:moveTo>
                  <a:pt x="0" y="0"/>
                </a:moveTo>
                <a:lnTo>
                  <a:pt x="3578578" y="0"/>
                </a:lnTo>
                <a:lnTo>
                  <a:pt x="3578578" y="3555999"/>
                </a:lnTo>
                <a:lnTo>
                  <a:pt x="0" y="3555999"/>
                </a:lnTo>
                <a:lnTo>
                  <a:pt x="0" y="0"/>
                </a:lnTo>
                <a:close/>
              </a:path>
            </a:pathLst>
          </a:custGeom>
          <a:blipFill>
            <a:blip r:embed="rId6"/>
            <a:stretch>
              <a:fillRect t="-634"/>
            </a:stretch>
          </a:blipFill>
        </p:spPr>
      </p:sp>
      <p:sp>
        <p:nvSpPr>
          <p:cNvPr id="7" name="Freeform 7"/>
          <p:cNvSpPr/>
          <p:nvPr/>
        </p:nvSpPr>
        <p:spPr>
          <a:xfrm>
            <a:off x="16430327"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8" name="Freeform 8"/>
          <p:cNvSpPr/>
          <p:nvPr/>
        </p:nvSpPr>
        <p:spPr>
          <a:xfrm flipH="1" flipV="1">
            <a:off x="11542449" y="490932"/>
            <a:ext cx="6235112" cy="649491"/>
          </a:xfrm>
          <a:custGeom>
            <a:avLst/>
            <a:gdLst/>
            <a:ahLst/>
            <a:cxnLst/>
            <a:rect l="l" t="t" r="r" b="b"/>
            <a:pathLst>
              <a:path w="6235112" h="649491">
                <a:moveTo>
                  <a:pt x="6235112" y="649491"/>
                </a:moveTo>
                <a:lnTo>
                  <a:pt x="0" y="649491"/>
                </a:lnTo>
                <a:lnTo>
                  <a:pt x="0" y="0"/>
                </a:lnTo>
                <a:lnTo>
                  <a:pt x="6235112" y="0"/>
                </a:lnTo>
                <a:lnTo>
                  <a:pt x="6235112"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flipV="1">
            <a:off x="-1191438" y="6327357"/>
            <a:ext cx="5899867" cy="7919285"/>
          </a:xfrm>
          <a:custGeom>
            <a:avLst/>
            <a:gdLst/>
            <a:ahLst/>
            <a:cxnLst/>
            <a:rect l="l" t="t" r="r" b="b"/>
            <a:pathLst>
              <a:path w="5899867" h="7919285">
                <a:moveTo>
                  <a:pt x="0" y="7919286"/>
                </a:moveTo>
                <a:lnTo>
                  <a:pt x="5899867" y="7919286"/>
                </a:lnTo>
                <a:lnTo>
                  <a:pt x="5899867" y="0"/>
                </a:lnTo>
                <a:lnTo>
                  <a:pt x="0" y="0"/>
                </a:lnTo>
                <a:lnTo>
                  <a:pt x="0" y="7919286"/>
                </a:lnTo>
                <a:close/>
              </a:path>
            </a:pathLst>
          </a:custGeom>
          <a:blipFill>
            <a:blip>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5400000">
            <a:off x="856269" y="2253828"/>
            <a:ext cx="537329" cy="53732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5400000">
            <a:off x="16894402" y="2253828"/>
            <a:ext cx="537329" cy="53732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211149" y="2658415"/>
            <a:ext cx="5385699" cy="3488570"/>
          </a:xfrm>
          <a:custGeom>
            <a:avLst/>
            <a:gdLst/>
            <a:ahLst/>
            <a:cxnLst/>
            <a:rect l="l" t="t" r="r" b="b"/>
            <a:pathLst>
              <a:path w="5385699" h="3488570">
                <a:moveTo>
                  <a:pt x="0" y="0"/>
                </a:moveTo>
                <a:lnTo>
                  <a:pt x="5385699" y="0"/>
                </a:lnTo>
                <a:lnTo>
                  <a:pt x="5385699" y="3488570"/>
                </a:lnTo>
                <a:lnTo>
                  <a:pt x="0" y="3488570"/>
                </a:lnTo>
                <a:lnTo>
                  <a:pt x="0" y="0"/>
                </a:lnTo>
                <a:close/>
              </a:path>
            </a:pathLst>
          </a:custGeom>
          <a:blipFill>
            <a:blip r:embed="rId7"/>
            <a:stretch>
              <a:fillRect l="-3932"/>
            </a:stretch>
          </a:blipFill>
        </p:spPr>
      </p:sp>
      <p:sp>
        <p:nvSpPr>
          <p:cNvPr id="17" name="Freeform 17"/>
          <p:cNvSpPr/>
          <p:nvPr/>
        </p:nvSpPr>
        <p:spPr>
          <a:xfrm>
            <a:off x="6730786" y="3151832"/>
            <a:ext cx="4776585" cy="2501736"/>
          </a:xfrm>
          <a:custGeom>
            <a:avLst/>
            <a:gdLst/>
            <a:ahLst/>
            <a:cxnLst/>
            <a:rect l="l" t="t" r="r" b="b"/>
            <a:pathLst>
              <a:path w="4776585" h="2501736">
                <a:moveTo>
                  <a:pt x="0" y="0"/>
                </a:moveTo>
                <a:lnTo>
                  <a:pt x="4776585" y="0"/>
                </a:lnTo>
                <a:lnTo>
                  <a:pt x="4776585" y="2501736"/>
                </a:lnTo>
                <a:lnTo>
                  <a:pt x="0" y="2501736"/>
                </a:lnTo>
                <a:lnTo>
                  <a:pt x="0" y="0"/>
                </a:lnTo>
                <a:close/>
              </a:path>
            </a:pathLst>
          </a:custGeom>
          <a:blipFill>
            <a:blip r:embed="rId8"/>
            <a:stretch>
              <a:fillRect/>
            </a:stretch>
          </a:blipFill>
        </p:spPr>
      </p:sp>
      <p:sp>
        <p:nvSpPr>
          <p:cNvPr id="18" name="Freeform 18"/>
          <p:cNvSpPr/>
          <p:nvPr/>
        </p:nvSpPr>
        <p:spPr>
          <a:xfrm>
            <a:off x="10941100" y="2795901"/>
            <a:ext cx="6135751" cy="3213599"/>
          </a:xfrm>
          <a:custGeom>
            <a:avLst/>
            <a:gdLst/>
            <a:ahLst/>
            <a:cxnLst/>
            <a:rect l="l" t="t" r="r" b="b"/>
            <a:pathLst>
              <a:path w="6135751" h="3213599">
                <a:moveTo>
                  <a:pt x="0" y="0"/>
                </a:moveTo>
                <a:lnTo>
                  <a:pt x="6135751" y="0"/>
                </a:lnTo>
                <a:lnTo>
                  <a:pt x="6135751" y="3213599"/>
                </a:lnTo>
                <a:lnTo>
                  <a:pt x="0" y="3213599"/>
                </a:lnTo>
                <a:lnTo>
                  <a:pt x="0" y="0"/>
                </a:lnTo>
                <a:close/>
              </a:path>
            </a:pathLst>
          </a:custGeom>
          <a:blipFill>
            <a:blip r:embed="rId9"/>
            <a:stretch>
              <a:fillRect/>
            </a:stretch>
          </a:blipFill>
        </p:spPr>
      </p:sp>
      <p:sp>
        <p:nvSpPr>
          <p:cNvPr id="19" name="TextBox 19"/>
          <p:cNvSpPr txBox="1"/>
          <p:nvPr/>
        </p:nvSpPr>
        <p:spPr>
          <a:xfrm>
            <a:off x="578138" y="1742109"/>
            <a:ext cx="17131724" cy="459106"/>
          </a:xfrm>
          <a:prstGeom prst="rect">
            <a:avLst/>
          </a:prstGeom>
        </p:spPr>
        <p:txBody>
          <a:bodyPr lIns="0" tIns="0" rIns="0" bIns="0" rtlCol="0" anchor="t">
            <a:spAutoFit/>
          </a:bodyPr>
          <a:lstStyle/>
          <a:p>
            <a:pPr marL="0" lvl="0" indent="0" algn="ctr">
              <a:lnSpc>
                <a:spcPts val="3360"/>
              </a:lnSpc>
            </a:pPr>
            <a:r>
              <a:rPr lang="en-US" sz="4000" b="1">
                <a:solidFill>
                  <a:srgbClr val="007ED5"/>
                </a:solidFill>
                <a:latin typeface="Montserrat Bold"/>
                <a:ea typeface="Montserrat Bold"/>
                <a:cs typeface="Montserrat Bold"/>
                <a:sym typeface="Montserrat Bold"/>
              </a:rPr>
              <a:t>ỨNG DỤNG TẠO ĐỀ, MÔ PHỎNG TÌNH HUỐNG VIẾT</a:t>
            </a:r>
          </a:p>
        </p:txBody>
      </p:sp>
      <p:grpSp>
        <p:nvGrpSpPr>
          <p:cNvPr id="20" name="Group 20"/>
          <p:cNvGrpSpPr/>
          <p:nvPr/>
        </p:nvGrpSpPr>
        <p:grpSpPr>
          <a:xfrm>
            <a:off x="2653725" y="5653568"/>
            <a:ext cx="14992121" cy="3106626"/>
            <a:chOff x="0" y="0"/>
            <a:chExt cx="19989494" cy="4142168"/>
          </a:xfrm>
        </p:grpSpPr>
        <p:sp>
          <p:nvSpPr>
            <p:cNvPr id="21" name="Freeform 21"/>
            <p:cNvSpPr/>
            <p:nvPr/>
          </p:nvSpPr>
          <p:spPr>
            <a:xfrm>
              <a:off x="0" y="0"/>
              <a:ext cx="4142168" cy="4142168"/>
            </a:xfrm>
            <a:custGeom>
              <a:avLst/>
              <a:gdLst/>
              <a:ahLst/>
              <a:cxnLst/>
              <a:rect l="l" t="t" r="r" b="b"/>
              <a:pathLst>
                <a:path w="4142168" h="4142168">
                  <a:moveTo>
                    <a:pt x="0" y="0"/>
                  </a:moveTo>
                  <a:lnTo>
                    <a:pt x="4142168" y="0"/>
                  </a:lnTo>
                  <a:lnTo>
                    <a:pt x="4142168" y="4142168"/>
                  </a:lnTo>
                  <a:lnTo>
                    <a:pt x="0" y="4142168"/>
                  </a:lnTo>
                  <a:lnTo>
                    <a:pt x="0" y="0"/>
                  </a:lnTo>
                  <a:close/>
                </a:path>
              </a:pathLst>
            </a:custGeom>
            <a:blipFill>
              <a:blip r:embed="rId10"/>
              <a:stretch>
                <a:fillRect/>
              </a:stretch>
            </a:blipFill>
          </p:spPr>
        </p:sp>
        <p:sp>
          <p:nvSpPr>
            <p:cNvPr id="22" name="TextBox 22"/>
            <p:cNvSpPr txBox="1"/>
            <p:nvPr/>
          </p:nvSpPr>
          <p:spPr>
            <a:xfrm>
              <a:off x="4600764" y="1705742"/>
              <a:ext cx="15388731" cy="1019994"/>
            </a:xfrm>
            <a:prstGeom prst="rect">
              <a:avLst/>
            </a:prstGeom>
          </p:spPr>
          <p:txBody>
            <a:bodyPr lIns="0" tIns="0" rIns="0" bIns="0" rtlCol="0" anchor="t">
              <a:spAutoFit/>
            </a:bodyPr>
            <a:lstStyle/>
            <a:p>
              <a:pPr marL="0" lvl="0" indent="0" algn="l">
                <a:lnSpc>
                  <a:spcPts val="5107"/>
                </a:lnSpc>
              </a:pPr>
              <a:r>
                <a:rPr lang="en-US" sz="6080" b="1">
                  <a:solidFill>
                    <a:srgbClr val="000000"/>
                  </a:solidFill>
                  <a:latin typeface="Montserrat Bold"/>
                  <a:ea typeface="Montserrat Bold"/>
                  <a:cs typeface="Montserrat Bold"/>
                  <a:sym typeface="Montserrat Bold"/>
                </a:rPr>
                <a:t>AI Prompt Generators</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33" b="-2333"/>
            </a:stretch>
          </a:blipFill>
        </p:spPr>
      </p:sp>
      <p:sp>
        <p:nvSpPr>
          <p:cNvPr id="3" name="Freeform 3"/>
          <p:cNvSpPr/>
          <p:nvPr/>
        </p:nvSpPr>
        <p:spPr>
          <a:xfrm rot="-5400000">
            <a:off x="13579571" y="6327357"/>
            <a:ext cx="5899867" cy="7919285"/>
          </a:xfrm>
          <a:custGeom>
            <a:avLst/>
            <a:gdLst/>
            <a:ahLst/>
            <a:cxnLst/>
            <a:rect l="l" t="t" r="r" b="b"/>
            <a:pathLst>
              <a:path w="5899867" h="7919285">
                <a:moveTo>
                  <a:pt x="0" y="0"/>
                </a:moveTo>
                <a:lnTo>
                  <a:pt x="5899867" y="0"/>
                </a:lnTo>
                <a:lnTo>
                  <a:pt x="5899867" y="7919286"/>
                </a:lnTo>
                <a:lnTo>
                  <a:pt x="0" y="7919286"/>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601075"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flipV="1">
            <a:off x="487619" y="490932"/>
            <a:ext cx="6235112" cy="649491"/>
          </a:xfrm>
          <a:custGeom>
            <a:avLst/>
            <a:gdLst/>
            <a:ahLst/>
            <a:cxnLst/>
            <a:rect l="l" t="t" r="r" b="b"/>
            <a:pathLst>
              <a:path w="6235112" h="649491">
                <a:moveTo>
                  <a:pt x="0" y="649491"/>
                </a:moveTo>
                <a:lnTo>
                  <a:pt x="6235113" y="649491"/>
                </a:lnTo>
                <a:lnTo>
                  <a:pt x="6235113" y="0"/>
                </a:lnTo>
                <a:lnTo>
                  <a:pt x="0" y="0"/>
                </a:lnTo>
                <a:lnTo>
                  <a:pt x="0"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6" name="Freeform 6"/>
          <p:cNvSpPr/>
          <p:nvPr/>
        </p:nvSpPr>
        <p:spPr>
          <a:xfrm>
            <a:off x="7354711" y="-2294836"/>
            <a:ext cx="3578577" cy="3555999"/>
          </a:xfrm>
          <a:custGeom>
            <a:avLst/>
            <a:gdLst/>
            <a:ahLst/>
            <a:cxnLst/>
            <a:rect l="l" t="t" r="r" b="b"/>
            <a:pathLst>
              <a:path w="3578577" h="3555999">
                <a:moveTo>
                  <a:pt x="0" y="0"/>
                </a:moveTo>
                <a:lnTo>
                  <a:pt x="3578578" y="0"/>
                </a:lnTo>
                <a:lnTo>
                  <a:pt x="3578578" y="3555999"/>
                </a:lnTo>
                <a:lnTo>
                  <a:pt x="0" y="3555999"/>
                </a:lnTo>
                <a:lnTo>
                  <a:pt x="0" y="0"/>
                </a:lnTo>
                <a:close/>
              </a:path>
            </a:pathLst>
          </a:custGeom>
          <a:blipFill>
            <a:blip r:embed="rId6"/>
            <a:stretch>
              <a:fillRect t="-634"/>
            </a:stretch>
          </a:blipFill>
        </p:spPr>
      </p:sp>
      <p:sp>
        <p:nvSpPr>
          <p:cNvPr id="7" name="Freeform 7"/>
          <p:cNvSpPr/>
          <p:nvPr/>
        </p:nvSpPr>
        <p:spPr>
          <a:xfrm>
            <a:off x="16430327" y="-143815"/>
            <a:ext cx="2458748" cy="2345031"/>
          </a:xfrm>
          <a:custGeom>
            <a:avLst/>
            <a:gdLst/>
            <a:ahLst/>
            <a:cxnLst/>
            <a:rect l="l" t="t" r="r" b="b"/>
            <a:pathLst>
              <a:path w="2458748" h="2345031">
                <a:moveTo>
                  <a:pt x="0" y="0"/>
                </a:moveTo>
                <a:lnTo>
                  <a:pt x="2458748" y="0"/>
                </a:lnTo>
                <a:lnTo>
                  <a:pt x="2458748" y="2345030"/>
                </a:lnTo>
                <a:lnTo>
                  <a:pt x="0" y="23450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8" name="Freeform 8"/>
          <p:cNvSpPr/>
          <p:nvPr/>
        </p:nvSpPr>
        <p:spPr>
          <a:xfrm flipH="1" flipV="1">
            <a:off x="11542449" y="490932"/>
            <a:ext cx="6235112" cy="649491"/>
          </a:xfrm>
          <a:custGeom>
            <a:avLst/>
            <a:gdLst/>
            <a:ahLst/>
            <a:cxnLst/>
            <a:rect l="l" t="t" r="r" b="b"/>
            <a:pathLst>
              <a:path w="6235112" h="649491">
                <a:moveTo>
                  <a:pt x="6235112" y="649491"/>
                </a:moveTo>
                <a:lnTo>
                  <a:pt x="0" y="649491"/>
                </a:lnTo>
                <a:lnTo>
                  <a:pt x="0" y="0"/>
                </a:lnTo>
                <a:lnTo>
                  <a:pt x="6235112" y="0"/>
                </a:lnTo>
                <a:lnTo>
                  <a:pt x="6235112" y="649491"/>
                </a:lnTo>
                <a:close/>
              </a:path>
            </a:pathLst>
          </a:custGeom>
          <a:blipFill>
            <a:blip>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flipV="1">
            <a:off x="-1191438" y="6327357"/>
            <a:ext cx="5899867" cy="7919285"/>
          </a:xfrm>
          <a:custGeom>
            <a:avLst/>
            <a:gdLst/>
            <a:ahLst/>
            <a:cxnLst/>
            <a:rect l="l" t="t" r="r" b="b"/>
            <a:pathLst>
              <a:path w="5899867" h="7919285">
                <a:moveTo>
                  <a:pt x="0" y="7919286"/>
                </a:moveTo>
                <a:lnTo>
                  <a:pt x="5899867" y="7919286"/>
                </a:lnTo>
                <a:lnTo>
                  <a:pt x="5899867" y="0"/>
                </a:lnTo>
                <a:lnTo>
                  <a:pt x="0" y="0"/>
                </a:lnTo>
                <a:lnTo>
                  <a:pt x="0" y="7919286"/>
                </a:lnTo>
                <a:close/>
              </a:path>
            </a:pathLst>
          </a:custGeom>
          <a:blipFill>
            <a:blip>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578138" y="1540207"/>
            <a:ext cx="17131724" cy="1250950"/>
          </a:xfrm>
          <a:prstGeom prst="rect">
            <a:avLst/>
          </a:prstGeom>
        </p:spPr>
        <p:txBody>
          <a:bodyPr lIns="0" tIns="0" rIns="0" bIns="0" rtlCol="0" anchor="t">
            <a:spAutoFit/>
          </a:bodyPr>
          <a:lstStyle/>
          <a:p>
            <a:pPr algn="ctr">
              <a:lnSpc>
                <a:spcPts val="5000"/>
              </a:lnSpc>
            </a:pPr>
            <a:r>
              <a:rPr lang="en-US" sz="4000" b="1">
                <a:solidFill>
                  <a:srgbClr val="007ED5"/>
                </a:solidFill>
                <a:latin typeface="Montserrat Bold"/>
                <a:ea typeface="Montserrat Bold"/>
                <a:cs typeface="Montserrat Bold"/>
                <a:sym typeface="Montserrat Bold"/>
              </a:rPr>
              <a:t>ỨNG DỤNG PHÂN TÍCH CHUYÊN SÂU </a:t>
            </a:r>
          </a:p>
          <a:p>
            <a:pPr marL="0" lvl="0" indent="0" algn="ctr">
              <a:lnSpc>
                <a:spcPts val="5000"/>
              </a:lnSpc>
            </a:pPr>
            <a:r>
              <a:rPr lang="en-US" sz="4000" b="1">
                <a:solidFill>
                  <a:srgbClr val="007ED5"/>
                </a:solidFill>
                <a:latin typeface="Montserrat Bold"/>
                <a:ea typeface="Montserrat Bold"/>
                <a:cs typeface="Montserrat Bold"/>
                <a:sym typeface="Montserrat Bold"/>
              </a:rPr>
              <a:t>VÀ HỖ TRỢ GIÁO VIÊN</a:t>
            </a:r>
          </a:p>
        </p:txBody>
      </p:sp>
      <p:grpSp>
        <p:nvGrpSpPr>
          <p:cNvPr id="11" name="Group 11"/>
          <p:cNvGrpSpPr/>
          <p:nvPr/>
        </p:nvGrpSpPr>
        <p:grpSpPr>
          <a:xfrm rot="-5400000">
            <a:off x="1945029" y="1218721"/>
            <a:ext cx="537329" cy="53732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15805642" y="1218721"/>
            <a:ext cx="537329" cy="53732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ED5"/>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9601200" y="4544025"/>
            <a:ext cx="7988987" cy="4733294"/>
          </a:xfrm>
          <a:custGeom>
            <a:avLst/>
            <a:gdLst/>
            <a:ahLst/>
            <a:cxnLst/>
            <a:rect l="l" t="t" r="r" b="b"/>
            <a:pathLst>
              <a:path w="5931587" h="2832333">
                <a:moveTo>
                  <a:pt x="0" y="0"/>
                </a:moveTo>
                <a:lnTo>
                  <a:pt x="5931587" y="0"/>
                </a:lnTo>
                <a:lnTo>
                  <a:pt x="5931587" y="2832333"/>
                </a:lnTo>
                <a:lnTo>
                  <a:pt x="0" y="2832333"/>
                </a:lnTo>
                <a:lnTo>
                  <a:pt x="0" y="0"/>
                </a:lnTo>
                <a:close/>
              </a:path>
            </a:pathLst>
          </a:custGeom>
          <a:blipFill>
            <a:blip r:embed="rId7"/>
            <a:stretch>
              <a:fillRect/>
            </a:stretch>
          </a:blipFill>
        </p:spPr>
      </p:sp>
      <p:sp>
        <p:nvSpPr>
          <p:cNvPr id="19" name="Freeform 19"/>
          <p:cNvSpPr/>
          <p:nvPr/>
        </p:nvSpPr>
        <p:spPr>
          <a:xfrm>
            <a:off x="1066800" y="4610100"/>
            <a:ext cx="7347145" cy="4678753"/>
          </a:xfrm>
          <a:custGeom>
            <a:avLst/>
            <a:gdLst/>
            <a:ahLst/>
            <a:cxnLst/>
            <a:rect l="l" t="t" r="r" b="b"/>
            <a:pathLst>
              <a:path w="5931587" h="2827163">
                <a:moveTo>
                  <a:pt x="0" y="0"/>
                </a:moveTo>
                <a:lnTo>
                  <a:pt x="5931587" y="0"/>
                </a:lnTo>
                <a:lnTo>
                  <a:pt x="5931587" y="2827162"/>
                </a:lnTo>
                <a:lnTo>
                  <a:pt x="0" y="2827162"/>
                </a:lnTo>
                <a:lnTo>
                  <a:pt x="0" y="0"/>
                </a:lnTo>
                <a:close/>
              </a:path>
            </a:pathLst>
          </a:custGeom>
          <a:blipFill>
            <a:blip r:embed="rId8"/>
            <a:stretch>
              <a:fillRect b="-18016"/>
            </a:stretch>
          </a:blipFill>
          <a:ln w="57150" cap="sq">
            <a:gradFill>
              <a:gsLst>
                <a:gs pos="0">
                  <a:srgbClr val="555555">
                    <a:alpha val="100000"/>
                  </a:srgbClr>
                </a:gs>
                <a:gs pos="50000">
                  <a:srgbClr val="3B3A3A">
                    <a:alpha val="100000"/>
                  </a:srgbClr>
                </a:gs>
                <a:gs pos="100000">
                  <a:srgbClr val="555555">
                    <a:alpha val="100000"/>
                  </a:srgbClr>
                </a:gs>
              </a:gsLst>
              <a:lin ang="0"/>
            </a:gradFill>
            <a:prstDash val="solid"/>
            <a:miter/>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102</TotalTime>
  <Words>689</Words>
  <Application>Microsoft Office PowerPoint</Application>
  <PresentationFormat>Custom</PresentationFormat>
  <Paragraphs>76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Montserrat</vt:lpstr>
      <vt:lpstr>Montserrat Bold</vt:lpstr>
      <vt:lpstr>Calibri</vt:lpstr>
      <vt:lpstr>Readex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Futuristic Technology Startup Presentation</dc:title>
  <dc:subject>9Slide.vn</dc:subject>
  <dc:creator>HOANG TU</dc:creator>
  <dc:description>9Slide.vn</dc:description>
  <cp:lastModifiedBy>NGỌC Phạm</cp:lastModifiedBy>
  <cp:revision>9</cp:revision>
  <dcterms:created xsi:type="dcterms:W3CDTF">2006-08-16T00:00:00Z</dcterms:created>
  <dcterms:modified xsi:type="dcterms:W3CDTF">2026-04-08T04:07:20Z</dcterms:modified>
  <cp:category>9Slide.vn</cp:category>
  <dc:identifier>DAGzzUE3F1I</dc:identifier>
</cp:coreProperties>
</file>