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1"/>
  </p:notesMasterIdLst>
  <p:sldIdLst>
    <p:sldId id="294" r:id="rId3"/>
    <p:sldId id="295" r:id="rId4"/>
    <p:sldId id="301" r:id="rId5"/>
    <p:sldId id="1344" r:id="rId6"/>
    <p:sldId id="297" r:id="rId7"/>
    <p:sldId id="299" r:id="rId8"/>
    <p:sldId id="302" r:id="rId9"/>
    <p:sldId id="305" r:id="rId10"/>
    <p:sldId id="308" r:id="rId11"/>
    <p:sldId id="298" r:id="rId12"/>
    <p:sldId id="1345" r:id="rId13"/>
    <p:sldId id="310" r:id="rId14"/>
    <p:sldId id="309" r:id="rId15"/>
    <p:sldId id="311" r:id="rId16"/>
    <p:sldId id="312" r:id="rId17"/>
    <p:sldId id="315" r:id="rId18"/>
    <p:sldId id="316" r:id="rId19"/>
    <p:sldId id="318" r:id="rId20"/>
    <p:sldId id="317" r:id="rId21"/>
    <p:sldId id="319" r:id="rId22"/>
    <p:sldId id="321" r:id="rId23"/>
    <p:sldId id="501" r:id="rId24"/>
    <p:sldId id="1346" r:id="rId25"/>
    <p:sldId id="325" r:id="rId26"/>
    <p:sldId id="313" r:id="rId27"/>
    <p:sldId id="314" r:id="rId28"/>
    <p:sldId id="328" r:id="rId29"/>
    <p:sldId id="329" r:id="rId30"/>
    <p:sldId id="330" r:id="rId31"/>
    <p:sldId id="332" r:id="rId32"/>
    <p:sldId id="333" r:id="rId33"/>
    <p:sldId id="1342" r:id="rId34"/>
    <p:sldId id="578" r:id="rId35"/>
    <p:sldId id="579" r:id="rId36"/>
    <p:sldId id="580" r:id="rId37"/>
    <p:sldId id="581" r:id="rId38"/>
    <p:sldId id="582" r:id="rId39"/>
    <p:sldId id="583" r:id="rId40"/>
    <p:sldId id="584" r:id="rId41"/>
    <p:sldId id="585" r:id="rId42"/>
    <p:sldId id="586" r:id="rId43"/>
    <p:sldId id="587" r:id="rId44"/>
    <p:sldId id="588" r:id="rId45"/>
    <p:sldId id="1343" r:id="rId46"/>
    <p:sldId id="334" r:id="rId47"/>
    <p:sldId id="335" r:id="rId48"/>
    <p:sldId id="306" r:id="rId49"/>
    <p:sldId id="30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D5B01-DA07-4B6A-A563-15DD8390A9C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1803-A1AA-49F8-92C6-1BCCBDA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2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0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B90F2-F97C-4A55-8B82-D02BF9B6C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90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7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2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2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61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64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6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43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74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74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95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4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9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5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9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4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2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6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EA66B57-C519-4D33-AAA7-D50B901033E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541A4E5-6598-41DB-A111-E41CEAB07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3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10" Type="http://schemas.microsoft.com/office/2007/relationships/hdphoto" Target="../media/hdphoto5.wdp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37.xml"/><Relationship Id="rId3" Type="http://schemas.openxmlformats.org/officeDocument/2006/relationships/image" Target="../media/image76.gif"/><Relationship Id="rId7" Type="http://schemas.openxmlformats.org/officeDocument/2006/relationships/slide" Target="slide40.xml"/><Relationship Id="rId12" Type="http://schemas.openxmlformats.org/officeDocument/2006/relationships/slide" Target="slide43.xml"/><Relationship Id="rId2" Type="http://schemas.openxmlformats.org/officeDocument/2006/relationships/image" Target="../media/image3.jpeg"/><Relationship Id="rId16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2.xml"/><Relationship Id="rId11" Type="http://schemas.openxmlformats.org/officeDocument/2006/relationships/image" Target="../media/image78.gif"/><Relationship Id="rId5" Type="http://schemas.openxmlformats.org/officeDocument/2006/relationships/image" Target="../media/image77.gif"/><Relationship Id="rId15" Type="http://schemas.openxmlformats.org/officeDocument/2006/relationships/slide" Target="slide39.xml"/><Relationship Id="rId10" Type="http://schemas.openxmlformats.org/officeDocument/2006/relationships/slide" Target="slide36.xml"/><Relationship Id="rId4" Type="http://schemas.openxmlformats.org/officeDocument/2006/relationships/slide" Target="slide38.xml"/><Relationship Id="rId9" Type="http://schemas.openxmlformats.org/officeDocument/2006/relationships/slide" Target="slide35.xml"/><Relationship Id="rId14" Type="http://schemas.openxmlformats.org/officeDocument/2006/relationships/image" Target="../media/image7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gif"/><Relationship Id="rId5" Type="http://schemas.openxmlformats.org/officeDocument/2006/relationships/slide" Target="slide33.xml"/><Relationship Id="rId4" Type="http://schemas.openxmlformats.org/officeDocument/2006/relationships/image" Target="../media/image78.gif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9.png"/><Relationship Id="rId2" Type="http://schemas.openxmlformats.org/officeDocument/2006/relationships/image" Target="../media/image3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9267" y="695404"/>
            <a:ext cx="7447936" cy="1425388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5467" y="946433"/>
            <a:ext cx="7096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Bài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20. KINH TẾ LIÊN BANG NGA</a:t>
            </a:r>
          </a:p>
        </p:txBody>
      </p:sp>
    </p:spTree>
    <p:extLst>
      <p:ext uri="{BB962C8B-B14F-4D97-AF65-F5344CB8AC3E}">
        <p14:creationId xmlns:p14="http://schemas.microsoft.com/office/powerpoint/2010/main" val="2861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3341" y="405405"/>
            <a:ext cx="403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 NGHIỆP KHAI THÁC DẦU KHÍ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1456" y="1237633"/>
            <a:ext cx="6157370" cy="1402451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Là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mũi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nhọn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doanh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đóng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vai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trọng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nền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Xi-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U – ran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ven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Ca 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xpi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Viễn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23" y="2949092"/>
            <a:ext cx="5808235" cy="3761829"/>
          </a:xfrm>
          <a:prstGeom prst="rect">
            <a:avLst/>
          </a:prstGeom>
        </p:spPr>
      </p:pic>
      <p:pic>
        <p:nvPicPr>
          <p:cNvPr id="9" name="Picture 8" descr="Dựa vào hình 20.1 và thông tin trong bài, hãy trình bày tình hình phát triển">
            <a:extLst>
              <a:ext uri="{FF2B5EF4-FFF2-40B4-BE49-F238E27FC236}">
                <a16:creationId xmlns:a16="http://schemas.microsoft.com/office/drawing/2014/main" id="{7E9062B3-F8D8-46A0-8E7F-A71A01CD3B4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5" y="443713"/>
            <a:ext cx="4467115" cy="600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013" y="316859"/>
            <a:ext cx="514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 NGHIỆP CƠ KHÍ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22" y="840079"/>
            <a:ext cx="5832909" cy="2756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700894" y="4022675"/>
            <a:ext cx="6132167" cy="2245658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Là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hang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chiếm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30%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CN.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nổi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bật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bay,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đóng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CN: Mat-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xco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;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Xanh-Pê-téc-bua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,…</a:t>
            </a:r>
          </a:p>
        </p:txBody>
      </p:sp>
      <p:pic>
        <p:nvPicPr>
          <p:cNvPr id="9" name="Picture 8" descr="Dựa vào hình 20.1 và thông tin trong bài, hãy trình bày tình hình phát triển">
            <a:extLst>
              <a:ext uri="{FF2B5EF4-FFF2-40B4-BE49-F238E27FC236}">
                <a16:creationId xmlns:a16="http://schemas.microsoft.com/office/drawing/2014/main" id="{C8A4B0AC-987F-475D-8679-778EDC2D2E5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32" y="422031"/>
            <a:ext cx="4467115" cy="600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94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017" y="422031"/>
            <a:ext cx="514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 NGHIỆP LUYỆN KIM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154017" y="2199697"/>
            <a:ext cx="0" cy="304641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15" y="1197314"/>
            <a:ext cx="5140037" cy="27964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18016" y="4155142"/>
            <a:ext cx="5162348" cy="2272553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sớm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2020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71,6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triệu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tấn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chiếm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3,8%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thép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Đứng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khẩu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thép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Man-hi-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góoc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Ê-ca-ten-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rin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bua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Ni-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No-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gô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rốt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Mát-xcơ-va.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5979" y="445172"/>
            <a:ext cx="425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 NGHIỆP HÀNG KHÔNG VŨ TRỤ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945" y="3653150"/>
            <a:ext cx="5140037" cy="27964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6649790" y="1156973"/>
            <a:ext cx="5162348" cy="233926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Là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vũ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trụ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LN Nga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khoa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LB Nga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vũ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trụ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lái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xcơ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4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6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017" y="422031"/>
            <a:ext cx="514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 NGHIỆP KHAI THÁC QUẶNG KIM LOẠI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154017" y="2199697"/>
            <a:ext cx="0" cy="304641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16" y="1264549"/>
            <a:ext cx="5140037" cy="27830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18016" y="4370294"/>
            <a:ext cx="5162348" cy="2079319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Là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quặng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sắt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Xi-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quặng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sắt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U – ran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xcơ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va.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2250" y="422031"/>
            <a:ext cx="403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 NGHIỆP ĐIỆN LỰC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565" y="3666597"/>
            <a:ext cx="5140037" cy="27830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649790" y="1264549"/>
            <a:ext cx="5162348" cy="2105891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thuỷ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tử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2020,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1085,4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kWh,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chiếm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4,0%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6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017" y="422031"/>
            <a:ext cx="514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 NGHIỆP ĐÓNG TÀU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154017" y="2199697"/>
            <a:ext cx="0" cy="304641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15" y="1156973"/>
            <a:ext cx="5140037" cy="2756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18015" y="4262720"/>
            <a:ext cx="5162348" cy="2245658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Là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thống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ngầm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sân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bay,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băng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tử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đóng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Vla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vô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xtốc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5979" y="445172"/>
            <a:ext cx="425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 NGHIỆP THỰC PHẨM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49790" y="1156973"/>
            <a:ext cx="5162348" cy="233926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mạnh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khẩu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xcơ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P-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téc-bua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vô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-xi-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biêc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101" y="3752257"/>
            <a:ext cx="5140037" cy="2756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701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9"/>
          <p:cNvSpPr/>
          <p:nvPr/>
        </p:nvSpPr>
        <p:spPr>
          <a:xfrm>
            <a:off x="4577715" y="1012494"/>
            <a:ext cx="3242478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518" y="67235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530798" y="1012495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8624631" y="971787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vụ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77624" y="3640926"/>
            <a:ext cx="2878896" cy="972226"/>
            <a:chOff x="921370" y="3459563"/>
            <a:chExt cx="2878897" cy="97222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8E6B54-EF67-477A-B7E8-54DF5C3C07FD}"/>
                </a:ext>
              </a:extLst>
            </p:cNvPr>
            <p:cNvSpPr/>
            <p:nvPr/>
          </p:nvSpPr>
          <p:spPr>
            <a:xfrm>
              <a:off x="921370" y="3544652"/>
              <a:ext cx="2054215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PHƯƠNG TIỆN: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SGK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2828041" y="3459563"/>
              <a:ext cx="972226" cy="972226"/>
            </a:xfrm>
            <a:prstGeom prst="ellipse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27A80C-5AAC-43D8-8592-2125DD65143E}"/>
              </a:ext>
            </a:extLst>
          </p:cNvPr>
          <p:cNvGrpSpPr/>
          <p:nvPr/>
        </p:nvGrpSpPr>
        <p:grpSpPr>
          <a:xfrm>
            <a:off x="411030" y="2255086"/>
            <a:ext cx="2604046" cy="952402"/>
            <a:chOff x="1327287" y="2959487"/>
            <a:chExt cx="2604046" cy="95240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7774F8-C4A6-4F45-BEBF-A023A5F65074}"/>
                </a:ext>
              </a:extLst>
            </p:cNvPr>
            <p:cNvSpPr/>
            <p:nvPr/>
          </p:nvSpPr>
          <p:spPr>
            <a:xfrm>
              <a:off x="1327287" y="2959487"/>
              <a:ext cx="1667634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HOẠT ĐỘNG: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4 HS/1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C462F6F-EA52-4129-954F-2A0428B62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1115" r="21115"/>
            <a:stretch/>
          </p:blipFill>
          <p:spPr>
            <a:xfrm>
              <a:off x="3000551" y="2981107"/>
              <a:ext cx="930782" cy="9307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B474F3-5AF2-4E4F-8E71-38C4AB2D0470}"/>
              </a:ext>
            </a:extLst>
          </p:cNvPr>
          <p:cNvGrpSpPr/>
          <p:nvPr/>
        </p:nvGrpSpPr>
        <p:grpSpPr>
          <a:xfrm>
            <a:off x="401677" y="5207256"/>
            <a:ext cx="2613400" cy="922890"/>
            <a:chOff x="1541978" y="5723391"/>
            <a:chExt cx="2463619" cy="922890"/>
          </a:xfrm>
        </p:grpSpPr>
        <p:pic>
          <p:nvPicPr>
            <p:cNvPr id="31" name="Picture 2" descr="Biểu tượng máy tính Đồng hồ báo thức Đồng hồ bấm giờ &amp; chấm công, thời  gian, Đồng hồ báo thức, đồng hồ png | PNGEgg">
              <a:extLst>
                <a:ext uri="{FF2B5EF4-FFF2-40B4-BE49-F238E27FC236}">
                  <a16:creationId xmlns:a16="http://schemas.microsoft.com/office/drawing/2014/main" id="{A746D1B6-FB5A-44C1-8222-3BE7ECD0A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7" t="13005" r="31350" b="15971"/>
            <a:stretch/>
          </p:blipFill>
          <p:spPr bwMode="auto">
            <a:xfrm>
              <a:off x="3173169" y="5723391"/>
              <a:ext cx="832428" cy="83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8E6B54-EF67-477A-B7E8-54DF5C3C07FD}"/>
                </a:ext>
              </a:extLst>
            </p:cNvPr>
            <p:cNvSpPr/>
            <p:nvPr/>
          </p:nvSpPr>
          <p:spPr>
            <a:xfrm>
              <a:off x="1541978" y="5823464"/>
              <a:ext cx="1749167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THỜI GIAN: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5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phút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03812" y="2047970"/>
            <a:ext cx="8362334" cy="4491374"/>
            <a:chOff x="3603812" y="2158810"/>
            <a:chExt cx="8362334" cy="4491374"/>
          </a:xfrm>
        </p:grpSpPr>
        <p:sp>
          <p:nvSpPr>
            <p:cNvPr id="2" name="Rounded Rectangle 1"/>
            <p:cNvSpPr/>
            <p:nvPr/>
          </p:nvSpPr>
          <p:spPr>
            <a:xfrm>
              <a:off x="3603812" y="2572113"/>
              <a:ext cx="8362334" cy="4078071"/>
            </a:xfrm>
            <a:prstGeom prst="roundRect">
              <a:avLst>
                <a:gd name="adj" fmla="val 5229"/>
              </a:avLst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6010835" y="2158810"/>
              <a:ext cx="3711389" cy="583288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CHUYỂN GIAO NHIỆM VỤ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08110" y="2676796"/>
            <a:ext cx="538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YÊU CẦU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dung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mục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I.2 tr109 SGK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8110" y="3141986"/>
            <a:ext cx="444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NHIỆM VỤ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tập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799269"/>
              </p:ext>
            </p:extLst>
          </p:nvPr>
        </p:nvGraphicFramePr>
        <p:xfrm>
          <a:off x="3805711" y="3684161"/>
          <a:ext cx="802896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2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0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8402"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Vai </a:t>
                      </a:r>
                      <a:r>
                        <a:rPr lang="en-US" sz="2400" b="0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trò</a:t>
                      </a:r>
                      <a:r>
                        <a:rPr lang="en-US" sz="2400" b="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và</a:t>
                      </a:r>
                      <a:r>
                        <a:rPr lang="en-US" sz="2400" b="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hướng</a:t>
                      </a:r>
                      <a:r>
                        <a:rPr lang="en-US" sz="2400" b="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phát</a:t>
                      </a:r>
                      <a:r>
                        <a:rPr lang="en-US" sz="2400" b="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triển</a:t>
                      </a:r>
                      <a:r>
                        <a:rPr lang="en-US" sz="2400" b="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NN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Cụ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thể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Nông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nghiệp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Lâm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ngiệp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Thuỷ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sản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ĐK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phát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triển</a:t>
                      </a:r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Đặc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điểm</a:t>
                      </a:r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1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Phân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bố</a:t>
                      </a:r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5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9"/>
          <p:cNvSpPr/>
          <p:nvPr/>
        </p:nvSpPr>
        <p:spPr>
          <a:xfrm>
            <a:off x="4577715" y="1012494"/>
            <a:ext cx="3242478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518" y="67235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530798" y="1012495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8624631" y="971787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vụ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8" y="2784764"/>
            <a:ext cx="5329675" cy="24661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75854" y="2992040"/>
            <a:ext cx="4696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Vai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2020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chiếm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4,0% GDP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5854" y="3606073"/>
            <a:ext cx="4696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máy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móc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khoa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kĩ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nghệ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47" y="2168631"/>
            <a:ext cx="5757399" cy="43388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0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9"/>
          <p:cNvSpPr/>
          <p:nvPr/>
        </p:nvSpPr>
        <p:spPr>
          <a:xfrm>
            <a:off x="4577715" y="1012494"/>
            <a:ext cx="3242478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518" y="67235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530798" y="1012495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8624631" y="971787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vụ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8" y="2078182"/>
            <a:ext cx="5412802" cy="4488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9393" y="2148036"/>
            <a:ext cx="2032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9393" y="2613197"/>
            <a:ext cx="5184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ĐK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chiếm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13%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9393" y="3064503"/>
            <a:ext cx="2032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392" y="3480735"/>
            <a:ext cx="4920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Là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khẩu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lúa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mì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367" y="5147687"/>
            <a:ext cx="4920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trồng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lúa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mì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cải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khoai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ngô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lúa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mạch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4367" y="5964421"/>
            <a:ext cx="492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nuôi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bò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cừu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tuần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lộc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391" y="4314128"/>
            <a:ext cx="4920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SX: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trại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doanh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trại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hộ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414655" y="5597236"/>
            <a:ext cx="5452455" cy="9698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414655" y="5666973"/>
            <a:ext cx="5452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ĐB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Xi-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lộc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nuôi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8" name="Picture 17" descr="Dựa vào hình 20.2 và thông tin trong bài, Hãy nhận xét tình hình phát triển">
            <a:extLst>
              <a:ext uri="{FF2B5EF4-FFF2-40B4-BE49-F238E27FC236}">
                <a16:creationId xmlns:a16="http://schemas.microsoft.com/office/drawing/2014/main" id="{1D3207D0-D942-4725-88E5-F82B1776EB8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1844949"/>
            <a:ext cx="5618708" cy="3683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90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/>
      <p:bldP spid="19" grpId="0"/>
      <p:bldP spid="20" grpId="0"/>
      <p:bldP spid="22" grpId="0"/>
      <p:bldP spid="23" grpId="0"/>
      <p:bldP spid="24" grpId="0"/>
      <p:bldP spid="3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9"/>
          <p:cNvSpPr/>
          <p:nvPr/>
        </p:nvSpPr>
        <p:spPr>
          <a:xfrm>
            <a:off x="4577715" y="1012494"/>
            <a:ext cx="3242478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518" y="67235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530798" y="1012495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8624631" y="971787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vụ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8" y="2078182"/>
            <a:ext cx="6063966" cy="4488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phon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5893" y="2104013"/>
            <a:ext cx="2032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Lâm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894" y="2761000"/>
            <a:ext cx="5771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ĐK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đứng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815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triệu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ha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(49,8% DT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894" y="3618601"/>
            <a:ext cx="1878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893" y="4161059"/>
            <a:ext cx="564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tai-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5893" y="4660307"/>
            <a:ext cx="413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Đứng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khẩu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gỗ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gỗ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17034" y="5572024"/>
            <a:ext cx="4933203" cy="969819"/>
            <a:chOff x="7017034" y="5572024"/>
            <a:chExt cx="4933203" cy="969819"/>
          </a:xfrm>
        </p:grpSpPr>
        <p:sp>
          <p:nvSpPr>
            <p:cNvPr id="20" name="Rectangle 19"/>
            <p:cNvSpPr/>
            <p:nvPr/>
          </p:nvSpPr>
          <p:spPr>
            <a:xfrm>
              <a:off x="7017034" y="5572024"/>
              <a:ext cx="4933203" cy="969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08168" y="5833503"/>
              <a:ext cx="4566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Ø"/>
              </a:pPr>
              <a:r>
                <a:rPr lang="en-US" sz="24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: </a:t>
              </a:r>
              <a:r>
                <a:rPr lang="en-US" sz="24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Phía</a:t>
              </a:r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ĐB </a:t>
              </a:r>
              <a:r>
                <a:rPr lang="en-US" sz="24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Đông</a:t>
              </a:r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Âu</a:t>
              </a:r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Xi-</a:t>
              </a:r>
              <a:r>
                <a:rPr lang="en-US" sz="24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bia</a:t>
              </a:r>
              <a:endPara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25893" y="5528887"/>
            <a:ext cx="5647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biến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lâm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nguồn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034" y="2078182"/>
            <a:ext cx="4949112" cy="32047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879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9" grpId="0"/>
      <p:bldP spid="11" grpId="0"/>
      <p:bldP spid="15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9"/>
          <p:cNvSpPr/>
          <p:nvPr/>
        </p:nvSpPr>
        <p:spPr>
          <a:xfrm>
            <a:off x="4577715" y="1012494"/>
            <a:ext cx="3242478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518" y="67235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530798" y="1012495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8624631" y="971787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vụ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8" y="2105892"/>
            <a:ext cx="5662184" cy="4488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28668" y="2231166"/>
            <a:ext cx="20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Thuỷ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894" y="2761000"/>
            <a:ext cx="577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ĐK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bờ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894" y="3340119"/>
            <a:ext cx="1878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894" y="3840909"/>
            <a:ext cx="577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nuôi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trồng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càng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tăng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5894" y="4477460"/>
            <a:ext cx="5310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mạnh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nuôi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trồng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thuỷ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chưa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xứng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tiềm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894" y="5340915"/>
            <a:ext cx="5771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kình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trích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tuyết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hồi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…,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doanh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nền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837" y="6103105"/>
            <a:ext cx="531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ngư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Viễn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078" y="2105891"/>
            <a:ext cx="5479032" cy="44888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839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9" grpId="0"/>
      <p:bldP spid="11" grpId="0"/>
      <p:bldP spid="15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2954" y="840657"/>
            <a:ext cx="7280198" cy="3838919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1761" y="1316571"/>
            <a:ext cx="4336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NỘI DUNG BÀI HỌC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0212" y="2382130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228" y="3232899"/>
            <a:ext cx="628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II. ĐẶC ĐIỂM MỘT SỐ VÙNG KINH TẾ</a:t>
            </a:r>
          </a:p>
        </p:txBody>
      </p:sp>
      <p:sp>
        <p:nvSpPr>
          <p:cNvPr id="2" name="Rectangle 1"/>
          <p:cNvSpPr/>
          <p:nvPr/>
        </p:nvSpPr>
        <p:spPr>
          <a:xfrm>
            <a:off x="511142" y="1173688"/>
            <a:ext cx="7047898" cy="3172855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9"/>
          <p:cNvSpPr/>
          <p:nvPr/>
        </p:nvSpPr>
        <p:spPr>
          <a:xfrm>
            <a:off x="8731120" y="959446"/>
            <a:ext cx="3242478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vụ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518" y="67235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530798" y="1012495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4515606" y="959446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77624" y="3640926"/>
            <a:ext cx="2878896" cy="972226"/>
            <a:chOff x="921370" y="3459563"/>
            <a:chExt cx="2878897" cy="97222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8E6B54-EF67-477A-B7E8-54DF5C3C07FD}"/>
                </a:ext>
              </a:extLst>
            </p:cNvPr>
            <p:cNvSpPr/>
            <p:nvPr/>
          </p:nvSpPr>
          <p:spPr>
            <a:xfrm>
              <a:off x="921370" y="3544652"/>
              <a:ext cx="2054215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PHƯƠNG TIỆN: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SGK,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Intrenet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2828041" y="3459563"/>
              <a:ext cx="972226" cy="972226"/>
            </a:xfrm>
            <a:prstGeom prst="ellipse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27A80C-5AAC-43D8-8592-2125DD65143E}"/>
              </a:ext>
            </a:extLst>
          </p:cNvPr>
          <p:cNvGrpSpPr/>
          <p:nvPr/>
        </p:nvGrpSpPr>
        <p:grpSpPr>
          <a:xfrm>
            <a:off x="411030" y="2255086"/>
            <a:ext cx="2604046" cy="952402"/>
            <a:chOff x="1327287" y="2959487"/>
            <a:chExt cx="2604046" cy="95240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7774F8-C4A6-4F45-BEBF-A023A5F65074}"/>
                </a:ext>
              </a:extLst>
            </p:cNvPr>
            <p:cNvSpPr/>
            <p:nvPr/>
          </p:nvSpPr>
          <p:spPr>
            <a:xfrm>
              <a:off x="1327287" y="2959487"/>
              <a:ext cx="1667634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HOẠT ĐỘNG: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5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C462F6F-EA52-4129-954F-2A0428B62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1115" r="21115"/>
            <a:stretch/>
          </p:blipFill>
          <p:spPr>
            <a:xfrm>
              <a:off x="3000551" y="2981107"/>
              <a:ext cx="930782" cy="9307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B474F3-5AF2-4E4F-8E71-38C4AB2D0470}"/>
              </a:ext>
            </a:extLst>
          </p:cNvPr>
          <p:cNvGrpSpPr/>
          <p:nvPr/>
        </p:nvGrpSpPr>
        <p:grpSpPr>
          <a:xfrm>
            <a:off x="177624" y="5275549"/>
            <a:ext cx="2837452" cy="922890"/>
            <a:chOff x="1330767" y="5723391"/>
            <a:chExt cx="2674830" cy="922890"/>
          </a:xfrm>
        </p:grpSpPr>
        <p:pic>
          <p:nvPicPr>
            <p:cNvPr id="31" name="Picture 2" descr="Biểu tượng máy tính Đồng hồ báo thức Đồng hồ bấm giờ &amp; chấm công, thời  gian, Đồng hồ báo thức, đồng hồ png | PNGEgg">
              <a:extLst>
                <a:ext uri="{FF2B5EF4-FFF2-40B4-BE49-F238E27FC236}">
                  <a16:creationId xmlns:a16="http://schemas.microsoft.com/office/drawing/2014/main" id="{A746D1B6-FB5A-44C1-8222-3BE7ECD0A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7" t="13005" r="31350" b="15971"/>
            <a:stretch/>
          </p:blipFill>
          <p:spPr bwMode="auto">
            <a:xfrm>
              <a:off x="3173169" y="5723391"/>
              <a:ext cx="832428" cy="83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8E6B54-EF67-477A-B7E8-54DF5C3C07FD}"/>
                </a:ext>
              </a:extLst>
            </p:cNvPr>
            <p:cNvSpPr/>
            <p:nvPr/>
          </p:nvSpPr>
          <p:spPr>
            <a:xfrm>
              <a:off x="1330767" y="5823464"/>
              <a:ext cx="1960379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THỜI GIAN: </a:t>
              </a:r>
            </a:p>
            <a:p>
              <a:pPr algn="ctr"/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nhà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17259" y="2293031"/>
            <a:ext cx="8014447" cy="3932959"/>
            <a:chOff x="3603812" y="2158810"/>
            <a:chExt cx="8014447" cy="3932959"/>
          </a:xfrm>
        </p:grpSpPr>
        <p:sp>
          <p:nvSpPr>
            <p:cNvPr id="2" name="Rounded Rectangle 1"/>
            <p:cNvSpPr/>
            <p:nvPr/>
          </p:nvSpPr>
          <p:spPr>
            <a:xfrm>
              <a:off x="3603812" y="2572113"/>
              <a:ext cx="8014447" cy="3519656"/>
            </a:xfrm>
            <a:prstGeom prst="roundRect">
              <a:avLst>
                <a:gd name="adj" fmla="val 5229"/>
              </a:avLst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6010835" y="2158810"/>
              <a:ext cx="3711389" cy="583288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CHUYỂN GIAO NHIỆM VỤ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73640" y="2945736"/>
            <a:ext cx="795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YÊU CẦU: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dung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mục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I.3 tr98 SGK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kiếm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tin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07246" y="3594070"/>
            <a:ext cx="7758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NHIỆM VỤ: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 kế 1 sản phẩm giới thiệu về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LB Nga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(poster, inforgraphic, sơ đồ tư duy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video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...)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7850" indent="3365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mại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577850" indent="3365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ngân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77850" indent="3365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r>
              <a:rPr lang="vi-VN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tải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77850" indent="3365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Du </a:t>
            </a:r>
            <a:r>
              <a:rPr lang="en-US" sz="2400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85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1;p39">
            <a:extLst>
              <a:ext uri="{FF2B5EF4-FFF2-40B4-BE49-F238E27FC236}">
                <a16:creationId xmlns:a16="http://schemas.microsoft.com/office/drawing/2014/main" id="{7351F55A-7F0D-22A6-1393-96C729EA398C}"/>
              </a:ext>
            </a:extLst>
          </p:cNvPr>
          <p:cNvSpPr txBox="1">
            <a:spLocks/>
          </p:cNvSpPr>
          <p:nvPr/>
        </p:nvSpPr>
        <p:spPr>
          <a:xfrm>
            <a:off x="1083191" y="720304"/>
            <a:ext cx="4946539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r>
              <a:rPr lang="en-US" sz="4267" b="1" dirty="0">
                <a:solidFill>
                  <a:schemeClr val="tx1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 CÁO SẢN PHẨM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158044" y="1269704"/>
            <a:ext cx="17417" cy="5013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779648" y="1796887"/>
            <a:ext cx="4839291" cy="3441450"/>
            <a:chOff x="779648" y="1907170"/>
            <a:chExt cx="4839291" cy="3441450"/>
          </a:xfrm>
        </p:grpSpPr>
        <p:sp>
          <p:nvSpPr>
            <p:cNvPr id="4" name="Rectangle 3"/>
            <p:cNvSpPr/>
            <p:nvPr/>
          </p:nvSpPr>
          <p:spPr>
            <a:xfrm>
              <a:off x="1263883" y="1907170"/>
              <a:ext cx="1663372" cy="92310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NHÓM 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CHUYÊN GIA 1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79648" y="3169288"/>
              <a:ext cx="1663372" cy="923108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NHÓM 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CHUYÊN GIA 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49727" y="1907170"/>
              <a:ext cx="1663372" cy="92310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NHÓM 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CHUYÊN GIA 5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55567" y="3174418"/>
              <a:ext cx="1663372" cy="92310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NHÓM 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CHUYÊN GIA 4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373745" y="4425512"/>
              <a:ext cx="1663372" cy="92310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NHÓM 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Bahnschrift SemiBold Condensed" panose="020B0502040204020203" pitchFamily="34" charset="0"/>
                </a:rPr>
                <a:t>CHUYÊN GIA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A3FBF75-10D3-1104-A6E0-C7956C359D99}"/>
              </a:ext>
            </a:extLst>
          </p:cNvPr>
          <p:cNvSpPr txBox="1"/>
          <p:nvPr/>
        </p:nvSpPr>
        <p:spPr>
          <a:xfrm>
            <a:off x="523983" y="5331723"/>
            <a:ext cx="52765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bốc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3200" b="1" dirty="0">
              <a:latin typeface="Bahnschrift Ligh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4C640D-B276-2CE2-6CD1-78563E698CD7}"/>
              </a:ext>
            </a:extLst>
          </p:cNvPr>
          <p:cNvSpPr txBox="1"/>
          <p:nvPr/>
        </p:nvSpPr>
        <p:spPr>
          <a:xfrm>
            <a:off x="8416005" y="5331324"/>
            <a:ext cx="294472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2667" b="1" dirty="0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67" b="1" dirty="0" err="1"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endParaRPr lang="en-ID" sz="2667" b="1" dirty="0">
              <a:solidFill>
                <a:schemeClr val="tx1">
                  <a:lumMod val="75000"/>
                  <a:lumOff val="25000"/>
                </a:schemeClr>
              </a:solidFill>
              <a:latin typeface="Bahnschrift Ligh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4C640D-B276-2CE2-6CD1-78563E698CD7}"/>
              </a:ext>
            </a:extLst>
          </p:cNvPr>
          <p:cNvSpPr txBox="1"/>
          <p:nvPr/>
        </p:nvSpPr>
        <p:spPr>
          <a:xfrm>
            <a:off x="6972668" y="2480396"/>
            <a:ext cx="436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 marL="457189" indent="-457189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ID" sz="3200" b="1" dirty="0">
              <a:solidFill>
                <a:srgbClr val="002060"/>
              </a:solidFill>
              <a:latin typeface="Bahnschrift Ligh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4C640D-B276-2CE2-6CD1-78563E698CD7}"/>
              </a:ext>
            </a:extLst>
          </p:cNvPr>
          <p:cNvSpPr txBox="1"/>
          <p:nvPr/>
        </p:nvSpPr>
        <p:spPr>
          <a:xfrm>
            <a:off x="6998495" y="3442064"/>
            <a:ext cx="436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 b="0" i="0">
                <a:solidFill>
                  <a:srgbClr val="000000"/>
                </a:solidFill>
                <a:effectLst/>
              </a:defRPr>
            </a:lvl1pPr>
          </a:lstStyle>
          <a:p>
            <a:pPr marL="457189" indent="-457189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ID" sz="3200" b="1" dirty="0">
              <a:solidFill>
                <a:srgbClr val="002060"/>
              </a:solidFill>
              <a:latin typeface="Bahnschrift Ligh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Google Shape;501;p39">
            <a:extLst>
              <a:ext uri="{FF2B5EF4-FFF2-40B4-BE49-F238E27FC236}">
                <a16:creationId xmlns:a16="http://schemas.microsoft.com/office/drawing/2014/main" id="{7351F55A-7F0D-22A6-1393-96C729EA398C}"/>
              </a:ext>
            </a:extLst>
          </p:cNvPr>
          <p:cNvSpPr txBox="1">
            <a:spLocks/>
          </p:cNvSpPr>
          <p:nvPr/>
        </p:nvSpPr>
        <p:spPr>
          <a:xfrm>
            <a:off x="6292821" y="720304"/>
            <a:ext cx="5721928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stoga"/>
              <a:buNone/>
              <a:defRPr sz="6000" b="0" i="0" u="none" strike="noStrike" cap="none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r>
              <a:rPr lang="en-US" sz="4267" b="1" dirty="0">
                <a:solidFill>
                  <a:schemeClr val="tx1"/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 VỤ LẮNG NGHE BÁO CÁO</a:t>
            </a:r>
          </a:p>
        </p:txBody>
      </p:sp>
    </p:spTree>
    <p:extLst>
      <p:ext uri="{BB962C8B-B14F-4D97-AF65-F5344CB8AC3E}">
        <p14:creationId xmlns:p14="http://schemas.microsoft.com/office/powerpoint/2010/main" val="398883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13020" y="407337"/>
            <a:ext cx="3592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/>
                <a:cs typeface="Times New Roman" panose="02020603050405020304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/>
                <a:cs typeface="Times New Roman" panose="02020603050405020304" pitchFamily="18" charset="0"/>
              </a:rPr>
              <a:t>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oosterNextFYBlack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0" y="158299"/>
            <a:ext cx="4419599" cy="6723221"/>
            <a:chOff x="7620000" y="158299"/>
            <a:chExt cx="4419599" cy="6723221"/>
          </a:xfrm>
        </p:grpSpPr>
        <p:pic>
          <p:nvPicPr>
            <p:cNvPr id="1026" name="Picture 2" descr="Moskva – Wikipedia tiếng Việ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158299"/>
              <a:ext cx="4419599" cy="618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851006" y="6358300"/>
              <a:ext cx="195758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 algn="just"/>
              <a:r>
                <a:rPr lang="vi-VN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Mát-xcơ-va</a:t>
              </a: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20000" y="158299"/>
            <a:ext cx="4431620" cy="6758822"/>
            <a:chOff x="-7585422" y="-1520648"/>
            <a:chExt cx="4431620" cy="6758822"/>
          </a:xfrm>
        </p:grpSpPr>
        <p:pic>
          <p:nvPicPr>
            <p:cNvPr id="1028" name="Picture 4" descr="Sankt-Peterburg – Wikipedia tiếng Việ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85422" y="-1520648"/>
              <a:ext cx="4431620" cy="6206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-6662594" y="4714954"/>
              <a:ext cx="258596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#9Slide03 BoosterNextFYBlack"/>
                  <a:cs typeface="Times New Roman" panose="02020603050405020304" pitchFamily="18" charset="0"/>
                </a:rPr>
                <a:t>Xanh Pê-téc-bua</a:t>
              </a:r>
              <a:endParaRPr lang="en-US" sz="2800" dirty="0">
                <a:solidFill>
                  <a:prstClr val="black"/>
                </a:solidFill>
                <a:latin typeface="#9Slide03 BoosterNextFYBlack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19098" y="1085268"/>
            <a:ext cx="6537285" cy="587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- N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gày càng giữ vị trí quan trọng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cho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 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ề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n kinh tế Liên bang Nga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 2020: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+ C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hiếm 56% trong GDP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+ T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hu hút 67% lực lượng lao động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Các ngành dịch vụ phát triển đa dạng theo hướng hiện đại hóa.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#9Slide03 BoosterNextFYBlack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Các trung tâm dịch vụ lớn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+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 Mát-xcơ-va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+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3 BoosterNextFYBlack"/>
                <a:cs typeface="Times New Roman" panose="02020603050405020304" pitchFamily="18" charset="0"/>
              </a:rPr>
              <a:t>Xanh Pê-téc-bua,...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latin typeface="#9Slide03 BoosterNextFYBlack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9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970363"/>
              </p:ext>
            </p:extLst>
          </p:nvPr>
        </p:nvGraphicFramePr>
        <p:xfrm>
          <a:off x="416859" y="349624"/>
          <a:ext cx="11453716" cy="667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6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81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Ngành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dịch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vụ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Đặc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điểm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1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1.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Thương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mại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314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2.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Tài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chính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Ngân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hàng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0D7584F-8AD5-7C5F-1590-224196105CAF}"/>
              </a:ext>
            </a:extLst>
          </p:cNvPr>
          <p:cNvSpPr txBox="1"/>
          <p:nvPr/>
        </p:nvSpPr>
        <p:spPr>
          <a:xfrm>
            <a:off x="3128296" y="1022993"/>
            <a:ext cx="86468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+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Ngoại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thương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vi-VN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phát triển mạnh.</a:t>
            </a:r>
            <a:endParaRPr lang="en-US" sz="2600" b="1" dirty="0">
              <a:solidFill>
                <a:schemeClr val="accent1">
                  <a:lumMod val="50000"/>
                </a:schemeClr>
              </a:solidFill>
              <a:latin typeface="Bahnschrift SemiLight Condensed" panose="020B0502040204020203" pitchFamily="34" charset="0"/>
            </a:endParaRPr>
          </a:p>
          <a:p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- </a:t>
            </a:r>
            <a:r>
              <a:rPr lang="vi-VN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Các sản phẩm xuất khẩu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:</a:t>
            </a:r>
            <a:r>
              <a:rPr lang="vi-VN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dầu th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ô</a:t>
            </a:r>
            <a:r>
              <a:rPr lang="vi-VN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, s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ả</a:t>
            </a:r>
            <a:r>
              <a:rPr lang="vi-VN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n phẩm của ngành hoá dầu, khí tự nhiên, vàng, than,... với thị trường xuất khẩu chủ yếu là Trung Quốc, Anh, Hà Lan, Bê-la-rút, Đức. </a:t>
            </a:r>
            <a:endParaRPr lang="en-US" sz="2600" b="1" dirty="0">
              <a:solidFill>
                <a:schemeClr val="accent1">
                  <a:lumMod val="50000"/>
                </a:schemeClr>
              </a:solidFill>
              <a:latin typeface="Bahnschrift SemiLight Condensed" panose="020B0502040204020203" pitchFamily="34" charset="0"/>
            </a:endParaRPr>
          </a:p>
          <a:p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- </a:t>
            </a:r>
            <a:r>
              <a:rPr lang="vi-VN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Các sản phẩm nhập khẩu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: </a:t>
            </a:r>
            <a:r>
              <a:rPr lang="vi-VN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xe hơi, linh kiện xe, thiết bị viễn th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ô</a:t>
            </a:r>
            <a:r>
              <a:rPr lang="vi-VN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ng, máy tính,... từ Trung Quốc, Đức, Bê-la-rút, Hàn Quốc, l-ta-li-a.</a:t>
            </a:r>
            <a:endParaRPr lang="en-US" sz="2600" b="1" dirty="0">
              <a:solidFill>
                <a:schemeClr val="accent1">
                  <a:lumMod val="50000"/>
                </a:schemeClr>
              </a:solidFill>
              <a:latin typeface="Bahnschrift SemiLight Condensed" panose="020B0502040204020203" pitchFamily="34" charset="0"/>
            </a:endParaRPr>
          </a:p>
          <a:p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+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Nội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thương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phát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triển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,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hàng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hoá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trên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thị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trường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ngày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càng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phong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phú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,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chất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lượng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sản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phẩm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ngày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càng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tăng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;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hệ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thống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siêu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thị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,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cửa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hàng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rộng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khắp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,...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Sự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phát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triển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mạnh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của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thương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mại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điện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tử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…</a:t>
            </a:r>
            <a:endParaRPr lang="en-US" sz="2600" b="1" dirty="0">
              <a:solidFill>
                <a:schemeClr val="accent1">
                  <a:lumMod val="50000"/>
                </a:schemeClr>
              </a:solidFill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7584F-8AD5-7C5F-1590-224196105CAF}"/>
              </a:ext>
            </a:extLst>
          </p:cNvPr>
          <p:cNvSpPr txBox="1"/>
          <p:nvPr/>
        </p:nvSpPr>
        <p:spPr>
          <a:xfrm>
            <a:off x="3128295" y="5253470"/>
            <a:ext cx="8243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Có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bước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phát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triển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vượt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bậc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với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nhiều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hoạt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động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sôi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nổi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như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: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thị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trường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trái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phiếu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,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chứng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khoán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,...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tác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động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đến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sự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phát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triển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kinh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tế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quốc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gia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707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436695"/>
              </p:ext>
            </p:extLst>
          </p:nvPr>
        </p:nvGraphicFramePr>
        <p:xfrm>
          <a:off x="416859" y="336176"/>
          <a:ext cx="11403106" cy="6232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6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0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Ngành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dịch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vụ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Đặc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điểm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392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3.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Giao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thông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vận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tải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006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4. Du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lịch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0D7584F-8AD5-7C5F-1590-224196105CAF}"/>
              </a:ext>
            </a:extLst>
          </p:cNvPr>
          <p:cNvSpPr txBox="1"/>
          <p:nvPr/>
        </p:nvSpPr>
        <p:spPr>
          <a:xfrm>
            <a:off x="2988181" y="1353603"/>
            <a:ext cx="601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7584F-8AD5-7C5F-1590-224196105CAF}"/>
              </a:ext>
            </a:extLst>
          </p:cNvPr>
          <p:cNvSpPr txBox="1"/>
          <p:nvPr/>
        </p:nvSpPr>
        <p:spPr>
          <a:xfrm>
            <a:off x="2988181" y="891938"/>
            <a:ext cx="601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Mat-x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cơ-va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7584F-8AD5-7C5F-1590-224196105CAF}"/>
              </a:ext>
            </a:extLst>
          </p:cNvPr>
          <p:cNvSpPr txBox="1"/>
          <p:nvPr/>
        </p:nvSpPr>
        <p:spPr>
          <a:xfrm>
            <a:off x="2988182" y="1770428"/>
            <a:ext cx="368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940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endParaRPr lang="en-US" sz="2400" b="1" dirty="0">
              <a:solidFill>
                <a:srgbClr val="002060"/>
              </a:solidFill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7584F-8AD5-7C5F-1590-224196105CAF}"/>
              </a:ext>
            </a:extLst>
          </p:cNvPr>
          <p:cNvSpPr txBox="1"/>
          <p:nvPr/>
        </p:nvSpPr>
        <p:spPr>
          <a:xfrm>
            <a:off x="2988181" y="2187253"/>
            <a:ext cx="883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85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km,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LB Nga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ngầm</a:t>
            </a:r>
            <a:endParaRPr lang="en-US" sz="2400" b="1" dirty="0">
              <a:solidFill>
                <a:srgbClr val="002060"/>
              </a:solidFill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7584F-8AD5-7C5F-1590-224196105CAF}"/>
              </a:ext>
            </a:extLst>
          </p:cNvPr>
          <p:cNvSpPr txBox="1"/>
          <p:nvPr/>
        </p:nvSpPr>
        <p:spPr>
          <a:xfrm>
            <a:off x="2988180" y="2604078"/>
            <a:ext cx="381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95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endParaRPr lang="en-US" sz="2400" b="1" dirty="0">
              <a:solidFill>
                <a:srgbClr val="002060"/>
              </a:solidFill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D7584F-8AD5-7C5F-1590-224196105CAF}"/>
              </a:ext>
            </a:extLst>
          </p:cNvPr>
          <p:cNvSpPr txBox="1"/>
          <p:nvPr/>
        </p:nvSpPr>
        <p:spPr>
          <a:xfrm>
            <a:off x="2988182" y="3020903"/>
            <a:ext cx="8831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pê-téc-bua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Vla-đi-vô-xtốc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endParaRPr lang="en-US" sz="2400" b="1" dirty="0">
              <a:solidFill>
                <a:srgbClr val="002060"/>
              </a:solidFill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7584F-8AD5-7C5F-1590-224196105CAF}"/>
              </a:ext>
            </a:extLst>
          </p:cNvPr>
          <p:cNvSpPr txBox="1"/>
          <p:nvPr/>
        </p:nvSpPr>
        <p:spPr>
          <a:xfrm>
            <a:off x="2988180" y="3478410"/>
            <a:ext cx="782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1200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bay,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nhộn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rgbClr val="002060"/>
              </a:solidFill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C7261-C60D-46CA-B5FE-7238C9451DBA}"/>
              </a:ext>
            </a:extLst>
          </p:cNvPr>
          <p:cNvSpPr txBox="1"/>
          <p:nvPr/>
        </p:nvSpPr>
        <p:spPr>
          <a:xfrm>
            <a:off x="3109979" y="4309407"/>
            <a:ext cx="601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endParaRPr lang="en-US" sz="2400" b="1" dirty="0">
              <a:solidFill>
                <a:srgbClr val="002060"/>
              </a:solidFill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15B316-C78F-4E7D-A9DD-634BE62A35A7}"/>
              </a:ext>
            </a:extLst>
          </p:cNvPr>
          <p:cNvSpPr txBox="1"/>
          <p:nvPr/>
        </p:nvSpPr>
        <p:spPr>
          <a:xfrm>
            <a:off x="3040503" y="5140404"/>
            <a:ext cx="725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2020. Nga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khách du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6,4 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USD</a:t>
            </a:r>
            <a:r>
              <a:rPr lang="en-US" sz="2400" b="1" dirty="0">
                <a:solidFill>
                  <a:srgbClr val="00206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9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61" y="201561"/>
            <a:ext cx="3592081" cy="24920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2181" y="2808543"/>
            <a:ext cx="333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tốc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LB Nga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60" y="3566607"/>
            <a:ext cx="3592081" cy="246215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77033" y="6074048"/>
            <a:ext cx="333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sắt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LB Nga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0391" y="2767510"/>
            <a:ext cx="333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Vônga</a:t>
            </a:r>
            <a:endParaRPr lang="en-US" sz="2400" b="1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458" y="201561"/>
            <a:ext cx="3612737" cy="249200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298" y="3563471"/>
            <a:ext cx="3719897" cy="24938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416811" y="6138509"/>
            <a:ext cx="333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ống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Vônga</a:t>
            </a:r>
            <a:endParaRPr lang="en-US" sz="2400" b="1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955" y="199913"/>
            <a:ext cx="3719897" cy="25086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9031942" y="2745560"/>
            <a:ext cx="2303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Ga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ngầm</a:t>
            </a:r>
            <a:endParaRPr lang="en-US" sz="2400" b="1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0955" y="3563471"/>
            <a:ext cx="3719897" cy="24938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7952562" y="6138509"/>
            <a:ext cx="4036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Sân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bay Sheremetyevo (Moscow, Nga)</a:t>
            </a:r>
            <a:endParaRPr lang="en-US" sz="2400" b="1" i="0" dirty="0">
              <a:solidFill>
                <a:srgbClr val="002060"/>
              </a:solidFill>
              <a:effectLst/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0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1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61" y="191744"/>
            <a:ext cx="4983256" cy="2745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25055" y="2982418"/>
            <a:ext cx="4669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Glonass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thống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Nga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61" y="3663045"/>
            <a:ext cx="4983256" cy="2745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238" y="191744"/>
            <a:ext cx="4983256" cy="2745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989390" y="2947790"/>
            <a:ext cx="2055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khẩu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dầu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thô</a:t>
            </a:r>
            <a:endParaRPr lang="en-US" sz="2400" b="1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2102" y="6396335"/>
            <a:ext cx="194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du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lịch</a:t>
            </a:r>
            <a:endParaRPr lang="en-US" sz="2400" b="1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238" y="3663044"/>
            <a:ext cx="4983256" cy="2745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248687" y="6354513"/>
            <a:ext cx="5144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Sberbank 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thống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ngân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 Condensed" panose="020B0502040204020203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 ở Nga</a:t>
            </a:r>
          </a:p>
        </p:txBody>
      </p:sp>
    </p:spTree>
    <p:extLst>
      <p:ext uri="{BB962C8B-B14F-4D97-AF65-F5344CB8AC3E}">
        <p14:creationId xmlns:p14="http://schemas.microsoft.com/office/powerpoint/2010/main" val="12884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3086A0FC-CD1D-2610-AC83-03546A534806}"/>
              </a:ext>
            </a:extLst>
          </p:cNvPr>
          <p:cNvSpPr txBox="1"/>
          <p:nvPr/>
        </p:nvSpPr>
        <p:spPr>
          <a:xfrm>
            <a:off x="4207793" y="1"/>
            <a:ext cx="3776415" cy="10773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vi-VN" altLang="zh-CN" sz="4267" dirty="0">
                <a:solidFill>
                  <a:schemeClr val="accent5">
                    <a:lumMod val="25000"/>
                  </a:schemeClr>
                </a:solidFill>
                <a:latin typeface="Bahnschrift SemiBold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CHÍ ĐÁNH GIÁ</a:t>
            </a:r>
            <a:endParaRPr lang="zh-CN" altLang="en-US" sz="4267" dirty="0">
              <a:solidFill>
                <a:schemeClr val="accent5">
                  <a:lumMod val="25000"/>
                </a:schemeClr>
              </a:solidFill>
              <a:latin typeface="Bahnschrift SemiBold Condensed" panose="020B0502040204020203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2B4944C1-DFC5-925F-39DF-57938E919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91023"/>
              </p:ext>
            </p:extLst>
          </p:nvPr>
        </p:nvGraphicFramePr>
        <p:xfrm>
          <a:off x="415586" y="1358537"/>
          <a:ext cx="11360828" cy="5187204"/>
        </p:xfrm>
        <a:graphic>
          <a:graphicData uri="http://schemas.openxmlformats.org/drawingml/2006/table">
            <a:tbl>
              <a:tblPr firstRow="1" bandRow="1"/>
              <a:tblGrid>
                <a:gridCol w="1496643">
                  <a:extLst>
                    <a:ext uri="{9D8B030D-6E8A-4147-A177-3AD203B41FA5}">
                      <a16:colId xmlns:a16="http://schemas.microsoft.com/office/drawing/2014/main" val="2935135444"/>
                    </a:ext>
                  </a:extLst>
                </a:gridCol>
                <a:gridCol w="5026453">
                  <a:extLst>
                    <a:ext uri="{9D8B030D-6E8A-4147-A177-3AD203B41FA5}">
                      <a16:colId xmlns:a16="http://schemas.microsoft.com/office/drawing/2014/main" val="2576852543"/>
                    </a:ext>
                  </a:extLst>
                </a:gridCol>
                <a:gridCol w="1264024">
                  <a:extLst>
                    <a:ext uri="{9D8B030D-6E8A-4147-A177-3AD203B41FA5}">
                      <a16:colId xmlns:a16="http://schemas.microsoft.com/office/drawing/2014/main" val="3166523777"/>
                    </a:ext>
                  </a:extLst>
                </a:gridCol>
                <a:gridCol w="941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71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1924">
                <a:tc gridSpan="2">
                  <a:txBody>
                    <a:bodyPr/>
                    <a:lstStyle/>
                    <a:p>
                      <a:pPr algn="ctr"/>
                      <a:r>
                        <a:rPr lang="vi-VN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TIÊU CHÍ</a:t>
                      </a:r>
                      <a:endParaRPr lang="en-US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ĐIỂM</a:t>
                      </a:r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691196"/>
                  </a:ext>
                </a:extLst>
              </a:tr>
              <a:tr h="487680">
                <a:tc rowSpan="4">
                  <a:txBody>
                    <a:bodyPr/>
                    <a:lstStyle/>
                    <a:p>
                      <a:pPr marL="112713" indent="0"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 THỨC</a:t>
                      </a:r>
                      <a:r>
                        <a:rPr lang="vi-VN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112713" indent="0" algn="ctr">
                        <a:lnSpc>
                          <a:spcPct val="100000"/>
                        </a:lnSpc>
                      </a:pPr>
                      <a:r>
                        <a:rPr lang="vi-VN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SẢN PHẨM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112713" indent="0"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(4</a:t>
                      </a:r>
                      <a:r>
                        <a:rPr lang="vi-VN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,0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523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rõ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vụ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,0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36168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523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Chữ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rõ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dễ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đọc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chính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tả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,0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474650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523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màu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sắc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họa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phù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hòa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,0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185607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112713" indent="0" algn="ctr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523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sáng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tạo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độc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đáo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 đ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732407"/>
                  </a:ext>
                </a:extLst>
              </a:tr>
              <a:tr h="8534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NỘI DUNG</a:t>
                      </a:r>
                      <a:r>
                        <a:rPr lang="vi-VN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SẢN PHẨM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(6.0đ)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523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bày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ngắn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gọn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súc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cơ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theo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vụ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iao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,0 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482431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 kiến thức được hệ thống hợp lí, khoa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học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chính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 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877151"/>
                  </a:ext>
                </a:extLst>
              </a:tr>
              <a:tr h="48768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TỔNG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Bahnschrift Light Condensed" panose="020B0502040204020203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10,0 đ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Bahnschrift Light Condensed" panose="020B0502040204020203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757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" y="962218"/>
            <a:ext cx="8727658" cy="5311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1347" y="74892"/>
            <a:ext cx="519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II. ĐẶC ĐIỂM MỘT SỐ VÙNG KINH TẾ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32344" y="927847"/>
            <a:ext cx="3233802" cy="56881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nay, LB Nga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tâm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Chernozem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Sibir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4.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Viễn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6.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Kavkav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7.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8.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Volga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9.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Ural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10.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Volga – Vyatka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11.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Sibir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12.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Kalinigrad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0154" y="6215843"/>
            <a:ext cx="5499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000" i="1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Nguồn</a:t>
            </a:r>
            <a:r>
              <a:rPr lang="en-US" sz="2000" i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: https://vi.wikipedia.org/wiki/Vung_kinh_te_cua_Nga)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849470" y="2394394"/>
            <a:ext cx="1425389" cy="430306"/>
          </a:xfrm>
          <a:prstGeom prst="wedgeRoundRectCallout">
            <a:avLst>
              <a:gd name="adj1" fmla="val -9659"/>
              <a:gd name="adj2" fmla="val 3000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Viễn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endParaRPr lang="en-US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542461" y="5793158"/>
            <a:ext cx="1507806" cy="434481"/>
          </a:xfrm>
          <a:prstGeom prst="wedgeRoundRectCallout">
            <a:avLst>
              <a:gd name="adj1" fmla="val 889"/>
              <a:gd name="adj2" fmla="val -2620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Ural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4110" y="2570025"/>
            <a:ext cx="1651241" cy="509351"/>
          </a:xfrm>
          <a:prstGeom prst="wedgeRoundRectCallout">
            <a:avLst>
              <a:gd name="adj1" fmla="val 32594"/>
              <a:gd name="adj2" fmla="val 25451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ương</a:t>
            </a:r>
            <a:endParaRPr lang="en-US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42364" y="5985591"/>
            <a:ext cx="1461248" cy="630361"/>
          </a:xfrm>
          <a:prstGeom prst="wedgeRoundRectCallout">
            <a:avLst>
              <a:gd name="adj1" fmla="val -19140"/>
              <a:gd name="adj2" fmla="val -29026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tâm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đen</a:t>
            </a:r>
            <a:endParaRPr lang="en-US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8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7546" y="74892"/>
            <a:ext cx="11658600" cy="707886"/>
            <a:chOff x="307546" y="74892"/>
            <a:chExt cx="11658600" cy="707886"/>
          </a:xfrm>
        </p:grpSpPr>
        <p:sp>
          <p:nvSpPr>
            <p:cNvPr id="2" name="TextBox 1"/>
            <p:cNvSpPr txBox="1"/>
            <p:nvPr/>
          </p:nvSpPr>
          <p:spPr>
            <a:xfrm>
              <a:off x="3541347" y="74892"/>
              <a:ext cx="61360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Bahnschrift Condensed" panose="020B0502040204020203" pitchFamily="34" charset="0"/>
                </a:rPr>
                <a:t>II. ĐẶC ĐIỂM MỘT SỐ VÙNG KINH TẾ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7546" y="698364"/>
              <a:ext cx="11658600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0633" y="1029170"/>
            <a:ext cx="1846329" cy="1766558"/>
            <a:chOff x="204853" y="118032"/>
            <a:chExt cx="2165576" cy="2029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694" y="897641"/>
              <a:ext cx="1577892" cy="125017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4853" y="118032"/>
              <a:ext cx="2165576" cy="954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</a:p>
            <a:p>
              <a:pPr algn="ctr"/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cặp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2254" y="2892450"/>
            <a:ext cx="1826552" cy="1760396"/>
            <a:chOff x="286232" y="1760350"/>
            <a:chExt cx="1826552" cy="17603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788" y="2232119"/>
              <a:ext cx="1288627" cy="128862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6232" y="1760350"/>
              <a:ext cx="1826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SGK</a:t>
              </a:r>
              <a:endParaRPr lang="vi-VN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B474F3-5AF2-4E4F-8E71-38C4AB2D0470}"/>
              </a:ext>
            </a:extLst>
          </p:cNvPr>
          <p:cNvGrpSpPr/>
          <p:nvPr/>
        </p:nvGrpSpPr>
        <p:grpSpPr>
          <a:xfrm>
            <a:off x="465949" y="4944095"/>
            <a:ext cx="2273712" cy="1530280"/>
            <a:chOff x="683432" y="5639896"/>
            <a:chExt cx="2143399" cy="1530280"/>
          </a:xfrm>
        </p:grpSpPr>
        <p:pic>
          <p:nvPicPr>
            <p:cNvPr id="12" name="Picture 2" descr="Biểu tượng máy tính Đồng hồ báo thức Đồng hồ bấm giờ &amp; chấm công, thời  gian, Đồng hồ báo thức, đồng hồ png | PNGEgg">
              <a:extLst>
                <a:ext uri="{FF2B5EF4-FFF2-40B4-BE49-F238E27FC236}">
                  <a16:creationId xmlns:a16="http://schemas.microsoft.com/office/drawing/2014/main" id="{A746D1B6-FB5A-44C1-8222-3BE7ECD0A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7" t="13005" r="31350" b="15971"/>
            <a:stretch/>
          </p:blipFill>
          <p:spPr bwMode="auto">
            <a:xfrm>
              <a:off x="1443813" y="6337748"/>
              <a:ext cx="832428" cy="83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8E6B54-EF67-477A-B7E8-54DF5C3C07FD}"/>
                </a:ext>
              </a:extLst>
            </p:cNvPr>
            <p:cNvSpPr/>
            <p:nvPr/>
          </p:nvSpPr>
          <p:spPr>
            <a:xfrm>
              <a:off x="683432" y="5639896"/>
              <a:ext cx="2143399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en-US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lang="en-US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endParaRPr lang="vi-VN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399087" y="3760626"/>
            <a:ext cx="64721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SGK,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ý ở ô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cộng</a:t>
            </a:r>
            <a:endParaRPr lang="en-US" sz="3200" dirty="0">
              <a:solidFill>
                <a:srgbClr val="FF0000"/>
              </a:solidFill>
              <a:latin typeface="Bahnschrift Condensed" panose="020B0502040204020203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23339" y="1328786"/>
            <a:ext cx="7202490" cy="1547587"/>
            <a:chOff x="3345941" y="1294047"/>
            <a:chExt cx="7202490" cy="1547587"/>
          </a:xfrm>
        </p:grpSpPr>
        <p:sp>
          <p:nvSpPr>
            <p:cNvPr id="16" name="Rectangle 15"/>
            <p:cNvSpPr/>
            <p:nvPr/>
          </p:nvSpPr>
          <p:spPr>
            <a:xfrm>
              <a:off x="4786917" y="1294047"/>
              <a:ext cx="5761514" cy="1107996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Bahnschrift Condensed" panose="020B0502040204020203" pitchFamily="34" charset="0"/>
                </a:rPr>
                <a:t>GAME AI NHANH HƠN</a:t>
              </a:r>
            </a:p>
          </p:txBody>
        </p:sp>
        <p:pic>
          <p:nvPicPr>
            <p:cNvPr id="17" name="Picture 2" descr="Tuyển Dụng - Việc Làm Digital Marketing tại VietNet Grou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941" y="1400658"/>
              <a:ext cx="1440976" cy="1440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4144457" y="2718263"/>
            <a:ext cx="6981372" cy="3339898"/>
            <a:chOff x="4109246" y="2293752"/>
            <a:chExt cx="6981372" cy="333989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B53E5D1C-EF02-4BF8-B42C-20CDB30E44CF}"/>
                </a:ext>
              </a:extLst>
            </p:cNvPr>
            <p:cNvSpPr txBox="1">
              <a:spLocks/>
            </p:cNvSpPr>
            <p:nvPr/>
          </p:nvSpPr>
          <p:spPr>
            <a:xfrm>
              <a:off x="4109246" y="2609972"/>
              <a:ext cx="6981372" cy="3023678"/>
            </a:xfrm>
            <a:prstGeom prst="rect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endParaRPr lang="en-US" sz="3200" dirty="0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522903" y="2293752"/>
              <a:ext cx="3077029" cy="726143"/>
            </a:xfrm>
            <a:prstGeom prst="roundRect">
              <a:avLst/>
            </a:prstGeom>
            <a:solidFill>
              <a:srgbClr val="00B050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Bahnschrift Condensed" panose="020B0502040204020203" pitchFamily="34" charset="0"/>
                </a:rPr>
                <a:t>LUẬT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5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697576" y="1436012"/>
            <a:ext cx="10653486" cy="27577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42148" y="1722604"/>
            <a:ext cx="1300750" cy="1186200"/>
            <a:chOff x="1001486" y="3132970"/>
            <a:chExt cx="1091521" cy="946635"/>
          </a:xfrm>
        </p:grpSpPr>
        <p:sp>
          <p:nvSpPr>
            <p:cNvPr id="3" name="AutoShape 13"/>
            <p:cNvSpPr>
              <a:spLocks noChangeArrowheads="1"/>
            </p:cNvSpPr>
            <p:nvPr/>
          </p:nvSpPr>
          <p:spPr bwMode="gray">
            <a:xfrm>
              <a:off x="1001486" y="3132970"/>
              <a:ext cx="1091521" cy="946635"/>
            </a:xfrm>
            <a:prstGeom prst="diamond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  <a:effectLst/>
            <a:scene3d>
              <a:camera prst="legacyPerspectiveBottom">
                <a:rot lat="20999999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Bahnschrift Condensed" panose="020B0502040204020203" pitchFamily="34" charset="0"/>
              </a:endParaRPr>
            </a:p>
          </p:txBody>
        </p:sp>
        <p:sp>
          <p:nvSpPr>
            <p:cNvPr id="4" name="Text Box 20"/>
            <p:cNvSpPr txBox="1">
              <a:spLocks noChangeArrowheads="1"/>
            </p:cNvSpPr>
            <p:nvPr/>
          </p:nvSpPr>
          <p:spPr bwMode="gray">
            <a:xfrm>
              <a:off x="1113859" y="3444790"/>
              <a:ext cx="866775" cy="41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Bahnschrift Condensed" panose="020B0502040204020203" pitchFamily="34" charset="0"/>
                </a:rPr>
                <a:t>1917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092523" y="1455661"/>
            <a:ext cx="1" cy="258874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869287" y="1672591"/>
            <a:ext cx="1394618" cy="1270010"/>
            <a:chOff x="4356101" y="3323771"/>
            <a:chExt cx="1126848" cy="1063630"/>
          </a:xfrm>
        </p:grpSpPr>
        <p:sp>
          <p:nvSpPr>
            <p:cNvPr id="12" name="AutoShape 14"/>
            <p:cNvSpPr>
              <a:spLocks noChangeArrowheads="1"/>
            </p:cNvSpPr>
            <p:nvPr/>
          </p:nvSpPr>
          <p:spPr bwMode="gray">
            <a:xfrm>
              <a:off x="4356101" y="3323771"/>
              <a:ext cx="1126848" cy="1063630"/>
            </a:xfrm>
            <a:prstGeom prst="diamond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  <a:scene3d>
              <a:camera prst="legacyPerspectiveBottom">
                <a:rot lat="20999999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Bahnschrift Condensed" panose="020B0502040204020203" pitchFamily="34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gray">
            <a:xfrm>
              <a:off x="4390514" y="3618507"/>
              <a:ext cx="977900" cy="438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Bahnschrift Condensed" panose="020B0502040204020203" pitchFamily="34" charset="0"/>
                </a:rPr>
                <a:t>1991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86669" y="1842040"/>
            <a:ext cx="1343488" cy="1171813"/>
            <a:chOff x="1001486" y="3132970"/>
            <a:chExt cx="1091521" cy="1016528"/>
          </a:xfrm>
        </p:grpSpPr>
        <p:sp>
          <p:nvSpPr>
            <p:cNvPr id="16" name="AutoShape 13"/>
            <p:cNvSpPr>
              <a:spLocks noChangeArrowheads="1"/>
            </p:cNvSpPr>
            <p:nvPr/>
          </p:nvSpPr>
          <p:spPr bwMode="gray">
            <a:xfrm>
              <a:off x="1001486" y="3132970"/>
              <a:ext cx="1091521" cy="1016528"/>
            </a:xfrm>
            <a:prstGeom prst="diamond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  <a:effectLst/>
            <a:scene3d>
              <a:camera prst="legacyPerspectiveBottom">
                <a:rot lat="20999999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Bahnschrift Condensed" panose="020B0502040204020203" pitchFamily="34" charset="0"/>
              </a:endParaRP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gray">
            <a:xfrm>
              <a:off x="1090103" y="3445589"/>
              <a:ext cx="914287" cy="453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Bahnschrift Condensed" panose="020B0502040204020203" pitchFamily="34" charset="0"/>
                </a:rPr>
                <a:t>1999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4577281" y="1468733"/>
            <a:ext cx="1" cy="24740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45404" y="1453461"/>
            <a:ext cx="1" cy="230113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0540601" y="1613066"/>
            <a:ext cx="1276640" cy="1358406"/>
            <a:chOff x="4397502" y="3323771"/>
            <a:chExt cx="1073022" cy="1007673"/>
          </a:xfrm>
        </p:grpSpPr>
        <p:sp>
          <p:nvSpPr>
            <p:cNvPr id="22" name="AutoShape 14"/>
            <p:cNvSpPr>
              <a:spLocks noChangeArrowheads="1"/>
            </p:cNvSpPr>
            <p:nvPr/>
          </p:nvSpPr>
          <p:spPr bwMode="gray">
            <a:xfrm>
              <a:off x="4397502" y="3323771"/>
              <a:ext cx="1073022" cy="1007673"/>
            </a:xfrm>
            <a:prstGeom prst="diamond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  <a:scene3d>
              <a:camera prst="legacyPerspectiveBottom">
                <a:rot lat="20999999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Bahnschrift Condensed" panose="020B0502040204020203" pitchFamily="34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4460395" y="3505464"/>
              <a:ext cx="947236" cy="707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FF"/>
                  </a:solidFill>
                  <a:latin typeface="Bahnschrift Condensed" panose="020B0502040204020203" pitchFamily="34" charset="0"/>
                </a:rPr>
                <a:t>Đến</a:t>
              </a:r>
              <a:r>
                <a:rPr lang="en-US" sz="2800" b="1" dirty="0">
                  <a:solidFill>
                    <a:srgbClr val="FFFFFF"/>
                  </a:solidFill>
                  <a:latin typeface="Bahnschrift Condensed" panose="020B0502040204020203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FFFFFF"/>
                  </a:solidFill>
                  <a:latin typeface="Bahnschrift Condensed" panose="020B0502040204020203" pitchFamily="34" charset="0"/>
                </a:rPr>
                <a:t>nay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20147" y="-38772"/>
            <a:ext cx="12212147" cy="8512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KHÁI QUÁT SỰ HÌNH THÀNH VÀ PHÁT TRIỂN CỦA LB NGA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11319" y="1847873"/>
            <a:ext cx="1958806" cy="138499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LB Nga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LB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Xô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Viết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53630" y="1932475"/>
            <a:ext cx="1843314" cy="138499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Xô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tan rã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68438" y="1844887"/>
            <a:ext cx="2066734" cy="138499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LB Nga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phát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triển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đạt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nhiều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thành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tựu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926" y="2824759"/>
            <a:ext cx="5736074" cy="34761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93" y="3709402"/>
            <a:ext cx="3398916" cy="2231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/>
          <a:srcRect l="24132" r="14479"/>
          <a:stretch/>
        </p:blipFill>
        <p:spPr>
          <a:xfrm>
            <a:off x="4422790" y="3759429"/>
            <a:ext cx="3367362" cy="21919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9636" y="3700168"/>
            <a:ext cx="3481333" cy="2249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858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61781" y="455673"/>
            <a:ext cx="7619547" cy="1673022"/>
            <a:chOff x="4349226" y="428146"/>
            <a:chExt cx="7619547" cy="167302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5178499" y="428146"/>
              <a:ext cx="6790274" cy="1673022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indent="53975" algn="just">
                <a:lnSpc>
                  <a:spcPct val="107000"/>
                </a:lnSpc>
              </a:pPr>
              <a:r>
                <a:rPr lang="vi-V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Giàu tài nguyên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than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gỗ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 Là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vùng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hội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nhập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khu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vực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CÁ- TBD</a:t>
              </a:r>
            </a:p>
            <a:p>
              <a:pPr indent="53975" algn="just">
                <a:lnSpc>
                  <a:spcPct val="107000"/>
                </a:lnSpc>
              </a:pP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Chiếm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40%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diện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tích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6%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dân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Tiếp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giáp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vùng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Đông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Xia-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bia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indent="53975" algn="just">
                <a:lnSpc>
                  <a:spcPct val="107000"/>
                </a:lnSpc>
              </a:pP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ngành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KT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quan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trọng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: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khai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khoáng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khai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thác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gỗ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đánh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bắt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chế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biến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hải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sản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đóng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tàu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cơ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khí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…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có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nhiều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cảng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biển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lớn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349226" y="769519"/>
              <a:ext cx="841828" cy="856343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36671" y="2322436"/>
            <a:ext cx="7644657" cy="1277850"/>
            <a:chOff x="4336671" y="2470083"/>
            <a:chExt cx="7644657" cy="12778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5191053" y="2470083"/>
              <a:ext cx="6790275" cy="1277850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indent="120650" algn="just">
                <a:lnSpc>
                  <a:spcPct val="107000"/>
                </a:lnSpc>
              </a:pP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Chiếm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1%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diện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tích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5%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dân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Phát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triển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nông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nghiệp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</a:t>
              </a:r>
            </a:p>
            <a:p>
              <a:pPr indent="120650" algn="just">
                <a:lnSpc>
                  <a:spcPct val="107000"/>
                </a:lnSpc>
              </a:pP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Thuộc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lãnh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thổ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Nga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phần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châu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Âu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 TTCN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lớn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Vô-rô-nhe-giơ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Chú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trọng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CN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phục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vụ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nông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nghiệp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LK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đen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336671" y="2707422"/>
              <a:ext cx="841828" cy="834833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B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00137" y="3853436"/>
            <a:ext cx="7606993" cy="1277850"/>
            <a:chOff x="4349226" y="3943206"/>
            <a:chExt cx="7606993" cy="12778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5178499" y="3943206"/>
              <a:ext cx="6777720" cy="1277850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vi-V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Kinh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tế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phát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triển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nhất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Nằm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ở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trung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tâm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lãnh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thổ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thuộc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châu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Âu</a:t>
              </a:r>
              <a:r>
                <a:rPr lang="vi-V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Phát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triển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chế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tạo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máy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hoá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chất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dệt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may</a:t>
              </a:r>
            </a:p>
            <a:p>
              <a:pPr algn="just">
                <a:lnSpc>
                  <a:spcPct val="107000"/>
                </a:lnSpc>
              </a:pPr>
              <a:r>
                <a:rPr lang="vi-V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Mát-xcơ-va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Ni-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giơ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nhi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Nô-gô-rốt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trung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tâm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CN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lớn</a:t>
              </a:r>
              <a:r>
                <a:rPr lang="vi-V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349226" y="4157007"/>
              <a:ext cx="841828" cy="806879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61781" y="5362440"/>
            <a:ext cx="7619548" cy="1277850"/>
            <a:chOff x="4361781" y="5362440"/>
            <a:chExt cx="7619548" cy="12778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5196114" y="5362440"/>
              <a:ext cx="6785215" cy="1277850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indent="120650" algn="just">
                <a:lnSpc>
                  <a:spcPct val="107000"/>
                </a:lnSpc>
              </a:pPr>
              <a:r>
                <a:rPr lang="vi-V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Tài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nguyên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giàu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có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Chiếm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5%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diện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tích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13%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dân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Chủ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yếu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phát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triển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ở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phía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Trung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Nam</a:t>
              </a:r>
              <a:r>
                <a:rPr lang="vi-V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indent="120650" algn="just">
                <a:lnSpc>
                  <a:spcPct val="107000"/>
                </a:lnSpc>
              </a:pPr>
              <a:r>
                <a:rPr lang="vi-V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Phát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triển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CN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khai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khoáng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luyện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kim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hoá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chất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..</a:t>
              </a:r>
              <a:r>
                <a:rPr lang="vi-V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NN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hạn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chế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61781" y="5606592"/>
              <a:ext cx="841828" cy="806879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2228" y="224073"/>
            <a:ext cx="3379670" cy="1598549"/>
            <a:chOff x="0" y="224073"/>
            <a:chExt cx="3379670" cy="1598549"/>
          </a:xfrm>
        </p:grpSpPr>
        <p:sp>
          <p:nvSpPr>
            <p:cNvPr id="4" name="Rectangle 3"/>
            <p:cNvSpPr/>
            <p:nvPr/>
          </p:nvSpPr>
          <p:spPr>
            <a:xfrm>
              <a:off x="404077" y="544708"/>
              <a:ext cx="2975593" cy="1277914"/>
            </a:xfrm>
            <a:prstGeom prst="rect">
              <a:avLst/>
            </a:prstGeom>
            <a:ln w="28575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indent="180340" algn="ctr">
                <a:lnSpc>
                  <a:spcPct val="107000"/>
                </a:lnSpc>
              </a:pPr>
              <a:r>
                <a:rPr lang="vi-VN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vi-VN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Vùng </a:t>
              </a:r>
              <a:endPara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indent="180340" algn="ctr">
                <a:lnSpc>
                  <a:spcPct val="107000"/>
                </a:lnSpc>
              </a:pPr>
              <a:r>
                <a:rPr lang="vi-VN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trung ương</a:t>
              </a:r>
              <a:endParaRPr lang="en-US" sz="3600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0" y="224073"/>
              <a:ext cx="841828" cy="8563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2228" y="1947073"/>
            <a:ext cx="3379669" cy="1459536"/>
            <a:chOff x="0" y="1947073"/>
            <a:chExt cx="3379669" cy="1459536"/>
          </a:xfrm>
        </p:grpSpPr>
        <p:sp>
          <p:nvSpPr>
            <p:cNvPr id="5" name="Rectangle 4"/>
            <p:cNvSpPr/>
            <p:nvPr/>
          </p:nvSpPr>
          <p:spPr>
            <a:xfrm>
              <a:off x="404076" y="2128695"/>
              <a:ext cx="2975593" cy="1277914"/>
            </a:xfrm>
            <a:prstGeom prst="rect">
              <a:avLst/>
            </a:prstGeom>
            <a:ln w="28575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indent="180340" algn="ctr">
                <a:lnSpc>
                  <a:spcPct val="107000"/>
                </a:lnSpc>
              </a:pPr>
              <a:r>
                <a:rPr lang="vi-VN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   </a:t>
              </a:r>
              <a:r>
                <a:rPr lang="vi-VN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Vùng trung tâm đất đen</a:t>
              </a:r>
              <a:endParaRPr lang="en-US" sz="3600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947073"/>
              <a:ext cx="841828" cy="8563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799" y="3542255"/>
            <a:ext cx="3294543" cy="1506641"/>
            <a:chOff x="72571" y="3542255"/>
            <a:chExt cx="3294543" cy="1506641"/>
          </a:xfrm>
        </p:grpSpPr>
        <p:sp>
          <p:nvSpPr>
            <p:cNvPr id="2" name="Rectangle 1"/>
            <p:cNvSpPr/>
            <p:nvPr/>
          </p:nvSpPr>
          <p:spPr>
            <a:xfrm>
              <a:off x="404076" y="3770982"/>
              <a:ext cx="2963038" cy="1277914"/>
            </a:xfrm>
            <a:prstGeom prst="rect">
              <a:avLst/>
            </a:prstGeom>
            <a:ln w="28575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indent="180340" algn="ctr">
                <a:lnSpc>
                  <a:spcPct val="107000"/>
                </a:lnSpc>
              </a:pPr>
              <a:r>
                <a:rPr lang="vi-VN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Vùng </a:t>
              </a:r>
              <a:endPara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indent="180340" algn="ctr">
                <a:lnSpc>
                  <a:spcPct val="107000"/>
                </a:lnSpc>
              </a:pPr>
              <a:r>
                <a:rPr lang="vi-VN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U-ran</a:t>
              </a:r>
              <a:endParaRPr lang="en-US" sz="3600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2571" y="3542255"/>
              <a:ext cx="841828" cy="8563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4799" y="5178420"/>
            <a:ext cx="3311381" cy="1521841"/>
            <a:chOff x="72571" y="5178420"/>
            <a:chExt cx="3311381" cy="1521841"/>
          </a:xfrm>
        </p:grpSpPr>
        <p:sp>
          <p:nvSpPr>
            <p:cNvPr id="3" name="Rectangle 2"/>
            <p:cNvSpPr/>
            <p:nvPr/>
          </p:nvSpPr>
          <p:spPr>
            <a:xfrm>
              <a:off x="420914" y="5422347"/>
              <a:ext cx="2963038" cy="1277914"/>
            </a:xfrm>
            <a:prstGeom prst="rect">
              <a:avLst/>
            </a:prstGeom>
            <a:ln w="28575">
              <a:solidFill>
                <a:schemeClr val="tx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indent="180340" algn="ctr">
                <a:lnSpc>
                  <a:spcPct val="107000"/>
                </a:lnSpc>
              </a:pPr>
              <a:r>
                <a:rPr lang="vi-VN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Vùng </a:t>
              </a:r>
              <a:endPara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indent="180340" algn="ctr">
                <a:lnSpc>
                  <a:spcPct val="107000"/>
                </a:lnSpc>
              </a:pPr>
              <a:r>
                <a:rPr lang="vi-VN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Viễn Đông</a:t>
              </a:r>
              <a:endParaRPr lang="en-US" sz="3600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2571" y="5178420"/>
              <a:ext cx="841828" cy="8563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4</a:t>
              </a:r>
            </a:p>
          </p:txBody>
        </p:sp>
      </p:grpSp>
      <p:cxnSp>
        <p:nvCxnSpPr>
          <p:cNvPr id="27" name="Straight Arrow Connector 26"/>
          <p:cNvCxnSpPr>
            <a:stCxn id="4" idx="3"/>
            <a:endCxn id="12" idx="1"/>
          </p:cNvCxnSpPr>
          <p:nvPr/>
        </p:nvCxnSpPr>
        <p:spPr>
          <a:xfrm>
            <a:off x="3611898" y="1183665"/>
            <a:ext cx="911522" cy="3001737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5" idx="3"/>
            <a:endCxn id="11" idx="2"/>
          </p:cNvCxnSpPr>
          <p:nvPr/>
        </p:nvCxnSpPr>
        <p:spPr>
          <a:xfrm>
            <a:off x="3611897" y="2767652"/>
            <a:ext cx="724774" cy="20954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" idx="3"/>
            <a:endCxn id="13" idx="1"/>
          </p:cNvCxnSpPr>
          <p:nvPr/>
        </p:nvCxnSpPr>
        <p:spPr>
          <a:xfrm>
            <a:off x="3599342" y="4409939"/>
            <a:ext cx="885722" cy="131481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582228" y="1617319"/>
            <a:ext cx="1062343" cy="450457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02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12147" cy="653143"/>
          </a:xfrm>
          <a:prstGeom prst="rect">
            <a:avLst/>
          </a:prstGeom>
          <a:solidFill>
            <a:srgbClr val="81B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EM  LÀM HƯỚNG DẪN VIÊN DU LỊCH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0" y="5079069"/>
            <a:ext cx="3571814" cy="177893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67475" y="2048648"/>
            <a:ext cx="5229688" cy="1228282"/>
            <a:chOff x="5754695" y="1810305"/>
            <a:chExt cx="5229688" cy="1228282"/>
          </a:xfrm>
        </p:grpSpPr>
        <p:sp>
          <p:nvSpPr>
            <p:cNvPr id="7" name="Rectangle 6"/>
            <p:cNvSpPr/>
            <p:nvPr/>
          </p:nvSpPr>
          <p:spPr>
            <a:xfrm>
              <a:off x="5754695" y="1844605"/>
              <a:ext cx="3833214" cy="1077218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sử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thiết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bị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điện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tin.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26727" t="5984" r="27374" b="4158"/>
            <a:stretch/>
          </p:blipFill>
          <p:spPr>
            <a:xfrm>
              <a:off x="10195414" y="1810305"/>
              <a:ext cx="788969" cy="122828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52751" y="866524"/>
            <a:ext cx="5092746" cy="973317"/>
            <a:chOff x="5542465" y="757618"/>
            <a:chExt cx="5092746" cy="973317"/>
          </a:xfrm>
        </p:grpSpPr>
        <p:sp>
          <p:nvSpPr>
            <p:cNvPr id="5" name="Rectangle 4"/>
            <p:cNvSpPr/>
            <p:nvPr/>
          </p:nvSpPr>
          <p:spPr>
            <a:xfrm>
              <a:off x="5542465" y="981187"/>
              <a:ext cx="3846285" cy="584775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theo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cặp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6444" y1="45778" x2="36000" y2="44000"/>
                          <a14:foregroundMark x1="69333" y1="40000" x2="69333" y2="40000"/>
                          <a14:foregroundMark x1="85778" y1="31111" x2="85778" y2="31111"/>
                        </a14:backgroundRemoval>
                      </a14:imgEffect>
                    </a14:imgLayer>
                  </a14:imgProps>
                </a:ext>
              </a:extLst>
            </a:blip>
            <a:srcRect l="9273" t="5717" r="8626" b="11536"/>
            <a:stretch/>
          </p:blipFill>
          <p:spPr>
            <a:xfrm>
              <a:off x="9669498" y="757618"/>
              <a:ext cx="965713" cy="97331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8829" y="653143"/>
            <a:ext cx="4663318" cy="486755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12310" y="3516345"/>
            <a:ext cx="6102728" cy="1569660"/>
            <a:chOff x="5373724" y="3401117"/>
            <a:chExt cx="6102728" cy="1569660"/>
          </a:xfrm>
        </p:grpSpPr>
        <p:sp>
          <p:nvSpPr>
            <p:cNvPr id="19" name="Rectangle 18"/>
            <p:cNvSpPr/>
            <p:nvPr/>
          </p:nvSpPr>
          <p:spPr>
            <a:xfrm>
              <a:off x="5373724" y="3401117"/>
              <a:ext cx="4573452" cy="1569660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1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địa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điểm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du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lịch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Nga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cả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6" descr="Tìm đườ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6061" y="3554859"/>
              <a:ext cx="1310391" cy="1310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430295" y="5459308"/>
            <a:ext cx="5894050" cy="1077218"/>
            <a:chOff x="5373724" y="5443962"/>
            <a:chExt cx="5894050" cy="1077218"/>
          </a:xfrm>
        </p:grpSpPr>
        <p:sp>
          <p:nvSpPr>
            <p:cNvPr id="22" name="Rectangle 21"/>
            <p:cNvSpPr/>
            <p:nvPr/>
          </p:nvSpPr>
          <p:spPr>
            <a:xfrm>
              <a:off x="5373724" y="5443962"/>
              <a:ext cx="4573452" cy="1077218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Thời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gian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: 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3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phút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kiếm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tin, 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phút</a:t>
              </a:r>
              <a:r>
                <a:rPr lang="en-US" sz="3200" b="1" dirty="0">
                  <a:solidFill>
                    <a:srgbClr val="FF000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bày</a:t>
              </a:r>
              <a:r>
                <a:rPr 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  <a:ea typeface="#9Slide03 Roboto Medium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4" descr="Clock Icon Time Vector Sand Clock 24 Work Hours Non Stop Assistance  Illustration With Round Arrow Stock Illustration - Download Image Now -  iStock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188" b="81348" l="17480" r="84863">
                          <a14:foregroundMark x1="52246" y1="17188" x2="52246" y2="17188"/>
                          <a14:foregroundMark x1="75000" y1="63184" x2="75000" y2="63184"/>
                          <a14:foregroundMark x1="69531" y1="66602" x2="69531" y2="66602"/>
                          <a14:foregroundMark x1="64844" y1="81445" x2="64844" y2="81445"/>
                          <a14:foregroundMark x1="56445" y1="73047" x2="56445" y2="73047"/>
                          <a14:foregroundMark x1="61133" y1="65918" x2="61133" y2="65918"/>
                          <a14:foregroundMark x1="67090" y1="66602" x2="67090" y2="66602"/>
                          <a14:foregroundMark x1="75000" y1="57715" x2="75000" y2="57715"/>
                          <a14:foregroundMark x1="81641" y1="48145" x2="81641" y2="48145"/>
                          <a14:foregroundMark x1="66309" y1="47559" x2="66309" y2="47559"/>
                          <a14:foregroundMark x1="70020" y1="49609" x2="70020" y2="49609"/>
                          <a14:foregroundMark x1="64844" y1="51270" x2="64844" y2="51270"/>
                          <a14:foregroundMark x1="67090" y1="49316" x2="67090" y2="49316"/>
                          <a14:foregroundMark x1="69531" y1="47559" x2="69531" y2="47559"/>
                          <a14:foregroundMark x1="51270" y1="48828" x2="51270" y2="48828"/>
                          <a14:foregroundMark x1="54199" y1="44141" x2="54199" y2="44141"/>
                          <a14:foregroundMark x1="51465" y1="44629" x2="51465" y2="44629"/>
                          <a14:foregroundMark x1="20605" y1="44434" x2="20605" y2="44434"/>
                          <a14:foregroundMark x1="17578" y1="49609" x2="17578" y2="49609"/>
                          <a14:foregroundMark x1="84863" y1="45605" x2="84863" y2="45605"/>
                          <a14:foregroundMark x1="64355" y1="68848" x2="64355" y2="68848"/>
                          <a14:foregroundMark x1="67773" y1="64941" x2="67773" y2="64941"/>
                          <a14:foregroundMark x1="67578" y1="60449" x2="67578" y2="60449"/>
                          <a14:foregroundMark x1="53223" y1="69629" x2="53223" y2="696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0" t="15692" r="13639" b="15539"/>
            <a:stretch/>
          </p:blipFill>
          <p:spPr bwMode="auto">
            <a:xfrm>
              <a:off x="10150661" y="5446586"/>
              <a:ext cx="1117113" cy="1074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2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6B1A5-EC85-756C-FC32-AF959BC69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3" b="90000" l="10000" r="90000">
                        <a14:foregroundMark x1="42500" y1="14722" x2="42500" y2="14722"/>
                        <a14:foregroundMark x1="22222" y1="28889" x2="22222" y2="28889"/>
                        <a14:foregroundMark x1="35000" y1="9444" x2="35000" y2="9444"/>
                        <a14:foregroundMark x1="33056" y1="8333" x2="33056" y2="8333"/>
                        <a14:foregroundMark x1="20000" y1="17222" x2="20000" y2="17222"/>
                        <a14:foregroundMark x1="66389" y1="67778" x2="66389" y2="67778"/>
                        <a14:foregroundMark x1="62222" y1="57500" x2="65833" y2="64167"/>
                        <a14:foregroundMark x1="65000" y1="64722" x2="68889" y2="70000"/>
                        <a14:foregroundMark x1="29167" y1="23333" x2="29167" y2="23333"/>
                        <a14:foregroundMark x1="25556" y1="31111" x2="25556" y2="31111"/>
                        <a14:foregroundMark x1="18333" y1="22222" x2="19722" y2="36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5509" y="93170"/>
            <a:ext cx="3919026" cy="3919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F955A-53BA-5E55-AF2C-9B3798F4179A}"/>
              </a:ext>
            </a:extLst>
          </p:cNvPr>
          <p:cNvSpPr txBox="1"/>
          <p:nvPr/>
        </p:nvSpPr>
        <p:spPr>
          <a:xfrm>
            <a:off x="3900609" y="2358188"/>
            <a:ext cx="61795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8000" b="1" dirty="0">
                <a:solidFill>
                  <a:srgbClr val="C00000"/>
                </a:solidFill>
                <a:latin typeface="#9Slide07 SVNA Love Of Thunder" panose="02040603050506020204" pitchFamily="18" charset="0"/>
                <a:ea typeface="Times New Roman" panose="02020603050405020304" pitchFamily="18" charset="0"/>
              </a:rPr>
              <a:t>LUYỆN TẬP </a:t>
            </a:r>
            <a:endParaRPr lang="en-US" sz="8000" b="1" dirty="0">
              <a:solidFill>
                <a:srgbClr val="C00000"/>
              </a:solidFill>
              <a:latin typeface="#9Slide07 SVNA Love Of Thunder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13976C-6C14-5C26-7D0C-FFD04F087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89" y="899162"/>
            <a:ext cx="3215060" cy="4630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46A67B-815B-4708-3CE8-325A6E53B272}"/>
              </a:ext>
            </a:extLst>
          </p:cNvPr>
          <p:cNvGrpSpPr/>
          <p:nvPr/>
        </p:nvGrpSpPr>
        <p:grpSpPr>
          <a:xfrm>
            <a:off x="0" y="-2"/>
            <a:ext cx="12192000" cy="6883036"/>
            <a:chOff x="0" y="-2"/>
            <a:chExt cx="12192000" cy="688303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867BAB-A1E4-CF65-9A04-F57A9D5913B4}"/>
                </a:ext>
              </a:extLst>
            </p:cNvPr>
            <p:cNvCxnSpPr/>
            <p:nvPr/>
          </p:nvCxnSpPr>
          <p:spPr>
            <a:xfrm>
              <a:off x="0" y="32658"/>
              <a:ext cx="12192000" cy="0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9FADFE-9F78-AF8E-0F98-EC3491DE35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58" y="-2"/>
              <a:ext cx="0" cy="6883036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54F7C6-C637-F5BD-287D-40D63E4D4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3564" y="10887"/>
              <a:ext cx="7633" cy="6872147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F6800D-E204-2060-0F29-BD477F6952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58" y="6814456"/>
              <a:ext cx="12159342" cy="43544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DB5D843-ADFC-424E-AB70-4076E78351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079" b="12639"/>
          <a:stretch/>
        </p:blipFill>
        <p:spPr>
          <a:xfrm>
            <a:off x="5966669" y="4388619"/>
            <a:ext cx="5204247" cy="192404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4036682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estnut Tree Sticker by Kew Gardens">
            <a:extLst>
              <a:ext uri="{FF2B5EF4-FFF2-40B4-BE49-F238E27FC236}">
                <a16:creationId xmlns:a16="http://schemas.microsoft.com/office/drawing/2014/main" id="{1B7B23E4-FE2A-492D-8D7C-EE750FCB5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71" y="1002323"/>
            <a:ext cx="696585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ala Apple Food Sticker">
            <a:hlinkClick r:id="rId4" action="ppaction://hlinksldjump"/>
            <a:extLst>
              <a:ext uri="{FF2B5EF4-FFF2-40B4-BE49-F238E27FC236}">
                <a16:creationId xmlns:a16="http://schemas.microsoft.com/office/drawing/2014/main" id="{B7934C88-1DF9-401D-AC98-BFE41E4D62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90" y="1002323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ala Apple Food Sticker">
            <a:hlinkClick r:id="rId6" action="ppaction://hlinksldjump"/>
            <a:extLst>
              <a:ext uri="{FF2B5EF4-FFF2-40B4-BE49-F238E27FC236}">
                <a16:creationId xmlns:a16="http://schemas.microsoft.com/office/drawing/2014/main" id="{3B2DAE85-95A1-4CAF-9ABC-23C3789FD6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64" y="1043939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ala Apple Food Sticker">
            <a:hlinkClick r:id="" action="ppaction://noaction"/>
            <a:extLst>
              <a:ext uri="{FF2B5EF4-FFF2-40B4-BE49-F238E27FC236}">
                <a16:creationId xmlns:a16="http://schemas.microsoft.com/office/drawing/2014/main" id="{D301BE65-A024-47F2-9680-739D17073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637" y="1790113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ala Apple Food Sticker">
            <a:hlinkClick r:id="rId7" action="ppaction://hlinksldjump"/>
            <a:extLst>
              <a:ext uri="{FF2B5EF4-FFF2-40B4-BE49-F238E27FC236}">
                <a16:creationId xmlns:a16="http://schemas.microsoft.com/office/drawing/2014/main" id="{6B9A5F54-FF02-417A-9451-3BB3E03D0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97" y="1294730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8" action="ppaction://hlinksldjump"/>
            <a:extLst>
              <a:ext uri="{FF2B5EF4-FFF2-40B4-BE49-F238E27FC236}">
                <a16:creationId xmlns:a16="http://schemas.microsoft.com/office/drawing/2014/main" id="{865329A6-4B94-4082-93AA-C97017422DF3}"/>
              </a:ext>
            </a:extLst>
          </p:cNvPr>
          <p:cNvSpPr txBox="1"/>
          <p:nvPr/>
        </p:nvSpPr>
        <p:spPr>
          <a:xfrm>
            <a:off x="4789713" y="1571147"/>
            <a:ext cx="9364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4576E503-A1FC-4D0B-A228-C7577F0001FD}"/>
              </a:ext>
            </a:extLst>
          </p:cNvPr>
          <p:cNvSpPr txBox="1"/>
          <p:nvPr/>
        </p:nvSpPr>
        <p:spPr>
          <a:xfrm>
            <a:off x="7170057" y="1629203"/>
            <a:ext cx="9203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hlinkClick r:id="rId10" action="ppaction://hlinksldjump"/>
            <a:extLst>
              <a:ext uri="{FF2B5EF4-FFF2-40B4-BE49-F238E27FC236}">
                <a16:creationId xmlns:a16="http://schemas.microsoft.com/office/drawing/2014/main" id="{6362BFF0-A5D6-4637-BCF3-76277691E7EC}"/>
              </a:ext>
            </a:extLst>
          </p:cNvPr>
          <p:cNvSpPr txBox="1"/>
          <p:nvPr/>
        </p:nvSpPr>
        <p:spPr>
          <a:xfrm>
            <a:off x="6117983" y="1818630"/>
            <a:ext cx="9179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TextBox 15">
            <a:hlinkClick r:id="rId4" action="ppaction://hlinksldjump"/>
            <a:extLst>
              <a:ext uri="{FF2B5EF4-FFF2-40B4-BE49-F238E27FC236}">
                <a16:creationId xmlns:a16="http://schemas.microsoft.com/office/drawing/2014/main" id="{62655F3E-B166-4044-BE57-B95E7382DCDD}"/>
              </a:ext>
            </a:extLst>
          </p:cNvPr>
          <p:cNvSpPr txBox="1"/>
          <p:nvPr/>
        </p:nvSpPr>
        <p:spPr>
          <a:xfrm>
            <a:off x="8055886" y="2326029"/>
            <a:ext cx="9173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7" name="Picture 2" descr="Happy Apple Tree Sticker by Tracy Myers">
            <a:extLst>
              <a:ext uri="{FF2B5EF4-FFF2-40B4-BE49-F238E27FC236}">
                <a16:creationId xmlns:a16="http://schemas.microsoft.com/office/drawing/2014/main" id="{3FAEBFE8-0EAF-40EC-AD78-4A189DA17F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97" y="2506868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Apple Tree Sticker by Tracy Myers">
            <a:extLst>
              <a:ext uri="{FF2B5EF4-FFF2-40B4-BE49-F238E27FC236}">
                <a16:creationId xmlns:a16="http://schemas.microsoft.com/office/drawing/2014/main" id="{717EC25C-D70B-4CF1-8DE0-88590B9987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788" y="3484825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A9546B0-5D10-428B-BCAD-781A65D09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0651" y="400618"/>
            <a:ext cx="8390495" cy="701828"/>
          </a:xfrm>
        </p:spPr>
        <p:txBody>
          <a:bodyPr>
            <a:noAutofit/>
          </a:bodyPr>
          <a:lstStyle/>
          <a:p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HÁI TÁO</a:t>
            </a:r>
          </a:p>
        </p:txBody>
      </p:sp>
      <p:pic>
        <p:nvPicPr>
          <p:cNvPr id="20" name="Picture 2" descr="Gala Apple Food Sticker">
            <a:hlinkClick r:id="rId12" action="ppaction://hlinksldjump"/>
            <a:extLst>
              <a:ext uri="{FF2B5EF4-FFF2-40B4-BE49-F238E27FC236}">
                <a16:creationId xmlns:a16="http://schemas.microsoft.com/office/drawing/2014/main" id="{3B2DAE85-95A1-4CAF-9ABC-23C3789FD6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19" y="2144645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13" action="ppaction://hlinksldjump"/>
            <a:extLst>
              <a:ext uri="{FF2B5EF4-FFF2-40B4-BE49-F238E27FC236}">
                <a16:creationId xmlns:a16="http://schemas.microsoft.com/office/drawing/2014/main" id="{4576E503-A1FC-4D0B-A228-C7577F0001FD}"/>
              </a:ext>
            </a:extLst>
          </p:cNvPr>
          <p:cNvSpPr txBox="1"/>
          <p:nvPr/>
        </p:nvSpPr>
        <p:spPr>
          <a:xfrm>
            <a:off x="3744768" y="2729909"/>
            <a:ext cx="9524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32349" y="4810686"/>
            <a:ext cx="1905000" cy="1905000"/>
            <a:chOff x="332349" y="4810686"/>
            <a:chExt cx="1905000" cy="1905000"/>
          </a:xfrm>
        </p:grpSpPr>
        <p:pic>
          <p:nvPicPr>
            <p:cNvPr id="24" name="Picture 2" descr="Apples Fruitbasket Sticker by Vanilla Gift">
              <a:extLst>
                <a:ext uri="{FF2B5EF4-FFF2-40B4-BE49-F238E27FC236}">
                  <a16:creationId xmlns:a16="http://schemas.microsoft.com/office/drawing/2014/main" id="{923826D5-AF13-46CD-966F-71D34725D79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49" y="4810686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hlinkClick r:id="" action="ppaction://noaction"/>
            </p:cNvPr>
            <p:cNvSpPr txBox="1"/>
            <p:nvPr/>
          </p:nvSpPr>
          <p:spPr>
            <a:xfrm>
              <a:off x="574629" y="6031468"/>
              <a:ext cx="13882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KẾT THÚC</a:t>
              </a:r>
            </a:p>
          </p:txBody>
        </p:sp>
      </p:grpSp>
      <p:pic>
        <p:nvPicPr>
          <p:cNvPr id="22" name="Picture 2" descr="Gala Apple Food Sticker">
            <a:hlinkClick r:id="" action="ppaction://noaction"/>
            <a:extLst>
              <a:ext uri="{FF2B5EF4-FFF2-40B4-BE49-F238E27FC236}">
                <a16:creationId xmlns:a16="http://schemas.microsoft.com/office/drawing/2014/main" id="{D301BE65-A024-47F2-9680-739D17073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99" y="2193649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hlinkClick r:id="rId15" action="ppaction://hlinksldjump"/>
            <a:extLst>
              <a:ext uri="{FF2B5EF4-FFF2-40B4-BE49-F238E27FC236}">
                <a16:creationId xmlns:a16="http://schemas.microsoft.com/office/drawing/2014/main" id="{62655F3E-B166-4044-BE57-B95E7382DCDD}"/>
              </a:ext>
            </a:extLst>
          </p:cNvPr>
          <p:cNvSpPr txBox="1"/>
          <p:nvPr/>
        </p:nvSpPr>
        <p:spPr>
          <a:xfrm>
            <a:off x="6970754" y="2717549"/>
            <a:ext cx="9173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" descr="Gala Apple Food Sticker">
            <a:hlinkClick r:id="" action="ppaction://noaction"/>
            <a:extLst>
              <a:ext uri="{FF2B5EF4-FFF2-40B4-BE49-F238E27FC236}">
                <a16:creationId xmlns:a16="http://schemas.microsoft.com/office/drawing/2014/main" id="{D301BE65-A024-47F2-9680-739D17073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72" y="3324807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rId7" action="ppaction://hlinksldjump"/>
            <a:extLst>
              <a:ext uri="{FF2B5EF4-FFF2-40B4-BE49-F238E27FC236}">
                <a16:creationId xmlns:a16="http://schemas.microsoft.com/office/drawing/2014/main" id="{62655F3E-B166-4044-BE57-B95E7382DCDD}"/>
              </a:ext>
            </a:extLst>
          </p:cNvPr>
          <p:cNvSpPr txBox="1"/>
          <p:nvPr/>
        </p:nvSpPr>
        <p:spPr>
          <a:xfrm>
            <a:off x="7429127" y="3848707"/>
            <a:ext cx="9173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" descr="Gala Apple Food Sticker">
            <a:hlinkClick r:id="" action="ppaction://noaction"/>
            <a:extLst>
              <a:ext uri="{FF2B5EF4-FFF2-40B4-BE49-F238E27FC236}">
                <a16:creationId xmlns:a16="http://schemas.microsoft.com/office/drawing/2014/main" id="{D301BE65-A024-47F2-9680-739D17073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26" y="2115549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16" action="ppaction://hlinksldjump"/>
            <a:extLst>
              <a:ext uri="{FF2B5EF4-FFF2-40B4-BE49-F238E27FC236}">
                <a16:creationId xmlns:a16="http://schemas.microsoft.com/office/drawing/2014/main" id="{62655F3E-B166-4044-BE57-B95E7382DCDD}"/>
              </a:ext>
            </a:extLst>
          </p:cNvPr>
          <p:cNvSpPr txBox="1"/>
          <p:nvPr/>
        </p:nvSpPr>
        <p:spPr>
          <a:xfrm>
            <a:off x="4831081" y="2639449"/>
            <a:ext cx="9173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2" descr="Gala Apple Food Sticker">
            <a:hlinkClick r:id="" action="ppaction://noaction"/>
            <a:extLst>
              <a:ext uri="{FF2B5EF4-FFF2-40B4-BE49-F238E27FC236}">
                <a16:creationId xmlns:a16="http://schemas.microsoft.com/office/drawing/2014/main" id="{D301BE65-A024-47F2-9680-739D17073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00" y="3050952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hlinkClick r:id="rId6" action="ppaction://hlinksldjump"/>
            <a:extLst>
              <a:ext uri="{FF2B5EF4-FFF2-40B4-BE49-F238E27FC236}">
                <a16:creationId xmlns:a16="http://schemas.microsoft.com/office/drawing/2014/main" id="{62655F3E-B166-4044-BE57-B95E7382DCDD}"/>
              </a:ext>
            </a:extLst>
          </p:cNvPr>
          <p:cNvSpPr txBox="1"/>
          <p:nvPr/>
        </p:nvSpPr>
        <p:spPr>
          <a:xfrm>
            <a:off x="8476855" y="3574852"/>
            <a:ext cx="9173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2" descr="Gala Apple Food Sticker">
            <a:hlinkClick r:id="" action="ppaction://noaction"/>
            <a:extLst>
              <a:ext uri="{FF2B5EF4-FFF2-40B4-BE49-F238E27FC236}">
                <a16:creationId xmlns:a16="http://schemas.microsoft.com/office/drawing/2014/main" id="{D301BE65-A024-47F2-9680-739D17073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56" y="3324807"/>
            <a:ext cx="1595510" cy="15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hlinkClick r:id="rId12" action="ppaction://hlinksldjump"/>
            <a:extLst>
              <a:ext uri="{FF2B5EF4-FFF2-40B4-BE49-F238E27FC236}">
                <a16:creationId xmlns:a16="http://schemas.microsoft.com/office/drawing/2014/main" id="{62655F3E-B166-4044-BE57-B95E7382DCDD}"/>
              </a:ext>
            </a:extLst>
          </p:cNvPr>
          <p:cNvSpPr txBox="1"/>
          <p:nvPr/>
        </p:nvSpPr>
        <p:spPr>
          <a:xfrm>
            <a:off x="4474311" y="3848707"/>
            <a:ext cx="9173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11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6" grpId="0"/>
      <p:bldP spid="21" grpId="0"/>
      <p:bldP spid="26" grpId="0"/>
      <p:bldP spid="28" grpId="0"/>
      <p:bldP spid="30" grpId="0"/>
      <p:bldP spid="32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662125" y="241882"/>
            <a:ext cx="8867750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cây trồng chính ở Liên bang Nga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102248" y="3025625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công nghiệp.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102248" y="4052172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thực phẩm.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199907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ăn quả.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102248" y="5106571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thực.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9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700617" y="241882"/>
            <a:ext cx="8790766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xuất khẩu quan trọng nhất của Liên bang Nga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102248" y="403556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sản phẩm điện, điện tử.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102248" y="5048465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cộ, đá quý, chất dẻo.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3029757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móc và dược phẩm.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102248" y="203346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dầu thô và khí tự nhiên.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057490" y="241882"/>
            <a:ext cx="10077020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kinh tế lâu đời nhất của Liên bang Nga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081776" y="5040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Viễn Đông.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102248" y="3061835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U-ran.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205343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đất đen.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081776" y="4056584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ương.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624025" y="241882"/>
            <a:ext cx="8943950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mì được trồng nhiều ở những vùng nào sau đây của Liên bang Nga?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081776" y="5040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giáp với biển Ca-xpi, đồng bằng Đông Âu.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081776" y="4052172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 Trung Xi-bia, đồng bằng Đông Âu.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205343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bằng Tây Xi-bia, cao nguyên Trung Xi-bia.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102248" y="3062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bằng Đông Âu, đồng bằng Tây Xi-bia.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4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371476" y="241882"/>
            <a:ext cx="11449049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hình giao thông vận tải phát triển mạnh và có vai trò quan trọng nhất ở các thành phố lớn của Liên bang Nga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102248" y="403556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hàng không.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102248" y="5048465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sông, hồ.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3029757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đường ô tô cao tốc.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102248" y="203346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tàu điện ngầm.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37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494128" y="241882"/>
            <a:ext cx="11203744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hình vận tải nào sau đây có vai trò quan trọng nhất thúc đẩy sự phát triển của vùng Đông Xi-bia?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081776" y="5040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biển.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081776" y="4052172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sông.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205343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Hàng không.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102248" y="3062226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sắt.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0147" y="-38772"/>
            <a:ext cx="12212147" cy="8512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KHÁI QUÁT SỰ HÌNH THÀNH VÀ PHÁT TRIỂN CỦA LB NGA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5986" y="1400857"/>
            <a:ext cx="10260027" cy="120032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#9Slide03 BoosterNextFYBlack"/>
              </a:rPr>
              <a:t>+ Quy mô GDP khá lớn, năm 2020 đạt khoảng 1,5 nghìn tỉ USD (chiếm khoảng 1,7% GDP toàn cầu).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65986" y="3005150"/>
            <a:ext cx="10260618" cy="1200329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+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Tốc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độ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tăng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trưởng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GDP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không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ổn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năm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2020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đạt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4,7%.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5986" y="4609443"/>
            <a:ext cx="10399514" cy="1754326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+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Cơ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cấu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kinh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tế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chuyển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dịch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theo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hướng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tăng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tỉ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trọng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các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ngành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dịch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vụ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(56,1%),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công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nghiệp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giảm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(29,9%);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Nông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nghiệp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chiếm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#9Slide07 SVNA Love Of Thunder"/>
              </a:rPr>
              <a:t> (4% - 2020)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 Love Of Thunder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45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541414" y="241882"/>
            <a:ext cx="11109173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7.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được nuôi nhiều ở đồng bằng Đông Âu là 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2294761" y="3130474"/>
            <a:ext cx="7821961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nhiều lương thực, khí hậu ôn đới.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2294761" y="4157021"/>
            <a:ext cx="7821961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ôn đới, quy mô dân số lớn.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2294761" y="2103927"/>
            <a:ext cx="7821961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động cần cù, quy mô dân số lớn.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2294761" y="5211420"/>
            <a:ext cx="7821961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đông, sản xuất nhiều lương thực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771872" y="241882"/>
            <a:ext cx="10648257" cy="1313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8.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định nào sau đây đúng với hoạt động </a:t>
            </a: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thương của Liên bang Nga?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3102248" y="3025625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3102248" y="4052172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3102248" y="1999078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 trị xuất khẩu luôn cân bằng với giá trị nhập khẩu.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3102248" y="5106571"/>
            <a:ext cx="598750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Xuất khẩu, nhập khẩu hàng hóa lớn và luôn xuất siêu.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1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311427" y="203782"/>
            <a:ext cx="9879737" cy="152976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9.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quan trọng nhất của tuyến đường sắt nối phía tây và phía đông của Liên bang Nga là góp phần quan trọng vào việc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2967476" y="5040226"/>
            <a:ext cx="6270352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bố lại dân cư và đô thị.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2987948" y="3061835"/>
            <a:ext cx="6270352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văn hóa các dân tộc.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2987948" y="2053438"/>
            <a:ext cx="6270352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 vụ đi lại của nhân dân.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2967476" y="4056584"/>
            <a:ext cx="6270352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khai thác lãnh thổ phía đông.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8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08E6A-D4E3-4A64-90BF-F4F65FAF5805}"/>
              </a:ext>
            </a:extLst>
          </p:cNvPr>
          <p:cNvSpPr/>
          <p:nvPr/>
        </p:nvSpPr>
        <p:spPr>
          <a:xfrm>
            <a:off x="1311427" y="165681"/>
            <a:ext cx="9569147" cy="164549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10.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nào sau đây đúng nhất về khả năng phát triển kinh tế của đồng bằng Tây Xi-bia của Liên bang Nga?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Apple Tree Sticker by Tracy Myers">
            <a:extLst>
              <a:ext uri="{FF2B5EF4-FFF2-40B4-BE49-F238E27FC236}">
                <a16:creationId xmlns:a16="http://schemas.microsoft.com/office/drawing/2014/main" id="{67E34263-69FE-4156-98D2-119E167F8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" y="2575276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pple Tree Sticker by Tracy Myers">
            <a:extLst>
              <a:ext uri="{FF2B5EF4-FFF2-40B4-BE49-F238E27FC236}">
                <a16:creationId xmlns:a16="http://schemas.microsoft.com/office/drawing/2014/main" id="{2A0B9B4D-60DE-4C2B-A42D-266F5BF9D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3429000"/>
            <a:ext cx="1024075" cy="10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8561F9F-27B7-43D0-96DD-5D9DA44BE1AF}"/>
              </a:ext>
            </a:extLst>
          </p:cNvPr>
          <p:cNvSpPr/>
          <p:nvPr/>
        </p:nvSpPr>
        <p:spPr>
          <a:xfrm>
            <a:off x="2530748" y="3025625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công nghiệp khai thác khoáng sản, ngành luyện kim.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FC44E25-B2C5-4B77-8644-A68AE2802EC0}"/>
              </a:ext>
            </a:extLst>
          </p:cNvPr>
          <p:cNvSpPr/>
          <p:nvPr/>
        </p:nvSpPr>
        <p:spPr>
          <a:xfrm>
            <a:off x="2530748" y="4052172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để phát triển nông nghiệp và công nghiệp năng lượng.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1194A677-E95A-4EB7-9568-2AC3EC43FD22}"/>
              </a:ext>
            </a:extLst>
          </p:cNvPr>
          <p:cNvSpPr/>
          <p:nvPr/>
        </p:nvSpPr>
        <p:spPr>
          <a:xfrm>
            <a:off x="2530748" y="1999078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 thuận lợi cho phát triển công nghiệp năng lượng, khai khoáng.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AF71EA7-1BE9-4DA3-88C2-63144FC0CF1F}"/>
              </a:ext>
            </a:extLst>
          </p:cNvPr>
          <p:cNvSpPr/>
          <p:nvPr/>
        </p:nvSpPr>
        <p:spPr>
          <a:xfrm>
            <a:off x="2530748" y="5106571"/>
            <a:ext cx="7262124" cy="9426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thuận lợi cho phát triển nông nghiệp nhưng giàu khoáng sản.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2" descr="go back signs Sticker by deladeso">
            <a:hlinkClick r:id="rId5" action="ppaction://hlinksldjump"/>
            <a:extLst>
              <a:ext uri="{FF2B5EF4-FFF2-40B4-BE49-F238E27FC236}">
                <a16:creationId xmlns:a16="http://schemas.microsoft.com/office/drawing/2014/main" id="{AEEB6D8A-330C-4137-8B36-1E83D252A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72" y="5106571"/>
            <a:ext cx="1601372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05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uiExpand="1" build="allAtOnce" animBg="1"/>
      <p:bldP spid="18" grpId="0" uiExpand="1" build="allAtOnce" animBg="1"/>
      <p:bldP spid="19" grpId="0" uiExpand="1" build="allAtOnce" animBg="1"/>
      <p:bldP spid="20" grpId="0" uiExpand="1" build="allAtOnce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6B1A5-EC85-756C-FC32-AF959BC69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0000" l="10000" r="90000">
                        <a14:foregroundMark x1="42500" y1="14722" x2="42500" y2="14722"/>
                        <a14:foregroundMark x1="22222" y1="28889" x2="22222" y2="28889"/>
                        <a14:foregroundMark x1="35000" y1="9444" x2="35000" y2="9444"/>
                        <a14:foregroundMark x1="33056" y1="8333" x2="33056" y2="8333"/>
                        <a14:foregroundMark x1="20000" y1="17222" x2="20000" y2="17222"/>
                        <a14:foregroundMark x1="66389" y1="67778" x2="66389" y2="67778"/>
                        <a14:foregroundMark x1="62222" y1="57500" x2="65833" y2="64167"/>
                        <a14:foregroundMark x1="65000" y1="64722" x2="68889" y2="70000"/>
                        <a14:foregroundMark x1="29167" y1="23333" x2="29167" y2="23333"/>
                        <a14:foregroundMark x1="25556" y1="31111" x2="25556" y2="31111"/>
                        <a14:foregroundMark x1="18333" y1="22222" x2="19722" y2="36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5509" y="93170"/>
            <a:ext cx="3919026" cy="3919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F955A-53BA-5E55-AF2C-9B3798F4179A}"/>
              </a:ext>
            </a:extLst>
          </p:cNvPr>
          <p:cNvSpPr txBox="1"/>
          <p:nvPr/>
        </p:nvSpPr>
        <p:spPr>
          <a:xfrm>
            <a:off x="3817910" y="924986"/>
            <a:ext cx="67681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rgbClr val="C00000"/>
                </a:solidFill>
                <a:latin typeface="#9Slide07 SVNA Love Of Thunder" panose="02040603050506020204" pitchFamily="18" charset="0"/>
                <a:ea typeface="Times New Roman" panose="02020603050405020304" pitchFamily="18" charset="0"/>
              </a:rPr>
              <a:t>VẬN DỤNG</a:t>
            </a:r>
            <a:r>
              <a:rPr lang="vi-VN" sz="8000" b="1" dirty="0">
                <a:solidFill>
                  <a:srgbClr val="C00000"/>
                </a:solidFill>
                <a:latin typeface="#9Slide07 SVNA Love Of Thunder" panose="02040603050506020204" pitchFamily="18" charset="0"/>
                <a:ea typeface="Times New Roman" panose="02020603050405020304" pitchFamily="18" charset="0"/>
              </a:rPr>
              <a:t> </a:t>
            </a:r>
            <a:endParaRPr lang="en-US" sz="8000" b="1" dirty="0">
              <a:solidFill>
                <a:srgbClr val="C00000"/>
              </a:solidFill>
              <a:latin typeface="#9Slide07 SVNA Love Of Thunder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13976C-6C14-5C26-7D0C-FFD04F087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8" y="782530"/>
            <a:ext cx="3215060" cy="4630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46A67B-815B-4708-3CE8-325A6E53B272}"/>
              </a:ext>
            </a:extLst>
          </p:cNvPr>
          <p:cNvGrpSpPr/>
          <p:nvPr/>
        </p:nvGrpSpPr>
        <p:grpSpPr>
          <a:xfrm>
            <a:off x="0" y="-2"/>
            <a:ext cx="12192000" cy="6883036"/>
            <a:chOff x="0" y="-2"/>
            <a:chExt cx="12192000" cy="688303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867BAB-A1E4-CF65-9A04-F57A9D5913B4}"/>
                </a:ext>
              </a:extLst>
            </p:cNvPr>
            <p:cNvCxnSpPr/>
            <p:nvPr/>
          </p:nvCxnSpPr>
          <p:spPr>
            <a:xfrm>
              <a:off x="0" y="32658"/>
              <a:ext cx="12192000" cy="0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9FADFE-9F78-AF8E-0F98-EC3491DE35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58" y="-2"/>
              <a:ext cx="0" cy="6883036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54F7C6-C637-F5BD-287D-40D63E4D4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3564" y="10887"/>
              <a:ext cx="7633" cy="6872147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F6800D-E204-2060-0F29-BD477F6952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58" y="6814456"/>
              <a:ext cx="12159342" cy="43544"/>
            </a:xfrm>
            <a:prstGeom prst="line">
              <a:avLst/>
            </a:prstGeom>
            <a:ln w="7620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DB5D843-ADFC-424E-AB70-4076E7835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79" b="12639"/>
          <a:stretch/>
        </p:blipFill>
        <p:spPr>
          <a:xfrm>
            <a:off x="9274827" y="4115208"/>
            <a:ext cx="2622525" cy="192404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AD0BD7-E73C-407E-8E9C-2F73867E47B5}"/>
              </a:ext>
            </a:extLst>
          </p:cNvPr>
          <p:cNvSpPr/>
          <p:nvPr/>
        </p:nvSpPr>
        <p:spPr>
          <a:xfrm>
            <a:off x="3753741" y="2684110"/>
            <a:ext cx="5395950" cy="2179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bang Nga.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68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0"/>
            <a:ext cx="9316547" cy="653143"/>
          </a:xfrm>
          <a:prstGeom prst="rect">
            <a:avLst/>
          </a:prstGeom>
          <a:solidFill>
            <a:srgbClr val="81B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THỬ THÁC CHO EM…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855" y="1512269"/>
            <a:ext cx="7403403" cy="4431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13976"/>
          <a:stretch>
            <a:fillRect/>
          </a:stretch>
        </p:blipFill>
        <p:spPr>
          <a:xfrm>
            <a:off x="-30145" y="0"/>
            <a:ext cx="7866042" cy="6858000"/>
          </a:xfrm>
          <a:custGeom>
            <a:avLst/>
            <a:gdLst>
              <a:gd name="connsiteX0" fmla="*/ 0 w 7866042"/>
              <a:gd name="connsiteY0" fmla="*/ 0 h 6858000"/>
              <a:gd name="connsiteX1" fmla="*/ 3057505 w 7866042"/>
              <a:gd name="connsiteY1" fmla="*/ 0 h 6858000"/>
              <a:gd name="connsiteX2" fmla="*/ 7866042 w 7866042"/>
              <a:gd name="connsiteY2" fmla="*/ 6858000 h 6858000"/>
              <a:gd name="connsiteX3" fmla="*/ 0 w 7866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6042" h="6858000">
                <a:moveTo>
                  <a:pt x="0" y="0"/>
                </a:moveTo>
                <a:lnTo>
                  <a:pt x="3057505" y="0"/>
                </a:lnTo>
                <a:lnTo>
                  <a:pt x="786604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5406838" y="1182231"/>
            <a:ext cx="6135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Là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công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Việt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Nam,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em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có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trách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gì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trong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việc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mối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hệ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hợp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tác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giữa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Việt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Nam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LB Nga.</a:t>
            </a:r>
          </a:p>
          <a:p>
            <a:pPr marL="342900" indent="-342900" algn="just">
              <a:buAutoNum type="arabicPeriod"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Chuẩn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bị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bài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21 –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hành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; TÌM HIỂU VỀ CÔNG NGHIỆP KHAI THÁC DẦU KHÍ CỦA LB NGA</a:t>
            </a:r>
          </a:p>
        </p:txBody>
      </p:sp>
    </p:spTree>
    <p:extLst>
      <p:ext uri="{BB962C8B-B14F-4D97-AF65-F5344CB8AC3E}">
        <p14:creationId xmlns:p14="http://schemas.microsoft.com/office/powerpoint/2010/main" val="4281569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765098"/>
            <a:ext cx="8953500" cy="5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311720"/>
            <a:ext cx="3676650" cy="18963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9100" y="311718"/>
            <a:ext cx="3676650" cy="19240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77200" y="311720"/>
            <a:ext cx="3676650" cy="1924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8875" y="475060"/>
            <a:ext cx="1562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Vai </a:t>
            </a:r>
            <a:r>
              <a:rPr lang="en-US" sz="32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endParaRPr lang="en-US" sz="32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9100" y="325573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nền</a:t>
            </a:r>
            <a:r>
              <a:rPr lang="en-US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KT, </a:t>
            </a:r>
            <a:r>
              <a:rPr lang="en-US" sz="22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30,0% GDP (2020)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3150" y="595085"/>
            <a:ext cx="17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96250" y="325541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 CN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CN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đại</a:t>
            </a:r>
            <a:endParaRPr lang="en-US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5525" y="782853"/>
            <a:ext cx="177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xuất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0050" y="2466757"/>
            <a:ext cx="3676650" cy="18963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48150" y="2466755"/>
            <a:ext cx="3676650" cy="19240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96250" y="2466757"/>
            <a:ext cx="3676650" cy="1924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000" y="2466756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khẩu</a:t>
            </a:r>
            <a:endParaRPr lang="en-US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57426" y="2618570"/>
            <a:ext cx="1904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48150" y="2480403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 CN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thác</a:t>
            </a:r>
            <a:endParaRPr lang="en-US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 CN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38875" y="2526477"/>
            <a:ext cx="1771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trung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01652" y="2480785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Xi –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bia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Dương</a:t>
            </a:r>
            <a:endParaRPr lang="en-US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12054" y="2981552"/>
            <a:ext cx="177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lực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1" y="325542"/>
            <a:ext cx="1885950" cy="186869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90525" y="4752757"/>
            <a:ext cx="3676650" cy="18963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38625" y="4752755"/>
            <a:ext cx="3676650" cy="19240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6725" y="4752757"/>
            <a:ext cx="3676650" cy="1924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1475" y="4752756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4,0%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57426" y="5217970"/>
            <a:ext cx="1904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38625" y="4766403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19825" y="5237536"/>
            <a:ext cx="177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kim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92127" y="4766785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3,8%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thép</a:t>
            </a:r>
            <a:endParaRPr lang="en-US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12054" y="5237535"/>
            <a:ext cx="177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tàu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30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8296" y="3931692"/>
            <a:ext cx="3676650" cy="18963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6396" y="3931690"/>
            <a:ext cx="3676650" cy="19240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04496" y="3931692"/>
            <a:ext cx="3676650" cy="1924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9246" y="3931691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12,5%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16,6%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TG (2020)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79971" y="4226070"/>
            <a:ext cx="1704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Xia-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bia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U-ran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Ca-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xpi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6396" y="3931690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CN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khí</a:t>
            </a:r>
            <a:endParaRPr lang="en-US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1396" y="4187379"/>
            <a:ext cx="17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trụ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23546" y="3945513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 Mat-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xcơ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6846" y="1322110"/>
            <a:ext cx="3676650" cy="18963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84946" y="1322108"/>
            <a:ext cx="3676650" cy="19240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33046" y="1322110"/>
            <a:ext cx="3676650" cy="1924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7796" y="1322109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CN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Vla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– 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6621" y="1605475"/>
            <a:ext cx="1585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98801" y="1335963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5,2%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(2020).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ở Xi-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bia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Đông</a:t>
            </a:r>
            <a:endParaRPr lang="en-US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89946" y="1400948"/>
            <a:ext cx="1771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quặng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loại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52096" y="1335931"/>
            <a:ext cx="1905000" cy="18963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ở Xi-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bia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Qặng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ở U-ran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Nam Mat-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xcơ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76146" y="1594908"/>
            <a:ext cx="17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khí</a:t>
            </a:r>
            <a:endParaRPr lang="en-US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501" y="3945512"/>
            <a:ext cx="1702790" cy="19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80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9"/>
          <p:cNvSpPr/>
          <p:nvPr/>
        </p:nvSpPr>
        <p:spPr>
          <a:xfrm>
            <a:off x="567439" y="971787"/>
            <a:ext cx="3242478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518" y="67235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4676968" y="971788"/>
            <a:ext cx="3242479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8624631" y="971787"/>
            <a:ext cx="3242479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vụ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39" y="1844950"/>
            <a:ext cx="3242478" cy="21993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39" y="4270080"/>
            <a:ext cx="3242478" cy="21993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969" y="1844950"/>
            <a:ext cx="3242479" cy="21691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968" y="4270080"/>
            <a:ext cx="3242479" cy="2158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632" y="1835576"/>
            <a:ext cx="3242479" cy="2178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4631" y="4285179"/>
            <a:ext cx="3242479" cy="2169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84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5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9"/>
          <p:cNvSpPr/>
          <p:nvPr/>
        </p:nvSpPr>
        <p:spPr>
          <a:xfrm>
            <a:off x="567439" y="971787"/>
            <a:ext cx="3242478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518" y="67235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4676968" y="971788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8624631" y="971787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vụ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508" y="2152373"/>
            <a:ext cx="5230783" cy="433961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49061" y="3734577"/>
            <a:ext cx="3511820" cy="1175207"/>
            <a:chOff x="288447" y="3391849"/>
            <a:chExt cx="3511820" cy="117520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8E6B54-EF67-477A-B7E8-54DF5C3C07FD}"/>
                </a:ext>
              </a:extLst>
            </p:cNvPr>
            <p:cNvSpPr/>
            <p:nvPr/>
          </p:nvSpPr>
          <p:spPr>
            <a:xfrm>
              <a:off x="288447" y="3488895"/>
              <a:ext cx="2292626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PHƯƠNG TIỆN: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SGK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2625060" y="3391849"/>
              <a:ext cx="1175207" cy="1175207"/>
            </a:xfrm>
            <a:prstGeom prst="ellipse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27A80C-5AAC-43D8-8592-2125DD65143E}"/>
              </a:ext>
            </a:extLst>
          </p:cNvPr>
          <p:cNvGrpSpPr/>
          <p:nvPr/>
        </p:nvGrpSpPr>
        <p:grpSpPr>
          <a:xfrm>
            <a:off x="1030288" y="2285014"/>
            <a:ext cx="3289149" cy="1083839"/>
            <a:chOff x="642184" y="2828050"/>
            <a:chExt cx="3289149" cy="108383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7774F8-C4A6-4F45-BEBF-A023A5F65074}"/>
                </a:ext>
              </a:extLst>
            </p:cNvPr>
            <p:cNvSpPr/>
            <p:nvPr/>
          </p:nvSpPr>
          <p:spPr>
            <a:xfrm>
              <a:off x="642184" y="2924782"/>
              <a:ext cx="1948070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HOẠT ĐỘNG: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4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C462F6F-EA52-4129-954F-2A0428B62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1115" r="21115"/>
            <a:stretch/>
          </p:blipFill>
          <p:spPr>
            <a:xfrm>
              <a:off x="2847494" y="2828050"/>
              <a:ext cx="1083839" cy="108383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B474F3-5AF2-4E4F-8E71-38C4AB2D0470}"/>
              </a:ext>
            </a:extLst>
          </p:cNvPr>
          <p:cNvGrpSpPr/>
          <p:nvPr/>
        </p:nvGrpSpPr>
        <p:grpSpPr>
          <a:xfrm>
            <a:off x="767265" y="5147257"/>
            <a:ext cx="3504243" cy="1063403"/>
            <a:chOff x="456173" y="5502027"/>
            <a:chExt cx="3504243" cy="1063403"/>
          </a:xfrm>
        </p:grpSpPr>
        <p:pic>
          <p:nvPicPr>
            <p:cNvPr id="31" name="Picture 2" descr="Biểu tượng máy tính Đồng hồ báo thức Đồng hồ bấm giờ &amp; chấm công, thời  gian, Đồng hồ báo thức, đồng hồ png | PNGEgg">
              <a:extLst>
                <a:ext uri="{FF2B5EF4-FFF2-40B4-BE49-F238E27FC236}">
                  <a16:creationId xmlns:a16="http://schemas.microsoft.com/office/drawing/2014/main" id="{A746D1B6-FB5A-44C1-8222-3BE7ECD0A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7" t="13005" r="31350" b="15971"/>
            <a:stretch/>
          </p:blipFill>
          <p:spPr bwMode="auto">
            <a:xfrm>
              <a:off x="2897013" y="5502027"/>
              <a:ext cx="1063403" cy="106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8E6B54-EF67-477A-B7E8-54DF5C3C07FD}"/>
                </a:ext>
              </a:extLst>
            </p:cNvPr>
            <p:cNvSpPr/>
            <p:nvPr/>
          </p:nvSpPr>
          <p:spPr>
            <a:xfrm>
              <a:off x="456173" y="5742613"/>
              <a:ext cx="2292626" cy="822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THỜI GIAN: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5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phút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66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5575" y="98425"/>
            <a:ext cx="453707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4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GAME </a:t>
            </a:r>
            <a:r>
              <a:rPr lang="vi-VN" sz="6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DOMINO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9654" y="2840771"/>
            <a:ext cx="22320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Thẻ câu hỏi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0086" y="2807524"/>
            <a:ext cx="2162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Thẻ câu trả lời</a:t>
            </a:r>
          </a:p>
        </p:txBody>
      </p:sp>
      <p:grpSp>
        <p:nvGrpSpPr>
          <p:cNvPr id="7175" name="Group 23"/>
          <p:cNvGrpSpPr>
            <a:grpSpLocks/>
          </p:cNvGrpSpPr>
          <p:nvPr/>
        </p:nvGrpSpPr>
        <p:grpSpPr bwMode="auto">
          <a:xfrm>
            <a:off x="377825" y="3299610"/>
            <a:ext cx="9124950" cy="3416320"/>
            <a:chOff x="377863" y="3299160"/>
            <a:chExt cx="9124603" cy="3417052"/>
          </a:xfrm>
        </p:grpSpPr>
        <p:grpSp>
          <p:nvGrpSpPr>
            <p:cNvPr id="7188" name="Group 22"/>
            <p:cNvGrpSpPr>
              <a:grpSpLocks/>
            </p:cNvGrpSpPr>
            <p:nvPr/>
          </p:nvGrpSpPr>
          <p:grpSpPr bwMode="auto">
            <a:xfrm>
              <a:off x="377863" y="3299160"/>
              <a:ext cx="927065" cy="3417052"/>
              <a:chOff x="377863" y="3299160"/>
              <a:chExt cx="927065" cy="3417052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77863" y="3299160"/>
                <a:ext cx="865155" cy="34170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vi-VN" sz="5400" b="1" i="0" dirty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 Condensed" panose="020B0502040204020203" pitchFamily="34" charset="0"/>
                  </a:rPr>
                  <a:t>R</a:t>
                </a:r>
              </a:p>
              <a:p>
                <a:pPr algn="ctr" eaLnBrk="1" hangingPunct="1">
                  <a:defRPr/>
                </a:pPr>
                <a:r>
                  <a:rPr lang="vi-VN" sz="5400" b="1" i="0" dirty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 Condensed" panose="020B0502040204020203" pitchFamily="34" charset="0"/>
                  </a:rPr>
                  <a:t>U</a:t>
                </a:r>
              </a:p>
              <a:p>
                <a:pPr algn="ctr" eaLnBrk="1" hangingPunct="1">
                  <a:defRPr/>
                </a:pPr>
                <a:r>
                  <a:rPr lang="vi-VN" sz="5400" b="1" i="0" dirty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 Condensed" panose="020B0502040204020203" pitchFamily="34" charset="0"/>
                  </a:rPr>
                  <a:t>L</a:t>
                </a:r>
              </a:p>
              <a:p>
                <a:pPr algn="ctr" eaLnBrk="1" hangingPunct="1">
                  <a:defRPr/>
                </a:pPr>
                <a:r>
                  <a:rPr lang="vi-VN" sz="5400" b="1" i="0" dirty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 Condensed" panose="020B0502040204020203" pitchFamily="34" charset="0"/>
                  </a:rPr>
                  <a:t>E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304928" y="3501618"/>
                <a:ext cx="0" cy="3047066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ounded Rectangle 19"/>
            <p:cNvSpPr/>
            <p:nvPr/>
          </p:nvSpPr>
          <p:spPr>
            <a:xfrm>
              <a:off x="1558918" y="3653257"/>
              <a:ext cx="7943548" cy="2895427"/>
            </a:xfrm>
            <a:prstGeom prst="roundRect">
              <a:avLst>
                <a:gd name="adj" fmla="val 1140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71874" y="2846249"/>
            <a:ext cx="2460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Thẻ bắt đầu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83054" y="2824826"/>
            <a:ext cx="18866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Thẻ kết thúc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71545" y="3749412"/>
            <a:ext cx="4426238" cy="522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Có </a:t>
            </a:r>
            <a:r>
              <a:rPr lang="en-US" sz="2800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</a:t>
            </a:r>
            <a:r>
              <a:rPr lang="vi-VN" sz="2800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bộ thẻ </a:t>
            </a: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chia cho </a:t>
            </a:r>
            <a:r>
              <a:rPr lang="en-US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</a:t>
            </a: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nhóm. </a:t>
            </a:r>
            <a:endParaRPr lang="vi-VN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24338" y="4294265"/>
            <a:ext cx="5069190" cy="52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vi-VN" sz="2800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Quy tắc </a:t>
            </a: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DOMINO: Sai 1 thẻ, đổ cả bài. </a:t>
            </a:r>
            <a:endParaRPr lang="vi-VN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4339" y="4851595"/>
            <a:ext cx="6641248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Bắt đầu từ thẻ </a:t>
            </a:r>
            <a:r>
              <a:rPr lang="vi-VN" sz="2800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START</a:t>
            </a: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 Tìm câu trả lời phù hợp với câu hỏi. Tiếp tục đến thẻ </a:t>
            </a:r>
            <a:r>
              <a:rPr lang="vi-VN" sz="2800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FINISH</a:t>
            </a: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 </a:t>
            </a:r>
            <a:endParaRPr lang="vi-VN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4338" y="5805682"/>
            <a:ext cx="6641249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Nhóm nào </a:t>
            </a:r>
            <a:r>
              <a:rPr lang="vi-VN" sz="2800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về nhất </a:t>
            </a: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 </a:t>
            </a:r>
            <a:r>
              <a:rPr lang="vi-VN" sz="2800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đúng nhất </a:t>
            </a: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=&gt; </a:t>
            </a:r>
            <a:r>
              <a:rPr lang="vi-VN" sz="2800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CHIẾN THẮNG</a:t>
            </a:r>
            <a:r>
              <a:rPr lang="vi-VN" sz="28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 </a:t>
            </a:r>
            <a:endParaRPr lang="vi-VN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67" y="1283046"/>
            <a:ext cx="4074288" cy="155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449" y="1241463"/>
            <a:ext cx="4074288" cy="1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28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41" y="294398"/>
            <a:ext cx="2175163" cy="1174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659" y="294398"/>
            <a:ext cx="2175163" cy="1174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22" y="294398"/>
            <a:ext cx="2189018" cy="1175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130" y="280543"/>
            <a:ext cx="2423605" cy="1271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5459" y="280543"/>
            <a:ext cx="2564031" cy="1257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845764" y="2114540"/>
            <a:ext cx="2604264" cy="1340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4234" y="2784569"/>
            <a:ext cx="3221343" cy="13573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8660" y="2798425"/>
            <a:ext cx="2772363" cy="12609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1164" y="2784569"/>
            <a:ext cx="2827496" cy="13716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97074" y="3283432"/>
            <a:ext cx="2521723" cy="14962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640" y="5306291"/>
            <a:ext cx="2687777" cy="1302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7997" y="5347665"/>
            <a:ext cx="2854039" cy="11778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16892" y="5333810"/>
            <a:ext cx="2274163" cy="12746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76950" y="5375564"/>
            <a:ext cx="2400917" cy="11530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039531" y="4747099"/>
            <a:ext cx="2216729" cy="134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43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82381" y="1773886"/>
            <a:ext cx="5783765" cy="4851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nip Single Corner Rectangle 9"/>
          <p:cNvSpPr/>
          <p:nvPr/>
        </p:nvSpPr>
        <p:spPr>
          <a:xfrm>
            <a:off x="268907" y="856523"/>
            <a:ext cx="3242478" cy="645459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518" y="67235"/>
            <a:ext cx="332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I. CÁC NGÀNH KINH TẾ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546" y="698364"/>
            <a:ext cx="116586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/>
          <p:cNvSpPr/>
          <p:nvPr/>
        </p:nvSpPr>
        <p:spPr>
          <a:xfrm>
            <a:off x="4676968" y="971788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nghiệp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8624631" y="971787"/>
            <a:ext cx="3242479" cy="645459"/>
          </a:xfrm>
          <a:prstGeom prst="snip1Rect">
            <a:avLst>
              <a:gd name="adj" fmla="val 50000"/>
            </a:avLst>
          </a:prstGeom>
          <a:solidFill>
            <a:schemeClr val="accent6">
              <a:lumMod val="75000"/>
              <a:alpha val="34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Bahnschrift Condensed" panose="020B0502040204020203" pitchFamily="34" charset="0"/>
              </a:rPr>
              <a:t>vụ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862" y="1786703"/>
            <a:ext cx="5783765" cy="4851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06017" y="2957859"/>
            <a:ext cx="5451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- 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tầng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KHKT,…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6462" y="3866089"/>
            <a:ext cx="478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TG.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31257" y="2148336"/>
            <a:ext cx="5156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263830" y="2883454"/>
            <a:ext cx="3260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1. CN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13777" y="3404424"/>
            <a:ext cx="2158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2. CN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63830" y="3944022"/>
            <a:ext cx="2744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3. CN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trụ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13777" y="4443301"/>
            <a:ext cx="2139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4. CN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20636" y="4960433"/>
            <a:ext cx="3260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5. CN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849" y="2460146"/>
            <a:ext cx="1447457" cy="6795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273" y="3300842"/>
            <a:ext cx="1097238" cy="10972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/>
          <a:srcRect l="25089" r="27214"/>
          <a:stretch/>
        </p:blipFill>
        <p:spPr>
          <a:xfrm>
            <a:off x="6563553" y="4547441"/>
            <a:ext cx="1091957" cy="9274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257" y="5572861"/>
            <a:ext cx="1822059" cy="97057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99B211E-A5AF-4DF9-A15B-C97ECB35C697}"/>
              </a:ext>
            </a:extLst>
          </p:cNvPr>
          <p:cNvSpPr/>
          <p:nvPr/>
        </p:nvSpPr>
        <p:spPr>
          <a:xfrm>
            <a:off x="486103" y="1957406"/>
            <a:ext cx="5451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- Vai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2020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30%GDP, 27%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LĐ.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F50D34-6DAF-4987-A88A-C43F1F069B2A}"/>
              </a:ext>
            </a:extLst>
          </p:cNvPr>
          <p:cNvSpPr/>
          <p:nvPr/>
        </p:nvSpPr>
        <p:spPr>
          <a:xfrm>
            <a:off x="446462" y="4764444"/>
            <a:ext cx="478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TTCN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ở ĐB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Xi-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bia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dọc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GT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trọng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DA14227-02D3-476E-AA5A-1653C2273738}"/>
              </a:ext>
            </a:extLst>
          </p:cNvPr>
          <p:cNvSpPr/>
          <p:nvPr/>
        </p:nvSpPr>
        <p:spPr>
          <a:xfrm>
            <a:off x="8333070" y="5489034"/>
            <a:ext cx="2570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6. CN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- tin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EDD9FE-EFD4-4C7D-A407-9C7F6F6BE22D}"/>
              </a:ext>
            </a:extLst>
          </p:cNvPr>
          <p:cNvSpPr/>
          <p:nvPr/>
        </p:nvSpPr>
        <p:spPr>
          <a:xfrm>
            <a:off x="8320636" y="5947569"/>
            <a:ext cx="3139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7. CN SX hang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dung,…</a:t>
            </a:r>
          </a:p>
        </p:txBody>
      </p:sp>
    </p:spTree>
    <p:extLst>
      <p:ext uri="{BB962C8B-B14F-4D97-AF65-F5344CB8AC3E}">
        <p14:creationId xmlns:p14="http://schemas.microsoft.com/office/powerpoint/2010/main" val="158060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/>
      <p:bldP spid="21" grpId="0"/>
      <p:bldP spid="34" grpId="0"/>
      <p:bldP spid="39" grpId="0"/>
      <p:bldP spid="41" grpId="0"/>
      <p:bldP spid="45" grpId="0"/>
      <p:bldP spid="47" grpId="0"/>
      <p:bldP spid="49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2507</TotalTime>
  <Words>3478</Words>
  <Application>Microsoft Office PowerPoint</Application>
  <PresentationFormat>Widescreen</PresentationFormat>
  <Paragraphs>415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#9Slide03 BoosterNextFYBlack</vt:lpstr>
      <vt:lpstr>#9Slide07 SVNA Love Of Thunder</vt:lpstr>
      <vt:lpstr>Arial</vt:lpstr>
      <vt:lpstr>Bahnschrift Condensed</vt:lpstr>
      <vt:lpstr>Bahnschrift Light Condensed</vt:lpstr>
      <vt:lpstr>Bahnschrift SemiBold Condensed</vt:lpstr>
      <vt:lpstr>Bahnschrift SemiLight Condensed</vt:lpstr>
      <vt:lpstr>Calibri</vt:lpstr>
      <vt:lpstr>Calibri Light</vt:lpstr>
      <vt:lpstr>Corbel</vt:lpstr>
      <vt:lpstr>Times New Roman</vt:lpstr>
      <vt:lpstr>Wingdings</vt:lpstr>
      <vt:lpstr>Office Theme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TÁO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155</cp:revision>
  <dcterms:created xsi:type="dcterms:W3CDTF">2021-08-24T13:52:40Z</dcterms:created>
  <dcterms:modified xsi:type="dcterms:W3CDTF">2026-02-26T14:31:06Z</dcterms:modified>
</cp:coreProperties>
</file>