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46" r:id="rId2"/>
  </p:sldMasterIdLst>
  <p:notesMasterIdLst>
    <p:notesMasterId r:id="rId52"/>
  </p:notesMasterIdLst>
  <p:sldIdLst>
    <p:sldId id="338" r:id="rId3"/>
    <p:sldId id="263" r:id="rId4"/>
    <p:sldId id="339" r:id="rId5"/>
    <p:sldId id="340" r:id="rId6"/>
    <p:sldId id="341" r:id="rId7"/>
    <p:sldId id="267" r:id="rId8"/>
    <p:sldId id="278" r:id="rId9"/>
    <p:sldId id="342" r:id="rId10"/>
    <p:sldId id="258" r:id="rId11"/>
    <p:sldId id="259" r:id="rId12"/>
    <p:sldId id="261" r:id="rId13"/>
    <p:sldId id="292" r:id="rId14"/>
    <p:sldId id="293" r:id="rId15"/>
    <p:sldId id="334" r:id="rId16"/>
    <p:sldId id="294" r:id="rId17"/>
    <p:sldId id="295" r:id="rId18"/>
    <p:sldId id="305" r:id="rId19"/>
    <p:sldId id="297" r:id="rId20"/>
    <p:sldId id="300" r:id="rId21"/>
    <p:sldId id="301" r:id="rId22"/>
    <p:sldId id="302" r:id="rId23"/>
    <p:sldId id="303" r:id="rId24"/>
    <p:sldId id="304" r:id="rId25"/>
    <p:sldId id="306" r:id="rId26"/>
    <p:sldId id="308" r:id="rId27"/>
    <p:sldId id="309" r:id="rId28"/>
    <p:sldId id="311" r:id="rId29"/>
    <p:sldId id="310" r:id="rId30"/>
    <p:sldId id="1223" r:id="rId31"/>
    <p:sldId id="312" r:id="rId32"/>
    <p:sldId id="264" r:id="rId33"/>
    <p:sldId id="262" r:id="rId34"/>
    <p:sldId id="318" r:id="rId35"/>
    <p:sldId id="319" r:id="rId36"/>
    <p:sldId id="320" r:id="rId37"/>
    <p:sldId id="321" r:id="rId38"/>
    <p:sldId id="322" r:id="rId39"/>
    <p:sldId id="344" r:id="rId40"/>
    <p:sldId id="346" r:id="rId41"/>
    <p:sldId id="350" r:id="rId42"/>
    <p:sldId id="347" r:id="rId43"/>
    <p:sldId id="348" r:id="rId44"/>
    <p:sldId id="349" r:id="rId45"/>
    <p:sldId id="324" r:id="rId46"/>
    <p:sldId id="325" r:id="rId47"/>
    <p:sldId id="326" r:id="rId48"/>
    <p:sldId id="288" r:id="rId49"/>
    <p:sldId id="265" r:id="rId50"/>
    <p:sldId id="323" r:id="rId51"/>
  </p:sldIdLst>
  <p:sldSz cx="12192000" cy="6858000"/>
  <p:notesSz cx="6858000" cy="9144000"/>
  <p:custDataLst>
    <p:tags r:id="rId53"/>
  </p:custDataLst>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DB"/>
    <a:srgbClr val="EAF1D9"/>
    <a:srgbClr val="FFFF00"/>
    <a:srgbClr val="CCFFCC"/>
    <a:srgbClr val="D42418"/>
    <a:srgbClr val="71BDCD"/>
    <a:srgbClr val="5576A1"/>
    <a:srgbClr val="87C7D1"/>
    <a:srgbClr val="616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1D866-FDBF-4A96-B398-AAD0BC0CA07D}" type="datetimeFigureOut">
              <a:rPr lang="zh-CN" altLang="en-US" smtClean="0"/>
              <a:t>2026/3/27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9EE7B-A52F-4FFC-8FA5-CD5AAF45FFCD}" type="slidenum">
              <a:rPr lang="zh-CN" altLang="en-US" smtClean="0"/>
              <a:t>‹#›</a:t>
            </a:fld>
            <a:endParaRPr lang="zh-CN" altLang="en-US"/>
          </a:p>
        </p:txBody>
      </p:sp>
    </p:spTree>
    <p:extLst>
      <p:ext uri="{BB962C8B-B14F-4D97-AF65-F5344CB8AC3E}">
        <p14:creationId xmlns:p14="http://schemas.microsoft.com/office/powerpoint/2010/main" val="358776316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4215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7635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86025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8427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80980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0904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36189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9350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4752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994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2925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9</a:t>
            </a:fld>
            <a:endParaRPr lang="zh-CN" altLang="en-US"/>
          </a:p>
        </p:txBody>
      </p:sp>
    </p:spTree>
    <p:extLst>
      <p:ext uri="{BB962C8B-B14F-4D97-AF65-F5344CB8AC3E}">
        <p14:creationId xmlns:p14="http://schemas.microsoft.com/office/powerpoint/2010/main" val="2922457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3151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1485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6877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31</a:t>
            </a:fld>
            <a:endParaRPr lang="zh-CN" altLang="en-US"/>
          </a:p>
        </p:txBody>
      </p:sp>
    </p:spTree>
    <p:extLst>
      <p:ext uri="{BB962C8B-B14F-4D97-AF65-F5344CB8AC3E}">
        <p14:creationId xmlns:p14="http://schemas.microsoft.com/office/powerpoint/2010/main" val="3535927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32</a:t>
            </a:fld>
            <a:endParaRPr lang="zh-CN" altLang="en-US"/>
          </a:p>
        </p:txBody>
      </p:sp>
    </p:spTree>
    <p:extLst>
      <p:ext uri="{BB962C8B-B14F-4D97-AF65-F5344CB8AC3E}">
        <p14:creationId xmlns:p14="http://schemas.microsoft.com/office/powerpoint/2010/main" val="929020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129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51856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891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27892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307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10</a:t>
            </a:fld>
            <a:endParaRPr lang="zh-CN" altLang="en-US"/>
          </a:p>
        </p:txBody>
      </p:sp>
    </p:spTree>
    <p:extLst>
      <p:ext uri="{BB962C8B-B14F-4D97-AF65-F5344CB8AC3E}">
        <p14:creationId xmlns:p14="http://schemas.microsoft.com/office/powerpoint/2010/main" val="2061944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9702CFA1-FD83-4EE4-A2CE-B075507FC475}" type="slidenum">
              <a:rPr lang="en-US" smtClean="0"/>
              <a:t>39</a:t>
            </a:fld>
            <a:endParaRPr lang="en-US"/>
          </a:p>
        </p:txBody>
      </p:sp>
    </p:spTree>
    <p:extLst>
      <p:ext uri="{BB962C8B-B14F-4D97-AF65-F5344CB8AC3E}">
        <p14:creationId xmlns:p14="http://schemas.microsoft.com/office/powerpoint/2010/main" val="2724588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9702CFA1-FD83-4EE4-A2CE-B075507FC475}" type="slidenum">
              <a:rPr lang="en-US" smtClean="0"/>
              <a:t>40</a:t>
            </a:fld>
            <a:endParaRPr lang="en-US"/>
          </a:p>
        </p:txBody>
      </p:sp>
    </p:spTree>
    <p:extLst>
      <p:ext uri="{BB962C8B-B14F-4D97-AF65-F5344CB8AC3E}">
        <p14:creationId xmlns:p14="http://schemas.microsoft.com/office/powerpoint/2010/main" val="648311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9702CFA1-FD83-4EE4-A2CE-B075507FC475}" type="slidenum">
              <a:rPr lang="en-US" smtClean="0"/>
              <a:t>41</a:t>
            </a:fld>
            <a:endParaRPr lang="en-US"/>
          </a:p>
        </p:txBody>
      </p:sp>
    </p:spTree>
    <p:extLst>
      <p:ext uri="{BB962C8B-B14F-4D97-AF65-F5344CB8AC3E}">
        <p14:creationId xmlns:p14="http://schemas.microsoft.com/office/powerpoint/2010/main" val="771337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9702CFA1-FD83-4EE4-A2CE-B075507FC475}" type="slidenum">
              <a:rPr lang="en-US" smtClean="0"/>
              <a:t>42</a:t>
            </a:fld>
            <a:endParaRPr lang="en-US"/>
          </a:p>
        </p:txBody>
      </p:sp>
    </p:spTree>
    <p:extLst>
      <p:ext uri="{BB962C8B-B14F-4D97-AF65-F5344CB8AC3E}">
        <p14:creationId xmlns:p14="http://schemas.microsoft.com/office/powerpoint/2010/main" val="2958232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9702CFA1-FD83-4EE4-A2CE-B075507FC475}" type="slidenum">
              <a:rPr lang="en-US" smtClean="0"/>
              <a:t>43</a:t>
            </a:fld>
            <a:endParaRPr lang="en-US"/>
          </a:p>
        </p:txBody>
      </p:sp>
    </p:spTree>
    <p:extLst>
      <p:ext uri="{BB962C8B-B14F-4D97-AF65-F5344CB8AC3E}">
        <p14:creationId xmlns:p14="http://schemas.microsoft.com/office/powerpoint/2010/main" val="2024201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98824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8421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D19EE7B-A52F-4FFC-8FA5-CD5AAF45F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26402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47</a:t>
            </a:fld>
            <a:endParaRPr lang="zh-CN" altLang="en-US"/>
          </a:p>
        </p:txBody>
      </p:sp>
    </p:spTree>
    <p:extLst>
      <p:ext uri="{BB962C8B-B14F-4D97-AF65-F5344CB8AC3E}">
        <p14:creationId xmlns:p14="http://schemas.microsoft.com/office/powerpoint/2010/main" val="2968550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48</a:t>
            </a:fld>
            <a:endParaRPr lang="zh-CN" altLang="en-US"/>
          </a:p>
        </p:txBody>
      </p:sp>
    </p:spTree>
    <p:extLst>
      <p:ext uri="{BB962C8B-B14F-4D97-AF65-F5344CB8AC3E}">
        <p14:creationId xmlns:p14="http://schemas.microsoft.com/office/powerpoint/2010/main" val="131414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11</a:t>
            </a:fld>
            <a:endParaRPr lang="zh-CN" altLang="en-US"/>
          </a:p>
        </p:txBody>
      </p:sp>
    </p:spTree>
    <p:extLst>
      <p:ext uri="{BB962C8B-B14F-4D97-AF65-F5344CB8AC3E}">
        <p14:creationId xmlns:p14="http://schemas.microsoft.com/office/powerpoint/2010/main" val="40845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3183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5808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021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2497AC0A-23FF-487E-AE12-80D737DEC797}"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223957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70922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497AC0A-23FF-487E-AE12-80D737DEC79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132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631972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131808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2916691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lt1"/>
        </a:solidFill>
        <a:effectLst/>
      </p:bgPr>
    </p:bg>
    <p:spTree>
      <p:nvGrpSpPr>
        <p:cNvPr id="1" name="Shape 68"/>
        <p:cNvGrpSpPr/>
        <p:nvPr/>
      </p:nvGrpSpPr>
      <p:grpSpPr>
        <a:xfrm>
          <a:off x="0" y="0"/>
          <a:ext cx="0" cy="0"/>
          <a:chOff x="0" y="0"/>
          <a:chExt cx="0" cy="0"/>
        </a:xfrm>
      </p:grpSpPr>
      <p:sp>
        <p:nvSpPr>
          <p:cNvPr id="69" name="Google Shape;69;p4"/>
          <p:cNvSpPr txBox="1">
            <a:spLocks noGrp="1"/>
          </p:cNvSpPr>
          <p:nvPr>
            <p:ph type="title"/>
          </p:nvPr>
        </p:nvSpPr>
        <p:spPr>
          <a:xfrm flipH="1">
            <a:off x="5020933" y="1710033"/>
            <a:ext cx="6526400" cy="1195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7B7B7"/>
              </a:buClr>
              <a:buSzPts val="2800"/>
              <a:buNone/>
              <a:defRPr sz="4133">
                <a:solidFill>
                  <a:schemeClr val="accent5"/>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70" name="Google Shape;70;p4"/>
          <p:cNvSpPr txBox="1">
            <a:spLocks noGrp="1"/>
          </p:cNvSpPr>
          <p:nvPr>
            <p:ph type="subTitle" idx="1"/>
          </p:nvPr>
        </p:nvSpPr>
        <p:spPr>
          <a:xfrm>
            <a:off x="5713023" y="2828184"/>
            <a:ext cx="5144800" cy="19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2133" b="0">
                <a:solidFill>
                  <a:schemeClr val="accent2"/>
                </a:solidFill>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71" name="Google Shape;71;p4"/>
          <p:cNvSpPr/>
          <p:nvPr/>
        </p:nvSpPr>
        <p:spPr>
          <a:xfrm rot="-5400000">
            <a:off x="-341485" y="24509"/>
            <a:ext cx="9227444" cy="5141607"/>
          </a:xfrm>
          <a:custGeom>
            <a:avLst/>
            <a:gdLst/>
            <a:ahLst/>
            <a:cxnLst/>
            <a:rect l="l" t="t" r="r" b="b"/>
            <a:pathLst>
              <a:path w="117702" h="48337" extrusionOk="0">
                <a:moveTo>
                  <a:pt x="0" y="0"/>
                </a:moveTo>
                <a:lnTo>
                  <a:pt x="0" y="13"/>
                </a:lnTo>
                <a:lnTo>
                  <a:pt x="0" y="48336"/>
                </a:lnTo>
                <a:cubicBezTo>
                  <a:pt x="3793" y="46619"/>
                  <a:pt x="7266" y="42288"/>
                  <a:pt x="9150" y="39443"/>
                </a:cubicBezTo>
                <a:cubicBezTo>
                  <a:pt x="11546" y="35830"/>
                  <a:pt x="12277" y="31037"/>
                  <a:pt x="15736" y="28525"/>
                </a:cubicBezTo>
                <a:cubicBezTo>
                  <a:pt x="17226" y="27433"/>
                  <a:pt x="18606" y="27158"/>
                  <a:pt x="20090" y="27158"/>
                </a:cubicBezTo>
                <a:cubicBezTo>
                  <a:pt x="21479" y="27158"/>
                  <a:pt x="22960" y="27399"/>
                  <a:pt x="24707" y="27436"/>
                </a:cubicBezTo>
                <a:cubicBezTo>
                  <a:pt x="24889" y="27440"/>
                  <a:pt x="25067" y="27442"/>
                  <a:pt x="25241" y="27442"/>
                </a:cubicBezTo>
                <a:cubicBezTo>
                  <a:pt x="32645" y="27442"/>
                  <a:pt x="33076" y="23744"/>
                  <a:pt x="36393" y="18222"/>
                </a:cubicBezTo>
                <a:cubicBezTo>
                  <a:pt x="38149" y="15288"/>
                  <a:pt x="40110" y="13174"/>
                  <a:pt x="43249" y="13071"/>
                </a:cubicBezTo>
                <a:cubicBezTo>
                  <a:pt x="43328" y="13068"/>
                  <a:pt x="43407" y="13067"/>
                  <a:pt x="43486" y="13067"/>
                </a:cubicBezTo>
                <a:cubicBezTo>
                  <a:pt x="46754" y="13067"/>
                  <a:pt x="50319" y="15348"/>
                  <a:pt x="53347" y="16223"/>
                </a:cubicBezTo>
                <a:cubicBezTo>
                  <a:pt x="56410" y="17113"/>
                  <a:pt x="59684" y="17326"/>
                  <a:pt x="62945" y="17326"/>
                </a:cubicBezTo>
                <a:cubicBezTo>
                  <a:pt x="64896" y="17326"/>
                  <a:pt x="66843" y="17250"/>
                  <a:pt x="68737" y="17197"/>
                </a:cubicBezTo>
                <a:cubicBezTo>
                  <a:pt x="75734" y="17005"/>
                  <a:pt x="83307" y="15314"/>
                  <a:pt x="88164" y="10252"/>
                </a:cubicBezTo>
                <a:cubicBezTo>
                  <a:pt x="90227" y="8088"/>
                  <a:pt x="92142" y="4751"/>
                  <a:pt x="95412" y="4751"/>
                </a:cubicBezTo>
                <a:cubicBezTo>
                  <a:pt x="95473" y="4751"/>
                  <a:pt x="95534" y="4752"/>
                  <a:pt x="95596" y="4755"/>
                </a:cubicBezTo>
                <a:cubicBezTo>
                  <a:pt x="98121" y="4844"/>
                  <a:pt x="100940" y="7061"/>
                  <a:pt x="103746" y="7317"/>
                </a:cubicBezTo>
                <a:cubicBezTo>
                  <a:pt x="104253" y="7362"/>
                  <a:pt x="104743" y="7386"/>
                  <a:pt x="105221" y="7386"/>
                </a:cubicBezTo>
                <a:cubicBezTo>
                  <a:pt x="107085" y="7386"/>
                  <a:pt x="108758" y="7018"/>
                  <a:pt x="110512" y="6049"/>
                </a:cubicBezTo>
                <a:cubicBezTo>
                  <a:pt x="113332" y="4460"/>
                  <a:pt x="114741" y="1256"/>
                  <a:pt x="1177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366000" y="-117233"/>
            <a:ext cx="2510800" cy="7256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599810" y="3298083"/>
            <a:ext cx="589623" cy="1905940"/>
          </a:xfrm>
          <a:custGeom>
            <a:avLst/>
            <a:gdLst/>
            <a:ahLst/>
            <a:cxnLst/>
            <a:rect l="l" t="t" r="r" b="b"/>
            <a:pathLst>
              <a:path w="4754" h="15368" extrusionOk="0">
                <a:moveTo>
                  <a:pt x="692" y="1"/>
                </a:moveTo>
                <a:lnTo>
                  <a:pt x="1" y="15368"/>
                </a:lnTo>
                <a:lnTo>
                  <a:pt x="4754" y="15368"/>
                </a:lnTo>
                <a:lnTo>
                  <a:pt x="422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752291" y="5429050"/>
            <a:ext cx="3406516" cy="1428959"/>
          </a:xfrm>
          <a:custGeom>
            <a:avLst/>
            <a:gdLst/>
            <a:ahLst/>
            <a:cxnLst/>
            <a:rect l="l" t="t" r="r" b="b"/>
            <a:pathLst>
              <a:path w="27466" h="11522" extrusionOk="0">
                <a:moveTo>
                  <a:pt x="1" y="0"/>
                </a:moveTo>
                <a:lnTo>
                  <a:pt x="1" y="11522"/>
                </a:lnTo>
                <a:lnTo>
                  <a:pt x="27465" y="11522"/>
                </a:lnTo>
                <a:lnTo>
                  <a:pt x="2746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477208" y="5000302"/>
            <a:ext cx="2800895" cy="432457"/>
          </a:xfrm>
          <a:custGeom>
            <a:avLst/>
            <a:gdLst/>
            <a:ahLst/>
            <a:cxnLst/>
            <a:rect l="l" t="t" r="r" b="b"/>
            <a:pathLst>
              <a:path w="22583" h="3487" extrusionOk="0">
                <a:moveTo>
                  <a:pt x="5142" y="1"/>
                </a:moveTo>
                <a:cubicBezTo>
                  <a:pt x="2823" y="1"/>
                  <a:pt x="821" y="1441"/>
                  <a:pt x="0" y="3486"/>
                </a:cubicBezTo>
                <a:lnTo>
                  <a:pt x="22583" y="3486"/>
                </a:lnTo>
                <a:cubicBezTo>
                  <a:pt x="21762" y="1427"/>
                  <a:pt x="19760" y="1"/>
                  <a:pt x="1744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287823" y="5709466"/>
            <a:ext cx="132212" cy="430597"/>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1776" y="5709466"/>
            <a:ext cx="132336" cy="430597"/>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44396" y="5709466"/>
            <a:ext cx="132336" cy="430597"/>
          </a:xfrm>
          <a:custGeom>
            <a:avLst/>
            <a:gdLst/>
            <a:ahLst/>
            <a:cxnLst/>
            <a:rect l="l" t="t" r="r" b="b"/>
            <a:pathLst>
              <a:path w="1067"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360569" y="5709466"/>
            <a:ext cx="132212" cy="430597"/>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76618" y="5709466"/>
            <a:ext cx="130476" cy="430597"/>
          </a:xfrm>
          <a:custGeom>
            <a:avLst/>
            <a:gdLst/>
            <a:ahLst/>
            <a:cxnLst/>
            <a:rect l="l" t="t" r="r" b="b"/>
            <a:pathLst>
              <a:path w="1052" h="3472" extrusionOk="0">
                <a:moveTo>
                  <a:pt x="1" y="0"/>
                </a:moveTo>
                <a:lnTo>
                  <a:pt x="1" y="3471"/>
                </a:lnTo>
                <a:lnTo>
                  <a:pt x="1052" y="3471"/>
                </a:lnTo>
                <a:lnTo>
                  <a:pt x="105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792789" y="5709466"/>
            <a:ext cx="132336" cy="430597"/>
          </a:xfrm>
          <a:custGeom>
            <a:avLst/>
            <a:gdLst/>
            <a:ahLst/>
            <a:cxnLst/>
            <a:rect l="l" t="t" r="r" b="b"/>
            <a:pathLst>
              <a:path w="1067"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008837" y="5709466"/>
            <a:ext cx="132336" cy="430597"/>
          </a:xfrm>
          <a:custGeom>
            <a:avLst/>
            <a:gdLst/>
            <a:ahLst/>
            <a:cxnLst/>
            <a:rect l="l" t="t" r="r" b="b"/>
            <a:pathLst>
              <a:path w="1067" h="3472" extrusionOk="0">
                <a:moveTo>
                  <a:pt x="1" y="0"/>
                </a:moveTo>
                <a:lnTo>
                  <a:pt x="1" y="3471"/>
                </a:lnTo>
                <a:lnTo>
                  <a:pt x="1067" y="3471"/>
                </a:lnTo>
                <a:lnTo>
                  <a:pt x="106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1225009" y="5709466"/>
            <a:ext cx="132336" cy="430597"/>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439321" y="5709466"/>
            <a:ext cx="132336" cy="430597"/>
          </a:xfrm>
          <a:custGeom>
            <a:avLst/>
            <a:gdLst/>
            <a:ahLst/>
            <a:cxnLst/>
            <a:rect l="l" t="t" r="r" b="b"/>
            <a:pathLst>
              <a:path w="1067" h="3472" extrusionOk="0">
                <a:moveTo>
                  <a:pt x="1" y="0"/>
                </a:moveTo>
                <a:lnTo>
                  <a:pt x="1" y="3471"/>
                </a:lnTo>
                <a:lnTo>
                  <a:pt x="1067" y="3471"/>
                </a:lnTo>
                <a:lnTo>
                  <a:pt x="106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655495" y="5709466"/>
            <a:ext cx="132336" cy="430597"/>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873403" y="5709466"/>
            <a:ext cx="130476" cy="430597"/>
          </a:xfrm>
          <a:custGeom>
            <a:avLst/>
            <a:gdLst/>
            <a:ahLst/>
            <a:cxnLst/>
            <a:rect l="l" t="t" r="r" b="b"/>
            <a:pathLst>
              <a:path w="1052" h="3472" extrusionOk="0">
                <a:moveTo>
                  <a:pt x="1" y="0"/>
                </a:moveTo>
                <a:lnTo>
                  <a:pt x="1" y="3471"/>
                </a:lnTo>
                <a:lnTo>
                  <a:pt x="1052" y="3471"/>
                </a:lnTo>
                <a:lnTo>
                  <a:pt x="105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089577" y="5709466"/>
            <a:ext cx="132212" cy="430597"/>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87823" y="6284560"/>
            <a:ext cx="132212" cy="430597"/>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71776" y="6284560"/>
            <a:ext cx="132336" cy="430597"/>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44396" y="6284560"/>
            <a:ext cx="132336" cy="430597"/>
          </a:xfrm>
          <a:custGeom>
            <a:avLst/>
            <a:gdLst/>
            <a:ahLst/>
            <a:cxnLst/>
            <a:rect l="l" t="t" r="r" b="b"/>
            <a:pathLst>
              <a:path w="1067"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360569" y="6284560"/>
            <a:ext cx="132212" cy="430597"/>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76618" y="6284560"/>
            <a:ext cx="130476" cy="430597"/>
          </a:xfrm>
          <a:custGeom>
            <a:avLst/>
            <a:gdLst/>
            <a:ahLst/>
            <a:cxnLst/>
            <a:rect l="l" t="t" r="r" b="b"/>
            <a:pathLst>
              <a:path w="1052" h="3472" extrusionOk="0">
                <a:moveTo>
                  <a:pt x="1" y="1"/>
                </a:moveTo>
                <a:lnTo>
                  <a:pt x="1" y="3472"/>
                </a:lnTo>
                <a:lnTo>
                  <a:pt x="1052" y="3472"/>
                </a:lnTo>
                <a:lnTo>
                  <a:pt x="105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792789" y="6284560"/>
            <a:ext cx="132336" cy="430597"/>
          </a:xfrm>
          <a:custGeom>
            <a:avLst/>
            <a:gdLst/>
            <a:ahLst/>
            <a:cxnLst/>
            <a:rect l="l" t="t" r="r" b="b"/>
            <a:pathLst>
              <a:path w="1067"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008837" y="6284560"/>
            <a:ext cx="132336" cy="430597"/>
          </a:xfrm>
          <a:custGeom>
            <a:avLst/>
            <a:gdLst/>
            <a:ahLst/>
            <a:cxnLst/>
            <a:rect l="l" t="t" r="r" b="b"/>
            <a:pathLst>
              <a:path w="1067" h="3472" extrusionOk="0">
                <a:moveTo>
                  <a:pt x="1" y="1"/>
                </a:moveTo>
                <a:lnTo>
                  <a:pt x="1" y="3472"/>
                </a:lnTo>
                <a:lnTo>
                  <a:pt x="1067" y="3472"/>
                </a:lnTo>
                <a:lnTo>
                  <a:pt x="106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225009" y="6284560"/>
            <a:ext cx="132336" cy="430597"/>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439321" y="6284560"/>
            <a:ext cx="132336" cy="430597"/>
          </a:xfrm>
          <a:custGeom>
            <a:avLst/>
            <a:gdLst/>
            <a:ahLst/>
            <a:cxnLst/>
            <a:rect l="l" t="t" r="r" b="b"/>
            <a:pathLst>
              <a:path w="1067" h="3472" extrusionOk="0">
                <a:moveTo>
                  <a:pt x="1" y="1"/>
                </a:moveTo>
                <a:lnTo>
                  <a:pt x="1" y="3472"/>
                </a:lnTo>
                <a:lnTo>
                  <a:pt x="1067" y="3472"/>
                </a:lnTo>
                <a:lnTo>
                  <a:pt x="106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655495" y="6284560"/>
            <a:ext cx="132336" cy="430597"/>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873403" y="6284560"/>
            <a:ext cx="130476" cy="430597"/>
          </a:xfrm>
          <a:custGeom>
            <a:avLst/>
            <a:gdLst/>
            <a:ahLst/>
            <a:cxnLst/>
            <a:rect l="l" t="t" r="r" b="b"/>
            <a:pathLst>
              <a:path w="1052" h="3472" extrusionOk="0">
                <a:moveTo>
                  <a:pt x="1" y="1"/>
                </a:moveTo>
                <a:lnTo>
                  <a:pt x="1" y="3472"/>
                </a:lnTo>
                <a:lnTo>
                  <a:pt x="1052" y="3472"/>
                </a:lnTo>
                <a:lnTo>
                  <a:pt x="105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2089577" y="6284560"/>
            <a:ext cx="132212" cy="430597"/>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626599" y="3255047"/>
            <a:ext cx="557500" cy="66351"/>
          </a:xfrm>
          <a:custGeom>
            <a:avLst/>
            <a:gdLst/>
            <a:ahLst/>
            <a:cxnLst/>
            <a:rect l="l" t="t" r="r" b="b"/>
            <a:pathLst>
              <a:path w="4495" h="535" extrusionOk="0">
                <a:moveTo>
                  <a:pt x="4245" y="1"/>
                </a:moveTo>
                <a:cubicBezTo>
                  <a:pt x="4237" y="1"/>
                  <a:pt x="4229" y="1"/>
                  <a:pt x="4221" y="2"/>
                </a:cubicBezTo>
                <a:lnTo>
                  <a:pt x="275" y="2"/>
                </a:lnTo>
                <a:cubicBezTo>
                  <a:pt x="131" y="2"/>
                  <a:pt x="1" y="117"/>
                  <a:pt x="1" y="261"/>
                </a:cubicBezTo>
                <a:cubicBezTo>
                  <a:pt x="1" y="420"/>
                  <a:pt x="131" y="535"/>
                  <a:pt x="275" y="535"/>
                </a:cubicBezTo>
                <a:lnTo>
                  <a:pt x="4221" y="535"/>
                </a:lnTo>
                <a:cubicBezTo>
                  <a:pt x="4365" y="535"/>
                  <a:pt x="4494" y="434"/>
                  <a:pt x="4494" y="261"/>
                </a:cubicBezTo>
                <a:cubicBezTo>
                  <a:pt x="4494" y="112"/>
                  <a:pt x="4379" y="1"/>
                  <a:pt x="4245" y="1"/>
                </a:cubicBezTo>
                <a:close/>
              </a:path>
            </a:pathLst>
          </a:custGeom>
          <a:solidFill>
            <a:srgbClr val="5979A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654234" y="4998457"/>
            <a:ext cx="1769113" cy="1859539"/>
          </a:xfrm>
          <a:custGeom>
            <a:avLst/>
            <a:gdLst/>
            <a:ahLst/>
            <a:cxnLst/>
            <a:rect l="l" t="t" r="r" b="b"/>
            <a:pathLst>
              <a:path w="17197" h="18076" extrusionOk="0">
                <a:moveTo>
                  <a:pt x="5128" y="1"/>
                </a:moveTo>
                <a:cubicBezTo>
                  <a:pt x="5085" y="1383"/>
                  <a:pt x="5027" y="2593"/>
                  <a:pt x="4955" y="3385"/>
                </a:cubicBezTo>
                <a:cubicBezTo>
                  <a:pt x="4019" y="14316"/>
                  <a:pt x="1" y="18075"/>
                  <a:pt x="1" y="18075"/>
                </a:cubicBezTo>
                <a:lnTo>
                  <a:pt x="17197" y="18075"/>
                </a:lnTo>
                <a:cubicBezTo>
                  <a:pt x="17182" y="18075"/>
                  <a:pt x="12228" y="15166"/>
                  <a:pt x="11580" y="3011"/>
                </a:cubicBezTo>
                <a:cubicBezTo>
                  <a:pt x="11537" y="2247"/>
                  <a:pt x="11522" y="1210"/>
                  <a:pt x="1152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3135785" y="4909576"/>
            <a:ext cx="739351" cy="134969"/>
          </a:xfrm>
          <a:custGeom>
            <a:avLst/>
            <a:gdLst/>
            <a:ahLst/>
            <a:cxnLst/>
            <a:rect l="l" t="t" r="r" b="b"/>
            <a:pathLst>
              <a:path w="7187" h="1312" extrusionOk="0">
                <a:moveTo>
                  <a:pt x="0" y="1"/>
                </a:moveTo>
                <a:lnTo>
                  <a:pt x="0" y="1311"/>
                </a:lnTo>
                <a:lnTo>
                  <a:pt x="7187" y="1311"/>
                </a:lnTo>
                <a:lnTo>
                  <a:pt x="7187"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3155022" y="5090324"/>
            <a:ext cx="703860" cy="77155"/>
          </a:xfrm>
          <a:custGeom>
            <a:avLst/>
            <a:gdLst/>
            <a:ahLst/>
            <a:cxnLst/>
            <a:rect l="l" t="t" r="r" b="b"/>
            <a:pathLst>
              <a:path w="6842" h="750" extrusionOk="0">
                <a:moveTo>
                  <a:pt x="1" y="1"/>
                </a:moveTo>
                <a:lnTo>
                  <a:pt x="1" y="750"/>
                </a:lnTo>
                <a:lnTo>
                  <a:pt x="6842" y="750"/>
                </a:lnTo>
                <a:lnTo>
                  <a:pt x="684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3155022" y="5223648"/>
            <a:ext cx="703860" cy="77155"/>
          </a:xfrm>
          <a:custGeom>
            <a:avLst/>
            <a:gdLst/>
            <a:ahLst/>
            <a:cxnLst/>
            <a:rect l="l" t="t" r="r" b="b"/>
            <a:pathLst>
              <a:path w="6842" h="750" extrusionOk="0">
                <a:moveTo>
                  <a:pt x="1" y="1"/>
                </a:moveTo>
                <a:lnTo>
                  <a:pt x="1" y="750"/>
                </a:lnTo>
                <a:lnTo>
                  <a:pt x="6842" y="750"/>
                </a:lnTo>
                <a:lnTo>
                  <a:pt x="684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3307618" y="4366561"/>
            <a:ext cx="462313" cy="463856"/>
          </a:xfrm>
          <a:custGeom>
            <a:avLst/>
            <a:gdLst/>
            <a:ahLst/>
            <a:cxnLst/>
            <a:rect l="l" t="t" r="r" b="b"/>
            <a:pathLst>
              <a:path w="4494" h="4509" extrusionOk="0">
                <a:moveTo>
                  <a:pt x="2247" y="1"/>
                </a:moveTo>
                <a:cubicBezTo>
                  <a:pt x="1008" y="1"/>
                  <a:pt x="0" y="1009"/>
                  <a:pt x="0" y="2247"/>
                </a:cubicBezTo>
                <a:cubicBezTo>
                  <a:pt x="0" y="3486"/>
                  <a:pt x="1008" y="4508"/>
                  <a:pt x="2247" y="4508"/>
                </a:cubicBezTo>
                <a:cubicBezTo>
                  <a:pt x="3486" y="4508"/>
                  <a:pt x="4494" y="3486"/>
                  <a:pt x="4494" y="2247"/>
                </a:cubicBezTo>
                <a:cubicBezTo>
                  <a:pt x="4494" y="1009"/>
                  <a:pt x="3486" y="1"/>
                  <a:pt x="22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3484674" y="4172022"/>
            <a:ext cx="489060" cy="489060"/>
          </a:xfrm>
          <a:custGeom>
            <a:avLst/>
            <a:gdLst/>
            <a:ahLst/>
            <a:cxnLst/>
            <a:rect l="l" t="t" r="r" b="b"/>
            <a:pathLst>
              <a:path w="4754" h="4754" extrusionOk="0">
                <a:moveTo>
                  <a:pt x="2377" y="1"/>
                </a:moveTo>
                <a:cubicBezTo>
                  <a:pt x="1067" y="1"/>
                  <a:pt x="1" y="1067"/>
                  <a:pt x="1" y="2377"/>
                </a:cubicBezTo>
                <a:cubicBezTo>
                  <a:pt x="1" y="3688"/>
                  <a:pt x="1067" y="4754"/>
                  <a:pt x="2377" y="4754"/>
                </a:cubicBezTo>
                <a:cubicBezTo>
                  <a:pt x="3688" y="4754"/>
                  <a:pt x="4754" y="3688"/>
                  <a:pt x="4754" y="2377"/>
                </a:cubicBezTo>
                <a:cubicBezTo>
                  <a:pt x="4754" y="1052"/>
                  <a:pt x="3688" y="1"/>
                  <a:pt x="237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4"/>
          <p:cNvSpPr/>
          <p:nvPr/>
        </p:nvSpPr>
        <p:spPr>
          <a:xfrm>
            <a:off x="2936839" y="3429001"/>
            <a:ext cx="1028796" cy="1028796"/>
          </a:xfrm>
          <a:custGeom>
            <a:avLst/>
            <a:gdLst/>
            <a:ahLst/>
            <a:cxnLst/>
            <a:rect l="l" t="t" r="r" b="b"/>
            <a:pathLst>
              <a:path w="4249" h="4249" extrusionOk="0">
                <a:moveTo>
                  <a:pt x="2117" y="0"/>
                </a:moveTo>
                <a:cubicBezTo>
                  <a:pt x="951" y="0"/>
                  <a:pt x="0" y="951"/>
                  <a:pt x="0" y="2132"/>
                </a:cubicBezTo>
                <a:cubicBezTo>
                  <a:pt x="0" y="3298"/>
                  <a:pt x="951" y="4249"/>
                  <a:pt x="2117" y="4249"/>
                </a:cubicBezTo>
                <a:cubicBezTo>
                  <a:pt x="3284" y="4249"/>
                  <a:pt x="4249" y="3298"/>
                  <a:pt x="4249" y="2132"/>
                </a:cubicBezTo>
                <a:cubicBezTo>
                  <a:pt x="4249" y="951"/>
                  <a:pt x="3284" y="0"/>
                  <a:pt x="21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729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1336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953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57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76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35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0696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1306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295485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4316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4155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376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684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55261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32191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05213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89150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46998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244196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249D0-75E0-41D1-96A8-217BD38B8E4B}" type="datetimeFigureOut">
              <a:rPr lang="zh-CN" altLang="en-US" smtClean="0"/>
              <a:t>2026/3/27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050647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249D0-75E0-41D1-96A8-217BD38B8E4B}" type="datetimeFigureOut">
              <a:rPr lang="zh-CN" altLang="en-US" smtClean="0"/>
              <a:t>2026/3/27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4491756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249D0-75E0-41D1-96A8-217BD38B8E4B}" type="datetimeFigureOut">
              <a:rPr lang="zh-CN" altLang="en-US" smtClean="0">
                <a:solidFill>
                  <a:prstClr val="black">
                    <a:tint val="75000"/>
                  </a:prstClr>
                </a:solidFill>
              </a:rPr>
              <a:pPr/>
              <a:t>2026/3/27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42119-DEA7-4815-9B96-9D7A78AED21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710295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359789" y="2523150"/>
            <a:ext cx="388919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16587" y="1070031"/>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738823" y="4169636"/>
            <a:ext cx="1815044" cy="607218"/>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E2334"/>
                </a:solidFill>
                <a:effectLst/>
                <a:uLnTx/>
                <a:uFillTx/>
                <a:latin typeface="#9Slide03 Roboto Medium" panose="02000000000000000000" pitchFamily="2" charset="0"/>
                <a:ea typeface="#9Slide03 Roboto Medium" panose="02000000000000000000" pitchFamily="2" charset="0"/>
                <a:cs typeface="+mn-cs"/>
              </a:rPr>
              <a:t>Dệt</a:t>
            </a:r>
            <a:r>
              <a:rPr kumimoji="0" lang="en-US" sz="2800" b="1" i="0" u="none" strike="noStrike" kern="0" cap="none" spc="0" normalizeH="0" noProof="0" dirty="0">
                <a:ln>
                  <a:noFill/>
                </a:ln>
                <a:solidFill>
                  <a:srgbClr val="0E2334"/>
                </a:solidFill>
                <a:effectLst/>
                <a:uLnTx/>
                <a:uFillTx/>
                <a:latin typeface="#9Slide03 Roboto Medium" panose="02000000000000000000" pitchFamily="2" charset="0"/>
                <a:ea typeface="#9Slide03 Roboto Medium" panose="02000000000000000000" pitchFamily="2" charset="0"/>
                <a:cs typeface="+mn-cs"/>
              </a:rPr>
              <a:t> may</a:t>
            </a:r>
            <a:endParaRPr kumimoji="0" lang="en-US" sz="2800" b="1" i="0" u="none" strike="noStrike" kern="0" cap="none" spc="0" normalizeH="0" baseline="0" noProof="0" dirty="0">
              <a:ln>
                <a:noFill/>
              </a:ln>
              <a:solidFill>
                <a:srgbClr val="0E2334"/>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794227" y="2492269"/>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lang="en-US" sz="2400" b="1" kern="0" noProof="0" dirty="0">
                <a:solidFill>
                  <a:prstClr val="white"/>
                </a:solidFill>
                <a:latin typeface="#9Slide03 Roboto Medium" panose="02000000000000000000" pitchFamily="2" charset="0"/>
                <a:ea typeface="#9Slide03 Roboto Medium" panose="02000000000000000000" pitchFamily="2" charset="0"/>
              </a:rPr>
              <a:t>ệ</a:t>
            </a: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/d/m/y/t/a</a:t>
            </a:r>
          </a:p>
        </p:txBody>
      </p:sp>
      <p:pic>
        <p:nvPicPr>
          <p:cNvPr id="2050" name="Picture 2" descr="Hình ảnh Con Số Dệt May Của Lao động Ngày Lao động Lao động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74063" y1="22031" x2="74688" y2="51406"/>
                        <a14:foregroundMark x1="77813" y1="21406" x2="77813" y2="21406"/>
                        <a14:foregroundMark x1="81250" y1="36094" x2="81875" y2="42656"/>
                        <a14:foregroundMark x1="82813" y1="27656" x2="83906" y2="32344"/>
                      </a14:backgroundRemoval>
                    </a14:imgEffect>
                  </a14:imgLayer>
                </a14:imgProps>
              </a:ext>
              <a:ext uri="{28A0092B-C50C-407E-A947-70E740481C1C}">
                <a14:useLocalDpi xmlns:a14="http://schemas.microsoft.com/office/drawing/2010/main" val="0"/>
              </a:ext>
            </a:extLst>
          </a:blip>
          <a:srcRect/>
          <a:stretch>
            <a:fillRect/>
          </a:stretch>
        </p:blipFill>
        <p:spPr bwMode="auto">
          <a:xfrm>
            <a:off x="5492942" y="3101834"/>
            <a:ext cx="3328939" cy="332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126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562005" y="1350397"/>
            <a:ext cx="7764757"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32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32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1957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28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Google Shape;1081;p7" descr="The role of Good Governance in Project Management"/>
          <p:cNvPicPr preferRelativeResize="0"/>
          <p:nvPr/>
        </p:nvPicPr>
        <p:blipFill rotWithShape="1">
          <a:blip r:embed="rId4">
            <a:alphaModFix/>
          </a:blip>
          <a:srcRect/>
          <a:stretch/>
        </p:blipFill>
        <p:spPr>
          <a:xfrm>
            <a:off x="478316" y="4428860"/>
            <a:ext cx="2145621" cy="1367557"/>
          </a:xfrm>
          <a:prstGeom prst="rect">
            <a:avLst/>
          </a:prstGeom>
          <a:noFill/>
          <a:ln>
            <a:noFill/>
          </a:ln>
          <a:effectLst>
            <a:outerShdw blurRad="50800" dist="38100" dir="2700000" algn="tl" rotWithShape="0">
              <a:prstClr val="black">
                <a:alpha val="40000"/>
              </a:prstClr>
            </a:outerShdw>
          </a:effectLst>
        </p:spPr>
      </p:pic>
      <p:graphicFrame>
        <p:nvGraphicFramePr>
          <p:cNvPr id="29" name="Table 28"/>
          <p:cNvGraphicFramePr>
            <a:graphicFrameLocks noGrp="1"/>
          </p:cNvGraphicFramePr>
          <p:nvPr>
            <p:extLst>
              <p:ext uri="{D42A27DB-BD31-4B8C-83A1-F6EECF244321}">
                <p14:modId xmlns:p14="http://schemas.microsoft.com/office/powerpoint/2010/main" val="1308676682"/>
              </p:ext>
            </p:extLst>
          </p:nvPr>
        </p:nvGraphicFramePr>
        <p:xfrm>
          <a:off x="5377217" y="1460344"/>
          <a:ext cx="6359858" cy="433607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61527">
                  <a:extLst>
                    <a:ext uri="{9D8B030D-6E8A-4147-A177-3AD203B41FA5}">
                      <a16:colId xmlns:a16="http://schemas.microsoft.com/office/drawing/2014/main" val="10422947"/>
                    </a:ext>
                  </a:extLst>
                </a:gridCol>
                <a:gridCol w="2150916">
                  <a:extLst>
                    <a:ext uri="{9D8B030D-6E8A-4147-A177-3AD203B41FA5}">
                      <a16:colId xmlns:a16="http://schemas.microsoft.com/office/drawing/2014/main" val="2954536270"/>
                    </a:ext>
                  </a:extLst>
                </a:gridCol>
                <a:gridCol w="2347415">
                  <a:extLst>
                    <a:ext uri="{9D8B030D-6E8A-4147-A177-3AD203B41FA5}">
                      <a16:colId xmlns:a16="http://schemas.microsoft.com/office/drawing/2014/main" val="984934770"/>
                    </a:ext>
                  </a:extLst>
                </a:gridCol>
              </a:tblGrid>
              <a:tr h="1626027">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Nội</a:t>
                      </a:r>
                      <a:r>
                        <a:rPr lang="en-US" sz="2600" b="1" baseline="0">
                          <a:solidFill>
                            <a:schemeClr val="bg1"/>
                          </a:solidFill>
                          <a:effectLst/>
                          <a:latin typeface="Times New Roman" panose="02020603050405020304" pitchFamily="18" charset="0"/>
                          <a:cs typeface="Times New Roman" panose="02020603050405020304" pitchFamily="18" charset="0"/>
                        </a:rPr>
                        <a:t> dung</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than </a:t>
                      </a:r>
                      <a:endParaRPr lang="en-US" sz="2600">
                        <a:solidFill>
                          <a:schemeClr val="bg1"/>
                        </a:solidFill>
                        <a:effectLst/>
                        <a:latin typeface="Times New Roman" panose="02020603050405020304" pitchFamily="18" charset="0"/>
                        <a:cs typeface="Times New Roman" panose="02020603050405020304" pitchFamily="18" charset="0"/>
                      </a:endParaRPr>
                    </a:p>
                    <a:p>
                      <a:pPr algn="ctr"/>
                      <a:r>
                        <a:rPr lang="en-US" sz="2600" b="1">
                          <a:solidFill>
                            <a:schemeClr val="bg1"/>
                          </a:solidFill>
                          <a:effectLst/>
                          <a:latin typeface="Times New Roman" panose="02020603050405020304" pitchFamily="18" charset="0"/>
                          <a:cs typeface="Times New Roman" panose="02020603050405020304" pitchFamily="18" charset="0"/>
                        </a:rPr>
                        <a:t>(Nhóm 1, 3)</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a:t>
                      </a:r>
                    </a:p>
                    <a:p>
                      <a:pPr algn="ctr"/>
                      <a:r>
                        <a:rPr lang="en-US" sz="2600" b="1">
                          <a:solidFill>
                            <a:schemeClr val="bg1"/>
                          </a:solidFill>
                          <a:effectLst/>
                          <a:latin typeface="Times New Roman" panose="02020603050405020304" pitchFamily="18" charset="0"/>
                          <a:cs typeface="Times New Roman" panose="02020603050405020304" pitchFamily="18" charset="0"/>
                        </a:rPr>
                        <a:t>dầu khí</a:t>
                      </a:r>
                      <a:endParaRPr lang="en-US" sz="2600">
                        <a:solidFill>
                          <a:schemeClr val="bg1"/>
                        </a:solidFill>
                        <a:effectLst/>
                        <a:latin typeface="Times New Roman" panose="02020603050405020304" pitchFamily="18" charset="0"/>
                        <a:cs typeface="Times New Roman" panose="02020603050405020304" pitchFamily="18" charset="0"/>
                      </a:endParaRPr>
                    </a:p>
                    <a:p>
                      <a:pPr algn="ctr"/>
                      <a:r>
                        <a:rPr lang="en-US" sz="2600" b="1">
                          <a:solidFill>
                            <a:schemeClr val="bg1"/>
                          </a:solidFill>
                          <a:effectLst/>
                          <a:latin typeface="Times New Roman" panose="02020603050405020304" pitchFamily="18" charset="0"/>
                          <a:cs typeface="Times New Roman" panose="02020603050405020304" pitchFamily="18" charset="0"/>
                        </a:rPr>
                        <a:t>(Nhóm 2, 4)</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Vai trò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5629605"/>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Đặc điểm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0954220"/>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Phân bố</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Ảnh hưởng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032019"/>
                  </a:ext>
                </a:extLst>
              </a:tr>
              <a:tr h="542009">
                <a:tc>
                  <a:txBody>
                    <a:bodyPr/>
                    <a:lstStyle/>
                    <a:p>
                      <a:r>
                        <a:rPr lang="en-US" sz="2600">
                          <a:solidFill>
                            <a:schemeClr val="tx1"/>
                          </a:solidFill>
                          <a:effectLst/>
                          <a:latin typeface="Times New Roman" panose="02020603050405020304" pitchFamily="18" charset="0"/>
                          <a:cs typeface="Times New Roman" panose="02020603050405020304" pitchFamily="18" charset="0"/>
                        </a:rPr>
                        <a:t>Xu hướng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9092804"/>
                  </a:ext>
                </a:extLst>
              </a:tr>
            </a:tbl>
          </a:graphicData>
        </a:graphic>
      </p:graphicFrame>
      <p:sp>
        <p:nvSpPr>
          <p:cNvPr id="30" name="Rounded Rectangle 29"/>
          <p:cNvSpPr/>
          <p:nvPr/>
        </p:nvSpPr>
        <p:spPr>
          <a:xfrm>
            <a:off x="2871084" y="4727850"/>
            <a:ext cx="1952902" cy="877365"/>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200" b="1">
                <a:solidFill>
                  <a:prstClr val="black"/>
                </a:solidFill>
                <a:latin typeface="Times New Roman" panose="02020603050405020304" pitchFamily="18" charset="0"/>
                <a:cs typeface="Times New Roman" panose="02020603050405020304" pitchFamily="18" charset="0"/>
              </a:rPr>
              <a:t>HĐ NHÓM: 05 phút</a:t>
            </a:r>
          </a:p>
        </p:txBody>
      </p:sp>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latin typeface="Calibri" panose="020F0502020204030204" pitchFamily="34" charset="0"/>
                    <a:ea typeface="宋体" panose="02010600030101010101" pitchFamily="2" charset="-122"/>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latin typeface="Calibri" panose="020F0502020204030204" pitchFamily="34" charset="0"/>
                    <a:ea typeface="宋体" panose="02010600030101010101" pitchFamily="2" charset="-122"/>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algn="ctr">
                  <a:defRPr/>
                </a:pPr>
                <a:r>
                  <a:rPr lang="en-US" sz="1400" b="1" i="1">
                    <a:solidFill>
                      <a:prstClr val="white"/>
                    </a:solidFill>
                    <a:latin typeface="Times New Roman" panose="02020603050405020304" pitchFamily="18" charset="0"/>
                    <a:ea typeface="微软雅黑"/>
                    <a:cs typeface="Times New Roman" panose="02020603050405020304" pitchFamily="18" charset="0"/>
                  </a:rPr>
                  <a:t>Hình thành </a:t>
                </a:r>
              </a:p>
              <a:p>
                <a:pPr algn="ctr">
                  <a:defRPr/>
                </a:pPr>
                <a:r>
                  <a:rPr lang="en-US" sz="1400" b="1" i="1">
                    <a:solidFill>
                      <a:prstClr val="white"/>
                    </a:solidFill>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69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838863819"/>
              </p:ext>
            </p:extLst>
          </p:nvPr>
        </p:nvGraphicFramePr>
        <p:xfrm>
          <a:off x="460615" y="1344665"/>
          <a:ext cx="11351964" cy="45375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4974223">
                  <a:extLst>
                    <a:ext uri="{9D8B030D-6E8A-4147-A177-3AD203B41FA5}">
                      <a16:colId xmlns:a16="http://schemas.microsoft.com/office/drawing/2014/main" val="2954536270"/>
                    </a:ext>
                  </a:extLst>
                </a:gridCol>
                <a:gridCol w="4643987">
                  <a:extLst>
                    <a:ext uri="{9D8B030D-6E8A-4147-A177-3AD203B41FA5}">
                      <a16:colId xmlns:a16="http://schemas.microsoft.com/office/drawing/2014/main" val="984934770"/>
                    </a:ext>
                  </a:extLst>
                </a:gridCol>
              </a:tblGrid>
              <a:tr h="589312">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than</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dầu khí</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3948203">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28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775314" y="3813868"/>
            <a:ext cx="1082284" cy="492443"/>
          </a:xfrm>
          <a:prstGeom prst="rect">
            <a:avLst/>
          </a:prstGeom>
        </p:spPr>
        <p:txBody>
          <a:bodyPr wrap="none">
            <a:spAutoFit/>
          </a:bodyPr>
          <a:lstStyle/>
          <a:p>
            <a:pPr lvl="0" algn="ctr" defTabSz="914400"/>
            <a:r>
              <a:rPr lang="en-US" sz="2600">
                <a:solidFill>
                  <a:prstClr val="black"/>
                </a:solidFill>
                <a:latin typeface="Times New Roman" panose="02020603050405020304" pitchFamily="18" charset="0"/>
                <a:cs typeface="Times New Roman" panose="02020603050405020304" pitchFamily="18" charset="0"/>
              </a:rPr>
              <a:t>Vai trò</a:t>
            </a:r>
          </a:p>
        </p:txBody>
      </p:sp>
      <p:sp>
        <p:nvSpPr>
          <p:cNvPr id="3" name="Rectangle 2"/>
          <p:cNvSpPr/>
          <p:nvPr/>
        </p:nvSpPr>
        <p:spPr>
          <a:xfrm>
            <a:off x="2172297" y="2413485"/>
            <a:ext cx="4965482" cy="3293209"/>
          </a:xfrm>
          <a:prstGeom prst="rect">
            <a:avLst/>
          </a:prstGeom>
        </p:spPr>
        <p:txBody>
          <a:bodyPr wrap="square">
            <a:spAutoFit/>
          </a:bodyPr>
          <a:lstStyle/>
          <a:p>
            <a:pPr lvl="0" algn="just" defTabSz="914400"/>
            <a:r>
              <a:rPr lang="en-US" sz="2600">
                <a:solidFill>
                  <a:prstClr val="black"/>
                </a:solidFill>
                <a:latin typeface="Times New Roman" panose="02020603050405020304" pitchFamily="18" charset="0"/>
                <a:cs typeface="Times New Roman" panose="02020603050405020304" pitchFamily="18" charset="0"/>
              </a:rPr>
              <a:t>- Là nguồn năng lượng truyền thống, cơ bản, sử dụng rộng rãi trong sản xuất và đời sống.</a:t>
            </a:r>
          </a:p>
          <a:p>
            <a:pPr lvl="0" algn="just" defTabSz="914400"/>
            <a:r>
              <a:rPr lang="en-US" sz="2600">
                <a:solidFill>
                  <a:prstClr val="black"/>
                </a:solidFill>
                <a:latin typeface="Times New Roman" panose="02020603050405020304" pitchFamily="18" charset="0"/>
                <a:cs typeface="Times New Roman" panose="02020603050405020304" pitchFamily="18" charset="0"/>
              </a:rPr>
              <a:t>- Làm nhiên liệu cho các nhà máy nhiệt điện, nhà máy luyện kim.</a:t>
            </a:r>
          </a:p>
          <a:p>
            <a:pPr lvl="0" algn="just" defTabSz="914400"/>
            <a:r>
              <a:rPr lang="en-US" sz="2600">
                <a:solidFill>
                  <a:prstClr val="black"/>
                </a:solidFill>
                <a:latin typeface="Times New Roman" panose="02020603050405020304" pitchFamily="18" charset="0"/>
                <a:cs typeface="Times New Roman" panose="02020603050405020304" pitchFamily="18" charset="0"/>
              </a:rPr>
              <a:t>- Là nguyên liệu cho công nghiệp hóa chất để sản xuất ra chất dẻo, sợi nhân tạo, dược phẩm,…</a:t>
            </a:r>
          </a:p>
        </p:txBody>
      </p:sp>
      <p:sp>
        <p:nvSpPr>
          <p:cNvPr id="4" name="Rectangle 3"/>
          <p:cNvSpPr/>
          <p:nvPr/>
        </p:nvSpPr>
        <p:spPr>
          <a:xfrm>
            <a:off x="7193555" y="2213430"/>
            <a:ext cx="4563248" cy="3693319"/>
          </a:xfrm>
          <a:prstGeom prst="rect">
            <a:avLst/>
          </a:prstGeom>
        </p:spPr>
        <p:txBody>
          <a:bodyPr wrap="square">
            <a:spAutoFit/>
          </a:bodyPr>
          <a:lstStyle/>
          <a:p>
            <a:pPr lvl="0" algn="just" defTabSz="914400"/>
            <a:r>
              <a:rPr lang="en-US" sz="2600">
                <a:solidFill>
                  <a:prstClr val="black"/>
                </a:solidFill>
                <a:latin typeface="Times New Roman" panose="02020603050405020304" pitchFamily="18" charset="0"/>
                <a:cs typeface="Times New Roman" panose="02020603050405020304" pitchFamily="18" charset="0"/>
              </a:rPr>
              <a:t> - Làm nhiên liệu quan trọng cho sản xuất điện, giao thông vận tải.</a:t>
            </a:r>
          </a:p>
          <a:p>
            <a:pPr lvl="0" algn="just" defTabSz="914400"/>
            <a:r>
              <a:rPr lang="en-US" sz="2600">
                <a:solidFill>
                  <a:prstClr val="black"/>
                </a:solidFill>
                <a:latin typeface="Times New Roman" panose="02020603050405020304" pitchFamily="18" charset="0"/>
                <a:cs typeface="Times New Roman" panose="02020603050405020304" pitchFamily="18" charset="0"/>
              </a:rPr>
              <a:t>- Làm nguyên liệu cho công nghiệp hóa chất để sản xuất ra: thuốc nhuộm, va-dơ-lin, chất sát trùng, chất thơm, rượu, cao su tổng hợp,…</a:t>
            </a:r>
          </a:p>
          <a:p>
            <a:pPr lvl="0" algn="just" defTabSz="914400"/>
            <a:r>
              <a:rPr lang="en-US" sz="2600">
                <a:solidFill>
                  <a:prstClr val="black"/>
                </a:solidFill>
                <a:latin typeface="Times New Roman" panose="02020603050405020304" pitchFamily="18" charset="0"/>
                <a:cs typeface="Times New Roman" panose="02020603050405020304" pitchFamily="18" charset="0"/>
              </a:rPr>
              <a:t>- Dầu mỏ được ví như “vàng đen” của nhiều nước.</a:t>
            </a:r>
          </a:p>
        </p:txBody>
      </p:sp>
    </p:spTree>
    <p:extLst>
      <p:ext uri="{BB962C8B-B14F-4D97-AF65-F5344CB8AC3E}">
        <p14:creationId xmlns:p14="http://schemas.microsoft.com/office/powerpoint/2010/main" val="22122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068749532"/>
              </p:ext>
            </p:extLst>
          </p:nvPr>
        </p:nvGraphicFramePr>
        <p:xfrm>
          <a:off x="460615" y="1344665"/>
          <a:ext cx="11351964" cy="480848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4974223">
                  <a:extLst>
                    <a:ext uri="{9D8B030D-6E8A-4147-A177-3AD203B41FA5}">
                      <a16:colId xmlns:a16="http://schemas.microsoft.com/office/drawing/2014/main" val="2954536270"/>
                    </a:ext>
                  </a:extLst>
                </a:gridCol>
                <a:gridCol w="4643987">
                  <a:extLst>
                    <a:ext uri="{9D8B030D-6E8A-4147-A177-3AD203B41FA5}">
                      <a16:colId xmlns:a16="http://schemas.microsoft.com/office/drawing/2014/main" val="984934770"/>
                    </a:ext>
                  </a:extLst>
                </a:gridCol>
              </a:tblGrid>
              <a:tr h="589312">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than</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dầu khí</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219173">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581319" y="3809203"/>
            <a:ext cx="1470275" cy="492443"/>
          </a:xfrm>
          <a:prstGeom prst="rect">
            <a:avLst/>
          </a:prstGeom>
        </p:spPr>
        <p:txBody>
          <a:bodyPr wrap="none">
            <a:spAutoFit/>
          </a:bodyPr>
          <a:lstStyle/>
          <a:p>
            <a:pPr lvl="0" algn="ctr" defTabSz="914400"/>
            <a:r>
              <a:rPr lang="en-US" sz="2600">
                <a:solidFill>
                  <a:prstClr val="black"/>
                </a:solidFill>
                <a:latin typeface="Times New Roman" panose="02020603050405020304" pitchFamily="18" charset="0"/>
                <a:cs typeface="Times New Roman" panose="02020603050405020304" pitchFamily="18" charset="0"/>
              </a:rPr>
              <a:t>Đặc điểm</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2172297" y="2808929"/>
            <a:ext cx="4965482" cy="2492990"/>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Được phân thành nhiều loại tùy thuộc vào khả năng sinh nhiệt, hàm lượng cac-bon và độ tro như: than đá, than nâu, than bùn.</a:t>
            </a:r>
          </a:p>
          <a:p>
            <a:pPr lvl="0" algn="just" defTabSz="914400"/>
            <a:r>
              <a:rPr lang="vi-VN" sz="2600">
                <a:solidFill>
                  <a:prstClr val="black"/>
                </a:solidFill>
                <a:latin typeface="Times New Roman" panose="02020603050405020304" pitchFamily="18" charset="0"/>
                <a:cs typeface="Times New Roman" panose="02020603050405020304" pitchFamily="18" charset="0"/>
              </a:rPr>
              <a:t>- Là tài nguyên thiên nhiên không tái tạo được.</a:t>
            </a:r>
          </a:p>
        </p:txBody>
      </p:sp>
      <p:sp>
        <p:nvSpPr>
          <p:cNvPr id="4" name="Rectangle 3"/>
          <p:cNvSpPr/>
          <p:nvPr/>
        </p:nvSpPr>
        <p:spPr>
          <a:xfrm>
            <a:off x="7193555" y="2008710"/>
            <a:ext cx="4563248" cy="409342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Có khả năng sinh nhiệt cao (cao hơn than), dễ vận chuyển và sử dụng.</a:t>
            </a:r>
          </a:p>
          <a:p>
            <a:pPr lvl="0" algn="just" defTabSz="914400"/>
            <a:r>
              <a:rPr lang="vi-VN" sz="2600">
                <a:solidFill>
                  <a:prstClr val="black"/>
                </a:solidFill>
                <a:latin typeface="Times New Roman" panose="02020603050405020304" pitchFamily="18" charset="0"/>
                <a:cs typeface="Times New Roman" panose="02020603050405020304" pitchFamily="18" charset="0"/>
              </a:rPr>
              <a:t>- Nhiên liệu cháy hoàn toàn và không tạo thành tro.</a:t>
            </a:r>
          </a:p>
          <a:p>
            <a:pPr lvl="0" algn="just" defTabSz="914400"/>
            <a:r>
              <a:rPr lang="vi-VN" sz="2600">
                <a:solidFill>
                  <a:prstClr val="black"/>
                </a:solidFill>
                <a:latin typeface="Times New Roman" panose="02020603050405020304" pitchFamily="18" charset="0"/>
                <a:cs typeface="Times New Roman" panose="02020603050405020304" pitchFamily="18" charset="0"/>
              </a:rPr>
              <a:t>- Dầu khí chiếm vị trí hàng dầu trong các loại nhiên liệu.</a:t>
            </a:r>
          </a:p>
          <a:p>
            <a:pPr lvl="0" algn="just" defTabSz="914400"/>
            <a:r>
              <a:rPr lang="vi-VN" sz="2600">
                <a:solidFill>
                  <a:prstClr val="black"/>
                </a:solidFill>
                <a:latin typeface="Times New Roman" panose="02020603050405020304" pitchFamily="18" charset="0"/>
                <a:cs typeface="Times New Roman" panose="02020603050405020304" pitchFamily="18" charset="0"/>
              </a:rPr>
              <a:t>- Sau khi chế biến, dầu khí tạo ra nhiều sản phẩm như: xăng, dầu hỏa, dầu ma-dut,…</a:t>
            </a:r>
          </a:p>
        </p:txBody>
      </p:sp>
    </p:spTree>
    <p:extLst>
      <p:ext uri="{BB962C8B-B14F-4D97-AF65-F5344CB8AC3E}">
        <p14:creationId xmlns:p14="http://schemas.microsoft.com/office/powerpoint/2010/main" val="244707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691824488"/>
              </p:ext>
            </p:extLst>
          </p:nvPr>
        </p:nvGraphicFramePr>
        <p:xfrm>
          <a:off x="6351160" y="640797"/>
          <a:ext cx="5713840" cy="607322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16482">
                  <a:extLst>
                    <a:ext uri="{9D8B030D-6E8A-4147-A177-3AD203B41FA5}">
                      <a16:colId xmlns:a16="http://schemas.microsoft.com/office/drawing/2014/main" val="10422947"/>
                    </a:ext>
                  </a:extLst>
                </a:gridCol>
                <a:gridCol w="2071658">
                  <a:extLst>
                    <a:ext uri="{9D8B030D-6E8A-4147-A177-3AD203B41FA5}">
                      <a16:colId xmlns:a16="http://schemas.microsoft.com/office/drawing/2014/main" val="2954536270"/>
                    </a:ext>
                  </a:extLst>
                </a:gridCol>
                <a:gridCol w="2425700">
                  <a:extLst>
                    <a:ext uri="{9D8B030D-6E8A-4147-A177-3AD203B41FA5}">
                      <a16:colId xmlns:a16="http://schemas.microsoft.com/office/drawing/2014/main" val="984934770"/>
                    </a:ext>
                  </a:extLst>
                </a:gridCol>
              </a:tblGrid>
              <a:tr h="1142238">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Nội</a:t>
                      </a:r>
                      <a:r>
                        <a:rPr lang="en-US" sz="2600" b="1" baseline="0">
                          <a:solidFill>
                            <a:schemeClr val="bg1"/>
                          </a:solidFill>
                          <a:effectLst/>
                          <a:latin typeface="Times New Roman" panose="02020603050405020304" pitchFamily="18" charset="0"/>
                          <a:cs typeface="Times New Roman" panose="02020603050405020304" pitchFamily="18" charset="0"/>
                        </a:rPr>
                        <a:t> dung</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than</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a:t>
                      </a:r>
                    </a:p>
                    <a:p>
                      <a:pPr algn="ctr"/>
                      <a:r>
                        <a:rPr lang="en-US" sz="2600" b="1">
                          <a:solidFill>
                            <a:schemeClr val="bg1"/>
                          </a:solidFill>
                          <a:effectLst/>
                          <a:latin typeface="Times New Roman" panose="02020603050405020304" pitchFamily="18" charset="0"/>
                          <a:cs typeface="Times New Roman" panose="02020603050405020304" pitchFamily="18" charset="0"/>
                        </a:rPr>
                        <a:t>dầu khí</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930990">
                <a:tc>
                  <a:txBody>
                    <a:bodyPr/>
                    <a:lstStyle/>
                    <a:p>
                      <a:pPr algn="ctr"/>
                      <a:endParaRPr lang="en-US" sz="26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ea typeface="宋体" panose="02010600030101010101" pitchFamily="2" charset="-122"/>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defRPr/>
                  </a:pPr>
                  <a:endParaRPr lang="zh-CN" altLang="en-US" sz="1400">
                    <a:solidFill>
                      <a:prstClr val="black"/>
                    </a:solidFill>
                    <a:ea typeface="宋体" panose="02010600030101010101" pitchFamily="2" charset="-122"/>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algn="ctr">
                  <a:defRPr/>
                </a:pPr>
                <a:r>
                  <a:rPr lang="en-US" sz="1400" b="1" i="1">
                    <a:solidFill>
                      <a:prstClr val="white"/>
                    </a:solidFill>
                    <a:latin typeface="Times New Roman" panose="02020603050405020304" pitchFamily="18" charset="0"/>
                    <a:ea typeface="微软雅黑"/>
                    <a:cs typeface="Times New Roman" panose="02020603050405020304" pitchFamily="18" charset="0"/>
                  </a:rPr>
                  <a:t>Hình thành </a:t>
                </a:r>
              </a:p>
              <a:p>
                <a:pPr algn="ctr">
                  <a:defRPr/>
                </a:pPr>
                <a:r>
                  <a:rPr lang="en-US" sz="1400" b="1" i="1">
                    <a:solidFill>
                      <a:prstClr val="white"/>
                    </a:solidFill>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lang="en-US" altLang="zh-CN" sz="2800" b="1" dirty="0">
              <a:solidFill>
                <a:srgbClr val="D4241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6351160" y="4004604"/>
            <a:ext cx="1268296" cy="492443"/>
          </a:xfrm>
          <a:prstGeom prst="rect">
            <a:avLst/>
          </a:prstGeom>
        </p:spPr>
        <p:txBody>
          <a:bodyPr wrap="none">
            <a:spAutoFit/>
          </a:bodyPr>
          <a:lstStyle/>
          <a:p>
            <a:pPr algn="ctr" defTabSz="914400"/>
            <a:r>
              <a:rPr lang="en-US" sz="2600">
                <a:solidFill>
                  <a:prstClr val="black"/>
                </a:solidFill>
                <a:latin typeface="Times New Roman" panose="02020603050405020304" pitchFamily="18" charset="0"/>
                <a:cs typeface="Times New Roman" panose="02020603050405020304" pitchFamily="18" charset="0"/>
              </a:rPr>
              <a:t>Phân bố</a:t>
            </a:r>
          </a:p>
        </p:txBody>
      </p:sp>
      <p:sp>
        <p:nvSpPr>
          <p:cNvPr id="15" name="Rectangle 14"/>
          <p:cNvSpPr/>
          <p:nvPr/>
        </p:nvSpPr>
        <p:spPr>
          <a:xfrm>
            <a:off x="7597633" y="1804002"/>
            <a:ext cx="1981122" cy="4893647"/>
          </a:xfrm>
          <a:prstGeom prst="rect">
            <a:avLst/>
          </a:prstGeom>
        </p:spPr>
        <p:txBody>
          <a:bodyPr wrap="square">
            <a:spAutoFit/>
          </a:bodyPr>
          <a:lstStyle/>
          <a:p>
            <a:pPr algn="just" defTabSz="914400"/>
            <a:r>
              <a:rPr lang="vi-VN" sz="2600">
                <a:solidFill>
                  <a:prstClr val="black"/>
                </a:solidFill>
                <a:latin typeface="Times New Roman" panose="02020603050405020304" pitchFamily="18" charset="0"/>
                <a:cs typeface="Times New Roman" panose="02020603050405020304" pitchFamily="18" charset="0"/>
              </a:rPr>
              <a:t>- Chủ yếu ở bán cầu Bắc.</a:t>
            </a:r>
          </a:p>
          <a:p>
            <a:pPr algn="just" defTabSz="914400"/>
            <a:r>
              <a:rPr lang="vi-VN" sz="2600">
                <a:solidFill>
                  <a:prstClr val="black"/>
                </a:solidFill>
                <a:latin typeface="Times New Roman" panose="02020603050405020304" pitchFamily="18" charset="0"/>
                <a:cs typeface="Times New Roman" panose="02020603050405020304" pitchFamily="18" charset="0"/>
              </a:rPr>
              <a:t>- Nước đứng đầu về sản lượng khai thác than là những nước có trữ lượng than lớn như: Trung Quốc, Ấn Độ, Hoa Kỳ,…</a:t>
            </a:r>
          </a:p>
        </p:txBody>
      </p:sp>
      <p:sp>
        <p:nvSpPr>
          <p:cNvPr id="16" name="Rectangle 15"/>
          <p:cNvSpPr/>
          <p:nvPr/>
        </p:nvSpPr>
        <p:spPr>
          <a:xfrm>
            <a:off x="9665458" y="1804002"/>
            <a:ext cx="2361066" cy="4893647"/>
          </a:xfrm>
          <a:prstGeom prst="rect">
            <a:avLst/>
          </a:prstGeom>
        </p:spPr>
        <p:txBody>
          <a:bodyPr wrap="square">
            <a:spAutoFit/>
          </a:bodyPr>
          <a:lstStyle/>
          <a:p>
            <a:pPr algn="just" defTabSz="914400"/>
            <a:r>
              <a:rPr lang="vi-VN" sz="2600">
                <a:solidFill>
                  <a:prstClr val="black"/>
                </a:solidFill>
                <a:latin typeface="Times New Roman" panose="02020603050405020304" pitchFamily="18" charset="0"/>
                <a:cs typeface="Times New Roman" panose="02020603050405020304" pitchFamily="18" charset="0"/>
              </a:rPr>
              <a:t>- Các mỏ dầu khí phân bố ở cả hai bán cầu.</a:t>
            </a:r>
          </a:p>
          <a:p>
            <a:pPr algn="just" defTabSz="914400"/>
            <a:r>
              <a:rPr lang="vi-VN" sz="2600">
                <a:solidFill>
                  <a:prstClr val="black"/>
                </a:solidFill>
                <a:latin typeface="Times New Roman" panose="02020603050405020304" pitchFamily="18" charset="0"/>
                <a:cs typeface="Times New Roman" panose="02020603050405020304" pitchFamily="18" charset="0"/>
              </a:rPr>
              <a:t>- Các nước đứng đầu về sản lượng khai thác đều có trữ lượng lớn dầu khí như: A-rập Xê-út, Hoa Kỳ, Liên bang Nga, I-rắc, I-ran,…</a:t>
            </a:r>
          </a:p>
        </p:txBody>
      </p:sp>
      <p:pic>
        <p:nvPicPr>
          <p:cNvPr id="4" name="Picture 3"/>
          <p:cNvPicPr>
            <a:picLocks noChangeAspect="1"/>
          </p:cNvPicPr>
          <p:nvPr/>
        </p:nvPicPr>
        <p:blipFill>
          <a:blip r:embed="rId5"/>
          <a:stretch>
            <a:fillRect/>
          </a:stretch>
        </p:blipFill>
        <p:spPr>
          <a:xfrm>
            <a:off x="145512" y="1858594"/>
            <a:ext cx="6017163" cy="3718352"/>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6"/>
          <a:stretch>
            <a:fillRect/>
          </a:stretch>
        </p:blipFill>
        <p:spPr>
          <a:xfrm>
            <a:off x="101969" y="1804002"/>
            <a:ext cx="6149508" cy="40162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13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wipe(left)">
                                      <p:cBhvr>
                                        <p:cTn id="27" dur="500"/>
                                        <p:tgtEl>
                                          <p:spTgt spid="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wipe(left)">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wipe(left)">
                                      <p:cBhvr>
                                        <p:cTn id="4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833081714"/>
              </p:ext>
            </p:extLst>
          </p:nvPr>
        </p:nvGraphicFramePr>
        <p:xfrm>
          <a:off x="460615" y="1344665"/>
          <a:ext cx="11351964" cy="45375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4974223">
                  <a:extLst>
                    <a:ext uri="{9D8B030D-6E8A-4147-A177-3AD203B41FA5}">
                      <a16:colId xmlns:a16="http://schemas.microsoft.com/office/drawing/2014/main" val="2954536270"/>
                    </a:ext>
                  </a:extLst>
                </a:gridCol>
                <a:gridCol w="4643987">
                  <a:extLst>
                    <a:ext uri="{9D8B030D-6E8A-4147-A177-3AD203B41FA5}">
                      <a16:colId xmlns:a16="http://schemas.microsoft.com/office/drawing/2014/main" val="984934770"/>
                    </a:ext>
                  </a:extLst>
                </a:gridCol>
              </a:tblGrid>
              <a:tr h="589312">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than</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dầu khí</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3948203">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466705" y="3800220"/>
            <a:ext cx="1699504" cy="492443"/>
          </a:xfrm>
          <a:prstGeom prst="rect">
            <a:avLst/>
          </a:prstGeom>
        </p:spPr>
        <p:txBody>
          <a:bodyPr wrap="none">
            <a:spAutoFit/>
          </a:bodyPr>
          <a:lstStyle/>
          <a:p>
            <a:pPr lvl="0" algn="ctr" defTabSz="914400"/>
            <a:r>
              <a:rPr lang="vi-VN" sz="2600">
                <a:solidFill>
                  <a:prstClr val="black"/>
                </a:solidFill>
                <a:latin typeface="Times New Roman" panose="02020603050405020304" pitchFamily="18" charset="0"/>
                <a:cs typeface="Times New Roman" panose="02020603050405020304" pitchFamily="18" charset="0"/>
              </a:rPr>
              <a:t>Ảnh hưởng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2172297" y="3200056"/>
            <a:ext cx="4965482" cy="1692771"/>
          </a:xfrm>
          <a:prstGeom prst="rect">
            <a:avLst/>
          </a:prstGeom>
        </p:spPr>
        <p:txBody>
          <a:bodyPr wrap="square">
            <a:spAutoFit/>
          </a:bodyPr>
          <a:lstStyle/>
          <a:p>
            <a:pPr lvl="0" algn="just" defTabSz="914400"/>
            <a:r>
              <a:rPr lang="vi-VN" sz="2600">
                <a:latin typeface="Times New Roman" panose="02020603050405020304" pitchFamily="18" charset="0"/>
                <a:cs typeface="Times New Roman" panose="02020603050405020304" pitchFamily="18" charset="0"/>
              </a:rPr>
              <a:t>Quá trình khai thác và sử dụng đã làm cạn kệt trữ lượng than, gây suy thoái và ô nhiễm môi trường đất, nước, không khí.</a:t>
            </a:r>
            <a:endParaRPr kumimoji="0" lang="vi-VN" sz="26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7193555" y="2199782"/>
            <a:ext cx="4563248" cy="3693319"/>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Quá trình khai thác, vận chuyển và sử dụng dầu mỏ gây ô nhiễm môi trường nước biển, không khí,…</a:t>
            </a:r>
          </a:p>
          <a:p>
            <a:pPr lvl="0" algn="just" defTabSz="914400"/>
            <a:r>
              <a:rPr lang="vi-VN" sz="2600">
                <a:solidFill>
                  <a:prstClr val="black"/>
                </a:solidFill>
                <a:latin typeface="Times New Roman" panose="02020603050405020304" pitchFamily="18" charset="0"/>
                <a:cs typeface="Times New Roman" panose="02020603050405020304" pitchFamily="18" charset="0"/>
              </a:rPr>
              <a:t>- Mức độ khai thác quá lớn gắn với sự phát triển của ngành giao thông vận tải, công nghiệp hóa chất, đặc biệt là hóa dầu </a:t>
            </a:r>
            <a:r>
              <a:rPr lang="vi-VN" sz="2600">
                <a:solidFill>
                  <a:prstClr val="black"/>
                </a:solidFill>
                <a:latin typeface="Times New Roman" panose="02020603050405020304" pitchFamily="18" charset="0"/>
                <a:cs typeface="Times New Roman" panose="02020603050405020304" pitchFamily="18" charset="0"/>
                <a:sym typeface="Symbol" panose="05050102010706020507" pitchFamily="18" charset="2"/>
              </a:rPr>
              <a:t></a:t>
            </a:r>
            <a:r>
              <a:rPr lang="vi-VN" sz="2600">
                <a:solidFill>
                  <a:prstClr val="black"/>
                </a:solidFill>
                <a:latin typeface="Times New Roman" panose="02020603050405020304" pitchFamily="18" charset="0"/>
                <a:cs typeface="Times New Roman" panose="02020603050405020304" pitchFamily="18" charset="0"/>
              </a:rPr>
              <a:t> cạn kiệt tài nguyên.</a:t>
            </a:r>
          </a:p>
        </p:txBody>
      </p:sp>
    </p:spTree>
    <p:extLst>
      <p:ext uri="{BB962C8B-B14F-4D97-AF65-F5344CB8AC3E}">
        <p14:creationId xmlns:p14="http://schemas.microsoft.com/office/powerpoint/2010/main" val="160340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822865580"/>
              </p:ext>
            </p:extLst>
          </p:nvPr>
        </p:nvGraphicFramePr>
        <p:xfrm>
          <a:off x="460615" y="1344665"/>
          <a:ext cx="11351964" cy="453751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4974223">
                  <a:extLst>
                    <a:ext uri="{9D8B030D-6E8A-4147-A177-3AD203B41FA5}">
                      <a16:colId xmlns:a16="http://schemas.microsoft.com/office/drawing/2014/main" val="2954536270"/>
                    </a:ext>
                  </a:extLst>
                </a:gridCol>
                <a:gridCol w="4643987">
                  <a:extLst>
                    <a:ext uri="{9D8B030D-6E8A-4147-A177-3AD203B41FA5}">
                      <a16:colId xmlns:a16="http://schemas.microsoft.com/office/drawing/2014/main" val="984934770"/>
                    </a:ext>
                  </a:extLst>
                </a:gridCol>
              </a:tblGrid>
              <a:tr h="589312">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than</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 thác dầu khí</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3948203">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3"/>
          <p:cNvSpPr txBox="1">
            <a:spLocks noChangeArrowheads="1"/>
          </p:cNvSpPr>
          <p:nvPr/>
        </p:nvSpPr>
        <p:spPr bwMode="auto">
          <a:xfrm>
            <a:off x="2416435" y="96224"/>
            <a:ext cx="8778502" cy="48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CÔNG NGHIỆP KHAI THÁC THAN VÀ DẦU KHÍ</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550061" y="3791573"/>
            <a:ext cx="1532791" cy="492443"/>
          </a:xfrm>
          <a:prstGeom prst="rect">
            <a:avLst/>
          </a:prstGeom>
        </p:spPr>
        <p:txBody>
          <a:bodyPr wrap="none">
            <a:spAutoFit/>
          </a:bodyPr>
          <a:lstStyle/>
          <a:p>
            <a:pPr lvl="0" algn="ctr" defTabSz="914400"/>
            <a:r>
              <a:rPr lang="vi-VN" sz="2600">
                <a:solidFill>
                  <a:prstClr val="black"/>
                </a:solidFill>
                <a:latin typeface="Times New Roman" panose="02020603050405020304" pitchFamily="18" charset="0"/>
                <a:cs typeface="Times New Roman" panose="02020603050405020304" pitchFamily="18" charset="0"/>
              </a:rPr>
              <a:t>Xu hướng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3591518"/>
            <a:ext cx="4965482" cy="892552"/>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Đẩy mạnh các nguồn năng lượng tái tạo thay thế dần than.</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193555" y="3611997"/>
            <a:ext cx="4563248" cy="892552"/>
          </a:xfrm>
          <a:prstGeom prst="rect">
            <a:avLst/>
          </a:prstGeom>
        </p:spPr>
        <p:txBody>
          <a:bodyPr wrap="square">
            <a:spAutoFit/>
          </a:bodyPr>
          <a:lstStyle/>
          <a:p>
            <a:pPr lvl="0" algn="just" defTabSz="914400"/>
            <a:r>
              <a:rPr lang="en-US" sz="2600">
                <a:latin typeface="Times New Roman" panose="02020603050405020304" pitchFamily="18" charset="0"/>
                <a:ea typeface="Times New Roman" panose="02020603050405020304" pitchFamily="18" charset="0"/>
              </a:rPr>
              <a:t>Dầu mỏ dần được thay thế bằng các nguồn năng lượng tái tạo.</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97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562005" y="1350397"/>
            <a:ext cx="7802681"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r>
              <a:rPr lang="en-US" altLang="zh-CN" sz="32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 CÔNG NGHIỆP ĐIỆN LỰC</a:t>
            </a:r>
          </a:p>
          <a:p>
            <a:pPr lvl="0" algn="ctr"/>
            <a:r>
              <a:rPr lang="en-US" altLang="zh-CN" sz="32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133697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101283060"/>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lực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a:t>
                      </a:r>
                      <a:r>
                        <a:rPr lang="en-US" sz="2400" b="1" baseline="0">
                          <a:solidFill>
                            <a:schemeClr val="bg1"/>
                          </a:solidFill>
                          <a:effectLst/>
                          <a:latin typeface="Times New Roman" panose="02020603050405020304" pitchFamily="18" charset="0"/>
                          <a:cs typeface="Times New Roman" panose="02020603050405020304" pitchFamily="18" charset="0"/>
                        </a:rPr>
                        <a:t> thác quặng kim loại</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775314" y="4117300"/>
            <a:ext cx="1082284"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Vai trò</a:t>
            </a:r>
          </a:p>
        </p:txBody>
      </p:sp>
      <p:sp>
        <p:nvSpPr>
          <p:cNvPr id="3" name="Rectangle 2"/>
          <p:cNvSpPr/>
          <p:nvPr/>
        </p:nvSpPr>
        <p:spPr>
          <a:xfrm>
            <a:off x="2172297" y="1916698"/>
            <a:ext cx="5280180" cy="449353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Là cơ sở để phát triển nền công nghiệp hiện đại, động lực quan trọng của sản xuất cơ khí hóa, tự động hóa.</a:t>
            </a:r>
          </a:p>
          <a:p>
            <a:pPr lvl="0" algn="just" defTabSz="914400"/>
            <a:r>
              <a:rPr lang="vi-VN" sz="2600">
                <a:solidFill>
                  <a:prstClr val="black"/>
                </a:solidFill>
                <a:latin typeface="Times New Roman" panose="02020603050405020304" pitchFamily="18" charset="0"/>
                <a:cs typeface="Times New Roman" panose="02020603050405020304" pitchFamily="18" charset="0"/>
              </a:rPr>
              <a:t>- Tạo </a:t>
            </a:r>
            <a:r>
              <a:rPr lang="vi-VN" sz="2600">
                <a:latin typeface="Times New Roman" panose="02020603050405020304" pitchFamily="18" charset="0"/>
                <a:cs typeface="Times New Roman" panose="02020603050405020304" pitchFamily="18" charset="0"/>
              </a:rPr>
              <a:t>nền tảng cho tiến bộ kĩ thuật trong công nghiệp </a:t>
            </a:r>
            <a:r>
              <a:rPr lang="en-US" sz="2600">
                <a:latin typeface="Times New Roman" panose="02020603050405020304" pitchFamily="18" charset="0"/>
                <a:cs typeface="Times New Roman" panose="02020603050405020304" pitchFamily="18" charset="0"/>
              </a:rPr>
              <a:t>và </a:t>
            </a:r>
            <a:r>
              <a:rPr lang="vi-VN" sz="2600">
                <a:latin typeface="Times New Roman" panose="02020603050405020304" pitchFamily="18" charset="0"/>
                <a:cs typeface="Times New Roman" panose="02020603050405020304" pitchFamily="18" charset="0"/>
              </a:rPr>
              <a:t>các ngành kinh tế khác.</a:t>
            </a:r>
          </a:p>
          <a:p>
            <a:pPr lvl="0" algn="just" defTabSz="914400"/>
            <a:r>
              <a:rPr lang="vi-VN" sz="2600">
                <a:latin typeface="Times New Roman" panose="02020603050405020304" pitchFamily="18" charset="0"/>
                <a:cs typeface="Times New Roman" panose="02020603050405020304" pitchFamily="18" charset="0"/>
              </a:rPr>
              <a:t>- Đáp ứng nhu cầu đời sống văn hóa, văn minh của con người</a:t>
            </a:r>
            <a:r>
              <a:rPr lang="vi-VN" sz="2600">
                <a:solidFill>
                  <a:prstClr val="black"/>
                </a:solidFill>
                <a:latin typeface="Times New Roman" panose="02020603050405020304" pitchFamily="18" charset="0"/>
                <a:cs typeface="Times New Roman" panose="02020603050405020304" pitchFamily="18" charset="0"/>
              </a:rPr>
              <a:t>.</a:t>
            </a:r>
          </a:p>
          <a:p>
            <a:pPr lvl="0" algn="just" defTabSz="914400"/>
            <a:r>
              <a:rPr lang="vi-VN" sz="2600">
                <a:solidFill>
                  <a:prstClr val="black"/>
                </a:solidFill>
                <a:latin typeface="Times New Roman" panose="02020603050405020304" pitchFamily="18" charset="0"/>
                <a:cs typeface="Times New Roman" panose="02020603050405020304" pitchFamily="18" charset="0"/>
              </a:rPr>
              <a:t>- Sản lượng điện bình quân đầu người là một tiêu chí quan trọng để đo trình độ phát triển</a:t>
            </a:r>
            <a:r>
              <a:rPr lang="en-US" sz="2600">
                <a:solidFill>
                  <a:prstClr val="black"/>
                </a:solidFill>
                <a:latin typeface="Times New Roman" panose="02020603050405020304" pitchFamily="18" charset="0"/>
                <a:cs typeface="Times New Roman" panose="02020603050405020304" pitchFamily="18" charset="0"/>
              </a:rPr>
              <a:t>, </a:t>
            </a:r>
            <a:r>
              <a:rPr lang="vi-VN" sz="2600">
                <a:solidFill>
                  <a:prstClr val="black"/>
                </a:solidFill>
                <a:latin typeface="Times New Roman" panose="02020603050405020304" pitchFamily="18" charset="0"/>
                <a:cs typeface="Times New Roman" panose="02020603050405020304" pitchFamily="18" charset="0"/>
              </a:rPr>
              <a:t>văn minh của các nước.</a:t>
            </a:r>
          </a:p>
        </p:txBody>
      </p:sp>
      <p:sp>
        <p:nvSpPr>
          <p:cNvPr id="4" name="Rectangle 3"/>
          <p:cNvSpPr/>
          <p:nvPr/>
        </p:nvSpPr>
        <p:spPr>
          <a:xfrm>
            <a:off x="7452477" y="2516862"/>
            <a:ext cx="4304325" cy="3293209"/>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a:t>
            </a:r>
            <a:r>
              <a:rPr lang="en-US" sz="2600">
                <a:solidFill>
                  <a:prstClr val="black"/>
                </a:solidFill>
                <a:latin typeface="Times New Roman" panose="02020603050405020304" pitchFamily="18" charset="0"/>
                <a:cs typeface="Times New Roman" panose="02020603050405020304" pitchFamily="18" charset="0"/>
              </a:rPr>
              <a:t>Q</a:t>
            </a:r>
            <a:r>
              <a:rPr lang="vi-VN" sz="2600">
                <a:solidFill>
                  <a:prstClr val="black"/>
                </a:solidFill>
                <a:latin typeface="Times New Roman" panose="02020603050405020304" pitchFamily="18" charset="0"/>
                <a:cs typeface="Times New Roman" panose="02020603050405020304" pitchFamily="18" charset="0"/>
              </a:rPr>
              <a:t>uan trọng đối với sự phát triển của xã hội loài người.</a:t>
            </a:r>
          </a:p>
          <a:p>
            <a:pPr lvl="0" algn="just" defTabSz="914400"/>
            <a:r>
              <a:rPr lang="vi-VN" sz="2600">
                <a:solidFill>
                  <a:prstClr val="black"/>
                </a:solidFill>
                <a:latin typeface="Times New Roman" panose="02020603050405020304" pitchFamily="18" charset="0"/>
                <a:cs typeface="Times New Roman" panose="02020603050405020304" pitchFamily="18" charset="0"/>
              </a:rPr>
              <a:t>- Thời đại đồ sắt có thể coi là cơ sở cho sự phát triển công nghiệp hiện đại.</a:t>
            </a:r>
          </a:p>
          <a:p>
            <a:pPr lvl="0" algn="just" defTabSz="914400"/>
            <a:r>
              <a:rPr lang="vi-VN" sz="2600">
                <a:solidFill>
                  <a:prstClr val="black"/>
                </a:solidFill>
                <a:latin typeface="Times New Roman" panose="02020603050405020304" pitchFamily="18" charset="0"/>
                <a:cs typeface="Times New Roman" panose="02020603050405020304" pitchFamily="18" charset="0"/>
              </a:rPr>
              <a:t>- Quặng kim loại là nguyên liệu không thể thay thế được của một số ngành công nghiệp.</a:t>
            </a:r>
          </a:p>
        </p:txBody>
      </p:sp>
      <p:sp>
        <p:nvSpPr>
          <p:cNvPr id="14"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375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050751475"/>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lực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a:t>
                      </a:r>
                      <a:r>
                        <a:rPr lang="en-US" sz="2400" b="1" baseline="0">
                          <a:solidFill>
                            <a:schemeClr val="bg1"/>
                          </a:solidFill>
                          <a:effectLst/>
                          <a:latin typeface="Times New Roman" panose="02020603050405020304" pitchFamily="18" charset="0"/>
                          <a:cs typeface="Times New Roman" panose="02020603050405020304" pitchFamily="18" charset="0"/>
                        </a:rPr>
                        <a:t> thác quặng kim loại</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581319" y="4117300"/>
            <a:ext cx="1470274" cy="492443"/>
          </a:xfrm>
          <a:prstGeom prst="rect">
            <a:avLst/>
          </a:prstGeom>
        </p:spPr>
        <p:txBody>
          <a:bodyPr wrap="none">
            <a:spAutoFit/>
          </a:bodyPr>
          <a:lstStyle/>
          <a:p>
            <a:pPr lvl="0" algn="ctr" defTabSz="914400"/>
            <a:r>
              <a:rPr lang="en-US" sz="2600">
                <a:solidFill>
                  <a:prstClr val="black"/>
                </a:solidFill>
                <a:latin typeface="Times New Roman" panose="02020603050405020304" pitchFamily="18" charset="0"/>
                <a:cs typeface="Times New Roman" panose="02020603050405020304" pitchFamily="18" charset="0"/>
              </a:rPr>
              <a:t>Đặc điểm</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1916698"/>
            <a:ext cx="5280180" cy="4893647"/>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a:t>
            </a:r>
            <a:r>
              <a:rPr lang="en-US" sz="2600">
                <a:solidFill>
                  <a:prstClr val="black"/>
                </a:solidFill>
                <a:latin typeface="Times New Roman" panose="02020603050405020304" pitchFamily="18" charset="0"/>
                <a:cs typeface="Times New Roman" panose="02020603050405020304" pitchFamily="18" charset="0"/>
              </a:rPr>
              <a:t>S</a:t>
            </a:r>
            <a:r>
              <a:rPr lang="vi-VN" sz="2600">
                <a:solidFill>
                  <a:prstClr val="black"/>
                </a:solidFill>
                <a:latin typeface="Times New Roman" panose="02020603050405020304" pitchFamily="18" charset="0"/>
                <a:cs typeface="Times New Roman" panose="02020603050405020304" pitchFamily="18" charset="0"/>
              </a:rPr>
              <a:t>ản xuất từ nhiều nguồn khác nhau</a:t>
            </a:r>
            <a:r>
              <a:rPr lang="en-US" sz="2600">
                <a:solidFill>
                  <a:prstClr val="black"/>
                </a:solidFill>
                <a:latin typeface="Times New Roman" panose="02020603050405020304" pitchFamily="18" charset="0"/>
                <a:cs typeface="Times New Roman" panose="02020603050405020304" pitchFamily="18" charset="0"/>
              </a:rPr>
              <a:t>:</a:t>
            </a:r>
            <a:endParaRPr lang="vi-VN" sz="2600">
              <a:solidFill>
                <a:prstClr val="black"/>
              </a:solidFill>
              <a:latin typeface="Times New Roman" panose="02020603050405020304" pitchFamily="18" charset="0"/>
              <a:cs typeface="Times New Roman" panose="02020603050405020304" pitchFamily="18" charset="0"/>
            </a:endParaRPr>
          </a:p>
          <a:p>
            <a:pPr lvl="0" algn="just" defTabSz="914400"/>
            <a:r>
              <a:rPr lang="vi-VN" sz="2600">
                <a:solidFill>
                  <a:prstClr val="black"/>
                </a:solidFill>
                <a:latin typeface="Times New Roman" panose="02020603050405020304" pitchFamily="18" charset="0"/>
                <a:cs typeface="Times New Roman" panose="02020603050405020304" pitchFamily="18" charset="0"/>
              </a:rPr>
              <a:t>+ Nhiệt điện (dầu mỏ, than đá, khí đốt): </a:t>
            </a:r>
            <a:r>
              <a:rPr lang="en-US" sz="2600">
                <a:solidFill>
                  <a:prstClr val="black"/>
                </a:solidFill>
                <a:latin typeface="Times New Roman" panose="02020603050405020304" pitchFamily="18" charset="0"/>
                <a:cs typeface="Times New Roman" panose="02020603050405020304" pitchFamily="18" charset="0"/>
              </a:rPr>
              <a:t>c</a:t>
            </a:r>
            <a:r>
              <a:rPr lang="vi-VN" sz="2600">
                <a:solidFill>
                  <a:prstClr val="black"/>
                </a:solidFill>
                <a:latin typeface="Times New Roman" panose="02020603050405020304" pitchFamily="18" charset="0"/>
                <a:cs typeface="Times New Roman" panose="02020603050405020304" pitchFamily="18" charset="0"/>
              </a:rPr>
              <a:t>hiếm tỉ trọng lớn nhất; </a:t>
            </a:r>
            <a:r>
              <a:rPr lang="en-US" sz="2600">
                <a:solidFill>
                  <a:prstClr val="black"/>
                </a:solidFill>
                <a:latin typeface="Times New Roman" panose="02020603050405020304" pitchFamily="18" charset="0"/>
                <a:cs typeface="Times New Roman" panose="02020603050405020304" pitchFamily="18" charset="0"/>
              </a:rPr>
              <a:t>c</a:t>
            </a:r>
            <a:r>
              <a:rPr lang="vi-VN" sz="2600">
                <a:solidFill>
                  <a:prstClr val="black"/>
                </a:solidFill>
                <a:latin typeface="Times New Roman" panose="02020603050405020304" pitchFamily="18" charset="0"/>
                <a:cs typeface="Times New Roman" panose="02020603050405020304" pitchFamily="18" charset="0"/>
              </a:rPr>
              <a:t>ác nhà máy nhiệt điện có yêu cầu khác nhau về vốn, thời gian xây dựng, lao động và giá thành.</a:t>
            </a:r>
          </a:p>
          <a:p>
            <a:pPr lvl="0" algn="just" defTabSz="914400"/>
            <a:r>
              <a:rPr lang="vi-VN" sz="2600">
                <a:solidFill>
                  <a:prstClr val="black"/>
                </a:solidFill>
                <a:latin typeface="Times New Roman" panose="02020603050405020304" pitchFamily="18" charset="0"/>
                <a:cs typeface="Times New Roman" panose="02020603050405020304" pitchFamily="18" charset="0"/>
              </a:rPr>
              <a:t>+ Thủy điện.</a:t>
            </a:r>
          </a:p>
          <a:p>
            <a:pPr lvl="0" algn="just" defTabSz="914400"/>
            <a:r>
              <a:rPr lang="vi-VN" sz="2600">
                <a:solidFill>
                  <a:prstClr val="black"/>
                </a:solidFill>
                <a:latin typeface="Times New Roman" panose="02020603050405020304" pitchFamily="18" charset="0"/>
                <a:cs typeface="Times New Roman" panose="02020603050405020304" pitchFamily="18" charset="0"/>
              </a:rPr>
              <a:t>+ Điện nguyên tử và các nguồn năng lượng tái tạo (năng lượng mặt trời, gió, địa nhiệt, sinh khối,…).</a:t>
            </a:r>
          </a:p>
          <a:p>
            <a:pPr lvl="0" algn="just" defTabSz="914400"/>
            <a:r>
              <a:rPr lang="vi-VN" sz="2600">
                <a:solidFill>
                  <a:prstClr val="black"/>
                </a:solidFill>
                <a:latin typeface="Times New Roman" panose="02020603050405020304" pitchFamily="18" charset="0"/>
                <a:cs typeface="Times New Roman" panose="02020603050405020304" pitchFamily="18" charset="0"/>
              </a:rPr>
              <a:t>- Cơ cấu sản xuất điện năng phụ thuộc </a:t>
            </a:r>
            <a:r>
              <a:rPr lang="en-US" sz="2600">
                <a:solidFill>
                  <a:prstClr val="black"/>
                </a:solidFill>
                <a:latin typeface="Times New Roman" panose="02020603050405020304" pitchFamily="18" charset="0"/>
                <a:cs typeface="Times New Roman" panose="02020603050405020304" pitchFamily="18" charset="0"/>
              </a:rPr>
              <a:t>vào </a:t>
            </a:r>
            <a:r>
              <a:rPr lang="vi-VN" sz="2600">
                <a:solidFill>
                  <a:prstClr val="black"/>
                </a:solidFill>
                <a:latin typeface="Times New Roman" panose="02020603050405020304" pitchFamily="18" charset="0"/>
                <a:cs typeface="Times New Roman" panose="02020603050405020304" pitchFamily="18" charset="0"/>
              </a:rPr>
              <a:t>nguồn sản xuất điện.</a:t>
            </a:r>
          </a:p>
        </p:txBody>
      </p:sp>
      <p:sp>
        <p:nvSpPr>
          <p:cNvPr id="4" name="Rectangle 3"/>
          <p:cNvSpPr/>
          <p:nvPr/>
        </p:nvSpPr>
        <p:spPr>
          <a:xfrm>
            <a:off x="7480365" y="2116752"/>
            <a:ext cx="4304325" cy="449353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Quặng kim loại đa dạng.</a:t>
            </a:r>
            <a:r>
              <a:rPr lang="en-US" sz="2600">
                <a:solidFill>
                  <a:prstClr val="black"/>
                </a:solidFill>
                <a:latin typeface="Times New Roman" panose="02020603050405020304" pitchFamily="18" charset="0"/>
                <a:cs typeface="Times New Roman" panose="02020603050405020304" pitchFamily="18" charset="0"/>
              </a:rPr>
              <a:t> </a:t>
            </a:r>
          </a:p>
          <a:p>
            <a:pPr lvl="0" algn="just" defTabSz="914400"/>
            <a:r>
              <a:rPr lang="en-US" sz="2600">
                <a:solidFill>
                  <a:prstClr val="black"/>
                </a:solidFill>
                <a:latin typeface="Times New Roman" panose="02020603050405020304" pitchFamily="18" charset="0"/>
                <a:cs typeface="Times New Roman" panose="02020603050405020304" pitchFamily="18" charset="0"/>
              </a:rPr>
              <a:t>- C</a:t>
            </a:r>
            <a:r>
              <a:rPr lang="vi-VN" sz="2600">
                <a:solidFill>
                  <a:prstClr val="black"/>
                </a:solidFill>
                <a:latin typeface="Times New Roman" panose="02020603050405020304" pitchFamily="18" charset="0"/>
                <a:cs typeface="Times New Roman" panose="02020603050405020304" pitchFamily="18" charset="0"/>
              </a:rPr>
              <a:t>hủ yếu khai thác quặng kim loại đen và kim loại màu.</a:t>
            </a:r>
          </a:p>
          <a:p>
            <a:pPr lvl="0" algn="just" defTabSz="914400"/>
            <a:r>
              <a:rPr lang="vi-VN" sz="2600">
                <a:solidFill>
                  <a:prstClr val="black"/>
                </a:solidFill>
                <a:latin typeface="Times New Roman" panose="02020603050405020304" pitchFamily="18" charset="0"/>
                <a:cs typeface="Times New Roman" panose="02020603050405020304" pitchFamily="18" charset="0"/>
              </a:rPr>
              <a:t>- </a:t>
            </a:r>
            <a:r>
              <a:rPr lang="en-US" sz="2600">
                <a:solidFill>
                  <a:prstClr val="black"/>
                </a:solidFill>
                <a:latin typeface="Times New Roman" panose="02020603050405020304" pitchFamily="18" charset="0"/>
                <a:cs typeface="Times New Roman" panose="02020603050405020304" pitchFamily="18" charset="0"/>
              </a:rPr>
              <a:t>Trữ lượng lớn nhất: quặng kim loại đen (</a:t>
            </a:r>
            <a:r>
              <a:rPr lang="vi-VN" sz="2600">
                <a:solidFill>
                  <a:prstClr val="black"/>
                </a:solidFill>
                <a:latin typeface="Times New Roman" panose="02020603050405020304" pitchFamily="18" charset="0"/>
                <a:cs typeface="Times New Roman" panose="02020603050405020304" pitchFamily="18" charset="0"/>
              </a:rPr>
              <a:t>quặng sắt&gt;90%</a:t>
            </a:r>
            <a:r>
              <a:rPr lang="en-US" sz="2600">
                <a:solidFill>
                  <a:prstClr val="black"/>
                </a:solidFill>
                <a:latin typeface="Times New Roman" panose="02020603050405020304" pitchFamily="18" charset="0"/>
                <a:cs typeface="Times New Roman" panose="02020603050405020304" pitchFamily="18" charset="0"/>
              </a:rPr>
              <a:t>)</a:t>
            </a:r>
            <a:r>
              <a:rPr lang="vi-VN" sz="2600">
                <a:solidFill>
                  <a:prstClr val="black"/>
                </a:solidFill>
                <a:latin typeface="Times New Roman" panose="02020603050405020304" pitchFamily="18" charset="0"/>
                <a:cs typeface="Times New Roman" panose="02020603050405020304" pitchFamily="18" charset="0"/>
              </a:rPr>
              <a:t>.</a:t>
            </a:r>
          </a:p>
          <a:p>
            <a:pPr lvl="0" algn="just" defTabSz="914400"/>
            <a:r>
              <a:rPr lang="vi-VN" sz="2600">
                <a:solidFill>
                  <a:prstClr val="black"/>
                </a:solidFill>
                <a:latin typeface="Times New Roman" panose="02020603050405020304" pitchFamily="18" charset="0"/>
                <a:cs typeface="Times New Roman" panose="02020603050405020304" pitchFamily="18" charset="0"/>
              </a:rPr>
              <a:t>- </a:t>
            </a:r>
            <a:r>
              <a:rPr lang="en-US" sz="2600">
                <a:solidFill>
                  <a:prstClr val="black"/>
                </a:solidFill>
                <a:latin typeface="Times New Roman" panose="02020603050405020304" pitchFamily="18" charset="0"/>
                <a:cs typeface="Times New Roman" panose="02020603050405020304" pitchFamily="18" charset="0"/>
              </a:rPr>
              <a:t>Q</a:t>
            </a:r>
            <a:r>
              <a:rPr lang="vi-VN" sz="2600">
                <a:solidFill>
                  <a:prstClr val="black"/>
                </a:solidFill>
                <a:latin typeface="Times New Roman" panose="02020603050405020304" pitchFamily="18" charset="0"/>
                <a:cs typeface="Times New Roman" panose="02020603050405020304" pitchFamily="18" charset="0"/>
              </a:rPr>
              <a:t>uặng kim loại màu trữ lượng ít hơn nhiều. Hàm lượng kim loại thấp, </a:t>
            </a:r>
            <a:r>
              <a:rPr lang="en-US" sz="2600">
                <a:solidFill>
                  <a:prstClr val="black"/>
                </a:solidFill>
                <a:latin typeface="Times New Roman" panose="02020603050405020304" pitchFamily="18" charset="0"/>
                <a:cs typeface="Times New Roman" panose="02020603050405020304" pitchFamily="18" charset="0"/>
              </a:rPr>
              <a:t>p</a:t>
            </a:r>
            <a:r>
              <a:rPr lang="vi-VN" sz="2600">
                <a:solidFill>
                  <a:prstClr val="black"/>
                </a:solidFill>
                <a:latin typeface="Times New Roman" panose="02020603050405020304" pitchFamily="18" charset="0"/>
                <a:cs typeface="Times New Roman" panose="02020603050405020304" pitchFamily="18" charset="0"/>
              </a:rPr>
              <a:t>hân tán nên khai thác khó khăn, </a:t>
            </a:r>
            <a:r>
              <a:rPr lang="en-US" sz="2600">
                <a:solidFill>
                  <a:prstClr val="black"/>
                </a:solidFill>
                <a:latin typeface="Times New Roman" panose="02020603050405020304" pitchFamily="18" charset="0"/>
                <a:cs typeface="Times New Roman" panose="02020603050405020304" pitchFamily="18" charset="0"/>
              </a:rPr>
              <a:t>tốn </a:t>
            </a:r>
            <a:r>
              <a:rPr lang="vi-VN" sz="2600">
                <a:solidFill>
                  <a:prstClr val="black"/>
                </a:solidFill>
                <a:latin typeface="Times New Roman" panose="02020603050405020304" pitchFamily="18" charset="0"/>
                <a:cs typeface="Times New Roman" panose="02020603050405020304" pitchFamily="18" charset="0"/>
              </a:rPr>
              <a:t>nhiều năng lượng và đòi hỏi trình độ kĩ thuật cao.</a:t>
            </a:r>
          </a:p>
        </p:txBody>
      </p:sp>
      <p:sp>
        <p:nvSpPr>
          <p:cNvPr id="14"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9546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wipe(left)">
                                      <p:cBhvr>
                                        <p:cTn id="5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359789" y="2523150"/>
            <a:ext cx="388919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16587" y="1070031"/>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261312" y="4323761"/>
            <a:ext cx="2878421" cy="607218"/>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111111"/>
                </a:solidFill>
                <a:effectLst/>
                <a:uLnTx/>
                <a:uFillTx/>
                <a:latin typeface="#9Slide03 Roboto Medium" panose="02000000000000000000" pitchFamily="2" charset="0"/>
                <a:ea typeface="#9Slide03 Roboto Medium" panose="02000000000000000000" pitchFamily="2" charset="0"/>
                <a:cs typeface="+mn-cs"/>
              </a:rPr>
              <a:t>Than </a:t>
            </a:r>
            <a:r>
              <a:rPr kumimoji="0" lang="en-US" sz="2800" b="1" i="0" u="none" strike="noStrike" kern="0" cap="none" spc="0" normalizeH="0" baseline="0" noProof="0" dirty="0" err="1">
                <a:ln>
                  <a:noFill/>
                </a:ln>
                <a:solidFill>
                  <a:srgbClr val="111111"/>
                </a:solidFill>
                <a:effectLst/>
                <a:uLnTx/>
                <a:uFillTx/>
                <a:latin typeface="#9Slide03 Roboto Medium" panose="02000000000000000000" pitchFamily="2" charset="0"/>
                <a:ea typeface="#9Slide03 Roboto Medium" panose="02000000000000000000" pitchFamily="2" charset="0"/>
                <a:cs typeface="+mn-cs"/>
              </a:rPr>
              <a:t>đá</a:t>
            </a:r>
            <a:endParaRPr kumimoji="0" lang="en-US" sz="2800" b="1" i="0" u="none" strike="noStrike" kern="0" cap="none" spc="0" normalizeH="0" baseline="0" noProof="0" dirty="0">
              <a:ln>
                <a:noFill/>
              </a:ln>
              <a:solidFill>
                <a:srgbClr val="111111"/>
              </a:solidFill>
              <a:effectLst/>
              <a:uLnTx/>
              <a:uFillTx/>
              <a:latin typeface="#9Slide03 Roboto Medium" panose="02000000000000000000" pitchFamily="2" charset="0"/>
              <a:ea typeface="#9Slide03 Roboto Medium" panose="02000000000000000000" pitchFamily="2" charset="0"/>
              <a:cs typeface="+mn-cs"/>
            </a:endParaRPr>
          </a:p>
        </p:txBody>
      </p:sp>
      <p:sp>
        <p:nvSpPr>
          <p:cNvPr id="15" name="Rectangle 14"/>
          <p:cNvSpPr/>
          <p:nvPr/>
        </p:nvSpPr>
        <p:spPr>
          <a:xfrm>
            <a:off x="6359789" y="2487604"/>
            <a:ext cx="3688546"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đ/t/a/á/h/n/</a:t>
            </a:r>
          </a:p>
        </p:txBody>
      </p:sp>
      <p:pic>
        <p:nvPicPr>
          <p:cNvPr id="3076" name="Picture 4" descr="Khai thác than Cốc khai thác Than nhiên liệu hóa Thạch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63669" y="3255959"/>
            <a:ext cx="3477892" cy="2164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4674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894479635"/>
              </p:ext>
            </p:extLst>
          </p:nvPr>
        </p:nvGraphicFramePr>
        <p:xfrm>
          <a:off x="6308956" y="1470790"/>
          <a:ext cx="5292494" cy="49862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16482">
                  <a:extLst>
                    <a:ext uri="{9D8B030D-6E8A-4147-A177-3AD203B41FA5}">
                      <a16:colId xmlns:a16="http://schemas.microsoft.com/office/drawing/2014/main" val="10422947"/>
                    </a:ext>
                  </a:extLst>
                </a:gridCol>
                <a:gridCol w="4076012">
                  <a:extLst>
                    <a:ext uri="{9D8B030D-6E8A-4147-A177-3AD203B41FA5}">
                      <a16:colId xmlns:a16="http://schemas.microsoft.com/office/drawing/2014/main" val="2954536270"/>
                    </a:ext>
                  </a:extLst>
                </a:gridCol>
              </a:tblGrid>
              <a:tr h="968557">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Nội</a:t>
                      </a:r>
                      <a:r>
                        <a:rPr lang="en-US" sz="2600" b="1" baseline="0">
                          <a:solidFill>
                            <a:schemeClr val="bg1"/>
                          </a:solidFill>
                          <a:effectLst/>
                          <a:latin typeface="Times New Roman" panose="02020603050405020304" pitchFamily="18" charset="0"/>
                          <a:cs typeface="Times New Roman" panose="02020603050405020304" pitchFamily="18" charset="0"/>
                        </a:rPr>
                        <a:t> dung</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Điện</a:t>
                      </a:r>
                      <a:r>
                        <a:rPr lang="en-US" sz="2600" b="1" baseline="0">
                          <a:solidFill>
                            <a:schemeClr val="bg1"/>
                          </a:solidFill>
                          <a:effectLst/>
                          <a:latin typeface="Times New Roman" panose="02020603050405020304" pitchFamily="18" charset="0"/>
                          <a:cs typeface="Times New Roman" panose="02020603050405020304" pitchFamily="18" charset="0"/>
                        </a:rPr>
                        <a:t> lực</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017723">
                <a:tc>
                  <a:txBody>
                    <a:bodyPr/>
                    <a:lstStyle/>
                    <a:p>
                      <a:pPr algn="ctr"/>
                      <a:endParaRPr lang="en-US" sz="26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6308956" y="4431385"/>
            <a:ext cx="1268296"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Phân bố</a:t>
            </a:r>
          </a:p>
        </p:txBody>
      </p:sp>
      <p:sp>
        <p:nvSpPr>
          <p:cNvPr id="15" name="Rectangle 14"/>
          <p:cNvSpPr/>
          <p:nvPr/>
        </p:nvSpPr>
        <p:spPr>
          <a:xfrm>
            <a:off x="7764978" y="4031275"/>
            <a:ext cx="3665021" cy="129266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ập trung chủ yếu ở các nước phát triển và các nước công nghiệp hóa.</a:t>
            </a:r>
          </a:p>
        </p:txBody>
      </p:sp>
      <p:pic>
        <p:nvPicPr>
          <p:cNvPr id="2" name="Picture 1"/>
          <p:cNvPicPr>
            <a:picLocks noChangeAspect="1"/>
          </p:cNvPicPr>
          <p:nvPr/>
        </p:nvPicPr>
        <p:blipFill>
          <a:blip r:embed="rId5"/>
          <a:stretch>
            <a:fillRect/>
          </a:stretch>
        </p:blipFill>
        <p:spPr>
          <a:xfrm>
            <a:off x="213971" y="1669972"/>
            <a:ext cx="5968377" cy="4654239"/>
          </a:xfrm>
          <a:prstGeom prst="rect">
            <a:avLst/>
          </a:prstGeom>
          <a:effectLst>
            <a:outerShdw blurRad="50800" dist="38100" dir="2700000" algn="tl" rotWithShape="0">
              <a:prstClr val="black">
                <a:alpha val="40000"/>
              </a:prstClr>
            </a:outerShdw>
          </a:effectLst>
        </p:spPr>
      </p:pic>
      <p:sp>
        <p:nvSpPr>
          <p:cNvPr id="18"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5799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4013919061"/>
              </p:ext>
            </p:extLst>
          </p:nvPr>
        </p:nvGraphicFramePr>
        <p:xfrm>
          <a:off x="333830" y="1470790"/>
          <a:ext cx="11058070" cy="49862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57827">
                  <a:extLst>
                    <a:ext uri="{9D8B030D-6E8A-4147-A177-3AD203B41FA5}">
                      <a16:colId xmlns:a16="http://schemas.microsoft.com/office/drawing/2014/main" val="10422947"/>
                    </a:ext>
                  </a:extLst>
                </a:gridCol>
                <a:gridCol w="9200243">
                  <a:extLst>
                    <a:ext uri="{9D8B030D-6E8A-4147-A177-3AD203B41FA5}">
                      <a16:colId xmlns:a16="http://schemas.microsoft.com/office/drawing/2014/main" val="984934770"/>
                    </a:ext>
                  </a:extLst>
                </a:gridCol>
              </a:tblGrid>
              <a:tr h="968557">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Nội</a:t>
                      </a:r>
                      <a:r>
                        <a:rPr lang="en-US" sz="2600" b="1" baseline="0">
                          <a:solidFill>
                            <a:schemeClr val="bg1"/>
                          </a:solidFill>
                          <a:effectLst/>
                          <a:latin typeface="Times New Roman" panose="02020603050405020304" pitchFamily="18" charset="0"/>
                          <a:cs typeface="Times New Roman" panose="02020603050405020304" pitchFamily="18" charset="0"/>
                        </a:rPr>
                        <a:t> dung</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600" b="1">
                          <a:solidFill>
                            <a:schemeClr val="bg1"/>
                          </a:solidFill>
                          <a:effectLst/>
                          <a:latin typeface="Times New Roman" panose="02020603050405020304" pitchFamily="18" charset="0"/>
                          <a:cs typeface="Times New Roman" panose="02020603050405020304" pitchFamily="18" charset="0"/>
                        </a:rPr>
                        <a:t>Khai thác quặng</a:t>
                      </a:r>
                      <a:r>
                        <a:rPr lang="en-US" sz="2600" b="1" baseline="0">
                          <a:solidFill>
                            <a:schemeClr val="bg1"/>
                          </a:solidFill>
                          <a:effectLst/>
                          <a:latin typeface="Times New Roman" panose="02020603050405020304" pitchFamily="18" charset="0"/>
                          <a:cs typeface="Times New Roman" panose="02020603050405020304" pitchFamily="18" charset="0"/>
                        </a:rPr>
                        <a:t> kim loại</a:t>
                      </a:r>
                      <a:endParaRPr lang="en-US" sz="26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017723">
                <a:tc>
                  <a:txBody>
                    <a:bodyPr/>
                    <a:lstStyle/>
                    <a:p>
                      <a:pPr algn="ctr"/>
                      <a:endParaRPr lang="en-US" sz="26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600">
                          <a:solidFill>
                            <a:schemeClr val="tx1"/>
                          </a:solidFill>
                          <a:effectLst/>
                          <a:latin typeface="Times New Roman" panose="02020603050405020304" pitchFamily="18"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642109" y="4218195"/>
            <a:ext cx="1268296"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Phân bố</a:t>
            </a:r>
          </a:p>
        </p:txBody>
      </p:sp>
      <p:sp>
        <p:nvSpPr>
          <p:cNvPr id="19" name="Rectangle 18"/>
          <p:cNvSpPr/>
          <p:nvPr/>
        </p:nvSpPr>
        <p:spPr>
          <a:xfrm>
            <a:off x="2416434" y="2751106"/>
            <a:ext cx="8746865" cy="3293209"/>
          </a:xfrm>
          <a:prstGeom prst="rect">
            <a:avLst/>
          </a:prstGeom>
        </p:spPr>
        <p:txBody>
          <a:bodyPr wrap="square">
            <a:spAutoFit/>
          </a:bodyPr>
          <a:lstStyle/>
          <a:p>
            <a:pPr lvl="0" algn="just" defTabSz="914400">
              <a:defRPr/>
            </a:pPr>
            <a:r>
              <a:rPr lang="vi-VN" sz="2600">
                <a:solidFill>
                  <a:prstClr val="black"/>
                </a:solidFill>
                <a:latin typeface="Times New Roman" panose="02020603050405020304" pitchFamily="18" charset="0"/>
                <a:cs typeface="Times New Roman" panose="02020603050405020304" pitchFamily="18" charset="0"/>
              </a:rPr>
              <a:t>- </a:t>
            </a:r>
            <a:r>
              <a:rPr lang="en-US" sz="2600">
                <a:solidFill>
                  <a:prstClr val="black"/>
                </a:solidFill>
                <a:latin typeface="Times New Roman" panose="02020603050405020304" pitchFamily="18" charset="0"/>
                <a:cs typeface="Times New Roman" panose="02020603050405020304" pitchFamily="18" charset="0"/>
              </a:rPr>
              <a:t>Quặng kim loại đen khai thác nhiều, trữ lượng lớn ở các nước</a:t>
            </a:r>
            <a:r>
              <a:rPr lang="vi-VN" sz="2600">
                <a:solidFill>
                  <a:prstClr val="black"/>
                </a:solidFill>
                <a:latin typeface="Times New Roman" panose="02020603050405020304" pitchFamily="18" charset="0"/>
                <a:cs typeface="Times New Roman" panose="02020603050405020304" pitchFamily="18" charset="0"/>
              </a:rPr>
              <a:t>: Liên bang Nga, U-crai-na, Trung Quốc, Bra-xin, Ô-xtrây-lia, Ấn Độ, Hoa Kỳ,…</a:t>
            </a:r>
          </a:p>
          <a:p>
            <a:pPr lvl="0" algn="just" defTabSz="914400">
              <a:defRPr/>
            </a:pPr>
            <a:r>
              <a:rPr lang="vi-VN" sz="2600">
                <a:solidFill>
                  <a:prstClr val="black"/>
                </a:solidFill>
                <a:latin typeface="Times New Roman" panose="02020603050405020304" pitchFamily="18" charset="0"/>
                <a:cs typeface="Times New Roman" panose="02020603050405020304" pitchFamily="18" charset="0"/>
              </a:rPr>
              <a:t>- </a:t>
            </a:r>
            <a:r>
              <a:rPr lang="en-US" sz="2600">
                <a:solidFill>
                  <a:prstClr val="black"/>
                </a:solidFill>
                <a:latin typeface="Times New Roman" panose="02020603050405020304" pitchFamily="18" charset="0"/>
                <a:cs typeface="Times New Roman" panose="02020603050405020304" pitchFamily="18" charset="0"/>
              </a:rPr>
              <a:t>Quặng kim loại màu khai thác nhiều, trữ lượng lớn ở các nước</a:t>
            </a:r>
            <a:r>
              <a:rPr lang="vi-VN" sz="2600">
                <a:solidFill>
                  <a:prstClr val="black"/>
                </a:solidFill>
                <a:latin typeface="Times New Roman" panose="02020603050405020304" pitchFamily="18" charset="0"/>
                <a:cs typeface="Times New Roman" panose="02020603050405020304" pitchFamily="18" charset="0"/>
              </a:rPr>
              <a:t>: quặng đồng ở Chi-lê, Mê-hi-cô, Dăm-bi-a, Phi-lip-pin, In-đô-nê-xi-a; quặng bô-xit ở Ghi-nê, Gia-mai-ca, Vê-nê-zu-ê-la, Xu-ri-nam;…</a:t>
            </a:r>
          </a:p>
          <a:p>
            <a:pPr lvl="0" algn="just" defTabSz="914400">
              <a:defRPr/>
            </a:pPr>
            <a:r>
              <a:rPr lang="vi-VN" sz="2600">
                <a:solidFill>
                  <a:prstClr val="black"/>
                </a:solidFill>
                <a:latin typeface="Times New Roman" panose="02020603050405020304" pitchFamily="18" charset="0"/>
                <a:cs typeface="Times New Roman" panose="02020603050405020304" pitchFamily="18" charset="0"/>
              </a:rPr>
              <a:t>- Ngoài ra, một số nước còn khai thác kim loại quý, hiếm,…</a:t>
            </a:r>
          </a:p>
        </p:txBody>
      </p:sp>
      <p:sp>
        <p:nvSpPr>
          <p:cNvPr id="20"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68766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left)">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1373322224"/>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lực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a:t>
                      </a:r>
                      <a:r>
                        <a:rPr lang="en-US" sz="2400" b="1" baseline="0">
                          <a:solidFill>
                            <a:schemeClr val="bg1"/>
                          </a:solidFill>
                          <a:effectLst/>
                          <a:latin typeface="Times New Roman" panose="02020603050405020304" pitchFamily="18" charset="0"/>
                          <a:cs typeface="Times New Roman" panose="02020603050405020304" pitchFamily="18" charset="0"/>
                        </a:rPr>
                        <a:t> thác quặng kim loại</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66704" y="4129881"/>
            <a:ext cx="1699504" cy="492443"/>
          </a:xfrm>
          <a:prstGeom prst="rect">
            <a:avLst/>
          </a:prstGeom>
        </p:spPr>
        <p:txBody>
          <a:bodyPr wrap="none">
            <a:spAutoFit/>
          </a:bodyPr>
          <a:lstStyle/>
          <a:p>
            <a:pPr lvl="0" algn="ctr" defTabSz="914400"/>
            <a:r>
              <a:rPr lang="vi-VN" sz="2600">
                <a:solidFill>
                  <a:prstClr val="black"/>
                </a:solidFill>
                <a:latin typeface="Times New Roman" panose="02020603050405020304" pitchFamily="18" charset="0"/>
                <a:cs typeface="Times New Roman" panose="02020603050405020304" pitchFamily="18" charset="0"/>
              </a:rPr>
              <a:t>Ảnh hưởng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2729498"/>
            <a:ext cx="5280180" cy="3293209"/>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Các nhà máy nhiệt điện chạy bằng than gây ô nhiễm môi trường nước, không khí, đất, tạo ra mưa a-xit và hiện tượng nóng lên toàn cầu. </a:t>
            </a:r>
          </a:p>
          <a:p>
            <a:pPr lvl="0" algn="just" defTabSz="914400"/>
            <a:r>
              <a:rPr lang="vi-VN" sz="2600">
                <a:solidFill>
                  <a:prstClr val="black"/>
                </a:solidFill>
                <a:latin typeface="Times New Roman" panose="02020603050405020304" pitchFamily="18" charset="0"/>
                <a:cs typeface="Times New Roman" panose="02020603050405020304" pitchFamily="18" charset="0"/>
              </a:rPr>
              <a:t>- Một vài nhà máy điện nguyên tử đã có những sự cố xảy ra làm ảnh hưởng rất lớn đến môi trường sống và sức khỏe con người.</a:t>
            </a:r>
          </a:p>
        </p:txBody>
      </p:sp>
      <p:sp>
        <p:nvSpPr>
          <p:cNvPr id="4" name="Rectangle 3"/>
          <p:cNvSpPr/>
          <p:nvPr/>
        </p:nvSpPr>
        <p:spPr>
          <a:xfrm>
            <a:off x="7480365" y="3529717"/>
            <a:ext cx="4304325" cy="1692771"/>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Làm cạn kiệt tài nguyên, ô nhiễm môi trường, tác động đến nguồn nước mặt và nước ngầm.</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5635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4069331906"/>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lực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Khai</a:t>
                      </a:r>
                      <a:r>
                        <a:rPr lang="en-US" sz="2400" b="1" baseline="0">
                          <a:solidFill>
                            <a:schemeClr val="bg1"/>
                          </a:solidFill>
                          <a:effectLst/>
                          <a:latin typeface="Times New Roman" panose="02020603050405020304" pitchFamily="18" charset="0"/>
                          <a:cs typeface="Times New Roman" panose="02020603050405020304" pitchFamily="18" charset="0"/>
                        </a:rPr>
                        <a:t> thác quặng kim loại</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550060" y="4060453"/>
            <a:ext cx="1532791" cy="492443"/>
          </a:xfrm>
          <a:prstGeom prst="rect">
            <a:avLst/>
          </a:prstGeom>
        </p:spPr>
        <p:txBody>
          <a:bodyPr wrap="none">
            <a:spAutoFit/>
          </a:bodyPr>
          <a:lstStyle/>
          <a:p>
            <a:pPr lvl="0" algn="ctr" defTabSz="914400"/>
            <a:r>
              <a:rPr lang="vi-VN" sz="2600">
                <a:solidFill>
                  <a:prstClr val="black"/>
                </a:solidFill>
                <a:latin typeface="Times New Roman" panose="02020603050405020304" pitchFamily="18" charset="0"/>
                <a:cs typeface="Times New Roman" panose="02020603050405020304" pitchFamily="18" charset="0"/>
              </a:rPr>
              <a:t>Xu hướng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3460289"/>
            <a:ext cx="5280180" cy="1692771"/>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Sử dụng các nguồn năng lượng tái tạo để sản xuất điện nhằm bảo vệ môi trường và tiết kiệm năng lượng hóa thạch.</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480365" y="3260234"/>
            <a:ext cx="4304325" cy="2092881"/>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Sản xuất các vật liệu thay thế, sử dụng lại các phế liệu là biện pháp nhằm tiết kiệm tài nguyên, giảm thiểu ô nhiễm môi trường.</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CÔNG NGHIỆP </a:t>
            </a: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ĐIỆN LỰC</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III. CÔNG NGHIỆP KHAI THÁC QUẶNG KIM LOẠI</a:t>
            </a:r>
            <a:endParaRPr kumimoji="0" lang="en-US" altLang="zh-CN" sz="2800" b="1" i="0" u="none" strike="noStrike" kern="1200" cap="none" spc="0" normalizeH="0" baseline="0" noProof="0" dirty="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7213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562005" y="1350397"/>
            <a:ext cx="7802681"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r>
              <a:rPr lang="en-US" altLang="zh-CN" sz="32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lvl="0" algn="ctr"/>
            <a:r>
              <a:rPr lang="en-US" altLang="zh-CN" sz="32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28757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954273916"/>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tử - tin học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Sản</a:t>
                      </a:r>
                      <a:r>
                        <a:rPr lang="en-US" sz="2400" b="1" baseline="0">
                          <a:solidFill>
                            <a:schemeClr val="bg1"/>
                          </a:solidFill>
                          <a:effectLst/>
                          <a:latin typeface="Times New Roman" panose="02020603050405020304" pitchFamily="18" charset="0"/>
                          <a:cs typeface="Times New Roman" panose="02020603050405020304" pitchFamily="18" charset="0"/>
                        </a:rPr>
                        <a:t> xuất hàng tiêu dùng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775314" y="4159272"/>
            <a:ext cx="1082284"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Vai trò</a:t>
            </a:r>
          </a:p>
        </p:txBody>
      </p:sp>
      <p:sp>
        <p:nvSpPr>
          <p:cNvPr id="3" name="Rectangle 2"/>
          <p:cNvSpPr/>
          <p:nvPr/>
        </p:nvSpPr>
        <p:spPr>
          <a:xfrm>
            <a:off x="2172297" y="2558834"/>
            <a:ext cx="5280180" cy="3693319"/>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Giữ vai trò chủ đạo trong hệ thống sản xuất công nghiệp hiện đại.</a:t>
            </a:r>
          </a:p>
          <a:p>
            <a:pPr lvl="0" algn="just" defTabSz="914400"/>
            <a:r>
              <a:rPr lang="vi-VN" sz="2600">
                <a:solidFill>
                  <a:prstClr val="black"/>
                </a:solidFill>
                <a:latin typeface="Times New Roman" panose="02020603050405020304" pitchFamily="18" charset="0"/>
                <a:cs typeface="Times New Roman" panose="02020603050405020304" pitchFamily="18" charset="0"/>
              </a:rPr>
              <a:t>- Góp phần làm cho nền kinh tế thế giới chuyển từ nền kinh tế công nghiệp sang nền kinh tế tri thức.</a:t>
            </a:r>
          </a:p>
          <a:p>
            <a:pPr lvl="0" algn="just" defTabSz="914400"/>
            <a:r>
              <a:rPr lang="vi-VN" sz="2600">
                <a:solidFill>
                  <a:prstClr val="black"/>
                </a:solidFill>
                <a:latin typeface="Times New Roman" panose="02020603050405020304" pitchFamily="18" charset="0"/>
                <a:cs typeface="Times New Roman" panose="02020603050405020304" pitchFamily="18" charset="0"/>
              </a:rPr>
              <a:t>- Sự phát triển của công nghiệp điện tử</a:t>
            </a:r>
            <a:r>
              <a:rPr lang="en-US" sz="2600">
                <a:solidFill>
                  <a:prstClr val="black"/>
                </a:solidFill>
                <a:latin typeface="Times New Roman" panose="02020603050405020304" pitchFamily="18" charset="0"/>
                <a:cs typeface="Times New Roman" panose="02020603050405020304" pitchFamily="18" charset="0"/>
              </a:rPr>
              <a:t> </a:t>
            </a:r>
            <a:r>
              <a:rPr lang="vi-VN" sz="2600">
                <a:solidFill>
                  <a:prstClr val="black"/>
                </a:solidFill>
                <a:latin typeface="Times New Roman" panose="02020603050405020304" pitchFamily="18" charset="0"/>
                <a:cs typeface="Times New Roman" panose="02020603050405020304" pitchFamily="18" charset="0"/>
              </a:rPr>
              <a:t>-</a:t>
            </a:r>
            <a:r>
              <a:rPr lang="en-US" sz="2600">
                <a:solidFill>
                  <a:prstClr val="black"/>
                </a:solidFill>
                <a:latin typeface="Times New Roman" panose="02020603050405020304" pitchFamily="18" charset="0"/>
                <a:cs typeface="Times New Roman" panose="02020603050405020304" pitchFamily="18" charset="0"/>
              </a:rPr>
              <a:t> </a:t>
            </a:r>
            <a:r>
              <a:rPr lang="vi-VN" sz="2600">
                <a:solidFill>
                  <a:prstClr val="black"/>
                </a:solidFill>
                <a:latin typeface="Times New Roman" panose="02020603050405020304" pitchFamily="18" charset="0"/>
                <a:cs typeface="Times New Roman" panose="02020603050405020304" pitchFamily="18" charset="0"/>
              </a:rPr>
              <a:t>tin học là thước đo trình độ phát triển kinh tế</a:t>
            </a:r>
            <a:r>
              <a:rPr lang="en-US" sz="2600">
                <a:solidFill>
                  <a:prstClr val="black"/>
                </a:solidFill>
                <a:latin typeface="Times New Roman" panose="02020603050405020304" pitchFamily="18" charset="0"/>
                <a:cs typeface="Times New Roman" panose="02020603050405020304" pitchFamily="18" charset="0"/>
              </a:rPr>
              <a:t> </a:t>
            </a:r>
            <a:r>
              <a:rPr lang="vi-VN" sz="2600">
                <a:solidFill>
                  <a:prstClr val="black"/>
                </a:solidFill>
                <a:latin typeface="Times New Roman" panose="02020603050405020304" pitchFamily="18" charset="0"/>
                <a:cs typeface="Times New Roman" panose="02020603050405020304" pitchFamily="18" charset="0"/>
              </a:rPr>
              <a:t>-</a:t>
            </a:r>
            <a:r>
              <a:rPr lang="en-US" sz="2600">
                <a:solidFill>
                  <a:prstClr val="black"/>
                </a:solidFill>
                <a:latin typeface="Times New Roman" panose="02020603050405020304" pitchFamily="18" charset="0"/>
                <a:cs typeface="Times New Roman" panose="02020603050405020304" pitchFamily="18" charset="0"/>
              </a:rPr>
              <a:t> </a:t>
            </a:r>
            <a:r>
              <a:rPr lang="vi-VN" sz="2600">
                <a:solidFill>
                  <a:prstClr val="black"/>
                </a:solidFill>
                <a:latin typeface="Times New Roman" panose="02020603050405020304" pitchFamily="18" charset="0"/>
                <a:cs typeface="Times New Roman" panose="02020603050405020304" pitchFamily="18" charset="0"/>
              </a:rPr>
              <a:t>kĩ thuật của các nước trên thế giới.</a:t>
            </a:r>
          </a:p>
        </p:txBody>
      </p:sp>
      <p:sp>
        <p:nvSpPr>
          <p:cNvPr id="4" name="Rectangle 3"/>
          <p:cNvSpPr/>
          <p:nvPr/>
        </p:nvSpPr>
        <p:spPr>
          <a:xfrm>
            <a:off x="7452477" y="2158724"/>
            <a:ext cx="4304325" cy="449353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Không thể thiếu trong cơ cấu ngành công nghiệp của mỗi quốc gia vì tận dụng được nguồn nguyên liệu tại chỗ.</a:t>
            </a:r>
          </a:p>
          <a:p>
            <a:pPr lvl="0" algn="just" defTabSz="914400"/>
            <a:r>
              <a:rPr lang="vi-VN" sz="2600">
                <a:solidFill>
                  <a:prstClr val="black"/>
                </a:solidFill>
                <a:latin typeface="Times New Roman" panose="02020603050405020304" pitchFamily="18" charset="0"/>
                <a:cs typeface="Times New Roman" panose="02020603050405020304" pitchFamily="18" charset="0"/>
              </a:rPr>
              <a:t>- Huy động sức mạnh của các thành phần kinh tế.</a:t>
            </a:r>
          </a:p>
          <a:p>
            <a:pPr lvl="0" algn="just" defTabSz="914400"/>
            <a:r>
              <a:rPr lang="vi-VN" sz="2600">
                <a:solidFill>
                  <a:prstClr val="black"/>
                </a:solidFill>
                <a:latin typeface="Times New Roman" panose="02020603050405020304" pitchFamily="18" charset="0"/>
                <a:cs typeface="Times New Roman" panose="02020603050405020304" pitchFamily="18" charset="0"/>
              </a:rPr>
              <a:t>- Tạo ra được nhiều loại hàng hóa thông dụng thay thế nhập khẩu.</a:t>
            </a:r>
          </a:p>
          <a:p>
            <a:pPr lvl="0" algn="just" defTabSz="914400"/>
            <a:r>
              <a:rPr lang="vi-VN" sz="2600">
                <a:solidFill>
                  <a:prstClr val="black"/>
                </a:solidFill>
                <a:latin typeface="Times New Roman" panose="02020603050405020304" pitchFamily="18" charset="0"/>
                <a:cs typeface="Times New Roman" panose="02020603050405020304" pitchFamily="18" charset="0"/>
              </a:rPr>
              <a:t>- Góp phần đẩy mạnh xuất khẩu.</a:t>
            </a:r>
          </a:p>
        </p:txBody>
      </p:sp>
      <p:sp>
        <p:nvSpPr>
          <p:cNvPr id="15"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spTree>
    <p:extLst>
      <p:ext uri="{BB962C8B-B14F-4D97-AF65-F5344CB8AC3E}">
        <p14:creationId xmlns:p14="http://schemas.microsoft.com/office/powerpoint/2010/main" val="299472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wipe(left)">
                                      <p:cBhvr>
                                        <p:cTn id="4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3642888307"/>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tử - tin học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Sản</a:t>
                      </a:r>
                      <a:r>
                        <a:rPr lang="en-US" sz="2400" b="1" baseline="0">
                          <a:solidFill>
                            <a:schemeClr val="bg1"/>
                          </a:solidFill>
                          <a:effectLst/>
                          <a:latin typeface="Times New Roman" panose="02020603050405020304" pitchFamily="18" charset="0"/>
                          <a:cs typeface="Times New Roman" panose="02020603050405020304" pitchFamily="18" charset="0"/>
                        </a:rPr>
                        <a:t> xuất hàng tiêu dùng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775314" y="4115730"/>
            <a:ext cx="1082284"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Vai trò</a:t>
            </a:r>
          </a:p>
        </p:txBody>
      </p:sp>
      <p:sp>
        <p:nvSpPr>
          <p:cNvPr id="3" name="Rectangle 2"/>
          <p:cNvSpPr/>
          <p:nvPr/>
        </p:nvSpPr>
        <p:spPr>
          <a:xfrm>
            <a:off x="2172297" y="2315237"/>
            <a:ext cx="5280180" cy="409342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Không cần diện tích rộng, không tiêu thụ nhiều kim loại, điện và nước.</a:t>
            </a:r>
          </a:p>
          <a:p>
            <a:pPr lvl="0" algn="just" defTabSz="914400"/>
            <a:r>
              <a:rPr lang="vi-VN" sz="2600">
                <a:solidFill>
                  <a:prstClr val="black"/>
                </a:solidFill>
                <a:latin typeface="Times New Roman" panose="02020603050405020304" pitchFamily="18" charset="0"/>
                <a:cs typeface="Times New Roman" panose="02020603050405020304" pitchFamily="18" charset="0"/>
              </a:rPr>
              <a:t>- Đòi hỏi lực lượng lao động trẻ, có trình độ chuyên môn kĩ thuật cao.</a:t>
            </a:r>
          </a:p>
          <a:p>
            <a:pPr lvl="0" algn="just" defTabSz="914400"/>
            <a:r>
              <a:rPr lang="vi-VN" sz="2600">
                <a:solidFill>
                  <a:prstClr val="black"/>
                </a:solidFill>
                <a:latin typeface="Times New Roman" panose="02020603050405020304" pitchFamily="18" charset="0"/>
                <a:cs typeface="Times New Roman" panose="02020603050405020304" pitchFamily="18" charset="0"/>
              </a:rPr>
              <a:t>- Cơ sở hạ tầng kĩ thuật phát triển, vốn đầu tư nhiều.</a:t>
            </a:r>
          </a:p>
          <a:p>
            <a:pPr lvl="0" algn="just" defTabSz="914400"/>
            <a:r>
              <a:rPr lang="vi-VN" sz="2600">
                <a:solidFill>
                  <a:prstClr val="black"/>
                </a:solidFill>
                <a:latin typeface="Times New Roman" panose="02020603050405020304" pitchFamily="18" charset="0"/>
                <a:cs typeface="Times New Roman" panose="02020603050405020304" pitchFamily="18" charset="0"/>
              </a:rPr>
              <a:t>- Sản phẩm của ngành công nghiệp này rất phong phú và đa dạng như: máy tính, thiết bị điện tử, điện tử dân dụng, thiết bị viễn thông,…</a:t>
            </a:r>
          </a:p>
        </p:txBody>
      </p:sp>
      <p:sp>
        <p:nvSpPr>
          <p:cNvPr id="4" name="Rectangle 3"/>
          <p:cNvSpPr/>
          <p:nvPr/>
        </p:nvSpPr>
        <p:spPr>
          <a:xfrm>
            <a:off x="7452477" y="2115182"/>
            <a:ext cx="4304325" cy="4493538"/>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Sử dụng ít nhiên liệu, điện năng.</a:t>
            </a:r>
          </a:p>
          <a:p>
            <a:pPr lvl="0" algn="just" defTabSz="914400"/>
            <a:r>
              <a:rPr lang="vi-VN" sz="2600">
                <a:solidFill>
                  <a:prstClr val="black"/>
                </a:solidFill>
                <a:latin typeface="Times New Roman" panose="02020603050405020304" pitchFamily="18" charset="0"/>
                <a:cs typeface="Times New Roman" panose="02020603050405020304" pitchFamily="18" charset="0"/>
              </a:rPr>
              <a:t>- Chi phí vận tải, vốn đầu tư không nhiều.</a:t>
            </a:r>
          </a:p>
          <a:p>
            <a:pPr lvl="0" algn="just" defTabSz="914400"/>
            <a:r>
              <a:rPr lang="vi-VN" sz="2600">
                <a:solidFill>
                  <a:prstClr val="black"/>
                </a:solidFill>
                <a:latin typeface="Times New Roman" panose="02020603050405020304" pitchFamily="18" charset="0"/>
                <a:cs typeface="Times New Roman" panose="02020603050405020304" pitchFamily="18" charset="0"/>
              </a:rPr>
              <a:t>- Sử dụng nhiều lao động.</a:t>
            </a:r>
          </a:p>
          <a:p>
            <a:pPr lvl="0" algn="just" defTabSz="914400"/>
            <a:r>
              <a:rPr lang="vi-VN" sz="2600">
                <a:solidFill>
                  <a:prstClr val="black"/>
                </a:solidFill>
                <a:latin typeface="Times New Roman" panose="02020603050405020304" pitchFamily="18" charset="0"/>
                <a:cs typeface="Times New Roman" panose="02020603050405020304" pitchFamily="18" charset="0"/>
              </a:rPr>
              <a:t>- Phụ thuộc vào thị trường tiêu thụ và nguồn nguyên liệu.</a:t>
            </a:r>
          </a:p>
          <a:p>
            <a:pPr lvl="0" algn="just" defTabSz="914400"/>
            <a:r>
              <a:rPr lang="vi-VN" sz="2600">
                <a:solidFill>
                  <a:prstClr val="black"/>
                </a:solidFill>
                <a:latin typeface="Times New Roman" panose="02020603050405020304" pitchFamily="18" charset="0"/>
                <a:cs typeface="Times New Roman" panose="02020603050405020304" pitchFamily="18" charset="0"/>
              </a:rPr>
              <a:t>- Gồm nhiều ngành khác nhau: dệt-may, da-giày (là 2 ngành quan trọng), sản xuất sản phẩm từ gỗ, sản xuất giấy,…</a:t>
            </a:r>
          </a:p>
        </p:txBody>
      </p:sp>
      <p:sp>
        <p:nvSpPr>
          <p:cNvPr id="15"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spTree>
    <p:extLst>
      <p:ext uri="{BB962C8B-B14F-4D97-AF65-F5344CB8AC3E}">
        <p14:creationId xmlns:p14="http://schemas.microsoft.com/office/powerpoint/2010/main" val="336078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wipe(left)">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wipe(left)">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2992801044"/>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tử - tin học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Sản</a:t>
                      </a:r>
                      <a:r>
                        <a:rPr lang="en-US" sz="2400" b="1" baseline="0">
                          <a:solidFill>
                            <a:schemeClr val="bg1"/>
                          </a:solidFill>
                          <a:effectLst/>
                          <a:latin typeface="Times New Roman" panose="02020603050405020304" pitchFamily="18" charset="0"/>
                          <a:cs typeface="Times New Roman" panose="02020603050405020304" pitchFamily="18" charset="0"/>
                        </a:rPr>
                        <a:t> xuất hàng tiêu dùng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682308" y="4134960"/>
            <a:ext cx="1268297" cy="492443"/>
          </a:xfrm>
          <a:prstGeom prst="rect">
            <a:avLst/>
          </a:prstGeom>
        </p:spPr>
        <p:txBody>
          <a:bodyPr wrap="none">
            <a:spAutoFit/>
          </a:bodyPr>
          <a:lstStyle/>
          <a:p>
            <a:pPr lvl="0" algn="ctr" defTabSz="914400">
              <a:defRPr/>
            </a:pPr>
            <a:r>
              <a:rPr lang="en-US" sz="2600">
                <a:solidFill>
                  <a:prstClr val="black"/>
                </a:solidFill>
                <a:latin typeface="Times New Roman" panose="02020603050405020304" pitchFamily="18" charset="0"/>
                <a:cs typeface="Times New Roman" panose="02020603050405020304" pitchFamily="18" charset="0"/>
              </a:rPr>
              <a:t>Phân bố</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2534522"/>
            <a:ext cx="5280180" cy="3693319"/>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Phần lớn ở các nước phát triển và các nước công nghiệp hóa như: Hoa Kỳ, Nhật Bản, Đức, Pháp, Trung Quốc, Hàn Quốc, Ấn Độ, Bra-xin,…</a:t>
            </a:r>
          </a:p>
          <a:p>
            <a:pPr lvl="0" algn="just" defTabSz="914400"/>
            <a:r>
              <a:rPr lang="vi-VN" sz="2600">
                <a:solidFill>
                  <a:prstClr val="black"/>
                </a:solidFill>
                <a:latin typeface="Times New Roman" panose="02020603050405020304" pitchFamily="18" charset="0"/>
                <a:cs typeface="Times New Roman" panose="02020603050405020304" pitchFamily="18" charset="0"/>
              </a:rPr>
              <a:t>- Nhiều nước đang phát triển (trong đó có Việt Nam) cũng đẩy mạnh sản xuất một số sản phẩm phục vụ nền kinh tế và xuất khẩu (thiết bị bưu chính viễn thông, linh kiện điện tử,…)</a:t>
            </a:r>
          </a:p>
        </p:txBody>
      </p:sp>
      <p:sp>
        <p:nvSpPr>
          <p:cNvPr id="4" name="Rectangle 3"/>
          <p:cNvSpPr/>
          <p:nvPr/>
        </p:nvSpPr>
        <p:spPr>
          <a:xfrm>
            <a:off x="7452477" y="3334741"/>
            <a:ext cx="4304325" cy="2092881"/>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Rộng khắp thế giới.</a:t>
            </a:r>
          </a:p>
          <a:p>
            <a:pPr lvl="0" algn="just" defTabSz="914400"/>
            <a:r>
              <a:rPr lang="vi-VN" sz="2600">
                <a:solidFill>
                  <a:prstClr val="black"/>
                </a:solidFill>
                <a:latin typeface="Times New Roman" panose="02020603050405020304" pitchFamily="18" charset="0"/>
                <a:cs typeface="Times New Roman" panose="02020603050405020304" pitchFamily="18" charset="0"/>
              </a:rPr>
              <a:t>- Những nước có ngành công nghiệp này phát triển mạnh: Trung Quốc, Ấn Độ, Hàn Quốc,…</a:t>
            </a:r>
          </a:p>
        </p:txBody>
      </p:sp>
      <p:sp>
        <p:nvSpPr>
          <p:cNvPr id="15"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spTree>
    <p:extLst>
      <p:ext uri="{BB962C8B-B14F-4D97-AF65-F5344CB8AC3E}">
        <p14:creationId xmlns:p14="http://schemas.microsoft.com/office/powerpoint/2010/main" val="261730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2782239860"/>
              </p:ext>
            </p:extLst>
          </p:nvPr>
        </p:nvGraphicFramePr>
        <p:xfrm>
          <a:off x="460615" y="1203521"/>
          <a:ext cx="11351964" cy="55777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33754">
                  <a:extLst>
                    <a:ext uri="{9D8B030D-6E8A-4147-A177-3AD203B41FA5}">
                      <a16:colId xmlns:a16="http://schemas.microsoft.com/office/drawing/2014/main" val="10422947"/>
                    </a:ext>
                  </a:extLst>
                </a:gridCol>
                <a:gridCol w="5265974">
                  <a:extLst>
                    <a:ext uri="{9D8B030D-6E8A-4147-A177-3AD203B41FA5}">
                      <a16:colId xmlns:a16="http://schemas.microsoft.com/office/drawing/2014/main" val="2954536270"/>
                    </a:ext>
                  </a:extLst>
                </a:gridCol>
                <a:gridCol w="4352236">
                  <a:extLst>
                    <a:ext uri="{9D8B030D-6E8A-4147-A177-3AD203B41FA5}">
                      <a16:colId xmlns:a16="http://schemas.microsoft.com/office/drawing/2014/main" val="984934770"/>
                    </a:ext>
                  </a:extLst>
                </a:gridCol>
              </a:tblGrid>
              <a:tr h="750215">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Nội</a:t>
                      </a:r>
                      <a:r>
                        <a:rPr lang="en-US" sz="2400" b="1" baseline="0">
                          <a:solidFill>
                            <a:schemeClr val="bg1"/>
                          </a:solidFill>
                          <a:effectLst/>
                          <a:latin typeface="Times New Roman" panose="02020603050405020304" pitchFamily="18" charset="0"/>
                          <a:cs typeface="Times New Roman" panose="02020603050405020304" pitchFamily="18" charset="0"/>
                        </a:rPr>
                        <a:t> dung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Điện</a:t>
                      </a:r>
                      <a:r>
                        <a:rPr lang="en-US" sz="2400" b="1" baseline="0">
                          <a:solidFill>
                            <a:schemeClr val="bg1"/>
                          </a:solidFill>
                          <a:effectLst/>
                          <a:latin typeface="Times New Roman" panose="02020603050405020304" pitchFamily="18" charset="0"/>
                          <a:cs typeface="Times New Roman" panose="02020603050405020304" pitchFamily="18" charset="0"/>
                        </a:rPr>
                        <a:t> tử - tin học</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2400" b="1">
                          <a:solidFill>
                            <a:schemeClr val="bg1"/>
                          </a:solidFill>
                          <a:effectLst/>
                          <a:latin typeface="Times New Roman" panose="02020603050405020304" pitchFamily="18" charset="0"/>
                          <a:cs typeface="Times New Roman" panose="02020603050405020304" pitchFamily="18" charset="0"/>
                        </a:rPr>
                        <a:t>Sản</a:t>
                      </a:r>
                      <a:r>
                        <a:rPr lang="en-US" sz="2400" b="1" baseline="0">
                          <a:solidFill>
                            <a:schemeClr val="bg1"/>
                          </a:solidFill>
                          <a:effectLst/>
                          <a:latin typeface="Times New Roman" panose="02020603050405020304" pitchFamily="18" charset="0"/>
                          <a:cs typeface="Times New Roman" panose="02020603050405020304" pitchFamily="18" charset="0"/>
                        </a:rPr>
                        <a:t> xuất hàng tiêu dùng</a:t>
                      </a:r>
                      <a:endParaRPr lang="en-US" sz="24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78845056"/>
                  </a:ext>
                </a:extLst>
              </a:tr>
              <a:tr h="4827581">
                <a:tc>
                  <a:txBody>
                    <a:bodyPr/>
                    <a:lstStyle/>
                    <a:p>
                      <a:pPr algn="ctr"/>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40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342797"/>
                  </a:ext>
                </a:extLst>
              </a:tr>
            </a:tbl>
          </a:graphicData>
        </a:graphic>
      </p:graphicFrame>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66704" y="4058884"/>
            <a:ext cx="1699504" cy="492443"/>
          </a:xfrm>
          <a:prstGeom prst="rect">
            <a:avLst/>
          </a:prstGeom>
        </p:spPr>
        <p:txBody>
          <a:bodyPr wrap="none">
            <a:spAutoFit/>
          </a:bodyPr>
          <a:lstStyle/>
          <a:p>
            <a:pPr lvl="0" algn="ctr" defTabSz="914400">
              <a:defRPr/>
            </a:pPr>
            <a:r>
              <a:rPr lang="vi-VN" sz="2600">
                <a:solidFill>
                  <a:prstClr val="black"/>
                </a:solidFill>
                <a:latin typeface="Times New Roman" panose="02020603050405020304" pitchFamily="18" charset="0"/>
                <a:cs typeface="Times New Roman" panose="02020603050405020304" pitchFamily="18" charset="0"/>
              </a:rPr>
              <a:t>Ảnh hưởng</a:t>
            </a:r>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172297" y="3258665"/>
            <a:ext cx="5280180" cy="2092881"/>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Rác thải điện tử tăng nhanh từ việc tiêu thụ ngày càng nhiều các mặt hàng điện tử đã tạo thêm gánh nặng cho môi trường trong việc xử lí rác thải chứa các tạp chất, hóa chất độc hại.</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452477" y="3058610"/>
            <a:ext cx="4304325" cy="2492990"/>
          </a:xfrm>
          <a:prstGeom prst="rect">
            <a:avLst/>
          </a:prstGeom>
        </p:spPr>
        <p:txBody>
          <a:bodyPr wrap="square">
            <a:spAutoFit/>
          </a:bodyPr>
          <a:lstStyle/>
          <a:p>
            <a:pPr lvl="0" algn="just" defTabSz="914400"/>
            <a:r>
              <a:rPr lang="vi-VN" sz="2600">
                <a:solidFill>
                  <a:prstClr val="black"/>
                </a:solidFill>
                <a:latin typeface="Times New Roman" panose="02020603050405020304" pitchFamily="18" charset="0"/>
                <a:cs typeface="Times New Roman" panose="02020603050405020304" pitchFamily="18" charset="0"/>
              </a:rPr>
              <a:t>- Nước thải từ hóa chất dệt nhuộm, giặt khô gây ô nhiễm nguồn nước.</a:t>
            </a:r>
          </a:p>
          <a:p>
            <a:pPr lvl="0" algn="just" defTabSz="914400"/>
            <a:r>
              <a:rPr lang="vi-VN" sz="2600">
                <a:solidFill>
                  <a:prstClr val="black"/>
                </a:solidFill>
                <a:latin typeface="Times New Roman" panose="02020603050405020304" pitchFamily="18" charset="0"/>
                <a:cs typeface="Times New Roman" panose="02020603050405020304" pitchFamily="18" charset="0"/>
              </a:rPr>
              <a:t>- Rác thải nhựa không được xử lí gây ô nhiễm môi trường đất, nước.</a:t>
            </a:r>
          </a:p>
        </p:txBody>
      </p:sp>
      <p:sp>
        <p:nvSpPr>
          <p:cNvPr id="15"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 CÔNG NGHIỆP ĐIỆN TỬ - TIN HỌC</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 CÔNG NGHIỆP SẢN XUẤT HÀNG TIÊU DÙNG</a:t>
            </a:r>
          </a:p>
        </p:txBody>
      </p:sp>
    </p:spTree>
    <p:extLst>
      <p:ext uri="{BB962C8B-B14F-4D97-AF65-F5344CB8AC3E}">
        <p14:creationId xmlns:p14="http://schemas.microsoft.com/office/powerpoint/2010/main" val="268871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369E4F-A778-58E6-CEFA-B211CE49E850}"/>
              </a:ext>
            </a:extLst>
          </p:cNvPr>
          <p:cNvSpPr/>
          <p:nvPr/>
        </p:nvSpPr>
        <p:spPr>
          <a:xfrm>
            <a:off x="1354111" y="164887"/>
            <a:ext cx="4741889" cy="614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F6B71"/>
                </a:solidFill>
                <a:latin typeface="Times New Roman" panose="02020603050405020304" pitchFamily="18" charset="0"/>
                <a:cs typeface="Times New Roman" panose="02020603050405020304" pitchFamily="18" charset="0"/>
              </a:rPr>
              <a:t>EM CÓ BIẾT???</a:t>
            </a:r>
          </a:p>
        </p:txBody>
      </p:sp>
      <p:sp>
        <p:nvSpPr>
          <p:cNvPr id="4" name="Rectangle 3">
            <a:extLst>
              <a:ext uri="{FF2B5EF4-FFF2-40B4-BE49-F238E27FC236}">
                <a16:creationId xmlns:a16="http://schemas.microsoft.com/office/drawing/2014/main" id="{4E5E53C5-A78A-F99D-A4FD-5D771847D36F}"/>
              </a:ext>
            </a:extLst>
          </p:cNvPr>
          <p:cNvSpPr/>
          <p:nvPr/>
        </p:nvSpPr>
        <p:spPr>
          <a:xfrm>
            <a:off x="239842" y="854437"/>
            <a:ext cx="6772819" cy="746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APPLE – TẬP ĐOÀN ĐIỆN TỬ LỚN NHẤT THẾ GIỚI</a:t>
            </a:r>
          </a:p>
        </p:txBody>
      </p:sp>
      <p:sp>
        <p:nvSpPr>
          <p:cNvPr id="6" name="TextBox 5">
            <a:extLst>
              <a:ext uri="{FF2B5EF4-FFF2-40B4-BE49-F238E27FC236}">
                <a16:creationId xmlns:a16="http://schemas.microsoft.com/office/drawing/2014/main" id="{D872BC24-957D-77BA-401D-42D047D76967}"/>
              </a:ext>
            </a:extLst>
          </p:cNvPr>
          <p:cNvSpPr txBox="1"/>
          <p:nvPr/>
        </p:nvSpPr>
        <p:spPr>
          <a:xfrm>
            <a:off x="442204" y="2926902"/>
            <a:ext cx="6008557" cy="1815882"/>
          </a:xfrm>
          <a:prstGeom prst="rect">
            <a:avLst/>
          </a:prstGeom>
          <a:noFill/>
          <a:ln>
            <a:solidFill>
              <a:schemeClr val="tx1"/>
            </a:solidFill>
            <a:prstDash val="dash"/>
          </a:ln>
        </p:spPr>
        <p:txBody>
          <a:bodyPr wrap="square">
            <a:spAutoFit/>
          </a:bodyPr>
          <a:lstStyle/>
          <a:p>
            <a:pPr algn="just"/>
            <a:r>
              <a:rPr lang="vi-VN" sz="2800" i="0" dirty="0">
                <a:solidFill>
                  <a:srgbClr val="002060"/>
                </a:solidFill>
                <a:effectLst/>
                <a:latin typeface="Times New Roman" panose="02020603050405020304" pitchFamily="18" charset="0"/>
                <a:cs typeface="Times New Roman" panose="02020603050405020304" pitchFamily="18" charset="0"/>
              </a:rPr>
              <a:t>Apple luôn đứng top đầu trong bảng xếp hạng </a:t>
            </a:r>
            <a:r>
              <a:rPr lang="vi-VN" sz="2800" i="0" dirty="0">
                <a:solidFill>
                  <a:srgbClr val="FF0000"/>
                </a:solidFill>
                <a:effectLst/>
                <a:latin typeface="Times New Roman" panose="02020603050405020304" pitchFamily="18" charset="0"/>
                <a:cs typeface="Times New Roman" panose="02020603050405020304" pitchFamily="18" charset="0"/>
              </a:rPr>
              <a:t>thương hiệu đắt giá nhất thế giới</a:t>
            </a:r>
            <a:r>
              <a:rPr lang="vi-VN" sz="2800" i="0" dirty="0">
                <a:solidFill>
                  <a:srgbClr val="002060"/>
                </a:solidFill>
                <a:effectLst/>
                <a:latin typeface="Times New Roman" panose="02020603050405020304" pitchFamily="18" charset="0"/>
                <a:cs typeface="Times New Roman" panose="02020603050405020304" pitchFamily="18" charset="0"/>
              </a:rPr>
              <a:t>. Các sản phẩm của công ty luôn chiếm thị phần lớn nhất thị trường hiện nay.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68D42FE-F04B-B19D-6372-000A073B9FF3}"/>
              </a:ext>
            </a:extLst>
          </p:cNvPr>
          <p:cNvSpPr txBox="1"/>
          <p:nvPr/>
        </p:nvSpPr>
        <p:spPr>
          <a:xfrm>
            <a:off x="442205" y="1707316"/>
            <a:ext cx="6008557" cy="954107"/>
          </a:xfrm>
          <a:prstGeom prst="rect">
            <a:avLst/>
          </a:prstGeom>
          <a:noFill/>
          <a:ln>
            <a:solidFill>
              <a:schemeClr val="tx1"/>
            </a:solidFill>
            <a:prstDash val="dash"/>
          </a:ln>
        </p:spPr>
        <p:txBody>
          <a:bodyPr wrap="square">
            <a:spAutoFit/>
          </a:bodyPr>
          <a:lstStyle/>
          <a:p>
            <a:pPr algn="just"/>
            <a:r>
              <a:rPr lang="en-US" sz="2800" i="0" dirty="0" err="1">
                <a:solidFill>
                  <a:srgbClr val="002060"/>
                </a:solidFill>
                <a:effectLst/>
                <a:latin typeface="Times New Roman" panose="02020603050405020304" pitchFamily="18" charset="0"/>
                <a:cs typeface="Times New Roman" panose="02020603050405020304" pitchFamily="18" charset="0"/>
              </a:rPr>
              <a:t>Là</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một</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tập</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đoàn</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FF0000"/>
                </a:solidFill>
                <a:effectLst/>
                <a:latin typeface="Times New Roman" panose="02020603050405020304" pitchFamily="18" charset="0"/>
                <a:cs typeface="Times New Roman" panose="02020603050405020304" pitchFamily="18" charset="0"/>
              </a:rPr>
              <a:t>công</a:t>
            </a:r>
            <a:r>
              <a:rPr lang="en-US" sz="2800" i="0" dirty="0">
                <a:solidFill>
                  <a:srgbClr val="FF0000"/>
                </a:solidFill>
                <a:effectLst/>
                <a:latin typeface="Times New Roman" panose="02020603050405020304" pitchFamily="18" charset="0"/>
                <a:cs typeface="Times New Roman" panose="02020603050405020304" pitchFamily="18" charset="0"/>
              </a:rPr>
              <a:t> </a:t>
            </a:r>
            <a:r>
              <a:rPr lang="en-US" sz="2800" i="0" dirty="0" err="1">
                <a:solidFill>
                  <a:srgbClr val="FF0000"/>
                </a:solidFill>
                <a:effectLst/>
                <a:latin typeface="Times New Roman" panose="02020603050405020304" pitchFamily="18" charset="0"/>
                <a:cs typeface="Times New Roman" panose="02020603050405020304" pitchFamily="18" charset="0"/>
              </a:rPr>
              <a:t>nghệ</a:t>
            </a:r>
            <a:r>
              <a:rPr lang="en-US" sz="2800" i="0" dirty="0">
                <a:solidFill>
                  <a:srgbClr val="FF0000"/>
                </a:solidFill>
                <a:effectLst/>
                <a:latin typeface="Times New Roman" panose="02020603050405020304" pitchFamily="18" charset="0"/>
                <a:cs typeface="Times New Roman" panose="02020603050405020304" pitchFamily="18" charset="0"/>
              </a:rPr>
              <a:t> </a:t>
            </a:r>
            <a:r>
              <a:rPr lang="en-US" sz="2800" i="0" dirty="0" err="1">
                <a:solidFill>
                  <a:srgbClr val="FF0000"/>
                </a:solidFill>
                <a:effectLst/>
                <a:latin typeface="Times New Roman" panose="02020603050405020304" pitchFamily="18" charset="0"/>
                <a:cs typeface="Times New Roman" panose="02020603050405020304" pitchFamily="18" charset="0"/>
              </a:rPr>
              <a:t>của</a:t>
            </a:r>
            <a:r>
              <a:rPr lang="en-US" sz="2800" i="0" dirty="0">
                <a:solidFill>
                  <a:srgbClr val="FF0000"/>
                </a:solidFill>
                <a:effectLst/>
                <a:latin typeface="Times New Roman" panose="02020603050405020304" pitchFamily="18" charset="0"/>
                <a:cs typeface="Times New Roman" panose="02020603050405020304" pitchFamily="18" charset="0"/>
              </a:rPr>
              <a:t> </a:t>
            </a:r>
            <a:r>
              <a:rPr lang="en-US" sz="2800" i="0" dirty="0" err="1">
                <a:solidFill>
                  <a:srgbClr val="FF0000"/>
                </a:solidFill>
                <a:effectLst/>
                <a:latin typeface="Times New Roman" panose="02020603050405020304" pitchFamily="18" charset="0"/>
                <a:cs typeface="Times New Roman" panose="02020603050405020304" pitchFamily="18" charset="0"/>
              </a:rPr>
              <a:t>Mỹ</a:t>
            </a:r>
            <a:r>
              <a:rPr lang="en-US" sz="2800" i="0" dirty="0">
                <a:solidFill>
                  <a:srgbClr val="FF000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có</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trụ</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sở</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chính</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đặt</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err="1">
                <a:solidFill>
                  <a:srgbClr val="002060"/>
                </a:solidFill>
                <a:effectLst/>
                <a:latin typeface="Times New Roman" panose="02020603050405020304" pitchFamily="18" charset="0"/>
                <a:cs typeface="Times New Roman" panose="02020603050405020304" pitchFamily="18" charset="0"/>
              </a:rPr>
              <a:t>tại</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a:solidFill>
                  <a:srgbClr val="FF0000"/>
                </a:solidFill>
                <a:effectLst/>
                <a:latin typeface="Times New Roman" panose="02020603050405020304" pitchFamily="18" charset="0"/>
                <a:cs typeface="Times New Roman" panose="02020603050405020304" pitchFamily="18" charset="0"/>
              </a:rPr>
              <a:t>Cupertino</a:t>
            </a:r>
            <a:r>
              <a:rPr lang="en-US" sz="2800" i="0" dirty="0">
                <a:solidFill>
                  <a:srgbClr val="002060"/>
                </a:solidFill>
                <a:effectLst/>
                <a:latin typeface="Times New Roman" panose="02020603050405020304" pitchFamily="18" charset="0"/>
                <a:cs typeface="Times New Roman" panose="02020603050405020304" pitchFamily="18" charset="0"/>
              </a:rPr>
              <a:t>, </a:t>
            </a:r>
            <a:r>
              <a:rPr lang="en-US" sz="2800" i="0" dirty="0">
                <a:solidFill>
                  <a:srgbClr val="FF0000"/>
                </a:solidFill>
                <a:effectLst/>
                <a:latin typeface="Times New Roman" panose="02020603050405020304" pitchFamily="18" charset="0"/>
                <a:cs typeface="Times New Roman" panose="02020603050405020304" pitchFamily="18" charset="0"/>
              </a:rPr>
              <a:t>California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58F8F9A-5DB9-83DE-8771-868B85D2EBE1}"/>
              </a:ext>
            </a:extLst>
          </p:cNvPr>
          <p:cNvSpPr txBox="1"/>
          <p:nvPr/>
        </p:nvSpPr>
        <p:spPr>
          <a:xfrm>
            <a:off x="442204" y="5008263"/>
            <a:ext cx="6008557" cy="1815882"/>
          </a:xfrm>
          <a:prstGeom prst="rect">
            <a:avLst/>
          </a:prstGeom>
          <a:noFill/>
          <a:ln>
            <a:solidFill>
              <a:schemeClr val="tx1"/>
            </a:solidFill>
            <a:prstDash val="dash"/>
          </a:ln>
        </p:spPr>
        <p:txBody>
          <a:bodyPr wrap="square">
            <a:spAutoFit/>
          </a:bodyPr>
          <a:lstStyle/>
          <a:p>
            <a:pPr algn="just"/>
            <a:r>
              <a:rPr lang="en-US" sz="2800" i="0">
                <a:solidFill>
                  <a:srgbClr val="002060"/>
                </a:solidFill>
                <a:effectLst/>
                <a:latin typeface="Times New Roman" panose="02020603050405020304" pitchFamily="18" charset="0"/>
                <a:cs typeface="Times New Roman" panose="02020603050405020304" pitchFamily="18" charset="0"/>
              </a:rPr>
              <a:t>Đ</a:t>
            </a:r>
            <a:r>
              <a:rPr lang="vi-VN" sz="2800" i="0">
                <a:solidFill>
                  <a:srgbClr val="002060"/>
                </a:solidFill>
                <a:effectLst/>
                <a:latin typeface="Times New Roman" panose="02020603050405020304" pitchFamily="18" charset="0"/>
                <a:cs typeface="Times New Roman" panose="02020603050405020304" pitchFamily="18" charset="0"/>
              </a:rPr>
              <a:t>ược </a:t>
            </a:r>
            <a:r>
              <a:rPr lang="vi-VN" sz="2800" i="0">
                <a:solidFill>
                  <a:srgbClr val="FF0000"/>
                </a:solidFill>
                <a:effectLst/>
                <a:latin typeface="Times New Roman" panose="02020603050405020304" pitchFamily="18" charset="0"/>
                <a:cs typeface="Times New Roman" panose="02020603050405020304" pitchFamily="18" charset="0"/>
              </a:rPr>
              <a:t>thành lập </a:t>
            </a:r>
            <a:r>
              <a:rPr lang="vi-VN" sz="2800" i="0">
                <a:solidFill>
                  <a:srgbClr val="002060"/>
                </a:solidFill>
                <a:effectLst/>
                <a:latin typeface="Times New Roman" panose="02020603050405020304" pitchFamily="18" charset="0"/>
                <a:cs typeface="Times New Roman" panose="02020603050405020304" pitchFamily="18" charset="0"/>
              </a:rPr>
              <a:t>vào ngày </a:t>
            </a:r>
            <a:r>
              <a:rPr lang="vi-VN" sz="2800" i="0">
                <a:solidFill>
                  <a:srgbClr val="FF0000"/>
                </a:solidFill>
                <a:effectLst/>
                <a:latin typeface="Times New Roman" panose="02020603050405020304" pitchFamily="18" charset="0"/>
                <a:cs typeface="Times New Roman" panose="02020603050405020304" pitchFamily="18" charset="0"/>
              </a:rPr>
              <a:t>01/014/1976</a:t>
            </a:r>
            <a:r>
              <a:rPr lang="vi-VN" sz="2800" i="0">
                <a:solidFill>
                  <a:srgbClr val="002060"/>
                </a:solidFill>
                <a:effectLst/>
                <a:latin typeface="Times New Roman" panose="02020603050405020304" pitchFamily="18" charset="0"/>
                <a:cs typeface="Times New Roman" panose="02020603050405020304" pitchFamily="18" charset="0"/>
              </a:rPr>
              <a:t> dưới tên Apple Computer, Inc, đổi tên thành </a:t>
            </a:r>
            <a:r>
              <a:rPr lang="vi-VN" sz="2800" i="0">
                <a:solidFill>
                  <a:srgbClr val="FF0000"/>
                </a:solidFill>
                <a:effectLst/>
                <a:latin typeface="Times New Roman" panose="02020603050405020304" pitchFamily="18" charset="0"/>
                <a:cs typeface="Times New Roman" panose="02020603050405020304" pitchFamily="18" charset="0"/>
              </a:rPr>
              <a:t>Apple Inc</a:t>
            </a:r>
            <a:r>
              <a:rPr lang="en-US" sz="2800">
                <a:solidFill>
                  <a:srgbClr val="FF0000"/>
                </a:solidFill>
                <a:latin typeface="Times New Roman" panose="02020603050405020304" pitchFamily="18" charset="0"/>
                <a:cs typeface="Times New Roman" panose="02020603050405020304" pitchFamily="18" charset="0"/>
              </a:rPr>
              <a:t> </a:t>
            </a:r>
            <a:r>
              <a:rPr lang="vi-VN" sz="2800" i="0">
                <a:solidFill>
                  <a:srgbClr val="FF0000"/>
                </a:solidFill>
                <a:effectLst/>
                <a:latin typeface="Times New Roman" panose="02020603050405020304" pitchFamily="18" charset="0"/>
                <a:cs typeface="Times New Roman" panose="02020603050405020304" pitchFamily="18" charset="0"/>
              </a:rPr>
              <a:t>vào năm 2007</a:t>
            </a:r>
            <a:r>
              <a:rPr lang="vi-VN" sz="2800" i="0">
                <a:solidFill>
                  <a:srgbClr val="002060"/>
                </a:solidFill>
                <a:effectLst/>
                <a:latin typeface="Times New Roman" panose="02020603050405020304" pitchFamily="18" charset="0"/>
                <a:cs typeface="Times New Roman" panose="02020603050405020304" pitchFamily="18" charset="0"/>
              </a:rPr>
              <a:t>.</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7B07AB3-AD66-2ED2-9ED0-95E2A171B334}"/>
              </a:ext>
            </a:extLst>
          </p:cNvPr>
          <p:cNvPicPr>
            <a:picLocks noChangeAspect="1"/>
          </p:cNvPicPr>
          <p:nvPr/>
        </p:nvPicPr>
        <p:blipFill>
          <a:blip r:embed="rId2"/>
          <a:stretch>
            <a:fillRect/>
          </a:stretch>
        </p:blipFill>
        <p:spPr>
          <a:xfrm>
            <a:off x="7338780" y="1294540"/>
            <a:ext cx="2143125" cy="2143125"/>
          </a:xfrm>
          <a:prstGeom prst="rect">
            <a:avLst/>
          </a:prstGeom>
        </p:spPr>
      </p:pic>
      <p:pic>
        <p:nvPicPr>
          <p:cNvPr id="12" name="Picture 11">
            <a:extLst>
              <a:ext uri="{FF2B5EF4-FFF2-40B4-BE49-F238E27FC236}">
                <a16:creationId xmlns:a16="http://schemas.microsoft.com/office/drawing/2014/main" id="{9700472C-5A79-F8B8-B804-290A88D1892F}"/>
              </a:ext>
            </a:extLst>
          </p:cNvPr>
          <p:cNvPicPr>
            <a:picLocks noChangeAspect="1"/>
          </p:cNvPicPr>
          <p:nvPr/>
        </p:nvPicPr>
        <p:blipFill>
          <a:blip r:embed="rId3"/>
          <a:stretch>
            <a:fillRect/>
          </a:stretch>
        </p:blipFill>
        <p:spPr>
          <a:xfrm>
            <a:off x="9803335" y="1323114"/>
            <a:ext cx="2190750" cy="2085975"/>
          </a:xfrm>
          <a:prstGeom prst="rect">
            <a:avLst/>
          </a:prstGeom>
        </p:spPr>
      </p:pic>
      <p:pic>
        <p:nvPicPr>
          <p:cNvPr id="13" name="Picture 12">
            <a:extLst>
              <a:ext uri="{FF2B5EF4-FFF2-40B4-BE49-F238E27FC236}">
                <a16:creationId xmlns:a16="http://schemas.microsoft.com/office/drawing/2014/main" id="{A54CB422-EB00-7C7F-8BE1-DF77073B8094}"/>
              </a:ext>
            </a:extLst>
          </p:cNvPr>
          <p:cNvPicPr>
            <a:picLocks noChangeAspect="1"/>
          </p:cNvPicPr>
          <p:nvPr/>
        </p:nvPicPr>
        <p:blipFill>
          <a:blip r:embed="rId4"/>
          <a:stretch>
            <a:fillRect/>
          </a:stretch>
        </p:blipFill>
        <p:spPr>
          <a:xfrm>
            <a:off x="7012662" y="3667954"/>
            <a:ext cx="2952750" cy="1552575"/>
          </a:xfrm>
          <a:prstGeom prst="rect">
            <a:avLst/>
          </a:prstGeom>
        </p:spPr>
      </p:pic>
      <p:pic>
        <p:nvPicPr>
          <p:cNvPr id="14" name="Picture 13">
            <a:extLst>
              <a:ext uri="{FF2B5EF4-FFF2-40B4-BE49-F238E27FC236}">
                <a16:creationId xmlns:a16="http://schemas.microsoft.com/office/drawing/2014/main" id="{FC984308-F051-0AC2-A15D-D042AB3B52CC}"/>
              </a:ext>
            </a:extLst>
          </p:cNvPr>
          <p:cNvPicPr>
            <a:picLocks noChangeAspect="1"/>
          </p:cNvPicPr>
          <p:nvPr/>
        </p:nvPicPr>
        <p:blipFill>
          <a:blip r:embed="rId5"/>
          <a:stretch>
            <a:fillRect/>
          </a:stretch>
        </p:blipFill>
        <p:spPr>
          <a:xfrm>
            <a:off x="9850960" y="3161110"/>
            <a:ext cx="2143125" cy="2143125"/>
          </a:xfrm>
          <a:prstGeom prst="rect">
            <a:avLst/>
          </a:prstGeom>
        </p:spPr>
      </p:pic>
      <p:pic>
        <p:nvPicPr>
          <p:cNvPr id="15" name="Picture 14">
            <a:extLst>
              <a:ext uri="{FF2B5EF4-FFF2-40B4-BE49-F238E27FC236}">
                <a16:creationId xmlns:a16="http://schemas.microsoft.com/office/drawing/2014/main" id="{9F8CB0AC-F200-242B-67A2-9290723381EB}"/>
              </a:ext>
            </a:extLst>
          </p:cNvPr>
          <p:cNvPicPr>
            <a:picLocks noChangeAspect="1"/>
          </p:cNvPicPr>
          <p:nvPr/>
        </p:nvPicPr>
        <p:blipFill>
          <a:blip r:embed="rId6"/>
          <a:stretch>
            <a:fillRect/>
          </a:stretch>
        </p:blipFill>
        <p:spPr>
          <a:xfrm>
            <a:off x="7407873" y="5487926"/>
            <a:ext cx="2143125" cy="1071563"/>
          </a:xfrm>
          <a:prstGeom prst="rect">
            <a:avLst/>
          </a:prstGeom>
        </p:spPr>
      </p:pic>
      <p:pic>
        <p:nvPicPr>
          <p:cNvPr id="16" name="Picture 15">
            <a:extLst>
              <a:ext uri="{FF2B5EF4-FFF2-40B4-BE49-F238E27FC236}">
                <a16:creationId xmlns:a16="http://schemas.microsoft.com/office/drawing/2014/main" id="{E711D269-A30B-2712-8965-5968E1763947}"/>
              </a:ext>
            </a:extLst>
          </p:cNvPr>
          <p:cNvPicPr>
            <a:picLocks noChangeAspect="1"/>
          </p:cNvPicPr>
          <p:nvPr/>
        </p:nvPicPr>
        <p:blipFill>
          <a:blip r:embed="rId7"/>
          <a:stretch>
            <a:fillRect/>
          </a:stretch>
        </p:blipFill>
        <p:spPr>
          <a:xfrm>
            <a:off x="9755571" y="5487925"/>
            <a:ext cx="2238514" cy="1071564"/>
          </a:xfrm>
          <a:prstGeom prst="rect">
            <a:avLst/>
          </a:prstGeom>
        </p:spPr>
      </p:pic>
      <p:cxnSp>
        <p:nvCxnSpPr>
          <p:cNvPr id="17" name="Straight Connector 16">
            <a:extLst>
              <a:ext uri="{FF2B5EF4-FFF2-40B4-BE49-F238E27FC236}">
                <a16:creationId xmlns:a16="http://schemas.microsoft.com/office/drawing/2014/main" id="{4C6668DA-444A-037E-12FB-DB685C841C6D}"/>
              </a:ext>
            </a:extLst>
          </p:cNvPr>
          <p:cNvCxnSpPr/>
          <p:nvPr/>
        </p:nvCxnSpPr>
        <p:spPr>
          <a:xfrm>
            <a:off x="6934048" y="2077250"/>
            <a:ext cx="0" cy="42422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E17AE7-41E6-5AA0-44E3-8A4AB8BFD5B3}"/>
              </a:ext>
            </a:extLst>
          </p:cNvPr>
          <p:cNvCxnSpPr/>
          <p:nvPr/>
        </p:nvCxnSpPr>
        <p:spPr>
          <a:xfrm>
            <a:off x="7041478" y="164887"/>
            <a:ext cx="0" cy="424221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02180D2-1AE8-EA57-FF81-C4A9E7DDA63E}"/>
              </a:ext>
            </a:extLst>
          </p:cNvPr>
          <p:cNvSpPr txBox="1"/>
          <p:nvPr/>
        </p:nvSpPr>
        <p:spPr>
          <a:xfrm>
            <a:off x="8043892" y="164887"/>
            <a:ext cx="3122328" cy="769441"/>
          </a:xfrm>
          <a:prstGeom prst="rect">
            <a:avLst/>
          </a:prstGeom>
          <a:noFill/>
          <a:ln>
            <a:noFill/>
            <a:prstDash val="dash"/>
          </a:ln>
        </p:spPr>
        <p:txBody>
          <a:bodyPr wrap="square">
            <a:spAutoFit/>
          </a:bodyPr>
          <a:lstStyle/>
          <a:p>
            <a:pPr algn="ctr"/>
            <a:r>
              <a:rPr lang="en-US" sz="4400" i="0">
                <a:solidFill>
                  <a:srgbClr val="002060"/>
                </a:solidFill>
                <a:effectLst/>
                <a:latin typeface="Times New Roman" panose="02020603050405020304" pitchFamily="18" charset="0"/>
                <a:cs typeface="Times New Roman" panose="02020603050405020304" pitchFamily="18" charset="0"/>
              </a:rPr>
              <a:t>Sản phẩm</a:t>
            </a:r>
            <a:endParaRPr lang="en-US" sz="4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901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164161" y="4325917"/>
            <a:ext cx="1815044"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6C3E1"/>
                </a:solidFill>
                <a:effectLst/>
                <a:uLnTx/>
                <a:uFillTx/>
                <a:latin typeface="#9Slide03 Roboto Medium" panose="02000000000000000000" pitchFamily="2" charset="0"/>
                <a:ea typeface="#9Slide03 Roboto Medium" panose="02000000000000000000" pitchFamily="2" charset="0"/>
                <a:cs typeface="+mn-cs"/>
              </a:rPr>
              <a:t>Thủy</a:t>
            </a:r>
            <a:r>
              <a:rPr kumimoji="0" lang="en-US" sz="2400" b="1" i="0" u="none" strike="noStrike" kern="0" cap="none" spc="0" normalizeH="0" noProof="0" dirty="0">
                <a:ln>
                  <a:noFill/>
                </a:ln>
                <a:solidFill>
                  <a:srgbClr val="46C3E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noProof="0" dirty="0" err="1">
                <a:ln>
                  <a:noFill/>
                </a:ln>
                <a:solidFill>
                  <a:srgbClr val="46C3E1"/>
                </a:solidFill>
                <a:effectLst/>
                <a:uLnTx/>
                <a:uFillTx/>
                <a:latin typeface="#9Slide03 Roboto Medium" panose="02000000000000000000" pitchFamily="2" charset="0"/>
                <a:ea typeface="#9Slide03 Roboto Medium" panose="02000000000000000000" pitchFamily="2" charset="0"/>
                <a:cs typeface="+mn-cs"/>
              </a:rPr>
              <a:t>điện</a:t>
            </a:r>
            <a:endParaRPr kumimoji="0" lang="en-US" sz="2400" b="1" i="0" u="none" strike="noStrike" kern="0" cap="none" spc="0" normalizeH="0" baseline="0" noProof="0" dirty="0">
              <a:ln>
                <a:noFill/>
              </a:ln>
              <a:solidFill>
                <a:srgbClr val="46C3E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853797" y="2856200"/>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h/t/y/đ/ệ/ủ/</a:t>
            </a:r>
            <a:r>
              <a:rPr kumimoji="0" lang="en-US" sz="2400" b="1" i="0" u="none" strike="noStrike" kern="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mn-cs"/>
              </a:rPr>
              <a:t>i</a:t>
            </a: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/n</a:t>
            </a:r>
          </a:p>
        </p:txBody>
      </p:sp>
      <p:pic>
        <p:nvPicPr>
          <p:cNvPr id="4098" name="Picture 2" descr="Điện thủy Điện Đàm trạm Điện Clip nghệ thuật - năng lượng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889" l="0" r="100000">
                        <a14:foregroundMark x1="26556" y1="19889" x2="26556" y2="19889"/>
                        <a14:foregroundMark x1="18778" y1="24667" x2="36778" y2="16889"/>
                        <a14:foregroundMark x1="35111" y1="8333" x2="70111" y2="8000"/>
                        <a14:foregroundMark x1="57667" y1="24889" x2="89333" y2="19667"/>
                        <a14:foregroundMark x1="55111" y1="17444" x2="70667" y2="20222"/>
                        <a14:foregroundMark x1="46778" y1="94667" x2="46778" y2="94667"/>
                        <a14:foregroundMark x1="52111" y1="96889" x2="52111" y2="96889"/>
                        <a14:foregroundMark x1="38222" y1="98000" x2="61778" y2="97667"/>
                        <a14:foregroundMark x1="32333" y1="6667" x2="64889" y2="3889"/>
                      </a14:backgroundRemoval>
                    </a14:imgEffect>
                  </a14:imgLayer>
                </a14:imgProps>
              </a:ext>
              <a:ext uri="{28A0092B-C50C-407E-A947-70E740481C1C}">
                <a14:useLocalDpi xmlns:a14="http://schemas.microsoft.com/office/drawing/2010/main" val="0"/>
              </a:ext>
            </a:extLst>
          </a:blip>
          <a:srcRect/>
          <a:stretch>
            <a:fillRect/>
          </a:stretch>
        </p:blipFill>
        <p:spPr bwMode="auto">
          <a:xfrm>
            <a:off x="6120821" y="3678700"/>
            <a:ext cx="2010770" cy="201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200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562005" y="1350397"/>
            <a:ext cx="7802681"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r>
              <a:rPr lang="en-US" altLang="zh-CN" sz="32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86722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H="1">
            <a:off x="8232268" y="4672029"/>
            <a:ext cx="738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346421" y="6150444"/>
            <a:ext cx="1559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3165708" y="5303055"/>
            <a:ext cx="738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3035084" y="3368749"/>
            <a:ext cx="738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4271246" y="1180349"/>
            <a:ext cx="1257605" cy="317739"/>
            <a:chOff x="4470269" y="1661160"/>
            <a:chExt cx="1290451" cy="262890"/>
          </a:xfrm>
        </p:grpSpPr>
        <p:cxnSp>
          <p:nvCxnSpPr>
            <p:cNvPr id="11" name="直接连接符 10"/>
            <p:cNvCxnSpPr/>
            <p:nvPr/>
          </p:nvCxnSpPr>
          <p:spPr>
            <a:xfrm flipH="1" flipV="1">
              <a:off x="5410200" y="1661160"/>
              <a:ext cx="350520" cy="2628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470269" y="1663541"/>
              <a:ext cx="9423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6797715" y="2397910"/>
            <a:ext cx="1453671" cy="1270961"/>
            <a:chOff x="6842760" y="2637270"/>
            <a:chExt cx="1203960" cy="1051560"/>
          </a:xfrm>
          <a:solidFill>
            <a:srgbClr val="0070C0"/>
          </a:solidFill>
        </p:grpSpPr>
        <p:sp>
          <p:nvSpPr>
            <p:cNvPr id="14" name="六边形 13"/>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61"/>
            <p:cNvSpPr txBox="1"/>
            <p:nvPr/>
          </p:nvSpPr>
          <p:spPr>
            <a:xfrm>
              <a:off x="7024263" y="2809108"/>
              <a:ext cx="820724" cy="585686"/>
            </a:xfrm>
            <a:prstGeom prst="rect">
              <a:avLst/>
            </a:prstGeom>
            <a:grpFill/>
          </p:spPr>
          <p:txBody>
            <a:bodyPr wrap="square" rtlCol="0">
              <a:spAutoFit/>
            </a:bodyPr>
            <a:lstStyle/>
            <a:p>
              <a:pPr algn="ctr"/>
              <a:r>
                <a:rPr lang="en-US" altLang="zh-CN" sz="4000" b="1">
                  <a:solidFill>
                    <a:srgbClr val="E7E7E7"/>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rgbClr val="E7E7E7"/>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5"/>
          <p:cNvGrpSpPr/>
          <p:nvPr/>
        </p:nvGrpSpPr>
        <p:grpSpPr>
          <a:xfrm>
            <a:off x="5223973" y="1447948"/>
            <a:ext cx="1453671" cy="1270964"/>
            <a:chOff x="5539354" y="1851291"/>
            <a:chExt cx="1203960" cy="1051560"/>
          </a:xfrm>
          <a:solidFill>
            <a:srgbClr val="0070C0"/>
          </a:solidFill>
        </p:grpSpPr>
        <p:sp>
          <p:nvSpPr>
            <p:cNvPr id="17" name="六边形 16"/>
            <p:cNvSpPr/>
            <p:nvPr/>
          </p:nvSpPr>
          <p:spPr>
            <a:xfrm>
              <a:off x="5539354" y="1851291"/>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64"/>
            <p:cNvSpPr txBox="1"/>
            <p:nvPr/>
          </p:nvSpPr>
          <p:spPr>
            <a:xfrm>
              <a:off x="5686670" y="1989361"/>
              <a:ext cx="882325" cy="634228"/>
            </a:xfrm>
            <a:prstGeom prst="rect">
              <a:avLst/>
            </a:prstGeom>
            <a:noFill/>
          </p:spPr>
          <p:txBody>
            <a:bodyPr wrap="square" rtlCol="0">
              <a:spAutoFit/>
            </a:bodyPr>
            <a:lstStyle/>
            <a:p>
              <a:pPr algn="ctr">
                <a:lnSpc>
                  <a:spcPct val="120000"/>
                </a:lnSpc>
              </a:pPr>
              <a:r>
                <a:rPr lang="en-US" altLang="zh-CN" sz="4000" b="1">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2" name="组合 21"/>
          <p:cNvGrpSpPr/>
          <p:nvPr/>
        </p:nvGrpSpPr>
        <p:grpSpPr>
          <a:xfrm>
            <a:off x="6778601" y="4036557"/>
            <a:ext cx="1453671" cy="1270964"/>
            <a:chOff x="6842760" y="4008870"/>
            <a:chExt cx="1203960" cy="1051560"/>
          </a:xfrm>
          <a:solidFill>
            <a:srgbClr val="0070C0"/>
          </a:solidFill>
        </p:grpSpPr>
        <p:sp>
          <p:nvSpPr>
            <p:cNvPr id="23" name="六边形 22"/>
            <p:cNvSpPr/>
            <p:nvPr/>
          </p:nvSpPr>
          <p:spPr>
            <a:xfrm>
              <a:off x="6842760" y="40088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67"/>
            <p:cNvSpPr txBox="1"/>
            <p:nvPr/>
          </p:nvSpPr>
          <p:spPr>
            <a:xfrm>
              <a:off x="6981635" y="4119151"/>
              <a:ext cx="926211" cy="634228"/>
            </a:xfrm>
            <a:prstGeom prst="rect">
              <a:avLst/>
            </a:prstGeom>
            <a:noFill/>
          </p:spPr>
          <p:txBody>
            <a:bodyPr wrap="square" rtlCol="0">
              <a:spAutoFit/>
            </a:bodyPr>
            <a:lstStyle/>
            <a:p>
              <a:pPr algn="ctr">
                <a:lnSpc>
                  <a:spcPct val="120000"/>
                </a:lnSpc>
              </a:pPr>
              <a:r>
                <a:rPr lang="en-US" altLang="zh-CN" sz="4000" b="1">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5" name="组合 24"/>
          <p:cNvGrpSpPr/>
          <p:nvPr/>
        </p:nvGrpSpPr>
        <p:grpSpPr>
          <a:xfrm>
            <a:off x="3614358" y="4055693"/>
            <a:ext cx="1453671" cy="1270964"/>
            <a:chOff x="4206240" y="4008870"/>
            <a:chExt cx="1203960" cy="1051560"/>
          </a:xfrm>
          <a:solidFill>
            <a:srgbClr val="0070C0"/>
          </a:solidFill>
        </p:grpSpPr>
        <p:sp>
          <p:nvSpPr>
            <p:cNvPr id="26" name="六边形 25"/>
            <p:cNvSpPr/>
            <p:nvPr/>
          </p:nvSpPr>
          <p:spPr>
            <a:xfrm>
              <a:off x="4206240" y="40088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70"/>
            <p:cNvSpPr txBox="1"/>
            <p:nvPr/>
          </p:nvSpPr>
          <p:spPr>
            <a:xfrm>
              <a:off x="4397859" y="4119151"/>
              <a:ext cx="820724" cy="634228"/>
            </a:xfrm>
            <a:prstGeom prst="rect">
              <a:avLst/>
            </a:prstGeom>
            <a:grpFill/>
          </p:spPr>
          <p:txBody>
            <a:bodyPr wrap="square" rtlCol="0">
              <a:spAutoFit/>
            </a:bodyPr>
            <a:lstStyle/>
            <a:p>
              <a:pPr algn="ctr">
                <a:lnSpc>
                  <a:spcPct val="120000"/>
                </a:lnSpc>
              </a:pPr>
              <a:r>
                <a:rPr lang="en-US" altLang="zh-CN" sz="4000" b="1">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chemeClr val="bg1">
                    <a:lumMod val="9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8" name="组合 27"/>
          <p:cNvGrpSpPr/>
          <p:nvPr/>
        </p:nvGrpSpPr>
        <p:grpSpPr>
          <a:xfrm>
            <a:off x="3614358" y="2397910"/>
            <a:ext cx="1453671" cy="1270961"/>
            <a:chOff x="4206240" y="2637270"/>
            <a:chExt cx="1203960" cy="1051560"/>
          </a:xfrm>
          <a:solidFill>
            <a:srgbClr val="0070C0"/>
          </a:solidFill>
        </p:grpSpPr>
        <p:sp>
          <p:nvSpPr>
            <p:cNvPr id="29" name="六边形 28"/>
            <p:cNvSpPr/>
            <p:nvPr/>
          </p:nvSpPr>
          <p:spPr>
            <a:xfrm>
              <a:off x="420624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文本框 73"/>
            <p:cNvSpPr txBox="1"/>
            <p:nvPr/>
          </p:nvSpPr>
          <p:spPr>
            <a:xfrm>
              <a:off x="4387743" y="2809108"/>
              <a:ext cx="820724" cy="585686"/>
            </a:xfrm>
            <a:prstGeom prst="rect">
              <a:avLst/>
            </a:prstGeom>
            <a:grpFill/>
          </p:spPr>
          <p:txBody>
            <a:bodyPr wrap="square" rtlCol="0">
              <a:spAutoFit/>
            </a:bodyPr>
            <a:lstStyle/>
            <a:p>
              <a:pPr algn="ctr"/>
              <a:r>
                <a:rPr lang="en-US" altLang="zh-CN" sz="4000" b="1">
                  <a:solidFill>
                    <a:srgbClr val="E7E7E7"/>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rgbClr val="E7E7E7"/>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1" name="组合 30"/>
          <p:cNvGrpSpPr/>
          <p:nvPr/>
        </p:nvGrpSpPr>
        <p:grpSpPr>
          <a:xfrm>
            <a:off x="5207670" y="4889892"/>
            <a:ext cx="1453671" cy="1270961"/>
            <a:chOff x="5525852" y="4683240"/>
            <a:chExt cx="1203960" cy="1051560"/>
          </a:xfrm>
          <a:solidFill>
            <a:srgbClr val="0070C0"/>
          </a:solidFill>
        </p:grpSpPr>
        <p:sp>
          <p:nvSpPr>
            <p:cNvPr id="32" name="六边形 31"/>
            <p:cNvSpPr/>
            <p:nvPr/>
          </p:nvSpPr>
          <p:spPr>
            <a:xfrm>
              <a:off x="5525852" y="468324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76"/>
            <p:cNvSpPr txBox="1"/>
            <p:nvPr/>
          </p:nvSpPr>
          <p:spPr>
            <a:xfrm>
              <a:off x="5693284" y="4855078"/>
              <a:ext cx="820724" cy="585686"/>
            </a:xfrm>
            <a:prstGeom prst="rect">
              <a:avLst/>
            </a:prstGeom>
            <a:grpFill/>
          </p:spPr>
          <p:txBody>
            <a:bodyPr wrap="square" rtlCol="0">
              <a:spAutoFit/>
            </a:bodyPr>
            <a:lstStyle/>
            <a:p>
              <a:pPr algn="ctr"/>
              <a:r>
                <a:rPr lang="en-US" altLang="zh-CN" sz="4000" b="1">
                  <a:solidFill>
                    <a:srgbClr val="E7E7E7"/>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b="1" baseline="-3000" dirty="0">
                <a:solidFill>
                  <a:srgbClr val="E7E7E7"/>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4" name="矩形 33"/>
          <p:cNvSpPr/>
          <p:nvPr/>
        </p:nvSpPr>
        <p:spPr>
          <a:xfrm>
            <a:off x="1939433" y="549789"/>
            <a:ext cx="2313402" cy="1711938"/>
          </a:xfrm>
          <a:prstGeom prst="rect">
            <a:avLst/>
          </a:prstGeom>
        </p:spPr>
        <p:txBody>
          <a:bodyPr wrap="square" lIns="110421" tIns="55211" rIns="110421" bIns="55211">
            <a:spAutoFit/>
          </a:bodyPr>
          <a:lstStyle/>
          <a:p>
            <a:pPr algn="r"/>
            <a:r>
              <a:rPr lang="vi-VN" altLang="zh-CN" sz="2600">
                <a:latin typeface="Times New Roman" panose="02020603050405020304" pitchFamily="18" charset="0"/>
                <a:ea typeface="微软雅黑" pitchFamily="34" charset="-122"/>
                <a:cs typeface="Times New Roman" panose="02020603050405020304" pitchFamily="18" charset="0"/>
              </a:rPr>
              <a:t>Đáp ứng nhu cầu hằng ngày về ăn, uống của con người.</a:t>
            </a:r>
            <a:endParaRPr lang="en-US"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36" name="矩形 35"/>
          <p:cNvSpPr/>
          <p:nvPr/>
        </p:nvSpPr>
        <p:spPr>
          <a:xfrm>
            <a:off x="106383" y="2537833"/>
            <a:ext cx="3029256" cy="1711938"/>
          </a:xfrm>
          <a:prstGeom prst="rect">
            <a:avLst/>
          </a:prstGeom>
        </p:spPr>
        <p:txBody>
          <a:bodyPr wrap="square" lIns="110421" tIns="55211" rIns="110421" bIns="55211">
            <a:spAutoFit/>
          </a:bodyPr>
          <a:lstStyle/>
          <a:p>
            <a:pPr algn="r"/>
            <a:r>
              <a:rPr lang="en-US" altLang="zh-CN" sz="2600">
                <a:latin typeface="Times New Roman" panose="02020603050405020304" pitchFamily="18" charset="0"/>
                <a:ea typeface="微软雅黑" pitchFamily="34" charset="-122"/>
                <a:cs typeface="Times New Roman" panose="02020603050405020304" pitchFamily="18" charset="0"/>
              </a:rPr>
              <a:t>C</a:t>
            </a:r>
            <a:r>
              <a:rPr lang="vi-VN" altLang="zh-CN" sz="2600">
                <a:latin typeface="Times New Roman" panose="02020603050405020304" pitchFamily="18" charset="0"/>
                <a:ea typeface="微软雅黑" pitchFamily="34" charset="-122"/>
                <a:cs typeface="Times New Roman" panose="02020603050405020304" pitchFamily="18" charset="0"/>
              </a:rPr>
              <a:t>hủ đạo trong cơ cấu giá trị sản xuất công nghiệp</a:t>
            </a:r>
            <a:r>
              <a:rPr lang="en-US" altLang="zh-CN" sz="2600">
                <a:latin typeface="Times New Roman" panose="02020603050405020304" pitchFamily="18" charset="0"/>
                <a:ea typeface="微软雅黑" pitchFamily="34" charset="-122"/>
                <a:cs typeface="Times New Roman" panose="02020603050405020304" pitchFamily="18" charset="0"/>
              </a:rPr>
              <a:t> ở nhiều nước đang phát triển</a:t>
            </a:r>
            <a:r>
              <a:rPr lang="vi-VN" altLang="zh-CN" sz="2600">
                <a:latin typeface="Times New Roman" panose="02020603050405020304" pitchFamily="18" charset="0"/>
                <a:ea typeface="微软雅黑" pitchFamily="34" charset="-122"/>
                <a:cs typeface="Times New Roman" panose="02020603050405020304" pitchFamily="18" charset="0"/>
              </a:rPr>
              <a:t>.</a:t>
            </a:r>
            <a:endParaRPr lang="vi-VN"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38" name="矩形 37"/>
          <p:cNvSpPr/>
          <p:nvPr/>
        </p:nvSpPr>
        <p:spPr>
          <a:xfrm>
            <a:off x="403393" y="4673284"/>
            <a:ext cx="2696488" cy="1311829"/>
          </a:xfrm>
          <a:prstGeom prst="rect">
            <a:avLst/>
          </a:prstGeom>
        </p:spPr>
        <p:txBody>
          <a:bodyPr wrap="square" lIns="110421" tIns="55211" rIns="110421" bIns="55211">
            <a:spAutoFit/>
          </a:bodyPr>
          <a:lstStyle/>
          <a:p>
            <a:pPr algn="r"/>
            <a:r>
              <a:rPr lang="en-US" altLang="zh-CN" sz="2600">
                <a:latin typeface="Times New Roman" panose="02020603050405020304" pitchFamily="18" charset="0"/>
                <a:ea typeface="微软雅黑" pitchFamily="34" charset="-122"/>
                <a:cs typeface="Times New Roman" panose="02020603050405020304" pitchFamily="18" charset="0"/>
              </a:rPr>
              <a:t>Góp phần giải phóng công việc nội trợ cho phụ nữ.</a:t>
            </a:r>
            <a:endParaRPr lang="en-US"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40" name="矩形 39"/>
          <p:cNvSpPr/>
          <p:nvPr/>
        </p:nvSpPr>
        <p:spPr>
          <a:xfrm>
            <a:off x="9022008" y="1270440"/>
            <a:ext cx="2821649" cy="1711938"/>
          </a:xfrm>
          <a:prstGeom prst="rect">
            <a:avLst/>
          </a:prstGeom>
        </p:spPr>
        <p:txBody>
          <a:bodyPr wrap="square" lIns="110421" tIns="55211" rIns="110421" bIns="55211">
            <a:spAutoFit/>
          </a:bodyPr>
          <a:lstStyle/>
          <a:p>
            <a:r>
              <a:rPr lang="vi-VN" altLang="zh-CN" sz="2600">
                <a:latin typeface="Times New Roman" panose="02020603050405020304" pitchFamily="18" charset="0"/>
                <a:ea typeface="微软雅黑" pitchFamily="34" charset="-122"/>
                <a:cs typeface="Times New Roman" panose="02020603050405020304" pitchFamily="18" charset="0"/>
              </a:rPr>
              <a:t>Góp phần làm tăng thêm chất lượng và giá trị của sản phẩm nông nghiệp.</a:t>
            </a:r>
            <a:endParaRPr lang="vi-VN"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42" name="矩形 41"/>
          <p:cNvSpPr/>
          <p:nvPr/>
        </p:nvSpPr>
        <p:spPr>
          <a:xfrm>
            <a:off x="9036522" y="4190183"/>
            <a:ext cx="2585295" cy="911719"/>
          </a:xfrm>
          <a:prstGeom prst="rect">
            <a:avLst/>
          </a:prstGeom>
        </p:spPr>
        <p:txBody>
          <a:bodyPr wrap="square" lIns="110421" tIns="55211" rIns="110421" bIns="55211">
            <a:spAutoFit/>
          </a:bodyPr>
          <a:lstStyle/>
          <a:p>
            <a:r>
              <a:rPr lang="en-US" altLang="zh-CN" sz="2600">
                <a:latin typeface="Times New Roman" panose="02020603050405020304" pitchFamily="18" charset="0"/>
                <a:ea typeface="微软雅黑" pitchFamily="34" charset="-122"/>
                <a:cs typeface="Times New Roman" panose="02020603050405020304" pitchFamily="18" charset="0"/>
              </a:rPr>
              <a:t>Tạo ra nhiều mặt hàng xuất khẩu.</a:t>
            </a:r>
            <a:endParaRPr lang="en-US" altLang="zh-CN" sz="2600" dirty="0">
              <a:latin typeface="Times New Roman" panose="02020603050405020304" pitchFamily="18" charset="0"/>
              <a:ea typeface="微软雅黑" pitchFamily="34" charset="-122"/>
              <a:cs typeface="Times New Roman" panose="02020603050405020304" pitchFamily="18" charset="0"/>
            </a:endParaRPr>
          </a:p>
        </p:txBody>
      </p:sp>
      <p:sp>
        <p:nvSpPr>
          <p:cNvPr id="44" name="矩形 43"/>
          <p:cNvSpPr/>
          <p:nvPr/>
        </p:nvSpPr>
        <p:spPr>
          <a:xfrm>
            <a:off x="7890422" y="5701071"/>
            <a:ext cx="2806606" cy="911719"/>
          </a:xfrm>
          <a:prstGeom prst="rect">
            <a:avLst/>
          </a:prstGeom>
        </p:spPr>
        <p:txBody>
          <a:bodyPr wrap="square" lIns="110421" tIns="55211" rIns="110421" bIns="55211">
            <a:spAutoFit/>
          </a:bodyPr>
          <a:lstStyle/>
          <a:p>
            <a:r>
              <a:rPr lang="en-US" altLang="zh-CN" sz="2600">
                <a:latin typeface="Times New Roman" panose="02020603050405020304" pitchFamily="18" charset="0"/>
                <a:ea typeface="微软雅黑" pitchFamily="34" charset="-122"/>
                <a:cs typeface="Times New Roman" panose="02020603050405020304" pitchFamily="18" charset="0"/>
              </a:rPr>
              <a:t>Tích lũy vốn, giải quyết việc làm.</a:t>
            </a:r>
            <a:endParaRPr lang="en-US" altLang="zh-CN" sz="2600" dirty="0">
              <a:latin typeface="Times New Roman" panose="02020603050405020304" pitchFamily="18" charset="0"/>
              <a:ea typeface="微软雅黑" pitchFamily="34" charset="-122"/>
              <a:cs typeface="Times New Roman" panose="02020603050405020304" pitchFamily="18" charset="0"/>
            </a:endParaRPr>
          </a:p>
        </p:txBody>
      </p:sp>
      <p:grpSp>
        <p:nvGrpSpPr>
          <p:cNvPr id="46" name="组合 45"/>
          <p:cNvGrpSpPr/>
          <p:nvPr/>
        </p:nvGrpSpPr>
        <p:grpSpPr>
          <a:xfrm flipH="1">
            <a:off x="7922836" y="2096985"/>
            <a:ext cx="1067483" cy="317739"/>
            <a:chOff x="4255294" y="1661160"/>
            <a:chExt cx="1505426" cy="262890"/>
          </a:xfrm>
        </p:grpSpPr>
        <p:cxnSp>
          <p:nvCxnSpPr>
            <p:cNvPr id="47" name="直接连接符 46"/>
            <p:cNvCxnSpPr/>
            <p:nvPr/>
          </p:nvCxnSpPr>
          <p:spPr>
            <a:xfrm flipH="1" flipV="1">
              <a:off x="5410200" y="1661160"/>
              <a:ext cx="350520" cy="2628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4255294" y="1663541"/>
              <a:ext cx="115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4795299" y="2866743"/>
            <a:ext cx="2278444" cy="1924858"/>
            <a:chOff x="5927099" y="3207123"/>
            <a:chExt cx="1887055" cy="1592580"/>
          </a:xfrm>
          <a:solidFill>
            <a:schemeClr val="accent5"/>
          </a:solidFill>
        </p:grpSpPr>
        <p:sp>
          <p:nvSpPr>
            <p:cNvPr id="50" name="六边形 49"/>
            <p:cNvSpPr/>
            <p:nvPr/>
          </p:nvSpPr>
          <p:spPr>
            <a:xfrm>
              <a:off x="5927099" y="3207123"/>
              <a:ext cx="1887055" cy="1592580"/>
            </a:xfrm>
            <a:prstGeom prst="hexagon">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文本框 1"/>
            <p:cNvSpPr txBox="1"/>
            <p:nvPr/>
          </p:nvSpPr>
          <p:spPr>
            <a:xfrm>
              <a:off x="6291627" y="3451749"/>
              <a:ext cx="1157998" cy="1094981"/>
            </a:xfrm>
            <a:prstGeom prst="rect">
              <a:avLst/>
            </a:prstGeom>
            <a:noFill/>
          </p:spPr>
          <p:txBody>
            <a:bodyPr wrap="square" rtlCol="0">
              <a:spAutoFit/>
            </a:bodyPr>
            <a:lstStyle/>
            <a:p>
              <a:pPr algn="ctr"/>
              <a:r>
                <a:rPr lang="en-US" altLang="zh-CN" sz="4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VAI TRÒ</a:t>
              </a:r>
              <a:endParaRPr lang="zh-CN" altLang="en-US" sz="4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2" name="Group 51"/>
          <p:cNvGrpSpPr/>
          <p:nvPr/>
        </p:nvGrpSpPr>
        <p:grpSpPr>
          <a:xfrm>
            <a:off x="23603" y="32443"/>
            <a:ext cx="1946458" cy="1119165"/>
            <a:chOff x="438457" y="21019"/>
            <a:chExt cx="2057588" cy="1141426"/>
          </a:xfrm>
        </p:grpSpPr>
        <p:grpSp>
          <p:nvGrpSpPr>
            <p:cNvPr id="54" name="Group 53"/>
            <p:cNvGrpSpPr/>
            <p:nvPr/>
          </p:nvGrpSpPr>
          <p:grpSpPr>
            <a:xfrm>
              <a:off x="1094718" y="498395"/>
              <a:ext cx="1401327" cy="664050"/>
              <a:chOff x="5507432" y="3371212"/>
              <a:chExt cx="3674668" cy="1857615"/>
            </a:xfrm>
          </p:grpSpPr>
          <p:grpSp>
            <p:nvGrpSpPr>
              <p:cNvPr id="56" name="组合 1483"/>
              <p:cNvGrpSpPr/>
              <p:nvPr/>
            </p:nvGrpSpPr>
            <p:grpSpPr>
              <a:xfrm>
                <a:off x="5507432" y="3371212"/>
                <a:ext cx="3674668" cy="1857615"/>
                <a:chOff x="28079" y="1041053"/>
                <a:chExt cx="7035801" cy="4572000"/>
              </a:xfrm>
            </p:grpSpPr>
            <p:sp>
              <p:nvSpPr>
                <p:cNvPr id="5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57" name="TextBox 56"/>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55"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spTree>
    <p:extLst>
      <p:ext uri="{BB962C8B-B14F-4D97-AF65-F5344CB8AC3E}">
        <p14:creationId xmlns:p14="http://schemas.microsoft.com/office/powerpoint/2010/main" val="291892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350" fill="hold"/>
                                        <p:tgtEl>
                                          <p:spTgt spid="49"/>
                                        </p:tgtEl>
                                        <p:attrNameLst>
                                          <p:attrName>ppt_w</p:attrName>
                                        </p:attrNameLst>
                                      </p:cBhvr>
                                      <p:tavLst>
                                        <p:tav tm="0">
                                          <p:val>
                                            <p:fltVal val="0"/>
                                          </p:val>
                                        </p:tav>
                                        <p:tav tm="100000">
                                          <p:val>
                                            <p:strVal val="#ppt_w"/>
                                          </p:val>
                                        </p:tav>
                                      </p:tavLst>
                                    </p:anim>
                                    <p:anim calcmode="lin" valueType="num">
                                      <p:cBhvr>
                                        <p:cTn id="8" dur="350" fill="hold"/>
                                        <p:tgtEl>
                                          <p:spTgt spid="49"/>
                                        </p:tgtEl>
                                        <p:attrNameLst>
                                          <p:attrName>ppt_h</p:attrName>
                                        </p:attrNameLst>
                                      </p:cBhvr>
                                      <p:tavLst>
                                        <p:tav tm="0">
                                          <p:val>
                                            <p:fltVal val="0"/>
                                          </p:val>
                                        </p:tav>
                                        <p:tav tm="100000">
                                          <p:val>
                                            <p:strVal val="#ppt_h"/>
                                          </p:val>
                                        </p:tav>
                                      </p:tavLst>
                                    </p:anim>
                                    <p:anim calcmode="lin" valueType="num">
                                      <p:cBhvr>
                                        <p:cTn id="9" dur="350" fill="hold"/>
                                        <p:tgtEl>
                                          <p:spTgt spid="49"/>
                                        </p:tgtEl>
                                        <p:attrNameLst>
                                          <p:attrName>ppt_x</p:attrName>
                                        </p:attrNameLst>
                                      </p:cBhvr>
                                      <p:tavLst>
                                        <p:tav tm="0">
                                          <p:val>
                                            <p:fltVal val="0.5"/>
                                          </p:val>
                                        </p:tav>
                                        <p:tav tm="100000">
                                          <p:val>
                                            <p:strVal val="#ppt_x"/>
                                          </p:val>
                                        </p:tav>
                                      </p:tavLst>
                                    </p:anim>
                                    <p:anim calcmode="lin" valueType="num">
                                      <p:cBhvr>
                                        <p:cTn id="10" dur="350" fill="hold"/>
                                        <p:tgtEl>
                                          <p:spTgt spid="4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50" fill="hold"/>
                                        <p:tgtEl>
                                          <p:spTgt spid="16"/>
                                        </p:tgtEl>
                                        <p:attrNameLst>
                                          <p:attrName>ppt_x</p:attrName>
                                        </p:attrNameLst>
                                      </p:cBhvr>
                                      <p:tavLst>
                                        <p:tav tm="0">
                                          <p:val>
                                            <p:strVal val="#ppt_x"/>
                                          </p:val>
                                        </p:tav>
                                        <p:tav tm="100000">
                                          <p:val>
                                            <p:strVal val="#ppt_x"/>
                                          </p:val>
                                        </p:tav>
                                      </p:tavLst>
                                    </p:anim>
                                    <p:anim calcmode="lin" valueType="num">
                                      <p:cBhvr additive="base">
                                        <p:cTn id="16" dur="2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250"/>
                            </p:stCondLst>
                            <p:childTnLst>
                              <p:par>
                                <p:cTn id="18" presetID="22" presetClass="entr" presetSubtype="2" fill="hold" nodeType="afterEffect">
                                  <p:stCondLst>
                                    <p:cond delay="25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righ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50" fill="hold"/>
                                        <p:tgtEl>
                                          <p:spTgt spid="13"/>
                                        </p:tgtEl>
                                        <p:attrNameLst>
                                          <p:attrName>ppt_x</p:attrName>
                                        </p:attrNameLst>
                                      </p:cBhvr>
                                      <p:tavLst>
                                        <p:tav tm="0">
                                          <p:val>
                                            <p:strVal val="1+#ppt_w/2"/>
                                          </p:val>
                                        </p:tav>
                                        <p:tav tm="100000">
                                          <p:val>
                                            <p:strVal val="#ppt_x"/>
                                          </p:val>
                                        </p:tav>
                                      </p:tavLst>
                                    </p:anim>
                                    <p:anim calcmode="lin" valueType="num">
                                      <p:cBhvr additive="base">
                                        <p:cTn id="30" dur="2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50"/>
                            </p:stCondLst>
                            <p:childTnLst>
                              <p:par>
                                <p:cTn id="32" presetID="22" presetClass="entr" presetSubtype="8"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250" fill="hold"/>
                                        <p:tgtEl>
                                          <p:spTgt spid="22"/>
                                        </p:tgtEl>
                                        <p:attrNameLst>
                                          <p:attrName>ppt_x</p:attrName>
                                        </p:attrNameLst>
                                      </p:cBhvr>
                                      <p:tavLst>
                                        <p:tav tm="0">
                                          <p:val>
                                            <p:strVal val="1+#ppt_w/2"/>
                                          </p:val>
                                        </p:tav>
                                        <p:tav tm="100000">
                                          <p:val>
                                            <p:strVal val="#ppt_x"/>
                                          </p:val>
                                        </p:tav>
                                      </p:tavLst>
                                    </p:anim>
                                    <p:anim calcmode="lin" valueType="num">
                                      <p:cBhvr additive="base">
                                        <p:cTn id="44" dur="250" fill="hold"/>
                                        <p:tgtEl>
                                          <p:spTgt spid="22"/>
                                        </p:tgtEl>
                                        <p:attrNameLst>
                                          <p:attrName>ppt_y</p:attrName>
                                        </p:attrNameLst>
                                      </p:cBhvr>
                                      <p:tavLst>
                                        <p:tav tm="0">
                                          <p:val>
                                            <p:strVal val="#ppt_y"/>
                                          </p:val>
                                        </p:tav>
                                        <p:tav tm="100000">
                                          <p:val>
                                            <p:strVal val="#ppt_y"/>
                                          </p:val>
                                        </p:tav>
                                      </p:tavLst>
                                    </p:anim>
                                  </p:childTnLst>
                                </p:cTn>
                              </p:par>
                            </p:childTnLst>
                          </p:cTn>
                        </p:par>
                        <p:par>
                          <p:cTn id="45" fill="hold">
                            <p:stCondLst>
                              <p:cond delay="250"/>
                            </p:stCondLst>
                            <p:childTnLst>
                              <p:par>
                                <p:cTn id="46" presetID="22" presetClass="entr" presetSubtype="8"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 fill="hold"/>
                                        <p:tgtEl>
                                          <p:spTgt spid="31"/>
                                        </p:tgtEl>
                                        <p:attrNameLst>
                                          <p:attrName>ppt_x</p:attrName>
                                        </p:attrNameLst>
                                      </p:cBhvr>
                                      <p:tavLst>
                                        <p:tav tm="0">
                                          <p:val>
                                            <p:strVal val="#ppt_x"/>
                                          </p:val>
                                        </p:tav>
                                        <p:tav tm="100000">
                                          <p:val>
                                            <p:strVal val="#ppt_x"/>
                                          </p:val>
                                        </p:tav>
                                      </p:tavLst>
                                    </p:anim>
                                    <p:anim calcmode="lin" valueType="num">
                                      <p:cBhvr additive="base">
                                        <p:cTn id="58" dur="250" fill="hold"/>
                                        <p:tgtEl>
                                          <p:spTgt spid="31"/>
                                        </p:tgtEl>
                                        <p:attrNameLst>
                                          <p:attrName>ppt_y</p:attrName>
                                        </p:attrNameLst>
                                      </p:cBhvr>
                                      <p:tavLst>
                                        <p:tav tm="0">
                                          <p:val>
                                            <p:strVal val="1+#ppt_h/2"/>
                                          </p:val>
                                        </p:tav>
                                        <p:tav tm="100000">
                                          <p:val>
                                            <p:strVal val="#ppt_y"/>
                                          </p:val>
                                        </p:tav>
                                      </p:tavLst>
                                    </p:anim>
                                  </p:childTnLst>
                                </p:cTn>
                              </p:par>
                            </p:childTnLst>
                          </p:cTn>
                        </p:par>
                        <p:par>
                          <p:cTn id="59" fill="hold">
                            <p:stCondLst>
                              <p:cond delay="250"/>
                            </p:stCondLst>
                            <p:childTnLst>
                              <p:par>
                                <p:cTn id="60" presetID="22" presetClass="entr" presetSubtype="8"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250" fill="hold"/>
                                        <p:tgtEl>
                                          <p:spTgt spid="25"/>
                                        </p:tgtEl>
                                        <p:attrNameLst>
                                          <p:attrName>ppt_x</p:attrName>
                                        </p:attrNameLst>
                                      </p:cBhvr>
                                      <p:tavLst>
                                        <p:tav tm="0">
                                          <p:val>
                                            <p:strVal val="0-#ppt_w/2"/>
                                          </p:val>
                                        </p:tav>
                                        <p:tav tm="100000">
                                          <p:val>
                                            <p:strVal val="#ppt_x"/>
                                          </p:val>
                                        </p:tav>
                                      </p:tavLst>
                                    </p:anim>
                                    <p:anim calcmode="lin" valueType="num">
                                      <p:cBhvr additive="base">
                                        <p:cTn id="72" dur="250" fill="hold"/>
                                        <p:tgtEl>
                                          <p:spTgt spid="25"/>
                                        </p:tgtEl>
                                        <p:attrNameLst>
                                          <p:attrName>ppt_y</p:attrName>
                                        </p:attrNameLst>
                                      </p:cBhvr>
                                      <p:tavLst>
                                        <p:tav tm="0">
                                          <p:val>
                                            <p:strVal val="#ppt_y"/>
                                          </p:val>
                                        </p:tav>
                                        <p:tav tm="100000">
                                          <p:val>
                                            <p:strVal val="#ppt_y"/>
                                          </p:val>
                                        </p:tav>
                                      </p:tavLst>
                                    </p:anim>
                                  </p:childTnLst>
                                </p:cTn>
                              </p:par>
                            </p:childTnLst>
                          </p:cTn>
                        </p:par>
                        <p:par>
                          <p:cTn id="73" fill="hold">
                            <p:stCondLst>
                              <p:cond delay="250"/>
                            </p:stCondLst>
                            <p:childTnLst>
                              <p:par>
                                <p:cTn id="74" presetID="22" presetClass="entr" presetSubtype="2"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right)">
                                      <p:cBhvr>
                                        <p:cTn id="76" dur="250"/>
                                        <p:tgtEl>
                                          <p:spTgt spid="8"/>
                                        </p:tgtEl>
                                      </p:cBhvr>
                                    </p:animEffect>
                                  </p:childTnLst>
                                </p:cTn>
                              </p:par>
                            </p:childTnLst>
                          </p:cTn>
                        </p:par>
                        <p:par>
                          <p:cTn id="77" fill="hold">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right)">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250" fill="hold"/>
                                        <p:tgtEl>
                                          <p:spTgt spid="28"/>
                                        </p:tgtEl>
                                        <p:attrNameLst>
                                          <p:attrName>ppt_x</p:attrName>
                                        </p:attrNameLst>
                                      </p:cBhvr>
                                      <p:tavLst>
                                        <p:tav tm="0">
                                          <p:val>
                                            <p:strVal val="0-#ppt_w/2"/>
                                          </p:val>
                                        </p:tav>
                                        <p:tav tm="100000">
                                          <p:val>
                                            <p:strVal val="#ppt_x"/>
                                          </p:val>
                                        </p:tav>
                                      </p:tavLst>
                                    </p:anim>
                                    <p:anim calcmode="lin" valueType="num">
                                      <p:cBhvr additive="base">
                                        <p:cTn id="86" dur="250" fill="hold"/>
                                        <p:tgtEl>
                                          <p:spTgt spid="28"/>
                                        </p:tgtEl>
                                        <p:attrNameLst>
                                          <p:attrName>ppt_y</p:attrName>
                                        </p:attrNameLst>
                                      </p:cBhvr>
                                      <p:tavLst>
                                        <p:tav tm="0">
                                          <p:val>
                                            <p:strVal val="#ppt_y"/>
                                          </p:val>
                                        </p:tav>
                                        <p:tav tm="100000">
                                          <p:val>
                                            <p:strVal val="#ppt_y"/>
                                          </p:val>
                                        </p:tav>
                                      </p:tavLst>
                                    </p:anim>
                                  </p:childTnLst>
                                </p:cTn>
                              </p:par>
                            </p:childTnLst>
                          </p:cTn>
                        </p:par>
                        <p:par>
                          <p:cTn id="87" fill="hold">
                            <p:stCondLst>
                              <p:cond delay="250"/>
                            </p:stCondLst>
                            <p:childTnLst>
                              <p:par>
                                <p:cTn id="88" presetID="22" presetClass="entr" presetSubtype="2" fill="hold"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right)">
                                      <p:cBhvr>
                                        <p:cTn id="90" dur="250"/>
                                        <p:tgtEl>
                                          <p:spTgt spid="9"/>
                                        </p:tgtEl>
                                      </p:cBhvr>
                                    </p:animEffect>
                                  </p:childTnLst>
                                </p:cTn>
                              </p:par>
                            </p:childTnLst>
                          </p:cTn>
                        </p:par>
                        <p:par>
                          <p:cTn id="91" fill="hold">
                            <p:stCondLst>
                              <p:cond delay="500"/>
                            </p:stCondLst>
                            <p:childTnLst>
                              <p:par>
                                <p:cTn id="92" presetID="22" presetClass="entr" presetSubtype="2"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right)">
                                      <p:cBhvr>
                                        <p:cTn id="9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0" grpId="0"/>
      <p:bldP spid="42"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105169" y="2154827"/>
            <a:ext cx="1787916" cy="3522132"/>
            <a:chOff x="2210594" y="1810545"/>
            <a:chExt cx="1005703" cy="1981199"/>
          </a:xfrm>
        </p:grpSpPr>
        <p:cxnSp>
          <p:nvCxnSpPr>
            <p:cNvPr id="7" name="直接连接符 6"/>
            <p:cNvCxnSpPr/>
            <p:nvPr/>
          </p:nvCxnSpPr>
          <p:spPr>
            <a:xfrm>
              <a:off x="2210594" y="3160810"/>
              <a:ext cx="1005703" cy="63093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2346670" y="2801144"/>
              <a:ext cx="777103"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2210594" y="1810545"/>
              <a:ext cx="943881" cy="58141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304397" y="2425752"/>
            <a:ext cx="2586350" cy="2348087"/>
            <a:chOff x="686594" y="1868411"/>
            <a:chExt cx="1965892" cy="1694734"/>
          </a:xfrm>
          <a:solidFill>
            <a:srgbClr val="A15F34"/>
          </a:solidFill>
        </p:grpSpPr>
        <p:sp>
          <p:nvSpPr>
            <p:cNvPr id="11" name="六边形 10"/>
            <p:cNvSpPr/>
            <p:nvPr/>
          </p:nvSpPr>
          <p:spPr>
            <a:xfrm>
              <a:off x="686594" y="1868411"/>
              <a:ext cx="1965892" cy="1694734"/>
            </a:xfrm>
            <a:prstGeom prst="hexagon">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a:latin typeface="Times New Roman" panose="02020603050405020304" pitchFamily="18" charset="0"/>
                <a:cs typeface="Times New Roman" panose="02020603050405020304" pitchFamily="18" charset="0"/>
              </a:endParaRPr>
            </a:p>
          </p:txBody>
        </p:sp>
        <p:sp>
          <p:nvSpPr>
            <p:cNvPr id="12" name="矩形 11"/>
            <p:cNvSpPr/>
            <p:nvPr/>
          </p:nvSpPr>
          <p:spPr>
            <a:xfrm>
              <a:off x="870473" y="2204716"/>
              <a:ext cx="1421487" cy="1007016"/>
            </a:xfrm>
            <a:prstGeom prst="rect">
              <a:avLst/>
            </a:prstGeom>
            <a:noFill/>
            <a:ln>
              <a:noFill/>
            </a:ln>
          </p:spPr>
          <p:txBody>
            <a:bodyPr wrap="square" lIns="162544" tIns="81273" rIns="162544" bIns="81273">
              <a:spAutoFit/>
            </a:bodyPr>
            <a:lstStyle/>
            <a:p>
              <a:pPr algn="ctr"/>
              <a:r>
                <a:rPr lang="en-US" altLang="zh-CN" sz="4000" b="1">
                  <a:solidFill>
                    <a:schemeClr val="bg1"/>
                  </a:solidFill>
                  <a:latin typeface="Times New Roman" panose="02020603050405020304" pitchFamily="18" charset="0"/>
                  <a:ea typeface="微软雅黑" pitchFamily="34" charset="-122"/>
                  <a:cs typeface="Times New Roman" panose="02020603050405020304" pitchFamily="18" charset="0"/>
                </a:rPr>
                <a:t>ĐẶC ĐIỂM</a:t>
              </a:r>
              <a:endParaRPr lang="en-US" altLang="zh-CN" sz="4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3" name="组合 12"/>
          <p:cNvGrpSpPr/>
          <p:nvPr/>
        </p:nvGrpSpPr>
        <p:grpSpPr>
          <a:xfrm>
            <a:off x="3305005" y="1116461"/>
            <a:ext cx="1620952" cy="1322442"/>
            <a:chOff x="2885508" y="1226469"/>
            <a:chExt cx="1001486" cy="863350"/>
          </a:xfrm>
          <a:solidFill>
            <a:srgbClr val="0070C0"/>
          </a:solidFill>
        </p:grpSpPr>
        <p:sp>
          <p:nvSpPr>
            <p:cNvPr id="14" name="六边形 13"/>
            <p:cNvSpPr/>
            <p:nvPr/>
          </p:nvSpPr>
          <p:spPr>
            <a:xfrm>
              <a:off x="2885508" y="1226469"/>
              <a:ext cx="1001486" cy="8633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p:cNvSpPr/>
            <p:nvPr/>
          </p:nvSpPr>
          <p:spPr>
            <a:xfrm>
              <a:off x="3227740" y="1422799"/>
              <a:ext cx="361277" cy="509014"/>
            </a:xfrm>
            <a:prstGeom prst="rect">
              <a:avLst/>
            </a:prstGeom>
            <a:grpFill/>
            <a:ln>
              <a:noFill/>
            </a:ln>
          </p:spPr>
          <p:txBody>
            <a:bodyPr wrap="none" lIns="162544" tIns="81273" rIns="162544" bIns="81273">
              <a:spAutoFit/>
            </a:bodyPr>
            <a:lstStyle/>
            <a:p>
              <a:pPr algn="l">
                <a:buFont typeface="Arial" charset="0"/>
                <a:buNone/>
              </a:pPr>
              <a:r>
                <a:rPr lang="en-US" altLang="zh-CN" sz="4000" b="1">
                  <a:solidFill>
                    <a:schemeClr val="bg1"/>
                  </a:solidFill>
                  <a:latin typeface="Times New Roman" panose="02020603050405020304" pitchFamily="18" charset="0"/>
                  <a:ea typeface="微软雅黑" pitchFamily="34" charset="-122"/>
                  <a:cs typeface="Times New Roman" panose="02020603050405020304" pitchFamily="18" charset="0"/>
                </a:rPr>
                <a:t>*</a:t>
              </a:r>
              <a:endParaRPr lang="zh-CN" altLang="en-US" sz="4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6" name="组合 15"/>
          <p:cNvGrpSpPr/>
          <p:nvPr/>
        </p:nvGrpSpPr>
        <p:grpSpPr>
          <a:xfrm>
            <a:off x="3305010" y="3171147"/>
            <a:ext cx="1620952" cy="1322441"/>
            <a:chOff x="2885508" y="2382231"/>
            <a:chExt cx="1001486" cy="863350"/>
          </a:xfrm>
          <a:solidFill>
            <a:srgbClr val="0070C0"/>
          </a:solidFill>
        </p:grpSpPr>
        <p:sp>
          <p:nvSpPr>
            <p:cNvPr id="17" name="六边形 16"/>
            <p:cNvSpPr/>
            <p:nvPr/>
          </p:nvSpPr>
          <p:spPr>
            <a:xfrm>
              <a:off x="2885508" y="2382231"/>
              <a:ext cx="1001486" cy="8633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矩形 20"/>
            <p:cNvSpPr/>
            <p:nvPr/>
          </p:nvSpPr>
          <p:spPr>
            <a:xfrm>
              <a:off x="3214119" y="2557973"/>
              <a:ext cx="361277" cy="509015"/>
            </a:xfrm>
            <a:prstGeom prst="rect">
              <a:avLst/>
            </a:prstGeom>
            <a:grpFill/>
            <a:ln>
              <a:noFill/>
            </a:ln>
          </p:spPr>
          <p:txBody>
            <a:bodyPr wrap="none" lIns="162544" tIns="81273" rIns="162544" bIns="81273">
              <a:spAutoFit/>
            </a:bodyPr>
            <a:lstStyle/>
            <a:p>
              <a:r>
                <a:rPr lang="en-US" altLang="zh-CN" sz="4000" b="1">
                  <a:solidFill>
                    <a:schemeClr val="bg1"/>
                  </a:solidFill>
                  <a:latin typeface="Times New Roman" panose="02020603050405020304" pitchFamily="18" charset="0"/>
                  <a:ea typeface="微软雅黑" pitchFamily="34" charset="-122"/>
                  <a:cs typeface="Times New Roman" panose="02020603050405020304" pitchFamily="18" charset="0"/>
                </a:rPr>
                <a:t>*</a:t>
              </a:r>
              <a:endParaRPr lang="zh-CN" altLang="en-US" sz="4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22" name="组合 21"/>
          <p:cNvGrpSpPr/>
          <p:nvPr/>
        </p:nvGrpSpPr>
        <p:grpSpPr>
          <a:xfrm>
            <a:off x="3305009" y="5225842"/>
            <a:ext cx="1620952" cy="1322442"/>
            <a:chOff x="2885508" y="3537994"/>
            <a:chExt cx="1001486" cy="863350"/>
          </a:xfrm>
          <a:solidFill>
            <a:srgbClr val="0070C0"/>
          </a:solidFill>
        </p:grpSpPr>
        <p:sp>
          <p:nvSpPr>
            <p:cNvPr id="23" name="六边形 22"/>
            <p:cNvSpPr/>
            <p:nvPr/>
          </p:nvSpPr>
          <p:spPr>
            <a:xfrm>
              <a:off x="2885508" y="3537994"/>
              <a:ext cx="1001486" cy="86335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4" name="矩形 23"/>
            <p:cNvSpPr/>
            <p:nvPr/>
          </p:nvSpPr>
          <p:spPr>
            <a:xfrm>
              <a:off x="3223101" y="3715162"/>
              <a:ext cx="361277" cy="509014"/>
            </a:xfrm>
            <a:prstGeom prst="rect">
              <a:avLst/>
            </a:prstGeom>
            <a:grpFill/>
            <a:ln>
              <a:noFill/>
            </a:ln>
          </p:spPr>
          <p:txBody>
            <a:bodyPr wrap="none" lIns="162544" tIns="81273" rIns="162544" bIns="81273">
              <a:spAutoFit/>
            </a:bodyPr>
            <a:lstStyle/>
            <a:p>
              <a:r>
                <a:rPr lang="en-US" altLang="zh-CN" sz="4000" b="1">
                  <a:solidFill>
                    <a:schemeClr val="bg1"/>
                  </a:solidFill>
                  <a:latin typeface="Times New Roman" panose="02020603050405020304" pitchFamily="18" charset="0"/>
                  <a:ea typeface="微软雅黑" pitchFamily="34" charset="-122"/>
                  <a:cs typeface="Times New Roman" panose="02020603050405020304" pitchFamily="18" charset="0"/>
                </a:rPr>
                <a:t>*</a:t>
              </a:r>
              <a:endParaRPr lang="zh-CN" altLang="en-US" sz="4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sp>
        <p:nvSpPr>
          <p:cNvPr id="25" name="文本1"/>
          <p:cNvSpPr>
            <a:spLocks noChangeArrowheads="1"/>
          </p:cNvSpPr>
          <p:nvPr/>
        </p:nvSpPr>
        <p:spPr bwMode="gray">
          <a:xfrm>
            <a:off x="4921129" y="1111297"/>
            <a:ext cx="6952178" cy="1282675"/>
          </a:xfrm>
          <a:prstGeom prst="roundRect">
            <a:avLst>
              <a:gd name="adj" fmla="val 11505"/>
            </a:avLst>
          </a:prstGeom>
          <a:noFill/>
          <a:ln w="28575" cap="flat" cmpd="sng" algn="ctr">
            <a:solidFill>
              <a:schemeClr val="accent3"/>
            </a:solidFill>
            <a:prstDash val="solid"/>
          </a:ln>
          <a:effectLst/>
        </p:spPr>
        <p:txBody>
          <a:bodyPr lIns="121936" tIns="60969" rIns="121936" bIns="609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defRPr/>
            </a:pPr>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Đòi hỏi vốn đầu tư ít, quy trình sản xuất không phức tạp.</a:t>
            </a:r>
            <a:endParaRPr lang="zh-CN" altLang="zh-CN" sz="2800" dirty="0">
              <a:latin typeface="Times New Roman" panose="02020603050405020304" pitchFamily="18" charset="0"/>
              <a:ea typeface="微软雅黑" pitchFamily="34" charset="-122"/>
              <a:cs typeface="Times New Roman" panose="02020603050405020304" pitchFamily="18" charset="0"/>
            </a:endParaRPr>
          </a:p>
        </p:txBody>
      </p:sp>
      <p:sp>
        <p:nvSpPr>
          <p:cNvPr id="26" name="文本1"/>
          <p:cNvSpPr>
            <a:spLocks noChangeArrowheads="1"/>
          </p:cNvSpPr>
          <p:nvPr/>
        </p:nvSpPr>
        <p:spPr bwMode="gray">
          <a:xfrm>
            <a:off x="4921129" y="3011471"/>
            <a:ext cx="6952178" cy="1585386"/>
          </a:xfrm>
          <a:prstGeom prst="roundRect">
            <a:avLst>
              <a:gd name="adj" fmla="val 11505"/>
            </a:avLst>
          </a:prstGeom>
          <a:noFill/>
          <a:ln w="28575" cap="flat" cmpd="sng" algn="ctr">
            <a:solidFill>
              <a:schemeClr val="accent3"/>
            </a:solidFill>
            <a:prstDash val="solid"/>
          </a:ln>
          <a:effectLst/>
        </p:spPr>
        <p:txBody>
          <a:bodyPr lIns="121936" tIns="60969" rIns="121936" bIns="609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defRPr/>
            </a:pPr>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Sản phẩm phong phú và đa dạng: bánh kẹo, rượu bia, nước ngọt, thịt cá hộp, sữa và các sản phẩm từ sữa, rau quả sấy và đóng hộp,…</a:t>
            </a:r>
            <a:endParaRPr lang="zh-CN" altLang="zh-CN" sz="2800" dirty="0">
              <a:latin typeface="Times New Roman" panose="02020603050405020304" pitchFamily="18" charset="0"/>
              <a:ea typeface="微软雅黑" pitchFamily="34" charset="-122"/>
              <a:cs typeface="Times New Roman" panose="02020603050405020304" pitchFamily="18" charset="0"/>
            </a:endParaRPr>
          </a:p>
        </p:txBody>
      </p:sp>
      <p:sp>
        <p:nvSpPr>
          <p:cNvPr id="27" name="文本1"/>
          <p:cNvSpPr>
            <a:spLocks noChangeArrowheads="1"/>
          </p:cNvSpPr>
          <p:nvPr/>
        </p:nvSpPr>
        <p:spPr bwMode="gray">
          <a:xfrm>
            <a:off x="4921129" y="5265609"/>
            <a:ext cx="6952178" cy="1282675"/>
          </a:xfrm>
          <a:prstGeom prst="roundRect">
            <a:avLst>
              <a:gd name="adj" fmla="val 11505"/>
            </a:avLst>
          </a:prstGeom>
          <a:noFill/>
          <a:ln w="28575" cap="flat" cmpd="sng" algn="ctr">
            <a:solidFill>
              <a:schemeClr val="accent3"/>
            </a:solidFill>
            <a:prstDash val="solid"/>
          </a:ln>
          <a:effectLst/>
        </p:spPr>
        <p:txBody>
          <a:bodyPr lIns="121936" tIns="60969" rIns="121936" bIns="609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lnSpc>
                <a:spcPct val="120000"/>
              </a:lnSpc>
              <a:spcBef>
                <a:spcPct val="0"/>
              </a:spcBef>
              <a:spcAft>
                <a:spcPct val="0"/>
              </a:spcAft>
              <a:defRPr/>
            </a:pPr>
            <a:r>
              <a:rPr lang="en-US" altLang="zh-CN" sz="2800">
                <a:latin typeface="Times New Roman" panose="02020603050405020304" pitchFamily="18" charset="0"/>
                <a:ea typeface="微软雅黑" panose="020B0503020204020204" charset="-122"/>
                <a:cs typeface="Times New Roman" panose="02020603050405020304" pitchFamily="18" charset="0"/>
                <a:sym typeface="+mn-ea"/>
              </a:rPr>
              <a:t>Nguyên liệu chủ yếu là các sản phẩm từ nông nghiệp và thủy sản.</a:t>
            </a:r>
            <a:endParaRPr lang="zh-CN" altLang="zh-CN" sz="2800" dirty="0">
              <a:latin typeface="Times New Roman" panose="02020603050405020304" pitchFamily="18" charset="0"/>
              <a:ea typeface="微软雅黑" pitchFamily="34" charset="-122"/>
              <a:cs typeface="Times New Roman" panose="02020603050405020304" pitchFamily="18" charset="0"/>
            </a:endParaRPr>
          </a:p>
        </p:txBody>
      </p:sp>
      <p:grpSp>
        <p:nvGrpSpPr>
          <p:cNvPr id="28" name="Group 27"/>
          <p:cNvGrpSpPr/>
          <p:nvPr/>
        </p:nvGrpSpPr>
        <p:grpSpPr>
          <a:xfrm>
            <a:off x="23603" y="32443"/>
            <a:ext cx="1946458" cy="1119165"/>
            <a:chOff x="438457" y="21019"/>
            <a:chExt cx="2057588" cy="1141426"/>
          </a:xfrm>
        </p:grpSpPr>
        <p:grpSp>
          <p:nvGrpSpPr>
            <p:cNvPr id="30" name="Group 29"/>
            <p:cNvGrpSpPr/>
            <p:nvPr/>
          </p:nvGrpSpPr>
          <p:grpSpPr>
            <a:xfrm>
              <a:off x="1094718" y="498395"/>
              <a:ext cx="1401327" cy="664050"/>
              <a:chOff x="5507432" y="3371212"/>
              <a:chExt cx="3674668" cy="1857615"/>
            </a:xfrm>
          </p:grpSpPr>
          <p:grpSp>
            <p:nvGrpSpPr>
              <p:cNvPr id="32" name="组合 1483"/>
              <p:cNvGrpSpPr/>
              <p:nvPr/>
            </p:nvGrpSpPr>
            <p:grpSpPr>
              <a:xfrm>
                <a:off x="5507432" y="3371212"/>
                <a:ext cx="3674668" cy="1857615"/>
                <a:chOff x="28079" y="1041053"/>
                <a:chExt cx="7035801" cy="4572000"/>
              </a:xfrm>
            </p:grpSpPr>
            <p:sp>
              <p:nvSpPr>
                <p:cNvPr id="34"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3" name="TextBox 32"/>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1"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spTree>
    <p:extLst>
      <p:ext uri="{BB962C8B-B14F-4D97-AF65-F5344CB8AC3E}">
        <p14:creationId xmlns:p14="http://schemas.microsoft.com/office/powerpoint/2010/main" val="12611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style.rotation</p:attrName>
                                        </p:attrNameLst>
                                      </p:cBhvr>
                                      <p:tavLst>
                                        <p:tav tm="0">
                                          <p:val>
                                            <p:fltVal val="720"/>
                                          </p:val>
                                        </p:tav>
                                        <p:tav tm="100000">
                                          <p:val>
                                            <p:fltVal val="0"/>
                                          </p:val>
                                        </p:tav>
                                      </p:tavLst>
                                    </p:anim>
                                    <p:anim calcmode="lin" valueType="num">
                                      <p:cBhvr>
                                        <p:cTn id="9" dur="500" fill="hold"/>
                                        <p:tgtEl>
                                          <p:spTgt spid="10"/>
                                        </p:tgtEl>
                                        <p:attrNameLst>
                                          <p:attrName>ppt_h</p:attrName>
                                        </p:attrNameLst>
                                      </p:cBhvr>
                                      <p:tavLst>
                                        <p:tav tm="0">
                                          <p:val>
                                            <p:fltVal val="0"/>
                                          </p:val>
                                        </p:tav>
                                        <p:tav tm="100000">
                                          <p:val>
                                            <p:strVal val="#ppt_h"/>
                                          </p:val>
                                        </p:tav>
                                      </p:tavLst>
                                    </p:anim>
                                    <p:anim calcmode="lin" valueType="num">
                                      <p:cBhvr>
                                        <p:cTn id="10" dur="500" fill="hold"/>
                                        <p:tgtEl>
                                          <p:spTgt spid="10"/>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500"/>
                                        <p:tgtEl>
                                          <p:spTgt spid="13"/>
                                        </p:tgtEl>
                                      </p:cBhvr>
                                    </p:animEffect>
                                  </p:childTnLst>
                                </p:cTn>
                              </p:par>
                              <p:par>
                                <p:cTn id="19" presetID="21"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500"/>
                                        <p:tgtEl>
                                          <p:spTgt spid="16"/>
                                        </p:tgtEl>
                                      </p:cBhvr>
                                    </p:animEffect>
                                  </p:childTnLst>
                                </p:cTn>
                              </p:par>
                              <p:par>
                                <p:cTn id="22" presetID="21" presetClass="entr" presetSubtype="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heel(1)">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181296" y="1558143"/>
            <a:ext cx="2176241" cy="2176241"/>
            <a:chOff x="1368137" y="1069335"/>
            <a:chExt cx="1224136" cy="1224136"/>
          </a:xfrm>
          <a:solidFill>
            <a:srgbClr val="0070C0"/>
          </a:solidFill>
        </p:grpSpPr>
        <p:sp>
          <p:nvSpPr>
            <p:cNvPr id="7" name="椭圆形标注 6"/>
            <p:cNvSpPr/>
            <p:nvPr/>
          </p:nvSpPr>
          <p:spPr>
            <a:xfrm rot="13266694">
              <a:off x="1368137" y="1069335"/>
              <a:ext cx="1224136" cy="1224136"/>
            </a:xfrm>
            <a:prstGeom prst="wedgeEllipse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Rectangle 48"/>
            <p:cNvSpPr/>
            <p:nvPr/>
          </p:nvSpPr>
          <p:spPr>
            <a:xfrm>
              <a:off x="1548442" y="1380849"/>
              <a:ext cx="827748" cy="692497"/>
            </a:xfrm>
            <a:prstGeom prst="rect">
              <a:avLst/>
            </a:prstGeom>
            <a:grpFill/>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4000" b="1">
                  <a:solidFill>
                    <a:prstClr val="white"/>
                  </a:solidFill>
                  <a:latin typeface="Times New Roman" panose="02020603050405020304" pitchFamily="18" charset="0"/>
                  <a:ea typeface="微软雅黑" panose="020B0503020204020204" charset="-122"/>
                  <a:cs typeface="Times New Roman" panose="02020603050405020304" pitchFamily="18" charset="0"/>
                </a:rPr>
                <a:t>PHÂN BỐ</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9" name="组合 8"/>
          <p:cNvGrpSpPr/>
          <p:nvPr/>
        </p:nvGrpSpPr>
        <p:grpSpPr>
          <a:xfrm>
            <a:off x="1181300" y="4086411"/>
            <a:ext cx="2176241" cy="2176241"/>
            <a:chOff x="1368139" y="2941544"/>
            <a:chExt cx="1224136" cy="1224136"/>
          </a:xfrm>
          <a:solidFill>
            <a:srgbClr val="B78432"/>
          </a:solidFill>
        </p:grpSpPr>
        <p:sp>
          <p:nvSpPr>
            <p:cNvPr id="10" name="椭圆形标注 9"/>
            <p:cNvSpPr/>
            <p:nvPr/>
          </p:nvSpPr>
          <p:spPr>
            <a:xfrm rot="13266694">
              <a:off x="1368139" y="2941544"/>
              <a:ext cx="1224136" cy="1224136"/>
            </a:xfrm>
            <a:prstGeom prst="wedgeEllipseCallou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Rectangle 48"/>
            <p:cNvSpPr/>
            <p:nvPr/>
          </p:nvSpPr>
          <p:spPr>
            <a:xfrm>
              <a:off x="1404765" y="3115560"/>
              <a:ext cx="1129625" cy="692497"/>
            </a:xfrm>
            <a:prstGeom prst="rect">
              <a:avLst/>
            </a:prstGeom>
            <a:noFill/>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4000" b="1">
                  <a:solidFill>
                    <a:prstClr val="white"/>
                  </a:solidFill>
                  <a:latin typeface="Times New Roman" panose="02020603050405020304" pitchFamily="18" charset="0"/>
                  <a:ea typeface="微软雅黑" panose="020B0503020204020204" charset="-122"/>
                  <a:cs typeface="Times New Roman" panose="02020603050405020304" pitchFamily="18" charset="0"/>
                </a:rPr>
                <a:t>ẢNH HƯỞNG</a:t>
              </a:r>
              <a:endParaRPr kumimoji="0" lang="zh-C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2" name="组合 11"/>
          <p:cNvGrpSpPr/>
          <p:nvPr/>
        </p:nvGrpSpPr>
        <p:grpSpPr>
          <a:xfrm>
            <a:off x="3753938" y="1623036"/>
            <a:ext cx="7199813" cy="2573229"/>
            <a:chOff x="2815249" y="1105833"/>
            <a:chExt cx="4049895" cy="1447439"/>
          </a:xfrm>
          <a:noFill/>
        </p:grpSpPr>
        <p:sp>
          <p:nvSpPr>
            <p:cNvPr id="13" name="矩形 12"/>
            <p:cNvSpPr/>
            <p:nvPr/>
          </p:nvSpPr>
          <p:spPr>
            <a:xfrm>
              <a:off x="2815249" y="1105833"/>
              <a:ext cx="4049895" cy="14474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4" name="TextBox 47"/>
            <p:cNvSpPr txBox="1"/>
            <p:nvPr/>
          </p:nvSpPr>
          <p:spPr>
            <a:xfrm>
              <a:off x="2883042" y="1191482"/>
              <a:ext cx="3917808" cy="1211868"/>
            </a:xfrm>
            <a:prstGeom prst="rect">
              <a:avLst/>
            </a:prstGeom>
            <a:grpFill/>
          </p:spPr>
          <p:txBody>
            <a:bodyPr wrap="square" lIns="0" tIns="0" rIns="0" bIns="0" rtlCol="0">
              <a:spAutoFit/>
            </a:bodyPr>
            <a:lstStyle/>
            <a:p>
              <a:pPr lvl="0" algn="just"/>
              <a:r>
                <a:rPr lang="en-US" altLang="zh-CN" sz="2800">
                  <a:latin typeface="Times New Roman" panose="02020603050405020304" pitchFamily="18" charset="0"/>
                  <a:ea typeface="微软雅黑" panose="020B0503020204020204" charset="-122"/>
                  <a:cs typeface="Times New Roman" panose="02020603050405020304" pitchFamily="18" charset="0"/>
                  <a:sym typeface="+mn-ea"/>
                </a:rPr>
                <a:t>- Có mặt ở mọi quốc gia.</a:t>
              </a:r>
            </a:p>
            <a:p>
              <a:pPr lvl="0" algn="just"/>
              <a:r>
                <a:rPr lang="en-US" altLang="zh-CN" sz="2800">
                  <a:latin typeface="Times New Roman" panose="02020603050405020304" pitchFamily="18" charset="0"/>
                  <a:ea typeface="微软雅黑" panose="020B0503020204020204" charset="-122"/>
                  <a:cs typeface="Times New Roman" panose="02020603050405020304" pitchFamily="18" charset="0"/>
                  <a:sym typeface="+mn-ea"/>
                </a:rPr>
                <a:t>- </a:t>
              </a:r>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Các nước phát triển thường tiêu thụ nhiều thực phẩm chế biến (chú trọng sản xuất sản phẩm chất lượng cao, vệ sinh an toàn thực phẩm, mẫu mã đẹp và tiện lợi khi sử dụng).</a:t>
              </a:r>
              <a:endParaRPr kumimoji="0" lang="zh-CN" altLang="en-US" sz="2800" b="0" i="0" u="none" strike="noStrike" kern="1200" cap="none" spc="0" normalizeH="0" baseline="0" noProof="0" dirty="0">
                <a:ln>
                  <a:noFill/>
                </a:ln>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grpSp>
      <p:grpSp>
        <p:nvGrpSpPr>
          <p:cNvPr id="15" name="组合 14"/>
          <p:cNvGrpSpPr/>
          <p:nvPr/>
        </p:nvGrpSpPr>
        <p:grpSpPr>
          <a:xfrm>
            <a:off x="3753936" y="4406452"/>
            <a:ext cx="7199815" cy="1791307"/>
            <a:chOff x="2815248" y="3121564"/>
            <a:chExt cx="4896544" cy="432048"/>
          </a:xfrm>
          <a:noFill/>
        </p:grpSpPr>
        <p:sp>
          <p:nvSpPr>
            <p:cNvPr id="16" name="矩形 15"/>
            <p:cNvSpPr/>
            <p:nvPr/>
          </p:nvSpPr>
          <p:spPr>
            <a:xfrm>
              <a:off x="2815248" y="3121564"/>
              <a:ext cx="4896544"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7" name="TextBox 47"/>
            <p:cNvSpPr txBox="1"/>
            <p:nvPr/>
          </p:nvSpPr>
          <p:spPr>
            <a:xfrm>
              <a:off x="2907438" y="3189574"/>
              <a:ext cx="3384375" cy="311779"/>
            </a:xfrm>
            <a:prstGeom prst="rect">
              <a:avLst/>
            </a:prstGeom>
            <a:grpFill/>
          </p:spPr>
          <p:txBody>
            <a:bodyPr wrap="square" lIns="0" tIns="0" rIns="0" bIns="0" rtlCol="0">
              <a:spAutoFit/>
            </a:bodyPr>
            <a:lstStyle/>
            <a:p>
              <a:pPr lvl="0"/>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 Tác động đến nguồn nước.</a:t>
              </a:r>
            </a:p>
            <a:p>
              <a:pPr lvl="0"/>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 Tạo lượng rác thải lớn. </a:t>
              </a:r>
            </a:p>
            <a:p>
              <a:pPr lvl="0"/>
              <a:r>
                <a:rPr lang="vi-VN" altLang="zh-CN" sz="2800">
                  <a:latin typeface="Times New Roman" panose="02020603050405020304" pitchFamily="18" charset="0"/>
                  <a:ea typeface="微软雅黑" panose="020B0503020204020204" charset="-122"/>
                  <a:cs typeface="Times New Roman" panose="02020603050405020304" pitchFamily="18" charset="0"/>
                  <a:sym typeface="Symbol" panose="05050102010706020507" pitchFamily="18" charset="2"/>
                </a:rPr>
                <a:t></a:t>
              </a:r>
              <a:r>
                <a:rPr lang="vi-VN" altLang="zh-CN" sz="2800">
                  <a:latin typeface="Times New Roman" panose="02020603050405020304" pitchFamily="18" charset="0"/>
                  <a:ea typeface="微软雅黑" panose="020B0503020204020204" charset="-122"/>
                  <a:cs typeface="Times New Roman" panose="02020603050405020304" pitchFamily="18" charset="0"/>
                  <a:sym typeface="+mn-ea"/>
                </a:rPr>
                <a:t> Phải có hệ thống xử lí.</a:t>
              </a:r>
              <a:endParaRPr lang="vi-VN"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p:txBody>
        </p:sp>
      </p:grpSp>
      <p:grpSp>
        <p:nvGrpSpPr>
          <p:cNvPr id="23" name="Group 22"/>
          <p:cNvGrpSpPr/>
          <p:nvPr/>
        </p:nvGrpSpPr>
        <p:grpSpPr>
          <a:xfrm>
            <a:off x="23603" y="32443"/>
            <a:ext cx="1946458" cy="1119165"/>
            <a:chOff x="438457" y="21019"/>
            <a:chExt cx="2057588" cy="1141426"/>
          </a:xfrm>
        </p:grpSpPr>
        <p:grpSp>
          <p:nvGrpSpPr>
            <p:cNvPr id="25" name="Group 24"/>
            <p:cNvGrpSpPr/>
            <p:nvPr/>
          </p:nvGrpSpPr>
          <p:grpSpPr>
            <a:xfrm>
              <a:off x="1094718" y="498395"/>
              <a:ext cx="1401327" cy="664050"/>
              <a:chOff x="5507432" y="3371212"/>
              <a:chExt cx="3674668" cy="1857615"/>
            </a:xfrm>
          </p:grpSpPr>
          <p:grpSp>
            <p:nvGrpSpPr>
              <p:cNvPr id="27" name="组合 1483"/>
              <p:cNvGrpSpPr/>
              <p:nvPr/>
            </p:nvGrpSpPr>
            <p:grpSpPr>
              <a:xfrm>
                <a:off x="5507432" y="3371212"/>
                <a:ext cx="3674668" cy="1857615"/>
                <a:chOff x="28079" y="1041053"/>
                <a:chExt cx="7035801" cy="4572000"/>
              </a:xfrm>
            </p:grpSpPr>
            <p:sp>
              <p:nvSpPr>
                <p:cNvPr id="2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8" name="TextBox 27"/>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26"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en-US" altLang="zh-CN" sz="2800" b="1">
                <a:solidFill>
                  <a:srgbClr val="D42418"/>
                </a:solidFill>
                <a:latin typeface="Times New Roman" panose="02020603050405020304" pitchFamily="18" charset="0"/>
                <a:ea typeface="微软雅黑" panose="020B0503020204020204" pitchFamily="34" charset="-122"/>
                <a:cs typeface="Times New Roman" panose="02020603050405020304" pitchFamily="18" charset="0"/>
              </a:rPr>
              <a:t>VI. CÔNG NGHIỆP THỰC PHẨM</a:t>
            </a:r>
          </a:p>
        </p:txBody>
      </p:sp>
    </p:spTree>
    <p:extLst>
      <p:ext uri="{BB962C8B-B14F-4D97-AF65-F5344CB8AC3E}">
        <p14:creationId xmlns:p14="http://schemas.microsoft.com/office/powerpoint/2010/main" val="32831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2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par>
                                <p:cTn id="22" presetID="22" presetClass="entr" presetSubtype="8"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4400205" y="1325757"/>
            <a:ext cx="6839295" cy="3047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r>
              <a:rPr lang="vi-VN" altLang="zh-CN" sz="3200" b="1">
                <a:solidFill>
                  <a:srgbClr val="D42418"/>
                </a:solidFill>
                <a:ea typeface="微软雅黑" panose="020B0503020204020204" pitchFamily="34" charset="-122"/>
                <a:cs typeface="Times New Roman" panose="02020603050405020304" pitchFamily="18" charset="0"/>
              </a:rPr>
              <a:t>VII. ĐỊNH HƯỚNG PHÁT TRIỂN CÔNG NGHIỆP</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68" y="1361546"/>
            <a:ext cx="3025515" cy="3025515"/>
          </a:xfrm>
          <a:prstGeom prst="rect">
            <a:avLst/>
          </a:prstGeom>
        </p:spPr>
      </p:pic>
    </p:spTree>
    <p:extLst>
      <p:ext uri="{BB962C8B-B14F-4D97-AF65-F5344CB8AC3E}">
        <p14:creationId xmlns:p14="http://schemas.microsoft.com/office/powerpoint/2010/main" val="376180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left)">
                                      <p:cBhvr>
                                        <p:cTn id="8" dur="500"/>
                                        <p:tgtEl>
                                          <p:spTgt spid="21"/>
                                        </p:tgtEl>
                                      </p:cBhvr>
                                    </p:animEffect>
                                  </p:childTnLst>
                                </p:cTn>
                              </p:par>
                            </p:childTnLst>
                          </p:cTn>
                        </p:par>
                        <p:par>
                          <p:cTn id="9" fill="hold">
                            <p:stCondLst>
                              <p:cond delay="500"/>
                            </p:stCondLst>
                            <p:childTnLst>
                              <p:par>
                                <p:cTn id="10" presetID="23" presetClass="entr" presetSubtype="528" fill="hold" grpId="0" nodeType="afterEffect">
                                  <p:stCondLst>
                                    <p:cond delay="0"/>
                                  </p:stCondLst>
                                  <p:iterate type="lt">
                                    <p:tmPct val="18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ctr">
              <a:defRPr/>
            </a:pPr>
            <a:r>
              <a:rPr lang="vi-VN" altLang="zh-CN" sz="2800" b="1">
                <a:solidFill>
                  <a:srgbClr val="D42418"/>
                </a:solidFill>
                <a:ea typeface="微软雅黑" panose="020B0503020204020204" pitchFamily="34" charset="-122"/>
                <a:cs typeface="Times New Roman" panose="02020603050405020304" pitchFamily="18" charset="0"/>
              </a:rPr>
              <a:t>VII. ĐỊNH HƯỚNG PHÁT TRIỂN CÔNG NGHIỆP</a:t>
            </a:r>
          </a:p>
        </p:txBody>
      </p:sp>
      <p:sp>
        <p:nvSpPr>
          <p:cNvPr id="30" name="Rounded Rectangle 29"/>
          <p:cNvSpPr/>
          <p:nvPr/>
        </p:nvSpPr>
        <p:spPr>
          <a:xfrm>
            <a:off x="2871084" y="4727850"/>
            <a:ext cx="1952902" cy="877365"/>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HĐ CẶP: 05 phút</a:t>
            </a:r>
          </a:p>
        </p:txBody>
      </p:sp>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E:\ôn đại học và HSG\Tài nguyên Địa lí\Tài liệu tham khảo trên internet\Tổng hợp\Giáo án\PPT\CÁC ICON HỖ TRỢ SOẠN GIẢNG PPT\Học cặp nhó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297" y="4442507"/>
            <a:ext cx="1634318" cy="1448050"/>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Callout 13"/>
          <p:cNvSpPr/>
          <p:nvPr/>
        </p:nvSpPr>
        <p:spPr>
          <a:xfrm>
            <a:off x="6226628" y="1787891"/>
            <a:ext cx="5203371" cy="2645881"/>
          </a:xfrm>
          <a:prstGeom prst="cloudCallout">
            <a:avLst>
              <a:gd name="adj1" fmla="val -70014"/>
              <a:gd name="adj2" fmla="val 33382"/>
            </a:avLst>
          </a:prstGeom>
          <a:solidFill>
            <a:schemeClr val="bg1"/>
          </a:solidFill>
          <a:ln w="6350">
            <a:solidFill>
              <a:srgbClr val="00B050"/>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N</a:t>
            </a:r>
            <a:r>
              <a:rPr lang="vi-VN" sz="2800">
                <a:solidFill>
                  <a:schemeClr val="tx1"/>
                </a:solidFill>
                <a:latin typeface="Times New Roman" pitchFamily="18" charset="0"/>
                <a:cs typeface="Times New Roman" pitchFamily="18" charset="0"/>
              </a:rPr>
              <a:t>êu định hướng phát triển công nghiệp</a:t>
            </a:r>
            <a:r>
              <a:rPr lang="en-US" sz="280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81705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2416435" y="96223"/>
            <a:ext cx="9427222" cy="84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560" tIns="81280" rIns="162560" bIns="8128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vi-VN" altLang="zh-CN" sz="2800" b="1" i="0" u="none" strike="noStrike" kern="1200" cap="none" spc="0" normalizeH="0" baseline="0" noProof="0">
                <a:ln>
                  <a:noFill/>
                </a:ln>
                <a:solidFill>
                  <a:srgbClr val="D4241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VII. ĐỊNH HƯỚNG PHÁT TRIỂN CÔNG NGHIỆP</a:t>
            </a:r>
          </a:p>
        </p:txBody>
      </p:sp>
      <p:grpSp>
        <p:nvGrpSpPr>
          <p:cNvPr id="32" name="Group 31"/>
          <p:cNvGrpSpPr/>
          <p:nvPr/>
        </p:nvGrpSpPr>
        <p:grpSpPr>
          <a:xfrm>
            <a:off x="23603" y="32443"/>
            <a:ext cx="1946458" cy="1119165"/>
            <a:chOff x="438457" y="21019"/>
            <a:chExt cx="2057588" cy="1141426"/>
          </a:xfrm>
        </p:grpSpPr>
        <p:grpSp>
          <p:nvGrpSpPr>
            <p:cNvPr id="33" name="Group 32"/>
            <p:cNvGrpSpPr/>
            <p:nvPr/>
          </p:nvGrpSpPr>
          <p:grpSpPr>
            <a:xfrm>
              <a:off x="1094718" y="498395"/>
              <a:ext cx="1401327" cy="664050"/>
              <a:chOff x="5507432" y="3371212"/>
              <a:chExt cx="3674668" cy="1857615"/>
            </a:xfrm>
          </p:grpSpPr>
          <p:grpSp>
            <p:nvGrpSpPr>
              <p:cNvPr id="35" name="组合 1483"/>
              <p:cNvGrpSpPr/>
              <p:nvPr/>
            </p:nvGrpSpPr>
            <p:grpSpPr>
              <a:xfrm>
                <a:off x="5507432" y="3371212"/>
                <a:ext cx="3674668" cy="1857615"/>
                <a:chOff x="28079" y="1041053"/>
                <a:chExt cx="7035801" cy="4572000"/>
              </a:xfrm>
            </p:grpSpPr>
            <p:sp>
              <p:nvSpPr>
                <p:cNvPr id="3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36" name="TextBox 35"/>
              <p:cNvSpPr txBox="1"/>
              <p:nvPr/>
            </p:nvSpPr>
            <p:spPr>
              <a:xfrm>
                <a:off x="5723894" y="3573596"/>
                <a:ext cx="3292840" cy="149277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Hình thành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kiến thức</a:t>
                </a:r>
              </a:p>
            </p:txBody>
          </p:sp>
        </p:grpSp>
        <p:pic>
          <p:nvPicPr>
            <p:cNvPr id="34" name="Picture 4" descr="Đồ hoạ vector miễn phí của Một quyển sác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5"/>
          <a:stretch>
            <a:fillRect/>
          </a:stretch>
        </p:blipFill>
        <p:spPr>
          <a:xfrm>
            <a:off x="4002400" y="833974"/>
            <a:ext cx="6625601" cy="5724478"/>
          </a:xfrm>
          <a:prstGeom prst="rect">
            <a:avLst/>
          </a:prstGeom>
        </p:spPr>
      </p:pic>
      <p:sp>
        <p:nvSpPr>
          <p:cNvPr id="3" name="Rounded Rectangle 2"/>
          <p:cNvSpPr/>
          <p:nvPr/>
        </p:nvSpPr>
        <p:spPr>
          <a:xfrm>
            <a:off x="5651500" y="938348"/>
            <a:ext cx="4826000" cy="839652"/>
          </a:xfrm>
          <a:prstGeom prst="roundRect">
            <a:avLst/>
          </a:prstGeom>
          <a:solidFill>
            <a:srgbClr val="E8E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477000" y="2006600"/>
            <a:ext cx="4000500" cy="1320800"/>
          </a:xfrm>
          <a:prstGeom prst="roundRect">
            <a:avLst/>
          </a:prstGeom>
          <a:solidFill>
            <a:srgbClr val="E8E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489700" y="3581400"/>
            <a:ext cx="3987800" cy="839652"/>
          </a:xfrm>
          <a:prstGeom prst="roundRect">
            <a:avLst/>
          </a:prstGeom>
          <a:solidFill>
            <a:srgbClr val="E8E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064250" y="4624252"/>
            <a:ext cx="4413250" cy="1370148"/>
          </a:xfrm>
          <a:prstGeom prst="roundRect">
            <a:avLst/>
          </a:prstGeom>
          <a:solidFill>
            <a:srgbClr val="E8E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983" y="2316137"/>
            <a:ext cx="2699185" cy="2690189"/>
          </a:xfrm>
          <a:prstGeom prst="rect">
            <a:avLst/>
          </a:prstGeom>
        </p:spPr>
      </p:pic>
    </p:spTree>
    <p:extLst>
      <p:ext uri="{BB962C8B-B14F-4D97-AF65-F5344CB8AC3E}">
        <p14:creationId xmlns:p14="http://schemas.microsoft.com/office/powerpoint/2010/main" val="38527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10546" y="434680"/>
            <a:ext cx="3618554" cy="2118019"/>
            <a:chOff x="6219230" y="1417170"/>
            <a:chExt cx="1969926" cy="1066699"/>
          </a:xfrm>
          <a:effectLst>
            <a:outerShdw blurRad="50800" dist="38100" dir="2700000" algn="tl" rotWithShape="0">
              <a:prstClr val="black">
                <a:alpha val="40000"/>
              </a:prstClr>
            </a:outerShdw>
          </a:effectLst>
        </p:grpSpPr>
        <p:grpSp>
          <p:nvGrpSpPr>
            <p:cNvPr id="5" name="组合 1483"/>
            <p:cNvGrpSpPr/>
            <p:nvPr/>
          </p:nvGrpSpPr>
          <p:grpSpPr>
            <a:xfrm>
              <a:off x="6948798" y="1869163"/>
              <a:ext cx="1240358" cy="614706"/>
              <a:chOff x="28079" y="1041053"/>
              <a:chExt cx="7035801" cy="4572000"/>
            </a:xfrm>
          </p:grpSpPr>
          <p:sp>
            <p:nvSpPr>
              <p:cNvPr id="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2800" kern="1200">
                  <a:solidFill>
                    <a:prstClr val="black"/>
                  </a:solidFill>
                  <a:latin typeface="Calibri" panose="020F0502020204030204" pitchFamily="34" charset="0"/>
                  <a:ea typeface="宋体" panose="02010600030101010101" pitchFamily="2" charset="-122"/>
                  <a:cs typeface="+mn-cs"/>
                </a:endParaRPr>
              </a:p>
            </p:txBody>
          </p:sp>
          <p:sp>
            <p:nvSpPr>
              <p:cNvPr id="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2800" kern="1200">
                  <a:solidFill>
                    <a:prstClr val="black"/>
                  </a:solidFill>
                  <a:latin typeface="Calibri" panose="020F0502020204030204" pitchFamily="34" charset="0"/>
                  <a:ea typeface="宋体" panose="02010600030101010101" pitchFamily="2" charset="-122"/>
                  <a:cs typeface="+mn-cs"/>
                </a:endParaRPr>
              </a:p>
            </p:txBody>
          </p:sp>
        </p:grpSp>
        <p:sp>
          <p:nvSpPr>
            <p:cNvPr id="6" name="TextBox 5"/>
            <p:cNvSpPr txBox="1"/>
            <p:nvPr/>
          </p:nvSpPr>
          <p:spPr>
            <a:xfrm>
              <a:off x="7021864" y="2033335"/>
              <a:ext cx="1111475" cy="263510"/>
            </a:xfrm>
            <a:prstGeom prst="rect">
              <a:avLst/>
            </a:prstGeom>
            <a:noFill/>
          </p:spPr>
          <p:txBody>
            <a:bodyPr wrap="square" rtlCol="0">
              <a:spAutoFit/>
            </a:bodyPr>
            <a:lstStyle/>
            <a:p>
              <a:pPr algn="ctr"/>
              <a:r>
                <a:rPr lang="en-US" sz="2800" b="1" i="1">
                  <a:solidFill>
                    <a:schemeClr val="bg1"/>
                  </a:solidFill>
                  <a:latin typeface="Times New Roman" panose="02020603050405020304" pitchFamily="18" charset="0"/>
                  <a:cs typeface="Times New Roman" panose="02020603050405020304" pitchFamily="18" charset="0"/>
                </a:rPr>
                <a:t>Em có biết</a:t>
              </a:r>
            </a:p>
          </p:txBody>
        </p:sp>
        <p:pic>
          <p:nvPicPr>
            <p:cNvPr id="7" name="Picture 6" descr="Đồ hoạ vector miễn phí của Dấu chấm hỏ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230" y="1417170"/>
              <a:ext cx="938135" cy="9381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ttps://img.daibieunhandan.vn/Files/Images/2021/02/20/16517298875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05149"/>
            <a:ext cx="6667500" cy="37528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248400" y="799116"/>
            <a:ext cx="5672350" cy="5170646"/>
          </a:xfrm>
          <a:prstGeom prst="rect">
            <a:avLst/>
          </a:prstGeom>
        </p:spPr>
        <p:txBody>
          <a:bodyPr wrap="square">
            <a:spAutoFit/>
          </a:bodyPr>
          <a:lstStyle/>
          <a:p>
            <a:pPr indent="270510" algn="just"/>
            <a:r>
              <a:rPr lang="vi-VN" sz="3000" i="1">
                <a:latin typeface="Times New Roman" panose="02020603050405020304" pitchFamily="18" charset="0"/>
                <a:cs typeface="Times New Roman" panose="02020603050405020304" pitchFamily="18" charset="0"/>
              </a:rPr>
              <a:t>Tăng trưởng xanh trong công nghiệp nhằm thúc đẩy sử dụng năng lượng sạch, năng lượng tái tạo, đảm bảo sử dụng tiết kiệm, hiệu quả tài nguyên thiên nhiên; khuyến khích phát triển công nghiệp xanh với các ngành có công nghệ bảo đảm thân thiện với môi trường. Tăng trưởng xanh thúc đẩy phát triển sinh kế bền vững, tạo điều kiện xóa đói, giảm nghèo.</a:t>
            </a:r>
            <a:endParaRPr lang="en-US" sz="300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04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C2589D-9A7A-4948-830B-064AF27D6E54}"/>
              </a:ext>
            </a:extLst>
          </p:cNvPr>
          <p:cNvGrpSpPr/>
          <p:nvPr/>
        </p:nvGrpSpPr>
        <p:grpSpPr>
          <a:xfrm>
            <a:off x="2190412" y="426512"/>
            <a:ext cx="7383381" cy="6142972"/>
            <a:chOff x="2131594" y="235780"/>
            <a:chExt cx="7383381" cy="6142972"/>
          </a:xfrm>
          <a:effectLst>
            <a:outerShdw blurRad="63500" sx="102000" sy="102000" algn="ctr" rotWithShape="0">
              <a:prstClr val="black">
                <a:alpha val="40000"/>
              </a:prstClr>
            </a:outerShdw>
          </a:effectLst>
        </p:grpSpPr>
        <p:pic>
          <p:nvPicPr>
            <p:cNvPr id="4" name="Picture 3">
              <a:extLst>
                <a:ext uri="{FF2B5EF4-FFF2-40B4-BE49-F238E27FC236}">
                  <a16:creationId xmlns:a16="http://schemas.microsoft.com/office/drawing/2014/main" id="{353130C8-F897-455B-9578-DB03EE34A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594" y="235780"/>
              <a:ext cx="7383381" cy="6142972"/>
            </a:xfrm>
            <a:prstGeom prst="rect">
              <a:avLst/>
            </a:prstGeom>
          </p:spPr>
        </p:pic>
        <p:sp>
          <p:nvSpPr>
            <p:cNvPr id="5" name="Rectangle 4">
              <a:extLst>
                <a:ext uri="{FF2B5EF4-FFF2-40B4-BE49-F238E27FC236}">
                  <a16:creationId xmlns:a16="http://schemas.microsoft.com/office/drawing/2014/main" id="{A3045911-2311-4DC9-9298-B489FEBCFDBE}"/>
                </a:ext>
              </a:extLst>
            </p:cNvPr>
            <p:cNvSpPr/>
            <p:nvPr/>
          </p:nvSpPr>
          <p:spPr>
            <a:xfrm>
              <a:off x="4411579" y="2823411"/>
              <a:ext cx="3288632" cy="229873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p:cNvPicPr>
            <a:picLocks noChangeAspect="1"/>
          </p:cNvPicPr>
          <p:nvPr/>
        </p:nvPicPr>
        <p:blipFill>
          <a:blip r:embed="rId3"/>
          <a:stretch>
            <a:fillRect/>
          </a:stretch>
        </p:blipFill>
        <p:spPr>
          <a:xfrm>
            <a:off x="4095448" y="5483191"/>
            <a:ext cx="950244" cy="948297"/>
          </a:xfrm>
          <a:prstGeom prst="rect">
            <a:avLst/>
          </a:prstGeom>
        </p:spPr>
      </p:pic>
      <p:sp>
        <p:nvSpPr>
          <p:cNvPr id="7" name="Rectangle 6"/>
          <p:cNvSpPr/>
          <p:nvPr/>
        </p:nvSpPr>
        <p:spPr>
          <a:xfrm>
            <a:off x="4095448" y="3014143"/>
            <a:ext cx="4038529" cy="10230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D5D24"/>
                </a:solidFill>
                <a:effectLst/>
                <a:uLnTx/>
                <a:uFillTx/>
                <a:latin typeface="#9Slide03 IcielUni Sans Heavy" panose="00000500000000000000" pitchFamily="2" charset="0"/>
                <a:ea typeface="#9Slide03 Roboto Medium" panose="02000000000000000000" pitchFamily="2" charset="0"/>
                <a:cs typeface="+mn-cs"/>
              </a:rPr>
              <a:t>LUYỆN</a:t>
            </a:r>
            <a:r>
              <a:rPr kumimoji="0" lang="en-US" sz="5400" b="1" i="0" u="none" strike="noStrike" kern="1200" cap="none" spc="0" normalizeH="0" noProof="0" dirty="0">
                <a:ln>
                  <a:noFill/>
                </a:ln>
                <a:solidFill>
                  <a:srgbClr val="2D5D24"/>
                </a:solidFill>
                <a:effectLst/>
                <a:uLnTx/>
                <a:uFillTx/>
                <a:latin typeface="#9Slide03 IcielUni Sans Heavy" panose="00000500000000000000" pitchFamily="2" charset="0"/>
                <a:ea typeface="#9Slide03 Roboto Medium" panose="02000000000000000000" pitchFamily="2" charset="0"/>
                <a:cs typeface="+mn-cs"/>
              </a:rPr>
              <a:t> TẬP</a:t>
            </a:r>
            <a:endParaRPr kumimoji="0" lang="en-US" sz="5400" b="1" i="0" u="none" strike="noStrike" kern="1200" cap="none" spc="0" normalizeH="0" baseline="0" noProof="0" dirty="0">
              <a:ln>
                <a:noFill/>
              </a:ln>
              <a:solidFill>
                <a:srgbClr val="2D5D24"/>
              </a:solidFill>
              <a:effectLst/>
              <a:uLnTx/>
              <a:uFillTx/>
              <a:latin typeface="#9Slide03 IcielUni Sans Heavy" panose="00000500000000000000" pitchFamily="2" charset="0"/>
              <a:ea typeface="#9Slide03 Roboto Medium" panose="02000000000000000000" pitchFamily="2" charset="0"/>
              <a:cs typeface="+mn-cs"/>
            </a:endParaRPr>
          </a:p>
        </p:txBody>
      </p:sp>
    </p:spTree>
    <p:extLst>
      <p:ext uri="{BB962C8B-B14F-4D97-AF65-F5344CB8AC3E}">
        <p14:creationId xmlns:p14="http://schemas.microsoft.com/office/powerpoint/2010/main" val="3065674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567720"/>
          </a:xfrm>
          <a:prstGeom prst="rect">
            <a:avLst/>
          </a:prstGeom>
          <a:solidFill>
            <a:srgbClr val="08699F"/>
          </a:solidFill>
        </p:spPr>
        <p:txBody>
          <a:bodyPr wrap="square">
            <a:spAutoFit/>
          </a:bodyPr>
          <a:lstStyle/>
          <a:p>
            <a:pPr lvl="0" algn="ctr">
              <a:lnSpc>
                <a:spcPct val="120000"/>
              </a:lnSpc>
              <a:defRPr/>
            </a:pPr>
            <a:r>
              <a:rPr lang="en-US" sz="2800" b="1" dirty="0">
                <a:solidFill>
                  <a:srgbClr val="FFFFFF"/>
                </a:solidFill>
                <a:latin typeface="#9Slide03 IcielUni Sans Heavy" panose="00000500000000000000" pitchFamily="2" charset="0"/>
                <a:ea typeface="#9Slide03 Roboto Medium" panose="02000000000000000000" pitchFamily="2" charset="0"/>
              </a:rPr>
              <a:t>BÀI TẬP 1. LỰA CHỌN ĐÁP ÁN ĐÚNG</a:t>
            </a:r>
          </a:p>
        </p:txBody>
      </p:sp>
      <p:sp>
        <p:nvSpPr>
          <p:cNvPr id="6" name="Rectangle 5"/>
          <p:cNvSpPr/>
          <p:nvPr/>
        </p:nvSpPr>
        <p:spPr>
          <a:xfrm>
            <a:off x="1238864" y="1386714"/>
            <a:ext cx="10781071" cy="3257174"/>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1. </a:t>
            </a:r>
            <a:r>
              <a:rPr lang="vi-VN" sz="2800" b="1" dirty="0">
                <a:solidFill>
                  <a:srgbClr val="333333"/>
                </a:solidFill>
                <a:latin typeface="#9Slide03 Roboto Medium" panose="02000000000000000000" pitchFamily="2" charset="0"/>
                <a:ea typeface="#9Slide03 Roboto Medium" panose="02000000000000000000" pitchFamily="2" charset="0"/>
              </a:rPr>
              <a:t>Hoa K</a:t>
            </a:r>
            <a:r>
              <a:rPr lang="en-US" sz="2800" b="1" dirty="0">
                <a:solidFill>
                  <a:srgbClr val="333333"/>
                </a:solidFill>
                <a:latin typeface="#9Slide03 Roboto Medium" panose="02000000000000000000" pitchFamily="2" charset="0"/>
                <a:ea typeface="#9Slide03 Roboto Medium" panose="02000000000000000000" pitchFamily="2" charset="0"/>
              </a:rPr>
              <a:t>ì</a:t>
            </a:r>
            <a:r>
              <a:rPr lang="vi-VN" sz="2800" b="1" dirty="0">
                <a:solidFill>
                  <a:srgbClr val="333333"/>
                </a:solidFill>
                <a:latin typeface="#9Slide03 Roboto Medium" panose="02000000000000000000" pitchFamily="2" charset="0"/>
                <a:ea typeface="#9Slide03 Roboto Medium" panose="02000000000000000000" pitchFamily="2" charset="0"/>
              </a:rPr>
              <a:t>, Liên bang Nga, A-rập Xê-út, I-rắc,... là các quốc gia</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có sản lượng than lớn nhất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khai thác dầu chủ yếu của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khai thác khí tự nhiên chủ yếu của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khai thác quặng sắt nhiều nhất thế giới.</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7"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369" y="2642576"/>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42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774515" y="4411909"/>
            <a:ext cx="1815044" cy="607218"/>
          </a:xfrm>
          <a:prstGeom prst="rect">
            <a:avLst/>
          </a:prstGeom>
        </p:spPr>
        <p:txBody>
          <a:bodyPr wrap="square">
            <a:spAutoFit/>
          </a:bodyPr>
          <a:lstStyle/>
          <a:p>
            <a:pPr marL="0" marR="0" lvl="1" indent="0" algn="l"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Tin học</a:t>
            </a:r>
          </a:p>
        </p:txBody>
      </p:sp>
      <p:sp>
        <p:nvSpPr>
          <p:cNvPr id="20" name="Rectangle 19"/>
          <p:cNvSpPr/>
          <p:nvPr/>
        </p:nvSpPr>
        <p:spPr>
          <a:xfrm>
            <a:off x="6853797" y="2856200"/>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mn-cs"/>
              </a:rPr>
              <a:t>i</a:t>
            </a: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/t/h/c/n/ọ</a:t>
            </a:r>
          </a:p>
        </p:txBody>
      </p:sp>
      <p:pic>
        <p:nvPicPr>
          <p:cNvPr id="5122" name="Picture 2" descr="Công nghệ thông tin Máy tính Biểu tượng Clip nghệ thuật - Kỹ năng png tải  về - Miễn phí trong suốt Màu Xanh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619" b="90000" l="10000" r="90000">
                        <a14:foregroundMark x1="31111" y1="33452" x2="32111" y2="71071"/>
                        <a14:foregroundMark x1="27444" y1="64524" x2="67333" y2="63333"/>
                        <a14:foregroundMark x1="35778" y1="34405" x2="57222" y2="52738"/>
                        <a14:foregroundMark x1="39778" y1="37262" x2="50778" y2="37619"/>
                        <a14:foregroundMark x1="61111" y1="30952" x2="61111" y2="30952"/>
                        <a14:foregroundMark x1="69333" y1="33333" x2="69333" y2="33333"/>
                        <a14:foregroundMark x1="64444" y1="29762" x2="72222" y2="37976"/>
                        <a14:foregroundMark x1="60778" y1="24643" x2="60111" y2="47619"/>
                        <a14:foregroundMark x1="51333" y1="29524" x2="64889" y2="58929"/>
                        <a14:foregroundMark x1="43667" y1="50952" x2="67556" y2="44881"/>
                        <a14:foregroundMark x1="52444" y1="38095" x2="59000" y2="50714"/>
                      </a14:backgroundRemoval>
                    </a14:imgEffect>
                  </a14:imgLayer>
                </a14:imgProps>
              </a:ext>
              <a:ext uri="{28A0092B-C50C-407E-A947-70E740481C1C}">
                <a14:useLocalDpi xmlns:a14="http://schemas.microsoft.com/office/drawing/2010/main" val="0"/>
              </a:ext>
            </a:extLst>
          </a:blip>
          <a:srcRect/>
          <a:stretch>
            <a:fillRect/>
          </a:stretch>
        </p:blipFill>
        <p:spPr bwMode="auto">
          <a:xfrm>
            <a:off x="6050349" y="3369823"/>
            <a:ext cx="2902184" cy="270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519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609398"/>
          </a:xfrm>
          <a:prstGeom prst="rect">
            <a:avLst/>
          </a:prstGeom>
          <a:solidFill>
            <a:srgbClr val="08699F"/>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BÀI</a:t>
            </a:r>
            <a:r>
              <a:rPr kumimoji="0" lang="en-US" sz="2800" b="1" i="0" u="none" strike="noStrike" kern="1200" cap="none" spc="0" normalizeH="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 TẬP 1. LỰA CHỌN ĐÁP ÁN ĐÚNG</a:t>
            </a:r>
            <a:endPar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endParaRPr>
          </a:p>
        </p:txBody>
      </p:sp>
      <p:sp>
        <p:nvSpPr>
          <p:cNvPr id="3" name="Rectangle 2"/>
          <p:cNvSpPr/>
          <p:nvPr/>
        </p:nvSpPr>
        <p:spPr>
          <a:xfrm>
            <a:off x="555521" y="1449312"/>
            <a:ext cx="11518492" cy="3903504"/>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2. </a:t>
            </a:r>
            <a:r>
              <a:rPr lang="vi-VN" sz="2800" b="1" dirty="0">
                <a:solidFill>
                  <a:srgbClr val="333333"/>
                </a:solidFill>
                <a:latin typeface="#9Slide03 Roboto Medium" panose="02000000000000000000" pitchFamily="2" charset="0"/>
                <a:ea typeface="#9Slide03 Roboto Medium" panose="02000000000000000000" pitchFamily="2" charset="0"/>
              </a:rPr>
              <a:t>Các nước trên thế giới có cơ cấu điện khác nhau, phụ thuộc vào</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điều kiện tự nhiên, trình độ kĩ thuật, chính sách phát triển...</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vị trí địa lí, đặc điểm và sự phân bố dân cư, số đồ thị...</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điều kiện tự nhiên, trình độ văn hoá của dân cư, thói quen sử dụng năng lượng...</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vị trí địa lí, sự phát triển công nghiệp, trình độ kĩ thuật...</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7"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674" y="2089650"/>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381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609398"/>
          </a:xfrm>
          <a:prstGeom prst="rect">
            <a:avLst/>
          </a:prstGeom>
          <a:solidFill>
            <a:srgbClr val="08699F"/>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BÀI</a:t>
            </a:r>
            <a:r>
              <a:rPr kumimoji="0" lang="en-US" sz="2800" b="1" i="0" u="none" strike="noStrike" kern="1200" cap="none" spc="0" normalizeH="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 TẬP 1. LỰA CHỌN ĐÁP ÁN ĐÚNG</a:t>
            </a:r>
            <a:endPar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endParaRPr>
          </a:p>
        </p:txBody>
      </p:sp>
      <p:sp>
        <p:nvSpPr>
          <p:cNvPr id="2" name="Rectangle 1"/>
          <p:cNvSpPr/>
          <p:nvPr/>
        </p:nvSpPr>
        <p:spPr>
          <a:xfrm>
            <a:off x="1209368" y="1534199"/>
            <a:ext cx="10722077" cy="3903504"/>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3. </a:t>
            </a:r>
            <a:r>
              <a:rPr lang="vi-VN" sz="2800" b="1" dirty="0">
                <a:solidFill>
                  <a:srgbClr val="333333"/>
                </a:solidFill>
                <a:latin typeface="#9Slide03 Roboto Medium" panose="02000000000000000000" pitchFamily="2" charset="0"/>
                <a:ea typeface="#9Slide03 Roboto Medium" panose="02000000000000000000" pitchFamily="2" charset="0"/>
              </a:rPr>
              <a:t>Trung Quốc, Ấn Độ, Hoa K</a:t>
            </a:r>
            <a:r>
              <a:rPr lang="en-US" sz="2800" b="1" dirty="0">
                <a:solidFill>
                  <a:srgbClr val="333333"/>
                </a:solidFill>
                <a:latin typeface="#9Slide03 Roboto Medium" panose="02000000000000000000" pitchFamily="2" charset="0"/>
                <a:ea typeface="#9Slide03 Roboto Medium" panose="02000000000000000000" pitchFamily="2" charset="0"/>
              </a:rPr>
              <a:t>ì</a:t>
            </a:r>
            <a:r>
              <a:rPr lang="vi-VN" sz="2800" b="1" dirty="0">
                <a:solidFill>
                  <a:srgbClr val="333333"/>
                </a:solidFill>
                <a:latin typeface="#9Slide03 Roboto Medium" panose="02000000000000000000" pitchFamily="2" charset="0"/>
                <a:ea typeface="#9Slide03 Roboto Medium" panose="02000000000000000000" pitchFamily="2" charset="0"/>
              </a:rPr>
              <a:t>, In-đô-nê-xi-a, Liên bang Nga.... là các quốc gia</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khai thác quặng sắt nhiều nhất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khai thác quặng đồng nhiều nhất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khai thác quặng bô-xít nhiều nhất thế giới.</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có sản lượng than lớn nhất thế giới.</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7"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523" y="4692254"/>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728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609398"/>
          </a:xfrm>
          <a:prstGeom prst="rect">
            <a:avLst/>
          </a:prstGeom>
          <a:solidFill>
            <a:srgbClr val="08699F"/>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BÀI</a:t>
            </a:r>
            <a:r>
              <a:rPr kumimoji="0" lang="en-US" sz="2800" b="1" i="0" u="none" strike="noStrike" kern="1200" cap="none" spc="0" normalizeH="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 TẬP 1. LỰA CHỌN ĐÁP ÁN ĐÚNG</a:t>
            </a:r>
            <a:endPar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endParaRPr>
          </a:p>
        </p:txBody>
      </p:sp>
      <p:sp>
        <p:nvSpPr>
          <p:cNvPr id="3" name="Rectangle 2"/>
          <p:cNvSpPr/>
          <p:nvPr/>
        </p:nvSpPr>
        <p:spPr>
          <a:xfrm>
            <a:off x="245808" y="996438"/>
            <a:ext cx="11798710" cy="5842497"/>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4. </a:t>
            </a:r>
            <a:r>
              <a:rPr lang="vi-VN" sz="2800" b="1" dirty="0">
                <a:solidFill>
                  <a:srgbClr val="333333"/>
                </a:solidFill>
                <a:latin typeface="#9Slide03 Roboto Medium" panose="02000000000000000000" pitchFamily="2" charset="0"/>
                <a:ea typeface="#9Slide03 Roboto Medium" panose="02000000000000000000" pitchFamily="2" charset="0"/>
              </a:rPr>
              <a:t>Công nghiệp điện tử, tin học có vai trò đặc biệt quan trọng cả ở hiện tại </a:t>
            </a:r>
            <a:r>
              <a:rPr lang="vi-VN" sz="2600" b="1" dirty="0">
                <a:solidFill>
                  <a:srgbClr val="333333"/>
                </a:solidFill>
                <a:latin typeface="#9Slide03 Roboto Medium" panose="02000000000000000000" pitchFamily="2" charset="0"/>
                <a:ea typeface="#9Slide03 Roboto Medium" panose="02000000000000000000" pitchFamily="2" charset="0"/>
              </a:rPr>
              <a:t>cũng</a:t>
            </a:r>
            <a:r>
              <a:rPr lang="vi-VN" sz="2800" b="1" dirty="0">
                <a:solidFill>
                  <a:srgbClr val="333333"/>
                </a:solidFill>
                <a:latin typeface="#9Slide03 Roboto Medium" panose="02000000000000000000" pitchFamily="2" charset="0"/>
                <a:ea typeface="#9Slide03 Roboto Medium" panose="02000000000000000000" pitchFamily="2" charset="0"/>
              </a:rPr>
              <a:t> như tương lai do</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tạo ra nhiều sản phẩm cao cấp, có giá trị xuất khẩu cao.</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sản phẩm phục vụ cho quá trình sản xuất của nhiều ngành kinh tế cũng như đời sống dân cư.</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tạo ra những thay đổi lớn trong phương thức sản xuất và đời sống xã hội, hỗ trợ tái tạo và bảo vệ môi trường tự nhiên.</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tạo ra mối quan hệ rộng rãi gữa các quốc gia cũng như cộng đồng dân cư thế giới.</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6"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82" y="4092024"/>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23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985"/>
            <a:ext cx="12192000" cy="609398"/>
          </a:xfrm>
          <a:prstGeom prst="rect">
            <a:avLst/>
          </a:prstGeom>
          <a:solidFill>
            <a:srgbClr val="08699F"/>
          </a:solid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BÀI</a:t>
            </a:r>
            <a:r>
              <a:rPr kumimoji="0" lang="en-US" sz="2800" b="1" i="0" u="none" strike="noStrike" kern="1200" cap="none" spc="0" normalizeH="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rPr>
              <a:t> TẬP 1. LỰA CHỌN ĐÁP ÁN ĐÚNG</a:t>
            </a:r>
            <a:endParaRPr kumimoji="0" lang="en-US" sz="2800" b="1" i="0" u="none" strike="noStrike" kern="1200" cap="none" spc="0" normalizeH="0" baseline="0" noProof="0" dirty="0">
              <a:ln>
                <a:noFill/>
              </a:ln>
              <a:solidFill>
                <a:srgbClr val="FFFFFF"/>
              </a:solidFill>
              <a:effectLst/>
              <a:uLnTx/>
              <a:uFillTx/>
              <a:latin typeface="#9Slide03 IcielUni Sans Heavy" panose="00000500000000000000" pitchFamily="2" charset="0"/>
              <a:ea typeface="#9Slide03 Roboto Medium" panose="02000000000000000000" pitchFamily="2" charset="0"/>
              <a:cs typeface="+mn-cs"/>
            </a:endParaRPr>
          </a:p>
        </p:txBody>
      </p:sp>
      <p:sp>
        <p:nvSpPr>
          <p:cNvPr id="2" name="Rectangle 1"/>
          <p:cNvSpPr/>
          <p:nvPr/>
        </p:nvSpPr>
        <p:spPr>
          <a:xfrm>
            <a:off x="1425676" y="1814417"/>
            <a:ext cx="9915833" cy="3257174"/>
          </a:xfrm>
          <a:prstGeom prst="rect">
            <a:avLst/>
          </a:prstGeom>
        </p:spPr>
        <p:txBody>
          <a:bodyPr wrap="square">
            <a:spAutoFit/>
          </a:bodyPr>
          <a:lstStyle/>
          <a:p>
            <a:pPr>
              <a:lnSpc>
                <a:spcPct val="150000"/>
              </a:lnSpc>
            </a:pPr>
            <a:r>
              <a:rPr lang="en-US" sz="2800" b="1" dirty="0">
                <a:solidFill>
                  <a:srgbClr val="333333"/>
                </a:solidFill>
                <a:latin typeface="#9Slide03 Roboto Medium" panose="02000000000000000000" pitchFamily="2" charset="0"/>
                <a:ea typeface="#9Slide03 Roboto Medium" panose="02000000000000000000" pitchFamily="2" charset="0"/>
              </a:rPr>
              <a:t>Câu 5. </a:t>
            </a:r>
            <a:r>
              <a:rPr lang="vi-VN" sz="2800" b="1" dirty="0">
                <a:solidFill>
                  <a:srgbClr val="333333"/>
                </a:solidFill>
                <a:latin typeface="#9Slide03 Roboto Medium" panose="02000000000000000000" pitchFamily="2" charset="0"/>
                <a:ea typeface="#9Slide03 Roboto Medium" panose="02000000000000000000" pitchFamily="2" charset="0"/>
              </a:rPr>
              <a:t>Các nước khai thác quặng đồng nhiều nhất thế giới là</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A. Ô-xtrây-li-a, Gia-mai-ca, Bra-xin....</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B. Chi-lê, Mê-hi-cô, Dăm-bi-a, In-đô-nê-xi-a</a:t>
            </a:r>
            <a:r>
              <a:rPr lang="en-US" sz="2800" b="1" dirty="0">
                <a:solidFill>
                  <a:srgbClr val="333333"/>
                </a:solidFill>
                <a:latin typeface="#9Slide03 Roboto Medium" panose="02000000000000000000" pitchFamily="2" charset="0"/>
                <a:ea typeface="#9Slide03 Roboto Medium" panose="02000000000000000000" pitchFamily="2" charset="0"/>
              </a:rPr>
              <a:t>.</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C. Hoa K</a:t>
            </a:r>
            <a:r>
              <a:rPr lang="en-US" sz="2800" b="1" dirty="0">
                <a:solidFill>
                  <a:srgbClr val="333333"/>
                </a:solidFill>
                <a:latin typeface="#9Slide03 Roboto Medium" panose="02000000000000000000" pitchFamily="2" charset="0"/>
                <a:ea typeface="#9Slide03 Roboto Medium" panose="02000000000000000000" pitchFamily="2" charset="0"/>
              </a:rPr>
              <a:t>ì</a:t>
            </a:r>
            <a:r>
              <a:rPr lang="vi-VN" sz="2800" b="1" dirty="0">
                <a:solidFill>
                  <a:srgbClr val="333333"/>
                </a:solidFill>
                <a:latin typeface="#9Slide03 Roboto Medium" panose="02000000000000000000" pitchFamily="2" charset="0"/>
                <a:ea typeface="#9Slide03 Roboto Medium" panose="02000000000000000000" pitchFamily="2" charset="0"/>
              </a:rPr>
              <a:t>, Trung Quốc, Ấn Độ, In-đô-nê-xi-a,..</a:t>
            </a:r>
          </a:p>
          <a:p>
            <a:pPr>
              <a:lnSpc>
                <a:spcPct val="150000"/>
              </a:lnSpc>
            </a:pPr>
            <a:r>
              <a:rPr lang="vi-VN" sz="2800" b="1" dirty="0">
                <a:solidFill>
                  <a:srgbClr val="333333"/>
                </a:solidFill>
                <a:latin typeface="#9Slide03 Roboto Medium" panose="02000000000000000000" pitchFamily="2" charset="0"/>
                <a:ea typeface="#9Slide03 Roboto Medium" panose="02000000000000000000" pitchFamily="2" charset="0"/>
              </a:rPr>
              <a:t>D. Liên </a:t>
            </a:r>
            <a:r>
              <a:rPr lang="en-US" sz="2800" b="1" dirty="0">
                <a:solidFill>
                  <a:srgbClr val="333333"/>
                </a:solidFill>
                <a:latin typeface="#9Slide03 Roboto Medium" panose="02000000000000000000" pitchFamily="2" charset="0"/>
                <a:ea typeface="#9Slide03 Roboto Medium" panose="02000000000000000000" pitchFamily="2" charset="0"/>
              </a:rPr>
              <a:t>B</a:t>
            </a:r>
            <a:r>
              <a:rPr lang="vi-VN" sz="2800" b="1" dirty="0">
                <a:solidFill>
                  <a:srgbClr val="333333"/>
                </a:solidFill>
                <a:latin typeface="#9Slide03 Roboto Medium" panose="02000000000000000000" pitchFamily="2" charset="0"/>
                <a:ea typeface="#9Slide03 Roboto Medium" panose="02000000000000000000" pitchFamily="2" charset="0"/>
              </a:rPr>
              <a:t>ang Nga, Ca-ta, Ấn Độ, I-ran....</a:t>
            </a:r>
            <a:endParaRPr lang="vi-VN" sz="2800" b="1" i="0" dirty="0">
              <a:solidFill>
                <a:srgbClr val="333333"/>
              </a:solidFill>
              <a:effectLst/>
              <a:latin typeface="#9Slide03 Roboto Medium" panose="02000000000000000000" pitchFamily="2" charset="0"/>
              <a:ea typeface="#9Slide03 Roboto Medium" panose="02000000000000000000" pitchFamily="2" charset="0"/>
            </a:endParaRPr>
          </a:p>
        </p:txBody>
      </p:sp>
      <p:pic>
        <p:nvPicPr>
          <p:cNvPr id="5" name="Picture 2" descr="Cách thức làm tích xanh Facebook thành cô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3310" y="3709074"/>
            <a:ext cx="745449" cy="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55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3989614" y="1003418"/>
            <a:ext cx="4212771" cy="2481943"/>
            <a:chOff x="-76200" y="1431801"/>
            <a:chExt cx="2013987" cy="1165708"/>
          </a:xfrm>
          <a:effectLst>
            <a:outerShdw blurRad="152400" dist="317500" dir="5400000" sx="90000" sy="-19000" rotWithShape="0">
              <a:prstClr val="black">
                <a:alpha val="15000"/>
              </a:prstClr>
            </a:outerShdw>
          </a:effectLst>
        </p:grpSpPr>
        <p:grpSp>
          <p:nvGrpSpPr>
            <p:cNvPr id="15" name="组合 1483"/>
            <p:cNvGrpSpPr/>
            <p:nvPr/>
          </p:nvGrpSpPr>
          <p:grpSpPr>
            <a:xfrm>
              <a:off x="697429" y="1982803"/>
              <a:ext cx="1240358" cy="614706"/>
              <a:chOff x="28079" y="1041053"/>
              <a:chExt cx="7035801" cy="4572000"/>
            </a:xfrm>
          </p:grpSpPr>
          <p:sp>
            <p:nvSpPr>
              <p:cNvPr id="1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3750" kern="1200">
                  <a:solidFill>
                    <a:prstClr val="black"/>
                  </a:solidFill>
                  <a:latin typeface="Calibri" panose="020F0502020204030204" pitchFamily="34" charset="0"/>
                  <a:ea typeface="宋体" panose="02010600030101010101" pitchFamily="2" charset="-122"/>
                </a:endParaRPr>
              </a:p>
            </p:txBody>
          </p:sp>
          <p:sp>
            <p:nvSpPr>
              <p:cNvPr id="1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3750" kern="1200">
                  <a:solidFill>
                    <a:prstClr val="black"/>
                  </a:solidFill>
                  <a:latin typeface="Calibri" panose="020F0502020204030204" pitchFamily="34" charset="0"/>
                  <a:ea typeface="宋体" panose="02010600030101010101" pitchFamily="2" charset="-122"/>
                </a:endParaRPr>
              </a:p>
            </p:txBody>
          </p:sp>
        </p:grpSp>
        <p:sp>
          <p:nvSpPr>
            <p:cNvPr id="16" name="TextBox 15"/>
            <p:cNvSpPr txBox="1"/>
            <p:nvPr/>
          </p:nvSpPr>
          <p:spPr>
            <a:xfrm>
              <a:off x="770495" y="2128003"/>
              <a:ext cx="1111475" cy="314407"/>
            </a:xfrm>
            <a:prstGeom prst="rect">
              <a:avLst/>
            </a:prstGeom>
            <a:noFill/>
          </p:spPr>
          <p:txBody>
            <a:bodyPr wrap="square" rtlCol="0">
              <a:spAutoFit/>
            </a:bodyPr>
            <a:lstStyle/>
            <a:p>
              <a:pPr algn="ctr" defTabSz="685800"/>
              <a:r>
                <a:rPr lang="en-US" sz="3750" b="1" i="1">
                  <a:solidFill>
                    <a:srgbClr val="FFFFFF"/>
                  </a:solidFill>
                  <a:latin typeface="Times New Roman" panose="02020603050405020304" pitchFamily="18" charset="0"/>
                  <a:ea typeface="+mn-ea"/>
                  <a:cs typeface="Times New Roman" panose="02020603050405020304" pitchFamily="18" charset="0"/>
                </a:rPr>
                <a:t>Vận dụng</a:t>
              </a:r>
            </a:p>
          </p:txBody>
        </p:sp>
        <p:pic>
          <p:nvPicPr>
            <p:cNvPr id="17"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444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413116" y="488364"/>
            <a:ext cx="10128287" cy="2677656"/>
          </a:xfrm>
          <a:prstGeom prst="rect">
            <a:avLst/>
          </a:prstGeom>
        </p:spPr>
        <p:txBody>
          <a:bodyPr wrap="square">
            <a:spAutoFit/>
          </a:bodyPr>
          <a:lstStyle/>
          <a:p>
            <a:pPr lvl="0" algn="ctr"/>
            <a:r>
              <a:rPr lang="vi-VN" sz="2800" b="1">
                <a:solidFill>
                  <a:srgbClr val="FF0000"/>
                </a:solidFill>
                <a:latin typeface="Times New Roman" panose="02020603050405020304" pitchFamily="18" charset="0"/>
                <a:ea typeface="Times New Roman" panose="02020603050405020304" pitchFamily="18" charset="0"/>
              </a:rPr>
              <a:t>Câu hỏi: Hãy thu thập tài liêu, viết một báo cáo ngắn về một trong các vấn đề công nghiệp ở địa phương em hoặc ở Việt Nam:</a:t>
            </a:r>
          </a:p>
          <a:p>
            <a:pPr lvl="0" algn="just"/>
            <a:r>
              <a:rPr lang="vi-VN" sz="2800">
                <a:solidFill>
                  <a:srgbClr val="FF0000"/>
                </a:solidFill>
                <a:latin typeface="Times New Roman" panose="02020603050405020304" pitchFamily="18" charset="0"/>
                <a:ea typeface="Times New Roman" panose="02020603050405020304" pitchFamily="18" charset="0"/>
              </a:rPr>
              <a:t>+ Sự phát triển của một ngành công nghiệp</a:t>
            </a:r>
            <a:r>
              <a:rPr lang="en-US" sz="2800">
                <a:solidFill>
                  <a:srgbClr val="FF0000"/>
                </a:solidFill>
                <a:latin typeface="Times New Roman" panose="02020603050405020304" pitchFamily="18" charset="0"/>
                <a:ea typeface="Times New Roman" panose="02020603050405020304" pitchFamily="18" charset="0"/>
              </a:rPr>
              <a:t>.</a:t>
            </a:r>
            <a:endParaRPr lang="vi-VN" sz="2800">
              <a:solidFill>
                <a:srgbClr val="FF0000"/>
              </a:solidFill>
              <a:latin typeface="Times New Roman" panose="02020603050405020304" pitchFamily="18" charset="0"/>
              <a:ea typeface="Times New Roman" panose="02020603050405020304" pitchFamily="18" charset="0"/>
            </a:endParaRPr>
          </a:p>
          <a:p>
            <a:pPr lvl="0" algn="just"/>
            <a:r>
              <a:rPr lang="vi-VN" sz="2800">
                <a:solidFill>
                  <a:srgbClr val="FF0000"/>
                </a:solidFill>
                <a:latin typeface="Times New Roman" panose="02020603050405020304" pitchFamily="18" charset="0"/>
                <a:ea typeface="Times New Roman" panose="02020603050405020304" pitchFamily="18" charset="0"/>
              </a:rPr>
              <a:t>+ Tác động của công nghiệp đến môi trường (nước, đất, không khí,…)</a:t>
            </a:r>
            <a:r>
              <a:rPr lang="en-US" sz="2800">
                <a:solidFill>
                  <a:srgbClr val="FF0000"/>
                </a:solidFill>
                <a:latin typeface="Times New Roman" panose="02020603050405020304" pitchFamily="18" charset="0"/>
                <a:ea typeface="Times New Roman" panose="02020603050405020304" pitchFamily="18" charset="0"/>
              </a:rPr>
              <a:t>.</a:t>
            </a:r>
            <a:endParaRPr lang="vi-VN" sz="2800">
              <a:solidFill>
                <a:srgbClr val="FF0000"/>
              </a:solidFill>
              <a:latin typeface="Times New Roman" panose="02020603050405020304" pitchFamily="18" charset="0"/>
              <a:ea typeface="Times New Roman" panose="02020603050405020304" pitchFamily="18" charset="0"/>
            </a:endParaRPr>
          </a:p>
          <a:p>
            <a:pPr lvl="0" algn="ctr"/>
            <a:endParaRPr kumimoji="0" lang="en-US" sz="2800" b="1" i="0" u="none" strike="noStrike" kern="1200" cap="none" spc="0" normalizeH="0" baseline="0" noProof="0">
              <a:ln>
                <a:noFill/>
              </a:ln>
              <a:solidFill>
                <a:srgbClr val="FF0000"/>
              </a:solidFill>
              <a:effectLst/>
              <a:uLnTx/>
              <a:uFillTx/>
              <a:latin typeface="等线" panose="020F0502020204030204"/>
            </a:endParaRPr>
          </a:p>
        </p:txBody>
      </p:sp>
      <p:sp>
        <p:nvSpPr>
          <p:cNvPr id="15" name="Rectangle 14"/>
          <p:cNvSpPr/>
          <p:nvPr/>
        </p:nvSpPr>
        <p:spPr>
          <a:xfrm>
            <a:off x="1343689" y="3251091"/>
            <a:ext cx="10779478" cy="1307537"/>
          </a:xfrm>
          <a:prstGeom prst="rect">
            <a:avLst/>
          </a:prstGeom>
        </p:spPr>
        <p:txBody>
          <a:bodyPr wrap="square">
            <a:spAutoFit/>
          </a:bodyPr>
          <a:lstStyle/>
          <a:p>
            <a:pPr lvl="0" indent="270510" algn="just" fontAlgn="base">
              <a:lnSpc>
                <a:spcPct val="150000"/>
              </a:lnSpc>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Gợi ý: </a:t>
            </a:r>
          </a:p>
          <a:p>
            <a:pPr lvl="0" indent="270510" algn="just" fontAlgn="base">
              <a:lnSpc>
                <a:spcPct val="150000"/>
              </a:lnSpc>
            </a:pPr>
            <a:r>
              <a:rPr lang="en-US" sz="2800">
                <a:latin typeface="Times New Roman" panose="02020603050405020304" pitchFamily="18" charset="0"/>
                <a:ea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rPr>
              <a:t>Học sinh tìm kiếm thông tin qua sách, báo hoặc internet.</a:t>
            </a:r>
            <a:endParaRPr lang="en-US" sz="2800">
              <a:solidFill>
                <a:prstClr val="black"/>
              </a:solidFill>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0" y="26109"/>
            <a:ext cx="1381991" cy="773991"/>
            <a:chOff x="-76200" y="1431801"/>
            <a:chExt cx="2013987" cy="1165708"/>
          </a:xfrm>
          <a:effectLst>
            <a:outerShdw blurRad="50800" dist="38100" dir="2700000" algn="tl" rotWithShape="0">
              <a:prstClr val="black">
                <a:alpha val="40000"/>
              </a:prstClr>
            </a:outerShdw>
          </a:effectLst>
        </p:grpSpPr>
        <p:grpSp>
          <p:nvGrpSpPr>
            <p:cNvPr id="17" name="组合 1483"/>
            <p:cNvGrpSpPr/>
            <p:nvPr/>
          </p:nvGrpSpPr>
          <p:grpSpPr>
            <a:xfrm>
              <a:off x="697429" y="1982803"/>
              <a:ext cx="1240358" cy="614706"/>
              <a:chOff x="28079" y="1041053"/>
              <a:chExt cx="7035801" cy="4572000"/>
            </a:xfrm>
          </p:grpSpPr>
          <p:sp>
            <p:nvSpPr>
              <p:cNvPr id="2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1000" kern="1200">
                  <a:solidFill>
                    <a:prstClr val="black"/>
                  </a:solidFill>
                  <a:latin typeface="Calibri" panose="020F0502020204030204" pitchFamily="34" charset="0"/>
                  <a:ea typeface="宋体" panose="02010600030101010101" pitchFamily="2" charset="-122"/>
                </a:endParaRPr>
              </a:p>
            </p:txBody>
          </p:sp>
          <p:sp>
            <p:nvSpPr>
              <p:cNvPr id="2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1000" kern="1200">
                  <a:solidFill>
                    <a:prstClr val="black"/>
                  </a:solidFill>
                  <a:latin typeface="Calibri" panose="020F0502020204030204" pitchFamily="34" charset="0"/>
                  <a:ea typeface="宋体" panose="02010600030101010101" pitchFamily="2" charset="-122"/>
                </a:endParaRPr>
              </a:p>
            </p:txBody>
          </p:sp>
        </p:grpSp>
        <p:sp>
          <p:nvSpPr>
            <p:cNvPr id="18" name="TextBox 17"/>
            <p:cNvSpPr txBox="1"/>
            <p:nvPr/>
          </p:nvSpPr>
          <p:spPr>
            <a:xfrm>
              <a:off x="770495" y="2128003"/>
              <a:ext cx="1111474" cy="370833"/>
            </a:xfrm>
            <a:prstGeom prst="rect">
              <a:avLst/>
            </a:prstGeom>
            <a:noFill/>
          </p:spPr>
          <p:txBody>
            <a:bodyPr wrap="square" rtlCol="0">
              <a:spAutoFit/>
            </a:bodyPr>
            <a:lstStyle/>
            <a:p>
              <a:pPr algn="ctr" defTabSz="685800"/>
              <a:r>
                <a:rPr lang="en-US" sz="1000" b="1" i="1">
                  <a:solidFill>
                    <a:srgbClr val="FFFFFF"/>
                  </a:solidFill>
                  <a:latin typeface="Times New Roman" panose="02020603050405020304" pitchFamily="18" charset="0"/>
                  <a:ea typeface="+mn-ea"/>
                  <a:cs typeface="Times New Roman" panose="02020603050405020304" pitchFamily="18" charset="0"/>
                </a:rPr>
                <a:t>Vận dụng</a:t>
              </a:r>
            </a:p>
          </p:txBody>
        </p:sp>
        <p:pic>
          <p:nvPicPr>
            <p:cNvPr id="19"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48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36367" y="0"/>
            <a:ext cx="3574061" cy="1355657"/>
            <a:chOff x="4114800" y="474427"/>
            <a:chExt cx="4024766" cy="1662958"/>
          </a:xfrm>
          <a:effectLst>
            <a:outerShdw blurRad="50800" dist="38100" dir="2700000" algn="tl" rotWithShape="0">
              <a:prstClr val="black">
                <a:alpha val="40000"/>
              </a:prstClr>
            </a:outerShdw>
          </a:effectLst>
        </p:grpSpPr>
        <p:grpSp>
          <p:nvGrpSpPr>
            <p:cNvPr id="9" name="Group 8"/>
            <p:cNvGrpSpPr/>
            <p:nvPr/>
          </p:nvGrpSpPr>
          <p:grpSpPr>
            <a:xfrm>
              <a:off x="4866821" y="895061"/>
              <a:ext cx="3272745" cy="1242324"/>
              <a:chOff x="784588" y="577069"/>
              <a:chExt cx="1240358" cy="833560"/>
            </a:xfrm>
          </p:grpSpPr>
          <p:grpSp>
            <p:nvGrpSpPr>
              <p:cNvPr id="11" name="组合 1483"/>
              <p:cNvGrpSpPr/>
              <p:nvPr/>
            </p:nvGrpSpPr>
            <p:grpSpPr>
              <a:xfrm>
                <a:off x="784588" y="577069"/>
                <a:ext cx="1240358" cy="642222"/>
                <a:chOff x="28079" y="1041053"/>
                <a:chExt cx="7035801" cy="4776654"/>
              </a:xfrm>
            </p:grpSpPr>
            <p:sp>
              <p:nvSpPr>
                <p:cNvPr id="13" name="Freeform 422"/>
                <p:cNvSpPr>
                  <a:spLocks/>
                </p:cNvSpPr>
                <p:nvPr/>
              </p:nvSpPr>
              <p:spPr bwMode="auto">
                <a:xfrm>
                  <a:off x="28079" y="1041053"/>
                  <a:ext cx="7035801" cy="477665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2200" kern="1200">
                    <a:solidFill>
                      <a:prstClr val="black"/>
                    </a:solidFill>
                    <a:latin typeface="Calibri" panose="020F0502020204030204" pitchFamily="34" charset="0"/>
                    <a:ea typeface="宋体" panose="02010600030101010101" pitchFamily="2" charset="-122"/>
                  </a:endParaRPr>
                </a:p>
              </p:txBody>
            </p:sp>
            <p:sp>
              <p:nvSpPr>
                <p:cNvPr id="2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2200" kern="1200">
                    <a:solidFill>
                      <a:prstClr val="black"/>
                    </a:solidFill>
                    <a:latin typeface="Calibri" panose="020F0502020204030204" pitchFamily="34" charset="0"/>
                    <a:ea typeface="宋体" panose="02010600030101010101" pitchFamily="2" charset="-122"/>
                  </a:endParaRPr>
                </a:p>
              </p:txBody>
            </p:sp>
          </p:grpSp>
          <p:sp>
            <p:nvSpPr>
              <p:cNvPr id="12" name="TextBox 11"/>
              <p:cNvSpPr txBox="1"/>
              <p:nvPr/>
            </p:nvSpPr>
            <p:spPr>
              <a:xfrm>
                <a:off x="857654" y="722269"/>
                <a:ext cx="1111475" cy="688360"/>
              </a:xfrm>
              <a:prstGeom prst="rect">
                <a:avLst/>
              </a:prstGeom>
              <a:noFill/>
            </p:spPr>
            <p:txBody>
              <a:bodyPr wrap="square" rtlCol="0">
                <a:spAutoFit/>
              </a:bodyPr>
              <a:lstStyle/>
              <a:p>
                <a:pPr algn="ctr" defTabSz="685800"/>
                <a:r>
                  <a:rPr lang="vi-VN" sz="2200" b="1" i="1">
                    <a:solidFill>
                      <a:srgbClr val="FFFFFF"/>
                    </a:solidFill>
                    <a:latin typeface="Times New Roman" panose="02020603050405020304" pitchFamily="18" charset="0"/>
                    <a:ea typeface="+mn-ea"/>
                    <a:cs typeface="Times New Roman" panose="02020603050405020304" pitchFamily="18" charset="0"/>
                  </a:rPr>
                  <a:t>Hướng dẫn tự học</a:t>
                </a:r>
              </a:p>
            </p:txBody>
          </p:sp>
        </p:grpSp>
        <p:pic>
          <p:nvPicPr>
            <p:cNvPr id="10" name="Picture 4" descr="Đồ hoạ vector miễn phí của Biểu tư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4838700" y="1069009"/>
            <a:ext cx="5848350" cy="4247317"/>
          </a:xfrm>
          <a:prstGeom prst="rect">
            <a:avLst/>
          </a:prstGeom>
        </p:spPr>
        <p:txBody>
          <a:bodyPr wrap="square">
            <a:spAutoFit/>
          </a:bodyPr>
          <a:lstStyle/>
          <a:p>
            <a:pPr algn="just" defTabSz="685800">
              <a:buClrTx/>
            </a:pPr>
            <a:r>
              <a:rPr lang="vi-VN" sz="3000">
                <a:latin typeface="Times New Roman" pitchFamily="18" charset="0"/>
                <a:cs typeface="Times New Roman" pitchFamily="18" charset="0"/>
              </a:rPr>
              <a:t>- Học bài cũ, trả lời câu hỏi SGK. </a:t>
            </a:r>
          </a:p>
          <a:p>
            <a:pPr algn="just" defTabSz="685800">
              <a:buClrTx/>
            </a:pPr>
            <a:r>
              <a:rPr lang="vi-VN" sz="3000">
                <a:latin typeface="Times New Roman" pitchFamily="18" charset="0"/>
                <a:cs typeface="Times New Roman" pitchFamily="18" charset="0"/>
              </a:rPr>
              <a:t>- Hoàn thành câu hỏi phần vận dụng. </a:t>
            </a:r>
          </a:p>
          <a:p>
            <a:pPr algn="just" defTabSz="685800">
              <a:buClrTx/>
            </a:pPr>
            <a:r>
              <a:rPr lang="vi-VN" sz="3000">
                <a:latin typeface="Times New Roman" pitchFamily="18" charset="0"/>
                <a:cs typeface="Times New Roman" pitchFamily="18" charset="0"/>
              </a:rPr>
              <a:t>- Chuẩn bị bài mới: Bài 25. Tổ chức lãnh thổ công nghiệp.</a:t>
            </a:r>
          </a:p>
          <a:p>
            <a:pPr algn="just" defTabSz="685800">
              <a:buClrTx/>
            </a:pPr>
            <a:r>
              <a:rPr lang="vi-VN" sz="3000">
                <a:latin typeface="Times New Roman" pitchFamily="18" charset="0"/>
                <a:cs typeface="Times New Roman" pitchFamily="18" charset="0"/>
              </a:rPr>
              <a:t>Nội dung:</a:t>
            </a:r>
          </a:p>
          <a:p>
            <a:pPr algn="just" defTabSz="685800">
              <a:buClrTx/>
            </a:pPr>
            <a:r>
              <a:rPr lang="vi-VN" sz="3000">
                <a:latin typeface="Times New Roman" pitchFamily="18" charset="0"/>
                <a:cs typeface="Times New Roman" pitchFamily="18" charset="0"/>
              </a:rPr>
              <a:t>+ Quan niệm và vai trò của tổ chức lãnh thổ công nghiệp.</a:t>
            </a:r>
          </a:p>
          <a:p>
            <a:pPr algn="just" defTabSz="685800">
              <a:buClrTx/>
            </a:pPr>
            <a:r>
              <a:rPr lang="vi-VN" sz="3000">
                <a:latin typeface="Times New Roman" pitchFamily="18" charset="0"/>
                <a:cs typeface="Times New Roman" pitchFamily="18" charset="0"/>
              </a:rPr>
              <a:t>+ Một số hình thức tổ chức lãnh thổ công nghiệp.</a:t>
            </a:r>
          </a:p>
        </p:txBody>
      </p:sp>
      <p:pic>
        <p:nvPicPr>
          <p:cNvPr id="2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6088" y="2449487"/>
            <a:ext cx="2699185" cy="2690189"/>
          </a:xfrm>
          <a:prstGeom prst="rect">
            <a:avLst/>
          </a:prstGeom>
        </p:spPr>
      </p:pic>
    </p:spTree>
    <p:extLst>
      <p:ext uri="{BB962C8B-B14F-4D97-AF65-F5344CB8AC3E}">
        <p14:creationId xmlns:p14="http://schemas.microsoft.com/office/powerpoint/2010/main" val="171961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5" y="0"/>
            <a:ext cx="12063245" cy="6210300"/>
          </a:xfrm>
          <a:prstGeom prst="rect">
            <a:avLst/>
          </a:prstGeom>
        </p:spPr>
      </p:pic>
      <p:sp>
        <p:nvSpPr>
          <p:cNvPr id="5" name="文本框 4"/>
          <p:cNvSpPr txBox="1"/>
          <p:nvPr/>
        </p:nvSpPr>
        <p:spPr>
          <a:xfrm>
            <a:off x="1724354" y="1962439"/>
            <a:ext cx="9229403" cy="1323439"/>
          </a:xfrm>
          <a:prstGeom prst="rect">
            <a:avLst/>
          </a:prstGeom>
          <a:noFill/>
        </p:spPr>
        <p:txBody>
          <a:bodyPr wrap="square" rtlCol="0">
            <a:spAutoFit/>
          </a:bodyPr>
          <a:lstStyle/>
          <a:p>
            <a:pPr algn="ctr"/>
            <a:r>
              <a:rPr lang="en-US" altLang="zh-CN" sz="8000" b="1">
                <a:solidFill>
                  <a:srgbClr val="B62923"/>
                </a:solidFill>
                <a:effectLst>
                  <a:outerShdw blurRad="38100" dist="38100" dir="2700000" algn="tl">
                    <a:srgbClr val="000000">
                      <a:alpha val="43137"/>
                    </a:srgbClr>
                  </a:outerShdw>
                </a:effectLst>
                <a:latin typeface="Times New Roman" panose="02020603050405020304" pitchFamily="18" charset="0"/>
                <a:ea typeface="迷你简汉真广标" panose="02010609000101010101" pitchFamily="49" charset="-122"/>
                <a:cs typeface="Times New Roman" panose="02020603050405020304" pitchFamily="18" charset="0"/>
              </a:rPr>
              <a:t>THANK YOU</a:t>
            </a:r>
            <a:endParaRPr lang="zh-CN" altLang="en-US" sz="8000" b="1" dirty="0">
              <a:solidFill>
                <a:srgbClr val="B62923"/>
              </a:solidFill>
              <a:effectLst>
                <a:outerShdw blurRad="38100" dist="38100" dir="2700000" algn="tl">
                  <a:srgbClr val="000000">
                    <a:alpha val="43137"/>
                  </a:srgbClr>
                </a:outerShdw>
              </a:effectLst>
              <a:latin typeface="Times New Roman" panose="02020603050405020304" pitchFamily="18" charset="0"/>
              <a:ea typeface="迷你简汉真广标" panose="02010609000101010101" pitchFamily="49" charset="-122"/>
              <a:cs typeface="Times New Roman" panose="02020603050405020304" pitchFamily="18" charset="0"/>
            </a:endParaRPr>
          </a:p>
        </p:txBody>
      </p:sp>
    </p:spTree>
    <p:extLst>
      <p:ext uri="{BB962C8B-B14F-4D97-AF65-F5344CB8AC3E}">
        <p14:creationId xmlns:p14="http://schemas.microsoft.com/office/powerpoint/2010/main" val="698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3" presetClass="entr" presetSubtype="36"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strVal val="(6*min(max(#ppt_w*#ppt_h,.3),1)-7.4)/-.7*#ppt_w"/>
                                          </p:val>
                                        </p:tav>
                                        <p:tav tm="100000">
                                          <p:val>
                                            <p:strVal val="#ppt_w"/>
                                          </p:val>
                                        </p:tav>
                                      </p:tavLst>
                                    </p:anim>
                                    <p:anim calcmode="lin" valueType="num">
                                      <p:cBhvr>
                                        <p:cTn id="13" dur="750" fill="hold"/>
                                        <p:tgtEl>
                                          <p:spTgt spid="5"/>
                                        </p:tgtEl>
                                        <p:attrNameLst>
                                          <p:attrName>ppt_h</p:attrName>
                                        </p:attrNameLst>
                                      </p:cBhvr>
                                      <p:tavLst>
                                        <p:tav tm="0">
                                          <p:val>
                                            <p:strVal val="(6*min(max(#ppt_w*#ppt_h,.3),1)-7.4)/-.7*#ppt_h"/>
                                          </p:val>
                                        </p:tav>
                                        <p:tav tm="100000">
                                          <p:val>
                                            <p:strVal val="#ppt_h"/>
                                          </p:val>
                                        </p:tav>
                                      </p:tavLst>
                                    </p:anim>
                                    <p:anim calcmode="lin" valueType="num">
                                      <p:cBhvr>
                                        <p:cTn id="14" dur="750" fill="hold"/>
                                        <p:tgtEl>
                                          <p:spTgt spid="5"/>
                                        </p:tgtEl>
                                        <p:attrNameLst>
                                          <p:attrName>ppt_x</p:attrName>
                                        </p:attrNameLst>
                                      </p:cBhvr>
                                      <p:tavLst>
                                        <p:tav tm="0">
                                          <p:val>
                                            <p:fltVal val="0.5"/>
                                          </p:val>
                                        </p:tav>
                                        <p:tav tm="100000">
                                          <p:val>
                                            <p:strVal val="#ppt_x"/>
                                          </p:val>
                                        </p:tav>
                                      </p:tavLst>
                                    </p:anim>
                                    <p:anim calcmode="lin" valueType="num">
                                      <p:cBhvr>
                                        <p:cTn id="15" dur="75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0472" y="-30708"/>
            <a:ext cx="1562537" cy="900566"/>
            <a:chOff x="-12700" y="-38142"/>
            <a:chExt cx="2083382" cy="1200754"/>
          </a:xfrm>
        </p:grpSpPr>
        <p:pic>
          <p:nvPicPr>
            <p:cNvPr id="26" name="Picture 8" descr="Đồ hoạ vector miễn phí của Giấy giấ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组合 1483"/>
            <p:cNvGrpSpPr/>
            <p:nvPr/>
          </p:nvGrpSpPr>
          <p:grpSpPr>
            <a:xfrm>
              <a:off x="830324" y="547906"/>
              <a:ext cx="1240358" cy="614706"/>
              <a:chOff x="28079" y="1041053"/>
              <a:chExt cx="7035801" cy="4572000"/>
            </a:xfrm>
          </p:grpSpPr>
          <p:sp>
            <p:nvSpPr>
              <p:cNvPr id="3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1280" kern="1200">
                  <a:solidFill>
                    <a:prstClr val="black"/>
                  </a:solidFill>
                  <a:latin typeface="Calibri" panose="020F0502020204030204" pitchFamily="34" charset="0"/>
                  <a:ea typeface="宋体" panose="02010600030101010101" pitchFamily="2" charset="-122"/>
                </a:endParaRPr>
              </a:p>
            </p:txBody>
          </p:sp>
          <p:sp>
            <p:nvSpPr>
              <p:cNvPr id="3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defTabSz="650207" fontAlgn="base">
                  <a:spcBef>
                    <a:spcPct val="0"/>
                  </a:spcBef>
                  <a:spcAft>
                    <a:spcPct val="0"/>
                  </a:spcAft>
                  <a:buClrTx/>
                </a:pPr>
                <a:endParaRPr lang="zh-CN" altLang="en-US" sz="1280" kern="1200">
                  <a:solidFill>
                    <a:prstClr val="black"/>
                  </a:solidFill>
                  <a:latin typeface="Calibri" panose="020F0502020204030204" pitchFamily="34" charset="0"/>
                  <a:ea typeface="宋体" panose="02010600030101010101" pitchFamily="2" charset="-122"/>
                </a:endParaRPr>
              </a:p>
            </p:txBody>
          </p:sp>
        </p:grpSp>
        <p:sp>
          <p:nvSpPr>
            <p:cNvPr id="28" name="TextBox 27"/>
            <p:cNvSpPr txBox="1"/>
            <p:nvPr/>
          </p:nvSpPr>
          <p:spPr>
            <a:xfrm>
              <a:off x="903390" y="693106"/>
              <a:ext cx="1111476" cy="338554"/>
            </a:xfrm>
            <a:prstGeom prst="rect">
              <a:avLst/>
            </a:prstGeom>
            <a:noFill/>
          </p:spPr>
          <p:txBody>
            <a:bodyPr wrap="square" rtlCol="0">
              <a:spAutoFit/>
            </a:bodyPr>
            <a:lstStyle/>
            <a:p>
              <a:pPr algn="ctr" defTabSz="685800"/>
              <a:r>
                <a:rPr lang="en-US" sz="1050" b="1" i="1">
                  <a:solidFill>
                    <a:srgbClr val="FFFFFF"/>
                  </a:solidFill>
                  <a:latin typeface="Times New Roman" panose="02020603050405020304" pitchFamily="18" charset="0"/>
                  <a:cs typeface="Times New Roman" panose="02020603050405020304" pitchFamily="18" charset="0"/>
                </a:rPr>
                <a:t>Luyện tập</a:t>
              </a:r>
            </a:p>
          </p:txBody>
        </p:sp>
        <p:pic>
          <p:nvPicPr>
            <p:cNvPr id="29" name="Picture 6" descr="Hình minh họa miễn phí về T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911200" y="303053"/>
            <a:ext cx="9960233" cy="1477328"/>
          </a:xfrm>
          <a:prstGeom prst="rect">
            <a:avLst/>
          </a:prstGeom>
        </p:spPr>
        <p:txBody>
          <a:bodyPr wrap="square">
            <a:spAutoFit/>
          </a:bodyPr>
          <a:lstStyle/>
          <a:p>
            <a:r>
              <a:rPr lang="en-US" sz="3000" b="1">
                <a:solidFill>
                  <a:srgbClr val="FF0000"/>
                </a:solidFill>
                <a:latin typeface="Times New Roman" panose="02020603050405020304" pitchFamily="18" charset="0"/>
                <a:ea typeface="Times New Roman" panose="02020603050405020304" pitchFamily="18" charset="0"/>
              </a:rPr>
              <a:t>Câu hỏi: </a:t>
            </a:r>
            <a:r>
              <a:rPr lang="en-US" sz="3000">
                <a:latin typeface="Times New Roman" panose="02020603050405020304" pitchFamily="18" charset="0"/>
                <a:ea typeface="Times New Roman" panose="02020603050405020304" pitchFamily="18" charset="0"/>
              </a:rPr>
              <a:t>Cho bảng số liệu:</a:t>
            </a:r>
          </a:p>
          <a:p>
            <a:pPr algn="ctr"/>
            <a:r>
              <a:rPr lang="en-US" sz="3000" b="1">
                <a:latin typeface="Times New Roman" panose="02020603050405020304" pitchFamily="18" charset="0"/>
                <a:ea typeface="Times New Roman" panose="02020603050405020304" pitchFamily="18" charset="0"/>
              </a:rPr>
              <a:t>Bảng 24. Tình hình sản xuất một số sản phẩm công nghiệp trên thế giới giai đoạn 1990 - 2019</a:t>
            </a:r>
          </a:p>
        </p:txBody>
      </p:sp>
      <p:graphicFrame>
        <p:nvGraphicFramePr>
          <p:cNvPr id="34" name="Table 33"/>
          <p:cNvGraphicFramePr>
            <a:graphicFrameLocks noGrp="1"/>
          </p:cNvGraphicFramePr>
          <p:nvPr/>
        </p:nvGraphicFramePr>
        <p:xfrm>
          <a:off x="851106" y="2100889"/>
          <a:ext cx="10341283" cy="2024129"/>
        </p:xfrm>
        <a:graphic>
          <a:graphicData uri="http://schemas.openxmlformats.org/drawingml/2006/table">
            <a:tbl>
              <a:tblPr firstRow="1" firstCol="1" bandRow="1">
                <a:tableStyleId>{5C22544A-7EE6-4342-B048-85BDC9FD1C3A}</a:tableStyleId>
              </a:tblPr>
              <a:tblGrid>
                <a:gridCol w="5011043">
                  <a:extLst>
                    <a:ext uri="{9D8B030D-6E8A-4147-A177-3AD203B41FA5}">
                      <a16:colId xmlns:a16="http://schemas.microsoft.com/office/drawing/2014/main" val="2185527460"/>
                    </a:ext>
                  </a:extLst>
                </a:gridCol>
                <a:gridCol w="1332560">
                  <a:extLst>
                    <a:ext uri="{9D8B030D-6E8A-4147-A177-3AD203B41FA5}">
                      <a16:colId xmlns:a16="http://schemas.microsoft.com/office/drawing/2014/main" val="909672226"/>
                    </a:ext>
                  </a:extLst>
                </a:gridCol>
                <a:gridCol w="1332560">
                  <a:extLst>
                    <a:ext uri="{9D8B030D-6E8A-4147-A177-3AD203B41FA5}">
                      <a16:colId xmlns:a16="http://schemas.microsoft.com/office/drawing/2014/main" val="1558614898"/>
                    </a:ext>
                  </a:extLst>
                </a:gridCol>
                <a:gridCol w="1332560">
                  <a:extLst>
                    <a:ext uri="{9D8B030D-6E8A-4147-A177-3AD203B41FA5}">
                      <a16:colId xmlns:a16="http://schemas.microsoft.com/office/drawing/2014/main" val="1434649926"/>
                    </a:ext>
                  </a:extLst>
                </a:gridCol>
                <a:gridCol w="1332560">
                  <a:extLst>
                    <a:ext uri="{9D8B030D-6E8A-4147-A177-3AD203B41FA5}">
                      <a16:colId xmlns:a16="http://schemas.microsoft.com/office/drawing/2014/main" val="1200299161"/>
                    </a:ext>
                  </a:extLst>
                </a:gridCol>
              </a:tblGrid>
              <a:tr h="1012065">
                <a:tc>
                  <a:txBody>
                    <a:bodyPr/>
                    <a:lstStyle/>
                    <a:p>
                      <a:pPr indent="180340" algn="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Năm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l"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Sản phẩm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180340" algn="ct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1990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180340" algn="ct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180340" algn="ct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2010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indent="180340" algn="ctr" fontAlgn="base">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2019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800730985"/>
                  </a:ext>
                </a:extLst>
              </a:tr>
              <a:tr h="506032">
                <a:tc>
                  <a:txBody>
                    <a:bodyPr/>
                    <a:lstStyle/>
                    <a:p>
                      <a:pPr indent="180340" algn="just"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Dầu mỏ </a:t>
                      </a:r>
                      <a: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(triệu tấn)</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3331,0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3606,0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3984,0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4485,0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7048488"/>
                  </a:ext>
                </a:extLst>
              </a:tr>
              <a:tr h="506032">
                <a:tc>
                  <a:txBody>
                    <a:bodyPr/>
                    <a:lstStyle/>
                    <a:p>
                      <a:pPr indent="180340" algn="just"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Điện thoại di động </a:t>
                      </a:r>
                      <a: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(triệu chiếc)</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738,2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5290,0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fontAlgn="base">
                        <a:spcAft>
                          <a:spcPts val="0"/>
                        </a:spcAft>
                      </a:pP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8283,0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6069471"/>
                  </a:ext>
                </a:extLst>
              </a:tr>
            </a:tbl>
          </a:graphicData>
        </a:graphic>
      </p:graphicFrame>
      <p:sp>
        <p:nvSpPr>
          <p:cNvPr id="35" name="Rectangle 34"/>
          <p:cNvSpPr/>
          <p:nvPr/>
        </p:nvSpPr>
        <p:spPr>
          <a:xfrm>
            <a:off x="611796" y="4533449"/>
            <a:ext cx="10799153" cy="1815882"/>
          </a:xfrm>
          <a:prstGeom prst="rect">
            <a:avLst/>
          </a:prstGeom>
        </p:spPr>
        <p:txBody>
          <a:bodyPr wrap="square">
            <a:spAutoFit/>
          </a:bodyPr>
          <a:lstStyle/>
          <a:p>
            <a:pPr algn="just" fontAlgn="base">
              <a:spcAft>
                <a:spcPts val="0"/>
              </a:spcAft>
            </a:pPr>
            <a:r>
              <a:rPr lang="vi-VN" sz="2800">
                <a:latin typeface="Times New Roman" panose="02020603050405020304" pitchFamily="18" charset="0"/>
                <a:ea typeface="Times New Roman" panose="02020603050405020304" pitchFamily="18" charset="0"/>
              </a:rPr>
              <a:t>a) Hãy vẽ biểu đồ kết hợp (cột và đường) thể hiện sản lượng khai thác dầu mỏ và sản xuất điện thoại di động trên thế giới giai đoạn 1990</a:t>
            </a:r>
            <a:r>
              <a:rPr lang="en-US" sz="2800">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a:t>
            </a:r>
            <a:r>
              <a:rPr lang="en-US" sz="2800">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2019?</a:t>
            </a:r>
          </a:p>
          <a:p>
            <a:pPr algn="just" fontAlgn="base">
              <a:spcAft>
                <a:spcPts val="0"/>
              </a:spcAft>
            </a:pPr>
            <a:r>
              <a:rPr lang="vi-VN" sz="2800">
                <a:latin typeface="Times New Roman" panose="02020603050405020304" pitchFamily="18" charset="0"/>
                <a:ea typeface="Times New Roman" panose="02020603050405020304" pitchFamily="18" charset="0"/>
              </a:rPr>
              <a:t>b) Hãy phân tích tình hình sản xuất dầu mỏ và điện thoại di động trên thế giới?</a:t>
            </a:r>
          </a:p>
        </p:txBody>
      </p:sp>
      <p:cxnSp>
        <p:nvCxnSpPr>
          <p:cNvPr id="36" name="Straight Connector 35"/>
          <p:cNvCxnSpPr/>
          <p:nvPr/>
        </p:nvCxnSpPr>
        <p:spPr>
          <a:xfrm>
            <a:off x="810963" y="2088082"/>
            <a:ext cx="4995093" cy="101002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04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Đồ hoạ vector miễn phí của Cây mí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97124" y="9492139"/>
            <a:ext cx="2569655" cy="187370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0472" y="-30708"/>
            <a:ext cx="1562537" cy="900566"/>
            <a:chOff x="-12700" y="-38142"/>
            <a:chExt cx="2083382" cy="1200754"/>
          </a:xfrm>
        </p:grpSpPr>
        <p:pic>
          <p:nvPicPr>
            <p:cNvPr id="15"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483"/>
            <p:cNvGrpSpPr/>
            <p:nvPr/>
          </p:nvGrpSpPr>
          <p:grpSpPr>
            <a:xfrm>
              <a:off x="830324" y="547906"/>
              <a:ext cx="1240358" cy="614706"/>
              <a:chOff x="28079" y="1041053"/>
              <a:chExt cx="7035801" cy="4572000"/>
            </a:xfrm>
          </p:grpSpPr>
          <p:sp>
            <p:nvSpPr>
              <p:cNvPr id="19"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5024" tIns="32512" rIns="65024" bIns="32512" numCol="1" anchor="t" anchorCtr="0" compatLnSpc="1">
                <a:prstTxWarp prst="textNoShape">
                  <a:avLst/>
                </a:prstTxWarp>
              </a:bodyPr>
              <a:lstStyle/>
              <a:p>
                <a:pPr marL="0" marR="0" lvl="0" indent="0" algn="l" defTabSz="650207"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17" name="TextBox 16"/>
            <p:cNvSpPr txBox="1"/>
            <p:nvPr/>
          </p:nvSpPr>
          <p:spPr>
            <a:xfrm>
              <a:off x="903390" y="693106"/>
              <a:ext cx="1111476"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Luyện tập</a:t>
              </a:r>
            </a:p>
          </p:txBody>
        </p:sp>
        <p:pic>
          <p:nvPicPr>
            <p:cNvPr id="18" name="Picture 6" descr="Hình minh họa miễn phí về T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1962336" y="9896"/>
            <a:ext cx="231454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Gợi ý</a:t>
            </a:r>
            <a:r>
              <a:rPr kumimoji="0" lang="vi-VN" sz="30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mn-cs"/>
              </a:rPr>
              <a:t>a. Vẽ</a:t>
            </a:r>
            <a:r>
              <a:rPr kumimoji="0" lang="en-US" sz="3000" b="1" i="0" u="none" strike="noStrike" kern="1200" cap="none" spc="0" normalizeH="0" noProof="0">
                <a:ln>
                  <a:noFill/>
                </a:ln>
                <a:effectLst/>
                <a:uLnTx/>
                <a:uFillTx/>
                <a:latin typeface="Times New Roman" panose="02020603050405020304" pitchFamily="18" charset="0"/>
                <a:ea typeface="Times New Roman" panose="02020603050405020304" pitchFamily="18" charset="0"/>
                <a:cs typeface="+mn-cs"/>
              </a:rPr>
              <a:t> biểu đồ</a:t>
            </a:r>
            <a:endParaRPr kumimoji="0" lang="vi-VN" sz="30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mn-cs"/>
            </a:endParaRPr>
          </a:p>
        </p:txBody>
      </p:sp>
      <p:sp>
        <p:nvSpPr>
          <p:cNvPr id="23" name="Rectangle 22"/>
          <p:cNvSpPr/>
          <p:nvPr/>
        </p:nvSpPr>
        <p:spPr>
          <a:xfrm>
            <a:off x="192522" y="5444542"/>
            <a:ext cx="7414796" cy="1292662"/>
          </a:xfrm>
          <a:prstGeom prst="rect">
            <a:avLst/>
          </a:prstGeom>
        </p:spPr>
        <p:txBody>
          <a:bodyPr wrap="square">
            <a:spAutoFit/>
          </a:bodyPr>
          <a:lstStyle/>
          <a:p>
            <a:pPr lvl="0" algn="ctr" defTabSz="914400">
              <a:defRPr/>
            </a:pPr>
            <a:r>
              <a:rPr lang="vi-VN" sz="2600">
                <a:solidFill>
                  <a:prstClr val="black"/>
                </a:solidFill>
                <a:latin typeface="Times New Roman" panose="02020603050405020304" pitchFamily="18" charset="0"/>
                <a:ea typeface="Times New Roman" panose="02020603050405020304" pitchFamily="18" charset="0"/>
              </a:rPr>
              <a:t>BIỂU ĐỒ THỂ HIỆN SẢN LƯỢNG KHAI THÁC DẦU MỎ VÀ SẢN XUẤT ĐIỆN THOẠI DI ĐỘNG TRÊN THẾ GIỚI GIAI ĐOẠN 1990- 2019</a:t>
            </a:r>
            <a:endParaRPr kumimoji="0" lang="vi-VN" sz="2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5" name="Picture 24" descr="Cho bảng số liệu sau:  Bảng 24. Tình hình sản xuất một số sản phẩm công nghiệp trên thế giới giai đoạn 1990 - 2019 (ảnh 1)"/>
          <p:cNvPicPr/>
          <p:nvPr/>
        </p:nvPicPr>
        <p:blipFill>
          <a:blip r:embed="rId6">
            <a:extLst>
              <a:ext uri="{28A0092B-C50C-407E-A947-70E740481C1C}">
                <a14:useLocalDpi xmlns:a14="http://schemas.microsoft.com/office/drawing/2010/main" val="0"/>
              </a:ext>
            </a:extLst>
          </a:blip>
          <a:srcRect/>
          <a:stretch>
            <a:fillRect/>
          </a:stretch>
        </p:blipFill>
        <p:spPr bwMode="auto">
          <a:xfrm>
            <a:off x="423280" y="1137668"/>
            <a:ext cx="6513077" cy="4226797"/>
          </a:xfrm>
          <a:prstGeom prst="rect">
            <a:avLst/>
          </a:prstGeom>
          <a:noFill/>
          <a:ln>
            <a:noFill/>
          </a:ln>
          <a:effectLst>
            <a:outerShdw blurRad="50800" dist="38100" dir="2700000" algn="tl" rotWithShape="0">
              <a:prstClr val="black">
                <a:alpha val="40000"/>
              </a:prstClr>
            </a:outerShdw>
          </a:effectLst>
        </p:spPr>
      </p:pic>
      <p:sp>
        <p:nvSpPr>
          <p:cNvPr id="33" name="Rectangle 32"/>
          <p:cNvSpPr/>
          <p:nvPr/>
        </p:nvSpPr>
        <p:spPr>
          <a:xfrm>
            <a:off x="7143923" y="1460845"/>
            <a:ext cx="4800600" cy="3293209"/>
          </a:xfrm>
          <a:prstGeom prst="rect">
            <a:avLst/>
          </a:prstGeom>
        </p:spPr>
        <p:txBody>
          <a:bodyPr wrap="square">
            <a:spAutoFit/>
          </a:bodyPr>
          <a:lstStyle/>
          <a:p>
            <a:pPr indent="270510" algn="just" fontAlgn="base">
              <a:spcAft>
                <a:spcPts val="0"/>
              </a:spcAft>
            </a:pPr>
            <a:r>
              <a:rPr lang="vi-VN" sz="2600" b="1">
                <a:latin typeface="Times New Roman" panose="02020603050405020304" pitchFamily="18" charset="0"/>
                <a:ea typeface="Times New Roman" panose="02020603050405020304" pitchFamily="18" charset="0"/>
              </a:rPr>
              <a:t>b) </a:t>
            </a:r>
            <a:r>
              <a:rPr lang="en-US" sz="2600" b="1">
                <a:latin typeface="Times New Roman" panose="02020603050405020304" pitchFamily="18" charset="0"/>
                <a:ea typeface="Times New Roman" panose="02020603050405020304" pitchFamily="18" charset="0"/>
              </a:rPr>
              <a:t>Phân tích</a:t>
            </a:r>
            <a:endParaRPr lang="vi-VN" sz="2600" b="1">
              <a:latin typeface="Times New Roman" panose="02020603050405020304" pitchFamily="18" charset="0"/>
              <a:ea typeface="Times New Roman" panose="02020603050405020304" pitchFamily="18" charset="0"/>
            </a:endParaRPr>
          </a:p>
          <a:p>
            <a:pPr indent="270510" algn="just" fontAlgn="base">
              <a:spcAft>
                <a:spcPts val="0"/>
              </a:spcAft>
            </a:pPr>
            <a:r>
              <a:rPr lang="vi-VN" sz="2600">
                <a:latin typeface="Times New Roman" panose="02020603050405020304" pitchFamily="18" charset="0"/>
                <a:ea typeface="Times New Roman" panose="02020603050405020304" pitchFamily="18" charset="0"/>
              </a:rPr>
              <a:t>- Sản lượng dầu mỏ trên thế giới ngày càng tăng và tăng thêm 1154 triệu tấn.</a:t>
            </a:r>
          </a:p>
          <a:p>
            <a:pPr indent="270510" algn="just" fontAlgn="base">
              <a:spcAft>
                <a:spcPts val="0"/>
              </a:spcAft>
            </a:pPr>
            <a:r>
              <a:rPr lang="vi-VN" sz="2600">
                <a:latin typeface="Times New Roman" panose="02020603050405020304" pitchFamily="18" charset="0"/>
                <a:ea typeface="Times New Roman" panose="02020603050405020304" pitchFamily="18" charset="0"/>
              </a:rPr>
              <a:t>- Số lượng điện thoại tăng lên rất nhanh và tăng thêm 8271,8 triệu chiếc, tức tăng thêm 73855,4%.</a:t>
            </a:r>
          </a:p>
        </p:txBody>
      </p:sp>
    </p:spTree>
    <p:extLst>
      <p:ext uri="{BB962C8B-B14F-4D97-AF65-F5344CB8AC3E}">
        <p14:creationId xmlns:p14="http://schemas.microsoft.com/office/powerpoint/2010/main" val="31931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3">
                                            <p:txEl>
                                              <p:pRg st="0" end="0"/>
                                            </p:txEl>
                                          </p:spTgt>
                                        </p:tgtEl>
                                        <p:attrNameLst>
                                          <p:attrName>style.visibility</p:attrName>
                                        </p:attrNameLst>
                                      </p:cBhvr>
                                      <p:to>
                                        <p:strVal val="visible"/>
                                      </p:to>
                                    </p:set>
                                    <p:animEffect transition="in" filter="wipe(left)">
                                      <p:cBhvr>
                                        <p:cTn id="26" dur="500"/>
                                        <p:tgtEl>
                                          <p:spTgt spid="3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1" end="1"/>
                                            </p:txEl>
                                          </p:spTgt>
                                        </p:tgtEl>
                                        <p:attrNameLst>
                                          <p:attrName>style.visibility</p:attrName>
                                        </p:attrNameLst>
                                      </p:cBhvr>
                                      <p:to>
                                        <p:strVal val="visible"/>
                                      </p:to>
                                    </p:set>
                                    <p:animEffect transition="in" filter="wipe(left)">
                                      <p:cBhvr>
                                        <p:cTn id="31" dur="500"/>
                                        <p:tgtEl>
                                          <p:spTgt spid="3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3">
                                            <p:txEl>
                                              <p:pRg st="2" end="2"/>
                                            </p:txEl>
                                          </p:spTgt>
                                        </p:tgtEl>
                                        <p:attrNameLst>
                                          <p:attrName>style.visibility</p:attrName>
                                        </p:attrNameLst>
                                      </p:cBhvr>
                                      <p:to>
                                        <p:strVal val="visible"/>
                                      </p:to>
                                    </p:set>
                                    <p:animEffect transition="in" filter="wipe(left)">
                                      <p:cBhvr>
                                        <p:cTn id="36"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7300855" y="3041789"/>
            <a:ext cx="207882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5684554" y="4470570"/>
            <a:ext cx="2833259" cy="607218"/>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DE1B17"/>
                </a:solidFill>
                <a:effectLst/>
                <a:uLnTx/>
                <a:uFillTx/>
                <a:latin typeface="#9Slide03 Roboto Medium" panose="02000000000000000000" pitchFamily="2" charset="0"/>
                <a:ea typeface="#9Slide03 Roboto Medium" panose="02000000000000000000" pitchFamily="2" charset="0"/>
                <a:cs typeface="+mn-cs"/>
              </a:rPr>
              <a:t>Dầu</a:t>
            </a:r>
            <a:r>
              <a:rPr kumimoji="0" lang="en-US" sz="2800" b="1" i="0" u="none" strike="noStrike" kern="0" cap="none" spc="0" normalizeH="0" noProof="0" dirty="0">
                <a:ln>
                  <a:noFill/>
                </a:ln>
                <a:solidFill>
                  <a:srgbClr val="DE1B17"/>
                </a:solidFill>
                <a:effectLst/>
                <a:uLnTx/>
                <a:uFillTx/>
                <a:latin typeface="#9Slide03 Roboto Medium" panose="02000000000000000000" pitchFamily="2" charset="0"/>
                <a:ea typeface="#9Slide03 Roboto Medium" panose="02000000000000000000" pitchFamily="2" charset="0"/>
                <a:cs typeface="+mn-cs"/>
              </a:rPr>
              <a:t> </a:t>
            </a:r>
            <a:r>
              <a:rPr kumimoji="0" lang="en-US" sz="2800" b="1" i="0" u="none" strike="noStrike" kern="0" cap="none" spc="0" normalizeH="0" noProof="0" dirty="0" err="1">
                <a:ln>
                  <a:noFill/>
                </a:ln>
                <a:solidFill>
                  <a:srgbClr val="DE1B17"/>
                </a:solidFill>
                <a:effectLst/>
                <a:uLnTx/>
                <a:uFillTx/>
                <a:latin typeface="#9Slide03 Roboto Medium" panose="02000000000000000000" pitchFamily="2" charset="0"/>
                <a:ea typeface="#9Slide03 Roboto Medium" panose="02000000000000000000" pitchFamily="2" charset="0"/>
                <a:cs typeface="+mn-cs"/>
              </a:rPr>
              <a:t>mỏ</a:t>
            </a:r>
            <a:endParaRPr kumimoji="0" lang="en-US" sz="2800" b="1" i="0" u="none" strike="noStrike" kern="0" cap="none" spc="0" normalizeH="0" baseline="0" noProof="0" dirty="0">
              <a:ln>
                <a:noFill/>
              </a:ln>
              <a:solidFill>
                <a:srgbClr val="DE1B17"/>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305685" y="2997541"/>
            <a:ext cx="4069163"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d/u/ầ/ỏ/m</a:t>
            </a:r>
          </a:p>
        </p:txBody>
      </p:sp>
      <p:pic>
        <p:nvPicPr>
          <p:cNvPr id="6148" name="Picture 4" descr="Ngành dầu khí Thùng dầu tương đương Trống - PNG Tải miễn Phí Thùng png tải  về - Miễn phí trong suốt Lanh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8293" l="0" r="100000"/>
                    </a14:imgEffect>
                  </a14:imgLayer>
                </a14:imgProps>
              </a:ext>
              <a:ext uri="{28A0092B-C50C-407E-A947-70E740481C1C}">
                <a14:useLocalDpi xmlns:a14="http://schemas.microsoft.com/office/drawing/2010/main" val="0"/>
              </a:ext>
            </a:extLst>
          </a:blip>
          <a:srcRect/>
          <a:stretch>
            <a:fillRect/>
          </a:stretch>
        </p:blipFill>
        <p:spPr bwMode="auto">
          <a:xfrm>
            <a:off x="8226085" y="3774946"/>
            <a:ext cx="2030325" cy="184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559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7147937" y="2990504"/>
            <a:ext cx="2587728"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8443005" y="4770096"/>
            <a:ext cx="2833259" cy="607218"/>
          </a:xfrm>
          <a:prstGeom prst="rect">
            <a:avLst/>
          </a:prstGeom>
        </p:spPr>
        <p:txBody>
          <a:bodyPr wrap="square">
            <a:spAutoFit/>
          </a:bodyPr>
          <a:lstStyle/>
          <a:p>
            <a:pPr marL="0" marR="0" lvl="1" indent="0" defTabSz="685800" rtl="0" eaLnBrk="1" fontAlgn="auto" latinLnBrk="0" hangingPunct="1">
              <a:lnSpc>
                <a:spcPct val="13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Thực</a:t>
            </a:r>
            <a:r>
              <a:rPr kumimoji="0" lang="en-US" sz="2800" b="1" i="0" u="none" strike="noStrike" kern="0" cap="none" spc="0" normalizeH="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phẩm</a:t>
            </a:r>
            <a:endParaRPr kumimoji="0" lang="en-US" sz="28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992659" y="2915459"/>
            <a:ext cx="2884630"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ự/h/c/p/ẩ/h/m/t</a:t>
            </a:r>
          </a:p>
        </p:txBody>
      </p:sp>
      <p:pic>
        <p:nvPicPr>
          <p:cNvPr id="7170" name="Picture 2" descr="Hình ảnh Phim Hoạt Hình Vẽ Tay Túi Giấy Minh Họa Thực Phẩm PNG , Túi Giấy,  Hoạt Hình, Màu Vàng PNG miễn phí tải tập tin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5417" l="10000" r="90000">
                        <a14:foregroundMark x1="28583" y1="26667" x2="31083" y2="47917"/>
                        <a14:foregroundMark x1="21500" y1="24333" x2="36500" y2="45250"/>
                        <a14:foregroundMark x1="30667" y1="24167" x2="33167" y2="44000"/>
                        <a14:foregroundMark x1="31583" y1="24583" x2="38833" y2="48667"/>
                        <a14:foregroundMark x1="27333" y1="28833" x2="30333" y2="49167"/>
                        <a14:foregroundMark x1="45000" y1="29333" x2="48417" y2="52167"/>
                        <a14:foregroundMark x1="43417" y1="29833" x2="47833" y2="50917"/>
                        <a14:foregroundMark x1="43583" y1="30417" x2="43583" y2="49333"/>
                        <a14:foregroundMark x1="42583" y1="37500" x2="51250" y2="38333"/>
                        <a14:foregroundMark x1="67500" y1="32333" x2="67500" y2="49000"/>
                        <a14:foregroundMark x1="71583" y1="34833" x2="71583" y2="46833"/>
                        <a14:foregroundMark x1="63833" y1="32167" x2="62750" y2="48250"/>
                      </a14:backgroundRemoval>
                    </a14:imgEffect>
                  </a14:imgLayer>
                </a14:imgProps>
              </a:ext>
              <a:ext uri="{28A0092B-C50C-407E-A947-70E740481C1C}">
                <a14:useLocalDpi xmlns:a14="http://schemas.microsoft.com/office/drawing/2010/main" val="0"/>
              </a:ext>
            </a:extLst>
          </a:blip>
          <a:srcRect/>
          <a:stretch>
            <a:fillRect/>
          </a:stretch>
        </p:blipFill>
        <p:spPr bwMode="auto">
          <a:xfrm>
            <a:off x="6229627" y="3468264"/>
            <a:ext cx="2595321" cy="259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70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1938"/>
            <a:ext cx="12192000" cy="3048000"/>
          </a:xfrm>
          <a:prstGeom prst="rect">
            <a:avLst/>
          </a:prstGeom>
        </p:spPr>
      </p:pic>
      <p:sp>
        <p:nvSpPr>
          <p:cNvPr id="4" name="Rectangle 3"/>
          <p:cNvSpPr/>
          <p:nvPr/>
        </p:nvSpPr>
        <p:spPr>
          <a:xfrm>
            <a:off x="3258207" y="2148585"/>
            <a:ext cx="6311462" cy="2310889"/>
          </a:xfrm>
          <a:prstGeom prst="rect">
            <a:avLst/>
          </a:prstGeom>
        </p:spPr>
        <p:txBody>
          <a:bodyPr wrap="square">
            <a:spAutoFit/>
          </a:bodyPr>
          <a:lstStyle/>
          <a:p>
            <a:pPr>
              <a:spcAft>
                <a:spcPts val="500"/>
              </a:spcAft>
            </a:pPr>
            <a:r>
              <a:rPr lang="vi-VN" sz="2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Công nghiệp là tập hợp của rất nhiều ngành khác nhau. Vậy mỗi ngành công nghiệp có vai trò và đặc điểm gì? Sự phân bố và tác động của nó đối với môi</a:t>
            </a:r>
            <a:endParaRPr lang="vi-VN" sz="2800" b="1" dirty="0">
              <a:solidFill>
                <a:schemeClr val="bg1"/>
              </a:solidFill>
              <a:effectLst/>
              <a:latin typeface="#9Slide05 HLT Boulevard" panose="00000400000000000000" pitchFamily="2" charset="0"/>
              <a:ea typeface="#9Slide05 HLT Boulevard" panose="00000400000000000000" pitchFamily="2" charset="0"/>
              <a:cs typeface="#9Slide05 HLT Boulevard" panose="00000400000000000000" pitchFamily="2" charset="0"/>
            </a:endParaRPr>
          </a:p>
          <a:p>
            <a:pPr>
              <a:spcAft>
                <a:spcPts val="500"/>
              </a:spcAft>
            </a:pPr>
            <a:r>
              <a:rPr lang="vi-VN" sz="2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trường như thế nào? </a:t>
            </a:r>
            <a:endParaRPr lang="vi-VN" sz="2800" b="1" dirty="0">
              <a:solidFill>
                <a:schemeClr val="bg1"/>
              </a:solidFill>
              <a:effectLst/>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345581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 name="TextBox 3">
            <a:extLst>
              <a:ext uri="{FF2B5EF4-FFF2-40B4-BE49-F238E27FC236}">
                <a16:creationId xmlns:a16="http://schemas.microsoft.com/office/drawing/2014/main" id="{CF00D51F-9A32-466E-ABA4-49AC007C9529}"/>
              </a:ext>
            </a:extLst>
          </p:cNvPr>
          <p:cNvSpPr txBox="1"/>
          <p:nvPr/>
        </p:nvSpPr>
        <p:spPr>
          <a:xfrm>
            <a:off x="3379304" y="2069034"/>
            <a:ext cx="8812696" cy="1713161"/>
          </a:xfrm>
          <a:prstGeom prst="rect">
            <a:avLst/>
          </a:prstGeom>
          <a:noFill/>
        </p:spPr>
        <p:txBody>
          <a:bodyPr wrap="square">
            <a:spAutoFit/>
          </a:bodyPr>
          <a:lstStyle/>
          <a:p>
            <a:pPr marL="0" marR="0" lvl="0" indent="0" algn="ctr" defTabSz="914400" rtl="0" eaLnBrk="1" fontAlgn="auto" latinLnBrk="0" hangingPunct="1">
              <a:lnSpc>
                <a:spcPct val="120000"/>
              </a:lnSpc>
              <a:spcBef>
                <a:spcPts val="1200"/>
              </a:spcBef>
              <a:spcAft>
                <a:spcPts val="1200"/>
              </a:spcAft>
              <a:buClrTx/>
              <a:buSzTx/>
              <a:buFontTx/>
              <a:buNone/>
              <a:tabLst>
                <a:tab pos="228600" algn="l"/>
              </a:tabLst>
              <a:defRPr/>
            </a:pPr>
            <a:r>
              <a:rPr kumimoji="0" lang="vi-VN" sz="4600" b="1" i="0" u="none" strike="noStrike" kern="1200" cap="none" spc="0" normalizeH="0" baseline="0" noProof="0" dirty="0">
                <a:ln>
                  <a:noFill/>
                </a:ln>
                <a:solidFill>
                  <a:srgbClr val="002847"/>
                </a:solidFill>
                <a:effectLst/>
                <a:uLnTx/>
                <a:uFillTx/>
                <a:latin typeface="#9Slide03 IcielUni Sans Heavy" panose="00000500000000000000" pitchFamily="2" charset="-93"/>
                <a:ea typeface="Cambria" panose="02040503050406030204" pitchFamily="18" charset="0"/>
                <a:cs typeface="Cambria" panose="02040503050406030204" pitchFamily="18" charset="0"/>
              </a:rPr>
              <a:t>BÀI</a:t>
            </a:r>
            <a:r>
              <a:rPr kumimoji="0" lang="en-US" sz="4600" b="1" i="0" u="none" strike="noStrike" kern="1200" cap="none" spc="0" normalizeH="0" baseline="0" noProof="0" dirty="0">
                <a:ln>
                  <a:noFill/>
                </a:ln>
                <a:solidFill>
                  <a:srgbClr val="002847"/>
                </a:solidFill>
                <a:effectLst/>
                <a:uLnTx/>
                <a:uFillTx/>
                <a:latin typeface="#9Slide03 IcielUni Sans Heavy" panose="00000500000000000000" pitchFamily="2" charset="-93"/>
                <a:ea typeface="Cambria" panose="02040503050406030204" pitchFamily="18" charset="0"/>
                <a:cs typeface="Cambria" panose="02040503050406030204" pitchFamily="18" charset="0"/>
              </a:rPr>
              <a:t> 24. </a:t>
            </a:r>
            <a:r>
              <a:rPr kumimoji="0" lang="en-US" sz="4600" b="1" i="0" u="none" strike="noStrike" kern="1200" cap="none" spc="0" normalizeH="0" baseline="0" noProof="0" dirty="0">
                <a:ln>
                  <a:noFill/>
                </a:ln>
                <a:solidFill>
                  <a:srgbClr val="002847"/>
                </a:solidFill>
                <a:effectLst/>
                <a:uLnTx/>
                <a:uFillTx/>
                <a:latin typeface="#9Slide03 IcielUni Sans Heavy" panose="00000500000000000000" pitchFamily="2" charset="-93"/>
                <a:ea typeface="Times New Roman" panose="02020603050405020304" pitchFamily="18" charset="0"/>
              </a:rPr>
              <a:t>ĐỊA LÍ MỘT</a:t>
            </a:r>
            <a:r>
              <a:rPr kumimoji="0" lang="en-US" sz="4600" b="1" i="0" u="none" strike="noStrike" kern="1200" cap="none" spc="0" normalizeH="0" noProof="0" dirty="0">
                <a:ln>
                  <a:noFill/>
                </a:ln>
                <a:solidFill>
                  <a:srgbClr val="002847"/>
                </a:solidFill>
                <a:effectLst/>
                <a:uLnTx/>
                <a:uFillTx/>
                <a:latin typeface="#9Slide03 IcielUni Sans Heavy" panose="00000500000000000000" pitchFamily="2" charset="-93"/>
                <a:ea typeface="Times New Roman" panose="02020603050405020304" pitchFamily="18" charset="0"/>
              </a:rPr>
              <a:t> SỐ</a:t>
            </a:r>
            <a:r>
              <a:rPr kumimoji="0" lang="en-US" sz="4600" b="1" i="0" u="none" strike="noStrike" kern="1200" cap="none" spc="0" normalizeH="0" baseline="0" noProof="0" dirty="0">
                <a:ln>
                  <a:noFill/>
                </a:ln>
                <a:solidFill>
                  <a:srgbClr val="002847"/>
                </a:solidFill>
                <a:effectLst/>
                <a:uLnTx/>
                <a:uFillTx/>
                <a:latin typeface="#9Slide03 IcielUni Sans Heavy" panose="00000500000000000000" pitchFamily="2" charset="-93"/>
                <a:ea typeface="Times New Roman" panose="02020603050405020304" pitchFamily="18" charset="0"/>
              </a:rPr>
              <a:t> NGÀNH CÔNG NGHIỆP</a:t>
            </a:r>
          </a:p>
        </p:txBody>
      </p:sp>
      <p:pic>
        <p:nvPicPr>
          <p:cNvPr id="5" name="Picture 4" descr="ANS to host webinar on clean electric grid on Wednesday -- ANS / Nuclear  Newswir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14" b="100000" l="6723" r="94778">
                        <a14:foregroundMark x1="21606" y1="31723" x2="21606" y2="31723"/>
                        <a14:foregroundMark x1="17037" y1="33681" x2="23695" y2="33681"/>
                        <a14:foregroundMark x1="21606" y1="31723" x2="23695" y2="44778"/>
                        <a14:foregroundMark x1="15470" y1="41123" x2="15470" y2="41123"/>
                        <a14:foregroundMark x1="13185" y1="43081" x2="13185" y2="43081"/>
                        <a14:foregroundMark x1="14491" y1="43081" x2="16449" y2="42820"/>
                        <a14:foregroundMark x1="11031" y1="32115" x2="15796" y2="29112"/>
                        <a14:foregroundMark x1="27285" y1="26893" x2="30679" y2="26240"/>
                        <a14:foregroundMark x1="32833" y1="20627" x2="34595" y2="21018"/>
                        <a14:foregroundMark x1="17559" y1="71410" x2="21606" y2="69060"/>
                        <a14:foregroundMark x1="30091" y1="91514" x2="45953" y2="90209"/>
                        <a14:foregroundMark x1="65339" y1="85640" x2="66906" y2="84726"/>
                        <a14:foregroundMark x1="68407" y1="10966" x2="68407" y2="10966"/>
                        <a14:foregroundMark x1="68538" y1="5483" x2="70170" y2="21932"/>
                        <a14:foregroundMark x1="72324" y1="35248" x2="75196" y2="46997"/>
                        <a14:foregroundMark x1="71802" y1="50914" x2="78786" y2="37859"/>
                        <a14:foregroundMark x1="82180" y1="48956" x2="87533" y2="41123"/>
                        <a14:foregroundMark x1="19648" y1="38512" x2="19648" y2="38512"/>
                        <a14:foregroundMark x1="19191" y1="43734" x2="20170" y2="52480"/>
                        <a14:foregroundMark x1="15927" y1="48303" x2="15927" y2="52219"/>
                      </a14:backgroundRemoval>
                    </a14:imgEffect>
                  </a14:imgLayer>
                </a14:imgProps>
              </a:ext>
              <a:ext uri="{28A0092B-C50C-407E-A947-70E740481C1C}">
                <a14:useLocalDpi xmlns:a14="http://schemas.microsoft.com/office/drawing/2010/main" val="0"/>
              </a:ext>
            </a:extLst>
          </a:blip>
          <a:srcRect/>
          <a:stretch>
            <a:fillRect/>
          </a:stretch>
        </p:blipFill>
        <p:spPr bwMode="auto">
          <a:xfrm>
            <a:off x="6062037" y="4013658"/>
            <a:ext cx="5879755" cy="293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67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矩形 15"/>
          <p:cNvSpPr/>
          <p:nvPr/>
        </p:nvSpPr>
        <p:spPr>
          <a:xfrm>
            <a:off x="5571575" y="217438"/>
            <a:ext cx="3316934" cy="523220"/>
          </a:xfrm>
          <a:prstGeom prst="rect">
            <a:avLst/>
          </a:prstGeom>
        </p:spPr>
        <p:txBody>
          <a:bodyPr wrap="none">
            <a:spAutoFit/>
          </a:bodyPr>
          <a:lstStyle/>
          <a:p>
            <a:r>
              <a:rPr lang="en-US" altLang="zh-CN" sz="2800" b="1">
                <a:solidFill>
                  <a:srgbClr val="FF0000"/>
                </a:solidFill>
                <a:latin typeface="Times New Roman" panose="02020603050405020304" pitchFamily="18" charset="0"/>
                <a:ea typeface="微软雅黑" pitchFamily="34" charset="-122"/>
                <a:cs typeface="Times New Roman" panose="02020603050405020304" pitchFamily="18" charset="0"/>
              </a:rPr>
              <a:t>NỘI DUNG CHÍNH</a:t>
            </a:r>
            <a:endParaRPr lang="zh-CN" altLang="en-US" sz="2800"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pic>
        <p:nvPicPr>
          <p:cNvPr id="33"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983" y="2316137"/>
            <a:ext cx="2699185" cy="2690189"/>
          </a:xfrm>
          <a:prstGeom prst="rect">
            <a:avLst/>
          </a:prstGeom>
        </p:spPr>
      </p:pic>
      <p:sp>
        <p:nvSpPr>
          <p:cNvPr id="5" name="Pentagon 4"/>
          <p:cNvSpPr/>
          <p:nvPr/>
        </p:nvSpPr>
        <p:spPr>
          <a:xfrm>
            <a:off x="3623382" y="981395"/>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I. CÔNG NGHIỆP KHAI THÁC THAN VÀ DẦU KHÍ</a:t>
            </a:r>
          </a:p>
        </p:txBody>
      </p:sp>
      <p:sp>
        <p:nvSpPr>
          <p:cNvPr id="41" name="Pentagon 40"/>
          <p:cNvSpPr/>
          <p:nvPr/>
        </p:nvSpPr>
        <p:spPr>
          <a:xfrm>
            <a:off x="3623382" y="1789311"/>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II. CÔNG NGHIỆP ĐIỆN LỰC</a:t>
            </a:r>
          </a:p>
        </p:txBody>
      </p:sp>
      <p:sp>
        <p:nvSpPr>
          <p:cNvPr id="42" name="Pentagon 41"/>
          <p:cNvSpPr/>
          <p:nvPr/>
        </p:nvSpPr>
        <p:spPr>
          <a:xfrm>
            <a:off x="3623382" y="2597228"/>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III. CÔNG NGHIỆP KHAI THÁC QUẶNG KIM LOẠI </a:t>
            </a:r>
          </a:p>
        </p:txBody>
      </p:sp>
      <p:sp>
        <p:nvSpPr>
          <p:cNvPr id="43" name="Pentagon 42"/>
          <p:cNvSpPr/>
          <p:nvPr/>
        </p:nvSpPr>
        <p:spPr>
          <a:xfrm>
            <a:off x="3623382" y="3405143"/>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IV. CÔNG NGHIỆP ĐIỆN TỬ - TIN HỌC</a:t>
            </a:r>
          </a:p>
        </p:txBody>
      </p:sp>
      <p:sp>
        <p:nvSpPr>
          <p:cNvPr id="44" name="Pentagon 43"/>
          <p:cNvSpPr/>
          <p:nvPr/>
        </p:nvSpPr>
        <p:spPr>
          <a:xfrm>
            <a:off x="3623382" y="4213060"/>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V. CÔNG NGHIỆP SẢN XUẤT HÀNG TIÊU DÙNG</a:t>
            </a:r>
          </a:p>
        </p:txBody>
      </p:sp>
      <p:sp>
        <p:nvSpPr>
          <p:cNvPr id="45" name="Pentagon 44"/>
          <p:cNvSpPr/>
          <p:nvPr/>
        </p:nvSpPr>
        <p:spPr>
          <a:xfrm>
            <a:off x="3623382" y="5020977"/>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a:latin typeface="Times New Roman" panose="02020603050405020304" pitchFamily="18" charset="0"/>
                <a:cs typeface="Times New Roman" panose="02020603050405020304" pitchFamily="18" charset="0"/>
              </a:rPr>
              <a:t>VI. CÔNG NGHIỆP THỰC PHẨM</a:t>
            </a:r>
          </a:p>
        </p:txBody>
      </p:sp>
      <p:sp>
        <p:nvSpPr>
          <p:cNvPr id="46" name="Pentagon 45"/>
          <p:cNvSpPr/>
          <p:nvPr/>
        </p:nvSpPr>
        <p:spPr>
          <a:xfrm>
            <a:off x="3623382" y="5799394"/>
            <a:ext cx="8381810" cy="714591"/>
          </a:xfrm>
          <a:prstGeom prst="homePlat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a:latin typeface="Times New Roman" panose="02020603050405020304" pitchFamily="18" charset="0"/>
                <a:cs typeface="Times New Roman" panose="02020603050405020304" pitchFamily="18" charset="0"/>
              </a:rPr>
              <a:t>VII. ĐỊNH HƯỚNG PHÁT TRIỂN CÔNG NGHIỆP</a:t>
            </a:r>
            <a:endParaRPr lang="en-US" sz="2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23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41" grpId="0" animBg="1"/>
      <p:bldP spid="42" grpId="0" animBg="1"/>
      <p:bldP spid="43" grpId="0" animBg="1"/>
      <p:bldP spid="44" grpId="0" animBg="1"/>
      <p:bldP spid="45" grpId="0" animBg="1"/>
      <p:bldP spid="4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节约用电电力局PPT模板"/>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932</TotalTime>
  <Words>3634</Words>
  <Application>Microsoft Office PowerPoint</Application>
  <PresentationFormat>Widescreen</PresentationFormat>
  <Paragraphs>424</Paragraphs>
  <Slides>49</Slides>
  <Notes>40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49</vt:i4>
      </vt:variant>
    </vt:vector>
  </HeadingPairs>
  <TitlesOfParts>
    <vt:vector size="62" baseType="lpstr">
      <vt:lpstr>等线</vt:lpstr>
      <vt:lpstr>微软雅黑</vt:lpstr>
      <vt:lpstr>宋体</vt:lpstr>
      <vt:lpstr>#9Slide03 IcielUni Sans Heavy</vt:lpstr>
      <vt:lpstr>#9Slide03 Roboto Medium</vt:lpstr>
      <vt:lpstr>#9Slide05 HLT Boulevard</vt:lpstr>
      <vt:lpstr>#9Slide05 Israquella</vt:lpstr>
      <vt:lpstr>Arial</vt:lpstr>
      <vt:lpstr>Calibri</vt:lpstr>
      <vt:lpstr>Calibri Light</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简约节约用电电力局PPT模板</dc:title>
  <dc:creator>dreamsummit</dc:creator>
  <cp:lastModifiedBy>Administrator</cp:lastModifiedBy>
  <cp:revision>86</cp:revision>
  <dcterms:created xsi:type="dcterms:W3CDTF">2017-06-06T03:08:29Z</dcterms:created>
  <dcterms:modified xsi:type="dcterms:W3CDTF">2026-03-27T02:18:27Z</dcterms:modified>
</cp:coreProperties>
</file>