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125" r:id="rId2"/>
    <p:sldId id="1126" r:id="rId3"/>
    <p:sldId id="1127" r:id="rId4"/>
    <p:sldId id="1124" r:id="rId5"/>
    <p:sldId id="1128" r:id="rId6"/>
    <p:sldId id="1129" r:id="rId7"/>
    <p:sldId id="1132" r:id="rId8"/>
    <p:sldId id="1133" r:id="rId9"/>
    <p:sldId id="1159" r:id="rId10"/>
    <p:sldId id="1134" r:id="rId11"/>
    <p:sldId id="1163" r:id="rId12"/>
    <p:sldId id="1166" r:id="rId13"/>
    <p:sldId id="1167" r:id="rId14"/>
    <p:sldId id="1168" r:id="rId15"/>
    <p:sldId id="1169" r:id="rId16"/>
    <p:sldId id="1170" r:id="rId17"/>
    <p:sldId id="1180" r:id="rId18"/>
    <p:sldId id="1181" r:id="rId19"/>
    <p:sldId id="1183" r:id="rId20"/>
    <p:sldId id="1182" r:id="rId21"/>
    <p:sldId id="1186" r:id="rId22"/>
    <p:sldId id="1173" r:id="rId23"/>
    <p:sldId id="1174" r:id="rId24"/>
    <p:sldId id="1172" r:id="rId25"/>
    <p:sldId id="1175" r:id="rId26"/>
    <p:sldId id="1187" r:id="rId27"/>
    <p:sldId id="1171" r:id="rId28"/>
    <p:sldId id="1177" r:id="rId29"/>
    <p:sldId id="1176" r:id="rId30"/>
    <p:sldId id="1179" r:id="rId31"/>
    <p:sldId id="1164" r:id="rId32"/>
    <p:sldId id="11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116"/>
    <a:srgbClr val="1D6F5A"/>
    <a:srgbClr val="2B70E1"/>
    <a:srgbClr val="1FA49C"/>
    <a:srgbClr val="6DD20D"/>
    <a:srgbClr val="9BC5D4"/>
    <a:srgbClr val="FFFFFF"/>
    <a:srgbClr val="174CA1"/>
    <a:srgbClr val="48CFAD"/>
    <a:srgbClr val="CBE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0" autoAdjust="0"/>
    <p:restoredTop sz="96220" autoAdjust="0"/>
  </p:normalViewPr>
  <p:slideViewPr>
    <p:cSldViewPr showGuides="1">
      <p:cViewPr varScale="1">
        <p:scale>
          <a:sx n="109" d="100"/>
          <a:sy n="109" d="100"/>
        </p:scale>
        <p:origin x="3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43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521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1" y="152400"/>
            <a:ext cx="10460567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1219200"/>
            <a:ext cx="10562167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900" y="6461126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61126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" y="6461126"/>
            <a:ext cx="812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801600" y="5381459"/>
            <a:ext cx="2762250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2744" y="86900"/>
            <a:ext cx="6614728" cy="1015663"/>
            <a:chOff x="2699792" y="-117677"/>
            <a:chExt cx="6264696" cy="1015663"/>
          </a:xfrm>
        </p:grpSpPr>
        <p:sp>
          <p:nvSpPr>
            <p:cNvPr id="4" name="Chevron 3"/>
            <p:cNvSpPr/>
            <p:nvPr/>
          </p:nvSpPr>
          <p:spPr>
            <a:xfrm>
              <a:off x="2699792" y="44624"/>
              <a:ext cx="5048944" cy="792088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3339480" y="44624"/>
              <a:ext cx="5048944" cy="79208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3915544" y="44624"/>
              <a:ext cx="5048944" cy="792088"/>
            </a:xfrm>
            <a:prstGeom prst="chevron">
              <a:avLst/>
            </a:prstGeom>
            <a:solidFill>
              <a:srgbClr val="FF7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65388" y="-117677"/>
              <a:ext cx="37444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</a:rPr>
                <a:t>KHỞI ĐỘNG</a:t>
              </a:r>
              <a:endParaRPr lang="vi-V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27318" y="1943792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CON SỐ MAY MẮN</a:t>
            </a:r>
            <a:endParaRPr lang="vi-VN" sz="6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744" y="1524000"/>
            <a:ext cx="6776120" cy="501675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Chia lớp thành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 đội chơi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LUẬT CHƠI.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Có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câu hỏi,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mức độ các câu hỏi tương ứng với số điểm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Các đội chơi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lần lượt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 câu hỏi và số điểm tương ứng.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Trả lời câu hỏi sau khi hết giờ.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Đội không trả lời được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nhường quyền trả lời </a:t>
            </a:r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 đội sau.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 Đội có </a:t>
            </a:r>
            <a:r>
              <a:rPr lang="en-US" sz="3200">
                <a:solidFill>
                  <a:srgbClr val="FF0000"/>
                </a:solidFill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điểm cao nhất chiến thắng.</a:t>
            </a:r>
            <a:endParaRPr lang="vi-VN" sz="3200">
              <a:solidFill>
                <a:srgbClr val="FF0000"/>
              </a:solidFill>
              <a:latin typeface="#9Slide03 Oswald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8" y="3276600"/>
            <a:ext cx="3528392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11" y="261021"/>
            <a:ext cx="2514600" cy="16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62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6640" y="3828356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Công nghiệp chế biến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4728" y="1058531"/>
            <a:ext cx="8306072" cy="2677973"/>
            <a:chOff x="1904728" y="1058531"/>
            <a:chExt cx="8306072" cy="2677973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904728" y="1058531"/>
              <a:ext cx="8306072" cy="2677973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768" y="1640081"/>
              <a:ext cx="6879232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Nhân tố nào làm tăng giá trị nông sản?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0301D1-088E-72DE-73EF-967981BC7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0" y="4898012"/>
            <a:ext cx="3969779" cy="20361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5DD35-5FC0-23A0-FE62-9AEECADCA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4107421" y="4821812"/>
            <a:ext cx="3969779" cy="20361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0C3350-692F-A34D-D54A-7D2F2D875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982" t="25425" r="7013" b="26993"/>
          <a:stretch/>
        </p:blipFill>
        <p:spPr>
          <a:xfrm>
            <a:off x="8222221" y="4749853"/>
            <a:ext cx="3969779" cy="20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2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0" y="4807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047" y="4053117"/>
            <a:ext cx="5210944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Thị trường tiêu thụ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3944" y="1219200"/>
            <a:ext cx="10058674" cy="2943944"/>
            <a:chOff x="1698989" y="1219200"/>
            <a:chExt cx="8967064" cy="2943944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698989" y="1219200"/>
              <a:ext cx="8967064" cy="294394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8761" y="1982542"/>
              <a:ext cx="8287759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Điều tiết sản xuất, góp phần hình thành các vùng chuyên môn hoá sản xuất là do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8560406" y="314713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5270449-5DD9-1491-09A3-6374C0A24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0" y="5181600"/>
            <a:ext cx="2047988" cy="16573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F47342-0B07-848F-6399-AE3DA192E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2143012" y="5200650"/>
            <a:ext cx="2047988" cy="1657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3999B1-6F6A-9423-8B89-EAA234514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4352812" y="5200650"/>
            <a:ext cx="2047988" cy="16573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B6C69A-3AA6-10D1-B130-594DF081D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6257812" y="5200650"/>
            <a:ext cx="2047988" cy="1657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0AEF44-D8E7-9011-1FF2-1BF6FD25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8239012" y="5200650"/>
            <a:ext cx="2047988" cy="1657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B502F2-A590-8AFC-48E9-72690D06D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r="19645"/>
          <a:stretch/>
        </p:blipFill>
        <p:spPr>
          <a:xfrm>
            <a:off x="10124962" y="5181600"/>
            <a:ext cx="2047988" cy="16573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23E2FE-4498-B5A1-685A-F2BEB37B6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82724" y="3397045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9080761-6360-95E4-2534-367C4F8D1047}"/>
              </a:ext>
            </a:extLst>
          </p:cNvPr>
          <p:cNvSpPr txBox="1"/>
          <p:nvPr/>
        </p:nvSpPr>
        <p:spPr>
          <a:xfrm>
            <a:off x="9213991" y="-2462738"/>
            <a:ext cx="1099185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002060"/>
                </a:solidFill>
                <a:latin typeface="#9Slide03 Bebas Neue Bold" panose="020B0606020202050201" pitchFamily="34" charset="0"/>
              </a:rPr>
              <a:t>BÀI 22.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</a:rPr>
              <a:t>TỔ CHỨC LÃNH THỔ NÔNG NGHIỆP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61761AD-3F14-95BA-D3BF-6CF83023CCF0}"/>
              </a:ext>
            </a:extLst>
          </p:cNvPr>
          <p:cNvSpPr/>
          <p:nvPr/>
        </p:nvSpPr>
        <p:spPr>
          <a:xfrm>
            <a:off x="1828800" y="-1855147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71A26C3-A258-3326-DA89-89C17F088002}"/>
              </a:ext>
            </a:extLst>
          </p:cNvPr>
          <p:cNvSpPr/>
          <p:nvPr/>
        </p:nvSpPr>
        <p:spPr>
          <a:xfrm rot="5400000">
            <a:off x="14199594" y="2548598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5D904-4615-AD72-8398-0285D14B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3A93BA-E98A-5E64-137D-A0098B178604}"/>
              </a:ext>
            </a:extLst>
          </p:cNvPr>
          <p:cNvSpPr/>
          <p:nvPr/>
        </p:nvSpPr>
        <p:spPr>
          <a:xfrm>
            <a:off x="0" y="0"/>
            <a:ext cx="12192000" cy="4191000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594789 h 3676650"/>
              <a:gd name="connsiteX3" fmla="*/ 12153901 w 12192000"/>
              <a:gd name="connsiteY3" fmla="*/ 3600450 h 3676650"/>
              <a:gd name="connsiteX4" fmla="*/ 11391901 w 12192000"/>
              <a:gd name="connsiteY4" fmla="*/ 3619500 h 3676650"/>
              <a:gd name="connsiteX5" fmla="*/ 9391651 w 12192000"/>
              <a:gd name="connsiteY5" fmla="*/ 3676650 h 3676650"/>
              <a:gd name="connsiteX6" fmla="*/ 9124951 w 12192000"/>
              <a:gd name="connsiteY6" fmla="*/ 3657600 h 3676650"/>
              <a:gd name="connsiteX7" fmla="*/ 8763001 w 12192000"/>
              <a:gd name="connsiteY7" fmla="*/ 3600450 h 3676650"/>
              <a:gd name="connsiteX8" fmla="*/ 7581901 w 12192000"/>
              <a:gd name="connsiteY8" fmla="*/ 3619500 h 3676650"/>
              <a:gd name="connsiteX9" fmla="*/ 7353301 w 12192000"/>
              <a:gd name="connsiteY9" fmla="*/ 3543300 h 3676650"/>
              <a:gd name="connsiteX10" fmla="*/ 7296151 w 12192000"/>
              <a:gd name="connsiteY10" fmla="*/ 3524250 h 3676650"/>
              <a:gd name="connsiteX11" fmla="*/ 7239001 w 12192000"/>
              <a:gd name="connsiteY11" fmla="*/ 3467100 h 3676650"/>
              <a:gd name="connsiteX12" fmla="*/ 7181851 w 12192000"/>
              <a:gd name="connsiteY12" fmla="*/ 3429000 h 3676650"/>
              <a:gd name="connsiteX13" fmla="*/ 7086601 w 12192000"/>
              <a:gd name="connsiteY13" fmla="*/ 3371850 h 3676650"/>
              <a:gd name="connsiteX14" fmla="*/ 6915151 w 12192000"/>
              <a:gd name="connsiteY14" fmla="*/ 3314700 h 3676650"/>
              <a:gd name="connsiteX15" fmla="*/ 6743701 w 12192000"/>
              <a:gd name="connsiteY15" fmla="*/ 3295650 h 3676650"/>
              <a:gd name="connsiteX16" fmla="*/ 6419852 w 12192000"/>
              <a:gd name="connsiteY16" fmla="*/ 3276600 h 3676650"/>
              <a:gd name="connsiteX17" fmla="*/ 6324601 w 12192000"/>
              <a:gd name="connsiteY17" fmla="*/ 3238500 h 3676650"/>
              <a:gd name="connsiteX18" fmla="*/ 6115051 w 12192000"/>
              <a:gd name="connsiteY18" fmla="*/ 3219450 h 3676650"/>
              <a:gd name="connsiteX19" fmla="*/ 5829302 w 12192000"/>
              <a:gd name="connsiteY19" fmla="*/ 3238500 h 3676650"/>
              <a:gd name="connsiteX20" fmla="*/ 5753104 w 12192000"/>
              <a:gd name="connsiteY20" fmla="*/ 3257550 h 3676650"/>
              <a:gd name="connsiteX21" fmla="*/ 5562603 w 12192000"/>
              <a:gd name="connsiteY21" fmla="*/ 3314700 h 3676650"/>
              <a:gd name="connsiteX22" fmla="*/ 5486402 w 12192000"/>
              <a:gd name="connsiteY22" fmla="*/ 3295650 h 3676650"/>
              <a:gd name="connsiteX23" fmla="*/ 5295902 w 12192000"/>
              <a:gd name="connsiteY23" fmla="*/ 3257550 h 3676650"/>
              <a:gd name="connsiteX24" fmla="*/ 5181602 w 12192000"/>
              <a:gd name="connsiteY24" fmla="*/ 3200400 h 3676650"/>
              <a:gd name="connsiteX25" fmla="*/ 5086353 w 12192000"/>
              <a:gd name="connsiteY25" fmla="*/ 3162300 h 3676650"/>
              <a:gd name="connsiteX26" fmla="*/ 4800603 w 12192000"/>
              <a:gd name="connsiteY26" fmla="*/ 3028950 h 3676650"/>
              <a:gd name="connsiteX27" fmla="*/ 4648201 w 12192000"/>
              <a:gd name="connsiteY27" fmla="*/ 2990850 h 3676650"/>
              <a:gd name="connsiteX28" fmla="*/ 4381502 w 12192000"/>
              <a:gd name="connsiteY28" fmla="*/ 2876550 h 3676650"/>
              <a:gd name="connsiteX29" fmla="*/ 4095751 w 12192000"/>
              <a:gd name="connsiteY29" fmla="*/ 2838450 h 3676650"/>
              <a:gd name="connsiteX30" fmla="*/ 3905251 w 12192000"/>
              <a:gd name="connsiteY30" fmla="*/ 2743200 h 3676650"/>
              <a:gd name="connsiteX31" fmla="*/ 3810001 w 12192000"/>
              <a:gd name="connsiteY31" fmla="*/ 2705100 h 3676650"/>
              <a:gd name="connsiteX32" fmla="*/ 3486151 w 12192000"/>
              <a:gd name="connsiteY32" fmla="*/ 2743200 h 3676650"/>
              <a:gd name="connsiteX33" fmla="*/ 3181351 w 12192000"/>
              <a:gd name="connsiteY33" fmla="*/ 2781300 h 3676650"/>
              <a:gd name="connsiteX34" fmla="*/ 2628901 w 12192000"/>
              <a:gd name="connsiteY34" fmla="*/ 2705100 h 3676650"/>
              <a:gd name="connsiteX35" fmla="*/ 2286001 w 12192000"/>
              <a:gd name="connsiteY35" fmla="*/ 2609850 h 3676650"/>
              <a:gd name="connsiteX36" fmla="*/ 2152651 w 12192000"/>
              <a:gd name="connsiteY36" fmla="*/ 2552700 h 3676650"/>
              <a:gd name="connsiteX37" fmla="*/ 1752601 w 12192000"/>
              <a:gd name="connsiteY37" fmla="*/ 2228850 h 3676650"/>
              <a:gd name="connsiteX38" fmla="*/ 1447801 w 12192000"/>
              <a:gd name="connsiteY38" fmla="*/ 2133600 h 3676650"/>
              <a:gd name="connsiteX39" fmla="*/ 1219201 w 12192000"/>
              <a:gd name="connsiteY39" fmla="*/ 2076450 h 3676650"/>
              <a:gd name="connsiteX40" fmla="*/ 1104901 w 12192000"/>
              <a:gd name="connsiteY40" fmla="*/ 2000250 h 3676650"/>
              <a:gd name="connsiteX41" fmla="*/ 1028701 w 12192000"/>
              <a:gd name="connsiteY41" fmla="*/ 1981200 h 3676650"/>
              <a:gd name="connsiteX42" fmla="*/ 914401 w 12192000"/>
              <a:gd name="connsiteY42" fmla="*/ 1943100 h 3676650"/>
              <a:gd name="connsiteX43" fmla="*/ 666751 w 12192000"/>
              <a:gd name="connsiteY43" fmla="*/ 1866900 h 3676650"/>
              <a:gd name="connsiteX44" fmla="*/ 647701 w 12192000"/>
              <a:gd name="connsiteY44" fmla="*/ 1809750 h 3676650"/>
              <a:gd name="connsiteX45" fmla="*/ 533401 w 12192000"/>
              <a:gd name="connsiteY45" fmla="*/ 1562100 h 3676650"/>
              <a:gd name="connsiteX46" fmla="*/ 457201 w 12192000"/>
              <a:gd name="connsiteY46" fmla="*/ 1447800 h 3676650"/>
              <a:gd name="connsiteX47" fmla="*/ 361951 w 12192000"/>
              <a:gd name="connsiteY47" fmla="*/ 1257300 h 3676650"/>
              <a:gd name="connsiteX48" fmla="*/ 171451 w 12192000"/>
              <a:gd name="connsiteY48" fmla="*/ 1009650 h 3676650"/>
              <a:gd name="connsiteX49" fmla="*/ 114301 w 12192000"/>
              <a:gd name="connsiteY49" fmla="*/ 971550 h 3676650"/>
              <a:gd name="connsiteX50" fmla="*/ 10993 w 12192000"/>
              <a:gd name="connsiteY50" fmla="*/ 962616 h 3676650"/>
              <a:gd name="connsiteX51" fmla="*/ 0 w 12192000"/>
              <a:gd name="connsiteY51" fmla="*/ 96168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594789"/>
                </a:lnTo>
                <a:lnTo>
                  <a:pt x="12153901" y="3600450"/>
                </a:lnTo>
                <a:cubicBezTo>
                  <a:pt x="11900260" y="3615370"/>
                  <a:pt x="11645884" y="3612494"/>
                  <a:pt x="11391901" y="3619500"/>
                </a:cubicBezTo>
                <a:lnTo>
                  <a:pt x="9391651" y="3676650"/>
                </a:lnTo>
                <a:cubicBezTo>
                  <a:pt x="9302751" y="3670300"/>
                  <a:pt x="9213389" y="3668655"/>
                  <a:pt x="9124951" y="3657600"/>
                </a:cubicBezTo>
                <a:cubicBezTo>
                  <a:pt x="8965995" y="3637730"/>
                  <a:pt x="8920736" y="3600450"/>
                  <a:pt x="8763001" y="3600450"/>
                </a:cubicBezTo>
                <a:lnTo>
                  <a:pt x="7581901" y="3619500"/>
                </a:lnTo>
                <a:cubicBezTo>
                  <a:pt x="7311204" y="3551826"/>
                  <a:pt x="7525550" y="3617121"/>
                  <a:pt x="7353301" y="3543300"/>
                </a:cubicBezTo>
                <a:cubicBezTo>
                  <a:pt x="7334844" y="3535390"/>
                  <a:pt x="7312859" y="3535389"/>
                  <a:pt x="7296151" y="3524250"/>
                </a:cubicBezTo>
                <a:cubicBezTo>
                  <a:pt x="7273735" y="3509306"/>
                  <a:pt x="7259697" y="3484347"/>
                  <a:pt x="7239001" y="3467100"/>
                </a:cubicBezTo>
                <a:cubicBezTo>
                  <a:pt x="7221412" y="3452443"/>
                  <a:pt x="7201266" y="3441134"/>
                  <a:pt x="7181851" y="3429000"/>
                </a:cubicBezTo>
                <a:cubicBezTo>
                  <a:pt x="7150453" y="3409376"/>
                  <a:pt x="7119719" y="3388409"/>
                  <a:pt x="7086601" y="3371850"/>
                </a:cubicBezTo>
                <a:cubicBezTo>
                  <a:pt x="7014866" y="3335982"/>
                  <a:pt x="6987910" y="3332890"/>
                  <a:pt x="6915151" y="3314700"/>
                </a:cubicBezTo>
                <a:cubicBezTo>
                  <a:pt x="6858001" y="3308350"/>
                  <a:pt x="6801033" y="3300060"/>
                  <a:pt x="6743701" y="3295650"/>
                </a:cubicBezTo>
                <a:cubicBezTo>
                  <a:pt x="6635883" y="3287356"/>
                  <a:pt x="6526997" y="3291211"/>
                  <a:pt x="6419852" y="3276600"/>
                </a:cubicBezTo>
                <a:cubicBezTo>
                  <a:pt x="6385969" y="3271980"/>
                  <a:pt x="6358211" y="3244802"/>
                  <a:pt x="6324601" y="3238500"/>
                </a:cubicBezTo>
                <a:cubicBezTo>
                  <a:pt x="6255665" y="3225574"/>
                  <a:pt x="6184901" y="3225800"/>
                  <a:pt x="6115051" y="3219450"/>
                </a:cubicBezTo>
                <a:cubicBezTo>
                  <a:pt x="6019801" y="3225800"/>
                  <a:pt x="5924238" y="3228507"/>
                  <a:pt x="5829302" y="3238500"/>
                </a:cubicBezTo>
                <a:cubicBezTo>
                  <a:pt x="5803264" y="3241241"/>
                  <a:pt x="5778277" y="3250357"/>
                  <a:pt x="5753104" y="3257550"/>
                </a:cubicBezTo>
                <a:lnTo>
                  <a:pt x="5562603" y="3314700"/>
                </a:lnTo>
                <a:cubicBezTo>
                  <a:pt x="5537203" y="3308350"/>
                  <a:pt x="5512002" y="3301136"/>
                  <a:pt x="5486402" y="3295650"/>
                </a:cubicBezTo>
                <a:cubicBezTo>
                  <a:pt x="5423082" y="3282081"/>
                  <a:pt x="5357713" y="3276866"/>
                  <a:pt x="5295902" y="3257550"/>
                </a:cubicBezTo>
                <a:cubicBezTo>
                  <a:pt x="5255244" y="3244844"/>
                  <a:pt x="5220381" y="3218027"/>
                  <a:pt x="5181602" y="3200400"/>
                </a:cubicBezTo>
                <a:cubicBezTo>
                  <a:pt x="5150471" y="3186250"/>
                  <a:pt x="5117400" y="3176630"/>
                  <a:pt x="5086353" y="3162300"/>
                </a:cubicBezTo>
                <a:cubicBezTo>
                  <a:pt x="4993887" y="3119623"/>
                  <a:pt x="4898294" y="3061514"/>
                  <a:pt x="4800603" y="3028950"/>
                </a:cubicBezTo>
                <a:cubicBezTo>
                  <a:pt x="4750925" y="3012391"/>
                  <a:pt x="4698135" y="3006618"/>
                  <a:pt x="4648201" y="2990850"/>
                </a:cubicBezTo>
                <a:cubicBezTo>
                  <a:pt x="4448643" y="2927832"/>
                  <a:pt x="4490787" y="2949407"/>
                  <a:pt x="4381502" y="2876550"/>
                </a:cubicBezTo>
                <a:cubicBezTo>
                  <a:pt x="4286253" y="2863850"/>
                  <a:pt x="4189978" y="2857295"/>
                  <a:pt x="4095751" y="2838450"/>
                </a:cubicBezTo>
                <a:cubicBezTo>
                  <a:pt x="4014192" y="2822138"/>
                  <a:pt x="3977775" y="2779462"/>
                  <a:pt x="3905251" y="2743200"/>
                </a:cubicBezTo>
                <a:cubicBezTo>
                  <a:pt x="3874665" y="2727907"/>
                  <a:pt x="3841751" y="2717800"/>
                  <a:pt x="3810001" y="2705100"/>
                </a:cubicBezTo>
                <a:lnTo>
                  <a:pt x="3486151" y="2743200"/>
                </a:lnTo>
                <a:lnTo>
                  <a:pt x="3181351" y="2781300"/>
                </a:lnTo>
                <a:cubicBezTo>
                  <a:pt x="3028415" y="2762183"/>
                  <a:pt x="2729350" y="2725705"/>
                  <a:pt x="2628901" y="2705100"/>
                </a:cubicBezTo>
                <a:cubicBezTo>
                  <a:pt x="2512693" y="2681262"/>
                  <a:pt x="2398985" y="2646005"/>
                  <a:pt x="2286001" y="2609850"/>
                </a:cubicBezTo>
                <a:cubicBezTo>
                  <a:pt x="2239942" y="2595111"/>
                  <a:pt x="2194119" y="2577581"/>
                  <a:pt x="2152651" y="2552700"/>
                </a:cubicBezTo>
                <a:cubicBezTo>
                  <a:pt x="2059327" y="2496706"/>
                  <a:pt x="1800803" y="2269636"/>
                  <a:pt x="1752601" y="2228850"/>
                </a:cubicBezTo>
                <a:cubicBezTo>
                  <a:pt x="1525069" y="2183344"/>
                  <a:pt x="1824132" y="2248136"/>
                  <a:pt x="1447801" y="2133600"/>
                </a:cubicBezTo>
                <a:cubicBezTo>
                  <a:pt x="1372659" y="2110731"/>
                  <a:pt x="1292405" y="2104918"/>
                  <a:pt x="1219201" y="2076450"/>
                </a:cubicBezTo>
                <a:cubicBezTo>
                  <a:pt x="1176524" y="2059853"/>
                  <a:pt x="1145857" y="2020728"/>
                  <a:pt x="1104901" y="2000250"/>
                </a:cubicBezTo>
                <a:cubicBezTo>
                  <a:pt x="1081483" y="1988541"/>
                  <a:pt x="1053779" y="1988723"/>
                  <a:pt x="1028701" y="1981200"/>
                </a:cubicBezTo>
                <a:cubicBezTo>
                  <a:pt x="990234" y="1969660"/>
                  <a:pt x="952501" y="1955800"/>
                  <a:pt x="914401" y="1943100"/>
                </a:cubicBezTo>
                <a:cubicBezTo>
                  <a:pt x="820290" y="1929656"/>
                  <a:pt x="743981" y="1933098"/>
                  <a:pt x="666751" y="1866900"/>
                </a:cubicBezTo>
                <a:cubicBezTo>
                  <a:pt x="651505" y="1853832"/>
                  <a:pt x="656681" y="1827711"/>
                  <a:pt x="647701" y="1809750"/>
                </a:cubicBezTo>
                <a:cubicBezTo>
                  <a:pt x="527544" y="1569437"/>
                  <a:pt x="606542" y="1781523"/>
                  <a:pt x="533401" y="1562100"/>
                </a:cubicBezTo>
                <a:cubicBezTo>
                  <a:pt x="518921" y="1518659"/>
                  <a:pt x="482601" y="1485900"/>
                  <a:pt x="457201" y="1447800"/>
                </a:cubicBezTo>
                <a:cubicBezTo>
                  <a:pt x="417820" y="1388728"/>
                  <a:pt x="395169" y="1320045"/>
                  <a:pt x="361951" y="1257300"/>
                </a:cubicBezTo>
                <a:cubicBezTo>
                  <a:pt x="289203" y="1119887"/>
                  <a:pt x="290183" y="1115190"/>
                  <a:pt x="171451" y="1009650"/>
                </a:cubicBezTo>
                <a:cubicBezTo>
                  <a:pt x="154339" y="994439"/>
                  <a:pt x="133351" y="984250"/>
                  <a:pt x="114301" y="971550"/>
                </a:cubicBezTo>
                <a:cubicBezTo>
                  <a:pt x="72357" y="967737"/>
                  <a:pt x="38670" y="964910"/>
                  <a:pt x="10993" y="962616"/>
                </a:cubicBezTo>
                <a:lnTo>
                  <a:pt x="0" y="96168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BEB65-9BDD-9480-9059-AD6A21B3C9F1}"/>
              </a:ext>
            </a:extLst>
          </p:cNvPr>
          <p:cNvSpPr txBox="1"/>
          <p:nvPr/>
        </p:nvSpPr>
        <p:spPr>
          <a:xfrm>
            <a:off x="838200" y="518384"/>
            <a:ext cx="1099185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002060"/>
                </a:solidFill>
                <a:latin typeface="#9Slide03 Bebas Neue Bold" panose="020B0606020202050201" pitchFamily="34" charset="0"/>
              </a:rPr>
              <a:t>BÀI 22.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</a:rPr>
              <a:t>TỔ CHỨC LÃNH THỔ NÔNG NGHIỆP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6206A-616F-DCF4-D7F1-5DF3EFE39E2E}"/>
              </a:ext>
            </a:extLst>
          </p:cNvPr>
          <p:cNvSpPr/>
          <p:nvPr/>
        </p:nvSpPr>
        <p:spPr>
          <a:xfrm>
            <a:off x="0" y="-1371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E8EF17-3F5F-46E2-AE5F-7807CBF78536}"/>
              </a:ext>
            </a:extLst>
          </p:cNvPr>
          <p:cNvSpPr/>
          <p:nvPr/>
        </p:nvSpPr>
        <p:spPr>
          <a:xfrm>
            <a:off x="7562850" y="2510498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9D62AA-D05C-4E76-A062-D7FCCC1E6786}"/>
              </a:ext>
            </a:extLst>
          </p:cNvPr>
          <p:cNvSpPr/>
          <p:nvPr/>
        </p:nvSpPr>
        <p:spPr>
          <a:xfrm rot="5400000">
            <a:off x="10306050" y="1803667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463B78-DDF6-D13B-1C92-92A965FAB0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QUAN NIỆM VÀ VAI TRÒ CỦA TỔ CHỨC LÃNH THỔ NN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40895-69A0-6F0D-D6F1-AB16CDC1E6BC}"/>
              </a:ext>
            </a:extLst>
          </p:cNvPr>
          <p:cNvSpPr/>
          <p:nvPr/>
        </p:nvSpPr>
        <p:spPr>
          <a:xfrm>
            <a:off x="4495800" y="2084574"/>
            <a:ext cx="7279317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902BBB-EF2D-171F-5FF5-06696F0F1BBD}"/>
              </a:ext>
            </a:extLst>
          </p:cNvPr>
          <p:cNvSpPr/>
          <p:nvPr/>
        </p:nvSpPr>
        <p:spPr>
          <a:xfrm>
            <a:off x="6441117" y="1779774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5E02D-09AD-80E8-44EF-98BE1E8E3C2E}"/>
              </a:ext>
            </a:extLst>
          </p:cNvPr>
          <p:cNvSpPr txBox="1"/>
          <p:nvPr/>
        </p:nvSpPr>
        <p:spPr>
          <a:xfrm>
            <a:off x="4683933" y="2514600"/>
            <a:ext cx="6943367" cy="3047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đọc mục 1 – SGK (Tr 76) trả lời các câu hỏi: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 tổ chức lãnh thổ nông nghiệp.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vai trò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 tổ chức lãnh thổ nông nghiệp.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Cá nhân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0C1CE-B276-14F4-A7B5-BFA5C232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416883" y="3733800"/>
            <a:ext cx="3810001" cy="26683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111DBB-B8B7-E058-982D-5BE0F7F41DB2}"/>
              </a:ext>
            </a:extLst>
          </p:cNvPr>
          <p:cNvSpPr/>
          <p:nvPr/>
        </p:nvSpPr>
        <p:spPr>
          <a:xfrm>
            <a:off x="8001000" y="5926531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672243-FB3E-3E69-5792-B7EEAE1668F9}"/>
              </a:ext>
            </a:extLst>
          </p:cNvPr>
          <p:cNvSpPr/>
          <p:nvPr/>
        </p:nvSpPr>
        <p:spPr>
          <a:xfrm rot="5400000">
            <a:off x="10744200" y="52197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6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8277744" y="3410857"/>
            <a:ext cx="3810001" cy="2668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340895-69A0-6F0D-D6F1-AB16CDC1E6BC}"/>
              </a:ext>
            </a:extLst>
          </p:cNvPr>
          <p:cNvSpPr/>
          <p:nvPr/>
        </p:nvSpPr>
        <p:spPr>
          <a:xfrm>
            <a:off x="397833" y="1453333"/>
            <a:ext cx="7904641" cy="4182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5E02D-09AD-80E8-44EF-98BE1E8E3C2E}"/>
              </a:ext>
            </a:extLst>
          </p:cNvPr>
          <p:cNvSpPr txBox="1"/>
          <p:nvPr/>
        </p:nvSpPr>
        <p:spPr>
          <a:xfrm>
            <a:off x="598376" y="2145236"/>
            <a:ext cx="7478825" cy="2944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</a:rPr>
              <a:t>      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Tổ chức lãnh thổ nông nghiệp là sự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sắp xếp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và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phối hợp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 các đối tượng nông nghiệp trong mối liên hệ liên ngành, liên vùng, kết hợp với nhu cầu thị trường trên một lãnh thổ cụ thể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nhằm sử dụng hợp lí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nhất các tiềm năng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tự nhiên, kinh tế, lao động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để đem lại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hiệu quả cao về mặt kinh tế, xã hội và môi trường.</a:t>
            </a:r>
            <a:endParaRPr lang="en-US" sz="2800">
              <a:solidFill>
                <a:srgbClr val="FF000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50CCBB4-7011-BCED-6318-5900130CE640}"/>
              </a:ext>
            </a:extLst>
          </p:cNvPr>
          <p:cNvSpPr/>
          <p:nvPr/>
        </p:nvSpPr>
        <p:spPr>
          <a:xfrm>
            <a:off x="1651657" y="902879"/>
            <a:ext cx="2764466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QUAN NIỆM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991236-5350-2111-F126-88E6EEF4C8C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QUAN NIỆM VÀ VAI TRÒ CỦA TỔ CHỨC LÃNH THỔ NN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8D5AA-202B-7619-E3A9-437623D5100B}"/>
              </a:ext>
            </a:extLst>
          </p:cNvPr>
          <p:cNvSpPr/>
          <p:nvPr/>
        </p:nvSpPr>
        <p:spPr>
          <a:xfrm>
            <a:off x="6273143" y="1273957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E9CE5E-E4EE-5E76-6E52-DAC909016E8F}"/>
              </a:ext>
            </a:extLst>
          </p:cNvPr>
          <p:cNvSpPr/>
          <p:nvPr/>
        </p:nvSpPr>
        <p:spPr>
          <a:xfrm rot="5400000">
            <a:off x="7407188" y="2175692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E73C2-4ED6-F6C4-85A9-989D496A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152400" y="3843319"/>
            <a:ext cx="3810001" cy="2668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10202D-3C73-84DC-4258-AFE713A612AD}"/>
              </a:ext>
            </a:extLst>
          </p:cNvPr>
          <p:cNvSpPr/>
          <p:nvPr/>
        </p:nvSpPr>
        <p:spPr>
          <a:xfrm>
            <a:off x="3810000" y="1600201"/>
            <a:ext cx="7832874" cy="459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78E3D-4BBC-DF6B-7547-FB303C5EA64E}"/>
              </a:ext>
            </a:extLst>
          </p:cNvPr>
          <p:cNvSpPr txBox="1"/>
          <p:nvPr/>
        </p:nvSpPr>
        <p:spPr>
          <a:xfrm>
            <a:off x="4185347" y="2160429"/>
            <a:ext cx="7664899" cy="467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 đẩy </a:t>
            </a:r>
            <a:r>
              <a:rPr lang="vi-VN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môn hoá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SX nông nghiệp.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05E02329-B89E-2B38-F838-EEE308384D0D}"/>
              </a:ext>
            </a:extLst>
          </p:cNvPr>
          <p:cNvSpPr/>
          <p:nvPr/>
        </p:nvSpPr>
        <p:spPr>
          <a:xfrm>
            <a:off x="5105400" y="1301522"/>
            <a:ext cx="2326467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VAI TRÒ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9149C-469C-4A23-3E28-54F98478857B}"/>
              </a:ext>
            </a:extLst>
          </p:cNvPr>
          <p:cNvSpPr txBox="1"/>
          <p:nvPr/>
        </p:nvSpPr>
        <p:spPr>
          <a:xfrm>
            <a:off x="4222301" y="2812878"/>
            <a:ext cx="6979099" cy="962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Tạo điều kiện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liên kết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,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hợp tác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giữa các hình thức tổ chức lãnh thổ NN và các ngành KT khác.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83AC0-9694-A1F7-21C4-2E4D174A22B4}"/>
              </a:ext>
            </a:extLst>
          </p:cNvPr>
          <p:cNvSpPr txBox="1"/>
          <p:nvPr/>
        </p:nvSpPr>
        <p:spPr>
          <a:xfrm>
            <a:off x="4081662" y="5010094"/>
            <a:ext cx="7200444" cy="962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Hạn chế tác động của tự nhiên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đến nông nghiệp và góp phần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bảo vệ môi trường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C15FA-C86F-B976-A82D-1571C65A9F1A}"/>
              </a:ext>
            </a:extLst>
          </p:cNvPr>
          <p:cNvSpPr txBox="1"/>
          <p:nvPr/>
        </p:nvSpPr>
        <p:spPr>
          <a:xfrm>
            <a:off x="4229558" y="3998981"/>
            <a:ext cx="720044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Góp phần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sử dụng hợp lí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, </a:t>
            </a:r>
            <a:r>
              <a:rPr lang="vi-VN" sz="2800">
                <a:solidFill>
                  <a:srgbClr val="FF0000"/>
                </a:solidFill>
                <a:latin typeface="#9Slide03 Oswald" panose="00000500000000000000" pitchFamily="2" charset="0"/>
              </a:rPr>
              <a:t>hiệu quả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tài nguyên và các nguồn lực khác.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090D56-36FC-486A-3EF7-845B5CD57210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QUAN NIỆM VÀ VAI TRÒ CỦA TỔ CHỨC LÃNH THỔ NN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7436AC-BC4A-5102-111C-C21CF6BA057F}"/>
              </a:ext>
            </a:extLst>
          </p:cNvPr>
          <p:cNvSpPr/>
          <p:nvPr/>
        </p:nvSpPr>
        <p:spPr>
          <a:xfrm rot="5400000">
            <a:off x="9666635" y="35433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4A7151-71B2-482D-C9D6-6C2D09A3BAD0}"/>
              </a:ext>
            </a:extLst>
          </p:cNvPr>
          <p:cNvSpPr/>
          <p:nvPr/>
        </p:nvSpPr>
        <p:spPr>
          <a:xfrm>
            <a:off x="9563100" y="186492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9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C01D7F-00E1-C25F-9B3B-EAC86F6308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2. CÁC HÌNH THỨC TỔ CHỨC LÃNH THỔ NÔNG NGHIỆP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7B949-9DC0-CBCC-B7B0-FF9A33C0C954}"/>
              </a:ext>
            </a:extLst>
          </p:cNvPr>
          <p:cNvSpPr/>
          <p:nvPr/>
        </p:nvSpPr>
        <p:spPr>
          <a:xfrm>
            <a:off x="6667500" y="2172857"/>
            <a:ext cx="5029200" cy="3886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84099F-8023-7AAF-906F-F229F191EC92}"/>
              </a:ext>
            </a:extLst>
          </p:cNvPr>
          <p:cNvSpPr/>
          <p:nvPr/>
        </p:nvSpPr>
        <p:spPr>
          <a:xfrm>
            <a:off x="7467600" y="193196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FA296-EEC9-1EA8-EC8D-BB901862019B}"/>
              </a:ext>
            </a:extLst>
          </p:cNvPr>
          <p:cNvSpPr txBox="1"/>
          <p:nvPr/>
        </p:nvSpPr>
        <p:spPr>
          <a:xfrm>
            <a:off x="6918362" y="2967272"/>
            <a:ext cx="4562437" cy="26543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thảo luận cặp đôi.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 cứu bảng 22, gép các thông tin phù hợp với các hình thức TCLTNN: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9BBD4-A3D5-3290-E883-8DFD889C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172858"/>
            <a:ext cx="5557158" cy="38862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01D158-50A4-EE9F-EF56-849CD596AC7D}"/>
              </a:ext>
            </a:extLst>
          </p:cNvPr>
          <p:cNvSpPr/>
          <p:nvPr/>
        </p:nvSpPr>
        <p:spPr>
          <a:xfrm>
            <a:off x="2185308" y="1855769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B59D5A-9583-0371-EF42-F96130073205}"/>
              </a:ext>
            </a:extLst>
          </p:cNvPr>
          <p:cNvSpPr/>
          <p:nvPr/>
        </p:nvSpPr>
        <p:spPr>
          <a:xfrm rot="5400000">
            <a:off x="5122220" y="27051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4203D8-A1D1-BB03-2E7F-AD39CDF927CB}"/>
              </a:ext>
            </a:extLst>
          </p:cNvPr>
          <p:cNvSpPr/>
          <p:nvPr/>
        </p:nvSpPr>
        <p:spPr>
          <a:xfrm>
            <a:off x="228600" y="152400"/>
            <a:ext cx="39624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TRANG TRẠI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ACB88-D496-ACE6-3C60-7BDA274EA0AC}"/>
              </a:ext>
            </a:extLst>
          </p:cNvPr>
          <p:cNvSpPr/>
          <p:nvPr/>
        </p:nvSpPr>
        <p:spPr>
          <a:xfrm>
            <a:off x="4368800" y="152400"/>
            <a:ext cx="37846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THỂ TỔNG HỢP NÔNG NGHIỆP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3008B6-9F1D-AB02-58A1-6718B28744CA}"/>
              </a:ext>
            </a:extLst>
          </p:cNvPr>
          <p:cNvSpPr/>
          <p:nvPr/>
        </p:nvSpPr>
        <p:spPr>
          <a:xfrm>
            <a:off x="8356600" y="152400"/>
            <a:ext cx="36068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VÙNG NÔNG NGHIỆP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34447-DE7E-140A-CBEB-C9C8803B7620}"/>
              </a:ext>
            </a:extLst>
          </p:cNvPr>
          <p:cNvSpPr/>
          <p:nvPr/>
        </p:nvSpPr>
        <p:spPr>
          <a:xfrm>
            <a:off x="247650" y="838201"/>
            <a:ext cx="3943350" cy="113666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nông nghiệp SX hàng hoá, phát triển KT nông thôn.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85585-C487-A9D6-4641-0193ACEB4313}"/>
              </a:ext>
            </a:extLst>
          </p:cNvPr>
          <p:cNvSpPr/>
          <p:nvPr/>
        </p:nvSpPr>
        <p:spPr>
          <a:xfrm>
            <a:off x="247650" y="2133602"/>
            <a:ext cx="3932464" cy="889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Thực hiện công nghiệp hoá nông nghiệp, nông thôn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4EC0EC-A5A7-D0BB-E4B1-00939EC3F485}"/>
              </a:ext>
            </a:extLst>
          </p:cNvPr>
          <p:cNvSpPr/>
          <p:nvPr/>
        </p:nvSpPr>
        <p:spPr>
          <a:xfrm>
            <a:off x="247650" y="3181340"/>
            <a:ext cx="3932464" cy="9842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có hiệu quả tài nguyên thiên nhiên và góp phần bảo vệ môi trường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CD2833-8D06-AC9D-9B6D-6B902950DEBD}"/>
              </a:ext>
            </a:extLst>
          </p:cNvPr>
          <p:cNvSpPr/>
          <p:nvPr/>
        </p:nvSpPr>
        <p:spPr>
          <a:xfrm>
            <a:off x="4368800" y="838201"/>
            <a:ext cx="3810000" cy="1136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thế mạnh lãnh thổ.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liên kết kinh tế trong SX, chế biến và tiêu thụ nông sản.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68185-6914-D8B0-5E9B-410C81308D38}"/>
              </a:ext>
            </a:extLst>
          </p:cNvPr>
          <p:cNvSpPr/>
          <p:nvPr/>
        </p:nvSpPr>
        <p:spPr>
          <a:xfrm>
            <a:off x="4349750" y="2133602"/>
            <a:ext cx="3810000" cy="889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phân công lao động theo lãnh thổ, chuyên môn hoá và hợp tác hoá giữa các vùng.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AC4195-B729-C3A1-E387-BCFD87DA5759}"/>
              </a:ext>
            </a:extLst>
          </p:cNvPr>
          <p:cNvSpPr/>
          <p:nvPr/>
        </p:nvSpPr>
        <p:spPr>
          <a:xfrm>
            <a:off x="4368800" y="3181347"/>
            <a:ext cx="3810000" cy="9842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Sử dụng có hiệu quả nhất các điều kiện sản xuất của vùng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B358-B939-2442-2CA5-E579D470131D}"/>
              </a:ext>
            </a:extLst>
          </p:cNvPr>
          <p:cNvSpPr/>
          <p:nvPr/>
        </p:nvSpPr>
        <p:spPr>
          <a:xfrm>
            <a:off x="8356600" y="838201"/>
            <a:ext cx="3606800" cy="1136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- Lãnh thổ rộng lớn, có đặc điểm tương đồng về điều kiện sinh thái nông nghiệp, KT – XH, có ranh giới xác định.</a:t>
            </a:r>
            <a:endParaRPr lang="en-US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B0330-7846-D5E0-AEF1-9F7835EAFC2A}"/>
              </a:ext>
            </a:extLst>
          </p:cNvPr>
          <p:cNvSpPr/>
          <p:nvPr/>
        </p:nvSpPr>
        <p:spPr>
          <a:xfrm>
            <a:off x="8382000" y="2133600"/>
            <a:ext cx="3606800" cy="889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Chuyên môn hoá sản xuất nông nghiệp theo hướng phát huy thế mạnh của vùng với các sản phẩm đặc trưng của vùng.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F9CDF5-46DE-65E4-953C-34A3F28EE91A}"/>
              </a:ext>
            </a:extLst>
          </p:cNvPr>
          <p:cNvSpPr/>
          <p:nvPr/>
        </p:nvSpPr>
        <p:spPr>
          <a:xfrm>
            <a:off x="8382000" y="3181337"/>
            <a:ext cx="3606800" cy="9842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Đa dạng hoá các sản phẩm nông nghiệp nhằm đạt hiệu quả cao.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E16E07-1EEE-F6D2-AD1E-21EA83EB4957}"/>
              </a:ext>
            </a:extLst>
          </p:cNvPr>
          <p:cNvSpPr/>
          <p:nvPr/>
        </p:nvSpPr>
        <p:spPr>
          <a:xfrm>
            <a:off x="228600" y="4317996"/>
            <a:ext cx="3962400" cy="113666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Áp dụng các tiến bộ KH – KT, tạo ra các nông sản có giá trị và khối lượng lớn, làm nguyên liệu cho CN chế biến hoặc xuất khẩu.</a:t>
            </a:r>
            <a:endParaRPr lang="en-US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026F65-C346-3E57-810C-DAEC9A1F5019}"/>
              </a:ext>
            </a:extLst>
          </p:cNvPr>
          <p:cNvSpPr/>
          <p:nvPr/>
        </p:nvSpPr>
        <p:spPr>
          <a:xfrm>
            <a:off x="4406900" y="4317997"/>
            <a:ext cx="3810000" cy="1136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Có mối liên kết giữa các nông hộ, trang trại… với cơ sở CB hoặc tiêu thụ SP và phát triển thành các chuỗi giá trị nông sản.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82DCA7-58B8-5A29-908B-0768D7F89C88}"/>
              </a:ext>
            </a:extLst>
          </p:cNvPr>
          <p:cNvSpPr/>
          <p:nvPr/>
        </p:nvSpPr>
        <p:spPr>
          <a:xfrm>
            <a:off x="8380186" y="4317997"/>
            <a:ext cx="3606800" cy="1136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Là lãnh thổ có diện tích tương đối lớn, không có ranh giới rõ ràng, SX tập trung một vài cây trồng hoặc vật nuôi.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526C6C-B85A-C4F7-40C9-7D9DC267C670}"/>
              </a:ext>
            </a:extLst>
          </p:cNvPr>
          <p:cNvSpPr/>
          <p:nvPr/>
        </p:nvSpPr>
        <p:spPr>
          <a:xfrm>
            <a:off x="228600" y="5600710"/>
            <a:ext cx="3962400" cy="10668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Mục đích chủ yếu là SX nông sản hàng hoá đáp ứng nhu cầu thị trường.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Quy mô sản xuất tương đối lớn.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B9B5EB-C55C-4EE4-8E5E-6D0090BE66E1}"/>
              </a:ext>
            </a:extLst>
          </p:cNvPr>
          <p:cNvSpPr/>
          <p:nvPr/>
        </p:nvSpPr>
        <p:spPr>
          <a:xfrm>
            <a:off x="4406900" y="5600703"/>
            <a:ext cx="3810000" cy="10668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Thường thuê lao động.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Tổ chức và quản lí SX tiến bộ, trên cơ sở CMH, thâm canh, áp dụng tiến bộ KH - KT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DE4A15-F30A-AD49-12DB-0F91CD233C11}"/>
              </a:ext>
            </a:extLst>
          </p:cNvPr>
          <p:cNvSpPr/>
          <p:nvPr/>
        </p:nvSpPr>
        <p:spPr>
          <a:xfrm>
            <a:off x="8380186" y="5600702"/>
            <a:ext cx="3608614" cy="10668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Giải quyết việc làm, tăng thu nhập cho người dân.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A9CD36-DD90-AF7D-54B7-9BA806859356}"/>
              </a:ext>
            </a:extLst>
          </p:cNvPr>
          <p:cNvSpPr/>
          <p:nvPr/>
        </p:nvSpPr>
        <p:spPr>
          <a:xfrm rot="5400000">
            <a:off x="2150836" y="4279896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CE05FF4-554B-50FC-82DE-C3D1D5AC6C0D}"/>
              </a:ext>
            </a:extLst>
          </p:cNvPr>
          <p:cNvSpPr/>
          <p:nvPr/>
        </p:nvSpPr>
        <p:spPr>
          <a:xfrm rot="5400000">
            <a:off x="6859360" y="2149476"/>
            <a:ext cx="2866574" cy="91621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ABBC99-EAFA-4AAB-B628-CD6F91680345}"/>
              </a:ext>
            </a:extLst>
          </p:cNvPr>
          <p:cNvSpPr/>
          <p:nvPr/>
        </p:nvSpPr>
        <p:spPr>
          <a:xfrm>
            <a:off x="3962400" y="152400"/>
            <a:ext cx="39624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Bebas Neue Bold" panose="020B0606020202050201" pitchFamily="34" charset="0"/>
              </a:rPr>
              <a:t>TRANG TRẠI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E3FAE-9320-3545-2D46-D936B932D9AE}"/>
              </a:ext>
            </a:extLst>
          </p:cNvPr>
          <p:cNvSpPr/>
          <p:nvPr/>
        </p:nvSpPr>
        <p:spPr>
          <a:xfrm>
            <a:off x="880873" y="1752598"/>
            <a:ext cx="4810887" cy="12192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nông nghiệp SX hàng hoá, phát triển KT nông thôn.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B13CD-BEE7-5FD1-C360-5885132D80EF}"/>
              </a:ext>
            </a:extLst>
          </p:cNvPr>
          <p:cNvSpPr/>
          <p:nvPr/>
        </p:nvSpPr>
        <p:spPr>
          <a:xfrm>
            <a:off x="880872" y="3326122"/>
            <a:ext cx="4810887" cy="102972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Giải quyết việc làm, tăng thu nhập cho người dân.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9FC10-FB0B-1827-61ED-E18BA333D87D}"/>
              </a:ext>
            </a:extLst>
          </p:cNvPr>
          <p:cNvSpPr/>
          <p:nvPr/>
        </p:nvSpPr>
        <p:spPr>
          <a:xfrm>
            <a:off x="880872" y="4816075"/>
            <a:ext cx="4797606" cy="14174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có hiệu quả tài nguyên thiên nhiên và góp phần bảo vệ môi trường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79438-C237-C8C4-6E13-4D9AF5FF243E}"/>
              </a:ext>
            </a:extLst>
          </p:cNvPr>
          <p:cNvSpPr/>
          <p:nvPr/>
        </p:nvSpPr>
        <p:spPr>
          <a:xfrm>
            <a:off x="6400800" y="1752598"/>
            <a:ext cx="5120257" cy="17526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Mục đích chủ yếu là SX nông sản hàng hoá đáp ứng nhu cầu thị trường.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Quy mô sản xuất tương đối lớn.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89C52-5EF2-6A9A-0A79-C6F07C73F1A6}"/>
              </a:ext>
            </a:extLst>
          </p:cNvPr>
          <p:cNvSpPr/>
          <p:nvPr/>
        </p:nvSpPr>
        <p:spPr>
          <a:xfrm>
            <a:off x="6415657" y="3733800"/>
            <a:ext cx="5120257" cy="24996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Thường thuê lao động.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Tổ chức và quản lí SX tiến bộ, trên cơ sở CMH, thâm canh, áp dụng tiến bộ KH - KT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114EBA-E0CB-8DEC-2613-C8449096F162}"/>
              </a:ext>
            </a:extLst>
          </p:cNvPr>
          <p:cNvSpPr/>
          <p:nvPr/>
        </p:nvSpPr>
        <p:spPr>
          <a:xfrm>
            <a:off x="1981200" y="978043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08B5B7-61EC-D262-9A23-5F2BD49184C0}"/>
              </a:ext>
            </a:extLst>
          </p:cNvPr>
          <p:cNvSpPr/>
          <p:nvPr/>
        </p:nvSpPr>
        <p:spPr>
          <a:xfrm>
            <a:off x="7924800" y="942974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3DF4FB-A7A0-62CD-2D5A-F7E4EEB93C10}"/>
              </a:ext>
            </a:extLst>
          </p:cNvPr>
          <p:cNvSpPr/>
          <p:nvPr/>
        </p:nvSpPr>
        <p:spPr>
          <a:xfrm>
            <a:off x="3850548" y="64008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B5971A-EBBA-AE56-F543-8F6B9566267A}"/>
              </a:ext>
            </a:extLst>
          </p:cNvPr>
          <p:cNvSpPr/>
          <p:nvPr/>
        </p:nvSpPr>
        <p:spPr>
          <a:xfrm rot="5400000">
            <a:off x="4879248" y="52959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90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95EAED-67F2-28DE-2C14-39A885CD1C27}"/>
              </a:ext>
            </a:extLst>
          </p:cNvPr>
          <p:cNvSpPr/>
          <p:nvPr/>
        </p:nvSpPr>
        <p:spPr>
          <a:xfrm>
            <a:off x="4368800" y="152400"/>
            <a:ext cx="37846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THỂ TỔNG HỢP NÔNG NGHIỆP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70F9F5-0BE7-A895-34EC-D2C5FC149458}"/>
              </a:ext>
            </a:extLst>
          </p:cNvPr>
          <p:cNvSpPr/>
          <p:nvPr/>
        </p:nvSpPr>
        <p:spPr>
          <a:xfrm>
            <a:off x="1981200" y="978043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7CEEE1-852B-D90D-5A44-4661CD53AB8E}"/>
              </a:ext>
            </a:extLst>
          </p:cNvPr>
          <p:cNvSpPr/>
          <p:nvPr/>
        </p:nvSpPr>
        <p:spPr>
          <a:xfrm>
            <a:off x="7924800" y="942974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FEE05-B552-EDE3-F4F4-43A060F30B72}"/>
              </a:ext>
            </a:extLst>
          </p:cNvPr>
          <p:cNvSpPr/>
          <p:nvPr/>
        </p:nvSpPr>
        <p:spPr>
          <a:xfrm>
            <a:off x="697484" y="2051044"/>
            <a:ext cx="4941316" cy="16928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thế mạnh lãnh thổ.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liên kết kinh tế trong SX, chế biến và tiêu thụ nông sản.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A6BCD-187C-3C98-E8BB-2A3535498C6D}"/>
              </a:ext>
            </a:extLst>
          </p:cNvPr>
          <p:cNvSpPr/>
          <p:nvPr/>
        </p:nvSpPr>
        <p:spPr>
          <a:xfrm>
            <a:off x="697484" y="4114800"/>
            <a:ext cx="4941316" cy="13239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Thực hiện công nghiệp hoá nông nghiệp, nông thôn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A27AEB-2E2C-1B9D-2ED5-1C4075BFAE47}"/>
              </a:ext>
            </a:extLst>
          </p:cNvPr>
          <p:cNvSpPr/>
          <p:nvPr/>
        </p:nvSpPr>
        <p:spPr>
          <a:xfrm>
            <a:off x="6257544" y="1719941"/>
            <a:ext cx="5236972" cy="144145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Là lãnh thổ có diện tích tương đối lớn, không có ranh giới rõ ràng, SX tập trung một vài cây trồng hoặc vật nuôi.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8D04DD-6C3E-606A-E0A2-CBE0ACA5FADD}"/>
              </a:ext>
            </a:extLst>
          </p:cNvPr>
          <p:cNvSpPr/>
          <p:nvPr/>
        </p:nvSpPr>
        <p:spPr>
          <a:xfrm>
            <a:off x="6257544" y="3332855"/>
            <a:ext cx="5236972" cy="13239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Có mối liên kết giữa các nông hộ, trang trại… với cơ sở CB hoặc tiêu thụ SP và phát triển thành các chuỗi giá trị nông sản.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8401-AF70-F4A2-CAA7-F2CBCBABD5B5}"/>
              </a:ext>
            </a:extLst>
          </p:cNvPr>
          <p:cNvSpPr/>
          <p:nvPr/>
        </p:nvSpPr>
        <p:spPr>
          <a:xfrm>
            <a:off x="6248399" y="4844143"/>
            <a:ext cx="5246663" cy="16764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Áp dụng các tiến bộ KH – KT, tạo ra các nông sản có giá trị và khối lượng lớn, làm nguyên liệu cho CN chế biến hoặc xuất khẩu.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8A6D5C-4564-DA2A-99BC-E81663926304}"/>
              </a:ext>
            </a:extLst>
          </p:cNvPr>
          <p:cNvSpPr/>
          <p:nvPr/>
        </p:nvSpPr>
        <p:spPr>
          <a:xfrm>
            <a:off x="1705357" y="1822736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78F77B-6329-6CCE-AF71-1356832FC574}"/>
              </a:ext>
            </a:extLst>
          </p:cNvPr>
          <p:cNvSpPr/>
          <p:nvPr/>
        </p:nvSpPr>
        <p:spPr>
          <a:xfrm rot="5400000">
            <a:off x="4791457" y="258619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3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2" action="ppaction://hlinksldjump"/>
          </p:cNvPr>
          <p:cNvSpPr/>
          <p:nvPr/>
        </p:nvSpPr>
        <p:spPr>
          <a:xfrm>
            <a:off x="832181" y="1386637"/>
            <a:ext cx="2215819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5" name="8-Point Star 4">
            <a:hlinkClick r:id="rId3" action="ppaction://hlinksldjump"/>
          </p:cNvPr>
          <p:cNvSpPr/>
          <p:nvPr/>
        </p:nvSpPr>
        <p:spPr>
          <a:xfrm>
            <a:off x="2571057" y="3071109"/>
            <a:ext cx="2229543" cy="2051295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8-Point Star 5">
            <a:hlinkClick r:id="rId4" action="ppaction://hlinksldjump"/>
          </p:cNvPr>
          <p:cNvSpPr/>
          <p:nvPr/>
        </p:nvSpPr>
        <p:spPr>
          <a:xfrm>
            <a:off x="7543800" y="1332499"/>
            <a:ext cx="1981200" cy="1816956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7" name="8-Point Star 6">
            <a:hlinkClick r:id="rId5" action="ppaction://hlinksldjump"/>
          </p:cNvPr>
          <p:cNvSpPr/>
          <p:nvPr/>
        </p:nvSpPr>
        <p:spPr>
          <a:xfrm>
            <a:off x="609600" y="4708462"/>
            <a:ext cx="2162991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8" name="8-Point Star 7">
            <a:hlinkClick r:id="rId6" action="ppaction://hlinksldjump"/>
          </p:cNvPr>
          <p:cNvSpPr/>
          <p:nvPr/>
        </p:nvSpPr>
        <p:spPr>
          <a:xfrm>
            <a:off x="5907171" y="3063037"/>
            <a:ext cx="2188068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9" name="8-Point Star 8">
            <a:hlinkClick r:id="rId7" action="ppaction://hlinksldjump"/>
          </p:cNvPr>
          <p:cNvSpPr/>
          <p:nvPr/>
        </p:nvSpPr>
        <p:spPr>
          <a:xfrm>
            <a:off x="4318781" y="4724400"/>
            <a:ext cx="2220383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0" name="8-Point Star 9">
            <a:hlinkClick r:id="rId8" action="ppaction://hlinksldjump"/>
          </p:cNvPr>
          <p:cNvSpPr/>
          <p:nvPr/>
        </p:nvSpPr>
        <p:spPr>
          <a:xfrm>
            <a:off x="4343400" y="1371646"/>
            <a:ext cx="2133600" cy="1816956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1" name="8-Point Star 10">
            <a:hlinkClick r:id="rId6" action="ppaction://hlinksldjump"/>
          </p:cNvPr>
          <p:cNvSpPr/>
          <p:nvPr/>
        </p:nvSpPr>
        <p:spPr>
          <a:xfrm>
            <a:off x="8991600" y="3125326"/>
            <a:ext cx="2133600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4" name="Chevron 3">
            <a:hlinkClick r:id="rId9" action="ppaction://hlinksldjump"/>
          </p:cNvPr>
          <p:cNvSpPr/>
          <p:nvPr/>
        </p:nvSpPr>
        <p:spPr>
          <a:xfrm>
            <a:off x="9753600" y="5420501"/>
            <a:ext cx="2276805" cy="1208899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  <a:latin typeface="#9Slide03 Bebas Neue Bold" panose="020B0606020202050201" pitchFamily="34" charset="0"/>
              </a:rPr>
              <a:t>GO</a:t>
            </a:r>
            <a:endParaRPr lang="vi-VN" sz="660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2" name="8-Point Star 8">
            <a:hlinkClick r:id="rId10" action="ppaction://hlinksldjump"/>
            <a:extLst>
              <a:ext uri="{FF2B5EF4-FFF2-40B4-BE49-F238E27FC236}">
                <a16:creationId xmlns:a16="http://schemas.microsoft.com/office/drawing/2014/main" id="{594C8A80-A0AE-8B4C-AD60-87F88D0DCB6E}"/>
              </a:ext>
            </a:extLst>
          </p:cNvPr>
          <p:cNvSpPr/>
          <p:nvPr/>
        </p:nvSpPr>
        <p:spPr>
          <a:xfrm>
            <a:off x="7354693" y="4707996"/>
            <a:ext cx="2220383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8750E-66C0-3A01-6D46-4E70D5A643C7}"/>
              </a:ext>
            </a:extLst>
          </p:cNvPr>
          <p:cNvSpPr txBox="1"/>
          <p:nvPr/>
        </p:nvSpPr>
        <p:spPr>
          <a:xfrm>
            <a:off x="3666778" y="228600"/>
            <a:ext cx="550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CON SỐ MAY MẮN</a:t>
            </a:r>
            <a:endParaRPr lang="vi-VN" sz="6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3008B6-9F1D-AB02-58A1-6718B28744CA}"/>
              </a:ext>
            </a:extLst>
          </p:cNvPr>
          <p:cNvSpPr/>
          <p:nvPr/>
        </p:nvSpPr>
        <p:spPr>
          <a:xfrm>
            <a:off x="4572000" y="228601"/>
            <a:ext cx="36068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VÙNG NÔNG NGHIỆP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68185-6914-D8B0-5E9B-410C81308D38}"/>
              </a:ext>
            </a:extLst>
          </p:cNvPr>
          <p:cNvSpPr/>
          <p:nvPr/>
        </p:nvSpPr>
        <p:spPr>
          <a:xfrm>
            <a:off x="511884" y="3658690"/>
            <a:ext cx="5097887" cy="14954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Thúc đẩy phân công lao động theo lãnh thổ, chuyên môn hoá và hợp tác hoá giữa các vùng.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AC4195-B729-C3A1-E387-BCFD87DA5759}"/>
              </a:ext>
            </a:extLst>
          </p:cNvPr>
          <p:cNvSpPr/>
          <p:nvPr/>
        </p:nvSpPr>
        <p:spPr>
          <a:xfrm>
            <a:off x="540913" y="2190749"/>
            <a:ext cx="5097887" cy="9842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Sử dụng có hiệu quả nhất các điều kiện sản xuất của vùng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B358-B939-2442-2CA5-E579D470131D}"/>
              </a:ext>
            </a:extLst>
          </p:cNvPr>
          <p:cNvSpPr/>
          <p:nvPr/>
        </p:nvSpPr>
        <p:spPr>
          <a:xfrm>
            <a:off x="6553200" y="2149960"/>
            <a:ext cx="5097887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- Lãnh thổ rộng lớn, có đặc điểm tương đồng về điều kiện sinh thái nông nghiệp, KT – XH, có ranh giới xác định.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B0330-7846-D5E0-AEF1-9F7835EAFC2A}"/>
              </a:ext>
            </a:extLst>
          </p:cNvPr>
          <p:cNvSpPr/>
          <p:nvPr/>
        </p:nvSpPr>
        <p:spPr>
          <a:xfrm>
            <a:off x="6538559" y="3660306"/>
            <a:ext cx="5112528" cy="14954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Chuyên môn hoá sản xuất nông nghiệp theo hướng phát huy thế mạnh của vùng với các sản phẩm đặc trưng của vùng.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F9CDF5-46DE-65E4-953C-34A3F28EE91A}"/>
              </a:ext>
            </a:extLst>
          </p:cNvPr>
          <p:cNvSpPr/>
          <p:nvPr/>
        </p:nvSpPr>
        <p:spPr>
          <a:xfrm>
            <a:off x="6600499" y="5416533"/>
            <a:ext cx="5065230" cy="9842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Đa dạng hoá các sản phẩm nông nghiệp nhằm đạt hiệu quả cao.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E7C503-6A67-13F6-BEE5-32FE14F117D3}"/>
              </a:ext>
            </a:extLst>
          </p:cNvPr>
          <p:cNvSpPr/>
          <p:nvPr/>
        </p:nvSpPr>
        <p:spPr>
          <a:xfrm>
            <a:off x="1981200" y="1200150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F4F439-1791-9661-B289-E88E780BF9A3}"/>
              </a:ext>
            </a:extLst>
          </p:cNvPr>
          <p:cNvSpPr/>
          <p:nvPr/>
        </p:nvSpPr>
        <p:spPr>
          <a:xfrm>
            <a:off x="7924800" y="1165081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B10D83-2ADA-F560-8E7D-0C2F156C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1600" y="512369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91C-DFAA-C9E0-0288-229D91AEA397}"/>
              </a:ext>
            </a:extLst>
          </p:cNvPr>
          <p:cNvSpPr/>
          <p:nvPr/>
        </p:nvSpPr>
        <p:spPr>
          <a:xfrm>
            <a:off x="762000" y="-2590800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9AB4DD-22D6-ADD7-C8B3-F6114482BEB4}"/>
              </a:ext>
            </a:extLst>
          </p:cNvPr>
          <p:cNvSpPr/>
          <p:nvPr/>
        </p:nvSpPr>
        <p:spPr>
          <a:xfrm>
            <a:off x="7692916" y="7924800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152CF2-D5D6-4F08-CC0D-7AA3E50F8428}"/>
              </a:ext>
            </a:extLst>
          </p:cNvPr>
          <p:cNvSpPr/>
          <p:nvPr/>
        </p:nvSpPr>
        <p:spPr>
          <a:xfrm rot="5400000">
            <a:off x="13373100" y="1104900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A048FD-3501-AE7C-5D82-8B05BAA51FFE}"/>
              </a:ext>
            </a:extLst>
          </p:cNvPr>
          <p:cNvSpPr/>
          <p:nvPr/>
        </p:nvSpPr>
        <p:spPr>
          <a:xfrm>
            <a:off x="1828800" y="5390566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626B54-B105-6BB2-4B9F-F00C543B0F0D}"/>
              </a:ext>
            </a:extLst>
          </p:cNvPr>
          <p:cNvSpPr/>
          <p:nvPr/>
        </p:nvSpPr>
        <p:spPr>
          <a:xfrm rot="5400000">
            <a:off x="4914900" y="421039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3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7F877-902B-7717-3C62-5760BB01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1451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AE2A8-F680-68F8-7807-7404453E4F8F}"/>
              </a:ext>
            </a:extLst>
          </p:cNvPr>
          <p:cNvSpPr/>
          <p:nvPr/>
        </p:nvSpPr>
        <p:spPr>
          <a:xfrm>
            <a:off x="-10886" y="2188769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29A0D-88E2-8467-AD59-795BACBC4545}"/>
              </a:ext>
            </a:extLst>
          </p:cNvPr>
          <p:cNvSpPr/>
          <p:nvPr/>
        </p:nvSpPr>
        <p:spPr>
          <a:xfrm>
            <a:off x="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A088E-AACA-2F4A-730E-EC417250DF29}"/>
              </a:ext>
            </a:extLst>
          </p:cNvPr>
          <p:cNvSpPr/>
          <p:nvPr/>
        </p:nvSpPr>
        <p:spPr>
          <a:xfrm>
            <a:off x="-3429000" y="704918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53568F-175D-5F07-6132-1254C24620DC}"/>
              </a:ext>
            </a:extLst>
          </p:cNvPr>
          <p:cNvSpPr/>
          <p:nvPr/>
        </p:nvSpPr>
        <p:spPr>
          <a:xfrm>
            <a:off x="8112016" y="7130817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6B2B28-1076-19B0-176C-C46D0C16FD81}"/>
              </a:ext>
            </a:extLst>
          </p:cNvPr>
          <p:cNvSpPr/>
          <p:nvPr/>
        </p:nvSpPr>
        <p:spPr>
          <a:xfrm>
            <a:off x="7692916" y="3733800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584EFD-1003-68CC-C9BA-AC7FE347FBCE}"/>
              </a:ext>
            </a:extLst>
          </p:cNvPr>
          <p:cNvSpPr/>
          <p:nvPr/>
        </p:nvSpPr>
        <p:spPr>
          <a:xfrm rot="5400000">
            <a:off x="10436116" y="3026969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0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E59B7C93-69BB-78E6-325B-0E7924F7C253}"/>
              </a:ext>
            </a:extLst>
          </p:cNvPr>
          <p:cNvSpPr/>
          <p:nvPr/>
        </p:nvSpPr>
        <p:spPr>
          <a:xfrm>
            <a:off x="304800" y="837923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B23BCD06-56CC-B9EE-5D31-587D25B6959F}"/>
              </a:ext>
            </a:extLst>
          </p:cNvPr>
          <p:cNvSpPr/>
          <p:nvPr/>
        </p:nvSpPr>
        <p:spPr>
          <a:xfrm>
            <a:off x="4336832" y="163434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4384A-1518-FBCB-A49E-F5225B320B26}"/>
              </a:ext>
            </a:extLst>
          </p:cNvPr>
          <p:cNvSpPr/>
          <p:nvPr/>
        </p:nvSpPr>
        <p:spPr>
          <a:xfrm>
            <a:off x="533400" y="242389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99234-D736-6F52-DE9D-C146BCBD5472}"/>
              </a:ext>
            </a:extLst>
          </p:cNvPr>
          <p:cNvSpPr/>
          <p:nvPr/>
        </p:nvSpPr>
        <p:spPr>
          <a:xfrm>
            <a:off x="775577" y="217805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C201A-AB54-75F6-C883-766FE316F3D5}"/>
              </a:ext>
            </a:extLst>
          </p:cNvPr>
          <p:cNvSpPr txBox="1"/>
          <p:nvPr/>
        </p:nvSpPr>
        <p:spPr>
          <a:xfrm>
            <a:off x="1143000" y="3124956"/>
            <a:ext cx="10096499" cy="3047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Nghiên cứu mục 2 tr77, trả lời: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những khó khăn trong sản xuất nông nghiệp hiện nay.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khắc phục những khó khăn, nông nghiệp thế giới đang phát triển theo những hướng nào?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nêu các định hướng phát triển nông nghiệp trong tương lai. Lấy ví dụ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F12BE87-4A38-AFAE-5BDE-66BAD171AC68}"/>
              </a:ext>
            </a:extLst>
          </p:cNvPr>
          <p:cNvSpPr/>
          <p:nvPr/>
        </p:nvSpPr>
        <p:spPr>
          <a:xfrm>
            <a:off x="7391400" y="2609891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5788D0-76E1-D58A-4528-1E0E5751066A}"/>
              </a:ext>
            </a:extLst>
          </p:cNvPr>
          <p:cNvSpPr/>
          <p:nvPr/>
        </p:nvSpPr>
        <p:spPr>
          <a:xfrm rot="5400000">
            <a:off x="10382249" y="358550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3584A-628D-FFA0-CC44-A16979795C52}"/>
              </a:ext>
            </a:extLst>
          </p:cNvPr>
          <p:cNvSpPr/>
          <p:nvPr/>
        </p:nvSpPr>
        <p:spPr>
          <a:xfrm>
            <a:off x="-5943600" y="6625354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F68C2B-0E73-3CE4-2700-5826C9D7B4D8}"/>
              </a:ext>
            </a:extLst>
          </p:cNvPr>
          <p:cNvSpPr/>
          <p:nvPr/>
        </p:nvSpPr>
        <p:spPr>
          <a:xfrm>
            <a:off x="10820400" y="741505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 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E59B7C93-69BB-78E6-325B-0E7924F7C253}"/>
              </a:ext>
            </a:extLst>
          </p:cNvPr>
          <p:cNvSpPr/>
          <p:nvPr/>
        </p:nvSpPr>
        <p:spPr>
          <a:xfrm>
            <a:off x="374868" y="742950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718FB-2977-030D-7F92-E841B3C51D2D}"/>
              </a:ext>
            </a:extLst>
          </p:cNvPr>
          <p:cNvSpPr/>
          <p:nvPr/>
        </p:nvSpPr>
        <p:spPr>
          <a:xfrm>
            <a:off x="336768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9BEF71-21B0-D461-1C42-3FAAD0886047}"/>
              </a:ext>
            </a:extLst>
          </p:cNvPr>
          <p:cNvSpPr/>
          <p:nvPr/>
        </p:nvSpPr>
        <p:spPr>
          <a:xfrm>
            <a:off x="6287377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C2D593-D7A2-45C1-AC1B-97918AB27F29}"/>
              </a:ext>
            </a:extLst>
          </p:cNvPr>
          <p:cNvSpPr/>
          <p:nvPr/>
        </p:nvSpPr>
        <p:spPr>
          <a:xfrm>
            <a:off x="914454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KHÓ KHĂN TRONG NÔNG NGHIỆP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BFE1D9F-EDF8-721E-F178-C119F3ECCC0E}"/>
              </a:ext>
            </a:extLst>
          </p:cNvPr>
          <p:cNvSpPr/>
          <p:nvPr/>
        </p:nvSpPr>
        <p:spPr>
          <a:xfrm>
            <a:off x="7010400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HƯỚNG KHẮC PHỤC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D4B179-E1E7-10E5-9A74-392935D21376}"/>
              </a:ext>
            </a:extLst>
          </p:cNvPr>
          <p:cNvSpPr txBox="1"/>
          <p:nvPr/>
        </p:nvSpPr>
        <p:spPr>
          <a:xfrm>
            <a:off x="571554" y="3271208"/>
            <a:ext cx="5181600" cy="249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 hẹp diện tích đất canh tác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động của biến đổi khí hậu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 dụng phân bón, thuốc bảo vệ thực vật gây thoái đất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nhiễm môi trường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đất, nước…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223C16-0D3E-663A-C7B9-3C1C4EF36CC7}"/>
              </a:ext>
            </a:extLst>
          </p:cNvPr>
          <p:cNvSpPr txBox="1"/>
          <p:nvPr/>
        </p:nvSpPr>
        <p:spPr>
          <a:xfrm>
            <a:off x="6432662" y="2590800"/>
            <a:ext cx="53021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2060"/>
                </a:solidFill>
                <a:latin typeface="#9Slide03 Oswald" panose="00000500000000000000" pitchFamily="2" charset="0"/>
              </a:rPr>
              <a:t>Cơ giới hoá, tự động hoá trong sản xuất, thu hoạch, chế biến nông sản.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2060"/>
                </a:solidFill>
                <a:latin typeface="#9Slide03 Oswald" panose="00000500000000000000" pitchFamily="2" charset="0"/>
              </a:rPr>
              <a:t>Ứng dụng công nghệ số để quản lí dữ liệu, điều hành SX và tiêu thụ sản phẩm NN…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2060"/>
                </a:solidFill>
                <a:latin typeface="#9Slide03 Oswald" panose="00000500000000000000" pitchFamily="2" charset="0"/>
              </a:rPr>
              <a:t>Công nghệ sinh học: lai tạo ra giống cây trồng, vật nuôi mới, biến đổi gen, SX nhiều chế phẩm sinh học...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2060"/>
                </a:solidFill>
                <a:latin typeface="#9Slide03 Oswald" panose="00000500000000000000" pitchFamily="2" charset="0"/>
              </a:rPr>
              <a:t>Phương thức canh tác nông nghiệp không cần đất: canh tác thuỷ sanh, khí canh, canh tác trên giá thể…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190EDF-4E57-942F-DE2C-C0087C141FFA}"/>
              </a:ext>
            </a:extLst>
          </p:cNvPr>
          <p:cNvSpPr/>
          <p:nvPr/>
        </p:nvSpPr>
        <p:spPr>
          <a:xfrm>
            <a:off x="1981200" y="24765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32A834-26CF-082F-8B42-38E9456304A4}"/>
              </a:ext>
            </a:extLst>
          </p:cNvPr>
          <p:cNvSpPr/>
          <p:nvPr/>
        </p:nvSpPr>
        <p:spPr>
          <a:xfrm>
            <a:off x="8293375" y="24384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63D4BB-42CE-DF59-9DC0-EBE344BA094A}"/>
              </a:ext>
            </a:extLst>
          </p:cNvPr>
          <p:cNvSpPr/>
          <p:nvPr/>
        </p:nvSpPr>
        <p:spPr>
          <a:xfrm>
            <a:off x="-19050" y="-1080899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</p:spTree>
    <p:extLst>
      <p:ext uri="{BB962C8B-B14F-4D97-AF65-F5344CB8AC3E}">
        <p14:creationId xmlns:p14="http://schemas.microsoft.com/office/powerpoint/2010/main" val="263213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789441D-5B2F-2471-0C21-5C463D47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85970"/>
            <a:ext cx="5619750" cy="48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440DF-04C6-CFA1-DB8F-74D172401204}"/>
              </a:ext>
            </a:extLst>
          </p:cNvPr>
          <p:cNvSpPr txBox="1"/>
          <p:nvPr/>
        </p:nvSpPr>
        <p:spPr>
          <a:xfrm>
            <a:off x="5105400" y="1981200"/>
            <a:ext cx="6748449" cy="2215991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</a:t>
            </a:r>
            <a:endParaRPr lang="vi-V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F0ED2-72D5-B885-7F6C-E8682B9E7212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5C696D-EDCA-5800-34AC-99EEBCD92C71}"/>
              </a:ext>
            </a:extLst>
          </p:cNvPr>
          <p:cNvSpPr/>
          <p:nvPr/>
        </p:nvSpPr>
        <p:spPr>
          <a:xfrm>
            <a:off x="7567599" y="44958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02A1FF-9965-5E9F-2CEB-D4D1FF0FBBFF}"/>
              </a:ext>
            </a:extLst>
          </p:cNvPr>
          <p:cNvSpPr/>
          <p:nvPr/>
        </p:nvSpPr>
        <p:spPr>
          <a:xfrm rot="5400000">
            <a:off x="9944100" y="470998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6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545" y="1024569"/>
            <a:ext cx="4855482" cy="1846659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NGHIỆP….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3" y="778542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762000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3" y="434340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72101" y="3276600"/>
            <a:ext cx="2781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Ảnh hưởng đến môi trường sống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591" y="4800600"/>
            <a:ext cx="3750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Làm cho đất bị bạc màu, tiêu diệt vi sinh vật sống trong đất. 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9200" y="3348347"/>
            <a:ext cx="3219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Gây ô nhiễm 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MT 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đất, n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ướ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c và không khí.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50388B-5209-8DE3-7A6C-46301BBF90E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382C7-1892-96CE-DCB4-3DDAC738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09" y="2791687"/>
            <a:ext cx="4398291" cy="36741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978E2F-5CE5-2CB5-AE9E-544C2DA7C357}"/>
              </a:ext>
            </a:extLst>
          </p:cNvPr>
          <p:cNvSpPr/>
          <p:nvPr/>
        </p:nvSpPr>
        <p:spPr>
          <a:xfrm rot="5400000" flipV="1">
            <a:off x="-949823" y="2334733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C9FD7D-F2C7-A8B3-8337-E8C5E0546526}"/>
              </a:ext>
            </a:extLst>
          </p:cNvPr>
          <p:cNvSpPr/>
          <p:nvPr/>
        </p:nvSpPr>
        <p:spPr>
          <a:xfrm>
            <a:off x="40359" y="2860841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665434-84AF-B5D1-FFC9-5A3E672B26B6}"/>
              </a:ext>
            </a:extLst>
          </p:cNvPr>
          <p:cNvGrpSpPr/>
          <p:nvPr/>
        </p:nvGrpSpPr>
        <p:grpSpPr>
          <a:xfrm>
            <a:off x="3554484" y="7388908"/>
            <a:ext cx="9094716" cy="3355292"/>
            <a:chOff x="2155356" y="1336698"/>
            <a:chExt cx="5502914" cy="3182974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CE6FAEFD-9799-3755-F0D7-06BC2E0340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91F993D9-D9C3-C12B-3F8A-E0F6A4376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15D6837-02E7-E276-9DD4-9C88AEECFA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383E8B6A-AFA8-06FA-DCDF-6AB48C25C83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0A987538-7E78-18C9-E2DC-4A3DED275C7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3EBD1CB-25A0-D02F-1F88-1F55BC0B79C8}"/>
              </a:ext>
            </a:extLst>
          </p:cNvPr>
          <p:cNvSpPr/>
          <p:nvPr/>
        </p:nvSpPr>
        <p:spPr>
          <a:xfrm>
            <a:off x="-381000" y="-990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1" name="Rectangle: Single Corner Snipped 20">
            <a:extLst>
              <a:ext uri="{FF2B5EF4-FFF2-40B4-BE49-F238E27FC236}">
                <a16:creationId xmlns:a16="http://schemas.microsoft.com/office/drawing/2014/main" id="{4E1ED5CB-4BC2-6C0B-5597-BF02FF518812}"/>
              </a:ext>
            </a:extLst>
          </p:cNvPr>
          <p:cNvSpPr/>
          <p:nvPr/>
        </p:nvSpPr>
        <p:spPr>
          <a:xfrm>
            <a:off x="-7772400" y="224395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63362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4" name="Rectangle: Single Corner Snipped 23">
            <a:extLst>
              <a:ext uri="{FF2B5EF4-FFF2-40B4-BE49-F238E27FC236}">
                <a16:creationId xmlns:a16="http://schemas.microsoft.com/office/drawing/2014/main" id="{4FDA663B-DE92-C0C9-83B2-75D8CA0AEC9D}"/>
              </a:ext>
            </a:extLst>
          </p:cNvPr>
          <p:cNvSpPr/>
          <p:nvPr/>
        </p:nvSpPr>
        <p:spPr>
          <a:xfrm>
            <a:off x="880379" y="762000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65BC8-E62C-4FC5-9CCB-9BB80A16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646" y="2580898"/>
            <a:ext cx="3268009" cy="34519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DC0788-4C40-FFE8-50D7-E214ADB8D696}"/>
              </a:ext>
            </a:extLst>
          </p:cNvPr>
          <p:cNvSpPr/>
          <p:nvPr/>
        </p:nvSpPr>
        <p:spPr>
          <a:xfrm>
            <a:off x="561975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1CE2D-3874-FD48-F503-3AAAA424FAF0}"/>
              </a:ext>
            </a:extLst>
          </p:cNvPr>
          <p:cNvSpPr txBox="1"/>
          <p:nvPr/>
        </p:nvSpPr>
        <p:spPr>
          <a:xfrm>
            <a:off x="124110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CCEFF-7654-A73F-9F00-AD5446D87E55}"/>
              </a:ext>
            </a:extLst>
          </p:cNvPr>
          <p:cNvSpPr txBox="1"/>
          <p:nvPr/>
        </p:nvSpPr>
        <p:spPr>
          <a:xfrm>
            <a:off x="6534150" y="7447002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807867-147E-4457-7629-D4121A39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91000"/>
            <a:ext cx="2667000" cy="266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C591C9-2FF3-E02A-E9DC-095A69376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5230" y="4169044"/>
            <a:ext cx="2667000" cy="266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9B6D7A-2217-76DA-08A2-6FBD276A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60" y="4147088"/>
            <a:ext cx="2667000" cy="2667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4F1207-435B-DAC5-D9DC-4BE10A35C706}"/>
              </a:ext>
            </a:extLst>
          </p:cNvPr>
          <p:cNvSpPr/>
          <p:nvPr/>
        </p:nvSpPr>
        <p:spPr>
          <a:xfrm>
            <a:off x="909408" y="2236133"/>
            <a:ext cx="7550368" cy="1900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EFA526-8DB9-6D70-5DB0-F4A418FA3A7B}"/>
              </a:ext>
            </a:extLst>
          </p:cNvPr>
          <p:cNvSpPr txBox="1"/>
          <p:nvPr/>
        </p:nvSpPr>
        <p:spPr>
          <a:xfrm>
            <a:off x="1705430" y="2632262"/>
            <a:ext cx="61722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3 Oswald" panose="00000500000000000000" pitchFamily="2" charset="0"/>
              </a:rPr>
              <a:t>Nêu các định hướng phát triển nông nghiệp trong tương lai. Lấy ví vụ.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234E241-640F-90B6-8208-7800ABD1E7DF}"/>
              </a:ext>
            </a:extLst>
          </p:cNvPr>
          <p:cNvSpPr/>
          <p:nvPr/>
        </p:nvSpPr>
        <p:spPr>
          <a:xfrm rot="5400000" flipV="1">
            <a:off x="7587532" y="3457031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A6FC643-9308-0462-FE75-D77EA09067EB}"/>
              </a:ext>
            </a:extLst>
          </p:cNvPr>
          <p:cNvSpPr/>
          <p:nvPr/>
        </p:nvSpPr>
        <p:spPr>
          <a:xfrm>
            <a:off x="8683850" y="2343382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7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5397" y="2102808"/>
            <a:ext cx="9094716" cy="3355292"/>
            <a:chOff x="2155356" y="1336698"/>
            <a:chExt cx="5502914" cy="3182974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5" name="Rectangle 7"/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69" name="Line 11"/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73" name="Text Box 15"/>
          <p:cNvSpPr txBox="1">
            <a:spLocks noChangeArrowheads="1"/>
          </p:cNvSpPr>
          <p:nvPr/>
        </p:nvSpPr>
        <p:spPr bwMode="gray">
          <a:xfrm>
            <a:off x="3616598" y="5675293"/>
            <a:ext cx="4232002" cy="52322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Ứng dụng công nghệ cao</a:t>
            </a:r>
          </a:p>
        </p:txBody>
      </p:sp>
      <p:sp>
        <p:nvSpPr>
          <p:cNvPr id="19474" name="Text Box 16"/>
          <p:cNvSpPr txBox="1">
            <a:spLocks noChangeArrowheads="1"/>
          </p:cNvSpPr>
          <p:nvPr/>
        </p:nvSpPr>
        <p:spPr bwMode="gray">
          <a:xfrm>
            <a:off x="8234585" y="4876800"/>
            <a:ext cx="3347815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Thích ứng với BĐKH và phát triển NN</a:t>
            </a:r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black">
          <a:xfrm>
            <a:off x="320318" y="4101405"/>
            <a:ext cx="3088385" cy="52322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Gắn với thị trường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4" name="Rectangle: Single Corner Snipped 23">
            <a:extLst>
              <a:ext uri="{FF2B5EF4-FFF2-40B4-BE49-F238E27FC236}">
                <a16:creationId xmlns:a16="http://schemas.microsoft.com/office/drawing/2014/main" id="{4FDA663B-DE92-C0C9-83B2-75D8CA0AEC9D}"/>
              </a:ext>
            </a:extLst>
          </p:cNvPr>
          <p:cNvSpPr/>
          <p:nvPr/>
        </p:nvSpPr>
        <p:spPr>
          <a:xfrm>
            <a:off x="880379" y="762000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65BC8-E62C-4FC5-9CCB-9BB80A16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73" y="1744966"/>
            <a:ext cx="2006214" cy="2119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B904B-B0BC-F6E9-DE32-29E3C508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3183">
            <a:off x="1613873" y="2084285"/>
            <a:ext cx="1979604" cy="150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24834-65EF-2C77-3261-5A544FC65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7" y="3988356"/>
            <a:ext cx="1979617" cy="1440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69AEB-B537-D707-E43F-EBD6E25BD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82369">
            <a:off x="8717413" y="2709414"/>
            <a:ext cx="1955766" cy="15456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DC0788-4C40-FFE8-50D7-E214ADB8D696}"/>
              </a:ext>
            </a:extLst>
          </p:cNvPr>
          <p:cNvSpPr/>
          <p:nvPr/>
        </p:nvSpPr>
        <p:spPr>
          <a:xfrm>
            <a:off x="561975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1CE2D-3874-FD48-F503-3AAAA424FAF0}"/>
              </a:ext>
            </a:extLst>
          </p:cNvPr>
          <p:cNvSpPr txBox="1"/>
          <p:nvPr/>
        </p:nvSpPr>
        <p:spPr>
          <a:xfrm>
            <a:off x="124110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CCEFF-7654-A73F-9F00-AD5446D87E55}"/>
              </a:ext>
            </a:extLst>
          </p:cNvPr>
          <p:cNvSpPr txBox="1"/>
          <p:nvPr/>
        </p:nvSpPr>
        <p:spPr>
          <a:xfrm>
            <a:off x="6534150" y="7447002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5DA290-CBD6-5E8B-D67E-0AB0FE6A6191}"/>
              </a:ext>
            </a:extLst>
          </p:cNvPr>
          <p:cNvSpPr/>
          <p:nvPr/>
        </p:nvSpPr>
        <p:spPr>
          <a:xfrm rot="10800000" flipV="1">
            <a:off x="4516872" y="1702552"/>
            <a:ext cx="2425686" cy="84826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1F8F9B9-9BF7-0AE4-D18C-D4F82088F22D}"/>
              </a:ext>
            </a:extLst>
          </p:cNvPr>
          <p:cNvSpPr/>
          <p:nvPr/>
        </p:nvSpPr>
        <p:spPr>
          <a:xfrm rot="16200000" flipV="1">
            <a:off x="4084364" y="2632184"/>
            <a:ext cx="2286000" cy="97386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4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19474" grpId="0" animBg="1"/>
      <p:bldP spid="19476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ông Nghiệp Tại Israel Hiện Đại Tới Mức Nào-_2">
            <a:hlinkClick r:id="" action="ppaction://media"/>
            <a:extLst>
              <a:ext uri="{FF2B5EF4-FFF2-40B4-BE49-F238E27FC236}">
                <a16:creationId xmlns:a16="http://schemas.microsoft.com/office/drawing/2014/main" id="{AB8AA446-4974-96F6-4A95-AF313625F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195796"/>
            <a:ext cx="9486900" cy="4878823"/>
          </a:xfrm>
          <a:prstGeom prst="rect">
            <a:avLst/>
          </a:prstGeom>
          <a:solidFill>
            <a:srgbClr val="50911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95E60-D49A-DC97-C5A8-E4AC404BD50E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5A8BA-86A1-1A54-7C49-079B93B1EBD7}"/>
              </a:ext>
            </a:extLst>
          </p:cNvPr>
          <p:cNvSpPr txBox="1"/>
          <p:nvPr/>
        </p:nvSpPr>
        <p:spPr>
          <a:xfrm>
            <a:off x="123348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ACDA9-F039-359B-121F-71E1B91B7EFE}"/>
              </a:ext>
            </a:extLst>
          </p:cNvPr>
          <p:cNvSpPr txBox="1"/>
          <p:nvPr/>
        </p:nvSpPr>
        <p:spPr>
          <a:xfrm>
            <a:off x="57150" y="6181046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1B1D8-8469-9F54-E01F-C58CDD0B3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85" y="7248667"/>
            <a:ext cx="5043864" cy="3495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95421D-FE30-1198-167D-6CE10978F349}"/>
              </a:ext>
            </a:extLst>
          </p:cNvPr>
          <p:cNvSpPr/>
          <p:nvPr/>
        </p:nvSpPr>
        <p:spPr>
          <a:xfrm>
            <a:off x="0" y="-7620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THỬ TÀI GHI NHỚ…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9A37C1-7BD0-77A4-0543-C3B83F6B0350}"/>
              </a:ext>
            </a:extLst>
          </p:cNvPr>
          <p:cNvSpPr/>
          <p:nvPr/>
        </p:nvSpPr>
        <p:spPr>
          <a:xfrm>
            <a:off x="9524999" y="7219139"/>
            <a:ext cx="6553201" cy="4972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00F2E-684B-E146-030F-03C444536FDD}"/>
              </a:ext>
            </a:extLst>
          </p:cNvPr>
          <p:cNvSpPr txBox="1"/>
          <p:nvPr/>
        </p:nvSpPr>
        <p:spPr>
          <a:xfrm>
            <a:off x="-5410200" y="1390606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Game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3DF056-7357-4917-89E4-314A59DD8246}"/>
              </a:ext>
            </a:extLst>
          </p:cNvPr>
          <p:cNvSpPr/>
          <p:nvPr/>
        </p:nvSpPr>
        <p:spPr>
          <a:xfrm>
            <a:off x="12572999" y="1021430"/>
            <a:ext cx="2971801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LUẬT CHƠI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C6E2B0-24D5-3C52-40C5-05BFDC11ADB6}"/>
              </a:ext>
            </a:extLst>
          </p:cNvPr>
          <p:cNvSpPr/>
          <p:nvPr/>
        </p:nvSpPr>
        <p:spPr>
          <a:xfrm rot="5400000" flipV="1">
            <a:off x="-395764" y="3005103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DFBC20-A675-38C6-43F2-7849D3A128E6}"/>
              </a:ext>
            </a:extLst>
          </p:cNvPr>
          <p:cNvSpPr/>
          <p:nvPr/>
        </p:nvSpPr>
        <p:spPr>
          <a:xfrm rot="16200000">
            <a:off x="19050" y="4652992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2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95A6FC-1D99-53DB-78F9-97748213F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5" y="2867934"/>
            <a:ext cx="5043864" cy="3495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A622C3-D108-2E76-B3B0-61BDD22DCEE4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THỬ TÀI GHI NHỚ…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59AC2-7046-097B-640C-B797C3F6605D}"/>
              </a:ext>
            </a:extLst>
          </p:cNvPr>
          <p:cNvSpPr/>
          <p:nvPr/>
        </p:nvSpPr>
        <p:spPr>
          <a:xfrm>
            <a:off x="5349349" y="1390605"/>
            <a:ext cx="6553201" cy="4972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479F0-F852-022A-1C7D-DBF156195B4F}"/>
              </a:ext>
            </a:extLst>
          </p:cNvPr>
          <p:cNvSpPr txBox="1"/>
          <p:nvPr/>
        </p:nvSpPr>
        <p:spPr>
          <a:xfrm>
            <a:off x="129649" y="1390606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Game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0D0F8E-7EEC-77F8-47BE-2AE8F8C4B48A}"/>
              </a:ext>
            </a:extLst>
          </p:cNvPr>
          <p:cNvSpPr txBox="1"/>
          <p:nvPr/>
        </p:nvSpPr>
        <p:spPr>
          <a:xfrm>
            <a:off x="5525185" y="1810005"/>
            <a:ext cx="6285473" cy="443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lớp thành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nhóm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nhóm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bộ thẻ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 nối gồm 2 màu -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 xanh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 hồng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 các cặp thẻ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 ứng.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 </a:t>
            </a:r>
          </a:p>
          <a:p>
            <a:pPr marL="35433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kết thúc và nhóm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sớm 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sẽ được </a:t>
            </a:r>
            <a:r>
              <a:rPr lang="en-US" sz="2800" b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 cộng</a:t>
            </a:r>
            <a:r>
              <a:rPr lang="en-US" sz="2800" b="1">
                <a:solidFill>
                  <a:srgbClr val="00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04A2E2-99A6-18F0-8379-3986B942E61B}"/>
              </a:ext>
            </a:extLst>
          </p:cNvPr>
          <p:cNvSpPr/>
          <p:nvPr/>
        </p:nvSpPr>
        <p:spPr>
          <a:xfrm>
            <a:off x="7238999" y="1021430"/>
            <a:ext cx="2971801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LUẬT CHƠI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7F0521-E443-FE48-00A5-7BD1C6C3F576}"/>
              </a:ext>
            </a:extLst>
          </p:cNvPr>
          <p:cNvSpPr/>
          <p:nvPr/>
        </p:nvSpPr>
        <p:spPr>
          <a:xfrm rot="5400000" flipV="1">
            <a:off x="-1011953" y="2341826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0AB475-BE07-B40A-32F8-7BD1F6771064}"/>
              </a:ext>
            </a:extLst>
          </p:cNvPr>
          <p:cNvSpPr/>
          <p:nvPr/>
        </p:nvSpPr>
        <p:spPr>
          <a:xfrm>
            <a:off x="-21771" y="2867934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7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-31041" y="17156"/>
            <a:ext cx="2133600" cy="1816956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914400"/>
            <a:ext cx="6629400" cy="2378224"/>
            <a:chOff x="3124200" y="914400"/>
            <a:chExt cx="6629400" cy="2378224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3124200" y="914400"/>
              <a:ext cx="6629400" cy="2378224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0" y="1325940"/>
              <a:ext cx="5715000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Lúa mì thuộc nhóm cây trồng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4900" y="3432021"/>
            <a:ext cx="35052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Cây lương thực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33AD-6713-E36A-459C-25DF0644F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39" y="4601254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7EDC20-335A-3255-BF6F-63255608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4601254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2F4042-5162-BE49-D913-D7E2232CA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214" y="4611763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5507B9-16CD-B710-116E-0055FF05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5" y="4638675"/>
            <a:ext cx="2143125" cy="2143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82B757-72F5-75B4-1969-54FA758C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6386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E4FB9C-1EAC-D420-3AF0-AE9BA416C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1521"/>
              </p:ext>
            </p:extLst>
          </p:nvPr>
        </p:nvGraphicFramePr>
        <p:xfrm>
          <a:off x="495299" y="1143000"/>
          <a:ext cx="11201401" cy="5227357"/>
        </p:xfrm>
        <a:graphic>
          <a:graphicData uri="http://schemas.openxmlformats.org/drawingml/2006/table">
            <a:tbl>
              <a:tblPr firstRow="1" firstCol="1" bandRow="1"/>
              <a:tblGrid>
                <a:gridCol w="5372101">
                  <a:extLst>
                    <a:ext uri="{9D8B030D-6E8A-4147-A177-3AD203B41FA5}">
                      <a16:colId xmlns:a16="http://schemas.microsoft.com/office/drawing/2014/main" val="3338459099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903898587"/>
                    </a:ext>
                  </a:extLst>
                </a:gridCol>
              </a:tblGrid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tổ chức lãnh thổ nông nghiệp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sử dụng hiệu quả, hiệu quả tài nguyên.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913740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hướng phát triển nông nghiệp trong tương lai</a:t>
                      </a:r>
                      <a:endParaRPr lang="vi-VN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nông nghiệp xanh.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81242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khắc phục các khó khăn trong nông nghiệp 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 mạnh mẽ công nghệ vào sản xuất nông nghiệp.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9528"/>
                  </a:ext>
                </a:extLst>
              </a:tr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 trại có đặc điểm 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 chủ yếu là sản xuất nông sản hàng hoá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724699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tổ chức lãnh thổ nông nghiệp cao nhất là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 nông nghiệp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661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93164F-DBF8-5AE4-9B43-96B608E1E88E}"/>
              </a:ext>
            </a:extLst>
          </p:cNvPr>
          <p:cNvSpPr txBox="1"/>
          <p:nvPr/>
        </p:nvSpPr>
        <p:spPr>
          <a:xfrm>
            <a:off x="3467099" y="228600"/>
            <a:ext cx="5257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2BEE5-5807-6618-5BC5-7D44770E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0FBC25-B4AB-9A90-9DA9-D00341A8E830}"/>
              </a:ext>
            </a:extLst>
          </p:cNvPr>
          <p:cNvSpPr/>
          <p:nvPr/>
        </p:nvSpPr>
        <p:spPr>
          <a:xfrm>
            <a:off x="1621336" y="-1600200"/>
            <a:ext cx="965626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cap="all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</a:t>
            </a:r>
            <a:r>
              <a:rPr lang="en-US" sz="8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99BE6-A336-EF1B-0CE5-FC2C1CE9F720}"/>
              </a:ext>
            </a:extLst>
          </p:cNvPr>
          <p:cNvSpPr/>
          <p:nvPr/>
        </p:nvSpPr>
        <p:spPr>
          <a:xfrm>
            <a:off x="-1234440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71B8A7-C182-7273-83D8-00764FCD4DE7}"/>
              </a:ext>
            </a:extLst>
          </p:cNvPr>
          <p:cNvSpPr/>
          <p:nvPr/>
        </p:nvSpPr>
        <p:spPr>
          <a:xfrm>
            <a:off x="1219200" y="7017264"/>
            <a:ext cx="10058400" cy="2126736"/>
          </a:xfrm>
          <a:prstGeom prst="rect">
            <a:avLst/>
          </a:prstGeom>
          <a:ln w="12700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 – Tr 78.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trước nội dung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27.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hiểu một mô hình nông nghiệp công nghệ cao ở nước ta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Nộp và chấm điểm ở tiết sau.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B34BDF-65BF-C679-A80A-5B77FB15CF0D}"/>
              </a:ext>
            </a:extLst>
          </p:cNvPr>
          <p:cNvSpPr/>
          <p:nvPr/>
        </p:nvSpPr>
        <p:spPr>
          <a:xfrm rot="5400000" flipV="1">
            <a:off x="-1037115" y="1538764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97129A-412E-9477-29F1-CDFBF988855A}"/>
              </a:ext>
            </a:extLst>
          </p:cNvPr>
          <p:cNvSpPr/>
          <p:nvPr/>
        </p:nvSpPr>
        <p:spPr>
          <a:xfrm>
            <a:off x="29029" y="891064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0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08610-BD0E-D318-AAF5-79943C74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0B34A5-DF62-4CA8-FCC6-C28CD251104D}"/>
              </a:ext>
            </a:extLst>
          </p:cNvPr>
          <p:cNvSpPr/>
          <p:nvPr/>
        </p:nvSpPr>
        <p:spPr>
          <a:xfrm>
            <a:off x="1621336" y="533400"/>
            <a:ext cx="965626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cap="all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</a:t>
            </a:r>
            <a:r>
              <a:rPr lang="en-US" sz="8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7F684D-C684-9073-0EE8-9CCED36AEC72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3FE212-0B55-EC56-B9F4-1EC7E3D58FBC}"/>
              </a:ext>
            </a:extLst>
          </p:cNvPr>
          <p:cNvSpPr/>
          <p:nvPr/>
        </p:nvSpPr>
        <p:spPr>
          <a:xfrm>
            <a:off x="1219200" y="4702356"/>
            <a:ext cx="10058400" cy="2126736"/>
          </a:xfrm>
          <a:prstGeom prst="rect">
            <a:avLst/>
          </a:prstGeom>
          <a:ln w="12700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trước nội dung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23.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hiểu một mô hình nông nghiệp công nghệ cao ở nước ta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Nộp và chấm điểm ở tiết sau.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BB05BD-40FA-A98D-1986-1730414E4A0E}"/>
              </a:ext>
            </a:extLst>
          </p:cNvPr>
          <p:cNvSpPr/>
          <p:nvPr/>
        </p:nvSpPr>
        <p:spPr>
          <a:xfrm rot="10800000">
            <a:off x="2667000" y="1828799"/>
            <a:ext cx="7239000" cy="76199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AA2A29-61E3-1286-EA93-DC8E95CFE1D6}"/>
              </a:ext>
            </a:extLst>
          </p:cNvPr>
          <p:cNvSpPr/>
          <p:nvPr/>
        </p:nvSpPr>
        <p:spPr>
          <a:xfrm rot="5400000">
            <a:off x="233967" y="5720367"/>
            <a:ext cx="1879752" cy="90714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5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trị của lời cảm ơn trong cuộc sống bạn nên trân trọng -  GiaTriCuocSong.org">
            <a:extLst>
              <a:ext uri="{FF2B5EF4-FFF2-40B4-BE49-F238E27FC236}">
                <a16:creationId xmlns:a16="http://schemas.microsoft.com/office/drawing/2014/main" id="{80894E36-2C83-E218-4634-87F7BA12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00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8-Point Star 444">
            <a:hlinkClick r:id="rId3" action="ppaction://hlinksldjump"/>
          </p:cNvPr>
          <p:cNvSpPr/>
          <p:nvPr/>
        </p:nvSpPr>
        <p:spPr>
          <a:xfrm>
            <a:off x="35496" y="116632"/>
            <a:ext cx="2047988" cy="19812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1047750"/>
            <a:ext cx="7848872" cy="2228850"/>
            <a:chOff x="2362200" y="1047750"/>
            <a:chExt cx="7848872" cy="2228850"/>
          </a:xfrm>
          <a:solidFill>
            <a:srgbClr val="509116"/>
          </a:solidFill>
        </p:grpSpPr>
        <p:sp>
          <p:nvSpPr>
            <p:cNvPr id="453" name="Horizontal Scroll 452"/>
            <p:cNvSpPr/>
            <p:nvPr/>
          </p:nvSpPr>
          <p:spPr>
            <a:xfrm>
              <a:off x="2362200" y="1047750"/>
              <a:ext cx="7848872" cy="222885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2793565" y="1402140"/>
              <a:ext cx="7272808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Cây cà phê thuộc nhóm cây trồng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77369" y="3630990"/>
            <a:ext cx="35052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Cây công nghiệp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E91A4-299E-965D-E50E-736D2439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8" y="4571999"/>
            <a:ext cx="2267857" cy="22678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6B52D6-D7F6-8531-D7C6-8174FFCD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028" y="4590142"/>
            <a:ext cx="2267857" cy="2267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FAF02A-2B56-C126-0B23-61F82ABA7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5364" y="4590143"/>
            <a:ext cx="2267857" cy="22678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B77081-FAE0-6A36-A571-8ECCE18DD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7700" y="4553856"/>
            <a:ext cx="2267857" cy="2267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8E02FB-E07D-5738-B7E1-FBC1E3B29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510" y="4553856"/>
            <a:ext cx="2267857" cy="22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0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76200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10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1143000"/>
            <a:ext cx="7848872" cy="2441352"/>
            <a:chOff x="2362200" y="1548656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362200" y="1548656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1955353"/>
              <a:ext cx="7272808" cy="13088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bao gồm những ngành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62400" y="3807628"/>
            <a:ext cx="5257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Trồng trọt – Chăn nuôi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992473-D1F0-81B1-33CD-42BB45858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32657" y="4861900"/>
            <a:ext cx="3124200" cy="19960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9F35C3-7353-C053-C119-B1C843BE9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3124200" y="4861900"/>
            <a:ext cx="3124200" cy="19960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C28850-32E4-28B7-E781-E9DCAAEB7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6019800" y="4861900"/>
            <a:ext cx="3124200" cy="19960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494E6C-1F84-B31F-0085-ED5CDB21F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203" t="13923" r="10681" b="7875"/>
          <a:stretch/>
        </p:blipFill>
        <p:spPr>
          <a:xfrm>
            <a:off x="9067800" y="4861900"/>
            <a:ext cx="3124200" cy="19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4600" y="1066800"/>
            <a:ext cx="7848872" cy="2035696"/>
            <a:chOff x="2514600" y="11618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514600" y="11618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41983" y="1466671"/>
              <a:ext cx="7488832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phụ thuộc vào yếu tố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91000" y="3505200"/>
            <a:ext cx="4495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Điều kiện tự nhiên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1" name="Picture 2" descr="Sprout - Free nature icons">
            <a:extLst>
              <a:ext uri="{FF2B5EF4-FFF2-40B4-BE49-F238E27FC236}">
                <a16:creationId xmlns:a16="http://schemas.microsoft.com/office/drawing/2014/main" id="{B25CEFE5-8E8A-FAE6-E3EB-32C6CC8E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0" y="4960641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prout - Free nature icons">
            <a:extLst>
              <a:ext uri="{FF2B5EF4-FFF2-40B4-BE49-F238E27FC236}">
                <a16:creationId xmlns:a16="http://schemas.microsoft.com/office/drawing/2014/main" id="{FD53253E-B030-BD21-A92D-8FDAAD14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30" y="4944272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prout - Free nature icons">
            <a:extLst>
              <a:ext uri="{FF2B5EF4-FFF2-40B4-BE49-F238E27FC236}">
                <a16:creationId xmlns:a16="http://schemas.microsoft.com/office/drawing/2014/main" id="{4390043E-428D-78E7-C49B-43EDAC64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27903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prout - Free nature icons">
            <a:extLst>
              <a:ext uri="{FF2B5EF4-FFF2-40B4-BE49-F238E27FC236}">
                <a16:creationId xmlns:a16="http://schemas.microsoft.com/office/drawing/2014/main" id="{A2CB1725-2AAB-A112-1876-C32324EF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11534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prout - Free nature icons">
            <a:extLst>
              <a:ext uri="{FF2B5EF4-FFF2-40B4-BE49-F238E27FC236}">
                <a16:creationId xmlns:a16="http://schemas.microsoft.com/office/drawing/2014/main" id="{B6B293DC-DB81-F89C-9447-DA9B2169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95165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prout - Free nature icons">
            <a:extLst>
              <a:ext uri="{FF2B5EF4-FFF2-40B4-BE49-F238E27FC236}">
                <a16:creationId xmlns:a16="http://schemas.microsoft.com/office/drawing/2014/main" id="{CE7F5AF8-F895-5889-8487-5EB2F757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876800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22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1200" y="774040"/>
            <a:ext cx="8039236" cy="2731160"/>
            <a:chOff x="2171564" y="1329848"/>
            <a:chExt cx="7850930" cy="2035696"/>
          </a:xfrm>
        </p:grpSpPr>
        <p:sp>
          <p:nvSpPr>
            <p:cNvPr id="4" name="Horizontal Scroll 3"/>
            <p:cNvSpPr/>
            <p:nvPr/>
          </p:nvSpPr>
          <p:spPr>
            <a:xfrm>
              <a:off x="2171564" y="1329848"/>
              <a:ext cx="7848872" cy="2035696"/>
            </a:xfrm>
            <a:prstGeom prst="horizontalScroll">
              <a:avLst/>
            </a:prstGeom>
            <a:solidFill>
              <a:srgbClr val="50911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33662" y="1749515"/>
              <a:ext cx="7488832" cy="1169961"/>
            </a:xfrm>
            <a:prstGeom prst="rect">
              <a:avLst/>
            </a:prstGeom>
            <a:solidFill>
              <a:srgbClr val="50911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Diện tích mặt nước là tư liệu sản xuất của ngành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90709" y="3388932"/>
            <a:ext cx="41910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Thuỷ sản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14FD48-74DB-0351-0169-7988353B8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6326" y="4259997"/>
            <a:ext cx="2430760" cy="24307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6C4D3-30A9-D2B6-C97A-327FDFC4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028" y="4127576"/>
            <a:ext cx="2430760" cy="2430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77AC3F-0026-56A7-373A-B0EB891AC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6820" y="4194345"/>
            <a:ext cx="2430760" cy="2430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5E15BB-6B5E-4C9A-0C4E-AAC9E8EDB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314" y="4213395"/>
            <a:ext cx="2430760" cy="24307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BBED5D-69FA-C60E-463A-0E1F8004B3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35496" y="5105400"/>
            <a:ext cx="2964150" cy="17262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E6B419-AB1D-E37B-8898-35CFE777D1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3046698" y="5123013"/>
            <a:ext cx="2964150" cy="17262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635D9F-8451-89E0-8C25-C53ACDFD7C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6096000" y="5142500"/>
            <a:ext cx="2964150" cy="17262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528FDA-BEA0-4CEF-521D-38185B651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4" t="25470" r="11636" b="27939"/>
          <a:stretch/>
        </p:blipFill>
        <p:spPr>
          <a:xfrm>
            <a:off x="9192354" y="5091241"/>
            <a:ext cx="2964150" cy="17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20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00" y="3564807"/>
            <a:ext cx="5257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Nông nghiệp xanh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438400" y="762000"/>
            <a:ext cx="7848872" cy="2572938"/>
            <a:chOff x="2438400" y="13142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438400" y="13142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0" y="1696566"/>
              <a:ext cx="7182036" cy="12419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của thế giới đang phát triển theo hướng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4B8B48-40E0-A9CB-2AF5-614208121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0" y="4867225"/>
            <a:ext cx="3085700" cy="1990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3675FA-3973-9C95-C35C-9282D6EF2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3048000" y="4867225"/>
            <a:ext cx="3085700" cy="1990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16B1F4-D9F6-D1DF-94C7-38748C9DA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6096000" y="4867225"/>
            <a:ext cx="3085700" cy="199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EB3AD8-A42E-0003-70AE-CC9BB0F4A8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9144000" y="4867225"/>
            <a:ext cx="3085700" cy="19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1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3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30</a:t>
            </a:r>
            <a:endParaRPr 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2662" y="3807151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Tiến bộ khoa học kĩ thuật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81165" y="582191"/>
            <a:ext cx="8101035" cy="3429000"/>
            <a:chOff x="1541240" y="677329"/>
            <a:chExt cx="8101035" cy="3429000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541240" y="677329"/>
              <a:ext cx="8101035" cy="342900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3147" y="1400480"/>
              <a:ext cx="7479939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“Làm thay đổi cách thức sản xuất, tăng năng suất, sản lượng và giá trị nông sản” là do nhân tố nào?</a:t>
              </a:r>
              <a:endPara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20</a:t>
            </a:r>
          </a:p>
        </p:txBody>
      </p:sp>
      <p:sp>
        <p:nvSpPr>
          <p:cNvPr id="9" name="Oval 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19</a:t>
            </a:r>
          </a:p>
        </p:txBody>
      </p:sp>
      <p:sp>
        <p:nvSpPr>
          <p:cNvPr id="10" name="Oval 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17</a:t>
            </a:r>
          </a:p>
        </p:txBody>
      </p:sp>
      <p:sp>
        <p:nvSpPr>
          <p:cNvPr id="12" name="Oval 1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14</a:t>
            </a:r>
          </a:p>
        </p:txBody>
      </p:sp>
      <p:sp>
        <p:nvSpPr>
          <p:cNvPr id="15" name="Oval 1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13</a:t>
            </a:r>
          </a:p>
        </p:txBody>
      </p:sp>
      <p:sp>
        <p:nvSpPr>
          <p:cNvPr id="16" name="Oval 1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12</a:t>
            </a:r>
          </a:p>
        </p:txBody>
      </p:sp>
      <p:sp>
        <p:nvSpPr>
          <p:cNvPr id="17" name="Oval 1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11</a:t>
            </a:r>
          </a:p>
        </p:txBody>
      </p:sp>
      <p:sp>
        <p:nvSpPr>
          <p:cNvPr id="18" name="Oval 1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10</a:t>
            </a:r>
          </a:p>
        </p:txBody>
      </p:sp>
      <p:sp>
        <p:nvSpPr>
          <p:cNvPr id="19" name="Oval 18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09</a:t>
            </a:r>
          </a:p>
        </p:txBody>
      </p:sp>
      <p:sp>
        <p:nvSpPr>
          <p:cNvPr id="20" name="Oval 19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08</a:t>
            </a:r>
          </a:p>
        </p:txBody>
      </p:sp>
      <p:sp>
        <p:nvSpPr>
          <p:cNvPr id="21" name="Oval 20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07</a:t>
            </a:r>
          </a:p>
        </p:txBody>
      </p:sp>
      <p:sp>
        <p:nvSpPr>
          <p:cNvPr id="22" name="Oval 21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06</a:t>
            </a:r>
          </a:p>
        </p:txBody>
      </p:sp>
      <p:sp>
        <p:nvSpPr>
          <p:cNvPr id="23" name="Oval 22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05</a:t>
            </a:r>
          </a:p>
        </p:txBody>
      </p:sp>
      <p:sp>
        <p:nvSpPr>
          <p:cNvPr id="24" name="Oval 23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04</a:t>
            </a:r>
          </a:p>
        </p:txBody>
      </p:sp>
      <p:sp>
        <p:nvSpPr>
          <p:cNvPr id="25" name="Oval 24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03</a:t>
            </a:r>
          </a:p>
        </p:txBody>
      </p:sp>
      <p:sp>
        <p:nvSpPr>
          <p:cNvPr id="26" name="Oval 25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02</a:t>
            </a:r>
          </a:p>
        </p:txBody>
      </p:sp>
      <p:sp>
        <p:nvSpPr>
          <p:cNvPr id="27" name="Oval 26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9982200" y="116632"/>
            <a:ext cx="1988579" cy="931118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00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E37911-C816-F6A6-CD7A-8C93A5C82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4638148"/>
            <a:ext cx="2143125" cy="2143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076F-4569-9BFC-E961-C8A0ABA17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5" y="4714875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219CB8-8D24-E8F6-571B-DD7E9DAF3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4713821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45F35C-10B9-7C73-9F99-67F9B657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5" y="4648200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8E5D1B-BFEF-345D-3E5D-71AED125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1871</TotalTime>
  <Words>2432</Words>
  <Application>Microsoft Office PowerPoint</Application>
  <PresentationFormat>Widescreen</PresentationFormat>
  <Paragraphs>400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#9Slide02 Noi dung dai</vt:lpstr>
      <vt:lpstr>#9Slide02 Tieu de dai</vt:lpstr>
      <vt:lpstr>#9Slide03 Bebas Neue Bold</vt:lpstr>
      <vt:lpstr>#9Slide03 Bebas Neue ZSmall</vt:lpstr>
      <vt:lpstr>#9Slide03 Oswald</vt:lpstr>
      <vt:lpstr>#9Slide03 Oswald Bold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9slide.vn</dc:creator>
  <cp:keywords>9Slide</cp:keywords>
  <dc:description>9slide.vn</dc:description>
  <cp:lastModifiedBy>Administrator</cp:lastModifiedBy>
  <cp:revision>203</cp:revision>
  <dcterms:created xsi:type="dcterms:W3CDTF">2019-05-08T16:26:14Z</dcterms:created>
  <dcterms:modified xsi:type="dcterms:W3CDTF">2026-03-26T13:32:52Z</dcterms:modified>
  <cp:category>9slide.vn</cp:category>
  <cp:contentStatus>9Slide</cp:contentStatus>
</cp:coreProperties>
</file>