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61"/>
  </p:notesMasterIdLst>
  <p:sldIdLst>
    <p:sldId id="408" r:id="rId3"/>
    <p:sldId id="416" r:id="rId4"/>
    <p:sldId id="465" r:id="rId5"/>
    <p:sldId id="427" r:id="rId6"/>
    <p:sldId id="429" r:id="rId7"/>
    <p:sldId id="428" r:id="rId8"/>
    <p:sldId id="430" r:id="rId9"/>
    <p:sldId id="431" r:id="rId10"/>
    <p:sldId id="466" r:id="rId11"/>
    <p:sldId id="433" r:id="rId12"/>
    <p:sldId id="434" r:id="rId13"/>
    <p:sldId id="502" r:id="rId14"/>
    <p:sldId id="435" r:id="rId15"/>
    <p:sldId id="503" r:id="rId16"/>
    <p:sldId id="437" r:id="rId17"/>
    <p:sldId id="549" r:id="rId18"/>
    <p:sldId id="550" r:id="rId19"/>
    <p:sldId id="551" r:id="rId20"/>
    <p:sldId id="552" r:id="rId21"/>
    <p:sldId id="504" r:id="rId22"/>
    <p:sldId id="439" r:id="rId23"/>
    <p:sldId id="469" r:id="rId24"/>
    <p:sldId id="441" r:id="rId25"/>
    <p:sldId id="505" r:id="rId26"/>
    <p:sldId id="526" r:id="rId27"/>
    <p:sldId id="467" r:id="rId28"/>
    <p:sldId id="605" r:id="rId29"/>
    <p:sldId id="446" r:id="rId30"/>
    <p:sldId id="507" r:id="rId31"/>
    <p:sldId id="508" r:id="rId32"/>
    <p:sldId id="509" r:id="rId33"/>
    <p:sldId id="510" r:id="rId34"/>
    <p:sldId id="512" r:id="rId35"/>
    <p:sldId id="511" r:id="rId36"/>
    <p:sldId id="513" r:id="rId37"/>
    <p:sldId id="514" r:id="rId38"/>
    <p:sldId id="515" r:id="rId39"/>
    <p:sldId id="516" r:id="rId40"/>
    <p:sldId id="517" r:id="rId41"/>
    <p:sldId id="518" r:id="rId42"/>
    <p:sldId id="519" r:id="rId43"/>
    <p:sldId id="520" r:id="rId44"/>
    <p:sldId id="522" r:id="rId45"/>
    <p:sldId id="598" r:id="rId46"/>
    <p:sldId id="546" r:id="rId47"/>
    <p:sldId id="524" r:id="rId48"/>
    <p:sldId id="599" r:id="rId49"/>
    <p:sldId id="535" r:id="rId50"/>
    <p:sldId id="601" r:id="rId51"/>
    <p:sldId id="577" r:id="rId52"/>
    <p:sldId id="575" r:id="rId53"/>
    <p:sldId id="349" r:id="rId54"/>
    <p:sldId id="264" r:id="rId55"/>
    <p:sldId id="525" r:id="rId56"/>
    <p:sldId id="276" r:id="rId57"/>
    <p:sldId id="265" r:id="rId58"/>
    <p:sldId id="274" r:id="rId59"/>
    <p:sldId id="27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A7B"/>
    <a:srgbClr val="28A1C8"/>
    <a:srgbClr val="4AA2D9"/>
    <a:srgbClr val="FF9900"/>
    <a:srgbClr val="F3A903"/>
    <a:srgbClr val="F11B5D"/>
    <a:srgbClr val="EBFFF5"/>
    <a:srgbClr val="E1FFF0"/>
    <a:srgbClr val="F7FFFB"/>
    <a:srgbClr val="D9FF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8" autoAdjust="0"/>
    <p:restoredTop sz="93725" autoAdjust="0"/>
  </p:normalViewPr>
  <p:slideViewPr>
    <p:cSldViewPr snapToGrid="0">
      <p:cViewPr varScale="1">
        <p:scale>
          <a:sx n="112" d="100"/>
          <a:sy n="112" d="100"/>
        </p:scale>
        <p:origin x="258" y="108"/>
      </p:cViewPr>
      <p:guideLst>
        <p:guide orient="horz" pos="2160"/>
        <p:guide pos="3840"/>
      </p:guideLst>
    </p:cSldViewPr>
  </p:slideViewPr>
  <p:notesTextViewPr>
    <p:cViewPr>
      <p:scale>
        <a:sx n="75" d="100"/>
        <a:sy n="75" d="100"/>
      </p:scale>
      <p:origin x="0" y="0"/>
    </p:cViewPr>
  </p:notesTextViewPr>
  <p:sorterViewPr>
    <p:cViewPr>
      <p:scale>
        <a:sx n="150" d="100"/>
        <a:sy n="150" d="100"/>
      </p:scale>
      <p:origin x="0" y="-212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3576D-EFCA-4526-931A-E2E149B3F93C}" type="datetimeFigureOut">
              <a:rPr lang="en-US" smtClean="0"/>
              <a:t>4/5/2026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71C10-D650-481E-A140-DD98DEE46E95}" type="slidenum">
              <a:rPr lang="en-US" smtClean="0"/>
              <a:t>‹#›</a:t>
            </a:fld>
            <a:endParaRPr lang="en-US"/>
          </a:p>
        </p:txBody>
      </p:sp>
    </p:spTree>
    <p:extLst>
      <p:ext uri="{BB962C8B-B14F-4D97-AF65-F5344CB8AC3E}">
        <p14:creationId xmlns:p14="http://schemas.microsoft.com/office/powerpoint/2010/main" val="2352158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671C10-D650-481E-A140-DD98DEE46E95}" type="slidenum">
              <a:rPr lang="en-US" smtClean="0"/>
              <a:t>2</a:t>
            </a:fld>
            <a:endParaRPr lang="en-US"/>
          </a:p>
        </p:txBody>
      </p:sp>
    </p:spTree>
    <p:extLst>
      <p:ext uri="{BB962C8B-B14F-4D97-AF65-F5344CB8AC3E}">
        <p14:creationId xmlns:p14="http://schemas.microsoft.com/office/powerpoint/2010/main" val="365796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776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527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6100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64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353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599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505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02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5418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46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696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817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039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0310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500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7437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458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0862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754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8579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196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671C10-D650-481E-A140-DD98DEE46E95}" type="slidenum">
              <a:rPr lang="en-US" smtClean="0"/>
              <a:t>8</a:t>
            </a:fld>
            <a:endParaRPr lang="en-US"/>
          </a:p>
        </p:txBody>
      </p:sp>
    </p:spTree>
    <p:extLst>
      <p:ext uri="{BB962C8B-B14F-4D97-AF65-F5344CB8AC3E}">
        <p14:creationId xmlns:p14="http://schemas.microsoft.com/office/powerpoint/2010/main" val="770279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944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554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227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037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088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945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652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21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873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91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492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1756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365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0302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5924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671C10-D650-481E-A140-DD98DEE46E95}" type="slidenum">
              <a:rPr lang="en-US" smtClean="0"/>
              <a:t>52</a:t>
            </a:fld>
            <a:endParaRPr lang="en-US"/>
          </a:p>
        </p:txBody>
      </p:sp>
    </p:spTree>
    <p:extLst>
      <p:ext uri="{BB962C8B-B14F-4D97-AF65-F5344CB8AC3E}">
        <p14:creationId xmlns:p14="http://schemas.microsoft.com/office/powerpoint/2010/main" val="26436865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131c308926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131c308926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649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131c308926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131c308926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44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133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946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299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7793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1C10-D650-481E-A140-DD98DEE46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16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18159-4849-4CC2-9063-612F2035ECA4}"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291002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18159-4849-4CC2-9063-612F2035ECA4}"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4269292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18159-4849-4CC2-9063-612F2035ECA4}"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257796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6922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8113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1364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482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6296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931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2376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6136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18159-4849-4CC2-9063-612F2035ECA4}"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4052663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5344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2499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0438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130"/>
        <p:cNvGrpSpPr/>
        <p:nvPr/>
      </p:nvGrpSpPr>
      <p:grpSpPr>
        <a:xfrm>
          <a:off x="0" y="0"/>
          <a:ext cx="0" cy="0"/>
          <a:chOff x="0" y="0"/>
          <a:chExt cx="0" cy="0"/>
        </a:xfrm>
      </p:grpSpPr>
      <p:grpSp>
        <p:nvGrpSpPr>
          <p:cNvPr id="131" name="Google Shape;131;p14"/>
          <p:cNvGrpSpPr/>
          <p:nvPr/>
        </p:nvGrpSpPr>
        <p:grpSpPr>
          <a:xfrm>
            <a:off x="207400" y="212168"/>
            <a:ext cx="11777200" cy="6433667"/>
            <a:chOff x="164875" y="162825"/>
            <a:chExt cx="8832900" cy="4825250"/>
          </a:xfrm>
        </p:grpSpPr>
        <p:sp>
          <p:nvSpPr>
            <p:cNvPr id="132" name="Google Shape;132;p14"/>
            <p:cNvSpPr/>
            <p:nvPr/>
          </p:nvSpPr>
          <p:spPr>
            <a:xfrm>
              <a:off x="170225" y="162825"/>
              <a:ext cx="8807975" cy="513825"/>
            </a:xfrm>
            <a:custGeom>
              <a:avLst/>
              <a:gdLst/>
              <a:ahLst/>
              <a:cxnLst/>
              <a:rect l="l" t="t" r="r" b="b"/>
              <a:pathLst>
                <a:path w="352319" h="20553" extrusionOk="0">
                  <a:moveTo>
                    <a:pt x="0" y="20426"/>
                  </a:moveTo>
                  <a:lnTo>
                    <a:pt x="0" y="0"/>
                  </a:lnTo>
                  <a:lnTo>
                    <a:pt x="352274" y="0"/>
                  </a:lnTo>
                  <a:lnTo>
                    <a:pt x="352319" y="20553"/>
                  </a:lnTo>
                </a:path>
              </a:pathLst>
            </a:custGeom>
            <a:noFill/>
            <a:ln w="19050" cap="flat" cmpd="sng">
              <a:solidFill>
                <a:srgbClr val="823E43"/>
              </a:solidFill>
              <a:prstDash val="solid"/>
              <a:round/>
              <a:headEnd type="none" w="med" len="med"/>
              <a:tailEnd type="none" w="med" len="med"/>
            </a:ln>
          </p:spPr>
        </p:sp>
        <p:cxnSp>
          <p:nvCxnSpPr>
            <p:cNvPr id="133" name="Google Shape;133;p14"/>
            <p:cNvCxnSpPr/>
            <p:nvPr/>
          </p:nvCxnSpPr>
          <p:spPr>
            <a:xfrm>
              <a:off x="8978199" y="784475"/>
              <a:ext cx="0" cy="4091700"/>
            </a:xfrm>
            <a:prstGeom prst="straightConnector1">
              <a:avLst/>
            </a:prstGeom>
            <a:noFill/>
            <a:ln w="19050" cap="flat" cmpd="sng">
              <a:solidFill>
                <a:srgbClr val="823E43"/>
              </a:solidFill>
              <a:prstDash val="dot"/>
              <a:round/>
              <a:headEnd type="none" w="med" len="med"/>
              <a:tailEnd type="none" w="med" len="med"/>
            </a:ln>
          </p:spPr>
        </p:cxnSp>
        <p:cxnSp>
          <p:nvCxnSpPr>
            <p:cNvPr id="134" name="Google Shape;134;p14"/>
            <p:cNvCxnSpPr/>
            <p:nvPr/>
          </p:nvCxnSpPr>
          <p:spPr>
            <a:xfrm>
              <a:off x="164875" y="4988075"/>
              <a:ext cx="8832900" cy="0"/>
            </a:xfrm>
            <a:prstGeom prst="straightConnector1">
              <a:avLst/>
            </a:prstGeom>
            <a:noFill/>
            <a:ln w="19050" cap="flat" cmpd="sng">
              <a:solidFill>
                <a:srgbClr val="823E43"/>
              </a:solidFill>
              <a:prstDash val="solid"/>
              <a:round/>
              <a:headEnd type="none" w="med" len="med"/>
              <a:tailEnd type="none" w="med" len="med"/>
            </a:ln>
          </p:spPr>
        </p:cxnSp>
        <p:cxnSp>
          <p:nvCxnSpPr>
            <p:cNvPr id="135" name="Google Shape;135;p14"/>
            <p:cNvCxnSpPr/>
            <p:nvPr/>
          </p:nvCxnSpPr>
          <p:spPr>
            <a:xfrm>
              <a:off x="169011" y="784475"/>
              <a:ext cx="0" cy="4091700"/>
            </a:xfrm>
            <a:prstGeom prst="straightConnector1">
              <a:avLst/>
            </a:prstGeom>
            <a:noFill/>
            <a:ln w="19050" cap="flat" cmpd="sng">
              <a:solidFill>
                <a:srgbClr val="823E43"/>
              </a:solidFill>
              <a:prstDash val="dot"/>
              <a:round/>
              <a:headEnd type="none" w="med" len="med"/>
              <a:tailEnd type="none" w="med" len="med"/>
            </a:ln>
          </p:spPr>
        </p:cxnSp>
      </p:grpSp>
      <p:sp>
        <p:nvSpPr>
          <p:cNvPr id="136" name="Google Shape;136;p14"/>
          <p:cNvSpPr txBox="1">
            <a:spLocks noGrp="1"/>
          </p:cNvSpPr>
          <p:nvPr>
            <p:ph type="title"/>
          </p:nvPr>
        </p:nvSpPr>
        <p:spPr>
          <a:xfrm>
            <a:off x="960000" y="463000"/>
            <a:ext cx="10272000" cy="763600"/>
          </a:xfrm>
          <a:prstGeom prst="rect">
            <a:avLst/>
          </a:prstGeom>
        </p:spPr>
        <p:txBody>
          <a:bodyPr spcFirstLastPara="1" wrap="square" lIns="121897" tIns="121897" rIns="121897" bIns="121897" anchor="t" anchorCtr="0">
            <a:noAutofit/>
          </a:bodyPr>
          <a:lstStyle>
            <a:lvl1pPr lvl="0" rtl="0">
              <a:spcBef>
                <a:spcPts val="0"/>
              </a:spcBef>
              <a:spcAft>
                <a:spcPts val="0"/>
              </a:spcAft>
              <a:buClr>
                <a:srgbClr val="2F1425"/>
              </a:buClr>
              <a:buSzPts val="2800"/>
              <a:buNone/>
              <a:defRPr>
                <a:solidFill>
                  <a:srgbClr val="2F1425"/>
                </a:solidFill>
              </a:defRPr>
            </a:lvl1pPr>
            <a:lvl2pPr lvl="1" rtl="0">
              <a:spcBef>
                <a:spcPts val="0"/>
              </a:spcBef>
              <a:spcAft>
                <a:spcPts val="0"/>
              </a:spcAft>
              <a:buClr>
                <a:srgbClr val="2F1425"/>
              </a:buClr>
              <a:buSzPts val="2800"/>
              <a:buNone/>
              <a:defRPr>
                <a:solidFill>
                  <a:srgbClr val="2F1425"/>
                </a:solidFill>
              </a:defRPr>
            </a:lvl2pPr>
            <a:lvl3pPr lvl="2" rtl="0">
              <a:spcBef>
                <a:spcPts val="0"/>
              </a:spcBef>
              <a:spcAft>
                <a:spcPts val="0"/>
              </a:spcAft>
              <a:buClr>
                <a:srgbClr val="2F1425"/>
              </a:buClr>
              <a:buSzPts val="2800"/>
              <a:buNone/>
              <a:defRPr>
                <a:solidFill>
                  <a:srgbClr val="2F1425"/>
                </a:solidFill>
              </a:defRPr>
            </a:lvl3pPr>
            <a:lvl4pPr lvl="3" rtl="0">
              <a:spcBef>
                <a:spcPts val="0"/>
              </a:spcBef>
              <a:spcAft>
                <a:spcPts val="0"/>
              </a:spcAft>
              <a:buClr>
                <a:srgbClr val="2F1425"/>
              </a:buClr>
              <a:buSzPts val="2800"/>
              <a:buNone/>
              <a:defRPr>
                <a:solidFill>
                  <a:srgbClr val="2F1425"/>
                </a:solidFill>
              </a:defRPr>
            </a:lvl4pPr>
            <a:lvl5pPr lvl="4" rtl="0">
              <a:spcBef>
                <a:spcPts val="0"/>
              </a:spcBef>
              <a:spcAft>
                <a:spcPts val="0"/>
              </a:spcAft>
              <a:buClr>
                <a:srgbClr val="2F1425"/>
              </a:buClr>
              <a:buSzPts val="2800"/>
              <a:buNone/>
              <a:defRPr>
                <a:solidFill>
                  <a:srgbClr val="2F1425"/>
                </a:solidFill>
              </a:defRPr>
            </a:lvl5pPr>
            <a:lvl6pPr lvl="5" rtl="0">
              <a:spcBef>
                <a:spcPts val="0"/>
              </a:spcBef>
              <a:spcAft>
                <a:spcPts val="0"/>
              </a:spcAft>
              <a:buClr>
                <a:srgbClr val="2F1425"/>
              </a:buClr>
              <a:buSzPts val="2800"/>
              <a:buNone/>
              <a:defRPr>
                <a:solidFill>
                  <a:srgbClr val="2F1425"/>
                </a:solidFill>
              </a:defRPr>
            </a:lvl6pPr>
            <a:lvl7pPr lvl="6" rtl="0">
              <a:spcBef>
                <a:spcPts val="0"/>
              </a:spcBef>
              <a:spcAft>
                <a:spcPts val="0"/>
              </a:spcAft>
              <a:buClr>
                <a:srgbClr val="2F1425"/>
              </a:buClr>
              <a:buSzPts val="2800"/>
              <a:buNone/>
              <a:defRPr>
                <a:solidFill>
                  <a:srgbClr val="2F1425"/>
                </a:solidFill>
              </a:defRPr>
            </a:lvl7pPr>
            <a:lvl8pPr lvl="7" rtl="0">
              <a:spcBef>
                <a:spcPts val="0"/>
              </a:spcBef>
              <a:spcAft>
                <a:spcPts val="0"/>
              </a:spcAft>
              <a:buClr>
                <a:srgbClr val="2F1425"/>
              </a:buClr>
              <a:buSzPts val="2800"/>
              <a:buNone/>
              <a:defRPr>
                <a:solidFill>
                  <a:srgbClr val="2F1425"/>
                </a:solidFill>
              </a:defRPr>
            </a:lvl8pPr>
            <a:lvl9pPr lvl="8" rtl="0">
              <a:spcBef>
                <a:spcPts val="0"/>
              </a:spcBef>
              <a:spcAft>
                <a:spcPts val="0"/>
              </a:spcAft>
              <a:buClr>
                <a:srgbClr val="2F1425"/>
              </a:buClr>
              <a:buSzPts val="2800"/>
              <a:buNone/>
              <a:defRPr>
                <a:solidFill>
                  <a:srgbClr val="2F1425"/>
                </a:solidFill>
              </a:defRPr>
            </a:lvl9pPr>
          </a:lstStyle>
          <a:p>
            <a:endParaRPr/>
          </a:p>
        </p:txBody>
      </p:sp>
      <p:sp>
        <p:nvSpPr>
          <p:cNvPr id="137" name="Google Shape;137;p14"/>
          <p:cNvSpPr txBox="1">
            <a:spLocks noGrp="1"/>
          </p:cNvSpPr>
          <p:nvPr>
            <p:ph type="subTitle" idx="1"/>
          </p:nvPr>
        </p:nvSpPr>
        <p:spPr>
          <a:xfrm>
            <a:off x="985233" y="4869333"/>
            <a:ext cx="2991600" cy="903200"/>
          </a:xfrm>
          <a:prstGeom prst="rect">
            <a:avLst/>
          </a:prstGeom>
        </p:spPr>
        <p:txBody>
          <a:bodyPr spcFirstLastPara="1" wrap="square" lIns="121897" tIns="121897" rIns="121897" bIns="121897" anchor="t" anchorCtr="0">
            <a:noAutofit/>
          </a:bodyPr>
          <a:lstStyle>
            <a:lvl1pPr lvl="0" algn="ctr">
              <a:spcBef>
                <a:spcPts val="0"/>
              </a:spcBef>
              <a:spcAft>
                <a:spcPts val="0"/>
              </a:spcAft>
              <a:buClr>
                <a:srgbClr val="2F1425"/>
              </a:buClr>
              <a:buSzPts val="1400"/>
              <a:buNone/>
              <a:defRPr>
                <a:solidFill>
                  <a:srgbClr val="2F1425"/>
                </a:solidFill>
              </a:defRPr>
            </a:lvl1pPr>
            <a:lvl2pPr lvl="1" algn="ctr">
              <a:spcBef>
                <a:spcPts val="0"/>
              </a:spcBef>
              <a:spcAft>
                <a:spcPts val="0"/>
              </a:spcAft>
              <a:buClr>
                <a:srgbClr val="2F1425"/>
              </a:buClr>
              <a:buSzPts val="1400"/>
              <a:buNone/>
              <a:defRPr>
                <a:solidFill>
                  <a:srgbClr val="2F1425"/>
                </a:solidFill>
              </a:defRPr>
            </a:lvl2pPr>
            <a:lvl3pPr lvl="2" algn="ctr">
              <a:spcBef>
                <a:spcPts val="0"/>
              </a:spcBef>
              <a:spcAft>
                <a:spcPts val="0"/>
              </a:spcAft>
              <a:buClr>
                <a:srgbClr val="2F1425"/>
              </a:buClr>
              <a:buSzPts val="1400"/>
              <a:buNone/>
              <a:defRPr>
                <a:solidFill>
                  <a:srgbClr val="2F1425"/>
                </a:solidFill>
              </a:defRPr>
            </a:lvl3pPr>
            <a:lvl4pPr lvl="3" algn="ctr">
              <a:spcBef>
                <a:spcPts val="0"/>
              </a:spcBef>
              <a:spcAft>
                <a:spcPts val="0"/>
              </a:spcAft>
              <a:buClr>
                <a:srgbClr val="2F1425"/>
              </a:buClr>
              <a:buSzPts val="1400"/>
              <a:buNone/>
              <a:defRPr>
                <a:solidFill>
                  <a:srgbClr val="2F1425"/>
                </a:solidFill>
              </a:defRPr>
            </a:lvl4pPr>
            <a:lvl5pPr lvl="4" algn="ctr">
              <a:spcBef>
                <a:spcPts val="0"/>
              </a:spcBef>
              <a:spcAft>
                <a:spcPts val="0"/>
              </a:spcAft>
              <a:buClr>
                <a:srgbClr val="2F1425"/>
              </a:buClr>
              <a:buSzPts val="1400"/>
              <a:buNone/>
              <a:defRPr>
                <a:solidFill>
                  <a:srgbClr val="2F1425"/>
                </a:solidFill>
              </a:defRPr>
            </a:lvl5pPr>
            <a:lvl6pPr lvl="5" algn="ctr">
              <a:spcBef>
                <a:spcPts val="0"/>
              </a:spcBef>
              <a:spcAft>
                <a:spcPts val="0"/>
              </a:spcAft>
              <a:buClr>
                <a:srgbClr val="2F1425"/>
              </a:buClr>
              <a:buSzPts val="1400"/>
              <a:buNone/>
              <a:defRPr>
                <a:solidFill>
                  <a:srgbClr val="2F1425"/>
                </a:solidFill>
              </a:defRPr>
            </a:lvl6pPr>
            <a:lvl7pPr lvl="6" algn="ctr">
              <a:spcBef>
                <a:spcPts val="0"/>
              </a:spcBef>
              <a:spcAft>
                <a:spcPts val="0"/>
              </a:spcAft>
              <a:buClr>
                <a:srgbClr val="2F1425"/>
              </a:buClr>
              <a:buSzPts val="1400"/>
              <a:buNone/>
              <a:defRPr>
                <a:solidFill>
                  <a:srgbClr val="2F1425"/>
                </a:solidFill>
              </a:defRPr>
            </a:lvl7pPr>
            <a:lvl8pPr lvl="7" algn="ctr">
              <a:spcBef>
                <a:spcPts val="0"/>
              </a:spcBef>
              <a:spcAft>
                <a:spcPts val="0"/>
              </a:spcAft>
              <a:buClr>
                <a:srgbClr val="2F1425"/>
              </a:buClr>
              <a:buSzPts val="1400"/>
              <a:buNone/>
              <a:defRPr>
                <a:solidFill>
                  <a:srgbClr val="2F1425"/>
                </a:solidFill>
              </a:defRPr>
            </a:lvl8pPr>
            <a:lvl9pPr lvl="8" algn="ctr">
              <a:spcBef>
                <a:spcPts val="0"/>
              </a:spcBef>
              <a:spcAft>
                <a:spcPts val="0"/>
              </a:spcAft>
              <a:buClr>
                <a:srgbClr val="2F1425"/>
              </a:buClr>
              <a:buSzPts val="1400"/>
              <a:buNone/>
              <a:defRPr>
                <a:solidFill>
                  <a:srgbClr val="2F1425"/>
                </a:solidFill>
              </a:defRPr>
            </a:lvl9pPr>
          </a:lstStyle>
          <a:p>
            <a:endParaRPr/>
          </a:p>
        </p:txBody>
      </p:sp>
      <p:sp>
        <p:nvSpPr>
          <p:cNvPr id="138" name="Google Shape;138;p14"/>
          <p:cNvSpPr txBox="1">
            <a:spLocks noGrp="1"/>
          </p:cNvSpPr>
          <p:nvPr>
            <p:ph type="subTitle" idx="2"/>
          </p:nvPr>
        </p:nvSpPr>
        <p:spPr>
          <a:xfrm>
            <a:off x="985233" y="4129167"/>
            <a:ext cx="2991600" cy="544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9pPr>
          </a:lstStyle>
          <a:p>
            <a:endParaRPr/>
          </a:p>
        </p:txBody>
      </p:sp>
      <p:sp>
        <p:nvSpPr>
          <p:cNvPr id="139" name="Google Shape;139;p14"/>
          <p:cNvSpPr txBox="1">
            <a:spLocks noGrp="1"/>
          </p:cNvSpPr>
          <p:nvPr>
            <p:ph type="subTitle" idx="3"/>
          </p:nvPr>
        </p:nvSpPr>
        <p:spPr>
          <a:xfrm>
            <a:off x="4600200" y="4869333"/>
            <a:ext cx="2991600" cy="9032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F1425"/>
              </a:buClr>
              <a:buSzPts val="1400"/>
              <a:buNone/>
              <a:defRPr>
                <a:solidFill>
                  <a:srgbClr val="2F1425"/>
                </a:solidFill>
              </a:defRPr>
            </a:lvl1pPr>
            <a:lvl2pPr lvl="1" algn="ctr" rtl="0">
              <a:spcBef>
                <a:spcPts val="0"/>
              </a:spcBef>
              <a:spcAft>
                <a:spcPts val="0"/>
              </a:spcAft>
              <a:buClr>
                <a:srgbClr val="2F1425"/>
              </a:buClr>
              <a:buSzPts val="1400"/>
              <a:buNone/>
              <a:defRPr>
                <a:solidFill>
                  <a:srgbClr val="2F1425"/>
                </a:solidFill>
              </a:defRPr>
            </a:lvl2pPr>
            <a:lvl3pPr lvl="2" algn="ctr" rtl="0">
              <a:spcBef>
                <a:spcPts val="0"/>
              </a:spcBef>
              <a:spcAft>
                <a:spcPts val="0"/>
              </a:spcAft>
              <a:buClr>
                <a:srgbClr val="2F1425"/>
              </a:buClr>
              <a:buSzPts val="1400"/>
              <a:buNone/>
              <a:defRPr>
                <a:solidFill>
                  <a:srgbClr val="2F1425"/>
                </a:solidFill>
              </a:defRPr>
            </a:lvl3pPr>
            <a:lvl4pPr lvl="3" algn="ctr" rtl="0">
              <a:spcBef>
                <a:spcPts val="0"/>
              </a:spcBef>
              <a:spcAft>
                <a:spcPts val="0"/>
              </a:spcAft>
              <a:buClr>
                <a:srgbClr val="2F1425"/>
              </a:buClr>
              <a:buSzPts val="1400"/>
              <a:buNone/>
              <a:defRPr>
                <a:solidFill>
                  <a:srgbClr val="2F1425"/>
                </a:solidFill>
              </a:defRPr>
            </a:lvl4pPr>
            <a:lvl5pPr lvl="4" algn="ctr" rtl="0">
              <a:spcBef>
                <a:spcPts val="0"/>
              </a:spcBef>
              <a:spcAft>
                <a:spcPts val="0"/>
              </a:spcAft>
              <a:buClr>
                <a:srgbClr val="2F1425"/>
              </a:buClr>
              <a:buSzPts val="1400"/>
              <a:buNone/>
              <a:defRPr>
                <a:solidFill>
                  <a:srgbClr val="2F1425"/>
                </a:solidFill>
              </a:defRPr>
            </a:lvl5pPr>
            <a:lvl6pPr lvl="5" algn="ctr" rtl="0">
              <a:spcBef>
                <a:spcPts val="0"/>
              </a:spcBef>
              <a:spcAft>
                <a:spcPts val="0"/>
              </a:spcAft>
              <a:buClr>
                <a:srgbClr val="2F1425"/>
              </a:buClr>
              <a:buSzPts val="1400"/>
              <a:buNone/>
              <a:defRPr>
                <a:solidFill>
                  <a:srgbClr val="2F1425"/>
                </a:solidFill>
              </a:defRPr>
            </a:lvl6pPr>
            <a:lvl7pPr lvl="6" algn="ctr" rtl="0">
              <a:spcBef>
                <a:spcPts val="0"/>
              </a:spcBef>
              <a:spcAft>
                <a:spcPts val="0"/>
              </a:spcAft>
              <a:buClr>
                <a:srgbClr val="2F1425"/>
              </a:buClr>
              <a:buSzPts val="1400"/>
              <a:buNone/>
              <a:defRPr>
                <a:solidFill>
                  <a:srgbClr val="2F1425"/>
                </a:solidFill>
              </a:defRPr>
            </a:lvl7pPr>
            <a:lvl8pPr lvl="7" algn="ctr" rtl="0">
              <a:spcBef>
                <a:spcPts val="0"/>
              </a:spcBef>
              <a:spcAft>
                <a:spcPts val="0"/>
              </a:spcAft>
              <a:buClr>
                <a:srgbClr val="2F1425"/>
              </a:buClr>
              <a:buSzPts val="1400"/>
              <a:buNone/>
              <a:defRPr>
                <a:solidFill>
                  <a:srgbClr val="2F1425"/>
                </a:solidFill>
              </a:defRPr>
            </a:lvl8pPr>
            <a:lvl9pPr lvl="8" algn="ctr" rtl="0">
              <a:spcBef>
                <a:spcPts val="0"/>
              </a:spcBef>
              <a:spcAft>
                <a:spcPts val="0"/>
              </a:spcAft>
              <a:buClr>
                <a:srgbClr val="2F1425"/>
              </a:buClr>
              <a:buSzPts val="1400"/>
              <a:buNone/>
              <a:defRPr>
                <a:solidFill>
                  <a:srgbClr val="2F1425"/>
                </a:solidFill>
              </a:defRPr>
            </a:lvl9pPr>
          </a:lstStyle>
          <a:p>
            <a:endParaRPr/>
          </a:p>
        </p:txBody>
      </p:sp>
      <p:sp>
        <p:nvSpPr>
          <p:cNvPr id="140" name="Google Shape;140;p14"/>
          <p:cNvSpPr txBox="1">
            <a:spLocks noGrp="1"/>
          </p:cNvSpPr>
          <p:nvPr>
            <p:ph type="subTitle" idx="4"/>
          </p:nvPr>
        </p:nvSpPr>
        <p:spPr>
          <a:xfrm>
            <a:off x="4600200" y="4129167"/>
            <a:ext cx="2991600" cy="544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9pPr>
          </a:lstStyle>
          <a:p>
            <a:endParaRPr/>
          </a:p>
        </p:txBody>
      </p:sp>
      <p:sp>
        <p:nvSpPr>
          <p:cNvPr id="141" name="Google Shape;141;p14"/>
          <p:cNvSpPr txBox="1">
            <a:spLocks noGrp="1"/>
          </p:cNvSpPr>
          <p:nvPr>
            <p:ph type="subTitle" idx="5"/>
          </p:nvPr>
        </p:nvSpPr>
        <p:spPr>
          <a:xfrm>
            <a:off x="8215167" y="4869333"/>
            <a:ext cx="2991600" cy="9032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F1425"/>
              </a:buClr>
              <a:buSzPts val="1400"/>
              <a:buNone/>
              <a:defRPr>
                <a:solidFill>
                  <a:srgbClr val="2F1425"/>
                </a:solidFill>
              </a:defRPr>
            </a:lvl1pPr>
            <a:lvl2pPr lvl="1" algn="ctr" rtl="0">
              <a:spcBef>
                <a:spcPts val="0"/>
              </a:spcBef>
              <a:spcAft>
                <a:spcPts val="0"/>
              </a:spcAft>
              <a:buClr>
                <a:srgbClr val="2F1425"/>
              </a:buClr>
              <a:buSzPts val="1400"/>
              <a:buNone/>
              <a:defRPr>
                <a:solidFill>
                  <a:srgbClr val="2F1425"/>
                </a:solidFill>
              </a:defRPr>
            </a:lvl2pPr>
            <a:lvl3pPr lvl="2" algn="ctr" rtl="0">
              <a:spcBef>
                <a:spcPts val="0"/>
              </a:spcBef>
              <a:spcAft>
                <a:spcPts val="0"/>
              </a:spcAft>
              <a:buClr>
                <a:srgbClr val="2F1425"/>
              </a:buClr>
              <a:buSzPts val="1400"/>
              <a:buNone/>
              <a:defRPr>
                <a:solidFill>
                  <a:srgbClr val="2F1425"/>
                </a:solidFill>
              </a:defRPr>
            </a:lvl3pPr>
            <a:lvl4pPr lvl="3" algn="ctr" rtl="0">
              <a:spcBef>
                <a:spcPts val="0"/>
              </a:spcBef>
              <a:spcAft>
                <a:spcPts val="0"/>
              </a:spcAft>
              <a:buClr>
                <a:srgbClr val="2F1425"/>
              </a:buClr>
              <a:buSzPts val="1400"/>
              <a:buNone/>
              <a:defRPr>
                <a:solidFill>
                  <a:srgbClr val="2F1425"/>
                </a:solidFill>
              </a:defRPr>
            </a:lvl4pPr>
            <a:lvl5pPr lvl="4" algn="ctr" rtl="0">
              <a:spcBef>
                <a:spcPts val="0"/>
              </a:spcBef>
              <a:spcAft>
                <a:spcPts val="0"/>
              </a:spcAft>
              <a:buClr>
                <a:srgbClr val="2F1425"/>
              </a:buClr>
              <a:buSzPts val="1400"/>
              <a:buNone/>
              <a:defRPr>
                <a:solidFill>
                  <a:srgbClr val="2F1425"/>
                </a:solidFill>
              </a:defRPr>
            </a:lvl5pPr>
            <a:lvl6pPr lvl="5" algn="ctr" rtl="0">
              <a:spcBef>
                <a:spcPts val="0"/>
              </a:spcBef>
              <a:spcAft>
                <a:spcPts val="0"/>
              </a:spcAft>
              <a:buClr>
                <a:srgbClr val="2F1425"/>
              </a:buClr>
              <a:buSzPts val="1400"/>
              <a:buNone/>
              <a:defRPr>
                <a:solidFill>
                  <a:srgbClr val="2F1425"/>
                </a:solidFill>
              </a:defRPr>
            </a:lvl6pPr>
            <a:lvl7pPr lvl="6" algn="ctr" rtl="0">
              <a:spcBef>
                <a:spcPts val="0"/>
              </a:spcBef>
              <a:spcAft>
                <a:spcPts val="0"/>
              </a:spcAft>
              <a:buClr>
                <a:srgbClr val="2F1425"/>
              </a:buClr>
              <a:buSzPts val="1400"/>
              <a:buNone/>
              <a:defRPr>
                <a:solidFill>
                  <a:srgbClr val="2F1425"/>
                </a:solidFill>
              </a:defRPr>
            </a:lvl7pPr>
            <a:lvl8pPr lvl="7" algn="ctr" rtl="0">
              <a:spcBef>
                <a:spcPts val="0"/>
              </a:spcBef>
              <a:spcAft>
                <a:spcPts val="0"/>
              </a:spcAft>
              <a:buClr>
                <a:srgbClr val="2F1425"/>
              </a:buClr>
              <a:buSzPts val="1400"/>
              <a:buNone/>
              <a:defRPr>
                <a:solidFill>
                  <a:srgbClr val="2F1425"/>
                </a:solidFill>
              </a:defRPr>
            </a:lvl8pPr>
            <a:lvl9pPr lvl="8" algn="ctr" rtl="0">
              <a:spcBef>
                <a:spcPts val="0"/>
              </a:spcBef>
              <a:spcAft>
                <a:spcPts val="0"/>
              </a:spcAft>
              <a:buClr>
                <a:srgbClr val="2F1425"/>
              </a:buClr>
              <a:buSzPts val="1400"/>
              <a:buNone/>
              <a:defRPr>
                <a:solidFill>
                  <a:srgbClr val="2F1425"/>
                </a:solidFill>
              </a:defRPr>
            </a:lvl9pPr>
          </a:lstStyle>
          <a:p>
            <a:endParaRPr/>
          </a:p>
        </p:txBody>
      </p:sp>
      <p:sp>
        <p:nvSpPr>
          <p:cNvPr id="142" name="Google Shape;142;p14"/>
          <p:cNvSpPr txBox="1">
            <a:spLocks noGrp="1"/>
          </p:cNvSpPr>
          <p:nvPr>
            <p:ph type="subTitle" idx="6"/>
          </p:nvPr>
        </p:nvSpPr>
        <p:spPr>
          <a:xfrm>
            <a:off x="8215167" y="4129167"/>
            <a:ext cx="2991600" cy="544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9pPr>
          </a:lstStyle>
          <a:p>
            <a:endParaRPr/>
          </a:p>
        </p:txBody>
      </p:sp>
    </p:spTree>
    <p:extLst>
      <p:ext uri="{BB962C8B-B14F-4D97-AF65-F5344CB8AC3E}">
        <p14:creationId xmlns:p14="http://schemas.microsoft.com/office/powerpoint/2010/main" val="1636597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18159-4849-4CC2-9063-612F2035ECA4}"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42000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18159-4849-4CC2-9063-612F2035ECA4}" type="datetimeFigureOut">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248080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18159-4849-4CC2-9063-612F2035ECA4}" type="datetimeFigureOut">
              <a:rPr lang="en-US" smtClean="0"/>
              <a:t>4/5/2026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2118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18159-4849-4CC2-9063-612F2035ECA4}" type="datetimeFigureOut">
              <a:rPr lang="en-US" smtClean="0"/>
              <a:t>4/5/2026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1470713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18159-4849-4CC2-9063-612F2035ECA4}" type="datetimeFigureOut">
              <a:rPr lang="en-US" smtClean="0"/>
              <a:t>4/5/2026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374275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18159-4849-4CC2-9063-612F2035ECA4}" type="datetimeFigureOut">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4250015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18159-4849-4CC2-9063-612F2035ECA4}" type="datetimeFigureOut">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CAD3A-8D9E-47D2-A798-0E1EA73514F5}" type="slidenum">
              <a:rPr lang="en-US" smtClean="0"/>
              <a:t>‹#›</a:t>
            </a:fld>
            <a:endParaRPr lang="en-US"/>
          </a:p>
        </p:txBody>
      </p:sp>
    </p:spTree>
    <p:extLst>
      <p:ext uri="{BB962C8B-B14F-4D97-AF65-F5344CB8AC3E}">
        <p14:creationId xmlns:p14="http://schemas.microsoft.com/office/powerpoint/2010/main" val="4044725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18159-4849-4CC2-9063-612F2035ECA4}" type="datetimeFigureOut">
              <a:rPr lang="en-US" smtClean="0"/>
              <a:t>4/5/2026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CAD3A-8D9E-47D2-A798-0E1EA73514F5}" type="slidenum">
              <a:rPr lang="en-US" smtClean="0"/>
              <a:t>‹#›</a:t>
            </a:fld>
            <a:endParaRPr lang="en-US"/>
          </a:p>
        </p:txBody>
      </p:sp>
    </p:spTree>
    <p:extLst>
      <p:ext uri="{BB962C8B-B14F-4D97-AF65-F5344CB8AC3E}">
        <p14:creationId xmlns:p14="http://schemas.microsoft.com/office/powerpoint/2010/main" val="3590689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5968CE-1079-4E3D-B76D-236AE10FBDE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4E8CC9-5382-462C-9645-DBD67E82134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51338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685800" y="222537"/>
            <a:ext cx="11315699" cy="1612942"/>
          </a:xfrm>
          <a:prstGeom prst="rect">
            <a:avLst/>
          </a:prstGeom>
          <a:noFill/>
          <a:ln>
            <a:noFill/>
          </a:ln>
        </p:spPr>
        <p:txBody>
          <a:bodyPr wrap="square">
            <a:spAutoFit/>
          </a:bodyPr>
          <a:lstStyle/>
          <a:p>
            <a:pPr lvl="0" algn="ctr" defTabSz="457200">
              <a:lnSpc>
                <a:spcPct val="130000"/>
              </a:lnSpc>
              <a:defRPr/>
            </a:pPr>
            <a:r>
              <a:rPr lang="vi-VN" sz="4000" b="1" kern="0">
                <a:solidFill>
                  <a:srgbClr val="FF0000"/>
                </a:solidFill>
                <a:latin typeface="Times New Roman" panose="02020603050405020304" pitchFamily="18" charset="0"/>
                <a:cs typeface="Times New Roman" panose="02020603050405020304" pitchFamily="18" charset="0"/>
              </a:rPr>
              <a:t>PHÁT </a:t>
            </a:r>
            <a:r>
              <a:rPr lang="vi-VN" sz="4000" b="1" kern="0" dirty="0">
                <a:solidFill>
                  <a:srgbClr val="FF0000"/>
                </a:solidFill>
                <a:latin typeface="Times New Roman" panose="02020603050405020304" pitchFamily="18" charset="0"/>
                <a:cs typeface="Times New Roman" panose="02020603050405020304" pitchFamily="18" charset="0"/>
              </a:rPr>
              <a:t>TRIỂN KINH TẾ - XÃ HỘI </a:t>
            </a:r>
            <a:endParaRPr lang="en-US" sz="4000" b="1" kern="0" dirty="0">
              <a:solidFill>
                <a:srgbClr val="FF0000"/>
              </a:solidFill>
              <a:latin typeface="Times New Roman" panose="02020603050405020304" pitchFamily="18" charset="0"/>
              <a:cs typeface="Times New Roman" panose="02020603050405020304" pitchFamily="18" charset="0"/>
            </a:endParaRPr>
          </a:p>
          <a:p>
            <a:pPr lvl="0" algn="ctr" defTabSz="457200">
              <a:lnSpc>
                <a:spcPct val="130000"/>
              </a:lnSpc>
              <a:defRPr/>
            </a:pPr>
            <a:r>
              <a:rPr lang="vi-VN" sz="4000" b="1" kern="0" dirty="0">
                <a:solidFill>
                  <a:srgbClr val="FF0000"/>
                </a:solidFill>
                <a:latin typeface="Times New Roman" panose="02020603050405020304" pitchFamily="18" charset="0"/>
                <a:cs typeface="Times New Roman" panose="02020603050405020304" pitchFamily="18" charset="0"/>
              </a:rPr>
              <a:t>Ở ĐỒNG BẰNG SÔNG HỒNG</a:t>
            </a:r>
          </a:p>
        </p:txBody>
      </p:sp>
      <p:pic>
        <p:nvPicPr>
          <p:cNvPr id="1028" name="Picture 4" descr="Du lịch Đồng Bằng Sông Hồng tự túc từ A-Z (Cập nhật 04/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816" y="3078514"/>
            <a:ext cx="6197380" cy="30645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Picture 2" descr="Các tỉnh đồng bằng sông H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698" y="3379582"/>
            <a:ext cx="5138237" cy="29994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30" name="Picture 6" descr="Du lịch Đồng Bằng Sông Hồng tự túc từ A-Z (Cập nhật 04/2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8" y="3615541"/>
            <a:ext cx="5111363" cy="25275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87245492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091486" y="152112"/>
            <a:ext cx="1872000" cy="903447"/>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NHÓM 05 phút</a:t>
            </a:r>
          </a:p>
        </p:txBody>
      </p:sp>
      <p:pic>
        <p:nvPicPr>
          <p:cNvPr id="12" name="Google Shape;1081;p7" descr="The role of Good Governance in Project Management"/>
          <p:cNvPicPr preferRelativeResize="0"/>
          <p:nvPr/>
        </p:nvPicPr>
        <p:blipFill rotWithShape="1">
          <a:blip r:embed="rId3">
            <a:alphaModFix/>
          </a:blip>
          <a:srcRect/>
          <a:stretch/>
        </p:blipFill>
        <p:spPr>
          <a:xfrm>
            <a:off x="6320142" y="152112"/>
            <a:ext cx="1502242" cy="950991"/>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1680835587"/>
              </p:ext>
            </p:extLst>
          </p:nvPr>
        </p:nvGraphicFramePr>
        <p:xfrm>
          <a:off x="240861" y="292097"/>
          <a:ext cx="5897651" cy="6350791"/>
        </p:xfrm>
        <a:graphic>
          <a:graphicData uri="http://schemas.openxmlformats.org/drawingml/2006/table">
            <a:tbl>
              <a:tblPr firstRow="1" firstCol="1" bandRow="1">
                <a:tableStyleId>{BDBED569-4797-4DF1-A0F4-6AAB3CD982D8}</a:tableStyleId>
              </a:tblPr>
              <a:tblGrid>
                <a:gridCol w="1829239">
                  <a:extLst>
                    <a:ext uri="{9D8B030D-6E8A-4147-A177-3AD203B41FA5}">
                      <a16:colId xmlns:a16="http://schemas.microsoft.com/office/drawing/2014/main" val="714230610"/>
                    </a:ext>
                  </a:extLst>
                </a:gridCol>
                <a:gridCol w="1155700">
                  <a:extLst>
                    <a:ext uri="{9D8B030D-6E8A-4147-A177-3AD203B41FA5}">
                      <a16:colId xmlns:a16="http://schemas.microsoft.com/office/drawing/2014/main" val="1926958719"/>
                    </a:ext>
                  </a:extLst>
                </a:gridCol>
                <a:gridCol w="1447800">
                  <a:extLst>
                    <a:ext uri="{9D8B030D-6E8A-4147-A177-3AD203B41FA5}">
                      <a16:colId xmlns:a16="http://schemas.microsoft.com/office/drawing/2014/main" val="4076834225"/>
                    </a:ext>
                  </a:extLst>
                </a:gridCol>
                <a:gridCol w="1464912">
                  <a:extLst>
                    <a:ext uri="{9D8B030D-6E8A-4147-A177-3AD203B41FA5}">
                      <a16:colId xmlns:a16="http://schemas.microsoft.com/office/drawing/2014/main" val="2478117531"/>
                    </a:ext>
                  </a:extLst>
                </a:gridCol>
              </a:tblGrid>
              <a:tr h="1182907">
                <a:tc gridSpan="4">
                  <a:txBody>
                    <a:bodyPr/>
                    <a:lstStyle/>
                    <a:p>
                      <a:pPr indent="0" algn="ctr">
                        <a:lnSpc>
                          <a:spcPct val="130000"/>
                        </a:lnSpc>
                        <a:spcAft>
                          <a:spcPts val="0"/>
                        </a:spcAft>
                      </a:pPr>
                      <a:r>
                        <a:rPr lang="en-US" sz="2600" b="1" spc="-100" baseline="0">
                          <a:solidFill>
                            <a:srgbClr val="FF0000"/>
                          </a:solidFill>
                          <a:effectLst/>
                          <a:latin typeface="Times New Roman" panose="02020603050405020304" pitchFamily="18" charset="0"/>
                          <a:cs typeface="Times New Roman" panose="02020603050405020304" pitchFamily="18" charset="0"/>
                        </a:rPr>
                        <a:t>Nhóm 1+3: </a:t>
                      </a:r>
                      <a:r>
                        <a:rPr lang="en-US" sz="2600" b="1" spc="-100" baseline="0">
                          <a:effectLst/>
                          <a:latin typeface="Times New Roman" panose="02020603050405020304" pitchFamily="18" charset="0"/>
                          <a:cs typeface="Times New Roman" panose="02020603050405020304" pitchFamily="18" charset="0"/>
                        </a:rPr>
                        <a:t>PHIẾU HỌC TẬP SỐ 1</a:t>
                      </a:r>
                    </a:p>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Điều kiện tự nhiên&amp;tài nguyên thiên nhiên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54919871"/>
                  </a:ext>
                </a:extLst>
              </a:tr>
              <a:tr h="1182907">
                <a:tc>
                  <a:txBody>
                    <a:bodyPr/>
                    <a:lstStyle/>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Điều kiện</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Đặc điểm</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a) Thế mạnh</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b) Hạn chế</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8274042"/>
                  </a:ext>
                </a:extLst>
              </a:tr>
              <a:tr h="1182907">
                <a:tc>
                  <a:txBody>
                    <a:bodyPr/>
                    <a:lstStyle/>
                    <a:p>
                      <a:pPr indent="0" algn="ctr">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Địa hình và đất</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rowSpan="6">
                  <a:txBody>
                    <a:bodyPr/>
                    <a:lstStyle/>
                    <a:p>
                      <a:pPr indent="0" algn="just">
                        <a:lnSpc>
                          <a:spcPct val="13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4927509"/>
                  </a:ext>
                </a:extLst>
              </a:tr>
              <a:tr h="560414">
                <a:tc>
                  <a:txBody>
                    <a:bodyPr/>
                    <a:lstStyle/>
                    <a:p>
                      <a:pPr indent="0" algn="ctr">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Khí hậu</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indent="0" algn="just">
                        <a:lnSpc>
                          <a:spcPct val="15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2424771"/>
                  </a:ext>
                </a:extLst>
              </a:tr>
              <a:tr h="560414">
                <a:tc>
                  <a:txBody>
                    <a:bodyPr/>
                    <a:lstStyle/>
                    <a:p>
                      <a:pPr indent="0" algn="ctr">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Nguồn nước</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indent="0" algn="just">
                        <a:lnSpc>
                          <a:spcPct val="15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1331865"/>
                  </a:ext>
                </a:extLst>
              </a:tr>
              <a:tr h="560414">
                <a:tc>
                  <a:txBody>
                    <a:bodyPr/>
                    <a:lstStyle/>
                    <a:p>
                      <a:pPr indent="0" algn="ctr">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Rừng</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indent="0" algn="just">
                        <a:lnSpc>
                          <a:spcPct val="15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187280"/>
                  </a:ext>
                </a:extLst>
              </a:tr>
              <a:tr h="560414">
                <a:tc>
                  <a:txBody>
                    <a:bodyPr/>
                    <a:lstStyle/>
                    <a:p>
                      <a:pPr indent="0" algn="ctr">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Khoáng sản</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indent="0" algn="just">
                        <a:lnSpc>
                          <a:spcPct val="15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7137281"/>
                  </a:ext>
                </a:extLst>
              </a:tr>
              <a:tr h="560414">
                <a:tc>
                  <a:txBody>
                    <a:bodyPr/>
                    <a:lstStyle/>
                    <a:p>
                      <a:pPr indent="0" algn="ctr">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Biển</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indent="0" algn="just">
                        <a:lnSpc>
                          <a:spcPct val="15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151184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60202396"/>
              </p:ext>
            </p:extLst>
          </p:nvPr>
        </p:nvGraphicFramePr>
        <p:xfrm>
          <a:off x="6323378" y="1226569"/>
          <a:ext cx="5665422" cy="5416320"/>
        </p:xfrm>
        <a:graphic>
          <a:graphicData uri="http://schemas.openxmlformats.org/drawingml/2006/table">
            <a:tbl>
              <a:tblPr firstRow="1" firstCol="1" bandRow="1">
                <a:tableStyleId>{E8B1032C-EA38-4F05-BA0D-38AFFFC7BED3}</a:tableStyleId>
              </a:tblPr>
              <a:tblGrid>
                <a:gridCol w="2194980">
                  <a:extLst>
                    <a:ext uri="{9D8B030D-6E8A-4147-A177-3AD203B41FA5}">
                      <a16:colId xmlns:a16="http://schemas.microsoft.com/office/drawing/2014/main" val="205715482"/>
                    </a:ext>
                  </a:extLst>
                </a:gridCol>
                <a:gridCol w="1145406">
                  <a:extLst>
                    <a:ext uri="{9D8B030D-6E8A-4147-A177-3AD203B41FA5}">
                      <a16:colId xmlns:a16="http://schemas.microsoft.com/office/drawing/2014/main" val="4030504325"/>
                    </a:ext>
                  </a:extLst>
                </a:gridCol>
                <a:gridCol w="1260910">
                  <a:extLst>
                    <a:ext uri="{9D8B030D-6E8A-4147-A177-3AD203B41FA5}">
                      <a16:colId xmlns:a16="http://schemas.microsoft.com/office/drawing/2014/main" val="3817189729"/>
                    </a:ext>
                  </a:extLst>
                </a:gridCol>
                <a:gridCol w="1064126">
                  <a:extLst>
                    <a:ext uri="{9D8B030D-6E8A-4147-A177-3AD203B41FA5}">
                      <a16:colId xmlns:a16="http://schemas.microsoft.com/office/drawing/2014/main" val="3578038506"/>
                    </a:ext>
                  </a:extLst>
                </a:gridCol>
              </a:tblGrid>
              <a:tr h="1072012">
                <a:tc gridSpan="4">
                  <a:txBody>
                    <a:bodyPr/>
                    <a:lstStyle/>
                    <a:p>
                      <a:pPr indent="0" algn="ctr">
                        <a:lnSpc>
                          <a:spcPct val="130000"/>
                        </a:lnSpc>
                        <a:spcAft>
                          <a:spcPts val="0"/>
                        </a:spcAft>
                      </a:pPr>
                      <a:r>
                        <a:rPr lang="en-US" sz="2600" b="1" spc="-100" baseline="0">
                          <a:solidFill>
                            <a:srgbClr val="FF0000"/>
                          </a:solidFill>
                          <a:effectLst/>
                          <a:latin typeface="Times New Roman" panose="02020603050405020304" pitchFamily="18" charset="0"/>
                          <a:cs typeface="Times New Roman" panose="02020603050405020304" pitchFamily="18" charset="0"/>
                        </a:rPr>
                        <a:t>Nhóm 2+4: </a:t>
                      </a:r>
                      <a:r>
                        <a:rPr lang="en-US" sz="2600" b="1" spc="-100" baseline="0">
                          <a:effectLst/>
                          <a:latin typeface="Times New Roman" panose="02020603050405020304" pitchFamily="18" charset="0"/>
                          <a:cs typeface="Times New Roman" panose="02020603050405020304" pitchFamily="18" charset="0"/>
                        </a:rPr>
                        <a:t>PHIẾU HỌC TẬP SỐ 2</a:t>
                      </a:r>
                    </a:p>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Điều kiện kinh tế - xã hội</a:t>
                      </a:r>
                    </a:p>
                  </a:txBody>
                  <a:tcPr marL="68580" marR="68580"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9910305"/>
                  </a:ext>
                </a:extLst>
              </a:tr>
              <a:tr h="1072012">
                <a:tc>
                  <a:txBody>
                    <a:bodyPr/>
                    <a:lstStyle/>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Điều kiện</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Đặc điểm</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a) Thế mạnh</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30000"/>
                        </a:lnSpc>
                        <a:spcAft>
                          <a:spcPts val="0"/>
                        </a:spcAft>
                      </a:pPr>
                      <a:r>
                        <a:rPr lang="en-US" sz="2600" b="1" spc="-100" baseline="0">
                          <a:effectLst/>
                          <a:latin typeface="Times New Roman" panose="02020603050405020304" pitchFamily="18" charset="0"/>
                          <a:cs typeface="Times New Roman" panose="02020603050405020304" pitchFamily="18" charset="0"/>
                        </a:rPr>
                        <a:t>b) Hạn chế</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4763070"/>
                  </a:ext>
                </a:extLst>
              </a:tr>
              <a:tr h="1072012">
                <a:tc>
                  <a:txBody>
                    <a:bodyPr/>
                    <a:lstStyle/>
                    <a:p>
                      <a:pPr indent="0" algn="ctr">
                        <a:lnSpc>
                          <a:spcPct val="130000"/>
                        </a:lnSpc>
                        <a:spcAft>
                          <a:spcPts val="0"/>
                        </a:spcAft>
                      </a:pPr>
                      <a:r>
                        <a:rPr lang="vi-VN" sz="2600" b="0" spc="-100" baseline="0">
                          <a:effectLst/>
                          <a:latin typeface="Times New Roman" panose="02020603050405020304" pitchFamily="18" charset="0"/>
                          <a:cs typeface="Times New Roman" panose="02020603050405020304" pitchFamily="18" charset="0"/>
                        </a:rPr>
                        <a:t>Dân cư và nguồn lao động</a:t>
                      </a: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indent="0" algn="just">
                        <a:lnSpc>
                          <a:spcPct val="13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3226647"/>
                  </a:ext>
                </a:extLst>
              </a:tr>
              <a:tr h="1072012">
                <a:tc>
                  <a:txBody>
                    <a:bodyPr/>
                    <a:lstStyle/>
                    <a:p>
                      <a:pPr indent="0" algn="ctr">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Cơ sở hạ tầng &amp;</a:t>
                      </a:r>
                      <a:r>
                        <a:rPr lang="vi-VN" sz="2600" b="0" spc="-100" baseline="0">
                          <a:effectLst/>
                          <a:latin typeface="Times New Roman" panose="02020603050405020304" pitchFamily="18" charset="0"/>
                          <a:cs typeface="Times New Roman" panose="02020603050405020304" pitchFamily="18" charset="0"/>
                        </a:rPr>
                        <a:t> CSVC </a:t>
                      </a:r>
                      <a:r>
                        <a:rPr lang="en-US" sz="2600" b="0" spc="-100" baseline="0">
                          <a:effectLst/>
                          <a:latin typeface="Times New Roman" panose="02020603050405020304" pitchFamily="18" charset="0"/>
                          <a:cs typeface="Times New Roman" panose="02020603050405020304" pitchFamily="18" charset="0"/>
                        </a:rPr>
                        <a:t>- </a:t>
                      </a:r>
                      <a:r>
                        <a:rPr lang="vi-VN" sz="2600" b="0" spc="-100" baseline="0">
                          <a:effectLst/>
                          <a:latin typeface="Times New Roman" panose="02020603050405020304" pitchFamily="18" charset="0"/>
                          <a:cs typeface="Times New Roman" panose="02020603050405020304" pitchFamily="18" charset="0"/>
                        </a:rPr>
                        <a:t>kĩ thuật</a:t>
                      </a: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indent="0" algn="just">
                        <a:lnSpc>
                          <a:spcPct val="13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4023204"/>
                  </a:ext>
                </a:extLst>
              </a:tr>
              <a:tr h="564136">
                <a:tc>
                  <a:txBody>
                    <a:bodyPr/>
                    <a:lstStyle/>
                    <a:p>
                      <a:pPr indent="0" algn="ctr">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Chính sách</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just">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indent="0" algn="just">
                        <a:lnSpc>
                          <a:spcPct val="13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7166545"/>
                  </a:ext>
                </a:extLst>
              </a:tr>
              <a:tr h="564136">
                <a:tc>
                  <a:txBody>
                    <a:bodyPr/>
                    <a:lstStyle/>
                    <a:p>
                      <a:pPr indent="0" algn="ctr">
                        <a:lnSpc>
                          <a:spcPct val="130000"/>
                        </a:lnSpc>
                        <a:spcAft>
                          <a:spcPts val="0"/>
                        </a:spcAft>
                      </a:pPr>
                      <a:r>
                        <a:rPr lang="en-US" sz="2600" b="0" spc="-100" baseline="0">
                          <a:effectLst/>
                          <a:latin typeface="Times New Roman" panose="02020603050405020304" pitchFamily="18" charset="0"/>
                          <a:cs typeface="Times New Roman" panose="02020603050405020304" pitchFamily="18" charset="0"/>
                        </a:rPr>
                        <a:t>Vốn</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just">
                        <a:lnSpc>
                          <a:spcPct val="13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indent="0" algn="just">
                        <a:lnSpc>
                          <a:spcPct val="13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0028387"/>
                  </a:ext>
                </a:extLst>
              </a:tr>
            </a:tbl>
          </a:graphicData>
        </a:graphic>
      </p:graphicFrame>
    </p:spTree>
    <p:extLst>
      <p:ext uri="{BB962C8B-B14F-4D97-AF65-F5344CB8AC3E}">
        <p14:creationId xmlns:p14="http://schemas.microsoft.com/office/powerpoint/2010/main" val="205620124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0571" y="22162"/>
            <a:ext cx="6131430" cy="584775"/>
          </a:xfrm>
          <a:prstGeom prst="rect">
            <a:avLst/>
          </a:prstGeom>
        </p:spPr>
        <p:txBody>
          <a:bodyPr wrap="square">
            <a:spAutoFit/>
          </a:bodyPr>
          <a:lstStyle/>
          <a:p>
            <a:pPr lvl="0" indent="13970" algn="ctr">
              <a:defRPr/>
            </a:pPr>
            <a:r>
              <a:rPr lang="en-US" sz="3200" b="1">
                <a:solidFill>
                  <a:srgbClr val="FF0000"/>
                </a:solidFill>
                <a:latin typeface="Times New Roman" panose="02020603050405020304" pitchFamily="18" charset="0"/>
                <a:ea typeface="Times New Roman" panose="02020603050405020304" pitchFamily="18" charset="0"/>
              </a:rPr>
              <a:t>1. Điều kiện tự nhiên và TNTN</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3" name="Rounded Rectangle 12"/>
          <p:cNvSpPr/>
          <p:nvPr/>
        </p:nvSpPr>
        <p:spPr>
          <a:xfrm>
            <a:off x="7654995" y="648930"/>
            <a:ext cx="2976716"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Địa hình và đất</a:t>
            </a:r>
          </a:p>
        </p:txBody>
      </p:sp>
      <p:graphicFrame>
        <p:nvGraphicFramePr>
          <p:cNvPr id="4" name="Table 3"/>
          <p:cNvGraphicFramePr>
            <a:graphicFrameLocks noGrp="1"/>
          </p:cNvGraphicFramePr>
          <p:nvPr>
            <p:extLst>
              <p:ext uri="{D42A27DB-BD31-4B8C-83A1-F6EECF244321}">
                <p14:modId xmlns:p14="http://schemas.microsoft.com/office/powerpoint/2010/main" val="2426131279"/>
              </p:ext>
            </p:extLst>
          </p:nvPr>
        </p:nvGraphicFramePr>
        <p:xfrm>
          <a:off x="6296869" y="1384144"/>
          <a:ext cx="5676944" cy="5171540"/>
        </p:xfrm>
        <a:graphic>
          <a:graphicData uri="http://schemas.openxmlformats.org/drawingml/2006/table">
            <a:tbl>
              <a:tblPr firstRow="1" bandRow="1">
                <a:tableStyleId>{E8B1032C-EA38-4F05-BA0D-38AFFFC7BED3}</a:tableStyleId>
              </a:tblPr>
              <a:tblGrid>
                <a:gridCol w="2918188">
                  <a:extLst>
                    <a:ext uri="{9D8B030D-6E8A-4147-A177-3AD203B41FA5}">
                      <a16:colId xmlns:a16="http://schemas.microsoft.com/office/drawing/2014/main" val="607884508"/>
                    </a:ext>
                  </a:extLst>
                </a:gridCol>
                <a:gridCol w="2758756">
                  <a:extLst>
                    <a:ext uri="{9D8B030D-6E8A-4147-A177-3AD203B41FA5}">
                      <a16:colId xmlns:a16="http://schemas.microsoft.com/office/drawing/2014/main" val="20816394"/>
                    </a:ext>
                  </a:extLst>
                </a:gridCol>
              </a:tblGrid>
              <a:tr h="643405">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a) 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4528135">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6296869" y="2068532"/>
            <a:ext cx="2905661" cy="4573560"/>
          </a:xfrm>
          <a:prstGeom prst="rect">
            <a:avLst/>
          </a:prstGeom>
        </p:spPr>
        <p:txBody>
          <a:bodyPr wrap="square">
            <a:spAutoFit/>
          </a:bodyPr>
          <a:lstStyle/>
          <a:p>
            <a:pPr lvl="0" algn="just">
              <a:lnSpc>
                <a:spcPct val="130000"/>
              </a:lnSpc>
              <a:defRPr/>
            </a:pPr>
            <a:r>
              <a:rPr lang="en-US" sz="2800" spc="-100">
                <a:solidFill>
                  <a:prstClr val="black"/>
                </a:solidFill>
                <a:latin typeface="Times New Roman" panose="02020603050405020304" pitchFamily="18" charset="0"/>
                <a:cs typeface="Times New Roman" panose="02020603050405020304" pitchFamily="18" charset="0"/>
              </a:rPr>
              <a:t>- Phần lớn diện tích là đồng bằng, có đất phù sa màu mỡ.</a:t>
            </a:r>
          </a:p>
          <a:p>
            <a:pPr lvl="0" algn="just">
              <a:lnSpc>
                <a:spcPct val="130000"/>
              </a:lnSpc>
              <a:defRPr/>
            </a:pPr>
            <a:endParaRPr lang="en-US" sz="2800" spc="-100">
              <a:solidFill>
                <a:prstClr val="black"/>
              </a:solidFill>
              <a:latin typeface="Times New Roman" panose="02020603050405020304" pitchFamily="18" charset="0"/>
              <a:cs typeface="Times New Roman" panose="02020603050405020304" pitchFamily="18" charset="0"/>
            </a:endParaRPr>
          </a:p>
          <a:p>
            <a:pPr algn="just">
              <a:lnSpc>
                <a:spcPct val="130000"/>
              </a:lnSpc>
              <a:defRPr/>
            </a:pPr>
            <a:r>
              <a:rPr lang="en-US" sz="2800">
                <a:latin typeface="Times New Roman" panose="02020603050405020304" pitchFamily="18" charset="0"/>
                <a:ea typeface="Times New Roman" panose="02020603050405020304" pitchFamily="18" charset="0"/>
                <a:cs typeface="Times New Roman" panose="02020603050405020304" pitchFamily="18" charset="0"/>
              </a:rPr>
              <a:t>- Địa hình đồi núi ở phía bắc, rìa phía tây và tây nam, có đất feralit.</a:t>
            </a:r>
            <a:endParaRPr lang="en-US" sz="2800" spc="-10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9202530" y="2068532"/>
            <a:ext cx="2771282" cy="4013406"/>
          </a:xfrm>
          <a:prstGeom prst="rect">
            <a:avLst/>
          </a:prstGeom>
        </p:spPr>
        <p:txBody>
          <a:bodyPr wrap="square">
            <a:spAutoFit/>
          </a:bodyPr>
          <a:lstStyle/>
          <a:p>
            <a:pPr lvl="0" algn="just">
              <a:lnSpc>
                <a:spcPct val="130000"/>
              </a:lnSpc>
              <a:defRPr/>
            </a:pPr>
            <a:r>
              <a:rPr lang="en-US" sz="2800" spc="-100">
                <a:solidFill>
                  <a:prstClr val="black"/>
                </a:solidFill>
                <a:latin typeface="Times New Roman" panose="02020603050405020304" pitchFamily="18" charset="0"/>
                <a:cs typeface="Times New Roman" panose="02020603050405020304" pitchFamily="18" charset="0"/>
              </a:rPr>
              <a:t>- </a:t>
            </a:r>
            <a:r>
              <a:rPr lang="vi-VN" sz="2800" spc="-100">
                <a:solidFill>
                  <a:prstClr val="black"/>
                </a:solidFill>
                <a:latin typeface="Times New Roman" panose="02020603050405020304" pitchFamily="18" charset="0"/>
                <a:cs typeface="Times New Roman" panose="02020603050405020304" pitchFamily="18" charset="0"/>
              </a:rPr>
              <a:t>Thuận lợi để quy hoạch vùng chuyên canh cây lương thực, thực phẩm.</a:t>
            </a:r>
            <a:endParaRPr lang="en-US" sz="2800" spc="-100">
              <a:solidFill>
                <a:prstClr val="black"/>
              </a:solidFill>
              <a:latin typeface="Times New Roman" panose="02020603050405020304" pitchFamily="18" charset="0"/>
              <a:cs typeface="Times New Roman" panose="02020603050405020304" pitchFamily="18" charset="0"/>
            </a:endParaRPr>
          </a:p>
          <a:p>
            <a:pPr algn="just">
              <a:lnSpc>
                <a:spcPct val="130000"/>
              </a:lnSpc>
              <a:defRPr/>
            </a:pPr>
            <a:r>
              <a:rPr lang="en-US" sz="2800">
                <a:latin typeface="Times New Roman" panose="02020603050405020304" pitchFamily="18" charset="0"/>
                <a:ea typeface="Times New Roman" panose="02020603050405020304" pitchFamily="18" charset="0"/>
                <a:cs typeface="Times New Roman" panose="02020603050405020304" pitchFamily="18" charset="0"/>
              </a:rPr>
              <a:t>- Thuận lợi cho phát triển cây CN, cây ăn quả.</a:t>
            </a:r>
            <a:endPar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p:cNvGrpSpPr/>
          <p:nvPr/>
        </p:nvGrpSpPr>
        <p:grpSpPr>
          <a:xfrm>
            <a:off x="0" y="198120"/>
            <a:ext cx="6078617" cy="6461761"/>
            <a:chOff x="0" y="30477"/>
            <a:chExt cx="6078617" cy="6461761"/>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54" b="50182"/>
            <a:stretch/>
          </p:blipFill>
          <p:spPr>
            <a:xfrm>
              <a:off x="0" y="30477"/>
              <a:ext cx="6078617" cy="426720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523" t="4514" b="71482"/>
            <a:stretch/>
          </p:blipFill>
          <p:spPr>
            <a:xfrm>
              <a:off x="18045" y="4297678"/>
              <a:ext cx="6042526" cy="2194560"/>
            </a:xfrm>
            <a:prstGeom prst="rect">
              <a:avLst/>
            </a:prstGeom>
          </p:spPr>
        </p:pic>
      </p:grpSp>
    </p:spTree>
    <p:extLst>
      <p:ext uri="{BB962C8B-B14F-4D97-AF65-F5344CB8AC3E}">
        <p14:creationId xmlns:p14="http://schemas.microsoft.com/office/powerpoint/2010/main" val="26322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wipe(left)">
                                      <p:cBhvr>
                                        <p:cTn id="26" dur="500"/>
                                        <p:tgtEl>
                                          <p:spTgt spid="1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left)">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6">
                                            <p:txEl>
                                              <p:pRg st="1" end="1"/>
                                            </p:txEl>
                                          </p:spTgt>
                                        </p:tgtEl>
                                        <p:attrNameLst>
                                          <p:attrName>style.visibility</p:attrName>
                                        </p:attrNameLst>
                                      </p:cBhvr>
                                      <p:to>
                                        <p:strVal val="visible"/>
                                      </p:to>
                                    </p:set>
                                    <p:animEffect transition="in" filter="wipe(left)">
                                      <p:cBhvr>
                                        <p:cTn id="3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0571" y="22162"/>
            <a:ext cx="6131430" cy="584775"/>
          </a:xfrm>
          <a:prstGeom prst="rect">
            <a:avLst/>
          </a:prstGeom>
        </p:spPr>
        <p:txBody>
          <a:bodyPr wrap="square">
            <a:spAutoFit/>
          </a:bodyPr>
          <a:lstStyle/>
          <a:p>
            <a:pPr lvl="0" indent="13970" algn="ctr">
              <a:defRPr/>
            </a:pPr>
            <a:r>
              <a:rPr lang="en-US" sz="3200" b="1">
                <a:solidFill>
                  <a:srgbClr val="FF0000"/>
                </a:solidFill>
                <a:latin typeface="Times New Roman" panose="02020603050405020304" pitchFamily="18" charset="0"/>
                <a:ea typeface="Times New Roman" panose="02020603050405020304" pitchFamily="18" charset="0"/>
              </a:rPr>
              <a:t>1. Điều kiện tự nhiên và TNTN</a:t>
            </a:r>
          </a:p>
        </p:txBody>
      </p:sp>
      <p:sp>
        <p:nvSpPr>
          <p:cNvPr id="13" name="Rounded Rectangle 12"/>
          <p:cNvSpPr/>
          <p:nvPr/>
        </p:nvSpPr>
        <p:spPr>
          <a:xfrm>
            <a:off x="7671620" y="648930"/>
            <a:ext cx="2976716"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Địa hình và đất</a:t>
            </a:r>
          </a:p>
        </p:txBody>
      </p:sp>
      <p:graphicFrame>
        <p:nvGraphicFramePr>
          <p:cNvPr id="4" name="Table 3"/>
          <p:cNvGraphicFramePr>
            <a:graphicFrameLocks noGrp="1"/>
          </p:cNvGraphicFramePr>
          <p:nvPr>
            <p:extLst>
              <p:ext uri="{D42A27DB-BD31-4B8C-83A1-F6EECF244321}">
                <p14:modId xmlns:p14="http://schemas.microsoft.com/office/powerpoint/2010/main" val="966423620"/>
              </p:ext>
            </p:extLst>
          </p:nvPr>
        </p:nvGraphicFramePr>
        <p:xfrm>
          <a:off x="6313494" y="1384144"/>
          <a:ext cx="5676944" cy="4262323"/>
        </p:xfrm>
        <a:graphic>
          <a:graphicData uri="http://schemas.openxmlformats.org/drawingml/2006/table">
            <a:tbl>
              <a:tblPr firstRow="1" bandRow="1">
                <a:tableStyleId>{E8B1032C-EA38-4F05-BA0D-38AFFFC7BED3}</a:tableStyleId>
              </a:tblPr>
              <a:tblGrid>
                <a:gridCol w="2918188">
                  <a:extLst>
                    <a:ext uri="{9D8B030D-6E8A-4147-A177-3AD203B41FA5}">
                      <a16:colId xmlns:a16="http://schemas.microsoft.com/office/drawing/2014/main" val="607884508"/>
                    </a:ext>
                  </a:extLst>
                </a:gridCol>
                <a:gridCol w="2758756">
                  <a:extLst>
                    <a:ext uri="{9D8B030D-6E8A-4147-A177-3AD203B41FA5}">
                      <a16:colId xmlns:a16="http://schemas.microsoft.com/office/drawing/2014/main" val="20816394"/>
                    </a:ext>
                  </a:extLst>
                </a:gridCol>
              </a:tblGrid>
              <a:tr h="643405">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a) 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3618918">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6313494" y="2100783"/>
            <a:ext cx="2905661" cy="3397340"/>
          </a:xfrm>
          <a:prstGeom prst="rect">
            <a:avLst/>
          </a:prstGeom>
        </p:spPr>
        <p:txBody>
          <a:bodyPr wrap="square">
            <a:spAutoFit/>
          </a:bodyPr>
          <a:lstStyle/>
          <a:p>
            <a:pPr lvl="0" algn="just">
              <a:lnSpc>
                <a:spcPct val="130000"/>
              </a:lnSpc>
              <a:defRPr/>
            </a:pPr>
            <a:r>
              <a:rPr lang="vi-VN" sz="2800" spc="-100">
                <a:solidFill>
                  <a:prstClr val="black"/>
                </a:solidFill>
                <a:latin typeface="Times New Roman" panose="02020603050405020304" pitchFamily="18" charset="0"/>
                <a:cs typeface="Times New Roman" panose="02020603050405020304" pitchFamily="18" charset="0"/>
              </a:rPr>
              <a:t>Vùng biển Quảng Ninh, Hải Phòng có nhiều đảo, quần đảo với cảnh quan đa dạng, diện tích mặt nước lớn.</a:t>
            </a:r>
            <a:endPar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9396034" y="2100783"/>
            <a:ext cx="2417524" cy="1772793"/>
          </a:xfrm>
          <a:prstGeom prst="rect">
            <a:avLst/>
          </a:prstGeom>
        </p:spPr>
        <p:txBody>
          <a:bodyPr wrap="square">
            <a:spAutoFit/>
          </a:bodyPr>
          <a:lstStyle/>
          <a:p>
            <a:pPr lvl="0" algn="just">
              <a:lnSpc>
                <a:spcPct val="130000"/>
              </a:lnSpc>
              <a:defRPr/>
            </a:pPr>
            <a:r>
              <a:rPr lang="en-US" sz="2800" spc="-100">
                <a:solidFill>
                  <a:prstClr val="black"/>
                </a:solidFill>
                <a:latin typeface="Times New Roman" panose="02020603050405020304" pitchFamily="18" charset="0"/>
                <a:cs typeface="Times New Roman" panose="02020603050405020304" pitchFamily="18" charset="0"/>
              </a:rPr>
              <a:t>Phát triển du lịch và nuôi trồng thủy sản.</a:t>
            </a:r>
            <a:endPar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p:cNvGrpSpPr/>
          <p:nvPr/>
        </p:nvGrpSpPr>
        <p:grpSpPr>
          <a:xfrm>
            <a:off x="0" y="198120"/>
            <a:ext cx="6078617" cy="6461761"/>
            <a:chOff x="0" y="30477"/>
            <a:chExt cx="6078617" cy="6461761"/>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54" b="50182"/>
            <a:stretch/>
          </p:blipFill>
          <p:spPr>
            <a:xfrm>
              <a:off x="0" y="30477"/>
              <a:ext cx="6078617" cy="426720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523" t="4514" b="71482"/>
            <a:stretch/>
          </p:blipFill>
          <p:spPr>
            <a:xfrm>
              <a:off x="18045" y="4297678"/>
              <a:ext cx="6042526" cy="2194560"/>
            </a:xfrm>
            <a:prstGeom prst="rect">
              <a:avLst/>
            </a:prstGeom>
          </p:spPr>
        </p:pic>
      </p:grpSp>
    </p:spTree>
    <p:extLst>
      <p:ext uri="{BB962C8B-B14F-4D97-AF65-F5344CB8AC3E}">
        <p14:creationId xmlns:p14="http://schemas.microsoft.com/office/powerpoint/2010/main" val="38085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90" y="-10755"/>
            <a:ext cx="6131430" cy="584775"/>
          </a:xfrm>
          <a:prstGeom prst="rect">
            <a:avLst/>
          </a:prstGeom>
        </p:spPr>
        <p:txBody>
          <a:bodyPr wrap="square">
            <a:spAutoFit/>
          </a:bodyPr>
          <a:lstStyle/>
          <a:p>
            <a:pPr lvl="0" indent="13970" algn="ctr">
              <a:defRPr/>
            </a:pPr>
            <a:r>
              <a:rPr lang="en-US" sz="3200" b="1" dirty="0">
                <a:solidFill>
                  <a:srgbClr val="FF0000"/>
                </a:solidFill>
                <a:latin typeface="Times New Roman" panose="02020603050405020304" pitchFamily="18" charset="0"/>
                <a:ea typeface="Times New Roman" panose="02020603050405020304" pitchFamily="18" charset="0"/>
              </a:rPr>
              <a:t>1. </a:t>
            </a:r>
            <a:r>
              <a:rPr lang="en-US" sz="3200" b="1" dirty="0" err="1">
                <a:solidFill>
                  <a:srgbClr val="FF0000"/>
                </a:solidFill>
                <a:latin typeface="Times New Roman" panose="02020603050405020304" pitchFamily="18" charset="0"/>
                <a:ea typeface="Times New Roman" panose="02020603050405020304" pitchFamily="18" charset="0"/>
              </a:rPr>
              <a:t>Điều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kiện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tự</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nhiên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TNTN</a:t>
            </a:r>
          </a:p>
        </p:txBody>
      </p:sp>
      <p:sp>
        <p:nvSpPr>
          <p:cNvPr id="13" name="Rounded Rectangle 12"/>
          <p:cNvSpPr/>
          <p:nvPr/>
        </p:nvSpPr>
        <p:spPr>
          <a:xfrm>
            <a:off x="109330" y="544369"/>
            <a:ext cx="1817154"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hậu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86356962"/>
              </p:ext>
            </p:extLst>
          </p:nvPr>
        </p:nvGraphicFramePr>
        <p:xfrm>
          <a:off x="26505" y="1129144"/>
          <a:ext cx="12029660" cy="2002992"/>
        </p:xfrm>
        <a:graphic>
          <a:graphicData uri="http://schemas.openxmlformats.org/drawingml/2006/table">
            <a:tbl>
              <a:tblPr firstRow="1" bandRow="1">
                <a:tableStyleId>{E8B1032C-EA38-4F05-BA0D-38AFFFC7BED3}</a:tableStyleId>
              </a:tblPr>
              <a:tblGrid>
                <a:gridCol w="5718312">
                  <a:extLst>
                    <a:ext uri="{9D8B030D-6E8A-4147-A177-3AD203B41FA5}">
                      <a16:colId xmlns:a16="http://schemas.microsoft.com/office/drawing/2014/main" val="607884508"/>
                    </a:ext>
                  </a:extLst>
                </a:gridCol>
                <a:gridCol w="6311348">
                  <a:extLst>
                    <a:ext uri="{9D8B030D-6E8A-4147-A177-3AD203B41FA5}">
                      <a16:colId xmlns:a16="http://schemas.microsoft.com/office/drawing/2014/main" val="20816394"/>
                    </a:ext>
                  </a:extLst>
                </a:gridCol>
              </a:tblGrid>
              <a:tr h="549738">
                <a:tc>
                  <a:txBody>
                    <a:bodyPr/>
                    <a:lstStyle/>
                    <a:p>
                      <a:pPr algn="ctr">
                        <a:lnSpc>
                          <a:spcPct val="130000"/>
                        </a:lnSpc>
                      </a:pPr>
                      <a:r>
                        <a:rPr lang="en-US" sz="2800" spc="-100" dirty="0" err="1">
                          <a:latin typeface="Times New Roman" panose="02020603050405020304" pitchFamily="18" charset="0"/>
                          <a:cs typeface="Times New Roman" panose="02020603050405020304" pitchFamily="18" charset="0"/>
                        </a:rPr>
                        <a:t>Đặc</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điểm</a:t>
                      </a:r>
                      <a:endParaRPr lang="en-US" sz="2800" spc="-100"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dirty="0" err="1">
                          <a:latin typeface="Times New Roman" panose="02020603050405020304" pitchFamily="18" charset="0"/>
                          <a:cs typeface="Times New Roman" panose="02020603050405020304" pitchFamily="18" charset="0"/>
                        </a:rPr>
                        <a:t>Thế</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mạnh</a:t>
                      </a:r>
                      <a:endParaRPr lang="en-US" sz="2800" spc="-100"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1412188">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26504" y="1645183"/>
            <a:ext cx="5618921" cy="1481175"/>
          </a:xfrm>
          <a:prstGeom prst="rect">
            <a:avLst/>
          </a:prstGeom>
        </p:spPr>
        <p:txBody>
          <a:bodyPr wrap="square">
            <a:spAutoFit/>
          </a:bodyPr>
          <a:lstStyle/>
          <a:p>
            <a:pPr lvl="0" algn="just">
              <a:lnSpc>
                <a:spcPct val="150000"/>
              </a:lnSpc>
              <a:defRPr/>
            </a:pP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Nhiệt</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đới</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ẩm</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gió</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mùa</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có</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một</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mùa</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đông</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lạnh</a:t>
            </a:r>
            <a:r>
              <a:rPr lang="en-US" sz="3200" spc="-1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10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15"/>
          <p:cNvSpPr/>
          <p:nvPr/>
        </p:nvSpPr>
        <p:spPr>
          <a:xfrm>
            <a:off x="5801140" y="1645182"/>
            <a:ext cx="6288627" cy="1481175"/>
          </a:xfrm>
          <a:prstGeom prst="rect">
            <a:avLst/>
          </a:prstGeom>
        </p:spPr>
        <p:txBody>
          <a:bodyPr wrap="square">
            <a:spAutoFit/>
          </a:bodyPr>
          <a:lstStyle/>
          <a:p>
            <a:pPr lvl="0" algn="just">
              <a:lnSpc>
                <a:spcPct val="150000"/>
              </a:lnSpc>
              <a:defRPr/>
            </a:pPr>
            <a:r>
              <a:rPr lang="en-US" sz="3200" spc="-100" dirty="0">
                <a:solidFill>
                  <a:prstClr val="black"/>
                </a:solidFill>
                <a:latin typeface="Times New Roman" panose="02020603050405020304" pitchFamily="18" charset="0"/>
                <a:cs typeface="Times New Roman" panose="02020603050405020304" pitchFamily="18" charset="0"/>
              </a:rPr>
              <a:t>- </a:t>
            </a:r>
            <a:r>
              <a:rPr lang="vi-VN" sz="3200" spc="-100" dirty="0">
                <a:solidFill>
                  <a:prstClr val="black"/>
                </a:solidFill>
                <a:latin typeface="Times New Roman" panose="02020603050405020304" pitchFamily="18" charset="0"/>
                <a:cs typeface="Times New Roman" panose="02020603050405020304" pitchFamily="18" charset="0"/>
              </a:rPr>
              <a:t>Phát triển nông nghiệp nhiệt đới và trồng cây ưa lạnh trong vụ đông.</a:t>
            </a:r>
            <a:endParaRPr kumimoji="0" lang="en-US" sz="3200" b="0" i="0" u="none" strike="noStrike" kern="1200" cap="none" spc="-10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ounded Rectangle 12">
            <a:extLst>
              <a:ext uri="{FF2B5EF4-FFF2-40B4-BE49-F238E27FC236}">
                <a16:creationId xmlns:a16="http://schemas.microsoft.com/office/drawing/2014/main" id="{425464E1-54C9-0BB6-C9E1-1556D0220F60}"/>
              </a:ext>
            </a:extLst>
          </p:cNvPr>
          <p:cNvSpPr/>
          <p:nvPr/>
        </p:nvSpPr>
        <p:spPr>
          <a:xfrm>
            <a:off x="0" y="3171221"/>
            <a:ext cx="3074504"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white"/>
                </a:solidFill>
                <a:latin typeface="Times New Roman" panose="02020603050405020304" pitchFamily="18" charset="0"/>
                <a:cs typeface="Times New Roman" panose="02020603050405020304" pitchFamily="18" charset="0"/>
              </a:rPr>
              <a:t>* </a:t>
            </a:r>
            <a:r>
              <a:rPr lang="vi-VN" sz="2800" b="1" dirty="0">
                <a:solidFill>
                  <a:prstClr val="white"/>
                </a:solidFill>
                <a:latin typeface="Times New Roman" panose="02020603050405020304" pitchFamily="18" charset="0"/>
                <a:cs typeface="Times New Roman" panose="02020603050405020304" pitchFamily="18" charset="0"/>
              </a:rPr>
              <a:t>Nguồn nước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 name="Table 5">
            <a:extLst>
              <a:ext uri="{FF2B5EF4-FFF2-40B4-BE49-F238E27FC236}">
                <a16:creationId xmlns:a16="http://schemas.microsoft.com/office/drawing/2014/main" id="{B5BBEA0B-201C-6F4E-EEF2-187D2E14744E}"/>
              </a:ext>
            </a:extLst>
          </p:cNvPr>
          <p:cNvGraphicFramePr>
            <a:graphicFrameLocks noGrp="1"/>
          </p:cNvGraphicFramePr>
          <p:nvPr>
            <p:extLst>
              <p:ext uri="{D42A27DB-BD31-4B8C-83A1-F6EECF244321}">
                <p14:modId xmlns:p14="http://schemas.microsoft.com/office/powerpoint/2010/main" val="3602639292"/>
              </p:ext>
            </p:extLst>
          </p:nvPr>
        </p:nvGraphicFramePr>
        <p:xfrm>
          <a:off x="26504" y="3725865"/>
          <a:ext cx="12029659" cy="2822348"/>
        </p:xfrm>
        <a:graphic>
          <a:graphicData uri="http://schemas.openxmlformats.org/drawingml/2006/table">
            <a:tbl>
              <a:tblPr firstRow="1" bandRow="1">
                <a:tableStyleId>{E8B1032C-EA38-4F05-BA0D-38AFFFC7BED3}</a:tableStyleId>
              </a:tblPr>
              <a:tblGrid>
                <a:gridCol w="6900415">
                  <a:extLst>
                    <a:ext uri="{9D8B030D-6E8A-4147-A177-3AD203B41FA5}">
                      <a16:colId xmlns:a16="http://schemas.microsoft.com/office/drawing/2014/main" val="607884508"/>
                    </a:ext>
                  </a:extLst>
                </a:gridCol>
                <a:gridCol w="5129244">
                  <a:extLst>
                    <a:ext uri="{9D8B030D-6E8A-4147-A177-3AD203B41FA5}">
                      <a16:colId xmlns:a16="http://schemas.microsoft.com/office/drawing/2014/main" val="20816394"/>
                    </a:ext>
                  </a:extLst>
                </a:gridCol>
              </a:tblGrid>
              <a:tr h="402807">
                <a:tc>
                  <a:txBody>
                    <a:bodyPr/>
                    <a:lstStyle/>
                    <a:p>
                      <a:pPr algn="ctr">
                        <a:lnSpc>
                          <a:spcPct val="130000"/>
                        </a:lnSpc>
                      </a:pPr>
                      <a:r>
                        <a:rPr lang="en-US" sz="2800" spc="-100" dirty="0" err="1">
                          <a:latin typeface="Times New Roman" panose="02020603050405020304" pitchFamily="18" charset="0"/>
                          <a:cs typeface="Times New Roman" panose="02020603050405020304" pitchFamily="18" charset="0"/>
                        </a:rPr>
                        <a:t>Đặc</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điểm</a:t>
                      </a:r>
                      <a:endParaRPr lang="en-US" sz="2800" spc="-100"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dirty="0" err="1">
                          <a:latin typeface="Times New Roman" panose="02020603050405020304" pitchFamily="18" charset="0"/>
                          <a:cs typeface="Times New Roman" panose="02020603050405020304" pitchFamily="18" charset="0"/>
                        </a:rPr>
                        <a:t>Thế</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mạnh</a:t>
                      </a:r>
                      <a:endParaRPr lang="en-US" sz="2800" spc="-100"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2231544">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7" name="Rectangle 6">
            <a:extLst>
              <a:ext uri="{FF2B5EF4-FFF2-40B4-BE49-F238E27FC236}">
                <a16:creationId xmlns:a16="http://schemas.microsoft.com/office/drawing/2014/main" id="{7E5FB028-32F9-B0B3-8208-586924C655C6}"/>
              </a:ext>
            </a:extLst>
          </p:cNvPr>
          <p:cNvSpPr/>
          <p:nvPr/>
        </p:nvSpPr>
        <p:spPr>
          <a:xfrm>
            <a:off x="26504" y="4235883"/>
            <a:ext cx="6798365" cy="2219838"/>
          </a:xfrm>
          <a:prstGeom prst="rect">
            <a:avLst/>
          </a:prstGeom>
        </p:spPr>
        <p:txBody>
          <a:bodyPr wrap="square">
            <a:spAutoFit/>
          </a:bodyPr>
          <a:lstStyle/>
          <a:p>
            <a:pPr lvl="0" algn="just">
              <a:lnSpc>
                <a:spcPct val="150000"/>
              </a:lnSpc>
              <a:defRPr/>
            </a:pPr>
            <a:r>
              <a:rPr lang="en-US" sz="3200" spc="-100" dirty="0">
                <a:solidFill>
                  <a:prstClr val="black"/>
                </a:solidFill>
                <a:latin typeface="Times New Roman" panose="02020603050405020304" pitchFamily="18" charset="0"/>
                <a:cs typeface="Times New Roman" panose="02020603050405020304" pitchFamily="18" charset="0"/>
              </a:rPr>
              <a:t>- </a:t>
            </a:r>
            <a:r>
              <a:rPr lang="vi-VN" sz="3200" spc="-100" dirty="0">
                <a:solidFill>
                  <a:prstClr val="black"/>
                </a:solidFill>
                <a:latin typeface="Times New Roman" panose="02020603050405020304" pitchFamily="18" charset="0"/>
                <a:cs typeface="Times New Roman" panose="02020603050405020304" pitchFamily="18" charset="0"/>
              </a:rPr>
              <a:t>Mạng lưới sông ngòi dày đặc, có nhiều hệ thống sông lớn, nguồn nước ngầm khá phong phú, nguồn nước khoáng phong phú.</a:t>
            </a:r>
          </a:p>
        </p:txBody>
      </p:sp>
      <p:sp>
        <p:nvSpPr>
          <p:cNvPr id="8" name="Rectangle 7">
            <a:extLst>
              <a:ext uri="{FF2B5EF4-FFF2-40B4-BE49-F238E27FC236}">
                <a16:creationId xmlns:a16="http://schemas.microsoft.com/office/drawing/2014/main" id="{9F9B30F7-BF85-34C2-8010-2D1C5DE85005}"/>
              </a:ext>
            </a:extLst>
          </p:cNvPr>
          <p:cNvSpPr/>
          <p:nvPr/>
        </p:nvSpPr>
        <p:spPr>
          <a:xfrm>
            <a:off x="6964167" y="4093114"/>
            <a:ext cx="4952698" cy="2485745"/>
          </a:xfrm>
          <a:prstGeom prst="rect">
            <a:avLst/>
          </a:prstGeom>
        </p:spPr>
        <p:txBody>
          <a:bodyPr wrap="square">
            <a:spAutoFit/>
          </a:bodyPr>
          <a:lstStyle/>
          <a:p>
            <a:pPr lvl="0" algn="just">
              <a:lnSpc>
                <a:spcPct val="150000"/>
              </a:lnSpc>
              <a:defRPr/>
            </a:pPr>
            <a:r>
              <a:rPr lang="en-US" sz="3600" spc="-100" dirty="0">
                <a:solidFill>
                  <a:prstClr val="black"/>
                </a:solidFill>
                <a:latin typeface="Times New Roman" panose="02020603050405020304" pitchFamily="18" charset="0"/>
                <a:cs typeface="Times New Roman" panose="02020603050405020304" pitchFamily="18" charset="0"/>
              </a:rPr>
              <a:t>- </a:t>
            </a:r>
            <a:r>
              <a:rPr lang="vi-VN" sz="3600" spc="-100" dirty="0">
                <a:solidFill>
                  <a:prstClr val="black"/>
                </a:solidFill>
                <a:latin typeface="Times New Roman" panose="02020603050405020304" pitchFamily="18" charset="0"/>
                <a:cs typeface="Times New Roman" panose="02020603050405020304" pitchFamily="18" charset="0"/>
              </a:rPr>
              <a:t>Cung cấp nước cho sản xuất và sinh hoạt, phát triển du lịch.</a:t>
            </a:r>
          </a:p>
        </p:txBody>
      </p:sp>
    </p:spTree>
    <p:extLst>
      <p:ext uri="{BB962C8B-B14F-4D97-AF65-F5344CB8AC3E}">
        <p14:creationId xmlns:p14="http://schemas.microsoft.com/office/powerpoint/2010/main" val="17465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500"/>
                                        <p:tgtEl>
                                          <p:spTgt spid="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wipe(left)">
                                      <p:cBhvr>
                                        <p:cTn id="5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9682" y="22162"/>
            <a:ext cx="6131429" cy="584775"/>
          </a:xfrm>
          <a:prstGeom prst="rect">
            <a:avLst/>
          </a:prstGeom>
        </p:spPr>
        <p:txBody>
          <a:bodyPr wrap="square">
            <a:spAutoFit/>
          </a:bodyPr>
          <a:lstStyle/>
          <a:p>
            <a:pPr lvl="0" indent="13970" algn="ctr">
              <a:defRPr/>
            </a:pPr>
            <a:r>
              <a:rPr lang="en-US" sz="3200" b="1" dirty="0">
                <a:solidFill>
                  <a:srgbClr val="FF0000"/>
                </a:solidFill>
                <a:latin typeface="Times New Roman" panose="02020603050405020304" pitchFamily="18" charset="0"/>
                <a:ea typeface="Times New Roman" panose="02020603050405020304" pitchFamily="18" charset="0"/>
              </a:rPr>
              <a:t>1. </a:t>
            </a:r>
            <a:r>
              <a:rPr lang="en-US" sz="3200" b="1" dirty="0" err="1">
                <a:solidFill>
                  <a:srgbClr val="FF0000"/>
                </a:solidFill>
                <a:latin typeface="Times New Roman" panose="02020603050405020304" pitchFamily="18" charset="0"/>
                <a:ea typeface="Times New Roman" panose="02020603050405020304" pitchFamily="18" charset="0"/>
              </a:rPr>
              <a:t>Điều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kiện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tự</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nhiên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TNTN</a:t>
            </a:r>
          </a:p>
        </p:txBody>
      </p:sp>
      <p:sp>
        <p:nvSpPr>
          <p:cNvPr id="13" name="Rounded Rectangle 12"/>
          <p:cNvSpPr/>
          <p:nvPr/>
        </p:nvSpPr>
        <p:spPr>
          <a:xfrm>
            <a:off x="0" y="606937"/>
            <a:ext cx="1588980"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61926890"/>
              </p:ext>
            </p:extLst>
          </p:nvPr>
        </p:nvGraphicFramePr>
        <p:xfrm>
          <a:off x="0" y="1206060"/>
          <a:ext cx="11973813" cy="2924194"/>
        </p:xfrm>
        <a:graphic>
          <a:graphicData uri="http://schemas.openxmlformats.org/drawingml/2006/table">
            <a:tbl>
              <a:tblPr firstRow="1" bandRow="1">
                <a:tableStyleId>{E8B1032C-EA38-4F05-BA0D-38AFFFC7BED3}</a:tableStyleId>
              </a:tblPr>
              <a:tblGrid>
                <a:gridCol w="6683443">
                  <a:extLst>
                    <a:ext uri="{9D8B030D-6E8A-4147-A177-3AD203B41FA5}">
                      <a16:colId xmlns:a16="http://schemas.microsoft.com/office/drawing/2014/main" val="607884508"/>
                    </a:ext>
                  </a:extLst>
                </a:gridCol>
                <a:gridCol w="5290370">
                  <a:extLst>
                    <a:ext uri="{9D8B030D-6E8A-4147-A177-3AD203B41FA5}">
                      <a16:colId xmlns:a16="http://schemas.microsoft.com/office/drawing/2014/main" val="20816394"/>
                    </a:ext>
                  </a:extLst>
                </a:gridCol>
              </a:tblGrid>
              <a:tr h="432520">
                <a:tc>
                  <a:txBody>
                    <a:bodyPr/>
                    <a:lstStyle/>
                    <a:p>
                      <a:pPr algn="ctr">
                        <a:lnSpc>
                          <a:spcPct val="130000"/>
                        </a:lnSpc>
                      </a:pPr>
                      <a:r>
                        <a:rPr lang="en-US" sz="2800" spc="-100" dirty="0" err="1">
                          <a:latin typeface="Times New Roman" panose="02020603050405020304" pitchFamily="18" charset="0"/>
                          <a:cs typeface="Times New Roman" panose="02020603050405020304" pitchFamily="18" charset="0"/>
                        </a:rPr>
                        <a:t>Đặc</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điểm</a:t>
                      </a:r>
                      <a:endParaRPr lang="en-US" sz="2800" spc="-100"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a) 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2333390">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69574" y="1752131"/>
            <a:ext cx="6619461" cy="2219838"/>
          </a:xfrm>
          <a:prstGeom prst="rect">
            <a:avLst/>
          </a:prstGeom>
        </p:spPr>
        <p:txBody>
          <a:bodyPr wrap="square">
            <a:spAutoFit/>
          </a:bodyPr>
          <a:lstStyle/>
          <a:p>
            <a:pPr lvl="0" algn="just">
              <a:lnSpc>
                <a:spcPct val="150000"/>
              </a:lnSpc>
              <a:defRPr/>
            </a:pPr>
            <a:r>
              <a:rPr lang="vi-VN" sz="3200" spc="-100" dirty="0">
                <a:solidFill>
                  <a:prstClr val="black"/>
                </a:solidFill>
                <a:latin typeface="Times New Roman" panose="02020603050405020304" pitchFamily="18" charset="0"/>
                <a:cs typeface="Times New Roman" panose="02020603050405020304" pitchFamily="18" charset="0"/>
              </a:rPr>
              <a:t>- Diện tích rừng là </a:t>
            </a:r>
            <a:r>
              <a:rPr lang="en-US" sz="3200" spc="-100" dirty="0">
                <a:solidFill>
                  <a:prstClr val="black"/>
                </a:solidFill>
                <a:latin typeface="Times New Roman" panose="02020603050405020304" pitchFamily="18" charset="0"/>
                <a:cs typeface="Times New Roman" panose="02020603050405020304" pitchFamily="18" charset="0"/>
              </a:rPr>
              <a:t>560,7</a:t>
            </a:r>
            <a:r>
              <a:rPr lang="vi-VN" sz="3200" spc="-100" dirty="0">
                <a:solidFill>
                  <a:prstClr val="black"/>
                </a:solidFill>
                <a:latin typeface="Times New Roman" panose="02020603050405020304" pitchFamily="18" charset="0"/>
                <a:cs typeface="Times New Roman" panose="02020603050405020304" pitchFamily="18" charset="0"/>
              </a:rPr>
              <a:t> nghìn ha (2024)</a:t>
            </a:r>
            <a:endParaRPr lang="en-US" sz="3200" spc="-100" dirty="0">
              <a:solidFill>
                <a:prstClr val="black"/>
              </a:solidFill>
              <a:latin typeface="Times New Roman" panose="02020603050405020304" pitchFamily="18" charset="0"/>
              <a:cs typeface="Times New Roman" panose="02020603050405020304" pitchFamily="18" charset="0"/>
            </a:endParaRPr>
          </a:p>
          <a:p>
            <a:pPr lvl="0" algn="just">
              <a:lnSpc>
                <a:spcPct val="150000"/>
              </a:lnSpc>
              <a:defRPr/>
            </a:pPr>
            <a:r>
              <a:rPr lang="vi-VN" sz="3200" spc="-100" dirty="0">
                <a:solidFill>
                  <a:prstClr val="black"/>
                </a:solidFill>
                <a:latin typeface="Times New Roman" panose="02020603050405020304" pitchFamily="18" charset="0"/>
                <a:cs typeface="Times New Roman" panose="02020603050405020304" pitchFamily="18" charset="0"/>
              </a:rPr>
              <a:t>- Có các vườn quốc gia, khu dự trữ sinh quyển.</a:t>
            </a:r>
          </a:p>
        </p:txBody>
      </p:sp>
      <p:sp>
        <p:nvSpPr>
          <p:cNvPr id="16" name="Rectangle 15"/>
          <p:cNvSpPr/>
          <p:nvPr/>
        </p:nvSpPr>
        <p:spPr>
          <a:xfrm>
            <a:off x="6619461" y="1765696"/>
            <a:ext cx="5303959" cy="1481175"/>
          </a:xfrm>
          <a:prstGeom prst="rect">
            <a:avLst/>
          </a:prstGeom>
        </p:spPr>
        <p:txBody>
          <a:bodyPr wrap="square">
            <a:spAutoFit/>
          </a:bodyPr>
          <a:lstStyle/>
          <a:p>
            <a:pPr lvl="0" algn="just">
              <a:lnSpc>
                <a:spcPct val="150000"/>
              </a:lnSpc>
              <a:defRPr/>
            </a:pP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Phát</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triển</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lâm</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nghiệp</a:t>
            </a:r>
            <a:r>
              <a:rPr lang="en-US" sz="3200" spc="-100" dirty="0">
                <a:solidFill>
                  <a:prstClr val="black"/>
                </a:solidFill>
                <a:latin typeface="Times New Roman" panose="02020603050405020304" pitchFamily="18" charset="0"/>
                <a:cs typeface="Times New Roman" panose="02020603050405020304" pitchFamily="18" charset="0"/>
              </a:rPr>
              <a:t>, du </a:t>
            </a:r>
            <a:r>
              <a:rPr lang="en-US" sz="3200" spc="-100" dirty="0" err="1">
                <a:solidFill>
                  <a:prstClr val="black"/>
                </a:solidFill>
                <a:latin typeface="Times New Roman" panose="02020603050405020304" pitchFamily="18" charset="0"/>
                <a:cs typeface="Times New Roman" panose="02020603050405020304" pitchFamily="18" charset="0"/>
              </a:rPr>
              <a:t>lịch</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nghiên</a:t>
            </a:r>
            <a:r>
              <a:rPr lang="en-US" sz="3200" spc="-100" dirty="0">
                <a:solidFill>
                  <a:prstClr val="black"/>
                </a:solidFill>
                <a:latin typeface="Times New Roman" panose="02020603050405020304" pitchFamily="18" charset="0"/>
                <a:cs typeface="Times New Roman" panose="02020603050405020304" pitchFamily="18" charset="0"/>
              </a:rPr>
              <a:t> </a:t>
            </a:r>
            <a:r>
              <a:rPr lang="en-US" sz="3200" spc="-100" dirty="0" err="1">
                <a:solidFill>
                  <a:prstClr val="black"/>
                </a:solidFill>
                <a:latin typeface="Times New Roman" panose="02020603050405020304" pitchFamily="18" charset="0"/>
                <a:cs typeface="Times New Roman" panose="02020603050405020304" pitchFamily="18" charset="0"/>
              </a:rPr>
              <a:t>cứu</a:t>
            </a:r>
            <a:r>
              <a:rPr lang="en-US" sz="3200" spc="-100" dirty="0">
                <a:solidFill>
                  <a:prstClr val="black"/>
                </a:solidFill>
                <a:latin typeface="Times New Roman" panose="02020603050405020304" pitchFamily="18" charset="0"/>
                <a:cs typeface="Times New Roman" panose="02020603050405020304" pitchFamily="18" charset="0"/>
              </a:rPr>
              <a:t> khoa </a:t>
            </a:r>
            <a:r>
              <a:rPr lang="en-US" sz="3200" spc="-100" dirty="0" err="1">
                <a:solidFill>
                  <a:prstClr val="black"/>
                </a:solidFill>
                <a:latin typeface="Times New Roman" panose="02020603050405020304" pitchFamily="18" charset="0"/>
                <a:cs typeface="Times New Roman" panose="02020603050405020304" pitchFamily="18" charset="0"/>
              </a:rPr>
              <a:t>học</a:t>
            </a:r>
            <a:r>
              <a:rPr lang="en-US" sz="3200" spc="-1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10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ounded Rectangle 12">
            <a:extLst>
              <a:ext uri="{FF2B5EF4-FFF2-40B4-BE49-F238E27FC236}">
                <a16:creationId xmlns:a16="http://schemas.microsoft.com/office/drawing/2014/main" id="{CE715839-5101-90F1-4174-E5C4DFEB5616}"/>
              </a:ext>
            </a:extLst>
          </p:cNvPr>
          <p:cNvSpPr/>
          <p:nvPr/>
        </p:nvSpPr>
        <p:spPr>
          <a:xfrm>
            <a:off x="0" y="4130254"/>
            <a:ext cx="2763078"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Khoáng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sản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3533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wipe(left)">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left)">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0571" y="22162"/>
            <a:ext cx="6131430" cy="584775"/>
          </a:xfrm>
          <a:prstGeom prst="rect">
            <a:avLst/>
          </a:prstGeom>
        </p:spPr>
        <p:txBody>
          <a:bodyPr wrap="square">
            <a:spAutoFit/>
          </a:bodyPr>
          <a:lstStyle/>
          <a:p>
            <a:pPr lvl="0" indent="13970" algn="ctr">
              <a:defRPr/>
            </a:pPr>
            <a:r>
              <a:rPr lang="en-US" sz="3200" b="1">
                <a:solidFill>
                  <a:srgbClr val="FF0000"/>
                </a:solidFill>
                <a:latin typeface="Times New Roman" panose="02020603050405020304" pitchFamily="18" charset="0"/>
                <a:ea typeface="Times New Roman" panose="02020603050405020304" pitchFamily="18" charset="0"/>
              </a:rPr>
              <a:t>1. Điều kiện tự nhiên và TNTN</a:t>
            </a:r>
          </a:p>
        </p:txBody>
      </p:sp>
      <p:sp>
        <p:nvSpPr>
          <p:cNvPr id="13" name="Rounded Rectangle 12"/>
          <p:cNvSpPr/>
          <p:nvPr/>
        </p:nvSpPr>
        <p:spPr>
          <a:xfrm>
            <a:off x="8078778" y="717864"/>
            <a:ext cx="2221888"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Khoáng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sản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42300781"/>
              </p:ext>
            </p:extLst>
          </p:nvPr>
        </p:nvGraphicFramePr>
        <p:xfrm>
          <a:off x="6296869" y="1434442"/>
          <a:ext cx="5676944" cy="5018082"/>
        </p:xfrm>
        <a:graphic>
          <a:graphicData uri="http://schemas.openxmlformats.org/drawingml/2006/table">
            <a:tbl>
              <a:tblPr firstRow="1" bandRow="1">
                <a:tableStyleId>{E8B1032C-EA38-4F05-BA0D-38AFFFC7BED3}</a:tableStyleId>
              </a:tblPr>
              <a:tblGrid>
                <a:gridCol w="3582068">
                  <a:extLst>
                    <a:ext uri="{9D8B030D-6E8A-4147-A177-3AD203B41FA5}">
                      <a16:colId xmlns:a16="http://schemas.microsoft.com/office/drawing/2014/main" val="607884508"/>
                    </a:ext>
                  </a:extLst>
                </a:gridCol>
                <a:gridCol w="2094876">
                  <a:extLst>
                    <a:ext uri="{9D8B030D-6E8A-4147-A177-3AD203B41FA5}">
                      <a16:colId xmlns:a16="http://schemas.microsoft.com/office/drawing/2014/main" val="20816394"/>
                    </a:ext>
                  </a:extLst>
                </a:gridCol>
              </a:tblGrid>
              <a:tr h="638265">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a) 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4379817">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6297235" y="2072328"/>
            <a:ext cx="3556650" cy="652486"/>
          </a:xfrm>
          <a:prstGeom prst="rect">
            <a:avLst/>
          </a:prstGeom>
        </p:spPr>
        <p:txBody>
          <a:bodyPr wrap="square">
            <a:spAutoFit/>
          </a:bodyPr>
          <a:lstStyle/>
          <a:p>
            <a:pPr lvl="0" algn="just">
              <a:lnSpc>
                <a:spcPct val="130000"/>
              </a:lnSpc>
              <a:defRPr/>
            </a:pPr>
            <a:r>
              <a:rPr lang="en-US" sz="2800" spc="-100" dirty="0">
                <a:solidFill>
                  <a:prstClr val="black"/>
                </a:solidFill>
                <a:latin typeface="Times New Roman" panose="02020603050405020304" pitchFamily="18" charset="0"/>
                <a:cs typeface="Times New Roman" panose="02020603050405020304" pitchFamily="18" charset="0"/>
              </a:rPr>
              <a:t>M</a:t>
            </a:r>
            <a:r>
              <a:rPr lang="vi-VN" sz="2800" spc="-100" dirty="0">
                <a:solidFill>
                  <a:prstClr val="black"/>
                </a:solidFill>
                <a:latin typeface="Times New Roman" panose="02020603050405020304" pitchFamily="18" charset="0"/>
                <a:cs typeface="Times New Roman" panose="02020603050405020304" pitchFamily="18" charset="0"/>
              </a:rPr>
              <a:t>ột số loại </a:t>
            </a:r>
            <a:r>
              <a:rPr lang="en-US" sz="2800" spc="-100" dirty="0">
                <a:solidFill>
                  <a:prstClr val="black"/>
                </a:solidFill>
                <a:latin typeface="Times New Roman" panose="02020603050405020304" pitchFamily="18" charset="0"/>
                <a:cs typeface="Times New Roman" panose="02020603050405020304" pitchFamily="18" charset="0"/>
              </a:rPr>
              <a:t>KS </a:t>
            </a:r>
            <a:r>
              <a:rPr lang="vi-VN" sz="2800" spc="-100" dirty="0">
                <a:solidFill>
                  <a:prstClr val="black"/>
                </a:solidFill>
                <a:latin typeface="Times New Roman" panose="02020603050405020304" pitchFamily="18" charset="0"/>
                <a:cs typeface="Times New Roman" panose="02020603050405020304" pitchFamily="18" charset="0"/>
              </a:rPr>
              <a:t>có giá trị:</a:t>
            </a:r>
          </a:p>
        </p:txBody>
      </p:sp>
      <p:sp>
        <p:nvSpPr>
          <p:cNvPr id="16" name="Rectangle 15"/>
          <p:cNvSpPr/>
          <p:nvPr/>
        </p:nvSpPr>
        <p:spPr>
          <a:xfrm>
            <a:off x="9905140" y="2156408"/>
            <a:ext cx="2018279" cy="2031325"/>
          </a:xfrm>
          <a:prstGeom prst="rect">
            <a:avLst/>
          </a:prstGeom>
        </p:spPr>
        <p:txBody>
          <a:bodyPr wrap="square">
            <a:spAutoFit/>
          </a:bodyPr>
          <a:lstStyle/>
          <a:p>
            <a:pPr lvl="0" algn="just">
              <a:lnSpc>
                <a:spcPct val="150000"/>
              </a:lnSpc>
              <a:defRPr/>
            </a:pPr>
            <a:r>
              <a:rPr lang="en-US" sz="2800" spc="-100">
                <a:solidFill>
                  <a:prstClr val="black"/>
                </a:solidFill>
                <a:latin typeface="Times New Roman" panose="02020603050405020304" pitchFamily="18" charset="0"/>
                <a:cs typeface="Times New Roman" panose="02020603050405020304" pitchFamily="18" charset="0"/>
              </a:rPr>
              <a:t>Phát triển CN khai thác và chế biến KS.</a:t>
            </a:r>
            <a:endPar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56532149"/>
              </p:ext>
            </p:extLst>
          </p:nvPr>
        </p:nvGraphicFramePr>
        <p:xfrm>
          <a:off x="6352361" y="2672259"/>
          <a:ext cx="3459484" cy="3627120"/>
        </p:xfrm>
        <a:graphic>
          <a:graphicData uri="http://schemas.openxmlformats.org/drawingml/2006/table">
            <a:tbl>
              <a:tblPr firstRow="1" bandRow="1">
                <a:tableStyleId>{E8B1032C-EA38-4F05-BA0D-38AFFFC7BED3}</a:tableStyleId>
              </a:tblPr>
              <a:tblGrid>
                <a:gridCol w="1208974">
                  <a:extLst>
                    <a:ext uri="{9D8B030D-6E8A-4147-A177-3AD203B41FA5}">
                      <a16:colId xmlns:a16="http://schemas.microsoft.com/office/drawing/2014/main" val="1039865176"/>
                    </a:ext>
                  </a:extLst>
                </a:gridCol>
                <a:gridCol w="2250510">
                  <a:extLst>
                    <a:ext uri="{9D8B030D-6E8A-4147-A177-3AD203B41FA5}">
                      <a16:colId xmlns:a16="http://schemas.microsoft.com/office/drawing/2014/main" val="3053316156"/>
                    </a:ext>
                  </a:extLst>
                </a:gridCol>
              </a:tblGrid>
              <a:tr h="246833">
                <a:tc>
                  <a:txBody>
                    <a:bodyPr/>
                    <a:lstStyle/>
                    <a:p>
                      <a:pPr algn="ctr"/>
                      <a:r>
                        <a:rPr lang="en-US" sz="2600" spc="-100">
                          <a:latin typeface="Times New Roman" panose="02020603050405020304" pitchFamily="18" charset="0"/>
                          <a:cs typeface="Times New Roman" panose="02020603050405020304" pitchFamily="18" charset="0"/>
                        </a:rPr>
                        <a:t>KS</a:t>
                      </a:r>
                    </a:p>
                  </a:txBody>
                  <a:tcPr/>
                </a:tc>
                <a:tc>
                  <a:txBody>
                    <a:bodyPr/>
                    <a:lstStyle/>
                    <a:p>
                      <a:pPr algn="ctr"/>
                      <a:r>
                        <a:rPr lang="en-US" sz="2600" spc="-100">
                          <a:latin typeface="Times New Roman" panose="02020603050405020304" pitchFamily="18" charset="0"/>
                          <a:cs typeface="Times New Roman" panose="02020603050405020304" pitchFamily="18" charset="0"/>
                        </a:rPr>
                        <a:t>Phân</a:t>
                      </a:r>
                      <a:r>
                        <a:rPr lang="en-US" sz="2600" spc="-100" baseline="0">
                          <a:latin typeface="Times New Roman" panose="02020603050405020304" pitchFamily="18" charset="0"/>
                          <a:cs typeface="Times New Roman" panose="02020603050405020304" pitchFamily="18" charset="0"/>
                        </a:rPr>
                        <a:t> bố</a:t>
                      </a:r>
                      <a:endParaRPr lang="en-US" sz="2600" spc="-1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09495675"/>
                  </a:ext>
                </a:extLst>
              </a:tr>
              <a:tr h="246833">
                <a:tc>
                  <a:txBody>
                    <a:bodyPr/>
                    <a:lstStyle/>
                    <a:p>
                      <a:r>
                        <a:rPr lang="en-US" sz="2600" spc="-100">
                          <a:latin typeface="Times New Roman" panose="02020603050405020304" pitchFamily="18" charset="0"/>
                          <a:cs typeface="Times New Roman" panose="02020603050405020304" pitchFamily="18" charset="0"/>
                        </a:rPr>
                        <a:t>T</a:t>
                      </a:r>
                      <a:r>
                        <a:rPr lang="vi-VN" sz="2600" spc="-100">
                          <a:latin typeface="Times New Roman" panose="02020603050405020304" pitchFamily="18" charset="0"/>
                          <a:cs typeface="Times New Roman" panose="02020603050405020304" pitchFamily="18" charset="0"/>
                        </a:rPr>
                        <a:t>han đá </a:t>
                      </a:r>
                      <a:endParaRPr lang="en-US" sz="2600" spc="-100">
                        <a:latin typeface="Times New Roman" panose="02020603050405020304" pitchFamily="18" charset="0"/>
                        <a:cs typeface="Times New Roman" panose="02020603050405020304" pitchFamily="18" charset="0"/>
                      </a:endParaRPr>
                    </a:p>
                  </a:txBody>
                  <a:tcPr>
                    <a:noFill/>
                  </a:tcPr>
                </a:tc>
                <a:tc>
                  <a:txBody>
                    <a:bodyPr/>
                    <a:lstStyle/>
                    <a:p>
                      <a:r>
                        <a:rPr lang="vi-VN" sz="2600" spc="-100">
                          <a:latin typeface="Times New Roman" panose="02020603050405020304" pitchFamily="18" charset="0"/>
                          <a:cs typeface="Times New Roman" panose="02020603050405020304" pitchFamily="18" charset="0"/>
                        </a:rPr>
                        <a:t>Quảng Ninh</a:t>
                      </a:r>
                      <a:endParaRPr lang="en-US" sz="2600" spc="-10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016732223"/>
                  </a:ext>
                </a:extLst>
              </a:tr>
              <a:tr h="447385">
                <a:tc>
                  <a:txBody>
                    <a:bodyPr/>
                    <a:lstStyle/>
                    <a:p>
                      <a:r>
                        <a:rPr lang="en-US" sz="2600" spc="-100">
                          <a:latin typeface="Times New Roman" panose="02020603050405020304" pitchFamily="18" charset="0"/>
                          <a:cs typeface="Times New Roman" panose="02020603050405020304" pitchFamily="18" charset="0"/>
                        </a:rPr>
                        <a:t>T</a:t>
                      </a:r>
                      <a:r>
                        <a:rPr lang="vi-VN" sz="2600" spc="-100">
                          <a:latin typeface="Times New Roman" panose="02020603050405020304" pitchFamily="18" charset="0"/>
                          <a:cs typeface="Times New Roman" panose="02020603050405020304" pitchFamily="18" charset="0"/>
                        </a:rPr>
                        <a:t>han nâu </a:t>
                      </a:r>
                      <a:endParaRPr lang="en-US" sz="2600" spc="-100">
                        <a:latin typeface="Times New Roman" panose="02020603050405020304" pitchFamily="18" charset="0"/>
                        <a:cs typeface="Times New Roman" panose="02020603050405020304" pitchFamily="18" charset="0"/>
                      </a:endParaRPr>
                    </a:p>
                  </a:txBody>
                  <a:tcPr/>
                </a:tc>
                <a:tc>
                  <a:txBody>
                    <a:bodyPr/>
                    <a:lstStyle/>
                    <a:p>
                      <a:r>
                        <a:rPr lang="en-US" sz="2600" spc="-100">
                          <a:latin typeface="Times New Roman" panose="02020603050405020304" pitchFamily="18" charset="0"/>
                          <a:cs typeface="Times New Roman" panose="02020603050405020304" pitchFamily="18" charset="0"/>
                        </a:rPr>
                        <a:t>C</a:t>
                      </a:r>
                      <a:r>
                        <a:rPr lang="vi-VN" sz="2600" spc="-100">
                          <a:latin typeface="Times New Roman" panose="02020603050405020304" pitchFamily="18" charset="0"/>
                          <a:cs typeface="Times New Roman" panose="02020603050405020304" pitchFamily="18" charset="0"/>
                        </a:rPr>
                        <a:t>ác tỉnh phía nam của vùng</a:t>
                      </a:r>
                      <a:endParaRPr lang="en-US" sz="2600" spc="-1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24649958"/>
                  </a:ext>
                </a:extLst>
              </a:tr>
              <a:tr h="647938">
                <a:tc>
                  <a:txBody>
                    <a:bodyPr/>
                    <a:lstStyle/>
                    <a:p>
                      <a:r>
                        <a:rPr lang="en-US" sz="2600" spc="-100">
                          <a:latin typeface="Times New Roman" panose="02020603050405020304" pitchFamily="18" charset="0"/>
                          <a:cs typeface="Times New Roman" panose="02020603050405020304" pitchFamily="18" charset="0"/>
                        </a:rPr>
                        <a:t>Đ</a:t>
                      </a:r>
                      <a:r>
                        <a:rPr lang="vi-VN" sz="2600" spc="-100">
                          <a:latin typeface="Times New Roman" panose="02020603050405020304" pitchFamily="18" charset="0"/>
                          <a:cs typeface="Times New Roman" panose="02020603050405020304" pitchFamily="18" charset="0"/>
                        </a:rPr>
                        <a:t>á vôi </a:t>
                      </a:r>
                      <a:endParaRPr lang="en-US" sz="2600" spc="-100">
                        <a:latin typeface="Times New Roman" panose="02020603050405020304" pitchFamily="18" charset="0"/>
                        <a:cs typeface="Times New Roman" panose="02020603050405020304" pitchFamily="18" charset="0"/>
                      </a:endParaRPr>
                    </a:p>
                  </a:txBody>
                  <a:tcPr>
                    <a:noFill/>
                  </a:tcPr>
                </a:tc>
                <a:tc>
                  <a:txBody>
                    <a:bodyPr/>
                    <a:lstStyle/>
                    <a:p>
                      <a:r>
                        <a:rPr lang="vi-VN" sz="2600" spc="-100">
                          <a:latin typeface="Times New Roman" panose="02020603050405020304" pitchFamily="18" charset="0"/>
                          <a:cs typeface="Times New Roman" panose="02020603050405020304" pitchFamily="18" charset="0"/>
                        </a:rPr>
                        <a:t>Ninh Bình, Hải Phòng,..</a:t>
                      </a:r>
                      <a:endParaRPr lang="en-US" sz="2600" spc="-10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3250906827"/>
                  </a:ext>
                </a:extLst>
              </a:tr>
              <a:tr h="447385">
                <a:tc>
                  <a:txBody>
                    <a:bodyPr/>
                    <a:lstStyle/>
                    <a:p>
                      <a:r>
                        <a:rPr lang="en-US" sz="2600" spc="-100">
                          <a:latin typeface="Times New Roman" panose="02020603050405020304" pitchFamily="18" charset="0"/>
                          <a:cs typeface="Times New Roman" panose="02020603050405020304" pitchFamily="18" charset="0"/>
                        </a:rPr>
                        <a:t>S</a:t>
                      </a:r>
                      <a:r>
                        <a:rPr lang="vi-VN" sz="2600" spc="-100">
                          <a:latin typeface="Times New Roman" panose="02020603050405020304" pitchFamily="18" charset="0"/>
                          <a:cs typeface="Times New Roman" panose="02020603050405020304" pitchFamily="18" charset="0"/>
                        </a:rPr>
                        <a:t>ét, cao lanh </a:t>
                      </a:r>
                      <a:endParaRPr lang="en-US" sz="2600" spc="-100">
                        <a:latin typeface="Times New Roman" panose="02020603050405020304" pitchFamily="18" charset="0"/>
                        <a:cs typeface="Times New Roman" panose="02020603050405020304" pitchFamily="18" charset="0"/>
                      </a:endParaRPr>
                    </a:p>
                  </a:txBody>
                  <a:tcPr/>
                </a:tc>
                <a:tc>
                  <a:txBody>
                    <a:bodyPr/>
                    <a:lstStyle/>
                    <a:p>
                      <a:r>
                        <a:rPr lang="vi-VN" sz="2600" spc="-100">
                          <a:latin typeface="Times New Roman" panose="02020603050405020304" pitchFamily="18" charset="0"/>
                          <a:cs typeface="Times New Roman" panose="02020603050405020304" pitchFamily="18" charset="0"/>
                        </a:rPr>
                        <a:t>Hải Dương, Quảng Ninh,...</a:t>
                      </a:r>
                      <a:endParaRPr lang="en-US" sz="2600" spc="-1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2613418"/>
                  </a:ext>
                </a:extLst>
              </a:tr>
            </a:tbl>
          </a:graphicData>
        </a:graphic>
      </p:graphicFrame>
      <p:grpSp>
        <p:nvGrpSpPr>
          <p:cNvPr id="10" name="Group 9"/>
          <p:cNvGrpSpPr/>
          <p:nvPr/>
        </p:nvGrpSpPr>
        <p:grpSpPr>
          <a:xfrm>
            <a:off x="0" y="198120"/>
            <a:ext cx="6078617" cy="6461761"/>
            <a:chOff x="0" y="30477"/>
            <a:chExt cx="6078617" cy="6461761"/>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354" b="50182"/>
            <a:stretch/>
          </p:blipFill>
          <p:spPr>
            <a:xfrm>
              <a:off x="0" y="30477"/>
              <a:ext cx="6078617" cy="4267201"/>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6523" t="4514" b="71482"/>
            <a:stretch/>
          </p:blipFill>
          <p:spPr>
            <a:xfrm>
              <a:off x="18045" y="4297678"/>
              <a:ext cx="6042526" cy="2194560"/>
            </a:xfrm>
            <a:prstGeom prst="rect">
              <a:avLst/>
            </a:prstGeom>
          </p:spPr>
        </p:pic>
      </p:grpSp>
    </p:spTree>
    <p:extLst>
      <p:ext uri="{BB962C8B-B14F-4D97-AF65-F5344CB8AC3E}">
        <p14:creationId xmlns:p14="http://schemas.microsoft.com/office/powerpoint/2010/main" val="66783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wipe(left)">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0571" y="22162"/>
            <a:ext cx="6131429" cy="584775"/>
          </a:xfrm>
          <a:prstGeom prst="rect">
            <a:avLst/>
          </a:prstGeom>
        </p:spPr>
        <p:txBody>
          <a:bodyPr wrap="square">
            <a:spAutoFit/>
          </a:bodyPr>
          <a:lstStyle/>
          <a:p>
            <a:pPr lvl="0" indent="13970" algn="ctr">
              <a:defRPr/>
            </a:pPr>
            <a:r>
              <a:rPr lang="en-US" sz="3200" b="1">
                <a:solidFill>
                  <a:srgbClr val="FF0000"/>
                </a:solidFill>
                <a:latin typeface="Times New Roman" panose="02020603050405020304" pitchFamily="18" charset="0"/>
                <a:ea typeface="Times New Roman" panose="02020603050405020304" pitchFamily="18" charset="0"/>
              </a:rPr>
              <a:t>1. Điều kiện tự nhiên và TNTN</a:t>
            </a:r>
          </a:p>
        </p:txBody>
      </p:sp>
      <p:sp>
        <p:nvSpPr>
          <p:cNvPr id="13" name="Rounded Rectangle 12"/>
          <p:cNvSpPr/>
          <p:nvPr/>
        </p:nvSpPr>
        <p:spPr>
          <a:xfrm>
            <a:off x="8336640" y="707879"/>
            <a:ext cx="1742203"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p>
        </p:txBody>
      </p:sp>
      <p:graphicFrame>
        <p:nvGraphicFramePr>
          <p:cNvPr id="4" name="Table 3"/>
          <p:cNvGraphicFramePr>
            <a:graphicFrameLocks noGrp="1"/>
          </p:cNvGraphicFramePr>
          <p:nvPr>
            <p:extLst>
              <p:ext uri="{D42A27DB-BD31-4B8C-83A1-F6EECF244321}">
                <p14:modId xmlns:p14="http://schemas.microsoft.com/office/powerpoint/2010/main" val="3587417922"/>
              </p:ext>
            </p:extLst>
          </p:nvPr>
        </p:nvGraphicFramePr>
        <p:xfrm>
          <a:off x="6295499" y="1535470"/>
          <a:ext cx="5706533" cy="4132625"/>
        </p:xfrm>
        <a:graphic>
          <a:graphicData uri="http://schemas.openxmlformats.org/drawingml/2006/table">
            <a:tbl>
              <a:tblPr firstRow="1" bandRow="1">
                <a:tableStyleId>{E8B1032C-EA38-4F05-BA0D-38AFFFC7BED3}</a:tableStyleId>
              </a:tblPr>
              <a:tblGrid>
                <a:gridCol w="3008244">
                  <a:extLst>
                    <a:ext uri="{9D8B030D-6E8A-4147-A177-3AD203B41FA5}">
                      <a16:colId xmlns:a16="http://schemas.microsoft.com/office/drawing/2014/main" val="607884508"/>
                    </a:ext>
                  </a:extLst>
                </a:gridCol>
                <a:gridCol w="2698289">
                  <a:extLst>
                    <a:ext uri="{9D8B030D-6E8A-4147-A177-3AD203B41FA5}">
                      <a16:colId xmlns:a16="http://schemas.microsoft.com/office/drawing/2014/main" val="20816394"/>
                    </a:ext>
                  </a:extLst>
                </a:gridCol>
              </a:tblGrid>
              <a:tr h="519198">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3541821">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6295499" y="2218311"/>
            <a:ext cx="3008244" cy="3323987"/>
          </a:xfrm>
          <a:prstGeom prst="rect">
            <a:avLst/>
          </a:prstGeom>
        </p:spPr>
        <p:txBody>
          <a:bodyPr wrap="square">
            <a:spAutoFit/>
          </a:bodyPr>
          <a:lstStyle/>
          <a:p>
            <a:pPr lvl="0" algn="just">
              <a:lnSpc>
                <a:spcPct val="150000"/>
              </a:lnSpc>
              <a:defRPr/>
            </a:pPr>
            <a:r>
              <a:rPr lang="vi-VN" sz="2800" spc="-150">
                <a:solidFill>
                  <a:prstClr val="black"/>
                </a:solidFill>
                <a:latin typeface="Times New Roman" panose="02020603050405020304" pitchFamily="18" charset="0"/>
                <a:cs typeface="Times New Roman" panose="02020603050405020304" pitchFamily="18" charset="0"/>
              </a:rPr>
              <a:t>Có vùng biển rộng với nhiều đảo, quần đảo; đường bờ biển kéo dài với nhiều vũng, vịnh, cửa sông.</a:t>
            </a:r>
          </a:p>
        </p:txBody>
      </p:sp>
      <p:sp>
        <p:nvSpPr>
          <p:cNvPr id="16" name="Rectangle 15"/>
          <p:cNvSpPr/>
          <p:nvPr/>
        </p:nvSpPr>
        <p:spPr>
          <a:xfrm>
            <a:off x="9303743" y="2218311"/>
            <a:ext cx="2630556" cy="2031325"/>
          </a:xfrm>
          <a:prstGeom prst="rect">
            <a:avLst/>
          </a:prstGeom>
        </p:spPr>
        <p:txBody>
          <a:bodyPr wrap="square">
            <a:spAutoFit/>
          </a:bodyPr>
          <a:lstStyle/>
          <a:p>
            <a:pPr lvl="0" algn="just">
              <a:lnSpc>
                <a:spcPct val="150000"/>
              </a:lnSpc>
              <a:defRPr/>
            </a:pPr>
            <a:r>
              <a:rPr lang="vi-VN" sz="2800" spc="-150">
                <a:solidFill>
                  <a:prstClr val="black"/>
                </a:solidFill>
                <a:latin typeface="Times New Roman" panose="02020603050405020304" pitchFamily="18" charset="0"/>
                <a:cs typeface="Times New Roman" panose="02020603050405020304" pitchFamily="18" charset="0"/>
              </a:rPr>
              <a:t>Xây dựng cảng biển, phát triển </a:t>
            </a:r>
            <a:r>
              <a:rPr lang="en-US" sz="2800" spc="-150">
                <a:solidFill>
                  <a:prstClr val="black"/>
                </a:solidFill>
                <a:latin typeface="Times New Roman" panose="02020603050405020304" pitchFamily="18" charset="0"/>
                <a:cs typeface="Times New Roman" panose="02020603050405020304" pitchFamily="18" charset="0"/>
              </a:rPr>
              <a:t>GTVT </a:t>
            </a:r>
            <a:r>
              <a:rPr lang="vi-VN" sz="2800" spc="-150">
                <a:solidFill>
                  <a:prstClr val="black"/>
                </a:solidFill>
                <a:latin typeface="Times New Roman" panose="02020603050405020304" pitchFamily="18" charset="0"/>
                <a:cs typeface="Times New Roman" panose="02020603050405020304" pitchFamily="18" charset="0"/>
              </a:rPr>
              <a:t>đường biển</a:t>
            </a:r>
            <a:endParaRPr kumimoji="0" lang="en-US" sz="2800" b="0" i="0" u="none" strike="noStrike" kern="1200" cap="none" spc="-150" normalizeH="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9" name="Group 8"/>
          <p:cNvGrpSpPr/>
          <p:nvPr/>
        </p:nvGrpSpPr>
        <p:grpSpPr>
          <a:xfrm>
            <a:off x="0" y="198120"/>
            <a:ext cx="6078617" cy="6461761"/>
            <a:chOff x="0" y="30477"/>
            <a:chExt cx="6078617" cy="6461761"/>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54" b="50182"/>
            <a:stretch/>
          </p:blipFill>
          <p:spPr>
            <a:xfrm>
              <a:off x="0" y="30477"/>
              <a:ext cx="6078617" cy="426720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523" t="4514" b="71482"/>
            <a:stretch/>
          </p:blipFill>
          <p:spPr>
            <a:xfrm>
              <a:off x="18045" y="4297678"/>
              <a:ext cx="6042526" cy="2194560"/>
            </a:xfrm>
            <a:prstGeom prst="rect">
              <a:avLst/>
            </a:prstGeom>
          </p:spPr>
        </p:pic>
      </p:grpSp>
    </p:spTree>
    <p:extLst>
      <p:ext uri="{BB962C8B-B14F-4D97-AF65-F5344CB8AC3E}">
        <p14:creationId xmlns:p14="http://schemas.microsoft.com/office/powerpoint/2010/main" val="205004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0571" y="22162"/>
            <a:ext cx="6131429"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Điều kiện tự nhiên và TNTN</a:t>
            </a:r>
          </a:p>
        </p:txBody>
      </p:sp>
      <p:sp>
        <p:nvSpPr>
          <p:cNvPr id="13" name="Rounded Rectangle 12"/>
          <p:cNvSpPr/>
          <p:nvPr/>
        </p:nvSpPr>
        <p:spPr>
          <a:xfrm>
            <a:off x="8336640" y="707879"/>
            <a:ext cx="1742203"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p>
        </p:txBody>
      </p:sp>
      <p:graphicFrame>
        <p:nvGraphicFramePr>
          <p:cNvPr id="4" name="Table 3"/>
          <p:cNvGraphicFramePr>
            <a:graphicFrameLocks noGrp="1"/>
          </p:cNvGraphicFramePr>
          <p:nvPr>
            <p:extLst>
              <p:ext uri="{D42A27DB-BD31-4B8C-83A1-F6EECF244321}">
                <p14:modId xmlns:p14="http://schemas.microsoft.com/office/powerpoint/2010/main" val="1528815339"/>
              </p:ext>
            </p:extLst>
          </p:nvPr>
        </p:nvGraphicFramePr>
        <p:xfrm>
          <a:off x="6295499" y="1535470"/>
          <a:ext cx="5706533" cy="4132625"/>
        </p:xfrm>
        <a:graphic>
          <a:graphicData uri="http://schemas.openxmlformats.org/drawingml/2006/table">
            <a:tbl>
              <a:tblPr firstRow="1" bandRow="1">
                <a:tableStyleId>{E8B1032C-EA38-4F05-BA0D-38AFFFC7BED3}</a:tableStyleId>
              </a:tblPr>
              <a:tblGrid>
                <a:gridCol w="3008244">
                  <a:extLst>
                    <a:ext uri="{9D8B030D-6E8A-4147-A177-3AD203B41FA5}">
                      <a16:colId xmlns:a16="http://schemas.microsoft.com/office/drawing/2014/main" val="607884508"/>
                    </a:ext>
                  </a:extLst>
                </a:gridCol>
                <a:gridCol w="2698289">
                  <a:extLst>
                    <a:ext uri="{9D8B030D-6E8A-4147-A177-3AD203B41FA5}">
                      <a16:colId xmlns:a16="http://schemas.microsoft.com/office/drawing/2014/main" val="20816394"/>
                    </a:ext>
                  </a:extLst>
                </a:gridCol>
              </a:tblGrid>
              <a:tr h="519198">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3541821">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6295499" y="2635756"/>
            <a:ext cx="3008244" cy="2600199"/>
          </a:xfrm>
          <a:prstGeom prst="rect">
            <a:avLst/>
          </a:prstGeom>
        </p:spPr>
        <p:txBody>
          <a:bodyPr wrap="square">
            <a:spAutoFit/>
          </a:bodyPr>
          <a:lstStyle/>
          <a:p>
            <a:pPr lvl="0" algn="just">
              <a:lnSpc>
                <a:spcPct val="150000"/>
              </a:lnSpc>
              <a:defRPr/>
            </a:pPr>
            <a:r>
              <a:rPr lang="vi-VN" sz="2800" spc="-150">
                <a:solidFill>
                  <a:prstClr val="black"/>
                </a:solidFill>
                <a:latin typeface="Times New Roman" panose="02020603050405020304" pitchFamily="18" charset="0"/>
                <a:cs typeface="Times New Roman" panose="02020603050405020304" pitchFamily="18" charset="0"/>
              </a:rPr>
              <a:t>Vùng biển có nhiều cảnh đẹp; Có các khu dự trữ sinh quyển thế giới.</a:t>
            </a:r>
            <a:endParaRPr kumimoji="0" lang="vi-VN" sz="2800" b="0" i="0" u="none" strike="noStrike" kern="1200" cap="none" spc="-15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9303743" y="2635756"/>
            <a:ext cx="2630556" cy="661207"/>
          </a:xfrm>
          <a:prstGeom prst="rect">
            <a:avLst/>
          </a:prstGeom>
        </p:spPr>
        <p:txBody>
          <a:bodyPr wrap="square">
            <a:spAutoFit/>
          </a:bodyPr>
          <a:lstStyle/>
          <a:p>
            <a:pPr lvl="0" algn="just">
              <a:lnSpc>
                <a:spcPct val="150000"/>
              </a:lnSpc>
              <a:defRPr/>
            </a:pPr>
            <a:r>
              <a:rPr lang="vi-VN" sz="2800" spc="-150">
                <a:solidFill>
                  <a:prstClr val="black"/>
                </a:solidFill>
                <a:latin typeface="Times New Roman" panose="02020603050405020304" pitchFamily="18" charset="0"/>
                <a:cs typeface="Times New Roman" panose="02020603050405020304" pitchFamily="18" charset="0"/>
              </a:rPr>
              <a:t>Phát triển du lịch</a:t>
            </a:r>
            <a:endParaRPr kumimoji="0" lang="en-US" sz="2800" b="0" i="0" u="none" strike="noStrike" kern="1200" cap="none" spc="-15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9" name="Group 8"/>
          <p:cNvGrpSpPr/>
          <p:nvPr/>
        </p:nvGrpSpPr>
        <p:grpSpPr>
          <a:xfrm>
            <a:off x="0" y="198120"/>
            <a:ext cx="6078617" cy="6461761"/>
            <a:chOff x="0" y="30477"/>
            <a:chExt cx="6078617" cy="6461761"/>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54" b="50182"/>
            <a:stretch/>
          </p:blipFill>
          <p:spPr>
            <a:xfrm>
              <a:off x="0" y="30477"/>
              <a:ext cx="6078617" cy="426720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523" t="4514" b="71482"/>
            <a:stretch/>
          </p:blipFill>
          <p:spPr>
            <a:xfrm>
              <a:off x="18045" y="4297678"/>
              <a:ext cx="6042526" cy="2194560"/>
            </a:xfrm>
            <a:prstGeom prst="rect">
              <a:avLst/>
            </a:prstGeom>
          </p:spPr>
        </p:pic>
      </p:grpSp>
    </p:spTree>
    <p:extLst>
      <p:ext uri="{BB962C8B-B14F-4D97-AF65-F5344CB8AC3E}">
        <p14:creationId xmlns:p14="http://schemas.microsoft.com/office/powerpoint/2010/main" val="215053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0571" y="22162"/>
            <a:ext cx="6131429"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Điều kiện tự nhiên và TNTN</a:t>
            </a:r>
          </a:p>
        </p:txBody>
      </p:sp>
      <p:sp>
        <p:nvSpPr>
          <p:cNvPr id="13" name="Rounded Rectangle 12"/>
          <p:cNvSpPr/>
          <p:nvPr/>
        </p:nvSpPr>
        <p:spPr>
          <a:xfrm>
            <a:off x="8336640" y="707879"/>
            <a:ext cx="1742203"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p>
        </p:txBody>
      </p:sp>
      <p:graphicFrame>
        <p:nvGraphicFramePr>
          <p:cNvPr id="4" name="Table 3"/>
          <p:cNvGraphicFramePr>
            <a:graphicFrameLocks noGrp="1"/>
          </p:cNvGraphicFramePr>
          <p:nvPr>
            <p:extLst>
              <p:ext uri="{D42A27DB-BD31-4B8C-83A1-F6EECF244321}">
                <p14:modId xmlns:p14="http://schemas.microsoft.com/office/powerpoint/2010/main" val="2694715932"/>
              </p:ext>
            </p:extLst>
          </p:nvPr>
        </p:nvGraphicFramePr>
        <p:xfrm>
          <a:off x="6295499" y="1535470"/>
          <a:ext cx="5706533" cy="4132625"/>
        </p:xfrm>
        <a:graphic>
          <a:graphicData uri="http://schemas.openxmlformats.org/drawingml/2006/table">
            <a:tbl>
              <a:tblPr firstRow="1" bandRow="1">
                <a:tableStyleId>{E8B1032C-EA38-4F05-BA0D-38AFFFC7BED3}</a:tableStyleId>
              </a:tblPr>
              <a:tblGrid>
                <a:gridCol w="3008244">
                  <a:extLst>
                    <a:ext uri="{9D8B030D-6E8A-4147-A177-3AD203B41FA5}">
                      <a16:colId xmlns:a16="http://schemas.microsoft.com/office/drawing/2014/main" val="607884508"/>
                    </a:ext>
                  </a:extLst>
                </a:gridCol>
                <a:gridCol w="2698289">
                  <a:extLst>
                    <a:ext uri="{9D8B030D-6E8A-4147-A177-3AD203B41FA5}">
                      <a16:colId xmlns:a16="http://schemas.microsoft.com/office/drawing/2014/main" val="20816394"/>
                    </a:ext>
                  </a:extLst>
                </a:gridCol>
              </a:tblGrid>
              <a:tr h="519198">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3541821">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6295499" y="2635756"/>
            <a:ext cx="3008244" cy="1953868"/>
          </a:xfrm>
          <a:prstGeom prst="rect">
            <a:avLst/>
          </a:prstGeom>
        </p:spPr>
        <p:txBody>
          <a:bodyPr wrap="square">
            <a:spAutoFit/>
          </a:bodyPr>
          <a:lstStyle/>
          <a:p>
            <a:pPr lvl="0" algn="just">
              <a:lnSpc>
                <a:spcPct val="150000"/>
              </a:lnSpc>
              <a:defRPr/>
            </a:pPr>
            <a:r>
              <a:rPr lang="vi-VN" sz="2800" spc="-150">
                <a:solidFill>
                  <a:prstClr val="black"/>
                </a:solidFill>
                <a:latin typeface="Times New Roman" panose="02020603050405020304" pitchFamily="18" charset="0"/>
                <a:cs typeface="Times New Roman" panose="02020603050405020304" pitchFamily="18" charset="0"/>
              </a:rPr>
              <a:t>Vùng biển có nhiều hải sản; có nhiều đảo ven bờ.</a:t>
            </a:r>
            <a:endParaRPr kumimoji="0" lang="vi-VN" sz="2800" b="0" i="0" u="none" strike="noStrike" kern="1200" cap="none" spc="-15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9303743" y="2635756"/>
            <a:ext cx="2630556" cy="1307537"/>
          </a:xfrm>
          <a:prstGeom prst="rect">
            <a:avLst/>
          </a:prstGeom>
        </p:spPr>
        <p:txBody>
          <a:bodyPr wrap="square">
            <a:spAutoFit/>
          </a:bodyPr>
          <a:lstStyle/>
          <a:p>
            <a:pPr lvl="0" algn="just">
              <a:lnSpc>
                <a:spcPct val="150000"/>
              </a:lnSpc>
              <a:defRPr/>
            </a:pPr>
            <a:r>
              <a:rPr lang="vi-VN" sz="2800" spc="-150">
                <a:solidFill>
                  <a:prstClr val="black"/>
                </a:solidFill>
                <a:latin typeface="Times New Roman" panose="02020603050405020304" pitchFamily="18" charset="0"/>
                <a:cs typeface="Times New Roman" panose="02020603050405020304" pitchFamily="18" charset="0"/>
              </a:rPr>
              <a:t>Đánh bắt và nuôi trồng hải sản</a:t>
            </a:r>
            <a:endParaRPr kumimoji="0" lang="en-US" sz="2800" b="0" i="0" u="none" strike="noStrike" kern="1200" cap="none" spc="-15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9" name="Group 8"/>
          <p:cNvGrpSpPr/>
          <p:nvPr/>
        </p:nvGrpSpPr>
        <p:grpSpPr>
          <a:xfrm>
            <a:off x="0" y="198120"/>
            <a:ext cx="6078617" cy="6461761"/>
            <a:chOff x="0" y="30477"/>
            <a:chExt cx="6078617" cy="6461761"/>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54" b="50182"/>
            <a:stretch/>
          </p:blipFill>
          <p:spPr>
            <a:xfrm>
              <a:off x="0" y="30477"/>
              <a:ext cx="6078617" cy="426720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523" t="4514" b="71482"/>
            <a:stretch/>
          </p:blipFill>
          <p:spPr>
            <a:xfrm>
              <a:off x="18045" y="4297678"/>
              <a:ext cx="6042526" cy="2194560"/>
            </a:xfrm>
            <a:prstGeom prst="rect">
              <a:avLst/>
            </a:prstGeom>
          </p:spPr>
        </p:pic>
      </p:grpSp>
    </p:spTree>
    <p:extLst>
      <p:ext uri="{BB962C8B-B14F-4D97-AF65-F5344CB8AC3E}">
        <p14:creationId xmlns:p14="http://schemas.microsoft.com/office/powerpoint/2010/main" val="307782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0571" y="22162"/>
            <a:ext cx="6131429"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Điều kiện tự nhiên và TNTN</a:t>
            </a:r>
          </a:p>
        </p:txBody>
      </p:sp>
      <p:sp>
        <p:nvSpPr>
          <p:cNvPr id="13" name="Rounded Rectangle 12"/>
          <p:cNvSpPr/>
          <p:nvPr/>
        </p:nvSpPr>
        <p:spPr>
          <a:xfrm>
            <a:off x="8336640" y="707879"/>
            <a:ext cx="1742203"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p>
        </p:txBody>
      </p:sp>
      <p:graphicFrame>
        <p:nvGraphicFramePr>
          <p:cNvPr id="4" name="Table 3"/>
          <p:cNvGraphicFramePr>
            <a:graphicFrameLocks noGrp="1"/>
          </p:cNvGraphicFramePr>
          <p:nvPr>
            <p:extLst>
              <p:ext uri="{D42A27DB-BD31-4B8C-83A1-F6EECF244321}">
                <p14:modId xmlns:p14="http://schemas.microsoft.com/office/powerpoint/2010/main" val="1738992270"/>
              </p:ext>
            </p:extLst>
          </p:nvPr>
        </p:nvGraphicFramePr>
        <p:xfrm>
          <a:off x="6295499" y="1535470"/>
          <a:ext cx="5706533" cy="4132625"/>
        </p:xfrm>
        <a:graphic>
          <a:graphicData uri="http://schemas.openxmlformats.org/drawingml/2006/table">
            <a:tbl>
              <a:tblPr firstRow="1" bandRow="1">
                <a:tableStyleId>{E8B1032C-EA38-4F05-BA0D-38AFFFC7BED3}</a:tableStyleId>
              </a:tblPr>
              <a:tblGrid>
                <a:gridCol w="3008244">
                  <a:extLst>
                    <a:ext uri="{9D8B030D-6E8A-4147-A177-3AD203B41FA5}">
                      <a16:colId xmlns:a16="http://schemas.microsoft.com/office/drawing/2014/main" val="607884508"/>
                    </a:ext>
                  </a:extLst>
                </a:gridCol>
                <a:gridCol w="2698289">
                  <a:extLst>
                    <a:ext uri="{9D8B030D-6E8A-4147-A177-3AD203B41FA5}">
                      <a16:colId xmlns:a16="http://schemas.microsoft.com/office/drawing/2014/main" val="20816394"/>
                    </a:ext>
                  </a:extLst>
                </a:gridCol>
              </a:tblGrid>
              <a:tr h="519198">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3541821">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6295499" y="2635756"/>
            <a:ext cx="3008244" cy="1953868"/>
          </a:xfrm>
          <a:prstGeom prst="rect">
            <a:avLst/>
          </a:prstGeom>
        </p:spPr>
        <p:txBody>
          <a:bodyPr wrap="square">
            <a:spAutoFit/>
          </a:bodyPr>
          <a:lstStyle/>
          <a:p>
            <a:pPr lvl="0" algn="just">
              <a:lnSpc>
                <a:spcPct val="150000"/>
              </a:lnSpc>
              <a:defRPr/>
            </a:pPr>
            <a:r>
              <a:rPr lang="vi-VN" sz="2800" spc="-150">
                <a:solidFill>
                  <a:prstClr val="black"/>
                </a:solidFill>
                <a:latin typeface="Times New Roman" panose="02020603050405020304" pitchFamily="18" charset="0"/>
                <a:cs typeface="Times New Roman" panose="02020603050405020304" pitchFamily="18" charset="0"/>
              </a:rPr>
              <a:t>Có tiềm năng về cát thuỷ tinh, ti-tan; khí tự nhiên, muối.</a:t>
            </a:r>
            <a:endParaRPr kumimoji="0" lang="vi-VN" sz="2800" b="0" i="0" u="none" strike="noStrike" kern="1200" cap="none" spc="-15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9303743" y="2635756"/>
            <a:ext cx="2630556" cy="1307537"/>
          </a:xfrm>
          <a:prstGeom prst="rect">
            <a:avLst/>
          </a:prstGeom>
        </p:spPr>
        <p:txBody>
          <a:bodyPr wrap="square">
            <a:spAutoFit/>
          </a:bodyPr>
          <a:lstStyle/>
          <a:p>
            <a:pPr lvl="0" algn="just">
              <a:lnSpc>
                <a:spcPct val="150000"/>
              </a:lnSpc>
              <a:defRPr/>
            </a:pPr>
            <a:r>
              <a:rPr lang="vi-VN" sz="2800" spc="-150">
                <a:solidFill>
                  <a:prstClr val="black"/>
                </a:solidFill>
                <a:latin typeface="Times New Roman" panose="02020603050405020304" pitchFamily="18" charset="0"/>
                <a:cs typeface="Times New Roman" panose="02020603050405020304" pitchFamily="18" charset="0"/>
              </a:rPr>
              <a:t>Khai thác khoáng sản biển</a:t>
            </a:r>
            <a:endParaRPr kumimoji="0" lang="en-US" sz="2800" b="0" i="0" u="none" strike="noStrike" kern="1200" cap="none" spc="-15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9" name="Group 8"/>
          <p:cNvGrpSpPr/>
          <p:nvPr/>
        </p:nvGrpSpPr>
        <p:grpSpPr>
          <a:xfrm>
            <a:off x="0" y="198120"/>
            <a:ext cx="6078617" cy="6461761"/>
            <a:chOff x="0" y="30477"/>
            <a:chExt cx="6078617" cy="6461761"/>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54" b="50182"/>
            <a:stretch/>
          </p:blipFill>
          <p:spPr>
            <a:xfrm>
              <a:off x="0" y="30477"/>
              <a:ext cx="6078617" cy="4267201"/>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523" t="4514" b="71482"/>
            <a:stretch/>
          </p:blipFill>
          <p:spPr>
            <a:xfrm>
              <a:off x="18045" y="4297678"/>
              <a:ext cx="6042526" cy="2194560"/>
            </a:xfrm>
            <a:prstGeom prst="rect">
              <a:avLst/>
            </a:prstGeom>
          </p:spPr>
        </p:pic>
      </p:grpSp>
    </p:spTree>
    <p:extLst>
      <p:ext uri="{BB962C8B-B14F-4D97-AF65-F5344CB8AC3E}">
        <p14:creationId xmlns:p14="http://schemas.microsoft.com/office/powerpoint/2010/main" val="406720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D3D7C143-87FD-4F55-9F31-9A6452633A28}"/>
              </a:ext>
            </a:extLst>
          </p:cNvPr>
          <p:cNvSpPr txBox="1"/>
          <p:nvPr/>
        </p:nvSpPr>
        <p:spPr>
          <a:xfrm>
            <a:off x="195248" y="204346"/>
            <a:ext cx="3302654" cy="1446550"/>
          </a:xfrm>
          <a:prstGeom prst="rect">
            <a:avLst/>
          </a:prstGeom>
          <a:noFill/>
        </p:spPr>
        <p:txBody>
          <a:bodyPr wrap="square" anchor="ctr">
            <a:spAutoFit/>
          </a:bodyPr>
          <a:lstStyle/>
          <a:p>
            <a:pPr algn="ctr">
              <a:defRPr/>
            </a:pPr>
            <a:r>
              <a:rPr lang="en-US" sz="4400" b="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NỘI DUNG CHÍNH</a:t>
            </a:r>
            <a:endParaRPr lang="en-US" sz="4400" b="1"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nvGrpSpPr>
          <p:cNvPr id="7" name="Group 6"/>
          <p:cNvGrpSpPr/>
          <p:nvPr/>
        </p:nvGrpSpPr>
        <p:grpSpPr>
          <a:xfrm>
            <a:off x="724762" y="613638"/>
            <a:ext cx="6715319" cy="2200081"/>
            <a:chOff x="572362" y="613638"/>
            <a:chExt cx="6715319" cy="2200081"/>
          </a:xfrm>
        </p:grpSpPr>
        <p:sp>
          <p:nvSpPr>
            <p:cNvPr id="32" name="Round Same Side Corner Rectangle 13">
              <a:extLst>
                <a:ext uri="{FF2B5EF4-FFF2-40B4-BE49-F238E27FC236}">
                  <a16:creationId xmlns:a16="http://schemas.microsoft.com/office/drawing/2014/main" id="{7B025E55-AA72-4EC4-82CB-941E94819826}"/>
                </a:ext>
              </a:extLst>
            </p:cNvPr>
            <p:cNvSpPr/>
            <p:nvPr/>
          </p:nvSpPr>
          <p:spPr>
            <a:xfrm rot="5400000">
              <a:off x="5701042" y="644862"/>
              <a:ext cx="1035646" cy="2137632"/>
            </a:xfrm>
            <a:prstGeom prst="round2SameRect">
              <a:avLst>
                <a:gd name="adj1" fmla="val 50000"/>
                <a:gd name="adj2" fmla="val 0"/>
              </a:avLst>
            </a:prstGeom>
            <a:gradFill flip="none" rotWithShape="1">
              <a:gsLst>
                <a:gs pos="2000">
                  <a:srgbClr val="28A1C8"/>
                </a:gs>
                <a:gs pos="100000">
                  <a:srgbClr val="23CB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6" name="Group 5"/>
            <p:cNvGrpSpPr/>
            <p:nvPr/>
          </p:nvGrpSpPr>
          <p:grpSpPr>
            <a:xfrm>
              <a:off x="572362" y="613638"/>
              <a:ext cx="6668715" cy="2200081"/>
              <a:chOff x="572362" y="613638"/>
              <a:chExt cx="6668715" cy="2200081"/>
            </a:xfrm>
          </p:grpSpPr>
          <p:sp>
            <p:nvSpPr>
              <p:cNvPr id="33" name="Block Arc 32">
                <a:extLst>
                  <a:ext uri="{FF2B5EF4-FFF2-40B4-BE49-F238E27FC236}">
                    <a16:creationId xmlns:a16="http://schemas.microsoft.com/office/drawing/2014/main" id="{6F1B4BE0-90E5-4955-8314-8B7A415D2FF2}"/>
                  </a:ext>
                </a:extLst>
              </p:cNvPr>
              <p:cNvSpPr/>
              <p:nvPr/>
            </p:nvSpPr>
            <p:spPr>
              <a:xfrm flipV="1">
                <a:off x="3124674" y="613638"/>
                <a:ext cx="2200081" cy="2200081"/>
              </a:xfrm>
              <a:prstGeom prst="blockArc">
                <a:avLst>
                  <a:gd name="adj1" fmla="val 16200000"/>
                  <a:gd name="adj2" fmla="val 10772583"/>
                  <a:gd name="adj3" fmla="val 11472"/>
                </a:avLst>
              </a:prstGeom>
              <a:solidFill>
                <a:srgbClr val="28A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2E2A78FB-AD53-414A-862E-5FFAC25A9AD5}"/>
                  </a:ext>
                </a:extLst>
              </p:cNvPr>
              <p:cNvSpPr/>
              <p:nvPr/>
            </p:nvSpPr>
            <p:spPr>
              <a:xfrm>
                <a:off x="572362" y="1687008"/>
                <a:ext cx="2806763" cy="249787"/>
              </a:xfrm>
              <a:prstGeom prst="rect">
                <a:avLst/>
              </a:prstGeom>
              <a:gradFill flip="none" rotWithShape="1">
                <a:gsLst>
                  <a:gs pos="0">
                    <a:srgbClr val="28A1C8"/>
                  </a:gs>
                  <a:gs pos="100000">
                    <a:srgbClr val="23CBB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F08856AA-B43D-42A7-BAA2-62D961DE0039}"/>
                  </a:ext>
                </a:extLst>
              </p:cNvPr>
              <p:cNvSpPr/>
              <p:nvPr/>
            </p:nvSpPr>
            <p:spPr>
              <a:xfrm>
                <a:off x="3657053" y="1100297"/>
                <a:ext cx="1173421" cy="1173421"/>
              </a:xfrm>
              <a:prstGeom prst="ellipse">
                <a:avLst/>
              </a:prstGeom>
              <a:solidFill>
                <a:srgbClr val="28A1C8"/>
              </a:solidFill>
              <a:ln>
                <a:noFill/>
              </a:ln>
              <a:effectLst>
                <a:outerShdw blurRad="317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a:t>
                </a:r>
                <a:endParaRPr kumimoji="0" lang="id-ID"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CE76B33D-61F0-4429-A3F5-196760886815}"/>
                  </a:ext>
                </a:extLst>
              </p:cNvPr>
              <p:cNvSpPr/>
              <p:nvPr/>
            </p:nvSpPr>
            <p:spPr>
              <a:xfrm>
                <a:off x="5196652" y="1404674"/>
                <a:ext cx="2044425" cy="492443"/>
              </a:xfrm>
              <a:prstGeom prst="rect">
                <a:avLst/>
              </a:prstGeom>
            </p:spPr>
            <p:txBody>
              <a:bodyPr wrap="square">
                <a:spAutoFit/>
              </a:bodyPr>
              <a:lstStyle/>
              <a:p>
                <a:pPr algn="ctr">
                  <a:spcBef>
                    <a:spcPts val="600"/>
                  </a:spcBef>
                  <a:spcAft>
                    <a:spcPts val="600"/>
                  </a:spcAft>
                  <a:defRPr/>
                </a:pPr>
                <a:r>
                  <a:rPr lang="en-US" sz="2600" b="1">
                    <a:solidFill>
                      <a:schemeClr val="bg1"/>
                    </a:solidFill>
                    <a:latin typeface="Times New Roman" panose="02020603050405020304" pitchFamily="18" charset="0"/>
                    <a:ea typeface="#9Slide03 Roboto Medium" panose="02000000000000000000" pitchFamily="2" charset="0"/>
                    <a:cs typeface="Times New Roman" panose="02020603050405020304" pitchFamily="18" charset="0"/>
                  </a:rPr>
                  <a:t>Khái quát</a:t>
                </a:r>
                <a:endParaRPr lang="en-US" sz="2600" b="1" dirty="0">
                  <a:solidFill>
                    <a:schemeClr val="bg1"/>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grpSp>
      <p:grpSp>
        <p:nvGrpSpPr>
          <p:cNvPr id="4" name="Group 3"/>
          <p:cNvGrpSpPr/>
          <p:nvPr/>
        </p:nvGrpSpPr>
        <p:grpSpPr>
          <a:xfrm>
            <a:off x="6314355" y="3884477"/>
            <a:ext cx="5458545" cy="2200081"/>
            <a:chOff x="6045539" y="2591925"/>
            <a:chExt cx="5458545" cy="2200081"/>
          </a:xfrm>
        </p:grpSpPr>
        <p:sp>
          <p:nvSpPr>
            <p:cNvPr id="30" name="Round Same Side Corner Rectangle 14">
              <a:extLst>
                <a:ext uri="{FF2B5EF4-FFF2-40B4-BE49-F238E27FC236}">
                  <a16:creationId xmlns:a16="http://schemas.microsoft.com/office/drawing/2014/main" id="{758B17ED-F678-447F-8409-C1A6E9A48517}"/>
                </a:ext>
              </a:extLst>
            </p:cNvPr>
            <p:cNvSpPr/>
            <p:nvPr/>
          </p:nvSpPr>
          <p:spPr>
            <a:xfrm rot="5400000">
              <a:off x="9266568" y="1979989"/>
              <a:ext cx="1041863" cy="3433169"/>
            </a:xfrm>
            <a:prstGeom prst="round2SameRect">
              <a:avLst>
                <a:gd name="adj1" fmla="val 50000"/>
                <a:gd name="adj2" fmla="val 0"/>
              </a:avLst>
            </a:prstGeom>
            <a:gradFill flip="none" rotWithShape="1">
              <a:gsLst>
                <a:gs pos="0">
                  <a:schemeClr val="accent2"/>
                </a:gs>
                <a:gs pos="100000">
                  <a:srgbClr val="FFD24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Block Arc 34">
              <a:extLst>
                <a:ext uri="{FF2B5EF4-FFF2-40B4-BE49-F238E27FC236}">
                  <a16:creationId xmlns:a16="http://schemas.microsoft.com/office/drawing/2014/main" id="{B69ECB54-99CB-49B6-ABC8-BC79A31872D1}"/>
                </a:ext>
              </a:extLst>
            </p:cNvPr>
            <p:cNvSpPr/>
            <p:nvPr/>
          </p:nvSpPr>
          <p:spPr>
            <a:xfrm flipV="1">
              <a:off x="6045539" y="2591925"/>
              <a:ext cx="2200081" cy="2200081"/>
            </a:xfrm>
            <a:prstGeom prst="blockArc">
              <a:avLst>
                <a:gd name="adj1" fmla="val 16200000"/>
                <a:gd name="adj2" fmla="val 10772583"/>
                <a:gd name="adj3" fmla="val 1147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C8A3AD43-3907-445B-B71D-E12E01FCDF33}"/>
                </a:ext>
              </a:extLst>
            </p:cNvPr>
            <p:cNvSpPr/>
            <p:nvPr/>
          </p:nvSpPr>
          <p:spPr>
            <a:xfrm>
              <a:off x="6571044" y="3105254"/>
              <a:ext cx="1173421" cy="1173421"/>
            </a:xfrm>
            <a:prstGeom prst="ellipse">
              <a:avLst/>
            </a:prstGeom>
            <a:solidFill>
              <a:schemeClr val="accent2"/>
            </a:solidFill>
            <a:ln>
              <a:noFill/>
            </a:ln>
            <a:effectLst>
              <a:outerShdw blurRad="317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III</a:t>
              </a:r>
              <a:endParaRPr kumimoji="0" lang="id-ID"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4F2D9AF6-DB56-4238-A750-5FE71DA8E3C6}"/>
                </a:ext>
              </a:extLst>
            </p:cNvPr>
            <p:cNvSpPr/>
            <p:nvPr/>
          </p:nvSpPr>
          <p:spPr>
            <a:xfrm>
              <a:off x="8187563" y="3221278"/>
              <a:ext cx="3131565" cy="892552"/>
            </a:xfrm>
            <a:prstGeom prst="rect">
              <a:avLst/>
            </a:prstGeom>
          </p:spPr>
          <p:txBody>
            <a:bodyPr wrap="square">
              <a:spAutoFit/>
            </a:bodyPr>
            <a:lstStyle/>
            <a:p>
              <a:pPr algn="ctr">
                <a:spcBef>
                  <a:spcPts val="600"/>
                </a:spcBef>
                <a:spcAft>
                  <a:spcPts val="600"/>
                </a:spcAft>
                <a:defRPr/>
              </a:pPr>
              <a:r>
                <a:rPr lang="en-US" sz="2600" b="1">
                  <a:solidFill>
                    <a:schemeClr val="bg1"/>
                  </a:solidFill>
                  <a:latin typeface="Times New Roman" panose="02020603050405020304" pitchFamily="18" charset="0"/>
                  <a:ea typeface="#9Slide03 Roboto Medium" panose="02000000000000000000" pitchFamily="2" charset="0"/>
                  <a:cs typeface="Times New Roman" panose="02020603050405020304" pitchFamily="18" charset="0"/>
                </a:rPr>
                <a:t>Một số vấn đề phát triển kinh tế - xã hội</a:t>
              </a:r>
              <a:endParaRPr lang="en-US" sz="2600" b="1" dirty="0">
                <a:solidFill>
                  <a:schemeClr val="bg1"/>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grpSp>
        <p:nvGrpSpPr>
          <p:cNvPr id="52" name="Group 51"/>
          <p:cNvGrpSpPr/>
          <p:nvPr/>
        </p:nvGrpSpPr>
        <p:grpSpPr>
          <a:xfrm>
            <a:off x="4785798" y="2246057"/>
            <a:ext cx="6725946" cy="2200081"/>
            <a:chOff x="6045539" y="2591925"/>
            <a:chExt cx="6725946" cy="2200081"/>
          </a:xfrm>
        </p:grpSpPr>
        <p:sp>
          <p:nvSpPr>
            <p:cNvPr id="53" name="Round Same Side Corner Rectangle 14">
              <a:extLst>
                <a:ext uri="{FF2B5EF4-FFF2-40B4-BE49-F238E27FC236}">
                  <a16:creationId xmlns:a16="http://schemas.microsoft.com/office/drawing/2014/main" id="{758B17ED-F678-447F-8409-C1A6E9A48517}"/>
                </a:ext>
              </a:extLst>
            </p:cNvPr>
            <p:cNvSpPr/>
            <p:nvPr/>
          </p:nvSpPr>
          <p:spPr>
            <a:xfrm rot="5400000">
              <a:off x="9904127" y="1342430"/>
              <a:ext cx="1034145" cy="4700570"/>
            </a:xfrm>
            <a:prstGeom prst="round2SameRect">
              <a:avLst>
                <a:gd name="adj1" fmla="val 50000"/>
                <a:gd name="adj2" fmla="val 0"/>
              </a:avLst>
            </a:prstGeom>
            <a:gradFill flip="none" rotWithShape="1">
              <a:gsLst>
                <a:gs pos="0">
                  <a:srgbClr val="00B050"/>
                </a:gs>
                <a:gs pos="100000">
                  <a:srgbClr val="92D050"/>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4" name="Block Arc 53">
              <a:extLst>
                <a:ext uri="{FF2B5EF4-FFF2-40B4-BE49-F238E27FC236}">
                  <a16:creationId xmlns:a16="http://schemas.microsoft.com/office/drawing/2014/main" id="{B69ECB54-99CB-49B6-ABC8-BC79A31872D1}"/>
                </a:ext>
              </a:extLst>
            </p:cNvPr>
            <p:cNvSpPr/>
            <p:nvPr/>
          </p:nvSpPr>
          <p:spPr>
            <a:xfrm flipV="1">
              <a:off x="6045539" y="2591925"/>
              <a:ext cx="2200081" cy="2200081"/>
            </a:xfrm>
            <a:prstGeom prst="blockArc">
              <a:avLst>
                <a:gd name="adj1" fmla="val 16200000"/>
                <a:gd name="adj2" fmla="val 10772583"/>
                <a:gd name="adj3" fmla="val 1147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5" name="Oval 54">
              <a:extLst>
                <a:ext uri="{FF2B5EF4-FFF2-40B4-BE49-F238E27FC236}">
                  <a16:creationId xmlns:a16="http://schemas.microsoft.com/office/drawing/2014/main" id="{C8A3AD43-3907-445B-B71D-E12E01FCDF33}"/>
                </a:ext>
              </a:extLst>
            </p:cNvPr>
            <p:cNvSpPr/>
            <p:nvPr/>
          </p:nvSpPr>
          <p:spPr>
            <a:xfrm>
              <a:off x="6571044" y="3105254"/>
              <a:ext cx="1173421" cy="1173421"/>
            </a:xfrm>
            <a:prstGeom prst="ellipse">
              <a:avLst/>
            </a:prstGeom>
            <a:solidFill>
              <a:srgbClr val="00B050"/>
            </a:solidFill>
            <a:ln>
              <a:noFill/>
            </a:ln>
            <a:effectLst>
              <a:outerShdw blurRad="317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II</a:t>
              </a:r>
              <a:endParaRPr kumimoji="0" lang="id-ID"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4F2D9AF6-DB56-4238-A750-5FE71DA8E3C6}"/>
                </a:ext>
              </a:extLst>
            </p:cNvPr>
            <p:cNvSpPr/>
            <p:nvPr/>
          </p:nvSpPr>
          <p:spPr>
            <a:xfrm>
              <a:off x="8245619" y="3221278"/>
              <a:ext cx="4365445" cy="892552"/>
            </a:xfrm>
            <a:prstGeom prst="rect">
              <a:avLst/>
            </a:prstGeom>
          </p:spPr>
          <p:txBody>
            <a:bodyPr wrap="square">
              <a:spAutoFit/>
            </a:bodyPr>
            <a:lstStyle/>
            <a:p>
              <a:pPr algn="ctr">
                <a:spcBef>
                  <a:spcPts val="600"/>
                </a:spcBef>
                <a:spcAft>
                  <a:spcPts val="600"/>
                </a:spcAft>
                <a:defRPr/>
              </a:pPr>
              <a:r>
                <a:rPr lang="en-US" sz="2600" b="1">
                  <a:solidFill>
                    <a:schemeClr val="bg1"/>
                  </a:solidFill>
                  <a:latin typeface="Times New Roman" panose="02020603050405020304" pitchFamily="18" charset="0"/>
                  <a:ea typeface="#9Slide03 Roboto Medium" panose="02000000000000000000" pitchFamily="2" charset="0"/>
                  <a:cs typeface="Times New Roman" panose="02020603050405020304" pitchFamily="18" charset="0"/>
                </a:rPr>
                <a:t>Các thế mạnh và hạn chế đối với phát triển kinh tế -xã hội</a:t>
              </a:r>
            </a:p>
          </p:txBody>
        </p:sp>
      </p:grpSp>
      <p:pic>
        <p:nvPicPr>
          <p:cNvPr id="57" name="Picture 4" descr="Du lịch Đồng Bằng Sông Hồng tự túc từ A-Z (Cập nhật 04/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 y="1997408"/>
            <a:ext cx="3749987" cy="185433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8" name="Picture 2" descr="Các tỉnh đồng bằng sông Hồ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632" y="3286875"/>
            <a:ext cx="3232942" cy="1887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9" name="Picture 6" descr="Du lịch Đồng Bằng Sông Hồng tự túc từ A-Z (Cập nhật 04/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517" y="4745823"/>
            <a:ext cx="3616304" cy="17882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53255734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0571" y="22162"/>
            <a:ext cx="6131430" cy="584775"/>
          </a:xfrm>
          <a:prstGeom prst="rect">
            <a:avLst/>
          </a:prstGeom>
        </p:spPr>
        <p:txBody>
          <a:bodyPr wrap="square">
            <a:spAutoFit/>
          </a:bodyPr>
          <a:lstStyle/>
          <a:p>
            <a:pPr lvl="0" indent="13970" algn="ctr">
              <a:defRPr/>
            </a:pPr>
            <a:r>
              <a:rPr lang="en-US" sz="3200" b="1">
                <a:solidFill>
                  <a:srgbClr val="FF0000"/>
                </a:solidFill>
                <a:latin typeface="Times New Roman" panose="02020603050405020304" pitchFamily="18" charset="0"/>
                <a:ea typeface="Times New Roman" panose="02020603050405020304" pitchFamily="18" charset="0"/>
              </a:rPr>
              <a:t>1. Điều kiện tự nhiên và TNTN</a:t>
            </a:r>
          </a:p>
        </p:txBody>
      </p:sp>
      <p:sp>
        <p:nvSpPr>
          <p:cNvPr id="15" name="Rectangle 14"/>
          <p:cNvSpPr/>
          <p:nvPr/>
        </p:nvSpPr>
        <p:spPr>
          <a:xfrm>
            <a:off x="6334070" y="914299"/>
            <a:ext cx="5584432" cy="45243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15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b) Hạn chế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15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Chịu ảnh hưởng của nhiều thiên tai, nhất là bão, lũ.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15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Chịu tác động của biến đổi khí hậu.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15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Tình trạng ô nhiễm môi trường ở nhiều nơi.</a:t>
            </a:r>
            <a:endParaRPr kumimoji="0" lang="en-US" sz="3200" b="0" i="0" u="none" strike="noStrike" kern="1200" cap="none" spc="-15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5"/>
          <p:cNvGrpSpPr/>
          <p:nvPr/>
        </p:nvGrpSpPr>
        <p:grpSpPr>
          <a:xfrm>
            <a:off x="0" y="198120"/>
            <a:ext cx="6078617" cy="6461761"/>
            <a:chOff x="0" y="30477"/>
            <a:chExt cx="6078617" cy="6461761"/>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54" b="50182"/>
            <a:stretch/>
          </p:blipFill>
          <p:spPr>
            <a:xfrm>
              <a:off x="0" y="30477"/>
              <a:ext cx="6078617" cy="426720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523" t="4514" b="71482"/>
            <a:stretch/>
          </p:blipFill>
          <p:spPr>
            <a:xfrm>
              <a:off x="18045" y="4297678"/>
              <a:ext cx="6042526" cy="2194560"/>
            </a:xfrm>
            <a:prstGeom prst="rect">
              <a:avLst/>
            </a:prstGeom>
          </p:spPr>
        </p:pic>
      </p:grpSp>
    </p:spTree>
    <p:extLst>
      <p:ext uri="{BB962C8B-B14F-4D97-AF65-F5344CB8AC3E}">
        <p14:creationId xmlns:p14="http://schemas.microsoft.com/office/powerpoint/2010/main" val="3155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left)">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2660" y="-13101"/>
            <a:ext cx="6320661" cy="523220"/>
          </a:xfrm>
          <a:prstGeom prst="rect">
            <a:avLst/>
          </a:prstGeom>
        </p:spPr>
        <p:txBody>
          <a:bodyPr wrap="square">
            <a:spAutoFit/>
          </a:bodyPr>
          <a:lstStyle/>
          <a:p>
            <a:pPr lvl="0" indent="13970" algn="ctr">
              <a:defRPr/>
            </a:pPr>
            <a:r>
              <a:rPr lang="en-US" sz="2800" b="1" dirty="0">
                <a:solidFill>
                  <a:srgbClr val="FF0000"/>
                </a:solidFill>
                <a:latin typeface="Times New Roman" panose="02020603050405020304" pitchFamily="18" charset="0"/>
                <a:ea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rPr>
              <a:t>Điều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kiện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kinh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tế</a:t>
            </a:r>
            <a:r>
              <a:rPr lang="en-US" sz="2800" b="1" dirty="0">
                <a:solidFill>
                  <a:srgbClr val="FF0000"/>
                </a:solidFill>
                <a:latin typeface="Times New Roman" panose="02020603050405020304" pitchFamily="18" charset="0"/>
                <a:ea typeface="Times New Roman" panose="02020603050405020304" pitchFamily="18" charset="0"/>
              </a:rPr>
              <a:t> - </a:t>
            </a:r>
            <a:r>
              <a:rPr lang="en-US" sz="2800" b="1" dirty="0" err="1">
                <a:solidFill>
                  <a:srgbClr val="FF0000"/>
                </a:solidFill>
                <a:latin typeface="Times New Roman" panose="02020603050405020304" pitchFamily="18" charset="0"/>
                <a:ea typeface="Times New Roman" panose="02020603050405020304" pitchFamily="18" charset="0"/>
              </a:rPr>
              <a:t>xã</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hội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0" name="Rounded Rectangle 9"/>
          <p:cNvSpPr/>
          <p:nvPr/>
        </p:nvSpPr>
        <p:spPr>
          <a:xfrm>
            <a:off x="-39652" y="453938"/>
            <a:ext cx="5130228" cy="455242"/>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white"/>
                </a:solidFill>
                <a:latin typeface="Times New Roman" panose="02020603050405020304" pitchFamily="18" charset="0"/>
                <a:cs typeface="Times New Roman" panose="02020603050405020304" pitchFamily="18" charset="0"/>
              </a:rPr>
              <a:t>* </a:t>
            </a:r>
            <a:r>
              <a:rPr lang="vi-VN" sz="2800" b="1" dirty="0">
                <a:solidFill>
                  <a:prstClr val="white"/>
                </a:solidFill>
                <a:latin typeface="Times New Roman" panose="02020603050405020304" pitchFamily="18" charset="0"/>
                <a:cs typeface="Times New Roman" panose="02020603050405020304" pitchFamily="18" charset="0"/>
              </a:rPr>
              <a:t>Dân cư và nguồn lao động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820573862"/>
              </p:ext>
            </p:extLst>
          </p:nvPr>
        </p:nvGraphicFramePr>
        <p:xfrm>
          <a:off x="51773" y="909180"/>
          <a:ext cx="12088454" cy="2351531"/>
        </p:xfrm>
        <a:graphic>
          <a:graphicData uri="http://schemas.openxmlformats.org/drawingml/2006/table">
            <a:tbl>
              <a:tblPr firstRow="1" bandRow="1">
                <a:tableStyleId>{E8B1032C-EA38-4F05-BA0D-38AFFFC7BED3}</a:tableStyleId>
              </a:tblPr>
              <a:tblGrid>
                <a:gridCol w="5834027">
                  <a:extLst>
                    <a:ext uri="{9D8B030D-6E8A-4147-A177-3AD203B41FA5}">
                      <a16:colId xmlns:a16="http://schemas.microsoft.com/office/drawing/2014/main" val="607884508"/>
                    </a:ext>
                  </a:extLst>
                </a:gridCol>
                <a:gridCol w="6254427">
                  <a:extLst>
                    <a:ext uri="{9D8B030D-6E8A-4147-A177-3AD203B41FA5}">
                      <a16:colId xmlns:a16="http://schemas.microsoft.com/office/drawing/2014/main" val="20816394"/>
                    </a:ext>
                  </a:extLst>
                </a:gridCol>
              </a:tblGrid>
              <a:tr h="467860">
                <a:tc>
                  <a:txBody>
                    <a:bodyPr/>
                    <a:lstStyle/>
                    <a:p>
                      <a:pPr algn="ctr">
                        <a:lnSpc>
                          <a:spcPct val="10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0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1833371">
                <a:tc>
                  <a:txBody>
                    <a:bodyPr/>
                    <a:lstStyle/>
                    <a:p>
                      <a:pPr indent="13970" algn="just">
                        <a:lnSpc>
                          <a:spcPct val="10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0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2" name="Rectangle 11"/>
          <p:cNvSpPr/>
          <p:nvPr/>
        </p:nvSpPr>
        <p:spPr>
          <a:xfrm>
            <a:off x="146216" y="1342155"/>
            <a:ext cx="5624808" cy="1953868"/>
          </a:xfrm>
          <a:prstGeom prst="rect">
            <a:avLst/>
          </a:prstGeom>
        </p:spPr>
        <p:txBody>
          <a:bodyPr wrap="square">
            <a:spAutoFit/>
          </a:bodyPr>
          <a:lstStyle/>
          <a:p>
            <a:pPr lvl="0" algn="just">
              <a:lnSpc>
                <a:spcPct val="150000"/>
              </a:lnSpc>
              <a:defRPr/>
            </a:pPr>
            <a:r>
              <a:rPr lang="en-US" sz="2800" spc="-100" dirty="0">
                <a:solidFill>
                  <a:prstClr val="black"/>
                </a:solidFill>
                <a:latin typeface="Times New Roman" panose="02020603050405020304" pitchFamily="18" charset="0"/>
                <a:cs typeface="Times New Roman" panose="02020603050405020304" pitchFamily="18" charset="0"/>
              </a:rPr>
              <a:t>- </a:t>
            </a:r>
            <a:r>
              <a:rPr lang="vi-VN" sz="2800" spc="-100" dirty="0">
                <a:solidFill>
                  <a:prstClr val="black"/>
                </a:solidFill>
                <a:latin typeface="Times New Roman" panose="02020603050405020304" pitchFamily="18" charset="0"/>
                <a:cs typeface="Times New Roman" panose="02020603050405020304" pitchFamily="18" charset="0"/>
              </a:rPr>
              <a:t>Số dân đông, nguồn lao động dồi dào. Tỉ lệ lao động đã qua đào tạo cao nhất cả nước.</a:t>
            </a:r>
          </a:p>
        </p:txBody>
      </p:sp>
      <p:sp>
        <p:nvSpPr>
          <p:cNvPr id="14" name="Rectangle 13"/>
          <p:cNvSpPr/>
          <p:nvPr/>
        </p:nvSpPr>
        <p:spPr>
          <a:xfrm>
            <a:off x="5866299" y="1312338"/>
            <a:ext cx="6126880" cy="1953868"/>
          </a:xfrm>
          <a:prstGeom prst="rect">
            <a:avLst/>
          </a:prstGeom>
        </p:spPr>
        <p:txBody>
          <a:bodyPr wrap="square">
            <a:spAutoFit/>
          </a:bodyPr>
          <a:lstStyle/>
          <a:p>
            <a:pPr lvl="0" algn="just">
              <a:lnSpc>
                <a:spcPct val="150000"/>
              </a:lnSpc>
              <a:defRPr/>
            </a:pPr>
            <a:r>
              <a:rPr lang="en-US" sz="2800" spc="-100" dirty="0">
                <a:solidFill>
                  <a:prstClr val="black"/>
                </a:solidFill>
                <a:latin typeface="Times New Roman" panose="02020603050405020304" pitchFamily="18" charset="0"/>
                <a:cs typeface="Times New Roman" panose="02020603050405020304" pitchFamily="18" charset="0"/>
              </a:rPr>
              <a:t>- </a:t>
            </a:r>
            <a:r>
              <a:rPr lang="vi-VN" sz="2800" spc="-100" dirty="0">
                <a:solidFill>
                  <a:prstClr val="black"/>
                </a:solidFill>
                <a:latin typeface="Times New Roman" panose="02020603050405020304" pitchFamily="18" charset="0"/>
                <a:cs typeface="Times New Roman" panose="02020603050405020304" pitchFamily="18" charset="0"/>
              </a:rPr>
              <a:t>Thu hút đầu tư, ứng dụng khoa học - công nghệ trong sản xuất và phát triển đa ngành kinh tế</a:t>
            </a:r>
            <a:r>
              <a:rPr lang="en-US" sz="2800" spc="-1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2">
            <a:extLst>
              <a:ext uri="{FF2B5EF4-FFF2-40B4-BE49-F238E27FC236}">
                <a16:creationId xmlns:a16="http://schemas.microsoft.com/office/drawing/2014/main" id="{3FB1777F-9233-73B1-69E5-3C81EDB800D9}"/>
              </a:ext>
            </a:extLst>
          </p:cNvPr>
          <p:cNvSpPr/>
          <p:nvPr/>
        </p:nvSpPr>
        <p:spPr>
          <a:xfrm>
            <a:off x="-39652" y="3260711"/>
            <a:ext cx="5546035"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white"/>
                </a:solidFill>
                <a:latin typeface="Times New Roman" panose="02020603050405020304" pitchFamily="18" charset="0"/>
                <a:cs typeface="Times New Roman" panose="02020603050405020304" pitchFamily="18" charset="0"/>
              </a:rPr>
              <a:t>* </a:t>
            </a:r>
            <a:r>
              <a:rPr lang="vi-VN" sz="2800" b="1" dirty="0">
                <a:solidFill>
                  <a:prstClr val="white"/>
                </a:solidFill>
                <a:latin typeface="Times New Roman" panose="02020603050405020304" pitchFamily="18" charset="0"/>
                <a:cs typeface="Times New Roman" panose="02020603050405020304" pitchFamily="18" charset="0"/>
              </a:rPr>
              <a:t>Cơ sở hạ tầng và CSVC kĩ thuật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2F07C118-839F-3866-2C88-910A44F3F6AB}"/>
              </a:ext>
            </a:extLst>
          </p:cNvPr>
          <p:cNvGraphicFramePr>
            <a:graphicFrameLocks noGrp="1"/>
          </p:cNvGraphicFramePr>
          <p:nvPr>
            <p:extLst>
              <p:ext uri="{D42A27DB-BD31-4B8C-83A1-F6EECF244321}">
                <p14:modId xmlns:p14="http://schemas.microsoft.com/office/powerpoint/2010/main" val="894721047"/>
              </p:ext>
            </p:extLst>
          </p:nvPr>
        </p:nvGraphicFramePr>
        <p:xfrm>
          <a:off x="-39652" y="3824958"/>
          <a:ext cx="12128105" cy="3033041"/>
        </p:xfrm>
        <a:graphic>
          <a:graphicData uri="http://schemas.openxmlformats.org/drawingml/2006/table">
            <a:tbl>
              <a:tblPr firstRow="1" bandRow="1">
                <a:tableStyleId>{E8B1032C-EA38-4F05-BA0D-38AFFFC7BED3}</a:tableStyleId>
              </a:tblPr>
              <a:tblGrid>
                <a:gridCol w="8115611">
                  <a:extLst>
                    <a:ext uri="{9D8B030D-6E8A-4147-A177-3AD203B41FA5}">
                      <a16:colId xmlns:a16="http://schemas.microsoft.com/office/drawing/2014/main" val="607884508"/>
                    </a:ext>
                  </a:extLst>
                </a:gridCol>
                <a:gridCol w="4012494">
                  <a:extLst>
                    <a:ext uri="{9D8B030D-6E8A-4147-A177-3AD203B41FA5}">
                      <a16:colId xmlns:a16="http://schemas.microsoft.com/office/drawing/2014/main" val="20816394"/>
                    </a:ext>
                  </a:extLst>
                </a:gridCol>
              </a:tblGrid>
              <a:tr h="644756">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2388285">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5" name="Rectangle 4">
            <a:extLst>
              <a:ext uri="{FF2B5EF4-FFF2-40B4-BE49-F238E27FC236}">
                <a16:creationId xmlns:a16="http://schemas.microsoft.com/office/drawing/2014/main" id="{418A3DBD-4B5A-813D-1C14-265BFC769AC7}"/>
              </a:ext>
            </a:extLst>
          </p:cNvPr>
          <p:cNvSpPr/>
          <p:nvPr/>
        </p:nvSpPr>
        <p:spPr>
          <a:xfrm>
            <a:off x="0" y="4335337"/>
            <a:ext cx="7846204" cy="2438616"/>
          </a:xfrm>
          <a:prstGeom prst="rect">
            <a:avLst/>
          </a:prstGeom>
        </p:spPr>
        <p:txBody>
          <a:bodyPr wrap="square">
            <a:spAutoFit/>
          </a:bodyPr>
          <a:lstStyle/>
          <a:p>
            <a:pPr lvl="0" algn="just">
              <a:lnSpc>
                <a:spcPct val="140000"/>
              </a:lnSpc>
              <a:defRPr/>
            </a:pPr>
            <a:r>
              <a:rPr lang="vi-VN" sz="2800" spc="-100" dirty="0">
                <a:solidFill>
                  <a:prstClr val="black"/>
                </a:solidFill>
                <a:latin typeface="Times New Roman" panose="02020603050405020304" pitchFamily="18" charset="0"/>
                <a:cs typeface="Times New Roman" panose="02020603050405020304" pitchFamily="18" charset="0"/>
              </a:rPr>
              <a:t>Thuộc loại tốt nhất cả nước</a:t>
            </a:r>
            <a:r>
              <a:rPr lang="en-US" sz="2800" spc="-100" dirty="0">
                <a:solidFill>
                  <a:prstClr val="black"/>
                </a:solidFill>
                <a:latin typeface="Times New Roman" panose="02020603050405020304" pitchFamily="18" charset="0"/>
                <a:cs typeface="Times New Roman" panose="02020603050405020304" pitchFamily="18" charset="0"/>
              </a:rPr>
              <a:t>:</a:t>
            </a:r>
          </a:p>
          <a:p>
            <a:pPr lvl="0" algn="just">
              <a:lnSpc>
                <a:spcPct val="140000"/>
              </a:lnSpc>
              <a:defRPr/>
            </a:pPr>
            <a:r>
              <a:rPr lang="en-US" sz="2800" spc="-100" dirty="0">
                <a:solidFill>
                  <a:prstClr val="black"/>
                </a:solidFill>
                <a:latin typeface="Times New Roman" panose="02020603050405020304" pitchFamily="18" charset="0"/>
                <a:cs typeface="Times New Roman" panose="02020603050405020304" pitchFamily="18" charset="0"/>
              </a:rPr>
              <a:t>- GTVT </a:t>
            </a:r>
            <a:r>
              <a:rPr lang="en-US" sz="2800" spc="-100" dirty="0" err="1">
                <a:solidFill>
                  <a:prstClr val="black"/>
                </a:solidFill>
                <a:latin typeface="Times New Roman" panose="02020603050405020304" pitchFamily="18" charset="0"/>
                <a:cs typeface="Times New Roman" panose="02020603050405020304" pitchFamily="18" charset="0"/>
              </a:rPr>
              <a:t>có</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nhiều</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loai</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hình</a:t>
            </a:r>
            <a:r>
              <a:rPr lang="en-US" sz="2800" spc="-100" dirty="0">
                <a:solidFill>
                  <a:prstClr val="black"/>
                </a:solidFill>
                <a:latin typeface="Times New Roman" panose="02020603050405020304" pitchFamily="18" charset="0"/>
                <a:cs typeface="Times New Roman" panose="02020603050405020304" pitchFamily="18" charset="0"/>
              </a:rPr>
              <a:t>.</a:t>
            </a:r>
          </a:p>
          <a:p>
            <a:pPr lvl="0" algn="just">
              <a:lnSpc>
                <a:spcPct val="140000"/>
              </a:lnSpc>
              <a:defRPr/>
            </a:pP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Mạng</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lưới</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bưu</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chính</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viễn</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thông</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phát</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triển</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rộng</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khắp</a:t>
            </a:r>
            <a:r>
              <a:rPr lang="en-US" sz="2800" spc="-100" dirty="0">
                <a:solidFill>
                  <a:prstClr val="black"/>
                </a:solidFill>
                <a:latin typeface="Times New Roman" panose="02020603050405020304" pitchFamily="18" charset="0"/>
                <a:cs typeface="Times New Roman" panose="02020603050405020304" pitchFamily="18" charset="0"/>
              </a:rPr>
              <a:t>.</a:t>
            </a:r>
          </a:p>
          <a:p>
            <a:pPr lvl="0" algn="just">
              <a:lnSpc>
                <a:spcPct val="140000"/>
              </a:lnSpc>
              <a:defRPr/>
            </a:pP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Khả</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năng</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cung</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cấp</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điện</a:t>
            </a:r>
            <a:r>
              <a:rPr lang="en-US" sz="2800" spc="-100" dirty="0">
                <a:solidFill>
                  <a:prstClr val="black"/>
                </a:solidFill>
                <a:latin typeface="Times New Roman" panose="02020603050405020304" pitchFamily="18" charset="0"/>
                <a:cs typeface="Times New Roman" panose="02020603050405020304" pitchFamily="18" charset="0"/>
              </a:rPr>
              <a:t>, </a:t>
            </a:r>
            <a:r>
              <a:rPr lang="en-US" sz="2800" spc="-100" dirty="0" err="1">
                <a:solidFill>
                  <a:prstClr val="black"/>
                </a:solidFill>
                <a:latin typeface="Times New Roman" panose="02020603050405020304" pitchFamily="18" charset="0"/>
                <a:cs typeface="Times New Roman" panose="02020603050405020304" pitchFamily="18" charset="0"/>
              </a:rPr>
              <a:t>nước</a:t>
            </a:r>
            <a:r>
              <a:rPr lang="en-US" sz="2800" spc="-100" dirty="0">
                <a:solidFill>
                  <a:prstClr val="black"/>
                </a:solidFill>
                <a:latin typeface="Times New Roman" panose="02020603050405020304" pitchFamily="18" charset="0"/>
                <a:cs typeface="Times New Roman" panose="02020603050405020304" pitchFamily="18" charset="0"/>
              </a:rPr>
              <a:t>, CSVC - KT.</a:t>
            </a:r>
            <a:endParaRPr lang="vi-VN" sz="2800" spc="-100"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9474D56-C357-D17A-F702-27DD6F2281F5}"/>
              </a:ext>
            </a:extLst>
          </p:cNvPr>
          <p:cNvSpPr/>
          <p:nvPr/>
        </p:nvSpPr>
        <p:spPr>
          <a:xfrm>
            <a:off x="8147268" y="4335337"/>
            <a:ext cx="3992959" cy="1232132"/>
          </a:xfrm>
          <a:prstGeom prst="rect">
            <a:avLst/>
          </a:prstGeom>
        </p:spPr>
        <p:txBody>
          <a:bodyPr wrap="square">
            <a:spAutoFit/>
          </a:bodyPr>
          <a:lstStyle/>
          <a:p>
            <a:pPr lvl="0" algn="just">
              <a:lnSpc>
                <a:spcPct val="140000"/>
              </a:lnSpc>
              <a:defRPr/>
            </a:pPr>
            <a:r>
              <a:rPr lang="en-US" sz="2800" spc="-100" dirty="0">
                <a:solidFill>
                  <a:prstClr val="black"/>
                </a:solidFill>
                <a:latin typeface="Times New Roman" panose="02020603050405020304" pitchFamily="18" charset="0"/>
                <a:cs typeface="Times New Roman" panose="02020603050405020304" pitchFamily="18" charset="0"/>
              </a:rPr>
              <a:t>- </a:t>
            </a:r>
            <a:r>
              <a:rPr lang="vi-VN" sz="2800" spc="-100" dirty="0">
                <a:solidFill>
                  <a:prstClr val="black"/>
                </a:solidFill>
                <a:latin typeface="Times New Roman" panose="02020603050405020304" pitchFamily="18" charset="0"/>
                <a:cs typeface="Times New Roman" panose="02020603050405020304" pitchFamily="18" charset="0"/>
              </a:rPr>
              <a:t>Thuận lợi thúc đẩy sự phát triển kinh tế - xã hội.</a:t>
            </a:r>
          </a:p>
        </p:txBody>
      </p:sp>
    </p:spTree>
    <p:extLst>
      <p:ext uri="{BB962C8B-B14F-4D97-AF65-F5344CB8AC3E}">
        <p14:creationId xmlns:p14="http://schemas.microsoft.com/office/powerpoint/2010/main" val="3447115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wipe(left)">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left)">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left)">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left)">
                                      <p:cBhvr>
                                        <p:cTn id="55" dur="500"/>
                                        <p:tgtEl>
                                          <p:spTgt spid="5">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5">
                                            <p:txEl>
                                              <p:pRg st="3" end="3"/>
                                            </p:txEl>
                                          </p:spTgt>
                                        </p:tgtEl>
                                        <p:attrNameLst>
                                          <p:attrName>style.visibility</p:attrName>
                                        </p:attrNameLst>
                                      </p:cBhvr>
                                      <p:to>
                                        <p:strVal val="visible"/>
                                      </p:to>
                                    </p:set>
                                    <p:animEffect transition="in" filter="wipe(left)">
                                      <p:cBhvr>
                                        <p:cTn id="60" dur="500"/>
                                        <p:tgtEl>
                                          <p:spTgt spid="5">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Effect transition="in" filter="wipe(left)">
                                      <p:cBhvr>
                                        <p:cTn id="6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9254" y="62762"/>
            <a:ext cx="6313492" cy="584775"/>
          </a:xfrm>
          <a:prstGeom prst="rect">
            <a:avLst/>
          </a:prstGeom>
        </p:spPr>
        <p:txBody>
          <a:bodyPr wrap="square">
            <a:spAutoFit/>
          </a:bodyPr>
          <a:lstStyle/>
          <a:p>
            <a:pPr lvl="0" indent="13970" algn="ctr">
              <a:defRPr/>
            </a:pPr>
            <a:r>
              <a:rPr lang="en-US" sz="3200" b="1">
                <a:solidFill>
                  <a:srgbClr val="FF0000"/>
                </a:solidFill>
                <a:latin typeface="Times New Roman" panose="02020603050405020304" pitchFamily="18" charset="0"/>
                <a:ea typeface="Times New Roman" panose="02020603050405020304" pitchFamily="18" charset="0"/>
              </a:rPr>
              <a:t>2. Điều kiện kinh tế - xã hội</a:t>
            </a:r>
          </a:p>
        </p:txBody>
      </p:sp>
      <p:sp>
        <p:nvSpPr>
          <p:cNvPr id="13" name="Rounded Rectangle 12"/>
          <p:cNvSpPr/>
          <p:nvPr/>
        </p:nvSpPr>
        <p:spPr>
          <a:xfrm>
            <a:off x="4989987" y="708556"/>
            <a:ext cx="2212026"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Chính sách</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92063554"/>
              </p:ext>
            </p:extLst>
          </p:nvPr>
        </p:nvGraphicFramePr>
        <p:xfrm>
          <a:off x="358258" y="1440381"/>
          <a:ext cx="11543932" cy="1972661"/>
        </p:xfrm>
        <a:graphic>
          <a:graphicData uri="http://schemas.openxmlformats.org/drawingml/2006/table">
            <a:tbl>
              <a:tblPr firstRow="1" bandRow="1">
                <a:tableStyleId>{E8B1032C-EA38-4F05-BA0D-38AFFFC7BED3}</a:tableStyleId>
              </a:tblPr>
              <a:tblGrid>
                <a:gridCol w="5296308">
                  <a:extLst>
                    <a:ext uri="{9D8B030D-6E8A-4147-A177-3AD203B41FA5}">
                      <a16:colId xmlns:a16="http://schemas.microsoft.com/office/drawing/2014/main" val="607884508"/>
                    </a:ext>
                  </a:extLst>
                </a:gridCol>
                <a:gridCol w="6247624">
                  <a:extLst>
                    <a:ext uri="{9D8B030D-6E8A-4147-A177-3AD203B41FA5}">
                      <a16:colId xmlns:a16="http://schemas.microsoft.com/office/drawing/2014/main" val="20816394"/>
                    </a:ext>
                  </a:extLst>
                </a:gridCol>
              </a:tblGrid>
              <a:tr h="519198">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1381857">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358258" y="2098680"/>
            <a:ext cx="5222735" cy="1384995"/>
          </a:xfrm>
          <a:prstGeom prst="rect">
            <a:avLst/>
          </a:prstGeom>
        </p:spPr>
        <p:txBody>
          <a:bodyPr wrap="square">
            <a:spAutoFit/>
          </a:bodyPr>
          <a:lstStyle/>
          <a:p>
            <a:pPr lvl="0" algn="just">
              <a:defRPr/>
            </a:pPr>
            <a:r>
              <a:rPr lang="vi-VN" sz="2800" spc="-100">
                <a:solidFill>
                  <a:prstClr val="black"/>
                </a:solidFill>
                <a:latin typeface="Times New Roman" panose="02020603050405020304" pitchFamily="18" charset="0"/>
                <a:cs typeface="Times New Roman" panose="02020603050405020304" pitchFamily="18" charset="0"/>
              </a:rPr>
              <a:t>Thực hiện chủ trương tái cơ cấu nền kinh tế, đẩy mạnh phát triển kinh tế số, kinh tế xanh, kinh tế tuần hoàn,...</a:t>
            </a:r>
            <a:endParaRPr kumimoji="0" lang="vi-VN"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5938344" y="2314124"/>
            <a:ext cx="5670354" cy="954107"/>
          </a:xfrm>
          <a:prstGeom prst="rect">
            <a:avLst/>
          </a:prstGeom>
        </p:spPr>
        <p:txBody>
          <a:bodyPr wrap="square">
            <a:spAutoFit/>
          </a:bodyPr>
          <a:lstStyle/>
          <a:p>
            <a:pPr lvl="0" algn="just">
              <a:defRPr/>
            </a:pPr>
            <a:r>
              <a:rPr lang="vi-VN" sz="2800" spc="-100">
                <a:solidFill>
                  <a:prstClr val="black"/>
                </a:solidFill>
                <a:latin typeface="Times New Roman" panose="02020603050405020304" pitchFamily="18" charset="0"/>
                <a:cs typeface="Times New Roman" panose="02020603050405020304" pitchFamily="18" charset="0"/>
              </a:rPr>
              <a:t>Thúc đẩy kinh tế của vùng tăng trưởng nhanh và hướng đến phát triển bền vững.</a:t>
            </a:r>
            <a:endPar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Chính sách ch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547" y="3541344"/>
            <a:ext cx="5708906" cy="3291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64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left)">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left)">
                                      <p:cBhvr>
                                        <p:cTn id="3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62762"/>
            <a:ext cx="6313492" cy="584775"/>
          </a:xfrm>
          <a:prstGeom prst="rect">
            <a:avLst/>
          </a:prstGeom>
        </p:spPr>
        <p:txBody>
          <a:bodyPr wrap="square">
            <a:spAutoFit/>
          </a:bodyPr>
          <a:lstStyle/>
          <a:p>
            <a:pPr lvl="0" indent="13970" algn="ctr">
              <a:defRPr/>
            </a:pPr>
            <a:r>
              <a:rPr lang="en-US" sz="3200" b="1">
                <a:solidFill>
                  <a:srgbClr val="FF0000"/>
                </a:solidFill>
                <a:latin typeface="Times New Roman" panose="02020603050405020304" pitchFamily="18" charset="0"/>
                <a:ea typeface="Times New Roman" panose="02020603050405020304" pitchFamily="18" charset="0"/>
              </a:rPr>
              <a:t>2. Điều kiện kinh tế - xã hội</a:t>
            </a:r>
          </a:p>
        </p:txBody>
      </p:sp>
      <p:sp>
        <p:nvSpPr>
          <p:cNvPr id="13" name="Rounded Rectangle 12"/>
          <p:cNvSpPr/>
          <p:nvPr/>
        </p:nvSpPr>
        <p:spPr>
          <a:xfrm>
            <a:off x="2092036" y="647537"/>
            <a:ext cx="2194560"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Vốn</a:t>
            </a:r>
            <a:r>
              <a:rPr lang="en-US" sz="2800" b="1">
                <a:solidFill>
                  <a:prstClr val="white"/>
                </a:solidFill>
                <a:latin typeface="Times New Roman" panose="02020603050405020304" pitchFamily="18" charset="0"/>
                <a:cs typeface="Times New Roman" panose="02020603050405020304" pitchFamily="18" charset="0"/>
              </a:rPr>
              <a:t> đầu tư</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82749855"/>
              </p:ext>
            </p:extLst>
          </p:nvPr>
        </p:nvGraphicFramePr>
        <p:xfrm>
          <a:off x="350843" y="1423287"/>
          <a:ext cx="11675505" cy="3309112"/>
        </p:xfrm>
        <a:graphic>
          <a:graphicData uri="http://schemas.openxmlformats.org/drawingml/2006/table">
            <a:tbl>
              <a:tblPr firstRow="1" bandRow="1">
                <a:tableStyleId>{E8B1032C-EA38-4F05-BA0D-38AFFFC7BED3}</a:tableStyleId>
              </a:tblPr>
              <a:tblGrid>
                <a:gridCol w="7113444">
                  <a:extLst>
                    <a:ext uri="{9D8B030D-6E8A-4147-A177-3AD203B41FA5}">
                      <a16:colId xmlns:a16="http://schemas.microsoft.com/office/drawing/2014/main" val="607884508"/>
                    </a:ext>
                  </a:extLst>
                </a:gridCol>
                <a:gridCol w="4562061">
                  <a:extLst>
                    <a:ext uri="{9D8B030D-6E8A-4147-A177-3AD203B41FA5}">
                      <a16:colId xmlns:a16="http://schemas.microsoft.com/office/drawing/2014/main" val="20816394"/>
                    </a:ext>
                  </a:extLst>
                </a:gridCol>
              </a:tblGrid>
              <a:tr h="530874">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dirty="0" err="1">
                          <a:latin typeface="Times New Roman" panose="02020603050405020304" pitchFamily="18" charset="0"/>
                          <a:cs typeface="Times New Roman" panose="02020603050405020304" pitchFamily="18" charset="0"/>
                        </a:rPr>
                        <a:t>Thế</a:t>
                      </a:r>
                      <a:r>
                        <a:rPr lang="en-US" sz="2800" spc="-100" baseline="0" dirty="0">
                          <a:latin typeface="Times New Roman" panose="02020603050405020304" pitchFamily="18" charset="0"/>
                          <a:cs typeface="Times New Roman" panose="02020603050405020304" pitchFamily="18" charset="0"/>
                        </a:rPr>
                        <a:t> </a:t>
                      </a:r>
                      <a:r>
                        <a:rPr lang="en-US" sz="2800" spc="-100" baseline="0" dirty="0" err="1">
                          <a:latin typeface="Times New Roman" panose="02020603050405020304" pitchFamily="18" charset="0"/>
                          <a:cs typeface="Times New Roman" panose="02020603050405020304" pitchFamily="18" charset="0"/>
                        </a:rPr>
                        <a:t>mạnh</a:t>
                      </a:r>
                      <a:endParaRPr lang="en-US" sz="2800" spc="-100"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2691185">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dirty="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407994" y="2045147"/>
            <a:ext cx="6946963" cy="2600199"/>
          </a:xfrm>
          <a:prstGeom prst="rect">
            <a:avLst/>
          </a:prstGeom>
        </p:spPr>
        <p:txBody>
          <a:bodyPr wrap="square">
            <a:spAutoFit/>
          </a:bodyPr>
          <a:lstStyle/>
          <a:p>
            <a:pPr lvl="0" algn="just">
              <a:lnSpc>
                <a:spcPct val="150000"/>
              </a:lnSpc>
              <a:defRPr/>
            </a:pPr>
            <a:r>
              <a:rPr lang="en-US" sz="2800" spc="-100" dirty="0">
                <a:solidFill>
                  <a:prstClr val="black"/>
                </a:solidFill>
                <a:latin typeface="Times New Roman" panose="02020603050405020304" pitchFamily="18" charset="0"/>
                <a:cs typeface="Times New Roman" panose="02020603050405020304" pitchFamily="18" charset="0"/>
              </a:rPr>
              <a:t>- </a:t>
            </a:r>
            <a:r>
              <a:rPr lang="vi-VN" sz="2800" spc="-100" dirty="0">
                <a:solidFill>
                  <a:prstClr val="black"/>
                </a:solidFill>
                <a:latin typeface="Times New Roman" panose="02020603050405020304" pitchFamily="18" charset="0"/>
                <a:cs typeface="Times New Roman" panose="02020603050405020304" pitchFamily="18" charset="0"/>
              </a:rPr>
              <a:t>Vốn đầu tư lớn.</a:t>
            </a:r>
            <a:endParaRPr lang="en-US" sz="2800" spc="-100" dirty="0">
              <a:solidFill>
                <a:prstClr val="black"/>
              </a:solidFill>
              <a:latin typeface="Times New Roman" panose="02020603050405020304" pitchFamily="18" charset="0"/>
              <a:cs typeface="Times New Roman" panose="02020603050405020304" pitchFamily="18" charset="0"/>
            </a:endParaRPr>
          </a:p>
          <a:p>
            <a:pPr lvl="0" algn="just">
              <a:lnSpc>
                <a:spcPct val="150000"/>
              </a:lnSpc>
              <a:defRPr/>
            </a:pPr>
            <a:r>
              <a:rPr lang="en-US" sz="2800" spc="-100" dirty="0">
                <a:solidFill>
                  <a:prstClr val="black"/>
                </a:solidFill>
                <a:latin typeface="Times New Roman" panose="02020603050405020304" pitchFamily="18" charset="0"/>
                <a:cs typeface="Times New Roman" panose="02020603050405020304" pitchFamily="18" charset="0"/>
              </a:rPr>
              <a:t>- </a:t>
            </a:r>
            <a:r>
              <a:rPr lang="vi-VN" sz="2800" spc="-100" dirty="0">
                <a:solidFill>
                  <a:prstClr val="black"/>
                </a:solidFill>
                <a:latin typeface="Times New Roman" panose="02020603050405020304" pitchFamily="18" charset="0"/>
                <a:cs typeface="Times New Roman" panose="02020603050405020304" pitchFamily="18" charset="0"/>
              </a:rPr>
              <a:t>Năm 2024, vùng chiếm 33,9% tổng dự án đầu tư trực tiếp nước ngoài và 33,5% tổng số vốn đăng kí của cả nước.</a:t>
            </a:r>
          </a:p>
        </p:txBody>
      </p:sp>
      <p:sp>
        <p:nvSpPr>
          <p:cNvPr id="16" name="Rectangle 15"/>
          <p:cNvSpPr/>
          <p:nvPr/>
        </p:nvSpPr>
        <p:spPr>
          <a:xfrm>
            <a:off x="7593165" y="1925877"/>
            <a:ext cx="4343731" cy="1307537"/>
          </a:xfrm>
          <a:prstGeom prst="rect">
            <a:avLst/>
          </a:prstGeom>
        </p:spPr>
        <p:txBody>
          <a:bodyPr wrap="square">
            <a:spAutoFit/>
          </a:bodyPr>
          <a:lstStyle/>
          <a:p>
            <a:pPr lvl="0" algn="just">
              <a:lnSpc>
                <a:spcPct val="150000"/>
              </a:lnSpc>
              <a:defRPr/>
            </a:pPr>
            <a:r>
              <a:rPr lang="en-US" sz="2800" spc="-100" dirty="0">
                <a:solidFill>
                  <a:prstClr val="black"/>
                </a:solidFill>
                <a:latin typeface="Times New Roman" panose="02020603050405020304" pitchFamily="18" charset="0"/>
                <a:cs typeface="Times New Roman" panose="02020603050405020304" pitchFamily="18" charset="0"/>
              </a:rPr>
              <a:t>- </a:t>
            </a:r>
            <a:r>
              <a:rPr lang="vi-VN" sz="2800" spc="-100" dirty="0">
                <a:solidFill>
                  <a:prstClr val="black"/>
                </a:solidFill>
                <a:latin typeface="Times New Roman" panose="02020603050405020304" pitchFamily="18" charset="0"/>
                <a:cs typeface="Times New Roman" panose="02020603050405020304" pitchFamily="18" charset="0"/>
              </a:rPr>
              <a:t>Thu hút được nhiều nguồn vốn đầu tư trong và ngoài nước.</a:t>
            </a:r>
            <a:endParaRPr kumimoji="0" lang="en-US" sz="28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5735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wipe(left)">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left)">
                                      <p:cBhvr>
                                        <p:cTn id="3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62762"/>
            <a:ext cx="12191998"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2. Điều kiện kinh tế - xã hội</a:t>
            </a:r>
          </a:p>
        </p:txBody>
      </p:sp>
      <p:sp>
        <p:nvSpPr>
          <p:cNvPr id="13" name="Rounded Rectangle 12"/>
          <p:cNvSpPr/>
          <p:nvPr/>
        </p:nvSpPr>
        <p:spPr>
          <a:xfrm>
            <a:off x="4587241" y="647537"/>
            <a:ext cx="3017520" cy="54569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Lịch</a:t>
            </a:r>
            <a:r>
              <a:rPr kumimoji="0" lang="en-US" sz="28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sử - văn hóa</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79407487"/>
              </p:ext>
            </p:extLst>
          </p:nvPr>
        </p:nvGraphicFramePr>
        <p:xfrm>
          <a:off x="350844" y="1328697"/>
          <a:ext cx="11473294" cy="2326086"/>
        </p:xfrm>
        <a:graphic>
          <a:graphicData uri="http://schemas.openxmlformats.org/drawingml/2006/table">
            <a:tbl>
              <a:tblPr firstRow="1" bandRow="1">
                <a:tableStyleId>{E8B1032C-EA38-4F05-BA0D-38AFFFC7BED3}</a:tableStyleId>
              </a:tblPr>
              <a:tblGrid>
                <a:gridCol w="8814177">
                  <a:extLst>
                    <a:ext uri="{9D8B030D-6E8A-4147-A177-3AD203B41FA5}">
                      <a16:colId xmlns:a16="http://schemas.microsoft.com/office/drawing/2014/main" val="607884508"/>
                    </a:ext>
                  </a:extLst>
                </a:gridCol>
                <a:gridCol w="2659117">
                  <a:extLst>
                    <a:ext uri="{9D8B030D-6E8A-4147-A177-3AD203B41FA5}">
                      <a16:colId xmlns:a16="http://schemas.microsoft.com/office/drawing/2014/main" val="20816394"/>
                    </a:ext>
                  </a:extLst>
                </a:gridCol>
              </a:tblGrid>
              <a:tr h="458065">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Đặc</a:t>
                      </a:r>
                      <a:r>
                        <a:rPr lang="en-US" sz="2800" spc="-100" baseline="0">
                          <a:latin typeface="Times New Roman" panose="02020603050405020304" pitchFamily="18" charset="0"/>
                          <a:cs typeface="Times New Roman" panose="02020603050405020304" pitchFamily="18" charset="0"/>
                        </a:rPr>
                        <a:t> điểm</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lnSpc>
                          <a:spcPct val="130000"/>
                        </a:lnSpc>
                      </a:pPr>
                      <a:r>
                        <a:rPr lang="en-US" sz="2800" spc="-100">
                          <a:latin typeface="Times New Roman" panose="02020603050405020304" pitchFamily="18" charset="0"/>
                          <a:cs typeface="Times New Roman" panose="02020603050405020304" pitchFamily="18" charset="0"/>
                        </a:rPr>
                        <a:t>Thế</a:t>
                      </a:r>
                      <a:r>
                        <a:rPr lang="en-US" sz="2800" spc="-100" baseline="0">
                          <a:latin typeface="Times New Roman" panose="02020603050405020304" pitchFamily="18" charset="0"/>
                          <a:cs typeface="Times New Roman" panose="02020603050405020304" pitchFamily="18" charset="0"/>
                        </a:rPr>
                        <a:t> mạnh</a:t>
                      </a:r>
                      <a:endParaRPr lang="en-US" sz="2800" spc="-10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4126607174"/>
                  </a:ext>
                </a:extLst>
              </a:tr>
              <a:tr h="1735282">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tc>
                  <a:txBody>
                    <a:bodyPr/>
                    <a:lstStyle/>
                    <a:p>
                      <a:pPr indent="13970" algn="just">
                        <a:lnSpc>
                          <a:spcPct val="13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410171"/>
                  </a:ext>
                </a:extLst>
              </a:tr>
            </a:tbl>
          </a:graphicData>
        </a:graphic>
      </p:graphicFrame>
      <p:sp>
        <p:nvSpPr>
          <p:cNvPr id="15" name="Rectangle 14"/>
          <p:cNvSpPr/>
          <p:nvPr/>
        </p:nvSpPr>
        <p:spPr>
          <a:xfrm>
            <a:off x="407994" y="1950557"/>
            <a:ext cx="8759458" cy="1716880"/>
          </a:xfrm>
          <a:prstGeom prst="rect">
            <a:avLst/>
          </a:prstGeom>
        </p:spPr>
        <p:txBody>
          <a:bodyPr wrap="square">
            <a:spAutoFit/>
          </a:bodyPr>
          <a:lstStyle/>
          <a:p>
            <a:pPr lvl="0" algn="just">
              <a:lnSpc>
                <a:spcPct val="130000"/>
              </a:lnSpc>
              <a:defRPr/>
            </a:pPr>
            <a:r>
              <a:rPr lang="en-US" sz="2800" spc="-100">
                <a:solidFill>
                  <a:prstClr val="black"/>
                </a:solidFill>
                <a:latin typeface="Times New Roman" panose="02020603050405020304" pitchFamily="18" charset="0"/>
                <a:cs typeface="Times New Roman" panose="02020603050405020304" pitchFamily="18" charset="0"/>
              </a:rPr>
              <a:t>- Có truyền thống văn hoá và lịch sử lâu đời.</a:t>
            </a:r>
          </a:p>
          <a:p>
            <a:pPr lvl="0" algn="just">
              <a:lnSpc>
                <a:spcPct val="130000"/>
              </a:lnSpc>
              <a:defRPr/>
            </a:pPr>
            <a:r>
              <a:rPr lang="en-US" sz="2800" spc="-100">
                <a:solidFill>
                  <a:prstClr val="black"/>
                </a:solidFill>
                <a:latin typeface="Times New Roman" panose="02020603050405020304" pitchFamily="18" charset="0"/>
                <a:cs typeface="Times New Roman" panose="02020603050405020304" pitchFamily="18" charset="0"/>
              </a:rPr>
              <a:t>- Có nhiều di sản văn hoá thế giới, nhiều di tích lịch sử - văn hoá, các giá trị văn hoá truyền thống, lễ hội…</a:t>
            </a:r>
          </a:p>
        </p:txBody>
      </p:sp>
      <p:sp>
        <p:nvSpPr>
          <p:cNvPr id="16" name="Rectangle 15"/>
          <p:cNvSpPr/>
          <p:nvPr/>
        </p:nvSpPr>
        <p:spPr>
          <a:xfrm>
            <a:off x="9167452" y="1926020"/>
            <a:ext cx="2619508" cy="1156727"/>
          </a:xfrm>
          <a:prstGeom prst="rect">
            <a:avLst/>
          </a:prstGeom>
        </p:spPr>
        <p:txBody>
          <a:bodyPr wrap="square">
            <a:spAutoFit/>
          </a:bodyPr>
          <a:lstStyle/>
          <a:p>
            <a:pPr lvl="0" algn="just">
              <a:lnSpc>
                <a:spcPct val="130000"/>
              </a:lnSpc>
              <a:defRPr/>
            </a:pPr>
            <a:r>
              <a:rPr lang="vi-VN" sz="2800" spc="-100">
                <a:solidFill>
                  <a:prstClr val="black"/>
                </a:solidFill>
                <a:latin typeface="Times New Roman" panose="02020603050405020304" pitchFamily="18" charset="0"/>
                <a:cs typeface="Times New Roman" panose="02020603050405020304" pitchFamily="18" charset="0"/>
              </a:rPr>
              <a:t>Phát triển kinh tế, đặc biệt là du lịch.</a:t>
            </a:r>
            <a:endPar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2" descr="Các tỉnh đồng bằng sông H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153" y="4184022"/>
            <a:ext cx="4596782" cy="26833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8" name="Picture 6" descr="Du lịch Đồng Bằng Sông Hồng tự túc từ A-Z (Cập nhật 04/2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94" y="4293415"/>
            <a:ext cx="4572741" cy="226118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50" name="Picture 2" descr="Hoàng Thành Thăng Long: Di sản văn hoá lịch sử độc đáo tại ...">
            <a:extLst>
              <a:ext uri="{FF2B5EF4-FFF2-40B4-BE49-F238E27FC236}">
                <a16:creationId xmlns:a16="http://schemas.microsoft.com/office/drawing/2014/main" id="{8E9FD6C4-BAD8-806F-4BE0-85C974077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2038" y="4109983"/>
            <a:ext cx="3922609" cy="259872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671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wipe(left)">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left)">
                                      <p:cBhvr>
                                        <p:cTn id="3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62762"/>
            <a:ext cx="12191998"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2. Điều kiện kinh tế - xã hội</a:t>
            </a:r>
          </a:p>
        </p:txBody>
      </p:sp>
      <p:sp>
        <p:nvSpPr>
          <p:cNvPr id="15" name="Rectangle 14"/>
          <p:cNvSpPr/>
          <p:nvPr/>
        </p:nvSpPr>
        <p:spPr>
          <a:xfrm>
            <a:off x="7033723" y="890100"/>
            <a:ext cx="4381514" cy="5077800"/>
          </a:xfrm>
          <a:prstGeom prst="rect">
            <a:avLst/>
          </a:prstGeom>
        </p:spPr>
        <p:txBody>
          <a:bodyPr wrap="square">
            <a:spAutoFit/>
          </a:bodyPr>
          <a:lstStyle/>
          <a:p>
            <a:pPr lvl="0" algn="just">
              <a:lnSpc>
                <a:spcPct val="130000"/>
              </a:lnSpc>
              <a:defRPr/>
            </a:pPr>
            <a:r>
              <a:rPr lang="vi-VN" sz="2800" b="1" spc="-100">
                <a:solidFill>
                  <a:prstClr val="black"/>
                </a:solidFill>
                <a:latin typeface="Times New Roman" panose="02020603050405020304" pitchFamily="18" charset="0"/>
                <a:cs typeface="Times New Roman" panose="02020603050405020304" pitchFamily="18" charset="0"/>
              </a:rPr>
              <a:t>b) Hạn chế</a:t>
            </a:r>
          </a:p>
          <a:p>
            <a:pPr lvl="0" algn="just">
              <a:lnSpc>
                <a:spcPct val="130000"/>
              </a:lnSpc>
              <a:defRPr/>
            </a:pPr>
            <a:r>
              <a:rPr lang="vi-VN" sz="2800" spc="-100">
                <a:solidFill>
                  <a:prstClr val="black"/>
                </a:solidFill>
                <a:latin typeface="Times New Roman" panose="02020603050405020304" pitchFamily="18" charset="0"/>
                <a:cs typeface="Times New Roman" panose="02020603050405020304" pitchFamily="18" charset="0"/>
              </a:rPr>
              <a:t>- Số dân đông, mật độ dân số cao gây khó khăn cho giải quyết việc làm, sử dụng tài nguyên thiên nhiên và bảo vệ môi trường. </a:t>
            </a:r>
          </a:p>
          <a:p>
            <a:pPr lvl="0" algn="just">
              <a:lnSpc>
                <a:spcPct val="130000"/>
              </a:lnSpc>
              <a:defRPr/>
            </a:pPr>
            <a:r>
              <a:rPr lang="vi-VN" sz="2800" spc="-100">
                <a:solidFill>
                  <a:prstClr val="black"/>
                </a:solidFill>
                <a:latin typeface="Times New Roman" panose="02020603050405020304" pitchFamily="18" charset="0"/>
                <a:cs typeface="Times New Roman" panose="02020603050405020304" pitchFamily="18" charset="0"/>
              </a:rPr>
              <a:t>- Cơ sở hạ tầng ở một số nơi quá tải, ảnh hưởng đến phát triển kinh tế - xã hội. </a:t>
            </a:r>
          </a:p>
        </p:txBody>
      </p:sp>
      <p:pic>
        <p:nvPicPr>
          <p:cNvPr id="1026" name="Picture 2" descr="Hình ảnh đường phố Hà Nội ngày tắc đường nghiêm trọng nhất ...">
            <a:extLst>
              <a:ext uri="{FF2B5EF4-FFF2-40B4-BE49-F238E27FC236}">
                <a16:creationId xmlns:a16="http://schemas.microsoft.com/office/drawing/2014/main" id="{66202A92-9D92-5B97-B44C-1D62F6A58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725" y="647537"/>
            <a:ext cx="5527241" cy="2901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ính thức dừng cải tạo khu tập thể cũ 65 tuổi lâu đời bậc nhất Thủ đô">
            <a:extLst>
              <a:ext uri="{FF2B5EF4-FFF2-40B4-BE49-F238E27FC236}">
                <a16:creationId xmlns:a16="http://schemas.microsoft.com/office/drawing/2014/main" id="{F8CBDBED-06EF-032C-EA61-42AFBAC482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725" y="3728659"/>
            <a:ext cx="5527241" cy="292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12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Du lịch Đồng Bằng Sông Hồng tự túc từ A-Z (Cập nhật 04/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 y="2740358"/>
            <a:ext cx="3749987" cy="185433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8" name="Picture 2" descr="Các tỉnh đồng bằng sông Hồ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1093" y="3428129"/>
            <a:ext cx="3232942" cy="1887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9" name="Picture 6" descr="Du lịch Đồng Bằng Sông Hồng tự túc từ A-Z (Cập nhật 04/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4078" y="4339551"/>
            <a:ext cx="3616304" cy="17882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10" name="Group 9"/>
          <p:cNvGrpSpPr/>
          <p:nvPr/>
        </p:nvGrpSpPr>
        <p:grpSpPr>
          <a:xfrm>
            <a:off x="3243358" y="342992"/>
            <a:ext cx="6372943" cy="2200081"/>
            <a:chOff x="6045539" y="2591925"/>
            <a:chExt cx="6372943" cy="2200081"/>
          </a:xfrm>
        </p:grpSpPr>
        <p:sp>
          <p:nvSpPr>
            <p:cNvPr id="16" name="Round Same Side Corner Rectangle 14">
              <a:extLst>
                <a:ext uri="{FF2B5EF4-FFF2-40B4-BE49-F238E27FC236}">
                  <a16:creationId xmlns:a16="http://schemas.microsoft.com/office/drawing/2014/main" id="{758B17ED-F678-447F-8409-C1A6E9A48517}"/>
                </a:ext>
              </a:extLst>
            </p:cNvPr>
            <p:cNvSpPr/>
            <p:nvPr/>
          </p:nvSpPr>
          <p:spPr>
            <a:xfrm rot="5400000">
              <a:off x="9412755" y="1436871"/>
              <a:ext cx="1569663" cy="4441791"/>
            </a:xfrm>
            <a:prstGeom prst="round2SameRect">
              <a:avLst>
                <a:gd name="adj1" fmla="val 50000"/>
                <a:gd name="adj2" fmla="val 0"/>
              </a:avLst>
            </a:prstGeom>
            <a:gradFill flip="none" rotWithShape="1">
              <a:gsLst>
                <a:gs pos="0">
                  <a:schemeClr val="accent2"/>
                </a:gs>
                <a:gs pos="100000">
                  <a:srgbClr val="FFD24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Block Arc 16">
              <a:extLst>
                <a:ext uri="{FF2B5EF4-FFF2-40B4-BE49-F238E27FC236}">
                  <a16:creationId xmlns:a16="http://schemas.microsoft.com/office/drawing/2014/main" id="{B69ECB54-99CB-49B6-ABC8-BC79A31872D1}"/>
                </a:ext>
              </a:extLst>
            </p:cNvPr>
            <p:cNvSpPr/>
            <p:nvPr/>
          </p:nvSpPr>
          <p:spPr>
            <a:xfrm flipV="1">
              <a:off x="6045539" y="2591925"/>
              <a:ext cx="2200081" cy="2200081"/>
            </a:xfrm>
            <a:prstGeom prst="blockArc">
              <a:avLst>
                <a:gd name="adj1" fmla="val 16200000"/>
                <a:gd name="adj2" fmla="val 10772583"/>
                <a:gd name="adj3" fmla="val 11472"/>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C8A3AD43-3907-445B-B71D-E12E01FCDF33}"/>
                </a:ext>
              </a:extLst>
            </p:cNvPr>
            <p:cNvSpPr/>
            <p:nvPr/>
          </p:nvSpPr>
          <p:spPr>
            <a:xfrm>
              <a:off x="6571044" y="3105254"/>
              <a:ext cx="1173421" cy="1173421"/>
            </a:xfrm>
            <a:prstGeom prst="ellipse">
              <a:avLst/>
            </a:prstGeom>
            <a:solidFill>
              <a:schemeClr val="accent2"/>
            </a:solidFill>
            <a:ln>
              <a:noFill/>
            </a:ln>
            <a:effectLst>
              <a:outerShdw blurRad="317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III</a:t>
              </a:r>
              <a:endParaRPr kumimoji="0" lang="id-ID"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F2D9AF6-DB56-4238-A750-5FE71DA8E3C6}"/>
                </a:ext>
              </a:extLst>
            </p:cNvPr>
            <p:cNvSpPr/>
            <p:nvPr/>
          </p:nvSpPr>
          <p:spPr>
            <a:xfrm>
              <a:off x="8118952" y="2901963"/>
              <a:ext cx="3852052" cy="1569660"/>
            </a:xfrm>
            <a:prstGeom prst="rect">
              <a:avLst/>
            </a:prstGeom>
          </p:spPr>
          <p:txBody>
            <a:bodyPr wrap="square">
              <a:spAutoFit/>
            </a:bodyPr>
            <a:lstStyle/>
            <a:p>
              <a:pPr algn="ctr">
                <a:spcBef>
                  <a:spcPts val="600"/>
                </a:spcBef>
                <a:spcAft>
                  <a:spcPts val="600"/>
                </a:spcAft>
                <a:defRPr/>
              </a:pPr>
              <a:r>
                <a:rPr lang="en-US" sz="3200" b="1">
                  <a:solidFill>
                    <a:schemeClr val="bg1"/>
                  </a:solidFill>
                  <a:latin typeface="Times New Roman" panose="02020603050405020304" pitchFamily="18" charset="0"/>
                  <a:ea typeface="#9Slide03 Roboto Medium" panose="02000000000000000000" pitchFamily="2" charset="0"/>
                  <a:cs typeface="Times New Roman" panose="02020603050405020304" pitchFamily="18" charset="0"/>
                </a:rPr>
                <a:t>MỘT SỐ VẤN ĐỀ PHÁT TRIỂN KINH TẾ - XÃ HỘI</a:t>
              </a:r>
              <a:endParaRPr lang="en-US" sz="3200" b="1" dirty="0">
                <a:solidFill>
                  <a:schemeClr val="bg1"/>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389856090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175849" y="131782"/>
            <a:ext cx="1872000" cy="903447"/>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NHÓM 05 phút</a:t>
            </a:r>
          </a:p>
        </p:txBody>
      </p:sp>
      <p:pic>
        <p:nvPicPr>
          <p:cNvPr id="12" name="Google Shape;1081;p7" descr="The role of Good Governance in Project Management"/>
          <p:cNvPicPr preferRelativeResize="0"/>
          <p:nvPr/>
        </p:nvPicPr>
        <p:blipFill rotWithShape="1">
          <a:blip r:embed="rId3">
            <a:alphaModFix/>
          </a:blip>
          <a:srcRect/>
          <a:stretch/>
        </p:blipFill>
        <p:spPr>
          <a:xfrm>
            <a:off x="404505" y="131782"/>
            <a:ext cx="1502242" cy="950991"/>
          </a:xfrm>
          <a:prstGeom prst="rect">
            <a:avLst/>
          </a:prstGeom>
          <a:noFill/>
          <a:ln>
            <a:noFill/>
          </a:ln>
        </p:spPr>
      </p:pic>
      <p:graphicFrame>
        <p:nvGraphicFramePr>
          <p:cNvPr id="4" name="Table 3"/>
          <p:cNvGraphicFramePr>
            <a:graphicFrameLocks noGrp="1"/>
          </p:cNvGraphicFramePr>
          <p:nvPr/>
        </p:nvGraphicFramePr>
        <p:xfrm>
          <a:off x="6302252" y="124565"/>
          <a:ext cx="5555936" cy="2861694"/>
        </p:xfrm>
        <a:graphic>
          <a:graphicData uri="http://schemas.openxmlformats.org/drawingml/2006/table">
            <a:tbl>
              <a:tblPr firstRow="1" firstCol="1" bandRow="1">
                <a:tableStyleId>{5DA37D80-6434-44D0-A028-1B22A696006F}</a:tableStyleId>
              </a:tblPr>
              <a:tblGrid>
                <a:gridCol w="2964194">
                  <a:extLst>
                    <a:ext uri="{9D8B030D-6E8A-4147-A177-3AD203B41FA5}">
                      <a16:colId xmlns:a16="http://schemas.microsoft.com/office/drawing/2014/main" val="890434145"/>
                    </a:ext>
                  </a:extLst>
                </a:gridCol>
                <a:gridCol w="2591742">
                  <a:extLst>
                    <a:ext uri="{9D8B030D-6E8A-4147-A177-3AD203B41FA5}">
                      <a16:colId xmlns:a16="http://schemas.microsoft.com/office/drawing/2014/main" val="2111660297"/>
                    </a:ext>
                  </a:extLst>
                </a:gridCol>
              </a:tblGrid>
              <a:tr h="468438">
                <a:tc gridSpan="2">
                  <a:txBody>
                    <a:bodyPr/>
                    <a:lstStyle/>
                    <a:p>
                      <a:pPr algn="ctr">
                        <a:lnSpc>
                          <a:spcPct val="110000"/>
                        </a:lnSpc>
                        <a:spcAft>
                          <a:spcPts val="0"/>
                        </a:spcAft>
                      </a:pPr>
                      <a:r>
                        <a:rPr lang="en-US" sz="2600" b="1" spc="-100" baseline="0">
                          <a:solidFill>
                            <a:srgbClr val="FF0000"/>
                          </a:solidFill>
                          <a:effectLst/>
                          <a:latin typeface="Times New Roman" panose="02020603050405020304" pitchFamily="18" charset="0"/>
                          <a:cs typeface="Times New Roman" panose="02020603050405020304" pitchFamily="18" charset="0"/>
                        </a:rPr>
                        <a:t>Nhóm 1+3: </a:t>
                      </a:r>
                      <a:r>
                        <a:rPr lang="en-US" sz="2600" b="1" spc="-100" baseline="0">
                          <a:effectLst/>
                          <a:latin typeface="Times New Roman" panose="02020603050405020304" pitchFamily="18" charset="0"/>
                          <a:cs typeface="Times New Roman" panose="02020603050405020304" pitchFamily="18" charset="0"/>
                        </a:rPr>
                        <a:t>PHIẾU HỌC TẬP SỐ 3</a:t>
                      </a:r>
                    </a:p>
                    <a:p>
                      <a:pPr algn="ctr">
                        <a:lnSpc>
                          <a:spcPct val="110000"/>
                        </a:lnSpc>
                        <a:spcAft>
                          <a:spcPts val="0"/>
                        </a:spcAft>
                      </a:pPr>
                      <a:r>
                        <a:rPr lang="en-US" sz="2600" b="1" spc="-100" baseline="0">
                          <a:effectLst/>
                          <a:latin typeface="Times New Roman" panose="02020603050405020304" pitchFamily="18" charset="0"/>
                          <a:cs typeface="Times New Roman" panose="02020603050405020304" pitchFamily="18" charset="0"/>
                        </a:rPr>
                        <a:t>Công nghiệp</a:t>
                      </a:r>
                    </a:p>
                  </a:txBody>
                  <a:tcPr marL="68580" marR="68580" marT="0" marB="0" anchor="ct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188552410"/>
                  </a:ext>
                </a:extLst>
              </a:tr>
              <a:tr h="234219">
                <a:tc>
                  <a:txBody>
                    <a:bodyPr/>
                    <a:lstStyle/>
                    <a:p>
                      <a:pPr algn="ctr">
                        <a:lnSpc>
                          <a:spcPct val="110000"/>
                        </a:lnSpc>
                        <a:spcAft>
                          <a:spcPts val="0"/>
                        </a:spcAft>
                      </a:pPr>
                      <a:r>
                        <a:rPr lang="en-US" sz="2600" b="1" spc="-100" baseline="0">
                          <a:effectLst/>
                          <a:latin typeface="Times New Roman" panose="02020603050405020304" pitchFamily="18" charset="0"/>
                          <a:cs typeface="Times New Roman" panose="02020603050405020304" pitchFamily="18" charset="0"/>
                        </a:rPr>
                        <a:t>Nội dung</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0000"/>
                        </a:lnSpc>
                        <a:spcAft>
                          <a:spcPts val="0"/>
                        </a:spcAft>
                      </a:pPr>
                      <a:r>
                        <a:rPr lang="en-US" sz="2600" b="1" spc="-100" baseline="0">
                          <a:effectLst/>
                          <a:latin typeface="Times New Roman" panose="02020603050405020304" pitchFamily="18" charset="0"/>
                          <a:cs typeface="Times New Roman" panose="02020603050405020304" pitchFamily="18" charset="0"/>
                        </a:rPr>
                        <a:t>Biểu hiện</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99825"/>
                  </a:ext>
                </a:extLst>
              </a:tr>
              <a:tr h="234219">
                <a:tc>
                  <a:txBody>
                    <a:bodyPr/>
                    <a:lstStyle/>
                    <a:p>
                      <a:pPr algn="ctr">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Vị trí, vai trò</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3326244"/>
                  </a:ext>
                </a:extLst>
              </a:tr>
              <a:tr h="234219">
                <a:tc>
                  <a:txBody>
                    <a:bodyPr/>
                    <a:lstStyle/>
                    <a:p>
                      <a:pPr algn="ctr">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Cơ cấu theo ngành</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9868367"/>
                  </a:ext>
                </a:extLst>
              </a:tr>
              <a:tr h="234219">
                <a:tc>
                  <a:txBody>
                    <a:bodyPr/>
                    <a:lstStyle/>
                    <a:p>
                      <a:pPr algn="ctr">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Cơ cấu theo lãnh thổ</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4839832"/>
                  </a:ext>
                </a:extLst>
              </a:tr>
              <a:tr h="234219">
                <a:tc>
                  <a:txBody>
                    <a:bodyPr/>
                    <a:lstStyle/>
                    <a:p>
                      <a:pPr algn="ctr">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Hướng phát triển</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6431640"/>
                  </a:ext>
                </a:extLst>
              </a:tr>
            </a:tbl>
          </a:graphicData>
        </a:graphic>
      </p:graphicFrame>
      <p:graphicFrame>
        <p:nvGraphicFramePr>
          <p:cNvPr id="6" name="Table 5"/>
          <p:cNvGraphicFramePr>
            <a:graphicFrameLocks noGrp="1"/>
          </p:cNvGraphicFramePr>
          <p:nvPr/>
        </p:nvGraphicFramePr>
        <p:xfrm>
          <a:off x="333881" y="1343978"/>
          <a:ext cx="5555936" cy="4995867"/>
        </p:xfrm>
        <a:graphic>
          <a:graphicData uri="http://schemas.openxmlformats.org/drawingml/2006/table">
            <a:tbl>
              <a:tblPr firstRow="1" firstCol="1" bandRow="1">
                <a:tableStyleId>{E8B1032C-EA38-4F05-BA0D-38AFFFC7BED3}</a:tableStyleId>
              </a:tblPr>
              <a:tblGrid>
                <a:gridCol w="2993922">
                  <a:extLst>
                    <a:ext uri="{9D8B030D-6E8A-4147-A177-3AD203B41FA5}">
                      <a16:colId xmlns:a16="http://schemas.microsoft.com/office/drawing/2014/main" val="424900574"/>
                    </a:ext>
                  </a:extLst>
                </a:gridCol>
                <a:gridCol w="2562014">
                  <a:extLst>
                    <a:ext uri="{9D8B030D-6E8A-4147-A177-3AD203B41FA5}">
                      <a16:colId xmlns:a16="http://schemas.microsoft.com/office/drawing/2014/main" val="2988352773"/>
                    </a:ext>
                  </a:extLst>
                </a:gridCol>
              </a:tblGrid>
              <a:tr h="559287">
                <a:tc gridSpan="2">
                  <a:txBody>
                    <a:bodyPr/>
                    <a:lstStyle/>
                    <a:p>
                      <a:pPr algn="ctr">
                        <a:lnSpc>
                          <a:spcPct val="140000"/>
                        </a:lnSpc>
                        <a:spcAft>
                          <a:spcPts val="0"/>
                        </a:spcAft>
                      </a:pPr>
                      <a:r>
                        <a:rPr kumimoji="0" lang="en-US" sz="26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Nhóm 2+4: </a:t>
                      </a:r>
                      <a:r>
                        <a:rPr lang="en-US" sz="2600" b="1" spc="-100" baseline="0">
                          <a:effectLst/>
                          <a:latin typeface="Times New Roman" panose="02020603050405020304" pitchFamily="18" charset="0"/>
                          <a:cs typeface="Times New Roman" panose="02020603050405020304" pitchFamily="18" charset="0"/>
                        </a:rPr>
                        <a:t>PHIẾU HỌC TẬP SỐ 4</a:t>
                      </a:r>
                    </a:p>
                    <a:p>
                      <a:pPr algn="ctr">
                        <a:lnSpc>
                          <a:spcPct val="140000"/>
                        </a:lnSpc>
                        <a:spcAft>
                          <a:spcPts val="0"/>
                        </a:spcAft>
                      </a:pPr>
                      <a:r>
                        <a:rPr lang="en-US" sz="2600" b="1" spc="-100" baseline="0">
                          <a:effectLst/>
                          <a:latin typeface="Times New Roman" panose="02020603050405020304" pitchFamily="18" charset="0"/>
                          <a:cs typeface="Times New Roman" panose="02020603050405020304" pitchFamily="18" charset="0"/>
                        </a:rPr>
                        <a:t>Dịch vụ </a:t>
                      </a:r>
                      <a:endParaRPr lang="en-US" sz="2600" b="1" spc="-100" baseline="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659151803"/>
                  </a:ext>
                </a:extLst>
              </a:tr>
              <a:tr h="279643">
                <a:tc>
                  <a:txBody>
                    <a:bodyPr/>
                    <a:lstStyle/>
                    <a:p>
                      <a:pPr algn="ctr">
                        <a:lnSpc>
                          <a:spcPct val="140000"/>
                        </a:lnSpc>
                        <a:spcAft>
                          <a:spcPts val="0"/>
                        </a:spcAft>
                      </a:pPr>
                      <a:r>
                        <a:rPr lang="en-US" sz="2600" b="1" spc="-100" baseline="0">
                          <a:effectLst/>
                          <a:latin typeface="Times New Roman" panose="02020603050405020304" pitchFamily="18" charset="0"/>
                          <a:cs typeface="Times New Roman" panose="02020603050405020304" pitchFamily="18" charset="0"/>
                        </a:rPr>
                        <a:t>Hoạt động</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40000"/>
                        </a:lnSpc>
                        <a:spcAft>
                          <a:spcPts val="0"/>
                        </a:spcAft>
                      </a:pPr>
                      <a:r>
                        <a:rPr lang="en-US" sz="2600" b="1" spc="-100" baseline="0">
                          <a:effectLst/>
                          <a:latin typeface="Times New Roman" panose="02020603050405020304" pitchFamily="18" charset="0"/>
                          <a:cs typeface="Times New Roman" panose="02020603050405020304" pitchFamily="18" charset="0"/>
                        </a:rPr>
                        <a:t>Phân tích</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99170"/>
                  </a:ext>
                </a:extLst>
              </a:tr>
              <a:tr h="279643">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Tình hình chung</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4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853981"/>
                  </a:ext>
                </a:extLst>
              </a:tr>
              <a:tr h="279643">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GTVT</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761683"/>
                  </a:ext>
                </a:extLst>
              </a:tr>
              <a:tr h="279643">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Thương mại</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201536"/>
                  </a:ext>
                </a:extLst>
              </a:tr>
              <a:tr h="279643">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Du lịch</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4156902"/>
                  </a:ext>
                </a:extLst>
              </a:tr>
              <a:tr h="279643">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Tài chính ngân hàng</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006701"/>
                  </a:ext>
                </a:extLst>
              </a:tr>
              <a:tr h="279643">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Ngành khác</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4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8685710"/>
                  </a:ext>
                </a:extLst>
              </a:tr>
              <a:tr h="279643">
                <a:tc>
                  <a:txBody>
                    <a:bodyPr/>
                    <a:lstStyle/>
                    <a:p>
                      <a:pPr algn="just">
                        <a:lnSpc>
                          <a:spcPct val="140000"/>
                        </a:lnSpc>
                        <a:spcAft>
                          <a:spcPts val="0"/>
                        </a:spcAft>
                      </a:pPr>
                      <a:r>
                        <a:rPr lang="en-US" sz="2600" b="0" spc="-100" baseline="0">
                          <a:effectLst/>
                          <a:latin typeface="Times New Roman" panose="02020603050405020304" pitchFamily="18" charset="0"/>
                          <a:cs typeface="Times New Roman" panose="02020603050405020304" pitchFamily="18" charset="0"/>
                        </a:rPr>
                        <a:t>Hướng phát triển</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4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52764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560792464"/>
              </p:ext>
            </p:extLst>
          </p:nvPr>
        </p:nvGraphicFramePr>
        <p:xfrm>
          <a:off x="6302252" y="3204191"/>
          <a:ext cx="5555936" cy="3297558"/>
        </p:xfrm>
        <a:graphic>
          <a:graphicData uri="http://schemas.openxmlformats.org/drawingml/2006/table">
            <a:tbl>
              <a:tblPr firstRow="1" firstCol="1" bandRow="1">
                <a:tableStyleId>{E8B1032C-EA38-4F05-BA0D-38AFFFC7BED3}</a:tableStyleId>
              </a:tblPr>
              <a:tblGrid>
                <a:gridCol w="3342769">
                  <a:extLst>
                    <a:ext uri="{9D8B030D-6E8A-4147-A177-3AD203B41FA5}">
                      <a16:colId xmlns:a16="http://schemas.microsoft.com/office/drawing/2014/main" val="424900574"/>
                    </a:ext>
                  </a:extLst>
                </a:gridCol>
                <a:gridCol w="2213167">
                  <a:extLst>
                    <a:ext uri="{9D8B030D-6E8A-4147-A177-3AD203B41FA5}">
                      <a16:colId xmlns:a16="http://schemas.microsoft.com/office/drawing/2014/main" val="2988352773"/>
                    </a:ext>
                  </a:extLst>
                </a:gridCol>
              </a:tblGrid>
              <a:tr h="559287">
                <a:tc gridSpan="2">
                  <a:txBody>
                    <a:bodyPr/>
                    <a:lstStyle/>
                    <a:p>
                      <a:pPr algn="ctr">
                        <a:lnSpc>
                          <a:spcPct val="110000"/>
                        </a:lnSpc>
                        <a:spcAft>
                          <a:spcPts val="0"/>
                        </a:spcAft>
                      </a:pPr>
                      <a:r>
                        <a:rPr kumimoji="0" lang="en-US" sz="26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Nhóm 5+6: </a:t>
                      </a:r>
                      <a:r>
                        <a:rPr lang="en-US" sz="2600" b="1" spc="-100" baseline="0">
                          <a:effectLst/>
                          <a:latin typeface="Times New Roman" panose="02020603050405020304" pitchFamily="18" charset="0"/>
                          <a:cs typeface="Times New Roman" panose="02020603050405020304" pitchFamily="18" charset="0"/>
                        </a:rPr>
                        <a:t>PHIẾU HỌC TẬP SỐ 5</a:t>
                      </a:r>
                    </a:p>
                    <a:p>
                      <a:pPr algn="ctr">
                        <a:lnSpc>
                          <a:spcPct val="110000"/>
                        </a:lnSpc>
                        <a:spcAft>
                          <a:spcPts val="0"/>
                        </a:spcAft>
                      </a:pPr>
                      <a:r>
                        <a:rPr lang="en-US" sz="2600" b="1" spc="-100" baseline="0">
                          <a:effectLst/>
                          <a:latin typeface="Times New Roman" panose="02020603050405020304" pitchFamily="18" charset="0"/>
                          <a:cs typeface="Times New Roman" panose="02020603050405020304" pitchFamily="18" charset="0"/>
                        </a:rPr>
                        <a:t>Kinh tế biển </a:t>
                      </a:r>
                      <a:endParaRPr lang="en-US" sz="2600" b="1" spc="-100" baseline="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659151803"/>
                  </a:ext>
                </a:extLst>
              </a:tr>
              <a:tr h="279643">
                <a:tc>
                  <a:txBody>
                    <a:bodyPr/>
                    <a:lstStyle/>
                    <a:p>
                      <a:pPr algn="ctr">
                        <a:lnSpc>
                          <a:spcPct val="110000"/>
                        </a:lnSpc>
                        <a:spcAft>
                          <a:spcPts val="0"/>
                        </a:spcAft>
                      </a:pPr>
                      <a:r>
                        <a:rPr lang="en-US" sz="2600" b="1" spc="-100" baseline="0">
                          <a:effectLst/>
                          <a:latin typeface="Times New Roman" panose="02020603050405020304" pitchFamily="18" charset="0"/>
                          <a:cs typeface="Times New Roman" panose="02020603050405020304" pitchFamily="18" charset="0"/>
                        </a:rPr>
                        <a:t>Hoạt động</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0000"/>
                        </a:lnSpc>
                        <a:spcAft>
                          <a:spcPts val="0"/>
                        </a:spcAft>
                      </a:pPr>
                      <a:r>
                        <a:rPr lang="en-US" sz="2600" b="1" spc="-100" baseline="0">
                          <a:effectLst/>
                          <a:latin typeface="Times New Roman" panose="02020603050405020304" pitchFamily="18" charset="0"/>
                          <a:cs typeface="Times New Roman" panose="02020603050405020304" pitchFamily="18" charset="0"/>
                        </a:rPr>
                        <a:t>Phân tích</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99170"/>
                  </a:ext>
                </a:extLst>
              </a:tr>
              <a:tr h="279643">
                <a:tc>
                  <a:txBody>
                    <a:bodyPr/>
                    <a:lstStyle/>
                    <a:p>
                      <a:pPr algn="just">
                        <a:lnSpc>
                          <a:spcPct val="110000"/>
                        </a:lnSpc>
                        <a:spcAft>
                          <a:spcPts val="0"/>
                        </a:spcAft>
                      </a:pPr>
                      <a:r>
                        <a:rPr lang="en-US" sz="2600" b="0" kern="1200" spc="-100" baseline="0">
                          <a:solidFill>
                            <a:schemeClr val="tx1"/>
                          </a:solidFill>
                          <a:effectLst/>
                          <a:latin typeface="Times New Roman" panose="02020603050405020304" pitchFamily="18" charset="0"/>
                          <a:ea typeface="+mn-ea"/>
                          <a:cs typeface="Times New Roman" panose="02020603050405020304" pitchFamily="18" charset="0"/>
                        </a:rPr>
                        <a:t>Khai thác và nuôi trồng hải sản</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0000"/>
                        </a:lnSpc>
                        <a:spcAft>
                          <a:spcPts val="0"/>
                        </a:spcAft>
                      </a:pPr>
                      <a:endParaRPr lang="en-US" sz="2600" b="0" spc="-100" baseline="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853981"/>
                  </a:ext>
                </a:extLst>
              </a:tr>
              <a:tr h="279643">
                <a:tc>
                  <a:txBody>
                    <a:bodyPr/>
                    <a:lstStyle/>
                    <a:p>
                      <a:pPr algn="just">
                        <a:lnSpc>
                          <a:spcPct val="110000"/>
                        </a:lnSpc>
                        <a:spcAft>
                          <a:spcPts val="0"/>
                        </a:spcAft>
                      </a:pPr>
                      <a:r>
                        <a:rPr lang="en-US" sz="2600" b="0" kern="1200" spc="-100" baseline="0">
                          <a:solidFill>
                            <a:schemeClr val="tx1"/>
                          </a:solidFill>
                          <a:effectLst/>
                          <a:latin typeface="Times New Roman" panose="02020603050405020304" pitchFamily="18" charset="0"/>
                          <a:ea typeface="+mn-ea"/>
                          <a:cs typeface="Times New Roman" panose="02020603050405020304" pitchFamily="18" charset="0"/>
                        </a:rPr>
                        <a:t>Giao thông vận tải biển</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761683"/>
                  </a:ext>
                </a:extLst>
              </a:tr>
              <a:tr h="279643">
                <a:tc>
                  <a:txBody>
                    <a:bodyPr/>
                    <a:lstStyle/>
                    <a:p>
                      <a:pPr algn="just">
                        <a:lnSpc>
                          <a:spcPct val="110000"/>
                        </a:lnSpc>
                        <a:spcAft>
                          <a:spcPts val="0"/>
                        </a:spcAft>
                      </a:pPr>
                      <a:r>
                        <a:rPr lang="en-US" sz="2600" b="0" kern="1200" spc="-100" baseline="0">
                          <a:solidFill>
                            <a:schemeClr val="tx1"/>
                          </a:solidFill>
                          <a:effectLst/>
                          <a:latin typeface="Times New Roman" panose="02020603050405020304" pitchFamily="18" charset="0"/>
                          <a:ea typeface="+mn-ea"/>
                          <a:cs typeface="Times New Roman" panose="02020603050405020304" pitchFamily="18" charset="0"/>
                        </a:rPr>
                        <a:t>Du lịch biển, đảo</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201536"/>
                  </a:ext>
                </a:extLst>
              </a:tr>
              <a:tr h="279643">
                <a:tc>
                  <a:txBody>
                    <a:bodyPr/>
                    <a:lstStyle/>
                    <a:p>
                      <a:pPr algn="just">
                        <a:lnSpc>
                          <a:spcPct val="110000"/>
                        </a:lnSpc>
                        <a:spcAft>
                          <a:spcPts val="0"/>
                        </a:spcAft>
                      </a:pPr>
                      <a:r>
                        <a:rPr lang="en-US" sz="2600" b="0" kern="1200" spc="-100" baseline="0">
                          <a:solidFill>
                            <a:schemeClr val="tx1"/>
                          </a:solidFill>
                          <a:effectLst/>
                          <a:latin typeface="Times New Roman" panose="02020603050405020304" pitchFamily="18" charset="0"/>
                          <a:ea typeface="+mn-ea"/>
                          <a:cs typeface="Times New Roman" panose="02020603050405020304" pitchFamily="18" charset="0"/>
                        </a:rPr>
                        <a:t>Khai thác khoáng sản biển</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0000"/>
                        </a:lnSpc>
                        <a:spcAft>
                          <a:spcPts val="0"/>
                        </a:spcAft>
                      </a:pPr>
                      <a:r>
                        <a:rPr lang="en-US" sz="2600" b="0" spc="-100" baseline="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4156902"/>
                  </a:ext>
                </a:extLst>
              </a:tr>
            </a:tbl>
          </a:graphicData>
        </a:graphic>
      </p:graphicFrame>
    </p:spTree>
    <p:extLst>
      <p:ext uri="{BB962C8B-B14F-4D97-AF65-F5344CB8AC3E}">
        <p14:creationId xmlns:p14="http://schemas.microsoft.com/office/powerpoint/2010/main" val="345320663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lvl="0" indent="13970" algn="ctr">
              <a:defRPr/>
            </a:pPr>
            <a:r>
              <a:rPr lang="en-US" sz="3200" b="1">
                <a:solidFill>
                  <a:srgbClr val="FF0000"/>
                </a:solidFill>
                <a:latin typeface="Times New Roman" panose="02020603050405020304" pitchFamily="18" charset="0"/>
                <a:ea typeface="Times New Roman" panose="02020603050405020304" pitchFamily="18" charset="0"/>
              </a:rPr>
              <a:t>1. Vấn đề phát triển CN</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8062054" y="623768"/>
            <a:ext cx="2307736"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Vị trí, vai trò</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6260123" y="1171313"/>
            <a:ext cx="5697415" cy="5790047"/>
          </a:xfrm>
          <a:prstGeom prst="rect">
            <a:avLst/>
          </a:prstGeom>
        </p:spPr>
        <p:txBody>
          <a:bodyPr wrap="square">
            <a:spAutoFit/>
          </a:bodyPr>
          <a:lstStyle/>
          <a:p>
            <a:pPr lvl="0" algn="just">
              <a:lnSpc>
                <a:spcPct val="125000"/>
              </a:lnSpc>
              <a:defRPr/>
            </a:pPr>
            <a:r>
              <a:rPr lang="vi-VN" sz="3200" spc="-100">
                <a:solidFill>
                  <a:prstClr val="black"/>
                </a:solidFill>
                <a:latin typeface="Times New Roman" panose="02020603050405020304" pitchFamily="18" charset="0"/>
                <a:cs typeface="Times New Roman" panose="02020603050405020304" pitchFamily="18" charset="0"/>
              </a:rPr>
              <a:t>- Phát triển sớm. </a:t>
            </a:r>
          </a:p>
          <a:p>
            <a:pPr lvl="0" algn="just">
              <a:lnSpc>
                <a:spcPct val="125000"/>
              </a:lnSpc>
              <a:defRPr/>
            </a:pPr>
            <a:r>
              <a:rPr lang="vi-VN" sz="3200" spc="-100">
                <a:solidFill>
                  <a:prstClr val="black"/>
                </a:solidFill>
                <a:latin typeface="Times New Roman" panose="02020603050405020304" pitchFamily="18" charset="0"/>
                <a:cs typeface="Times New Roman" panose="02020603050405020304" pitchFamily="18" charset="0"/>
              </a:rPr>
              <a:t>- Chiếm trên 42,2% GRDP của vùng (năm 2024).</a:t>
            </a:r>
          </a:p>
          <a:p>
            <a:pPr lvl="0" algn="just">
              <a:lnSpc>
                <a:spcPct val="125000"/>
              </a:lnSpc>
              <a:defRPr/>
            </a:pPr>
            <a:r>
              <a:rPr lang="vi-VN" sz="3200" spc="-100">
                <a:solidFill>
                  <a:prstClr val="black"/>
                </a:solidFill>
                <a:latin typeface="Times New Roman" panose="02020603050405020304" pitchFamily="18" charset="0"/>
                <a:cs typeface="Times New Roman" panose="02020603050405020304" pitchFamily="18" charset="0"/>
              </a:rPr>
              <a:t>- Phát triển theo hướng hiện đại, công nghệ cao, ít phát thải khí nhà kính, có khả năng cạnh tranh, giá trị gia tăng cao, tham gia sâu, toàn diện vào mạng lưới sản xuất, chuỗi giá trị toàn cầu.</a:t>
            </a:r>
          </a:p>
        </p:txBody>
      </p:sp>
      <p:grpSp>
        <p:nvGrpSpPr>
          <p:cNvPr id="6" name="Group 5"/>
          <p:cNvGrpSpPr/>
          <p:nvPr/>
        </p:nvGrpSpPr>
        <p:grpSpPr>
          <a:xfrm>
            <a:off x="-1139" y="0"/>
            <a:ext cx="6079756" cy="6765472"/>
            <a:chOff x="-1139" y="0"/>
            <a:chExt cx="6079756" cy="6765472"/>
          </a:xfrm>
        </p:grpSpPr>
        <p:grpSp>
          <p:nvGrpSpPr>
            <p:cNvPr id="10" name="Group 9"/>
            <p:cNvGrpSpPr/>
            <p:nvPr/>
          </p:nvGrpSpPr>
          <p:grpSpPr>
            <a:xfrm>
              <a:off x="-1139" y="0"/>
              <a:ext cx="6079756" cy="6765472"/>
              <a:chOff x="-1139" y="9438"/>
              <a:chExt cx="6079756" cy="6765472"/>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1" name="Picture 10"/>
            <p:cNvPicPr>
              <a:picLocks noChangeAspect="1"/>
            </p:cNvPicPr>
            <p:nvPr/>
          </p:nvPicPr>
          <p:blipFill rotWithShape="1">
            <a:blip r:embed="rId6"/>
            <a:srcRect l="7986" r="2219"/>
            <a:stretch/>
          </p:blipFill>
          <p:spPr>
            <a:xfrm>
              <a:off x="4476750" y="4252851"/>
              <a:ext cx="1598958" cy="2502388"/>
            </a:xfrm>
            <a:prstGeom prst="rect">
              <a:avLst/>
            </a:prstGeom>
          </p:spPr>
        </p:pic>
      </p:grpSp>
    </p:spTree>
    <p:extLst>
      <p:ext uri="{BB962C8B-B14F-4D97-AF65-F5344CB8AC3E}">
        <p14:creationId xmlns:p14="http://schemas.microsoft.com/office/powerpoint/2010/main" val="1327009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left)">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left)">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wipe(left)">
                                      <p:cBhvr>
                                        <p:cTn id="24"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Vấn đề phát triển CN</a:t>
            </a:r>
          </a:p>
        </p:txBody>
      </p:sp>
      <p:sp>
        <p:nvSpPr>
          <p:cNvPr id="8" name="Rounded Rectangle 7"/>
          <p:cNvSpPr/>
          <p:nvPr/>
        </p:nvSpPr>
        <p:spPr>
          <a:xfrm>
            <a:off x="7565973" y="653151"/>
            <a:ext cx="320040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Cơ cấu theo ngành</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6283569" y="1171313"/>
            <a:ext cx="5744308" cy="732508"/>
          </a:xfrm>
          <a:prstGeom prst="rect">
            <a:avLst/>
          </a:prstGeom>
        </p:spPr>
        <p:txBody>
          <a:bodyPr wrap="square">
            <a:spAutoFit/>
          </a:bodyPr>
          <a:lstStyle/>
          <a:p>
            <a:pPr lvl="0" algn="just">
              <a:lnSpc>
                <a:spcPct val="130000"/>
              </a:lnSpc>
              <a:defRPr/>
            </a:pPr>
            <a:r>
              <a:rPr lang="en-US" sz="3200" b="1" spc="-100">
                <a:solidFill>
                  <a:srgbClr val="FF0000"/>
                </a:solidFill>
                <a:latin typeface="Times New Roman" panose="02020603050405020304" pitchFamily="18" charset="0"/>
                <a:cs typeface="Times New Roman" panose="02020603050405020304" pitchFamily="18" charset="0"/>
              </a:rPr>
              <a:t>*</a:t>
            </a:r>
            <a:r>
              <a:rPr lang="vi-VN" sz="3200" b="1" spc="-100">
                <a:solidFill>
                  <a:srgbClr val="FF0000"/>
                </a:solidFill>
                <a:latin typeface="Times New Roman" panose="02020603050405020304" pitchFamily="18" charset="0"/>
                <a:cs typeface="Times New Roman" panose="02020603050405020304" pitchFamily="18" charset="0"/>
              </a:rPr>
              <a:t> Khá đa dạng:</a:t>
            </a:r>
          </a:p>
        </p:txBody>
      </p:sp>
      <p:sp>
        <p:nvSpPr>
          <p:cNvPr id="3" name="Rectangle 2"/>
          <p:cNvSpPr/>
          <p:nvPr/>
        </p:nvSpPr>
        <p:spPr>
          <a:xfrm>
            <a:off x="6283569" y="1814102"/>
            <a:ext cx="5744308" cy="4435830"/>
          </a:xfrm>
          <a:prstGeom prst="rect">
            <a:avLst/>
          </a:prstGeom>
        </p:spPr>
        <p:txBody>
          <a:bodyPr wrap="square">
            <a:spAutoFit/>
          </a:bodyPr>
          <a:lstStyle/>
          <a:p>
            <a:pPr lvl="0" algn="just">
              <a:lnSpc>
                <a:spcPct val="150000"/>
              </a:lnSpc>
              <a:defRPr/>
            </a:pPr>
            <a:r>
              <a:rPr lang="en-US" sz="3200" b="1" spc="-100">
                <a:solidFill>
                  <a:prstClr val="black"/>
                </a:solidFill>
                <a:latin typeface="Times New Roman" panose="02020603050405020304" pitchFamily="18" charset="0"/>
                <a:cs typeface="Times New Roman" panose="02020603050405020304" pitchFamily="18" charset="0"/>
              </a:rPr>
              <a:t>-</a:t>
            </a:r>
            <a:r>
              <a:rPr lang="vi-VN" sz="3200" b="1" spc="-100">
                <a:solidFill>
                  <a:prstClr val="black"/>
                </a:solidFill>
                <a:latin typeface="Times New Roman" panose="02020603050405020304" pitchFamily="18" charset="0"/>
                <a:cs typeface="Times New Roman" panose="02020603050405020304" pitchFamily="18" charset="0"/>
              </a:rPr>
              <a:t> </a:t>
            </a:r>
            <a:r>
              <a:rPr lang="en-US" sz="3200" b="1" spc="-100">
                <a:solidFill>
                  <a:prstClr val="black"/>
                </a:solidFill>
                <a:latin typeface="Times New Roman" panose="02020603050405020304" pitchFamily="18" charset="0"/>
                <a:cs typeface="Times New Roman" panose="02020603050405020304" pitchFamily="18" charset="0"/>
              </a:rPr>
              <a:t>SX SP </a:t>
            </a:r>
            <a:r>
              <a:rPr lang="vi-VN" sz="3200" b="1" spc="-100">
                <a:solidFill>
                  <a:prstClr val="black"/>
                </a:solidFill>
                <a:latin typeface="Times New Roman" panose="02020603050405020304" pitchFamily="18" charset="0"/>
                <a:cs typeface="Times New Roman" panose="02020603050405020304" pitchFamily="18" charset="0"/>
              </a:rPr>
              <a:t>điện tử, máy vi tính:</a:t>
            </a: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Phát triển nhanh. </a:t>
            </a: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a:t>
            </a:r>
            <a:r>
              <a:rPr lang="en-US" sz="3200" spc="-100">
                <a:solidFill>
                  <a:prstClr val="black"/>
                </a:solidFill>
                <a:latin typeface="Times New Roman" panose="02020603050405020304" pitchFamily="18" charset="0"/>
                <a:cs typeface="Times New Roman" panose="02020603050405020304" pitchFamily="18" charset="0"/>
              </a:rPr>
              <a:t>S</a:t>
            </a:r>
            <a:r>
              <a:rPr lang="vi-VN" sz="3200" spc="-100">
                <a:solidFill>
                  <a:prstClr val="black"/>
                </a:solidFill>
                <a:latin typeface="Times New Roman" panose="02020603050405020304" pitchFamily="18" charset="0"/>
                <a:cs typeface="Times New Roman" panose="02020603050405020304" pitchFamily="18" charset="0"/>
              </a:rPr>
              <a:t>ản phẩm chủ yếu: máy tính, thiết bị điện tử, điện tử tiêu dùng và thiết bị viễn thông. </a:t>
            </a: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Phân bố: Bắc Ninh, Hà Nội,</a:t>
            </a:r>
            <a:r>
              <a:rPr lang="en-US" sz="3200" spc="-100">
                <a:solidFill>
                  <a:prstClr val="black"/>
                </a:solidFill>
                <a:latin typeface="Times New Roman" panose="02020603050405020304" pitchFamily="18" charset="0"/>
                <a:cs typeface="Times New Roman" panose="02020603050405020304" pitchFamily="18" charset="0"/>
              </a:rPr>
              <a:t>…</a:t>
            </a:r>
            <a:endParaRPr lang="vi-VN" sz="3200" spc="-100">
              <a:solidFill>
                <a:prstClr val="black"/>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139" y="0"/>
            <a:ext cx="6079756" cy="6765472"/>
            <a:chOff x="-1139" y="0"/>
            <a:chExt cx="6079756" cy="6765472"/>
          </a:xfrm>
        </p:grpSpPr>
        <p:grpSp>
          <p:nvGrpSpPr>
            <p:cNvPr id="11" name="Group 10"/>
            <p:cNvGrpSpPr/>
            <p:nvPr/>
          </p:nvGrpSpPr>
          <p:grpSpPr>
            <a:xfrm>
              <a:off x="-1139" y="0"/>
              <a:ext cx="6079756" cy="6765472"/>
              <a:chOff x="-1139" y="9438"/>
              <a:chExt cx="6079756" cy="6765472"/>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2" name="Picture 11"/>
            <p:cNvPicPr>
              <a:picLocks noChangeAspect="1"/>
            </p:cNvPicPr>
            <p:nvPr/>
          </p:nvPicPr>
          <p:blipFill rotWithShape="1">
            <a:blip r:embed="rId6"/>
            <a:srcRect l="7986" r="2219"/>
            <a:stretch/>
          </p:blipFill>
          <p:spPr>
            <a:xfrm>
              <a:off x="4476750" y="4252851"/>
              <a:ext cx="1598958" cy="2502388"/>
            </a:xfrm>
            <a:prstGeom prst="rect">
              <a:avLst/>
            </a:prstGeom>
          </p:spPr>
        </p:pic>
      </p:grpSp>
    </p:spTree>
    <p:extLst>
      <p:ext uri="{BB962C8B-B14F-4D97-AF65-F5344CB8AC3E}">
        <p14:creationId xmlns:p14="http://schemas.microsoft.com/office/powerpoint/2010/main" val="183061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left)">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77074" y="613638"/>
            <a:ext cx="5425890" cy="2200081"/>
            <a:chOff x="3124674" y="613638"/>
            <a:chExt cx="5425890" cy="2200081"/>
          </a:xfrm>
        </p:grpSpPr>
        <p:sp>
          <p:nvSpPr>
            <p:cNvPr id="32" name="Round Same Side Corner Rectangle 13">
              <a:extLst>
                <a:ext uri="{FF2B5EF4-FFF2-40B4-BE49-F238E27FC236}">
                  <a16:creationId xmlns:a16="http://schemas.microsoft.com/office/drawing/2014/main" id="{7B025E55-AA72-4EC4-82CB-941E94819826}"/>
                </a:ext>
              </a:extLst>
            </p:cNvPr>
            <p:cNvSpPr/>
            <p:nvPr/>
          </p:nvSpPr>
          <p:spPr>
            <a:xfrm rot="5400000">
              <a:off x="6320977" y="45596"/>
              <a:ext cx="1035646" cy="3336164"/>
            </a:xfrm>
            <a:prstGeom prst="round2SameRect">
              <a:avLst>
                <a:gd name="adj1" fmla="val 50000"/>
                <a:gd name="adj2" fmla="val 0"/>
              </a:avLst>
            </a:prstGeom>
            <a:gradFill flip="none" rotWithShape="1">
              <a:gsLst>
                <a:gs pos="2000">
                  <a:srgbClr val="28A1C8"/>
                </a:gs>
                <a:gs pos="100000">
                  <a:srgbClr val="23CBB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5"/>
            <p:cNvGrpSpPr/>
            <p:nvPr/>
          </p:nvGrpSpPr>
          <p:grpSpPr>
            <a:xfrm>
              <a:off x="3124674" y="613638"/>
              <a:ext cx="5425890" cy="2200081"/>
              <a:chOff x="3124674" y="613638"/>
              <a:chExt cx="5425890" cy="2200081"/>
            </a:xfrm>
          </p:grpSpPr>
          <p:sp>
            <p:nvSpPr>
              <p:cNvPr id="33" name="Block Arc 32">
                <a:extLst>
                  <a:ext uri="{FF2B5EF4-FFF2-40B4-BE49-F238E27FC236}">
                    <a16:creationId xmlns:a16="http://schemas.microsoft.com/office/drawing/2014/main" id="{6F1B4BE0-90E5-4955-8314-8B7A415D2FF2}"/>
                  </a:ext>
                </a:extLst>
              </p:cNvPr>
              <p:cNvSpPr/>
              <p:nvPr/>
            </p:nvSpPr>
            <p:spPr>
              <a:xfrm flipV="1">
                <a:off x="3124674" y="613638"/>
                <a:ext cx="2200081" cy="2200081"/>
              </a:xfrm>
              <a:prstGeom prst="blockArc">
                <a:avLst>
                  <a:gd name="adj1" fmla="val 16200000"/>
                  <a:gd name="adj2" fmla="val 10772583"/>
                  <a:gd name="adj3" fmla="val 11472"/>
                </a:avLst>
              </a:prstGeom>
              <a:solidFill>
                <a:srgbClr val="28A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Oval 43">
                <a:extLst>
                  <a:ext uri="{FF2B5EF4-FFF2-40B4-BE49-F238E27FC236}">
                    <a16:creationId xmlns:a16="http://schemas.microsoft.com/office/drawing/2014/main" id="{F08856AA-B43D-42A7-BAA2-62D961DE0039}"/>
                  </a:ext>
                </a:extLst>
              </p:cNvPr>
              <p:cNvSpPr/>
              <p:nvPr/>
            </p:nvSpPr>
            <p:spPr>
              <a:xfrm>
                <a:off x="3657053" y="1100297"/>
                <a:ext cx="1173421" cy="1173421"/>
              </a:xfrm>
              <a:prstGeom prst="ellipse">
                <a:avLst/>
              </a:prstGeom>
              <a:solidFill>
                <a:srgbClr val="28A1C8"/>
              </a:solidFill>
              <a:ln>
                <a:noFill/>
              </a:ln>
              <a:effectLst>
                <a:outerShdw blurRad="317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I</a:t>
                </a:r>
                <a:endParaRPr kumimoji="0" lang="id-ID"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6" name="Rectangle 45">
                <a:extLst>
                  <a:ext uri="{FF2B5EF4-FFF2-40B4-BE49-F238E27FC236}">
                    <a16:creationId xmlns:a16="http://schemas.microsoft.com/office/drawing/2014/main" id="{CE76B33D-61F0-4429-A3F5-196760886815}"/>
                  </a:ext>
                </a:extLst>
              </p:cNvPr>
              <p:cNvSpPr/>
              <p:nvPr/>
            </p:nvSpPr>
            <p:spPr>
              <a:xfrm>
                <a:off x="5281074" y="1399739"/>
                <a:ext cx="3269490" cy="646331"/>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KHÁI</a:t>
                </a:r>
                <a:r>
                  <a:rPr kumimoji="0" lang="en-US" sz="3600" b="1" i="0" u="none" strike="noStrike" kern="1200" cap="none" spc="0" normalizeH="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QUÁT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grpSp>
      </p:grpSp>
      <p:pic>
        <p:nvPicPr>
          <p:cNvPr id="57" name="Picture 4" descr="Du lịch Đồng Bằng Sông Hồng tự túc từ A-Z (Cập nhật 04/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 y="2740358"/>
            <a:ext cx="3749987" cy="185433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8" name="Picture 2" descr="Các tỉnh đồng bằng sông Hồ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1093" y="3428129"/>
            <a:ext cx="3232942" cy="1887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9" name="Picture 6" descr="Du lịch Đồng Bằng Sông Hồng tự túc từ A-Z (Cập nhật 04/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4078" y="4339551"/>
            <a:ext cx="3616304" cy="17882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55066342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Vấn đề phát triển CN</a:t>
            </a:r>
          </a:p>
        </p:txBody>
      </p:sp>
      <p:sp>
        <p:nvSpPr>
          <p:cNvPr id="8" name="Rounded Rectangle 7"/>
          <p:cNvSpPr/>
          <p:nvPr/>
        </p:nvSpPr>
        <p:spPr>
          <a:xfrm>
            <a:off x="7565973" y="653151"/>
            <a:ext cx="320040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Cơ cấu theo ngành</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280661" y="1814102"/>
            <a:ext cx="5747216" cy="4573560"/>
          </a:xfrm>
          <a:prstGeom prst="rect">
            <a:avLst/>
          </a:prstGeom>
        </p:spPr>
        <p:txBody>
          <a:bodyPr wrap="square">
            <a:spAutoFit/>
          </a:bodyPr>
          <a:lstStyle/>
          <a:p>
            <a:pPr lvl="0" algn="just">
              <a:lnSpc>
                <a:spcPct val="130000"/>
              </a:lnSpc>
              <a:defRPr/>
            </a:pPr>
            <a:r>
              <a:rPr lang="en-US" sz="3200" b="1" spc="-100">
                <a:solidFill>
                  <a:prstClr val="black"/>
                </a:solidFill>
                <a:latin typeface="Times New Roman" panose="02020603050405020304" pitchFamily="18" charset="0"/>
                <a:cs typeface="Times New Roman" panose="02020603050405020304" pitchFamily="18" charset="0"/>
              </a:rPr>
              <a:t>-</a:t>
            </a:r>
            <a:r>
              <a:rPr lang="vi-VN" sz="3200" b="1" spc="-100">
                <a:solidFill>
                  <a:prstClr val="black"/>
                </a:solidFill>
                <a:latin typeface="Times New Roman" panose="02020603050405020304" pitchFamily="18" charset="0"/>
                <a:cs typeface="Times New Roman" panose="02020603050405020304" pitchFamily="18" charset="0"/>
              </a:rPr>
              <a:t> </a:t>
            </a:r>
            <a:r>
              <a:rPr lang="en-US" sz="3200" b="1" spc="-100">
                <a:solidFill>
                  <a:prstClr val="black"/>
                </a:solidFill>
                <a:latin typeface="Times New Roman" panose="02020603050405020304" pitchFamily="18" charset="0"/>
                <a:cs typeface="Times New Roman" panose="02020603050405020304" pitchFamily="18" charset="0"/>
              </a:rPr>
              <a:t>SX </a:t>
            </a:r>
            <a:r>
              <a:rPr lang="vi-VN" sz="3200" b="1" spc="-100">
                <a:solidFill>
                  <a:prstClr val="black"/>
                </a:solidFill>
                <a:latin typeface="Times New Roman" panose="02020603050405020304" pitchFamily="18" charset="0"/>
                <a:cs typeface="Times New Roman" panose="02020603050405020304" pitchFamily="18" charset="0"/>
              </a:rPr>
              <a:t>ô tô và xe có động cơ khác:</a:t>
            </a:r>
          </a:p>
          <a:p>
            <a:pPr lvl="0" algn="just">
              <a:lnSpc>
                <a:spcPct val="13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Có sự tham gia của các doanh nghiệp FDI.</a:t>
            </a:r>
          </a:p>
          <a:p>
            <a:pPr lvl="0" algn="just">
              <a:lnSpc>
                <a:spcPct val="13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Tham gia vào chuỗi cung ứng toàn cầu.</a:t>
            </a:r>
          </a:p>
          <a:p>
            <a:pPr lvl="0" algn="just">
              <a:lnSpc>
                <a:spcPct val="13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Phân bố: Hà Nội, Hải Phòng, Ninh Bình,... </a:t>
            </a:r>
          </a:p>
        </p:txBody>
      </p:sp>
      <p:grpSp>
        <p:nvGrpSpPr>
          <p:cNvPr id="10" name="Group 9"/>
          <p:cNvGrpSpPr/>
          <p:nvPr/>
        </p:nvGrpSpPr>
        <p:grpSpPr>
          <a:xfrm>
            <a:off x="-1139" y="0"/>
            <a:ext cx="6079756" cy="6765472"/>
            <a:chOff x="-1139" y="0"/>
            <a:chExt cx="6079756" cy="6765472"/>
          </a:xfrm>
        </p:grpSpPr>
        <p:grpSp>
          <p:nvGrpSpPr>
            <p:cNvPr id="11" name="Group 10"/>
            <p:cNvGrpSpPr/>
            <p:nvPr/>
          </p:nvGrpSpPr>
          <p:grpSpPr>
            <a:xfrm>
              <a:off x="-1139" y="0"/>
              <a:ext cx="6079756" cy="6765472"/>
              <a:chOff x="-1139" y="9438"/>
              <a:chExt cx="6079756" cy="6765472"/>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2" name="Picture 11"/>
            <p:cNvPicPr>
              <a:picLocks noChangeAspect="1"/>
            </p:cNvPicPr>
            <p:nvPr/>
          </p:nvPicPr>
          <p:blipFill rotWithShape="1">
            <a:blip r:embed="rId6"/>
            <a:srcRect l="7986" r="2219"/>
            <a:stretch/>
          </p:blipFill>
          <p:spPr>
            <a:xfrm>
              <a:off x="4476750" y="4252851"/>
              <a:ext cx="1598958" cy="2502388"/>
            </a:xfrm>
            <a:prstGeom prst="rect">
              <a:avLst/>
            </a:prstGeom>
          </p:spPr>
        </p:pic>
      </p:grpSp>
      <p:sp>
        <p:nvSpPr>
          <p:cNvPr id="16" name="Rectangle 15"/>
          <p:cNvSpPr/>
          <p:nvPr/>
        </p:nvSpPr>
        <p:spPr>
          <a:xfrm>
            <a:off x="6283569" y="1171313"/>
            <a:ext cx="5744308" cy="732508"/>
          </a:xfrm>
          <a:prstGeom prst="rect">
            <a:avLst/>
          </a:prstGeom>
        </p:spPr>
        <p:txBody>
          <a:bodyPr wrap="square">
            <a:spAutoFit/>
          </a:bodyPr>
          <a:lstStyle/>
          <a:p>
            <a:pPr lvl="0" algn="just">
              <a:lnSpc>
                <a:spcPct val="130000"/>
              </a:lnSpc>
              <a:defRPr/>
            </a:pPr>
            <a:r>
              <a:rPr lang="en-US" sz="3200" b="1" spc="-100">
                <a:solidFill>
                  <a:srgbClr val="FF0000"/>
                </a:solidFill>
                <a:latin typeface="Times New Roman" panose="02020603050405020304" pitchFamily="18" charset="0"/>
                <a:cs typeface="Times New Roman" panose="02020603050405020304" pitchFamily="18" charset="0"/>
              </a:rPr>
              <a:t>*</a:t>
            </a:r>
            <a:r>
              <a:rPr lang="vi-VN" sz="3200" b="1" spc="-100">
                <a:solidFill>
                  <a:srgbClr val="FF0000"/>
                </a:solidFill>
                <a:latin typeface="Times New Roman" panose="02020603050405020304" pitchFamily="18" charset="0"/>
                <a:cs typeface="Times New Roman" panose="02020603050405020304" pitchFamily="18" charset="0"/>
              </a:rPr>
              <a:t> Khá đa dạng:</a:t>
            </a:r>
          </a:p>
        </p:txBody>
      </p:sp>
    </p:spTree>
    <p:extLst>
      <p:ext uri="{BB962C8B-B14F-4D97-AF65-F5344CB8AC3E}">
        <p14:creationId xmlns:p14="http://schemas.microsoft.com/office/powerpoint/2010/main" val="35958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Vấn đề phát triển CN</a:t>
            </a:r>
          </a:p>
        </p:txBody>
      </p:sp>
      <p:sp>
        <p:nvSpPr>
          <p:cNvPr id="8" name="Rounded Rectangle 7"/>
          <p:cNvSpPr/>
          <p:nvPr/>
        </p:nvSpPr>
        <p:spPr>
          <a:xfrm>
            <a:off x="7565973" y="653151"/>
            <a:ext cx="320040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Cơ cấu theo ngành</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280661" y="1814102"/>
            <a:ext cx="5747216" cy="3697166"/>
          </a:xfrm>
          <a:prstGeom prst="rect">
            <a:avLst/>
          </a:prstGeom>
        </p:spPr>
        <p:txBody>
          <a:bodyPr wrap="square">
            <a:spAutoFit/>
          </a:bodyPr>
          <a:lstStyle/>
          <a:p>
            <a:pPr lvl="0" algn="just">
              <a:lnSpc>
                <a:spcPct val="150000"/>
              </a:lnSpc>
              <a:defRPr/>
            </a:pPr>
            <a:r>
              <a:rPr lang="en-US" sz="3200" b="1" spc="-100">
                <a:solidFill>
                  <a:prstClr val="black"/>
                </a:solidFill>
                <a:latin typeface="Times New Roman" panose="02020603050405020304" pitchFamily="18" charset="0"/>
                <a:cs typeface="Times New Roman" panose="02020603050405020304" pitchFamily="18" charset="0"/>
              </a:rPr>
              <a:t>-</a:t>
            </a:r>
            <a:r>
              <a:rPr lang="vi-VN" sz="3200" b="1" spc="-100">
                <a:solidFill>
                  <a:prstClr val="black"/>
                </a:solidFill>
                <a:latin typeface="Times New Roman" panose="02020603050405020304" pitchFamily="18" charset="0"/>
                <a:cs typeface="Times New Roman" panose="02020603050405020304" pitchFamily="18" charset="0"/>
              </a:rPr>
              <a:t> Sản xuất, chế biến thực phẩm:</a:t>
            </a: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Có vị trí quan trọng trong cơ cấu công nghiệp của vùng.</a:t>
            </a: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Phân bố: Hà Nội, Hải Phòng, Quảng Ninh,... </a:t>
            </a:r>
          </a:p>
        </p:txBody>
      </p:sp>
      <p:grpSp>
        <p:nvGrpSpPr>
          <p:cNvPr id="10" name="Group 9"/>
          <p:cNvGrpSpPr/>
          <p:nvPr/>
        </p:nvGrpSpPr>
        <p:grpSpPr>
          <a:xfrm>
            <a:off x="-1139" y="0"/>
            <a:ext cx="6079756" cy="6765472"/>
            <a:chOff x="-1139" y="0"/>
            <a:chExt cx="6079756" cy="6765472"/>
          </a:xfrm>
        </p:grpSpPr>
        <p:grpSp>
          <p:nvGrpSpPr>
            <p:cNvPr id="11" name="Group 10"/>
            <p:cNvGrpSpPr/>
            <p:nvPr/>
          </p:nvGrpSpPr>
          <p:grpSpPr>
            <a:xfrm>
              <a:off x="-1139" y="0"/>
              <a:ext cx="6079756" cy="6765472"/>
              <a:chOff x="-1139" y="9438"/>
              <a:chExt cx="6079756" cy="6765472"/>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2" name="Picture 11"/>
            <p:cNvPicPr>
              <a:picLocks noChangeAspect="1"/>
            </p:cNvPicPr>
            <p:nvPr/>
          </p:nvPicPr>
          <p:blipFill rotWithShape="1">
            <a:blip r:embed="rId6"/>
            <a:srcRect l="7986" r="2219"/>
            <a:stretch/>
          </p:blipFill>
          <p:spPr>
            <a:xfrm>
              <a:off x="4476750" y="4252851"/>
              <a:ext cx="1598958" cy="2502388"/>
            </a:xfrm>
            <a:prstGeom prst="rect">
              <a:avLst/>
            </a:prstGeom>
          </p:spPr>
        </p:pic>
      </p:grpSp>
      <p:sp>
        <p:nvSpPr>
          <p:cNvPr id="16" name="Rectangle 15"/>
          <p:cNvSpPr/>
          <p:nvPr/>
        </p:nvSpPr>
        <p:spPr>
          <a:xfrm>
            <a:off x="6283569" y="1171313"/>
            <a:ext cx="5744308" cy="732508"/>
          </a:xfrm>
          <a:prstGeom prst="rect">
            <a:avLst/>
          </a:prstGeom>
        </p:spPr>
        <p:txBody>
          <a:bodyPr wrap="square">
            <a:spAutoFit/>
          </a:bodyPr>
          <a:lstStyle/>
          <a:p>
            <a:pPr lvl="0" algn="just">
              <a:lnSpc>
                <a:spcPct val="130000"/>
              </a:lnSpc>
              <a:defRPr/>
            </a:pPr>
            <a:r>
              <a:rPr lang="en-US" sz="3200" b="1" spc="-100">
                <a:solidFill>
                  <a:srgbClr val="FF0000"/>
                </a:solidFill>
                <a:latin typeface="Times New Roman" panose="02020603050405020304" pitchFamily="18" charset="0"/>
                <a:cs typeface="Times New Roman" panose="02020603050405020304" pitchFamily="18" charset="0"/>
              </a:rPr>
              <a:t>*</a:t>
            </a:r>
            <a:r>
              <a:rPr lang="vi-VN" sz="3200" b="1" spc="-100">
                <a:solidFill>
                  <a:srgbClr val="FF0000"/>
                </a:solidFill>
                <a:latin typeface="Times New Roman" panose="02020603050405020304" pitchFamily="18" charset="0"/>
                <a:cs typeface="Times New Roman" panose="02020603050405020304" pitchFamily="18" charset="0"/>
              </a:rPr>
              <a:t> Khá đa dạng:</a:t>
            </a:r>
          </a:p>
        </p:txBody>
      </p:sp>
    </p:spTree>
    <p:extLst>
      <p:ext uri="{BB962C8B-B14F-4D97-AF65-F5344CB8AC3E}">
        <p14:creationId xmlns:p14="http://schemas.microsoft.com/office/powerpoint/2010/main" val="234875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Vấn đề phát triển CN</a:t>
            </a:r>
          </a:p>
        </p:txBody>
      </p:sp>
      <p:sp>
        <p:nvSpPr>
          <p:cNvPr id="8" name="Rounded Rectangle 7"/>
          <p:cNvSpPr/>
          <p:nvPr/>
        </p:nvSpPr>
        <p:spPr>
          <a:xfrm>
            <a:off x="7565973" y="653151"/>
            <a:ext cx="320040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Cơ cấu theo ngành</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280661" y="1814102"/>
            <a:ext cx="5747216" cy="2958502"/>
          </a:xfrm>
          <a:prstGeom prst="rect">
            <a:avLst/>
          </a:prstGeom>
        </p:spPr>
        <p:txBody>
          <a:bodyPr wrap="square">
            <a:spAutoFit/>
          </a:bodyPr>
          <a:lstStyle/>
          <a:p>
            <a:pPr lvl="0" algn="just">
              <a:lnSpc>
                <a:spcPct val="150000"/>
              </a:lnSpc>
              <a:defRPr/>
            </a:pPr>
            <a:r>
              <a:rPr lang="en-US" sz="3200" b="1" spc="-100">
                <a:solidFill>
                  <a:prstClr val="black"/>
                </a:solidFill>
                <a:latin typeface="Times New Roman" panose="02020603050405020304" pitchFamily="18" charset="0"/>
                <a:cs typeface="Times New Roman" panose="02020603050405020304" pitchFamily="18" charset="0"/>
              </a:rPr>
              <a:t>-</a:t>
            </a:r>
            <a:r>
              <a:rPr lang="vi-VN" sz="3200" b="1" spc="-100">
                <a:solidFill>
                  <a:prstClr val="black"/>
                </a:solidFill>
                <a:latin typeface="Times New Roman" panose="02020603050405020304" pitchFamily="18" charset="0"/>
                <a:cs typeface="Times New Roman" panose="02020603050405020304" pitchFamily="18" charset="0"/>
              </a:rPr>
              <a:t> Dệt, sản xuất trang phục:</a:t>
            </a: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Phát triển dựa mạnh.</a:t>
            </a: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Phân bố: Hà Nội, Nam Định, Hưng Yên. </a:t>
            </a:r>
          </a:p>
        </p:txBody>
      </p:sp>
      <p:grpSp>
        <p:nvGrpSpPr>
          <p:cNvPr id="10" name="Group 9"/>
          <p:cNvGrpSpPr/>
          <p:nvPr/>
        </p:nvGrpSpPr>
        <p:grpSpPr>
          <a:xfrm>
            <a:off x="-1139" y="0"/>
            <a:ext cx="6079756" cy="6765472"/>
            <a:chOff x="-1139" y="0"/>
            <a:chExt cx="6079756" cy="6765472"/>
          </a:xfrm>
        </p:grpSpPr>
        <p:grpSp>
          <p:nvGrpSpPr>
            <p:cNvPr id="11" name="Group 10"/>
            <p:cNvGrpSpPr/>
            <p:nvPr/>
          </p:nvGrpSpPr>
          <p:grpSpPr>
            <a:xfrm>
              <a:off x="-1139" y="0"/>
              <a:ext cx="6079756" cy="6765472"/>
              <a:chOff x="-1139" y="9438"/>
              <a:chExt cx="6079756" cy="6765472"/>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2" name="Picture 11"/>
            <p:cNvPicPr>
              <a:picLocks noChangeAspect="1"/>
            </p:cNvPicPr>
            <p:nvPr/>
          </p:nvPicPr>
          <p:blipFill rotWithShape="1">
            <a:blip r:embed="rId6"/>
            <a:srcRect l="7986" r="2219"/>
            <a:stretch/>
          </p:blipFill>
          <p:spPr>
            <a:xfrm>
              <a:off x="4476750" y="4252851"/>
              <a:ext cx="1598958" cy="2502388"/>
            </a:xfrm>
            <a:prstGeom prst="rect">
              <a:avLst/>
            </a:prstGeom>
          </p:spPr>
        </p:pic>
      </p:grpSp>
      <p:sp>
        <p:nvSpPr>
          <p:cNvPr id="16" name="Rectangle 15"/>
          <p:cNvSpPr/>
          <p:nvPr/>
        </p:nvSpPr>
        <p:spPr>
          <a:xfrm>
            <a:off x="6283569" y="1171313"/>
            <a:ext cx="5744308" cy="732508"/>
          </a:xfrm>
          <a:prstGeom prst="rect">
            <a:avLst/>
          </a:prstGeom>
        </p:spPr>
        <p:txBody>
          <a:bodyPr wrap="square">
            <a:spAutoFit/>
          </a:bodyPr>
          <a:lstStyle/>
          <a:p>
            <a:pPr lvl="0" algn="just">
              <a:lnSpc>
                <a:spcPct val="130000"/>
              </a:lnSpc>
              <a:defRPr/>
            </a:pPr>
            <a:r>
              <a:rPr lang="en-US" sz="3200" b="1" spc="-100">
                <a:solidFill>
                  <a:srgbClr val="FF0000"/>
                </a:solidFill>
                <a:latin typeface="Times New Roman" panose="02020603050405020304" pitchFamily="18" charset="0"/>
                <a:cs typeface="Times New Roman" panose="02020603050405020304" pitchFamily="18" charset="0"/>
              </a:rPr>
              <a:t>*</a:t>
            </a:r>
            <a:r>
              <a:rPr lang="vi-VN" sz="3200" b="1" spc="-100">
                <a:solidFill>
                  <a:srgbClr val="FF0000"/>
                </a:solidFill>
                <a:latin typeface="Times New Roman" panose="02020603050405020304" pitchFamily="18" charset="0"/>
                <a:cs typeface="Times New Roman" panose="02020603050405020304" pitchFamily="18" charset="0"/>
              </a:rPr>
              <a:t> Khá đa dạng:</a:t>
            </a:r>
          </a:p>
        </p:txBody>
      </p:sp>
    </p:spTree>
    <p:extLst>
      <p:ext uri="{BB962C8B-B14F-4D97-AF65-F5344CB8AC3E}">
        <p14:creationId xmlns:p14="http://schemas.microsoft.com/office/powerpoint/2010/main" val="122258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Vấn đề phát triển CN</a:t>
            </a:r>
          </a:p>
        </p:txBody>
      </p:sp>
      <p:sp>
        <p:nvSpPr>
          <p:cNvPr id="8" name="Rounded Rectangle 7"/>
          <p:cNvSpPr/>
          <p:nvPr/>
        </p:nvSpPr>
        <p:spPr>
          <a:xfrm>
            <a:off x="7565973" y="653151"/>
            <a:ext cx="320040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Cơ cấu theo ngành</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283569" y="1814102"/>
            <a:ext cx="5744308" cy="1212640"/>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Nhiệt điện: </a:t>
            </a:r>
            <a:r>
              <a:rPr kumimoji="0" lang="vi-VN"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Có nhiều nhà máy nhiệt điện có công suất lớn: </a:t>
            </a:r>
            <a:endPar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01293792"/>
              </p:ext>
            </p:extLst>
          </p:nvPr>
        </p:nvGraphicFramePr>
        <p:xfrm>
          <a:off x="6418815" y="3073481"/>
          <a:ext cx="5380875" cy="3274060"/>
        </p:xfrm>
        <a:graphic>
          <a:graphicData uri="http://schemas.openxmlformats.org/drawingml/2006/table">
            <a:tbl>
              <a:tblPr firstRow="1" bandRow="1">
                <a:tableStyleId>{E8B1032C-EA38-4F05-BA0D-38AFFFC7BED3}</a:tableStyleId>
              </a:tblPr>
              <a:tblGrid>
                <a:gridCol w="3560971">
                  <a:extLst>
                    <a:ext uri="{9D8B030D-6E8A-4147-A177-3AD203B41FA5}">
                      <a16:colId xmlns:a16="http://schemas.microsoft.com/office/drawing/2014/main" val="3621566786"/>
                    </a:ext>
                  </a:extLst>
                </a:gridCol>
                <a:gridCol w="1819904">
                  <a:extLst>
                    <a:ext uri="{9D8B030D-6E8A-4147-A177-3AD203B41FA5}">
                      <a16:colId xmlns:a16="http://schemas.microsoft.com/office/drawing/2014/main" val="2909647493"/>
                    </a:ext>
                  </a:extLst>
                </a:gridCol>
              </a:tblGrid>
              <a:tr h="370840">
                <a:tc>
                  <a:txBody>
                    <a:bodyPr/>
                    <a:lstStyle/>
                    <a:p>
                      <a:pPr algn="ctr">
                        <a:lnSpc>
                          <a:spcPct val="150000"/>
                        </a:lnSpc>
                      </a:pPr>
                      <a:r>
                        <a:rPr lang="en-US" sz="2800" spc="-120" baseline="0">
                          <a:latin typeface="Times New Roman" panose="02020603050405020304" pitchFamily="18" charset="0"/>
                          <a:cs typeface="Times New Roman" panose="02020603050405020304" pitchFamily="18" charset="0"/>
                        </a:rPr>
                        <a:t>Nhà máy nhiệt điện</a:t>
                      </a:r>
                    </a:p>
                  </a:txBody>
                  <a:tcPr anchor="ctr">
                    <a:solidFill>
                      <a:schemeClr val="accent6">
                        <a:lumMod val="20000"/>
                        <a:lumOff val="80000"/>
                      </a:schemeClr>
                    </a:solidFill>
                  </a:tcPr>
                </a:tc>
                <a:tc>
                  <a:txBody>
                    <a:bodyPr/>
                    <a:lstStyle/>
                    <a:p>
                      <a:pPr algn="ctr">
                        <a:lnSpc>
                          <a:spcPct val="150000"/>
                        </a:lnSpc>
                      </a:pPr>
                      <a:r>
                        <a:rPr lang="en-US" sz="2800" spc="-120" baseline="0">
                          <a:latin typeface="Times New Roman" panose="02020603050405020304" pitchFamily="18" charset="0"/>
                          <a:cs typeface="Times New Roman" panose="02020603050405020304" pitchFamily="18" charset="0"/>
                        </a:rPr>
                        <a:t>Địa điểm</a:t>
                      </a:r>
                    </a:p>
                  </a:txBody>
                  <a:tcPr anchor="ctr">
                    <a:solidFill>
                      <a:schemeClr val="accent6">
                        <a:lumMod val="20000"/>
                        <a:lumOff val="80000"/>
                      </a:schemeClr>
                    </a:solidFill>
                  </a:tcPr>
                </a:tc>
                <a:extLst>
                  <a:ext uri="{0D108BD9-81ED-4DB2-BD59-A6C34878D82A}">
                    <a16:rowId xmlns:a16="http://schemas.microsoft.com/office/drawing/2014/main" val="2762256259"/>
                  </a:ext>
                </a:extLst>
              </a:tr>
              <a:tr h="370840">
                <a:tc>
                  <a:txBody>
                    <a:bodyPr/>
                    <a:lstStyle/>
                    <a:p>
                      <a:pPr>
                        <a:lnSpc>
                          <a:spcPct val="150000"/>
                        </a:lnSpc>
                      </a:pPr>
                      <a:r>
                        <a:rPr lang="vi-VN" sz="2800" spc="-120" baseline="0">
                          <a:solidFill>
                            <a:prstClr val="black"/>
                          </a:solidFill>
                          <a:latin typeface="Times New Roman" panose="02020603050405020304" pitchFamily="18" charset="0"/>
                          <a:cs typeface="Times New Roman" panose="02020603050405020304" pitchFamily="18" charset="0"/>
                        </a:rPr>
                        <a:t>Phả Lại</a:t>
                      </a:r>
                      <a:endParaRPr lang="en-US" sz="2800" spc="-120" baseline="0">
                        <a:latin typeface="Times New Roman" panose="02020603050405020304" pitchFamily="18" charset="0"/>
                        <a:cs typeface="Times New Roman" panose="02020603050405020304" pitchFamily="18" charset="0"/>
                      </a:endParaRPr>
                    </a:p>
                  </a:txBody>
                  <a:tcPr anchor="ctr">
                    <a:noFill/>
                  </a:tcPr>
                </a:tc>
                <a:tc>
                  <a:txBody>
                    <a:bodyPr/>
                    <a:lstStyle/>
                    <a:p>
                      <a:pPr algn="ctr">
                        <a:lnSpc>
                          <a:spcPct val="150000"/>
                        </a:lnSpc>
                      </a:pPr>
                      <a:r>
                        <a:rPr lang="vi-VN" sz="2800" spc="-120" baseline="0">
                          <a:solidFill>
                            <a:prstClr val="black"/>
                          </a:solidFill>
                          <a:latin typeface="Times New Roman" panose="02020603050405020304" pitchFamily="18" charset="0"/>
                          <a:cs typeface="Times New Roman" panose="02020603050405020304" pitchFamily="18" charset="0"/>
                        </a:rPr>
                        <a:t>Hải </a:t>
                      </a:r>
                      <a:r>
                        <a:rPr lang="en-US" sz="2800" spc="-120" baseline="0">
                          <a:solidFill>
                            <a:prstClr val="black"/>
                          </a:solidFill>
                          <a:latin typeface="Times New Roman" panose="02020603050405020304" pitchFamily="18" charset="0"/>
                          <a:cs typeface="Times New Roman" panose="02020603050405020304" pitchFamily="18" charset="0"/>
                        </a:rPr>
                        <a:t>Phòng</a:t>
                      </a:r>
                      <a:endParaRPr lang="en-US" sz="2800" spc="-120" baseline="0">
                        <a:latin typeface="Times New Roman" panose="02020603050405020304" pitchFamily="18" charset="0"/>
                        <a:cs typeface="Times New Roman" panose="02020603050405020304" pitchFamily="18" charset="0"/>
                      </a:endParaRPr>
                    </a:p>
                  </a:txBody>
                  <a:tcPr anchor="ctr">
                    <a:noFill/>
                  </a:tcPr>
                </a:tc>
                <a:extLst>
                  <a:ext uri="{0D108BD9-81ED-4DB2-BD59-A6C34878D82A}">
                    <a16:rowId xmlns:a16="http://schemas.microsoft.com/office/drawing/2014/main" val="971768221"/>
                  </a:ext>
                </a:extLst>
              </a:tr>
              <a:tr h="370840">
                <a:tc>
                  <a:txBody>
                    <a:bodyPr/>
                    <a:lstStyle/>
                    <a:p>
                      <a:pPr>
                        <a:lnSpc>
                          <a:spcPct val="150000"/>
                        </a:lnSpc>
                      </a:pPr>
                      <a:r>
                        <a:rPr lang="vi-VN" sz="2800" spc="-120" baseline="0">
                          <a:solidFill>
                            <a:prstClr val="black"/>
                          </a:solidFill>
                          <a:latin typeface="Times New Roman" panose="02020603050405020304" pitchFamily="18" charset="0"/>
                          <a:cs typeface="Times New Roman" panose="02020603050405020304" pitchFamily="18" charset="0"/>
                        </a:rPr>
                        <a:t>Cẩm Phả, Mông Dương,.. </a:t>
                      </a:r>
                      <a:endParaRPr lang="en-US" sz="2800" spc="-120" baseline="0">
                        <a:latin typeface="Times New Roman" panose="02020603050405020304" pitchFamily="18" charset="0"/>
                        <a:cs typeface="Times New Roman" panose="02020603050405020304" pitchFamily="18" charset="0"/>
                      </a:endParaRPr>
                    </a:p>
                  </a:txBody>
                  <a:tcPr anchor="ctr"/>
                </a:tc>
                <a:tc>
                  <a:txBody>
                    <a:bodyPr/>
                    <a:lstStyle/>
                    <a:p>
                      <a:pPr algn="ctr">
                        <a:lnSpc>
                          <a:spcPct val="150000"/>
                        </a:lnSpc>
                      </a:pPr>
                      <a:r>
                        <a:rPr lang="vi-VN" sz="2800" spc="-120" baseline="0">
                          <a:solidFill>
                            <a:prstClr val="black"/>
                          </a:solidFill>
                          <a:latin typeface="Times New Roman" panose="02020603050405020304" pitchFamily="18" charset="0"/>
                          <a:cs typeface="Times New Roman" panose="02020603050405020304" pitchFamily="18" charset="0"/>
                        </a:rPr>
                        <a:t>Quảng Ninh</a:t>
                      </a:r>
                      <a:endParaRPr lang="en-US" sz="2800" spc="-120" baseline="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07943527"/>
                  </a:ext>
                </a:extLst>
              </a:tr>
              <a:tr h="370840">
                <a:tc>
                  <a:txBody>
                    <a:bodyPr/>
                    <a:lstStyle/>
                    <a:p>
                      <a:pPr>
                        <a:lnSpc>
                          <a:spcPct val="150000"/>
                        </a:lnSpc>
                      </a:pPr>
                      <a:r>
                        <a:rPr lang="vi-VN" sz="2800" spc="-120" baseline="0">
                          <a:solidFill>
                            <a:prstClr val="black"/>
                          </a:solidFill>
                          <a:latin typeface="Times New Roman" panose="02020603050405020304" pitchFamily="18" charset="0"/>
                          <a:cs typeface="Times New Roman" panose="02020603050405020304" pitchFamily="18" charset="0"/>
                        </a:rPr>
                        <a:t>Hải Phòng 1 </a:t>
                      </a:r>
                      <a:r>
                        <a:rPr lang="en-US" sz="2800" spc="-120" baseline="0">
                          <a:solidFill>
                            <a:prstClr val="black"/>
                          </a:solidFill>
                          <a:latin typeface="Times New Roman" panose="02020603050405020304" pitchFamily="18" charset="0"/>
                          <a:cs typeface="Times New Roman" panose="02020603050405020304" pitchFamily="18" charset="0"/>
                        </a:rPr>
                        <a:t>&amp;</a:t>
                      </a:r>
                      <a:r>
                        <a:rPr lang="vi-VN" sz="2800" spc="-120" baseline="0">
                          <a:solidFill>
                            <a:prstClr val="black"/>
                          </a:solidFill>
                          <a:latin typeface="Times New Roman" panose="02020603050405020304" pitchFamily="18" charset="0"/>
                          <a:cs typeface="Times New Roman" panose="02020603050405020304" pitchFamily="18" charset="0"/>
                        </a:rPr>
                        <a:t> 2 </a:t>
                      </a:r>
                      <a:endParaRPr lang="en-US" sz="2800" spc="-120" baseline="0">
                        <a:latin typeface="Times New Roman" panose="02020603050405020304" pitchFamily="18" charset="0"/>
                        <a:cs typeface="Times New Roman" panose="02020603050405020304" pitchFamily="18" charset="0"/>
                      </a:endParaRPr>
                    </a:p>
                  </a:txBody>
                  <a:tcPr anchor="ctr">
                    <a:noFill/>
                  </a:tcPr>
                </a:tc>
                <a:tc>
                  <a:txBody>
                    <a:bodyPr/>
                    <a:lstStyle/>
                    <a:p>
                      <a:pPr algn="ctr">
                        <a:lnSpc>
                          <a:spcPct val="150000"/>
                        </a:lnSpc>
                      </a:pPr>
                      <a:r>
                        <a:rPr lang="vi-VN" sz="2800" spc="-120" baseline="0">
                          <a:solidFill>
                            <a:prstClr val="black"/>
                          </a:solidFill>
                          <a:latin typeface="Times New Roman" panose="02020603050405020304" pitchFamily="18" charset="0"/>
                          <a:cs typeface="Times New Roman" panose="02020603050405020304" pitchFamily="18" charset="0"/>
                        </a:rPr>
                        <a:t>Hải Phòng</a:t>
                      </a:r>
                      <a:endParaRPr lang="en-US" sz="2800" spc="-120" baseline="0">
                        <a:latin typeface="Times New Roman" panose="02020603050405020304" pitchFamily="18" charset="0"/>
                        <a:cs typeface="Times New Roman" panose="02020603050405020304" pitchFamily="18" charset="0"/>
                      </a:endParaRPr>
                    </a:p>
                  </a:txBody>
                  <a:tcPr anchor="ctr">
                    <a:noFill/>
                  </a:tcPr>
                </a:tc>
                <a:extLst>
                  <a:ext uri="{0D108BD9-81ED-4DB2-BD59-A6C34878D82A}">
                    <a16:rowId xmlns:a16="http://schemas.microsoft.com/office/drawing/2014/main" val="1010087279"/>
                  </a:ext>
                </a:extLst>
              </a:tr>
              <a:tr h="370840">
                <a:tc>
                  <a:txBody>
                    <a:bodyPr/>
                    <a:lstStyle/>
                    <a:p>
                      <a:pPr>
                        <a:lnSpc>
                          <a:spcPct val="150000"/>
                        </a:lnSpc>
                      </a:pPr>
                      <a:r>
                        <a:rPr lang="vi-VN" sz="2800" spc="-120" baseline="0">
                          <a:solidFill>
                            <a:prstClr val="black"/>
                          </a:solidFill>
                          <a:latin typeface="Times New Roman" panose="02020603050405020304" pitchFamily="18" charset="0"/>
                          <a:cs typeface="Times New Roman" panose="02020603050405020304" pitchFamily="18" charset="0"/>
                        </a:rPr>
                        <a:t>Thái Bình 1 và 2 </a:t>
                      </a:r>
                      <a:endParaRPr lang="en-US" sz="2800" spc="-120" baseline="0">
                        <a:latin typeface="Times New Roman" panose="02020603050405020304" pitchFamily="18" charset="0"/>
                        <a:cs typeface="Times New Roman" panose="02020603050405020304" pitchFamily="18" charset="0"/>
                      </a:endParaRPr>
                    </a:p>
                  </a:txBody>
                  <a:tcPr anchor="ctr"/>
                </a:tc>
                <a:tc>
                  <a:txBody>
                    <a:bodyPr/>
                    <a:lstStyle/>
                    <a:p>
                      <a:pPr algn="ctr">
                        <a:lnSpc>
                          <a:spcPct val="150000"/>
                        </a:lnSpc>
                      </a:pPr>
                      <a:r>
                        <a:rPr lang="en-US" sz="2800" spc="-120" baseline="0">
                          <a:solidFill>
                            <a:prstClr val="black"/>
                          </a:solidFill>
                          <a:latin typeface="Times New Roman" panose="02020603050405020304" pitchFamily="18" charset="0"/>
                          <a:cs typeface="Times New Roman" panose="02020603050405020304" pitchFamily="18" charset="0"/>
                        </a:rPr>
                        <a:t>Hưng Yên</a:t>
                      </a:r>
                      <a:endParaRPr lang="en-US" sz="2800" spc="-120" baseline="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47339208"/>
                  </a:ext>
                </a:extLst>
              </a:tr>
            </a:tbl>
          </a:graphicData>
        </a:graphic>
      </p:graphicFrame>
      <p:grpSp>
        <p:nvGrpSpPr>
          <p:cNvPr id="10" name="Group 9"/>
          <p:cNvGrpSpPr/>
          <p:nvPr/>
        </p:nvGrpSpPr>
        <p:grpSpPr>
          <a:xfrm>
            <a:off x="-1139" y="0"/>
            <a:ext cx="6079756" cy="6765472"/>
            <a:chOff x="-1139" y="0"/>
            <a:chExt cx="6079756" cy="6765472"/>
          </a:xfrm>
        </p:grpSpPr>
        <p:grpSp>
          <p:nvGrpSpPr>
            <p:cNvPr id="11" name="Group 10"/>
            <p:cNvGrpSpPr/>
            <p:nvPr/>
          </p:nvGrpSpPr>
          <p:grpSpPr>
            <a:xfrm>
              <a:off x="-1139" y="0"/>
              <a:ext cx="6079756" cy="6765472"/>
              <a:chOff x="-1139" y="9438"/>
              <a:chExt cx="6079756" cy="6765472"/>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2" name="Picture 11"/>
            <p:cNvPicPr>
              <a:picLocks noChangeAspect="1"/>
            </p:cNvPicPr>
            <p:nvPr/>
          </p:nvPicPr>
          <p:blipFill rotWithShape="1">
            <a:blip r:embed="rId6"/>
            <a:srcRect l="7986" r="2219"/>
            <a:stretch/>
          </p:blipFill>
          <p:spPr>
            <a:xfrm>
              <a:off x="4476750" y="4252851"/>
              <a:ext cx="1598958" cy="2502388"/>
            </a:xfrm>
            <a:prstGeom prst="rect">
              <a:avLst/>
            </a:prstGeom>
          </p:spPr>
        </p:pic>
      </p:grpSp>
      <p:sp>
        <p:nvSpPr>
          <p:cNvPr id="16" name="Rectangle 15"/>
          <p:cNvSpPr/>
          <p:nvPr/>
        </p:nvSpPr>
        <p:spPr>
          <a:xfrm>
            <a:off x="6283569" y="1171313"/>
            <a:ext cx="5744308" cy="732508"/>
          </a:xfrm>
          <a:prstGeom prst="rect">
            <a:avLst/>
          </a:prstGeom>
        </p:spPr>
        <p:txBody>
          <a:bodyPr wrap="square">
            <a:spAutoFit/>
          </a:bodyPr>
          <a:lstStyle/>
          <a:p>
            <a:pPr lvl="0" algn="just">
              <a:lnSpc>
                <a:spcPct val="130000"/>
              </a:lnSpc>
              <a:defRPr/>
            </a:pPr>
            <a:r>
              <a:rPr lang="en-US" sz="3200" b="1" spc="-100">
                <a:solidFill>
                  <a:srgbClr val="FF0000"/>
                </a:solidFill>
                <a:latin typeface="Times New Roman" panose="02020603050405020304" pitchFamily="18" charset="0"/>
                <a:cs typeface="Times New Roman" panose="02020603050405020304" pitchFamily="18" charset="0"/>
              </a:rPr>
              <a:t>*</a:t>
            </a:r>
            <a:r>
              <a:rPr lang="vi-VN" sz="3200" b="1" spc="-100">
                <a:solidFill>
                  <a:srgbClr val="FF0000"/>
                </a:solidFill>
                <a:latin typeface="Times New Roman" panose="02020603050405020304" pitchFamily="18" charset="0"/>
                <a:cs typeface="Times New Roman" panose="02020603050405020304" pitchFamily="18" charset="0"/>
              </a:rPr>
              <a:t> Khá đa dạng:</a:t>
            </a:r>
          </a:p>
        </p:txBody>
      </p:sp>
    </p:spTree>
    <p:extLst>
      <p:ext uri="{BB962C8B-B14F-4D97-AF65-F5344CB8AC3E}">
        <p14:creationId xmlns:p14="http://schemas.microsoft.com/office/powerpoint/2010/main" val="415306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Vấn đề phát triển CN</a:t>
            </a:r>
          </a:p>
        </p:txBody>
      </p:sp>
      <p:sp>
        <p:nvSpPr>
          <p:cNvPr id="8" name="Rounded Rectangle 7"/>
          <p:cNvSpPr/>
          <p:nvPr/>
        </p:nvSpPr>
        <p:spPr>
          <a:xfrm>
            <a:off x="7565973" y="653151"/>
            <a:ext cx="320040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Cơ cấu theo ngành</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280661" y="1814102"/>
            <a:ext cx="5747216" cy="2012859"/>
          </a:xfrm>
          <a:prstGeom prst="rect">
            <a:avLst/>
          </a:prstGeom>
        </p:spPr>
        <p:txBody>
          <a:bodyPr wrap="square">
            <a:spAutoFit/>
          </a:bodyPr>
          <a:lstStyle/>
          <a:p>
            <a:pPr lvl="0" algn="just">
              <a:lnSpc>
                <a:spcPct val="130000"/>
              </a:lnSpc>
              <a:defRPr/>
            </a:pPr>
            <a:r>
              <a:rPr lang="en-US" sz="3200" b="1" spc="-100">
                <a:solidFill>
                  <a:prstClr val="black"/>
                </a:solidFill>
                <a:latin typeface="Times New Roman" panose="02020603050405020304" pitchFamily="18" charset="0"/>
                <a:cs typeface="Times New Roman" panose="02020603050405020304" pitchFamily="18" charset="0"/>
              </a:rPr>
              <a:t>-</a:t>
            </a:r>
            <a:r>
              <a:rPr lang="vi-VN" sz="3200" b="1" spc="-100">
                <a:solidFill>
                  <a:prstClr val="black"/>
                </a:solidFill>
                <a:latin typeface="Times New Roman" panose="02020603050405020304" pitchFamily="18" charset="0"/>
                <a:cs typeface="Times New Roman" panose="02020603050405020304" pitchFamily="18" charset="0"/>
              </a:rPr>
              <a:t> Khai thác than:</a:t>
            </a:r>
          </a:p>
          <a:p>
            <a:pPr lvl="0" algn="just">
              <a:lnSpc>
                <a:spcPct val="13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Sản lượng: 45 triệu tấn (202</a:t>
            </a:r>
            <a:r>
              <a:rPr lang="en-US" sz="3200" spc="-100">
                <a:solidFill>
                  <a:prstClr val="black"/>
                </a:solidFill>
                <a:latin typeface="Times New Roman" panose="02020603050405020304" pitchFamily="18" charset="0"/>
                <a:cs typeface="Times New Roman" panose="02020603050405020304" pitchFamily="18" charset="0"/>
              </a:rPr>
              <a:t>4</a:t>
            </a:r>
            <a:r>
              <a:rPr lang="vi-VN" sz="3200" spc="-100">
                <a:solidFill>
                  <a:prstClr val="black"/>
                </a:solidFill>
                <a:latin typeface="Times New Roman" panose="02020603050405020304" pitchFamily="18" charset="0"/>
                <a:cs typeface="Times New Roman" panose="02020603050405020304" pitchFamily="18" charset="0"/>
              </a:rPr>
              <a:t>).</a:t>
            </a:r>
          </a:p>
          <a:p>
            <a:pPr lvl="0" algn="just">
              <a:lnSpc>
                <a:spcPct val="13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Phân bố: chủ yếu ở Quảng Ninh. </a:t>
            </a:r>
          </a:p>
        </p:txBody>
      </p:sp>
      <p:grpSp>
        <p:nvGrpSpPr>
          <p:cNvPr id="10" name="Group 9"/>
          <p:cNvGrpSpPr/>
          <p:nvPr/>
        </p:nvGrpSpPr>
        <p:grpSpPr>
          <a:xfrm>
            <a:off x="-1139" y="0"/>
            <a:ext cx="6079756" cy="6765472"/>
            <a:chOff x="-1139" y="0"/>
            <a:chExt cx="6079756" cy="6765472"/>
          </a:xfrm>
        </p:grpSpPr>
        <p:grpSp>
          <p:nvGrpSpPr>
            <p:cNvPr id="11" name="Group 10"/>
            <p:cNvGrpSpPr/>
            <p:nvPr/>
          </p:nvGrpSpPr>
          <p:grpSpPr>
            <a:xfrm>
              <a:off x="-1139" y="0"/>
              <a:ext cx="6079756" cy="6765472"/>
              <a:chOff x="-1139" y="9438"/>
              <a:chExt cx="6079756" cy="6765472"/>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2" name="Picture 11"/>
            <p:cNvPicPr>
              <a:picLocks noChangeAspect="1"/>
            </p:cNvPicPr>
            <p:nvPr/>
          </p:nvPicPr>
          <p:blipFill rotWithShape="1">
            <a:blip r:embed="rId6"/>
            <a:srcRect l="7986" r="2219"/>
            <a:stretch/>
          </p:blipFill>
          <p:spPr>
            <a:xfrm>
              <a:off x="4476750" y="4252851"/>
              <a:ext cx="1598958" cy="2502388"/>
            </a:xfrm>
            <a:prstGeom prst="rect">
              <a:avLst/>
            </a:prstGeom>
          </p:spPr>
        </p:pic>
      </p:grpSp>
      <p:sp>
        <p:nvSpPr>
          <p:cNvPr id="16" name="Rectangle 15"/>
          <p:cNvSpPr/>
          <p:nvPr/>
        </p:nvSpPr>
        <p:spPr>
          <a:xfrm>
            <a:off x="6283569" y="1171313"/>
            <a:ext cx="5744308" cy="732508"/>
          </a:xfrm>
          <a:prstGeom prst="rect">
            <a:avLst/>
          </a:prstGeom>
        </p:spPr>
        <p:txBody>
          <a:bodyPr wrap="square">
            <a:spAutoFit/>
          </a:bodyPr>
          <a:lstStyle/>
          <a:p>
            <a:pPr lvl="0" algn="just">
              <a:lnSpc>
                <a:spcPct val="130000"/>
              </a:lnSpc>
              <a:defRPr/>
            </a:pPr>
            <a:r>
              <a:rPr lang="en-US" sz="3200" b="1" spc="-100">
                <a:solidFill>
                  <a:srgbClr val="FF0000"/>
                </a:solidFill>
                <a:latin typeface="Times New Roman" panose="02020603050405020304" pitchFamily="18" charset="0"/>
                <a:cs typeface="Times New Roman" panose="02020603050405020304" pitchFamily="18" charset="0"/>
              </a:rPr>
              <a:t>*</a:t>
            </a:r>
            <a:r>
              <a:rPr lang="vi-VN" sz="3200" b="1" spc="-100">
                <a:solidFill>
                  <a:srgbClr val="FF0000"/>
                </a:solidFill>
                <a:latin typeface="Times New Roman" panose="02020603050405020304" pitchFamily="18" charset="0"/>
                <a:cs typeface="Times New Roman" panose="02020603050405020304" pitchFamily="18" charset="0"/>
              </a:rPr>
              <a:t> Khá đa dạng:</a:t>
            </a:r>
          </a:p>
        </p:txBody>
      </p:sp>
    </p:spTree>
    <p:extLst>
      <p:ext uri="{BB962C8B-B14F-4D97-AF65-F5344CB8AC3E}">
        <p14:creationId xmlns:p14="http://schemas.microsoft.com/office/powerpoint/2010/main" val="144317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Vấn đề phát triển CN</a:t>
            </a:r>
          </a:p>
        </p:txBody>
      </p:sp>
      <p:sp>
        <p:nvSpPr>
          <p:cNvPr id="8" name="Rounded Rectangle 7"/>
          <p:cNvSpPr/>
          <p:nvPr/>
        </p:nvSpPr>
        <p:spPr>
          <a:xfrm>
            <a:off x="7413318" y="650182"/>
            <a:ext cx="350571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Cơ cấu theo lãnh thổ</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377354" y="1303964"/>
            <a:ext cx="5603631" cy="5213735"/>
          </a:xfrm>
          <a:prstGeom prst="rect">
            <a:avLst/>
          </a:prstGeom>
        </p:spPr>
        <p:txBody>
          <a:bodyPr wrap="square">
            <a:spAutoFit/>
          </a:bodyPr>
          <a:lstStyle/>
          <a:p>
            <a:pPr lvl="0" algn="just">
              <a:lnSpc>
                <a:spcPct val="130000"/>
              </a:lnSpc>
              <a:defRPr/>
            </a:pPr>
            <a:r>
              <a:rPr lang="vi-VN" sz="3200" spc="-100">
                <a:solidFill>
                  <a:prstClr val="black"/>
                </a:solidFill>
                <a:latin typeface="Times New Roman" panose="02020603050405020304" pitchFamily="18" charset="0"/>
                <a:cs typeface="Times New Roman" panose="02020603050405020304" pitchFamily="18" charset="0"/>
              </a:rPr>
              <a:t>- Có mức độ tập trung công nghiệp cao nhất cả nước. </a:t>
            </a:r>
          </a:p>
          <a:p>
            <a:pPr lvl="0" algn="just">
              <a:lnSpc>
                <a:spcPct val="130000"/>
              </a:lnSpc>
              <a:defRPr/>
            </a:pPr>
            <a:r>
              <a:rPr lang="vi-VN" sz="3200" spc="-100">
                <a:solidFill>
                  <a:prstClr val="black"/>
                </a:solidFill>
                <a:latin typeface="Times New Roman" panose="02020603050405020304" pitchFamily="18" charset="0"/>
                <a:cs typeface="Times New Roman" panose="02020603050405020304" pitchFamily="18" charset="0"/>
              </a:rPr>
              <a:t>- </a:t>
            </a:r>
            <a:r>
              <a:rPr lang="en-US" sz="3200" spc="-100">
                <a:solidFill>
                  <a:prstClr val="black"/>
                </a:solidFill>
                <a:latin typeface="Times New Roman" panose="02020603050405020304" pitchFamily="18" charset="0"/>
                <a:cs typeface="Times New Roman" panose="02020603050405020304" pitchFamily="18" charset="0"/>
              </a:rPr>
              <a:t>K</a:t>
            </a:r>
            <a:r>
              <a:rPr lang="vi-VN" sz="3200" spc="-100">
                <a:solidFill>
                  <a:prstClr val="black"/>
                </a:solidFill>
                <a:latin typeface="Times New Roman" panose="02020603050405020304" pitchFamily="18" charset="0"/>
                <a:cs typeface="Times New Roman" panose="02020603050405020304" pitchFamily="18" charset="0"/>
              </a:rPr>
              <a:t>hu công nghiệp</a:t>
            </a: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tập trung</a:t>
            </a:r>
            <a:r>
              <a:rPr lang="en-US" sz="3200" spc="-100">
                <a:solidFill>
                  <a:prstClr val="black"/>
                </a:solidFill>
                <a:latin typeface="Times New Roman" panose="02020603050405020304" pitchFamily="18" charset="0"/>
                <a:cs typeface="Times New Roman" panose="02020603050405020304" pitchFamily="18" charset="0"/>
              </a:rPr>
              <a:t> </a:t>
            </a:r>
            <a:r>
              <a:rPr lang="vi-VN" sz="3200" spc="-100">
                <a:solidFill>
                  <a:prstClr val="black"/>
                </a:solidFill>
                <a:latin typeface="Times New Roman" panose="02020603050405020304" pitchFamily="18" charset="0"/>
                <a:cs typeface="Times New Roman" panose="02020603050405020304" pitchFamily="18" charset="0"/>
              </a:rPr>
              <a:t>chủ yếu ở Hà Nội, Bắc Ninh, Hải Phòng, Quảng Ninh,... </a:t>
            </a:r>
          </a:p>
          <a:p>
            <a:pPr lvl="0" algn="just">
              <a:lnSpc>
                <a:spcPct val="130000"/>
              </a:lnSpc>
              <a:defRPr/>
            </a:pPr>
            <a:r>
              <a:rPr lang="vi-VN" sz="3200" spc="-100">
                <a:solidFill>
                  <a:prstClr val="black"/>
                </a:solidFill>
                <a:latin typeface="Times New Roman" panose="02020603050405020304" pitchFamily="18" charset="0"/>
                <a:cs typeface="Times New Roman" panose="02020603050405020304" pitchFamily="18" charset="0"/>
              </a:rPr>
              <a:t>- </a:t>
            </a:r>
            <a:r>
              <a:rPr lang="en-US" sz="3200" spc="-100">
                <a:solidFill>
                  <a:prstClr val="black"/>
                </a:solidFill>
                <a:latin typeface="Times New Roman" panose="02020603050405020304" pitchFamily="18" charset="0"/>
                <a:cs typeface="Times New Roman" panose="02020603050405020304" pitchFamily="18" charset="0"/>
              </a:rPr>
              <a:t>Công nghiệp có quy mô lớn ở</a:t>
            </a:r>
            <a:r>
              <a:rPr lang="vi-VN" sz="3200" spc="-100">
                <a:solidFill>
                  <a:prstClr val="black"/>
                </a:solidFill>
                <a:latin typeface="Times New Roman" panose="02020603050405020304" pitchFamily="18" charset="0"/>
                <a:cs typeface="Times New Roman" panose="02020603050405020304" pitchFamily="18" charset="0"/>
              </a:rPr>
              <a:t>: Hà Nội, Hải Phòng, Bắc Ninh, Hạ Long.</a:t>
            </a:r>
          </a:p>
        </p:txBody>
      </p:sp>
      <p:grpSp>
        <p:nvGrpSpPr>
          <p:cNvPr id="6" name="Group 5"/>
          <p:cNvGrpSpPr/>
          <p:nvPr/>
        </p:nvGrpSpPr>
        <p:grpSpPr>
          <a:xfrm>
            <a:off x="-1139" y="0"/>
            <a:ext cx="6079756" cy="6765472"/>
            <a:chOff x="-1139" y="0"/>
            <a:chExt cx="6079756" cy="6765472"/>
          </a:xfrm>
        </p:grpSpPr>
        <p:grpSp>
          <p:nvGrpSpPr>
            <p:cNvPr id="10" name="Group 9"/>
            <p:cNvGrpSpPr/>
            <p:nvPr/>
          </p:nvGrpSpPr>
          <p:grpSpPr>
            <a:xfrm>
              <a:off x="-1139" y="0"/>
              <a:ext cx="6079756" cy="6765472"/>
              <a:chOff x="-1139" y="9438"/>
              <a:chExt cx="6079756" cy="6765472"/>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1" name="Picture 10"/>
            <p:cNvPicPr>
              <a:picLocks noChangeAspect="1"/>
            </p:cNvPicPr>
            <p:nvPr/>
          </p:nvPicPr>
          <p:blipFill rotWithShape="1">
            <a:blip r:embed="rId6"/>
            <a:srcRect l="7986" r="2219"/>
            <a:stretch/>
          </p:blipFill>
          <p:spPr>
            <a:xfrm>
              <a:off x="4476750" y="4252851"/>
              <a:ext cx="1598958" cy="2502388"/>
            </a:xfrm>
            <a:prstGeom prst="rect">
              <a:avLst/>
            </a:prstGeom>
          </p:spPr>
        </p:pic>
      </p:grpSp>
    </p:spTree>
    <p:extLst>
      <p:ext uri="{BB962C8B-B14F-4D97-AF65-F5344CB8AC3E}">
        <p14:creationId xmlns:p14="http://schemas.microsoft.com/office/powerpoint/2010/main" val="181037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Vấn đề phát triển CN</a:t>
            </a:r>
          </a:p>
        </p:txBody>
      </p:sp>
      <p:sp>
        <p:nvSpPr>
          <p:cNvPr id="8" name="Rounded Rectangle 7"/>
          <p:cNvSpPr/>
          <p:nvPr/>
        </p:nvSpPr>
        <p:spPr>
          <a:xfrm>
            <a:off x="7735114" y="719477"/>
            <a:ext cx="292608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Hướng phát triển</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283569" y="1303964"/>
            <a:ext cx="5720861" cy="5174493"/>
          </a:xfrm>
          <a:prstGeom prst="rect">
            <a:avLst/>
          </a:prstGeom>
        </p:spPr>
        <p:txBody>
          <a:bodyPr wrap="square">
            <a:spAutoFit/>
          </a:bodyPr>
          <a:lstStyle/>
          <a:p>
            <a:pPr lvl="0" algn="just">
              <a:lnSpc>
                <a:spcPct val="150000"/>
              </a:lnSpc>
              <a:defRPr/>
            </a:pPr>
            <a:r>
              <a:rPr lang="vi-VN" sz="3200" spc="-100">
                <a:solidFill>
                  <a:prstClr val="black"/>
                </a:solidFill>
                <a:latin typeface="Times New Roman" panose="02020603050405020304" pitchFamily="18" charset="0"/>
                <a:cs typeface="Times New Roman" panose="02020603050405020304" pitchFamily="18" charset="0"/>
              </a:rPr>
              <a:t>- Đẩy mạnh ứng dụng công nghệ hiện đại, ít phát thải khí nhà kính, có khả năng cạnh tranh, tham gia toàn diện vào chuỗi giá trị toàn cầu.</a:t>
            </a:r>
          </a:p>
          <a:p>
            <a:pPr lvl="0" algn="just">
              <a:lnSpc>
                <a:spcPct val="150000"/>
              </a:lnSpc>
              <a:defRPr/>
            </a:pPr>
            <a:r>
              <a:rPr lang="vi-VN" sz="3200" spc="-100">
                <a:solidFill>
                  <a:prstClr val="black"/>
                </a:solidFill>
                <a:latin typeface="Times New Roman" panose="02020603050405020304" pitchFamily="18" charset="0"/>
                <a:cs typeface="Times New Roman" panose="02020603050405020304" pitchFamily="18" charset="0"/>
              </a:rPr>
              <a:t>- Ưu tiên phát triển một số ngành công nghiệp mới như sản xuất chíp, bán dẫn, rô-bốt, vật liệu mới,...</a:t>
            </a:r>
          </a:p>
        </p:txBody>
      </p:sp>
      <p:grpSp>
        <p:nvGrpSpPr>
          <p:cNvPr id="6" name="Group 5"/>
          <p:cNvGrpSpPr/>
          <p:nvPr/>
        </p:nvGrpSpPr>
        <p:grpSpPr>
          <a:xfrm>
            <a:off x="-1139" y="0"/>
            <a:ext cx="6079756" cy="6765472"/>
            <a:chOff x="-1139" y="0"/>
            <a:chExt cx="6079756" cy="6765472"/>
          </a:xfrm>
        </p:grpSpPr>
        <p:grpSp>
          <p:nvGrpSpPr>
            <p:cNvPr id="10" name="Group 9"/>
            <p:cNvGrpSpPr/>
            <p:nvPr/>
          </p:nvGrpSpPr>
          <p:grpSpPr>
            <a:xfrm>
              <a:off x="-1139" y="0"/>
              <a:ext cx="6079756" cy="6765472"/>
              <a:chOff x="-1139" y="9438"/>
              <a:chExt cx="6079756" cy="6765472"/>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1" name="Picture 10"/>
            <p:cNvPicPr>
              <a:picLocks noChangeAspect="1"/>
            </p:cNvPicPr>
            <p:nvPr/>
          </p:nvPicPr>
          <p:blipFill rotWithShape="1">
            <a:blip r:embed="rId6"/>
            <a:srcRect l="7986" r="2219"/>
            <a:stretch/>
          </p:blipFill>
          <p:spPr>
            <a:xfrm>
              <a:off x="4476750" y="4252851"/>
              <a:ext cx="1598958" cy="2502388"/>
            </a:xfrm>
            <a:prstGeom prst="rect">
              <a:avLst/>
            </a:prstGeom>
          </p:spPr>
        </p:pic>
      </p:grpSp>
    </p:spTree>
    <p:extLst>
      <p:ext uri="{BB962C8B-B14F-4D97-AF65-F5344CB8AC3E}">
        <p14:creationId xmlns:p14="http://schemas.microsoft.com/office/powerpoint/2010/main" val="553439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lvl="0" indent="13970" algn="ctr">
              <a:defRPr/>
            </a:pPr>
            <a:r>
              <a:rPr lang="en-US" sz="3200" b="1">
                <a:solidFill>
                  <a:srgbClr val="FF0000"/>
                </a:solidFill>
                <a:latin typeface="Times New Roman" panose="02020603050405020304" pitchFamily="18" charset="0"/>
                <a:ea typeface="Times New Roman" panose="02020603050405020304" pitchFamily="18" charset="0"/>
              </a:rPr>
              <a:t>2. Vấn đề phát triển dịch vụ</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7735114" y="719477"/>
            <a:ext cx="292608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Tình hình chung</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307015" y="1303964"/>
            <a:ext cx="5673969" cy="5359159"/>
          </a:xfrm>
          <a:prstGeom prst="rect">
            <a:avLst/>
          </a:prstGeom>
        </p:spPr>
        <p:txBody>
          <a:bodyPr wrap="square">
            <a:spAutoFit/>
          </a:bodyPr>
          <a:lstStyle/>
          <a:p>
            <a:pPr lvl="0" algn="just">
              <a:lnSpc>
                <a:spcPct val="120000"/>
              </a:lnSpc>
              <a:defRPr/>
            </a:pPr>
            <a:r>
              <a:rPr lang="vi-VN" sz="3200" spc="-100">
                <a:solidFill>
                  <a:prstClr val="black"/>
                </a:solidFill>
                <a:latin typeface="Times New Roman" panose="02020603050405020304" pitchFamily="18" charset="0"/>
                <a:cs typeface="Times New Roman" panose="02020603050405020304" pitchFamily="18" charset="0"/>
              </a:rPr>
              <a:t>- Có ngành dịch vụ phát triển mạnh: chiếm 44,7% vào GRDP của vùng (năm 2024). </a:t>
            </a:r>
            <a:endParaRPr lang="en-US" sz="3200" spc="-100">
              <a:solidFill>
                <a:prstClr val="black"/>
              </a:solidFill>
              <a:latin typeface="Times New Roman" panose="02020603050405020304" pitchFamily="18" charset="0"/>
              <a:cs typeface="Times New Roman" panose="02020603050405020304" pitchFamily="18" charset="0"/>
            </a:endParaRPr>
          </a:p>
          <a:p>
            <a:pPr lvl="0" algn="just">
              <a:lnSpc>
                <a:spcPct val="120000"/>
              </a:lnSpc>
              <a:defRPr/>
            </a:pPr>
            <a:r>
              <a:rPr lang="vi-VN" sz="3200" spc="-100">
                <a:solidFill>
                  <a:prstClr val="black"/>
                </a:solidFill>
                <a:latin typeface="Times New Roman" panose="02020603050405020304" pitchFamily="18" charset="0"/>
                <a:cs typeface="Times New Roman" panose="02020603050405020304" pitchFamily="18" charset="0"/>
              </a:rPr>
              <a:t>- Cơ cấu ngành đa dạng</a:t>
            </a: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phát triển theo hướng hiện đại, hội nhập. </a:t>
            </a:r>
          </a:p>
          <a:p>
            <a:pPr lvl="0" algn="just">
              <a:lnSpc>
                <a:spcPct val="120000"/>
              </a:lnSpc>
              <a:defRPr/>
            </a:pPr>
            <a:r>
              <a:rPr lang="vi-VN" sz="3200" spc="-100">
                <a:solidFill>
                  <a:prstClr val="black"/>
                </a:solidFill>
                <a:latin typeface="Times New Roman" panose="02020603050405020304" pitchFamily="18" charset="0"/>
                <a:cs typeface="Times New Roman" panose="02020603050405020304" pitchFamily="18" charset="0"/>
              </a:rPr>
              <a:t>- Một số ngành dịch vụ nổi bật của vùng là giao thông vận tải, thương mại, du lịch, tài chính ngân hàng, bưu chính viễn thông,... </a:t>
            </a:r>
          </a:p>
        </p:txBody>
      </p:sp>
      <p:grpSp>
        <p:nvGrpSpPr>
          <p:cNvPr id="6" name="Group 5"/>
          <p:cNvGrpSpPr/>
          <p:nvPr/>
        </p:nvGrpSpPr>
        <p:grpSpPr>
          <a:xfrm>
            <a:off x="-1139" y="0"/>
            <a:ext cx="6079756" cy="6765472"/>
            <a:chOff x="-1139" y="0"/>
            <a:chExt cx="6079756" cy="6765472"/>
          </a:xfrm>
        </p:grpSpPr>
        <p:grpSp>
          <p:nvGrpSpPr>
            <p:cNvPr id="10" name="Group 9"/>
            <p:cNvGrpSpPr/>
            <p:nvPr/>
          </p:nvGrpSpPr>
          <p:grpSpPr>
            <a:xfrm>
              <a:off x="-1139" y="0"/>
              <a:ext cx="6079756" cy="6765472"/>
              <a:chOff x="-1139" y="9438"/>
              <a:chExt cx="6079756" cy="6765472"/>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1" name="Picture 10"/>
            <p:cNvPicPr>
              <a:picLocks noChangeAspect="1"/>
            </p:cNvPicPr>
            <p:nvPr/>
          </p:nvPicPr>
          <p:blipFill rotWithShape="1">
            <a:blip r:embed="rId6"/>
            <a:srcRect l="7986" r="2219"/>
            <a:stretch/>
          </p:blipFill>
          <p:spPr>
            <a:xfrm>
              <a:off x="4476750" y="4252851"/>
              <a:ext cx="1598958" cy="2502388"/>
            </a:xfrm>
            <a:prstGeom prst="rect">
              <a:avLst/>
            </a:prstGeom>
          </p:spPr>
        </p:pic>
      </p:grpSp>
    </p:spTree>
    <p:extLst>
      <p:ext uri="{BB962C8B-B14F-4D97-AF65-F5344CB8AC3E}">
        <p14:creationId xmlns:p14="http://schemas.microsoft.com/office/powerpoint/2010/main" val="229034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2. Vấn đề phát triển dịch vụ</a:t>
            </a:r>
          </a:p>
        </p:txBody>
      </p:sp>
      <p:sp>
        <p:nvSpPr>
          <p:cNvPr id="8" name="Rounded Rectangle 7"/>
          <p:cNvSpPr/>
          <p:nvPr/>
        </p:nvSpPr>
        <p:spPr>
          <a:xfrm>
            <a:off x="7474318" y="653314"/>
            <a:ext cx="347472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a) Giao thông vận tải</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561189" y="1171313"/>
            <a:ext cx="5237017" cy="954107"/>
          </a:xfrm>
          <a:prstGeom prst="rect">
            <a:avLst/>
          </a:prstGeom>
        </p:spPr>
        <p:txBody>
          <a:bodyPr wrap="square">
            <a:spAutoFit/>
          </a:bodyPr>
          <a:lstStyle/>
          <a:p>
            <a:pPr lvl="0" algn="just">
              <a:defRPr/>
            </a:pPr>
            <a:r>
              <a:rPr kumimoji="0" lang="en-US"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lang="vi-VN" sz="2800" b="1" spc="-100">
                <a:solidFill>
                  <a:srgbClr val="FF0000"/>
                </a:solidFill>
                <a:latin typeface="Times New Roman" panose="02020603050405020304" pitchFamily="18" charset="0"/>
                <a:cs typeface="Times New Roman" panose="02020603050405020304" pitchFamily="18" charset="0"/>
              </a:rPr>
              <a:t> Phát triển nhanh, đồng bộ, hiện đại, với đầy đủ các loại hình:</a:t>
            </a:r>
            <a:endParaRPr kumimoji="0" lang="vi-VN"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6532324" y="2207802"/>
            <a:ext cx="5321300" cy="4401205"/>
          </a:xfrm>
          <a:prstGeom prst="rect">
            <a:avLst/>
          </a:prstGeom>
        </p:spPr>
        <p:txBody>
          <a:bodyPr wrap="square">
            <a:spAutoFit/>
          </a:bodyPr>
          <a:lstStyle/>
          <a:p>
            <a:pPr lvl="0" algn="just">
              <a:defRPr/>
            </a:pPr>
            <a:r>
              <a:rPr lang="en-US" sz="2800" b="1" spc="-100">
                <a:solidFill>
                  <a:prstClr val="black"/>
                </a:solidFill>
                <a:latin typeface="Times New Roman" panose="02020603050405020304" pitchFamily="18" charset="0"/>
                <a:cs typeface="Times New Roman" panose="02020603050405020304" pitchFamily="18" charset="0"/>
              </a:rPr>
              <a:t>-</a:t>
            </a:r>
            <a:r>
              <a:rPr lang="vi-VN" sz="2800" b="1" spc="-100">
                <a:solidFill>
                  <a:prstClr val="black"/>
                </a:solidFill>
                <a:latin typeface="Times New Roman" panose="02020603050405020304" pitchFamily="18" charset="0"/>
                <a:cs typeface="Times New Roman" panose="02020603050405020304" pitchFamily="18" charset="0"/>
              </a:rPr>
              <a:t> Đường ô tô:</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a:t>
            </a:r>
            <a:r>
              <a:rPr lang="en-US" sz="2800" spc="-100">
                <a:solidFill>
                  <a:prstClr val="black"/>
                </a:solidFill>
                <a:latin typeface="Times New Roman" panose="02020603050405020304" pitchFamily="18" charset="0"/>
                <a:cs typeface="Times New Roman" panose="02020603050405020304" pitchFamily="18" charset="0"/>
              </a:rPr>
              <a:t>M</a:t>
            </a:r>
            <a:r>
              <a:rPr lang="vi-VN" sz="2800" spc="-100">
                <a:solidFill>
                  <a:prstClr val="black"/>
                </a:solidFill>
                <a:latin typeface="Times New Roman" panose="02020603050405020304" pitchFamily="18" charset="0"/>
                <a:cs typeface="Times New Roman" panose="02020603050405020304" pitchFamily="18" charset="0"/>
              </a:rPr>
              <a:t>ạng lướ</a:t>
            </a:r>
            <a:r>
              <a:rPr lang="en-US" sz="2800" spc="-100">
                <a:solidFill>
                  <a:prstClr val="black"/>
                </a:solidFill>
                <a:latin typeface="Times New Roman" panose="02020603050405020304" pitchFamily="18" charset="0"/>
                <a:cs typeface="Times New Roman" panose="02020603050405020304" pitchFamily="18" charset="0"/>
              </a:rPr>
              <a:t>i và </a:t>
            </a:r>
            <a:r>
              <a:rPr lang="vi-VN" sz="2800" spc="-100">
                <a:solidFill>
                  <a:prstClr val="black"/>
                </a:solidFill>
                <a:latin typeface="Times New Roman" panose="02020603050405020304" pitchFamily="18" charset="0"/>
                <a:cs typeface="Times New Roman" panose="02020603050405020304" pitchFamily="18" charset="0"/>
              </a:rPr>
              <a:t>chất lượng</a:t>
            </a:r>
            <a:r>
              <a:rPr lang="en-US" sz="2800" spc="-100">
                <a:solidFill>
                  <a:prstClr val="black"/>
                </a:solidFill>
                <a:latin typeface="Times New Roman" panose="02020603050405020304" pitchFamily="18" charset="0"/>
                <a:cs typeface="Times New Roman" panose="02020603050405020304" pitchFamily="18" charset="0"/>
              </a:rPr>
              <a:t> phát triển nhanh.</a:t>
            </a:r>
            <a:endParaRPr lang="vi-VN" sz="2800" spc="-100">
              <a:solidFill>
                <a:prstClr val="black"/>
              </a:solidFill>
              <a:latin typeface="Times New Roman" panose="02020603050405020304" pitchFamily="18" charset="0"/>
              <a:cs typeface="Times New Roman" panose="02020603050405020304" pitchFamily="18" charset="0"/>
            </a:endParaRP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Các tuyến cao tốc: Hà Nội - Hải Phòng</a:t>
            </a:r>
            <a:r>
              <a:rPr lang="en-US" sz="2800" spc="-100">
                <a:solidFill>
                  <a:prstClr val="black"/>
                </a:solidFill>
                <a:latin typeface="Times New Roman" panose="02020603050405020304" pitchFamily="18" charset="0"/>
                <a:cs typeface="Times New Roman" panose="02020603050405020304" pitchFamily="18" charset="0"/>
              </a:rPr>
              <a:t>; </a:t>
            </a:r>
            <a:r>
              <a:rPr lang="vi-VN" sz="2800" spc="-100">
                <a:solidFill>
                  <a:prstClr val="black"/>
                </a:solidFill>
                <a:latin typeface="Times New Roman" panose="02020603050405020304" pitchFamily="18" charset="0"/>
                <a:cs typeface="Times New Roman" panose="02020603050405020304" pitchFamily="18" charset="0"/>
              </a:rPr>
              <a:t>Hải Phòng - Móng Cái</a:t>
            </a:r>
            <a:r>
              <a:rPr lang="en-US" sz="2800" spc="-100">
                <a:solidFill>
                  <a:prstClr val="black"/>
                </a:solidFill>
                <a:latin typeface="Times New Roman" panose="02020603050405020304" pitchFamily="18" charset="0"/>
                <a:cs typeface="Times New Roman" panose="02020603050405020304" pitchFamily="18" charset="0"/>
              </a:rPr>
              <a:t>; </a:t>
            </a:r>
            <a:r>
              <a:rPr lang="vi-VN" sz="2800" spc="-100">
                <a:solidFill>
                  <a:prstClr val="black"/>
                </a:solidFill>
                <a:latin typeface="Times New Roman" panose="02020603050405020304" pitchFamily="18" charset="0"/>
                <a:cs typeface="Times New Roman" panose="02020603050405020304" pitchFamily="18" charset="0"/>
              </a:rPr>
              <a:t>Hà Nội - Lào Cai,..</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Các tuyến quan trọng khác: </a:t>
            </a:r>
            <a:endParaRPr lang="en-US" sz="2800" spc="-100">
              <a:solidFill>
                <a:prstClr val="black"/>
              </a:solidFill>
              <a:latin typeface="Times New Roman" panose="02020603050405020304" pitchFamily="18" charset="0"/>
              <a:cs typeface="Times New Roman" panose="02020603050405020304" pitchFamily="18" charset="0"/>
            </a:endParaRPr>
          </a:p>
          <a:p>
            <a:pPr lvl="0" algn="just">
              <a:defRPr/>
            </a:pPr>
            <a:r>
              <a:rPr lang="en-US" sz="2800" spc="-100">
                <a:solidFill>
                  <a:prstClr val="black"/>
                </a:solidFill>
                <a:latin typeface="Times New Roman" panose="02020603050405020304" pitchFamily="18" charset="0"/>
                <a:cs typeface="Times New Roman" panose="02020603050405020304" pitchFamily="18" charset="0"/>
              </a:rPr>
              <a:t>QL</a:t>
            </a:r>
            <a:r>
              <a:rPr lang="vi-VN" sz="2800" spc="-100">
                <a:solidFill>
                  <a:prstClr val="black"/>
                </a:solidFill>
                <a:latin typeface="Times New Roman" panose="02020603050405020304" pitchFamily="18" charset="0"/>
                <a:cs typeface="Times New Roman" panose="02020603050405020304" pitchFamily="18" charset="0"/>
              </a:rPr>
              <a:t>5 (Hà Nội - Hải Phòng)</a:t>
            </a:r>
            <a:endParaRPr lang="en-US" sz="2800" spc="-100">
              <a:solidFill>
                <a:prstClr val="black"/>
              </a:solidFill>
              <a:latin typeface="Times New Roman" panose="02020603050405020304" pitchFamily="18" charset="0"/>
              <a:cs typeface="Times New Roman" panose="02020603050405020304" pitchFamily="18" charset="0"/>
            </a:endParaRPr>
          </a:p>
          <a:p>
            <a:pPr lvl="0" algn="just">
              <a:defRPr/>
            </a:pPr>
            <a:r>
              <a:rPr lang="en-US" sz="2800" spc="-100">
                <a:solidFill>
                  <a:prstClr val="black"/>
                </a:solidFill>
                <a:latin typeface="Times New Roman" panose="02020603050405020304" pitchFamily="18" charset="0"/>
                <a:cs typeface="Times New Roman" panose="02020603050405020304" pitchFamily="18" charset="0"/>
              </a:rPr>
              <a:t>QL</a:t>
            </a:r>
            <a:r>
              <a:rPr lang="vi-VN" sz="2800" spc="-100">
                <a:solidFill>
                  <a:prstClr val="black"/>
                </a:solidFill>
                <a:latin typeface="Times New Roman" panose="02020603050405020304" pitchFamily="18" charset="0"/>
                <a:cs typeface="Times New Roman" panose="02020603050405020304" pitchFamily="18" charset="0"/>
              </a:rPr>
              <a:t>10 (Ninh Bình - Hải Phòng)</a:t>
            </a:r>
            <a:endParaRPr lang="en-US" sz="2800" spc="-100">
              <a:solidFill>
                <a:prstClr val="black"/>
              </a:solidFill>
              <a:latin typeface="Times New Roman" panose="02020603050405020304" pitchFamily="18" charset="0"/>
              <a:cs typeface="Times New Roman" panose="02020603050405020304" pitchFamily="18" charset="0"/>
            </a:endParaRPr>
          </a:p>
          <a:p>
            <a:pPr lvl="0" algn="just">
              <a:defRPr/>
            </a:pPr>
            <a:r>
              <a:rPr lang="en-US" sz="2800" spc="-100">
                <a:solidFill>
                  <a:prstClr val="black"/>
                </a:solidFill>
                <a:latin typeface="Times New Roman" panose="02020603050405020304" pitchFamily="18" charset="0"/>
                <a:cs typeface="Times New Roman" panose="02020603050405020304" pitchFamily="18" charset="0"/>
              </a:rPr>
              <a:t>QL</a:t>
            </a:r>
            <a:r>
              <a:rPr lang="vi-VN" sz="2800" spc="-100">
                <a:solidFill>
                  <a:prstClr val="black"/>
                </a:solidFill>
                <a:latin typeface="Times New Roman" panose="02020603050405020304" pitchFamily="18" charset="0"/>
                <a:cs typeface="Times New Roman" panose="02020603050405020304" pitchFamily="18" charset="0"/>
              </a:rPr>
              <a:t>18 (</a:t>
            </a:r>
            <a:r>
              <a:rPr lang="en-US" sz="2800" spc="-100">
                <a:solidFill>
                  <a:prstClr val="black"/>
                </a:solidFill>
                <a:latin typeface="Times New Roman" panose="02020603050405020304" pitchFamily="18" charset="0"/>
                <a:cs typeface="Times New Roman" panose="02020603050405020304" pitchFamily="18" charset="0"/>
              </a:rPr>
              <a:t>HN </a:t>
            </a:r>
            <a:r>
              <a:rPr lang="vi-VN" sz="2800" spc="-100">
                <a:solidFill>
                  <a:prstClr val="black"/>
                </a:solidFill>
                <a:latin typeface="Times New Roman" panose="02020603050405020304" pitchFamily="18" charset="0"/>
                <a:cs typeface="Times New Roman" panose="02020603050405020304" pitchFamily="18" charset="0"/>
              </a:rPr>
              <a:t>- Bắc Ninh - Hải </a:t>
            </a:r>
            <a:r>
              <a:rPr lang="en-US" sz="2800" spc="-100">
                <a:solidFill>
                  <a:prstClr val="black"/>
                </a:solidFill>
                <a:latin typeface="Times New Roman" panose="02020603050405020304" pitchFamily="18" charset="0"/>
                <a:cs typeface="Times New Roman" panose="02020603050405020304" pitchFamily="18" charset="0"/>
              </a:rPr>
              <a:t>Phòng</a:t>
            </a:r>
            <a:r>
              <a:rPr lang="vi-VN" sz="2800" spc="-100">
                <a:solidFill>
                  <a:prstClr val="black"/>
                </a:solidFill>
                <a:latin typeface="Times New Roman" panose="02020603050405020304" pitchFamily="18" charset="0"/>
                <a:cs typeface="Times New Roman" panose="02020603050405020304" pitchFamily="18" charset="0"/>
              </a:rPr>
              <a:t>),...</a:t>
            </a:r>
          </a:p>
        </p:txBody>
      </p:sp>
      <p:grpSp>
        <p:nvGrpSpPr>
          <p:cNvPr id="11" name="Group 10"/>
          <p:cNvGrpSpPr/>
          <p:nvPr/>
        </p:nvGrpSpPr>
        <p:grpSpPr>
          <a:xfrm>
            <a:off x="-1139" y="0"/>
            <a:ext cx="6079756" cy="6765472"/>
            <a:chOff x="-1139" y="0"/>
            <a:chExt cx="6079756" cy="6765472"/>
          </a:xfrm>
        </p:grpSpPr>
        <p:grpSp>
          <p:nvGrpSpPr>
            <p:cNvPr id="12" name="Group 11"/>
            <p:cNvGrpSpPr/>
            <p:nvPr/>
          </p:nvGrpSpPr>
          <p:grpSpPr>
            <a:xfrm>
              <a:off x="-1139" y="0"/>
              <a:ext cx="6079756" cy="6765472"/>
              <a:chOff x="-1139" y="9438"/>
              <a:chExt cx="6079756" cy="6765472"/>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3" name="Picture 12"/>
            <p:cNvPicPr>
              <a:picLocks noChangeAspect="1"/>
            </p:cNvPicPr>
            <p:nvPr/>
          </p:nvPicPr>
          <p:blipFill rotWithShape="1">
            <a:blip r:embed="rId6"/>
            <a:srcRect l="7986" r="2219"/>
            <a:stretch/>
          </p:blipFill>
          <p:spPr>
            <a:xfrm>
              <a:off x="4476750" y="4252851"/>
              <a:ext cx="1598958" cy="2502388"/>
            </a:xfrm>
            <a:prstGeom prst="rect">
              <a:avLst/>
            </a:prstGeom>
          </p:spPr>
        </p:pic>
      </p:grpSp>
    </p:spTree>
    <p:extLst>
      <p:ext uri="{BB962C8B-B14F-4D97-AF65-F5344CB8AC3E}">
        <p14:creationId xmlns:p14="http://schemas.microsoft.com/office/powerpoint/2010/main" val="33938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wipe(left)">
                                      <p:cBhvr>
                                        <p:cTn id="39" dur="500"/>
                                        <p:tgtEl>
                                          <p:spTgt spid="1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
                                            <p:txEl>
                                              <p:pRg st="5" end="5"/>
                                            </p:txEl>
                                          </p:spTgt>
                                        </p:tgtEl>
                                        <p:attrNameLst>
                                          <p:attrName>style.visibility</p:attrName>
                                        </p:attrNameLst>
                                      </p:cBhvr>
                                      <p:to>
                                        <p:strVal val="visible"/>
                                      </p:to>
                                    </p:set>
                                    <p:animEffect transition="in" filter="wipe(left)">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wipe(left)">
                                      <p:cBhvr>
                                        <p:cTn id="49"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2. Vấn đề phát triển dịch vụ</a:t>
            </a:r>
          </a:p>
        </p:txBody>
      </p:sp>
      <p:sp>
        <p:nvSpPr>
          <p:cNvPr id="8" name="Rounded Rectangle 7"/>
          <p:cNvSpPr/>
          <p:nvPr/>
        </p:nvSpPr>
        <p:spPr>
          <a:xfrm>
            <a:off x="7474318" y="653314"/>
            <a:ext cx="347472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Giao thông vận tải</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561189" y="1171313"/>
            <a:ext cx="5237017"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Phát triển nhanh, đồng bộ, hiện đại, với đầy đủ các loại hình:</a:t>
            </a:r>
          </a:p>
        </p:txBody>
      </p:sp>
      <p:sp>
        <p:nvSpPr>
          <p:cNvPr id="10" name="Rectangle 9"/>
          <p:cNvSpPr/>
          <p:nvPr/>
        </p:nvSpPr>
        <p:spPr>
          <a:xfrm>
            <a:off x="6532324" y="2055402"/>
            <a:ext cx="5321300" cy="4832092"/>
          </a:xfrm>
          <a:prstGeom prst="rect">
            <a:avLst/>
          </a:prstGeom>
        </p:spPr>
        <p:txBody>
          <a:bodyPr wrap="square">
            <a:spAutoFit/>
          </a:bodyPr>
          <a:lstStyle/>
          <a:p>
            <a:pPr lvl="0" algn="just">
              <a:defRPr/>
            </a:pPr>
            <a:r>
              <a:rPr lang="en-US" sz="2800" b="1" spc="-100">
                <a:solidFill>
                  <a:prstClr val="black"/>
                </a:solidFill>
                <a:latin typeface="Times New Roman" panose="02020603050405020304" pitchFamily="18" charset="0"/>
                <a:cs typeface="Times New Roman" panose="02020603050405020304" pitchFamily="18" charset="0"/>
              </a:rPr>
              <a:t>-</a:t>
            </a:r>
            <a:r>
              <a:rPr lang="vi-VN" sz="2800" b="1" spc="-100">
                <a:solidFill>
                  <a:prstClr val="black"/>
                </a:solidFill>
                <a:latin typeface="Times New Roman" panose="02020603050405020304" pitchFamily="18" charset="0"/>
                <a:cs typeface="Times New Roman" panose="02020603050405020304" pitchFamily="18" charset="0"/>
              </a:rPr>
              <a:t> Đường sắt:</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Phát triển mạnh.</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Hà Nội là đầu mối đường sắt lớn nhất cả nước. </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Đường sắt đô thị đang được phát triển. </a:t>
            </a:r>
          </a:p>
          <a:p>
            <a:pPr lvl="0" algn="just">
              <a:defRPr/>
            </a:pPr>
            <a:r>
              <a:rPr lang="en-US" sz="2800" b="1" spc="-100">
                <a:solidFill>
                  <a:prstClr val="black"/>
                </a:solidFill>
                <a:latin typeface="Times New Roman" panose="02020603050405020304" pitchFamily="18" charset="0"/>
                <a:cs typeface="Times New Roman" panose="02020603050405020304" pitchFamily="18" charset="0"/>
              </a:rPr>
              <a:t>-</a:t>
            </a:r>
            <a:r>
              <a:rPr lang="vi-VN" sz="2800" b="1" spc="-100">
                <a:solidFill>
                  <a:prstClr val="black"/>
                </a:solidFill>
                <a:latin typeface="Times New Roman" panose="02020603050405020304" pitchFamily="18" charset="0"/>
                <a:cs typeface="Times New Roman" panose="02020603050405020304" pitchFamily="18" charset="0"/>
              </a:rPr>
              <a:t> Đường hàng không:</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Phát triển nhanh. </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Có 3 cảng hàng không quốc tế</a:t>
            </a:r>
            <a:r>
              <a:rPr lang="en-US" sz="2800" spc="-100">
                <a:solidFill>
                  <a:prstClr val="black"/>
                </a:solidFill>
                <a:latin typeface="Times New Roman" panose="02020603050405020304" pitchFamily="18" charset="0"/>
                <a:cs typeface="Times New Roman" panose="02020603050405020304" pitchFamily="18" charset="0"/>
              </a:rPr>
              <a:t>: </a:t>
            </a:r>
            <a:r>
              <a:rPr lang="vi-VN" sz="2800" spc="-100">
                <a:solidFill>
                  <a:prstClr val="black"/>
                </a:solidFill>
                <a:latin typeface="Times New Roman" panose="02020603050405020304" pitchFamily="18" charset="0"/>
                <a:cs typeface="Times New Roman" panose="02020603050405020304" pitchFamily="18" charset="0"/>
              </a:rPr>
              <a:t>Nội Bài (Hà Nội), Cát Bi (Hải Phòng) </a:t>
            </a:r>
            <a:r>
              <a:rPr lang="en-US" sz="2800" spc="-100">
                <a:solidFill>
                  <a:prstClr val="black"/>
                </a:solidFill>
                <a:latin typeface="Times New Roman" panose="02020603050405020304" pitchFamily="18" charset="0"/>
                <a:cs typeface="Times New Roman" panose="02020603050405020304" pitchFamily="18" charset="0"/>
              </a:rPr>
              <a:t>&amp;</a:t>
            </a:r>
            <a:r>
              <a:rPr lang="vi-VN" sz="2800" spc="-100">
                <a:solidFill>
                  <a:prstClr val="black"/>
                </a:solidFill>
                <a:latin typeface="Times New Roman" panose="02020603050405020304" pitchFamily="18" charset="0"/>
                <a:cs typeface="Times New Roman" panose="02020603050405020304" pitchFamily="18" charset="0"/>
              </a:rPr>
              <a:t> Vân Đồn (Quảng Ninh). </a:t>
            </a:r>
          </a:p>
        </p:txBody>
      </p:sp>
      <p:grpSp>
        <p:nvGrpSpPr>
          <p:cNvPr id="11" name="Group 10"/>
          <p:cNvGrpSpPr/>
          <p:nvPr/>
        </p:nvGrpSpPr>
        <p:grpSpPr>
          <a:xfrm>
            <a:off x="-1139" y="0"/>
            <a:ext cx="6079756" cy="6765472"/>
            <a:chOff x="-1139" y="0"/>
            <a:chExt cx="6079756" cy="6765472"/>
          </a:xfrm>
        </p:grpSpPr>
        <p:grpSp>
          <p:nvGrpSpPr>
            <p:cNvPr id="12" name="Group 11"/>
            <p:cNvGrpSpPr/>
            <p:nvPr/>
          </p:nvGrpSpPr>
          <p:grpSpPr>
            <a:xfrm>
              <a:off x="-1139" y="0"/>
              <a:ext cx="6079756" cy="6765472"/>
              <a:chOff x="-1139" y="9438"/>
              <a:chExt cx="6079756" cy="6765472"/>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3" name="Picture 12"/>
            <p:cNvPicPr>
              <a:picLocks noChangeAspect="1"/>
            </p:cNvPicPr>
            <p:nvPr/>
          </p:nvPicPr>
          <p:blipFill rotWithShape="1">
            <a:blip r:embed="rId6"/>
            <a:srcRect l="7986" r="2219"/>
            <a:stretch/>
          </p:blipFill>
          <p:spPr>
            <a:xfrm>
              <a:off x="4476750" y="4252851"/>
              <a:ext cx="1598958" cy="2502388"/>
            </a:xfrm>
            <a:prstGeom prst="rect">
              <a:avLst/>
            </a:prstGeom>
          </p:spPr>
        </p:pic>
      </p:grpSp>
    </p:spTree>
    <p:extLst>
      <p:ext uri="{BB962C8B-B14F-4D97-AF65-F5344CB8AC3E}">
        <p14:creationId xmlns:p14="http://schemas.microsoft.com/office/powerpoint/2010/main" val="40877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left)">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wipe(left)">
                                      <p:cBhvr>
                                        <p:cTn id="3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iai-dap-thac-mac - Thủy Canh Miền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55" r="16678"/>
          <a:stretch/>
        </p:blipFill>
        <p:spPr bwMode="auto">
          <a:xfrm>
            <a:off x="6270764" y="2498966"/>
            <a:ext cx="2016291" cy="32696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287055" y="3559474"/>
            <a:ext cx="3620279" cy="2012859"/>
          </a:xfrm>
          <a:prstGeom prst="rect">
            <a:avLst/>
          </a:prstGeom>
        </p:spPr>
        <p:txBody>
          <a:bodyPr wrap="square">
            <a:spAutoFit/>
          </a:bodyPr>
          <a:lstStyle/>
          <a:p>
            <a:pPr lvl="0" algn="just">
              <a:lnSpc>
                <a:spcPct val="130000"/>
              </a:lnSpc>
              <a:defRPr/>
            </a:pPr>
            <a:r>
              <a:rPr lang="vi-VN" sz="3200">
                <a:solidFill>
                  <a:prstClr val="black"/>
                </a:solidFill>
                <a:latin typeface="Times New Roman" panose="02020603050405020304" pitchFamily="18" charset="0"/>
                <a:cs typeface="Times New Roman" panose="02020603050405020304" pitchFamily="18" charset="0"/>
              </a:rPr>
              <a:t>Trình bày đặc điểm vị trí địa lí và phạm vi lãnh thổ của vùng</a:t>
            </a:r>
            <a:r>
              <a:rPr lang="en-US" sz="320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7975411" y="1018511"/>
            <a:ext cx="1486796" cy="1080000"/>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CẶP 02 phút</a:t>
            </a:r>
          </a:p>
        </p:txBody>
      </p:sp>
      <p:pic>
        <p:nvPicPr>
          <p:cNvPr id="7"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5075" y="1001692"/>
            <a:ext cx="1260000" cy="10968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77937" y="29496"/>
            <a:ext cx="641406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Vị trí địa lí và phạm vi lãnh thổ </a:t>
            </a:r>
            <a:endParaRPr kumimoji="0" lang="en-US" sz="3200" b="0" i="0" u="none" strike="noStrike" kern="1200" cap="none" spc="-100" normalizeH="0" baseline="0" noProof="0">
              <a:ln>
                <a:noFill/>
              </a:ln>
              <a:solidFill>
                <a:srgbClr val="FF0000"/>
              </a:solidFill>
              <a:effectLst/>
              <a:uLnTx/>
              <a:uFillTx/>
              <a:latin typeface="Calibri" panose="020F0502020204030204"/>
              <a:ea typeface="+mn-ea"/>
              <a:cs typeface="+mn-cs"/>
            </a:endParaRPr>
          </a:p>
        </p:txBody>
      </p:sp>
      <p:grpSp>
        <p:nvGrpSpPr>
          <p:cNvPr id="10" name="Group 9"/>
          <p:cNvGrpSpPr/>
          <p:nvPr/>
        </p:nvGrpSpPr>
        <p:grpSpPr>
          <a:xfrm>
            <a:off x="0" y="-17585"/>
            <a:ext cx="5777938" cy="6875585"/>
            <a:chOff x="0" y="-17585"/>
            <a:chExt cx="5777938" cy="6875585"/>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3509" t="19469" r="30956" b="20702"/>
            <a:stretch/>
          </p:blipFill>
          <p:spPr>
            <a:xfrm>
              <a:off x="0" y="-17585"/>
              <a:ext cx="5777938" cy="6875585"/>
            </a:xfrm>
            <a:prstGeom prst="rect">
              <a:avLst/>
            </a:prstGeom>
          </p:spPr>
        </p:pic>
        <p:sp>
          <p:nvSpPr>
            <p:cNvPr id="12" name="TextBox 11"/>
            <p:cNvSpPr txBox="1"/>
            <p:nvPr/>
          </p:nvSpPr>
          <p:spPr>
            <a:xfrm>
              <a:off x="2727702" y="170481"/>
              <a:ext cx="1658318" cy="369332"/>
            </a:xfrm>
            <a:prstGeom prst="rect">
              <a:avLst/>
            </a:prstGeom>
            <a:noFill/>
          </p:spPr>
          <p:txBody>
            <a:bodyPr wrap="square" rtlCol="0">
              <a:spAutoFit/>
            </a:bodyPr>
            <a:lstStyle/>
            <a:p>
              <a:pPr algn="ctr"/>
              <a:r>
                <a:rPr lang="en-US" b="1">
                  <a:solidFill>
                    <a:schemeClr val="tx1">
                      <a:lumMod val="85000"/>
                      <a:lumOff val="15000"/>
                    </a:schemeClr>
                  </a:solidFill>
                </a:rPr>
                <a:t>TRUNG QUỐC</a:t>
              </a:r>
            </a:p>
          </p:txBody>
        </p:sp>
      </p:grpSp>
    </p:spTree>
    <p:extLst>
      <p:ext uri="{BB962C8B-B14F-4D97-AF65-F5344CB8AC3E}">
        <p14:creationId xmlns:p14="http://schemas.microsoft.com/office/powerpoint/2010/main" val="415938615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2. Vấn đề phát triển dịch vụ</a:t>
            </a:r>
          </a:p>
        </p:txBody>
      </p:sp>
      <p:sp>
        <p:nvSpPr>
          <p:cNvPr id="8" name="Rounded Rectangle 7"/>
          <p:cNvSpPr/>
          <p:nvPr/>
        </p:nvSpPr>
        <p:spPr>
          <a:xfrm>
            <a:off x="7474318" y="653314"/>
            <a:ext cx="347472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Giao thông vận tải</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561189" y="1171313"/>
            <a:ext cx="5237017"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Phát triển nhanh, đồng bộ, hiện đại, với đầy đủ các loại hình:</a:t>
            </a:r>
          </a:p>
        </p:txBody>
      </p:sp>
      <p:sp>
        <p:nvSpPr>
          <p:cNvPr id="10" name="Rectangle 9"/>
          <p:cNvSpPr/>
          <p:nvPr/>
        </p:nvSpPr>
        <p:spPr>
          <a:xfrm>
            <a:off x="6532324" y="2131602"/>
            <a:ext cx="5321300" cy="4832092"/>
          </a:xfrm>
          <a:prstGeom prst="rect">
            <a:avLst/>
          </a:prstGeom>
        </p:spPr>
        <p:txBody>
          <a:bodyPr wrap="square">
            <a:spAutoFit/>
          </a:bodyPr>
          <a:lstStyle/>
          <a:p>
            <a:pPr lvl="0" algn="just">
              <a:defRPr/>
            </a:pPr>
            <a:r>
              <a:rPr lang="en-US" sz="2800" b="1" spc="-100">
                <a:solidFill>
                  <a:prstClr val="black"/>
                </a:solidFill>
                <a:latin typeface="Times New Roman" panose="02020603050405020304" pitchFamily="18" charset="0"/>
                <a:cs typeface="Times New Roman" panose="02020603050405020304" pitchFamily="18" charset="0"/>
              </a:rPr>
              <a:t>-</a:t>
            </a:r>
            <a:r>
              <a:rPr lang="vi-VN" sz="2800" b="1" spc="-100">
                <a:solidFill>
                  <a:prstClr val="black"/>
                </a:solidFill>
                <a:latin typeface="Times New Roman" panose="02020603050405020304" pitchFamily="18" charset="0"/>
                <a:cs typeface="Times New Roman" panose="02020603050405020304" pitchFamily="18" charset="0"/>
              </a:rPr>
              <a:t> Đường biển:</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Phát triển mạnh. </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Có 4 cảng biển, với nhiều bến cảng</a:t>
            </a: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a:t>
            </a:r>
            <a:r>
              <a:rPr lang="en-US" sz="2800" spc="-100">
                <a:solidFill>
                  <a:prstClr val="black"/>
                </a:solidFill>
                <a:latin typeface="Times New Roman" panose="02020603050405020304" pitchFamily="18" charset="0"/>
                <a:cs typeface="Times New Roman" panose="02020603050405020304" pitchFamily="18" charset="0"/>
              </a:rPr>
              <a:t>c</a:t>
            </a:r>
            <a:r>
              <a:rPr lang="vi-VN" sz="2800" spc="-100">
                <a:solidFill>
                  <a:prstClr val="black"/>
                </a:solidFill>
                <a:latin typeface="Times New Roman" panose="02020603050405020304" pitchFamily="18" charset="0"/>
                <a:cs typeface="Times New Roman" panose="02020603050405020304" pitchFamily="18" charset="0"/>
              </a:rPr>
              <a:t>ảng Hải Phòng</a:t>
            </a:r>
            <a:r>
              <a:rPr lang="en-US" sz="2800" spc="-100">
                <a:solidFill>
                  <a:prstClr val="black"/>
                </a:solidFill>
                <a:latin typeface="Times New Roman" panose="02020603050405020304" pitchFamily="18" charset="0"/>
                <a:cs typeface="Times New Roman" panose="02020603050405020304" pitchFamily="18" charset="0"/>
              </a:rPr>
              <a:t> (</a:t>
            </a:r>
            <a:r>
              <a:rPr lang="vi-VN" sz="2800" spc="-100">
                <a:solidFill>
                  <a:prstClr val="black"/>
                </a:solidFill>
                <a:latin typeface="Times New Roman" panose="02020603050405020304" pitchFamily="18" charset="0"/>
                <a:cs typeface="Times New Roman" panose="02020603050405020304" pitchFamily="18" charset="0"/>
              </a:rPr>
              <a:t>cảng đặc biệt</a:t>
            </a: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cảng Quảng Ninh </a:t>
            </a: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cảng loại I</a:t>
            </a: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a:t>
            </a:r>
            <a:r>
              <a:rPr lang="en-US" sz="2800" spc="-100">
                <a:solidFill>
                  <a:prstClr val="black"/>
                </a:solidFill>
                <a:latin typeface="Times New Roman" panose="02020603050405020304" pitchFamily="18" charset="0"/>
                <a:cs typeface="Times New Roman" panose="02020603050405020304" pitchFamily="18" charset="0"/>
              </a:rPr>
              <a:t>T</a:t>
            </a:r>
            <a:r>
              <a:rPr lang="vi-VN" sz="2800" spc="-100">
                <a:solidFill>
                  <a:prstClr val="black"/>
                </a:solidFill>
                <a:latin typeface="Times New Roman" panose="02020603050405020304" pitchFamily="18" charset="0"/>
                <a:cs typeface="Times New Roman" panose="02020603050405020304" pitchFamily="18" charset="0"/>
              </a:rPr>
              <a:t>uyến đường biển </a:t>
            </a:r>
            <a:r>
              <a:rPr lang="en-US" sz="2800" spc="-100">
                <a:solidFill>
                  <a:prstClr val="black"/>
                </a:solidFill>
                <a:latin typeface="Times New Roman" panose="02020603050405020304" pitchFamily="18" charset="0"/>
                <a:cs typeface="Times New Roman" panose="02020603050405020304" pitchFamily="18" charset="0"/>
              </a:rPr>
              <a:t>quốc tế </a:t>
            </a:r>
            <a:r>
              <a:rPr lang="vi-VN" sz="2800" spc="-100">
                <a:solidFill>
                  <a:prstClr val="black"/>
                </a:solidFill>
                <a:latin typeface="Times New Roman" panose="02020603050405020304" pitchFamily="18" charset="0"/>
                <a:cs typeface="Times New Roman" panose="02020603050405020304" pitchFamily="18" charset="0"/>
              </a:rPr>
              <a:t>quan trọng: Hải Phòng </a:t>
            </a:r>
            <a:r>
              <a:rPr lang="en-US" sz="2800" spc="-100">
                <a:solidFill>
                  <a:prstClr val="black"/>
                </a:solidFill>
                <a:latin typeface="Times New Roman" panose="02020603050405020304" pitchFamily="18" charset="0"/>
                <a:cs typeface="Times New Roman" panose="02020603050405020304" pitchFamily="18" charset="0"/>
              </a:rPr>
              <a:t>đi</a:t>
            </a:r>
            <a:r>
              <a:rPr lang="vi-VN" sz="2800" spc="-100">
                <a:solidFill>
                  <a:prstClr val="black"/>
                </a:solidFill>
                <a:latin typeface="Times New Roman" panose="02020603050405020304" pitchFamily="18" charset="0"/>
                <a:cs typeface="Times New Roman" panose="02020603050405020304" pitchFamily="18" charset="0"/>
              </a:rPr>
              <a:t> Hồng Công, Thượng Hải, Tô-ky-ô, Vla-đi-vô-xtốc,....</a:t>
            </a:r>
          </a:p>
          <a:p>
            <a:pPr lvl="0" algn="just">
              <a:defRPr/>
            </a:pPr>
            <a:r>
              <a:rPr lang="en-US" sz="2800" spc="-100">
                <a:solidFill>
                  <a:prstClr val="black"/>
                </a:solidFill>
                <a:latin typeface="Times New Roman" panose="02020603050405020304" pitchFamily="18" charset="0"/>
                <a:cs typeface="Times New Roman" panose="02020603050405020304" pitchFamily="18" charset="0"/>
              </a:rPr>
              <a:t>+</a:t>
            </a:r>
            <a:r>
              <a:rPr lang="vi-VN" sz="2800" spc="-100">
                <a:solidFill>
                  <a:prstClr val="black"/>
                </a:solidFill>
                <a:latin typeface="Times New Roman" panose="02020603050405020304" pitchFamily="18" charset="0"/>
                <a:cs typeface="Times New Roman" panose="02020603050405020304" pitchFamily="18" charset="0"/>
              </a:rPr>
              <a:t> </a:t>
            </a:r>
            <a:r>
              <a:rPr lang="en-US" sz="2800" spc="-100">
                <a:solidFill>
                  <a:prstClr val="black"/>
                </a:solidFill>
                <a:latin typeface="Times New Roman" panose="02020603050405020304" pitchFamily="18" charset="0"/>
                <a:cs typeface="Times New Roman" panose="02020603050405020304" pitchFamily="18" charset="0"/>
              </a:rPr>
              <a:t>T</a:t>
            </a:r>
            <a:r>
              <a:rPr lang="vi-VN" sz="2800" spc="-100">
                <a:solidFill>
                  <a:prstClr val="black"/>
                </a:solidFill>
                <a:latin typeface="Times New Roman" panose="02020603050405020304" pitchFamily="18" charset="0"/>
                <a:cs typeface="Times New Roman" panose="02020603050405020304" pitchFamily="18" charset="0"/>
              </a:rPr>
              <a:t>uyến đường biển nội địa: Hải Phòng </a:t>
            </a:r>
            <a:r>
              <a:rPr lang="en-US" sz="2800" spc="-100">
                <a:solidFill>
                  <a:prstClr val="black"/>
                </a:solidFill>
                <a:latin typeface="Times New Roman" panose="02020603050405020304" pitchFamily="18" charset="0"/>
                <a:cs typeface="Times New Roman" panose="02020603050405020304" pitchFamily="18" charset="0"/>
              </a:rPr>
              <a:t>đi</a:t>
            </a:r>
            <a:r>
              <a:rPr lang="vi-VN" sz="2800" spc="-100">
                <a:solidFill>
                  <a:prstClr val="black"/>
                </a:solidFill>
                <a:latin typeface="Times New Roman" panose="02020603050405020304" pitchFamily="18" charset="0"/>
                <a:cs typeface="Times New Roman" panose="02020603050405020304" pitchFamily="18" charset="0"/>
              </a:rPr>
              <a:t> Đà Nẵng, </a:t>
            </a:r>
            <a:r>
              <a:rPr lang="en-US" sz="2800" spc="-100">
                <a:solidFill>
                  <a:prstClr val="black"/>
                </a:solidFill>
                <a:latin typeface="Times New Roman" panose="02020603050405020304" pitchFamily="18" charset="0"/>
                <a:cs typeface="Times New Roman" panose="02020603050405020304" pitchFamily="18" charset="0"/>
              </a:rPr>
              <a:t>TPHCM</a:t>
            </a:r>
            <a:r>
              <a:rPr lang="vi-VN" sz="2800" spc="-100">
                <a:solidFill>
                  <a:prstClr val="black"/>
                </a:solidFill>
                <a:latin typeface="Times New Roman" panose="02020603050405020304" pitchFamily="18" charset="0"/>
                <a:cs typeface="Times New Roman" panose="02020603050405020304" pitchFamily="18" charset="0"/>
              </a:rPr>
              <a:t>,... </a:t>
            </a:r>
          </a:p>
        </p:txBody>
      </p:sp>
      <p:grpSp>
        <p:nvGrpSpPr>
          <p:cNvPr id="11" name="Group 10"/>
          <p:cNvGrpSpPr/>
          <p:nvPr/>
        </p:nvGrpSpPr>
        <p:grpSpPr>
          <a:xfrm>
            <a:off x="-1139" y="0"/>
            <a:ext cx="6079756" cy="6765472"/>
            <a:chOff x="-1139" y="0"/>
            <a:chExt cx="6079756" cy="6765472"/>
          </a:xfrm>
        </p:grpSpPr>
        <p:grpSp>
          <p:nvGrpSpPr>
            <p:cNvPr id="12" name="Group 11"/>
            <p:cNvGrpSpPr/>
            <p:nvPr/>
          </p:nvGrpSpPr>
          <p:grpSpPr>
            <a:xfrm>
              <a:off x="-1139" y="0"/>
              <a:ext cx="6079756" cy="6765472"/>
              <a:chOff x="-1139" y="9438"/>
              <a:chExt cx="6079756" cy="6765472"/>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3" name="Picture 12"/>
            <p:cNvPicPr>
              <a:picLocks noChangeAspect="1"/>
            </p:cNvPicPr>
            <p:nvPr/>
          </p:nvPicPr>
          <p:blipFill rotWithShape="1">
            <a:blip r:embed="rId6"/>
            <a:srcRect l="7986" r="2219"/>
            <a:stretch/>
          </p:blipFill>
          <p:spPr>
            <a:xfrm>
              <a:off x="4476750" y="4252851"/>
              <a:ext cx="1598958" cy="2502388"/>
            </a:xfrm>
            <a:prstGeom prst="rect">
              <a:avLst/>
            </a:prstGeom>
          </p:spPr>
        </p:pic>
      </p:grpSp>
    </p:spTree>
    <p:extLst>
      <p:ext uri="{BB962C8B-B14F-4D97-AF65-F5344CB8AC3E}">
        <p14:creationId xmlns:p14="http://schemas.microsoft.com/office/powerpoint/2010/main" val="421056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5708" y="22162"/>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2. Vấn đề phát triển dịch vụ</a:t>
            </a:r>
          </a:p>
        </p:txBody>
      </p:sp>
      <p:sp>
        <p:nvSpPr>
          <p:cNvPr id="8" name="Rounded Rectangle 7"/>
          <p:cNvSpPr/>
          <p:nvPr/>
        </p:nvSpPr>
        <p:spPr>
          <a:xfrm>
            <a:off x="7474318" y="653314"/>
            <a:ext cx="347472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Giao thông vận tải</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561189" y="1171313"/>
            <a:ext cx="5237017"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Phát triển nhanh, đồng bộ, hiện đại, với đầy đủ các loại hình:</a:t>
            </a:r>
          </a:p>
        </p:txBody>
      </p:sp>
      <p:sp>
        <p:nvSpPr>
          <p:cNvPr id="10" name="Rectangle 9"/>
          <p:cNvSpPr/>
          <p:nvPr/>
        </p:nvSpPr>
        <p:spPr>
          <a:xfrm>
            <a:off x="6532324" y="2131602"/>
            <a:ext cx="5321300" cy="1716880"/>
          </a:xfrm>
          <a:prstGeom prst="rect">
            <a:avLst/>
          </a:prstGeom>
        </p:spPr>
        <p:txBody>
          <a:bodyPr wrap="square">
            <a:spAutoFit/>
          </a:bodyPr>
          <a:lstStyle/>
          <a:p>
            <a:pPr lvl="0" algn="just">
              <a:lnSpc>
                <a:spcPct val="130000"/>
              </a:lnSpc>
              <a:defRPr/>
            </a:pPr>
            <a:r>
              <a:rPr lang="en-US" sz="2800" b="1" spc="-100">
                <a:solidFill>
                  <a:prstClr val="black"/>
                </a:solidFill>
                <a:latin typeface="Times New Roman" panose="02020603050405020304" pitchFamily="18" charset="0"/>
                <a:cs typeface="Times New Roman" panose="02020603050405020304" pitchFamily="18" charset="0"/>
              </a:rPr>
              <a:t>-</a:t>
            </a:r>
            <a:r>
              <a:rPr lang="vi-VN" sz="2800" b="1" spc="-100">
                <a:solidFill>
                  <a:prstClr val="black"/>
                </a:solidFill>
                <a:latin typeface="Times New Roman" panose="02020603050405020304" pitchFamily="18" charset="0"/>
                <a:cs typeface="Times New Roman" panose="02020603050405020304" pitchFamily="18" charset="0"/>
              </a:rPr>
              <a:t> Đường sông: </a:t>
            </a:r>
            <a:r>
              <a:rPr lang="vi-VN" sz="2800" spc="-100">
                <a:solidFill>
                  <a:prstClr val="black"/>
                </a:solidFill>
                <a:latin typeface="Times New Roman" panose="02020603050405020304" pitchFamily="18" charset="0"/>
                <a:cs typeface="Times New Roman" panose="02020603050405020304" pitchFamily="18" charset="0"/>
              </a:rPr>
              <a:t>sông Hồng, sông Đuống, sông Luộc, sông Đáy, sông Thái Bình,... </a:t>
            </a:r>
            <a:endParaRPr kumimoji="0" lang="vi-VN" sz="2800" i="0" u="none" strike="noStrike" kern="1200" cap="none" spc="-10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p:cNvSpPr/>
          <p:nvPr/>
        </p:nvSpPr>
        <p:spPr>
          <a:xfrm>
            <a:off x="6561188" y="3848482"/>
            <a:ext cx="5237017" cy="2831544"/>
          </a:xfrm>
          <a:prstGeom prst="rect">
            <a:avLst/>
          </a:prstGeom>
        </p:spPr>
        <p:txBody>
          <a:bodyPr wrap="square">
            <a:spAutoFit/>
          </a:bodyPr>
          <a:lstStyle/>
          <a:p>
            <a:pPr lvl="0" algn="just">
              <a:spcBef>
                <a:spcPts val="600"/>
              </a:spcBef>
              <a:spcAft>
                <a:spcPts val="600"/>
              </a:spcAft>
              <a:defRPr/>
            </a:pPr>
            <a:r>
              <a:rPr lang="en-US" sz="2800" b="1" spc="-100">
                <a:solidFill>
                  <a:srgbClr val="FF0000"/>
                </a:solidFill>
                <a:latin typeface="Times New Roman" panose="02020603050405020304" pitchFamily="18" charset="0"/>
                <a:cs typeface="Times New Roman" panose="02020603050405020304" pitchFamily="18" charset="0"/>
              </a:rPr>
              <a:t>*</a:t>
            </a:r>
            <a:r>
              <a:rPr lang="vi-VN" sz="2800" b="1" spc="-100">
                <a:solidFill>
                  <a:srgbClr val="FF0000"/>
                </a:solidFill>
                <a:latin typeface="Times New Roman" panose="02020603050405020304" pitchFamily="18" charset="0"/>
                <a:cs typeface="Times New Roman" panose="02020603050405020304" pitchFamily="18" charset="0"/>
              </a:rPr>
              <a:t> Khối lượng hàng hoá, hành khách vận chuyển lớn, chiếm tỉ trọng cao so với cả nước. </a:t>
            </a:r>
          </a:p>
          <a:p>
            <a:pPr lvl="0" algn="just">
              <a:spcBef>
                <a:spcPts val="600"/>
              </a:spcBef>
              <a:spcAft>
                <a:spcPts val="600"/>
              </a:spcAft>
              <a:defRPr/>
            </a:pPr>
            <a:r>
              <a:rPr lang="en-US" sz="2800" b="1" spc="-100">
                <a:solidFill>
                  <a:srgbClr val="FF0000"/>
                </a:solidFill>
                <a:latin typeface="Times New Roman" panose="02020603050405020304" pitchFamily="18" charset="0"/>
                <a:cs typeface="Times New Roman" panose="02020603050405020304" pitchFamily="18" charset="0"/>
              </a:rPr>
              <a:t>*</a:t>
            </a:r>
            <a:r>
              <a:rPr lang="vi-VN" sz="2800" b="1" spc="-100">
                <a:solidFill>
                  <a:srgbClr val="FF0000"/>
                </a:solidFill>
                <a:latin typeface="Times New Roman" panose="02020603050405020304" pitchFamily="18" charset="0"/>
                <a:cs typeface="Times New Roman" panose="02020603050405020304" pitchFamily="18" charset="0"/>
              </a:rPr>
              <a:t> Thủ đô Hà Nội và thành phố Hải Phòng là hai đầu mối giao thông quan trọng nhất của vùng.</a:t>
            </a:r>
          </a:p>
        </p:txBody>
      </p:sp>
      <p:grpSp>
        <p:nvGrpSpPr>
          <p:cNvPr id="12" name="Group 11"/>
          <p:cNvGrpSpPr/>
          <p:nvPr/>
        </p:nvGrpSpPr>
        <p:grpSpPr>
          <a:xfrm>
            <a:off x="-1139" y="0"/>
            <a:ext cx="6079756" cy="6765472"/>
            <a:chOff x="-1139" y="0"/>
            <a:chExt cx="6079756" cy="6765472"/>
          </a:xfrm>
        </p:grpSpPr>
        <p:grpSp>
          <p:nvGrpSpPr>
            <p:cNvPr id="13" name="Group 12"/>
            <p:cNvGrpSpPr/>
            <p:nvPr/>
          </p:nvGrpSpPr>
          <p:grpSpPr>
            <a:xfrm>
              <a:off x="-1139" y="0"/>
              <a:ext cx="6079756" cy="6765472"/>
              <a:chOff x="-1139" y="9438"/>
              <a:chExt cx="6079756" cy="6765472"/>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 t="49964" r="1" b="572"/>
              <a:stretch/>
            </p:blipFill>
            <p:spPr>
              <a:xfrm>
                <a:off x="0" y="9438"/>
                <a:ext cx="6078617" cy="4267201"/>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6244" t="33546" r="-155" b="49117"/>
              <a:stretch/>
            </p:blipFill>
            <p:spPr>
              <a:xfrm>
                <a:off x="-1139" y="4284213"/>
                <a:ext cx="4475064" cy="116841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244" t="51345" r="-155" b="29070"/>
              <a:stretch/>
            </p:blipFill>
            <p:spPr>
              <a:xfrm>
                <a:off x="16985" y="5460206"/>
                <a:ext cx="4456938" cy="1314704"/>
              </a:xfrm>
              <a:prstGeom prst="rect">
                <a:avLst/>
              </a:prstGeom>
            </p:spPr>
          </p:pic>
        </p:grpSp>
        <p:pic>
          <p:nvPicPr>
            <p:cNvPr id="14" name="Picture 13"/>
            <p:cNvPicPr>
              <a:picLocks noChangeAspect="1"/>
            </p:cNvPicPr>
            <p:nvPr/>
          </p:nvPicPr>
          <p:blipFill rotWithShape="1">
            <a:blip r:embed="rId6"/>
            <a:srcRect l="7986" r="2219"/>
            <a:stretch/>
          </p:blipFill>
          <p:spPr>
            <a:xfrm>
              <a:off x="4476750" y="4252851"/>
              <a:ext cx="1598958" cy="2502388"/>
            </a:xfrm>
            <a:prstGeom prst="rect">
              <a:avLst/>
            </a:prstGeom>
          </p:spPr>
        </p:pic>
      </p:grpSp>
    </p:spTree>
    <p:extLst>
      <p:ext uri="{BB962C8B-B14F-4D97-AF65-F5344CB8AC3E}">
        <p14:creationId xmlns:p14="http://schemas.microsoft.com/office/powerpoint/2010/main" val="168892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3692" y="0"/>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Vấn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triển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dịch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vụ</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136478" y="584775"/>
            <a:ext cx="265176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Times New Roman" panose="02020603050405020304" pitchFamily="18" charset="0"/>
                <a:cs typeface="Times New Roman" panose="02020603050405020304" pitchFamily="18" charset="0"/>
              </a:rPr>
              <a:t>b) Thương mại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136478" y="967270"/>
            <a:ext cx="11789338" cy="3149580"/>
          </a:xfrm>
          <a:prstGeom prst="rect">
            <a:avLst/>
          </a:prstGeom>
        </p:spPr>
        <p:txBody>
          <a:bodyPr wrap="square">
            <a:spAutoFit/>
          </a:bodyPr>
          <a:lstStyle/>
          <a:p>
            <a:pPr lvl="0" algn="just">
              <a:lnSpc>
                <a:spcPct val="120000"/>
              </a:lnSpc>
              <a:defRPr/>
            </a:pPr>
            <a:r>
              <a:rPr lang="vi-VN" sz="2800" b="1" spc="-100" dirty="0">
                <a:solidFill>
                  <a:prstClr val="black"/>
                </a:solidFill>
                <a:latin typeface="Times New Roman" panose="02020603050405020304" pitchFamily="18" charset="0"/>
                <a:cs typeface="Times New Roman" panose="02020603050405020304" pitchFamily="18" charset="0"/>
              </a:rPr>
              <a:t>- Nội thương: </a:t>
            </a:r>
          </a:p>
          <a:p>
            <a:pPr lvl="0" algn="just">
              <a:lnSpc>
                <a:spcPct val="120000"/>
              </a:lnSpc>
              <a:defRPr/>
            </a:pPr>
            <a:r>
              <a:rPr lang="vi-VN" sz="2800" spc="-100" dirty="0">
                <a:solidFill>
                  <a:prstClr val="black"/>
                </a:solidFill>
                <a:latin typeface="Times New Roman" panose="02020603050405020304" pitchFamily="18" charset="0"/>
                <a:cs typeface="Times New Roman" panose="02020603050405020304" pitchFamily="18" charset="0"/>
              </a:rPr>
              <a:t>+ Phát triển mạnh.</a:t>
            </a:r>
          </a:p>
          <a:p>
            <a:pPr lvl="0" algn="just">
              <a:lnSpc>
                <a:spcPct val="120000"/>
              </a:lnSpc>
              <a:defRPr/>
            </a:pPr>
            <a:r>
              <a:rPr lang="vi-VN" sz="2800" spc="-100" dirty="0">
                <a:solidFill>
                  <a:prstClr val="black"/>
                </a:solidFill>
                <a:latin typeface="Times New Roman" panose="02020603050405020304" pitchFamily="18" charset="0"/>
                <a:cs typeface="Times New Roman" panose="02020603050405020304" pitchFamily="18" charset="0"/>
              </a:rPr>
              <a:t>+ Hình thức buôn bán đa dạng và ngày càng hiện đại.</a:t>
            </a:r>
          </a:p>
          <a:p>
            <a:pPr lvl="0" algn="just">
              <a:lnSpc>
                <a:spcPct val="120000"/>
              </a:lnSpc>
              <a:defRPr/>
            </a:pPr>
            <a:r>
              <a:rPr lang="vi-VN" sz="2800" spc="-100" dirty="0">
                <a:solidFill>
                  <a:prstClr val="black"/>
                </a:solidFill>
                <a:latin typeface="Times New Roman" panose="02020603050405020304" pitchFamily="18" charset="0"/>
                <a:cs typeface="Times New Roman" panose="02020603050405020304" pitchFamily="18" charset="0"/>
              </a:rPr>
              <a:t>+ Tổng mức bán lẻ hàng hoá và doanh thu dịch vụ tiêu dùng tăng nhanh, chiếm 4</a:t>
            </a:r>
            <a:r>
              <a:rPr lang="en-US" sz="2800" spc="-100" dirty="0">
                <a:solidFill>
                  <a:prstClr val="black"/>
                </a:solidFill>
                <a:latin typeface="Times New Roman" panose="02020603050405020304" pitchFamily="18" charset="0"/>
                <a:cs typeface="Times New Roman" panose="02020603050405020304" pitchFamily="18" charset="0"/>
              </a:rPr>
              <a:t>5</a:t>
            </a:r>
            <a:r>
              <a:rPr lang="vi-VN" sz="2800" spc="-100" dirty="0">
                <a:solidFill>
                  <a:prstClr val="black"/>
                </a:solidFill>
                <a:latin typeface="Times New Roman" panose="02020603050405020304" pitchFamily="18" charset="0"/>
                <a:cs typeface="Times New Roman" panose="02020603050405020304" pitchFamily="18" charset="0"/>
              </a:rPr>
              <a:t>,</a:t>
            </a:r>
            <a:r>
              <a:rPr lang="en-US" sz="2800" spc="-100" dirty="0">
                <a:solidFill>
                  <a:prstClr val="black"/>
                </a:solidFill>
                <a:latin typeface="Times New Roman" panose="02020603050405020304" pitchFamily="18" charset="0"/>
                <a:cs typeface="Times New Roman" panose="02020603050405020304" pitchFamily="18" charset="0"/>
              </a:rPr>
              <a:t>1</a:t>
            </a:r>
            <a:r>
              <a:rPr lang="vi-VN" sz="2800" spc="-100" dirty="0">
                <a:solidFill>
                  <a:prstClr val="black"/>
                </a:solidFill>
                <a:latin typeface="Times New Roman" panose="02020603050405020304" pitchFamily="18" charset="0"/>
                <a:cs typeface="Times New Roman" panose="02020603050405020304" pitchFamily="18" charset="0"/>
              </a:rPr>
              <a:t>% cả nước (2024).</a:t>
            </a:r>
            <a:endParaRPr lang="en-US" sz="2800" spc="-100" dirty="0">
              <a:solidFill>
                <a:prstClr val="black"/>
              </a:solidFill>
              <a:latin typeface="Times New Roman" panose="02020603050405020304" pitchFamily="18" charset="0"/>
              <a:cs typeface="Times New Roman" panose="02020603050405020304" pitchFamily="18" charset="0"/>
            </a:endParaRPr>
          </a:p>
          <a:p>
            <a:pPr lvl="0" algn="just">
              <a:lnSpc>
                <a:spcPct val="120000"/>
              </a:lnSpc>
              <a:defRPr/>
            </a:pPr>
            <a:r>
              <a:rPr lang="vi-VN" sz="2800" spc="-100" dirty="0">
                <a:solidFill>
                  <a:prstClr val="black"/>
                </a:solidFill>
                <a:latin typeface="Times New Roman" panose="02020603050405020304" pitchFamily="18" charset="0"/>
                <a:cs typeface="Times New Roman" panose="02020603050405020304" pitchFamily="18" charset="0"/>
              </a:rPr>
              <a:t>+ Hà Nội là trung tâm thương mại lớn nhất vùng. </a:t>
            </a:r>
          </a:p>
        </p:txBody>
      </p:sp>
      <p:sp>
        <p:nvSpPr>
          <p:cNvPr id="2" name="Rectangle 1"/>
          <p:cNvSpPr/>
          <p:nvPr/>
        </p:nvSpPr>
        <p:spPr>
          <a:xfrm>
            <a:off x="136478" y="4116850"/>
            <a:ext cx="11867953" cy="2438616"/>
          </a:xfrm>
          <a:prstGeom prst="rect">
            <a:avLst/>
          </a:prstGeom>
        </p:spPr>
        <p:txBody>
          <a:bodyPr wrap="square">
            <a:spAutoFit/>
          </a:bodyPr>
          <a:lstStyle/>
          <a:p>
            <a:pPr lvl="0" algn="just">
              <a:lnSpc>
                <a:spcPct val="140000"/>
              </a:lnSpc>
              <a:defRPr/>
            </a:pPr>
            <a:r>
              <a:rPr lang="vi-VN" sz="2800" b="1" spc="-100" dirty="0">
                <a:solidFill>
                  <a:prstClr val="black"/>
                </a:solidFill>
                <a:latin typeface="Times New Roman" panose="02020603050405020304" pitchFamily="18" charset="0"/>
                <a:cs typeface="Times New Roman" panose="02020603050405020304" pitchFamily="18" charset="0"/>
              </a:rPr>
              <a:t>- Ngoại thương:</a:t>
            </a:r>
          </a:p>
          <a:p>
            <a:pPr lvl="0" algn="just">
              <a:lnSpc>
                <a:spcPct val="140000"/>
              </a:lnSpc>
              <a:defRPr/>
            </a:pPr>
            <a:r>
              <a:rPr lang="vi-VN" sz="2800" spc="-100" dirty="0">
                <a:solidFill>
                  <a:prstClr val="black"/>
                </a:solidFill>
                <a:latin typeface="Times New Roman" panose="02020603050405020304" pitchFamily="18" charset="0"/>
                <a:cs typeface="Times New Roman" panose="02020603050405020304" pitchFamily="18" charset="0"/>
              </a:rPr>
              <a:t>+ Trị giá xuất khẩu tăng nhanh và chiếm tỉ trọng cao: </a:t>
            </a:r>
            <a:r>
              <a:rPr lang="en-US" sz="2800" spc="-100" dirty="0" err="1">
                <a:solidFill>
                  <a:prstClr val="black"/>
                </a:solidFill>
                <a:latin typeface="Times New Roman" panose="02020603050405020304" pitchFamily="18" charset="0"/>
                <a:cs typeface="Times New Roman" panose="02020603050405020304" pitchFamily="18" charset="0"/>
              </a:rPr>
              <a:t>khoảng</a:t>
            </a:r>
            <a:r>
              <a:rPr lang="vi-VN" sz="2800" spc="-100" dirty="0">
                <a:solidFill>
                  <a:prstClr val="black"/>
                </a:solidFill>
                <a:latin typeface="Times New Roman" panose="02020603050405020304" pitchFamily="18" charset="0"/>
                <a:cs typeface="Times New Roman" panose="02020603050405020304" pitchFamily="18" charset="0"/>
              </a:rPr>
              <a:t> 35% trị giá xuất khẩu của cả nước (202</a:t>
            </a:r>
            <a:r>
              <a:rPr lang="en-US" sz="2800" spc="-100" dirty="0">
                <a:solidFill>
                  <a:prstClr val="black"/>
                </a:solidFill>
                <a:latin typeface="Times New Roman" panose="02020603050405020304" pitchFamily="18" charset="0"/>
                <a:cs typeface="Times New Roman" panose="02020603050405020304" pitchFamily="18" charset="0"/>
              </a:rPr>
              <a:t>4</a:t>
            </a:r>
            <a:r>
              <a:rPr lang="vi-VN" sz="2800" spc="-100" dirty="0">
                <a:solidFill>
                  <a:prstClr val="black"/>
                </a:solidFill>
                <a:latin typeface="Times New Roman" panose="02020603050405020304" pitchFamily="18" charset="0"/>
                <a:cs typeface="Times New Roman" panose="02020603050405020304" pitchFamily="18" charset="0"/>
              </a:rPr>
              <a:t>).</a:t>
            </a:r>
          </a:p>
          <a:p>
            <a:pPr lvl="0" algn="just">
              <a:lnSpc>
                <a:spcPct val="140000"/>
              </a:lnSpc>
              <a:defRPr/>
            </a:pPr>
            <a:r>
              <a:rPr lang="vi-VN" sz="2800" spc="-100" dirty="0">
                <a:solidFill>
                  <a:prstClr val="black"/>
                </a:solidFill>
                <a:latin typeface="Times New Roman" panose="02020603050405020304" pitchFamily="18" charset="0"/>
                <a:cs typeface="Times New Roman" panose="02020603050405020304" pitchFamily="18" charset="0"/>
              </a:rPr>
              <a:t>+ Các địa phương có trị giá xuất khẩu cao nhất: Bắc Ninh, Hải Phòng, Hà Nội.</a:t>
            </a:r>
          </a:p>
        </p:txBody>
      </p:sp>
    </p:spTree>
    <p:extLst>
      <p:ext uri="{BB962C8B-B14F-4D97-AF65-F5344CB8AC3E}">
        <p14:creationId xmlns:p14="http://schemas.microsoft.com/office/powerpoint/2010/main" val="3872551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left)">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left)">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left)">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wipe(left)">
                                      <p:cBhvr>
                                        <p:cTn id="4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4240" y="0"/>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Vấn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triển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dịch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vụ</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158819" y="584775"/>
            <a:ext cx="182880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Times New Roman" panose="02020603050405020304" pitchFamily="18" charset="0"/>
                <a:cs typeface="Times New Roman" panose="02020603050405020304" pitchFamily="18" charset="0"/>
              </a:rPr>
              <a:t>c) Du lịch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79513" y="1169550"/>
            <a:ext cx="11879555" cy="2995435"/>
          </a:xfrm>
          <a:prstGeom prst="rect">
            <a:avLst/>
          </a:prstGeom>
        </p:spPr>
        <p:txBody>
          <a:bodyPr wrap="square">
            <a:spAutoFit/>
          </a:bodyPr>
          <a:lstStyle/>
          <a:p>
            <a:pPr lvl="0" algn="just">
              <a:lnSpc>
                <a:spcPct val="120000"/>
              </a:lnSpc>
              <a:defRPr/>
            </a:pPr>
            <a:r>
              <a:rPr lang="vi-VN" sz="3200" spc="-150" dirty="0">
                <a:solidFill>
                  <a:prstClr val="black"/>
                </a:solidFill>
                <a:latin typeface="Times New Roman" panose="02020603050405020304" pitchFamily="18" charset="0"/>
                <a:cs typeface="Times New Roman" panose="02020603050405020304" pitchFamily="18" charset="0"/>
              </a:rPr>
              <a:t>- Là ngành kinh tế mũi nhọn của vùng.</a:t>
            </a:r>
          </a:p>
          <a:p>
            <a:pPr lvl="0" algn="just">
              <a:lnSpc>
                <a:spcPct val="120000"/>
              </a:lnSpc>
              <a:defRPr/>
            </a:pPr>
            <a:r>
              <a:rPr lang="vi-VN" sz="3200" spc="-150" dirty="0">
                <a:solidFill>
                  <a:prstClr val="black"/>
                </a:solidFill>
                <a:latin typeface="Times New Roman" panose="02020603050405020304" pitchFamily="18" charset="0"/>
                <a:cs typeface="Times New Roman" panose="02020603050405020304" pitchFamily="18" charset="0"/>
              </a:rPr>
              <a:t>- Loại hình du lịch rất đa dạng.</a:t>
            </a:r>
          </a:p>
          <a:p>
            <a:pPr lvl="0" algn="just">
              <a:lnSpc>
                <a:spcPct val="120000"/>
              </a:lnSpc>
              <a:defRPr/>
            </a:pPr>
            <a:r>
              <a:rPr lang="vi-VN" sz="3200" spc="-150" dirty="0">
                <a:solidFill>
                  <a:prstClr val="black"/>
                </a:solidFill>
                <a:latin typeface="Times New Roman" panose="02020603050405020304" pitchFamily="18" charset="0"/>
                <a:cs typeface="Times New Roman" panose="02020603050405020304" pitchFamily="18" charset="0"/>
              </a:rPr>
              <a:t>- Doanh thu du lịch lữ hành chiếm tỉ trọng cao trong cả nước. </a:t>
            </a:r>
          </a:p>
          <a:p>
            <a:pPr lvl="0" algn="just">
              <a:lnSpc>
                <a:spcPct val="120000"/>
              </a:lnSpc>
              <a:defRPr/>
            </a:pPr>
            <a:r>
              <a:rPr lang="vi-VN" sz="3200" spc="-150" dirty="0">
                <a:solidFill>
                  <a:prstClr val="black"/>
                </a:solidFill>
                <a:latin typeface="Times New Roman" panose="02020603050405020304" pitchFamily="18" charset="0"/>
                <a:cs typeface="Times New Roman" panose="02020603050405020304" pitchFamily="18" charset="0"/>
              </a:rPr>
              <a:t>- Các điểm du lịch nổi tiếng: vịnh Hạ Long, Tràng An, Cát Bà, Cúc Phương,... </a:t>
            </a:r>
            <a:endParaRPr lang="en-US" sz="3200" spc="-150" dirty="0">
              <a:solidFill>
                <a:prstClr val="black"/>
              </a:solidFill>
              <a:latin typeface="Times New Roman" panose="02020603050405020304" pitchFamily="18" charset="0"/>
              <a:cs typeface="Times New Roman" panose="02020603050405020304" pitchFamily="18" charset="0"/>
            </a:endParaRPr>
          </a:p>
          <a:p>
            <a:pPr lvl="0" algn="just">
              <a:lnSpc>
                <a:spcPct val="120000"/>
              </a:lnSpc>
              <a:defRPr/>
            </a:pPr>
            <a:r>
              <a:rPr lang="en-US" sz="3200" spc="-150" dirty="0">
                <a:solidFill>
                  <a:prstClr val="black"/>
                </a:solidFill>
                <a:latin typeface="Times New Roman" panose="02020603050405020304" pitchFamily="18" charset="0"/>
                <a:cs typeface="Times New Roman" panose="02020603050405020304" pitchFamily="18" charset="0"/>
              </a:rPr>
              <a:t>- Các </a:t>
            </a:r>
            <a:r>
              <a:rPr lang="en-US" sz="3200" spc="-150" dirty="0" err="1">
                <a:solidFill>
                  <a:prstClr val="black"/>
                </a:solidFill>
                <a:latin typeface="Times New Roman" panose="02020603050405020304" pitchFamily="18" charset="0"/>
                <a:cs typeface="Times New Roman" panose="02020603050405020304" pitchFamily="18" charset="0"/>
              </a:rPr>
              <a:t>địa</a:t>
            </a:r>
            <a:r>
              <a:rPr lang="en-US" sz="3200" spc="-150" dirty="0">
                <a:solidFill>
                  <a:prstClr val="black"/>
                </a:solidFill>
                <a:latin typeface="Times New Roman" panose="02020603050405020304" pitchFamily="18" charset="0"/>
                <a:cs typeface="Times New Roman" panose="02020603050405020304" pitchFamily="18" charset="0"/>
              </a:rPr>
              <a:t> </a:t>
            </a:r>
            <a:r>
              <a:rPr lang="en-US" sz="3200" spc="-150" dirty="0" err="1">
                <a:solidFill>
                  <a:prstClr val="black"/>
                </a:solidFill>
                <a:latin typeface="Times New Roman" panose="02020603050405020304" pitchFamily="18" charset="0"/>
                <a:cs typeface="Times New Roman" panose="02020603050405020304" pitchFamily="18" charset="0"/>
              </a:rPr>
              <a:t>bàn</a:t>
            </a:r>
            <a:r>
              <a:rPr lang="en-US" sz="3200" spc="-150" dirty="0">
                <a:solidFill>
                  <a:prstClr val="black"/>
                </a:solidFill>
                <a:latin typeface="Times New Roman" panose="02020603050405020304" pitchFamily="18" charset="0"/>
                <a:cs typeface="Times New Roman" panose="02020603050405020304" pitchFamily="18" charset="0"/>
              </a:rPr>
              <a:t> du </a:t>
            </a:r>
            <a:r>
              <a:rPr lang="en-US" sz="3200" spc="-150" dirty="0" err="1">
                <a:solidFill>
                  <a:prstClr val="black"/>
                </a:solidFill>
                <a:latin typeface="Times New Roman" panose="02020603050405020304" pitchFamily="18" charset="0"/>
                <a:cs typeface="Times New Roman" panose="02020603050405020304" pitchFamily="18" charset="0"/>
              </a:rPr>
              <a:t>lịch</a:t>
            </a:r>
            <a:r>
              <a:rPr lang="en-US" sz="3200" spc="-150" dirty="0">
                <a:solidFill>
                  <a:prstClr val="black"/>
                </a:solidFill>
                <a:latin typeface="Times New Roman" panose="02020603050405020304" pitchFamily="18" charset="0"/>
                <a:cs typeface="Times New Roman" panose="02020603050405020304" pitchFamily="18" charset="0"/>
              </a:rPr>
              <a:t> </a:t>
            </a:r>
            <a:r>
              <a:rPr lang="en-US" sz="3200" spc="-150" dirty="0" err="1">
                <a:solidFill>
                  <a:prstClr val="black"/>
                </a:solidFill>
                <a:latin typeface="Times New Roman" panose="02020603050405020304" pitchFamily="18" charset="0"/>
                <a:cs typeface="Times New Roman" panose="02020603050405020304" pitchFamily="18" charset="0"/>
              </a:rPr>
              <a:t>lớn</a:t>
            </a:r>
            <a:r>
              <a:rPr lang="en-US" sz="3200" spc="-150" dirty="0">
                <a:solidFill>
                  <a:prstClr val="black"/>
                </a:solidFill>
                <a:latin typeface="Times New Roman" panose="02020603050405020304" pitchFamily="18" charset="0"/>
                <a:cs typeface="Times New Roman" panose="02020603050405020304" pitchFamily="18" charset="0"/>
              </a:rPr>
              <a:t>: Hà </a:t>
            </a:r>
            <a:r>
              <a:rPr lang="en-US" sz="3200" spc="-150" dirty="0" err="1">
                <a:solidFill>
                  <a:prstClr val="black"/>
                </a:solidFill>
                <a:latin typeface="Times New Roman" panose="02020603050405020304" pitchFamily="18" charset="0"/>
                <a:cs typeface="Times New Roman" panose="02020603050405020304" pitchFamily="18" charset="0"/>
              </a:rPr>
              <a:t>Nội</a:t>
            </a:r>
            <a:r>
              <a:rPr lang="en-US" sz="3200" spc="-150" dirty="0">
                <a:solidFill>
                  <a:prstClr val="black"/>
                </a:solidFill>
                <a:latin typeface="Times New Roman" panose="02020603050405020304" pitchFamily="18" charset="0"/>
                <a:cs typeface="Times New Roman" panose="02020603050405020304" pitchFamily="18" charset="0"/>
              </a:rPr>
              <a:t>, </a:t>
            </a:r>
            <a:r>
              <a:rPr lang="en-US" sz="3200" spc="-150" dirty="0" err="1">
                <a:solidFill>
                  <a:prstClr val="black"/>
                </a:solidFill>
                <a:latin typeface="Times New Roman" panose="02020603050405020304" pitchFamily="18" charset="0"/>
                <a:cs typeface="Times New Roman" panose="02020603050405020304" pitchFamily="18" charset="0"/>
              </a:rPr>
              <a:t>Hạ</a:t>
            </a:r>
            <a:r>
              <a:rPr lang="en-US" sz="3200" spc="-150" dirty="0">
                <a:solidFill>
                  <a:prstClr val="black"/>
                </a:solidFill>
                <a:latin typeface="Times New Roman" panose="02020603050405020304" pitchFamily="18" charset="0"/>
                <a:cs typeface="Times New Roman" panose="02020603050405020304" pitchFamily="18" charset="0"/>
              </a:rPr>
              <a:t> Long, Hải </a:t>
            </a:r>
            <a:r>
              <a:rPr lang="en-US" sz="3200" spc="-150" dirty="0" err="1">
                <a:solidFill>
                  <a:prstClr val="black"/>
                </a:solidFill>
                <a:latin typeface="Times New Roman" panose="02020603050405020304" pitchFamily="18" charset="0"/>
                <a:cs typeface="Times New Roman" panose="02020603050405020304" pitchFamily="18" charset="0"/>
              </a:rPr>
              <a:t>Phòng</a:t>
            </a:r>
            <a:r>
              <a:rPr lang="en-US" sz="3200" spc="-150" dirty="0">
                <a:solidFill>
                  <a:prstClr val="black"/>
                </a:solidFill>
                <a:latin typeface="Times New Roman" panose="02020603050405020304" pitchFamily="18" charset="0"/>
                <a:cs typeface="Times New Roman" panose="02020603050405020304" pitchFamily="18" charset="0"/>
              </a:rPr>
              <a:t>. </a:t>
            </a:r>
            <a:endParaRPr lang="vi-VN" sz="3200" spc="-150" dirty="0">
              <a:solidFill>
                <a:prstClr val="black"/>
              </a:solidFill>
              <a:latin typeface="Times New Roman" panose="02020603050405020304" pitchFamily="18" charset="0"/>
              <a:cs typeface="Times New Roman" panose="02020603050405020304" pitchFamily="18" charset="0"/>
            </a:endParaRPr>
          </a:p>
        </p:txBody>
      </p:sp>
      <p:sp>
        <p:nvSpPr>
          <p:cNvPr id="2" name="Rounded Rectangle 7">
            <a:extLst>
              <a:ext uri="{FF2B5EF4-FFF2-40B4-BE49-F238E27FC236}">
                <a16:creationId xmlns:a16="http://schemas.microsoft.com/office/drawing/2014/main" id="{2FB228DA-4BDD-2E1E-FEAC-756C262C1311}"/>
              </a:ext>
            </a:extLst>
          </p:cNvPr>
          <p:cNvSpPr/>
          <p:nvPr/>
        </p:nvSpPr>
        <p:spPr>
          <a:xfrm>
            <a:off x="79513" y="4164985"/>
            <a:ext cx="384048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Times New Roman" panose="02020603050405020304" pitchFamily="18" charset="0"/>
                <a:cs typeface="Times New Roman" panose="02020603050405020304" pitchFamily="18" charset="0"/>
              </a:rPr>
              <a:t>d) Tài chính ngân hàng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AFBCE338-E37C-E834-26DE-A30608F9D5F1}"/>
              </a:ext>
            </a:extLst>
          </p:cNvPr>
          <p:cNvSpPr/>
          <p:nvPr/>
        </p:nvSpPr>
        <p:spPr>
          <a:xfrm>
            <a:off x="79513" y="4578531"/>
            <a:ext cx="9999902" cy="2219838"/>
          </a:xfrm>
          <a:prstGeom prst="rect">
            <a:avLst/>
          </a:prstGeom>
        </p:spPr>
        <p:txBody>
          <a:bodyPr wrap="square">
            <a:spAutoFit/>
          </a:bodyPr>
          <a:lstStyle/>
          <a:p>
            <a:pPr lvl="0" algn="just">
              <a:lnSpc>
                <a:spcPct val="150000"/>
              </a:lnSpc>
              <a:defRPr/>
            </a:pPr>
            <a:r>
              <a:rPr lang="vi-VN" sz="3200" spc="-100" dirty="0">
                <a:solidFill>
                  <a:prstClr val="black"/>
                </a:solidFill>
                <a:latin typeface="Times New Roman" panose="02020603050405020304" pitchFamily="18" charset="0"/>
                <a:cs typeface="Times New Roman" panose="02020603050405020304" pitchFamily="18" charset="0"/>
              </a:rPr>
              <a:t>- Phát triển mạnh.</a:t>
            </a:r>
          </a:p>
          <a:p>
            <a:pPr lvl="0" algn="just">
              <a:lnSpc>
                <a:spcPct val="150000"/>
              </a:lnSpc>
              <a:defRPr/>
            </a:pPr>
            <a:r>
              <a:rPr lang="vi-VN" sz="3200" spc="-100" dirty="0">
                <a:solidFill>
                  <a:prstClr val="black"/>
                </a:solidFill>
                <a:latin typeface="Times New Roman" panose="02020603050405020304" pitchFamily="18" charset="0"/>
                <a:cs typeface="Times New Roman" panose="02020603050405020304" pitchFamily="18" charset="0"/>
              </a:rPr>
              <a:t>- Đang ứng dụng nhiều phương thức mới trong kinh doanh.</a:t>
            </a:r>
          </a:p>
          <a:p>
            <a:pPr lvl="0" algn="just">
              <a:lnSpc>
                <a:spcPct val="150000"/>
              </a:lnSpc>
              <a:defRPr/>
            </a:pPr>
            <a:r>
              <a:rPr lang="vi-VN" sz="3200" spc="-100" dirty="0">
                <a:solidFill>
                  <a:prstClr val="black"/>
                </a:solidFill>
                <a:latin typeface="Times New Roman" panose="02020603050405020304" pitchFamily="18" charset="0"/>
                <a:cs typeface="Times New Roman" panose="02020603050405020304" pitchFamily="18" charset="0"/>
              </a:rPr>
              <a:t>- Hà Nội là trung tâm tài chính ngân hàng lớn nhất vùng.</a:t>
            </a:r>
          </a:p>
        </p:txBody>
      </p:sp>
    </p:spTree>
    <p:extLst>
      <p:ext uri="{BB962C8B-B14F-4D97-AF65-F5344CB8AC3E}">
        <p14:creationId xmlns:p14="http://schemas.microsoft.com/office/powerpoint/2010/main" val="23173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left)">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left)">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left)">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wipe(left)">
                                      <p:cBhvr>
                                        <p:cTn id="46" dur="500"/>
                                        <p:tgtEl>
                                          <p:spTgt spid="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wipe(left)">
                                      <p:cBhvr>
                                        <p:cTn id="51" dur="500"/>
                                        <p:tgtEl>
                                          <p:spTgt spid="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wipe(left)">
                                      <p:cBhvr>
                                        <p:cTn id="5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ỊNH HẠ LONG - HẠ LONG PARK - BÃI CHÁY 2N1D">
            <a:extLst>
              <a:ext uri="{FF2B5EF4-FFF2-40B4-BE49-F238E27FC236}">
                <a16:creationId xmlns:a16="http://schemas.microsoft.com/office/drawing/2014/main" id="{E323D48C-A059-4F56-3B74-063947D3AF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2" b="2209"/>
          <a:stretch/>
        </p:blipFill>
        <p:spPr bwMode="auto">
          <a:xfrm>
            <a:off x="368236" y="2877444"/>
            <a:ext cx="6869016" cy="36914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C3C76A-6DB5-D988-CE2A-EF1A132E2C4E}"/>
              </a:ext>
            </a:extLst>
          </p:cNvPr>
          <p:cNvPicPr>
            <a:picLocks noChangeAspect="1"/>
          </p:cNvPicPr>
          <p:nvPr/>
        </p:nvPicPr>
        <p:blipFill>
          <a:blip r:embed="rId3"/>
          <a:stretch>
            <a:fillRect/>
          </a:stretch>
        </p:blipFill>
        <p:spPr>
          <a:xfrm>
            <a:off x="7622643" y="517515"/>
            <a:ext cx="4261351" cy="2823144"/>
          </a:xfrm>
          <a:prstGeom prst="rect">
            <a:avLst/>
          </a:prstGeom>
        </p:spPr>
      </p:pic>
      <p:pic>
        <p:nvPicPr>
          <p:cNvPr id="3" name="Picture 2">
            <a:extLst>
              <a:ext uri="{FF2B5EF4-FFF2-40B4-BE49-F238E27FC236}">
                <a16:creationId xmlns:a16="http://schemas.microsoft.com/office/drawing/2014/main" id="{C302D2E9-278B-9D1B-A9D6-6FC892484E0A}"/>
              </a:ext>
            </a:extLst>
          </p:cNvPr>
          <p:cNvPicPr>
            <a:picLocks noChangeAspect="1"/>
          </p:cNvPicPr>
          <p:nvPr/>
        </p:nvPicPr>
        <p:blipFill>
          <a:blip r:embed="rId4"/>
          <a:stretch>
            <a:fillRect/>
          </a:stretch>
        </p:blipFill>
        <p:spPr>
          <a:xfrm>
            <a:off x="7668128" y="3814998"/>
            <a:ext cx="4215866" cy="2455742"/>
          </a:xfrm>
          <a:prstGeom prst="rect">
            <a:avLst/>
          </a:prstGeom>
        </p:spPr>
      </p:pic>
      <p:sp>
        <p:nvSpPr>
          <p:cNvPr id="5" name="TextBox 4">
            <a:extLst>
              <a:ext uri="{FF2B5EF4-FFF2-40B4-BE49-F238E27FC236}">
                <a16:creationId xmlns:a16="http://schemas.microsoft.com/office/drawing/2014/main" id="{74BE6C3B-050F-1D4B-DC23-92BC26991F8C}"/>
              </a:ext>
            </a:extLst>
          </p:cNvPr>
          <p:cNvSpPr txBox="1"/>
          <p:nvPr/>
        </p:nvSpPr>
        <p:spPr>
          <a:xfrm>
            <a:off x="221270" y="683966"/>
            <a:ext cx="249329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a:t>
            </a:r>
            <a:r>
              <a:rPr kumimoji="0" lang="vi-VN"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ịa điểm du lịch nổi tiếng ở đồng bằng sông Hồng</a:t>
            </a:r>
            <a:endParaRPr kumimoji="0" lang="en-US" sz="2800" b="1" i="0" u="none" strike="noStrike" kern="1200" cap="none" spc="-10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Du lịch Hà Nội chào 2022 – Get on Hà Nội | VOV2.VN">
            <a:extLst>
              <a:ext uri="{FF2B5EF4-FFF2-40B4-BE49-F238E27FC236}">
                <a16:creationId xmlns:a16="http://schemas.microsoft.com/office/drawing/2014/main" id="{6D917579-DB9B-62C1-8397-5C4634582B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8322" y="16329"/>
            <a:ext cx="3856506" cy="2754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7725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71A33A-CA8E-0B06-0A9B-A4CA80ABB998}"/>
              </a:ext>
            </a:extLst>
          </p:cNvPr>
          <p:cNvPicPr>
            <a:picLocks noChangeAspect="1"/>
          </p:cNvPicPr>
          <p:nvPr/>
        </p:nvPicPr>
        <p:blipFill rotWithShape="1">
          <a:blip r:embed="rId2"/>
          <a:srcRect l="17268" r="9483"/>
          <a:stretch/>
        </p:blipFill>
        <p:spPr>
          <a:xfrm>
            <a:off x="322964"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 name="TextBox 2">
            <a:extLst>
              <a:ext uri="{FF2B5EF4-FFF2-40B4-BE49-F238E27FC236}">
                <a16:creationId xmlns:a16="http://schemas.microsoft.com/office/drawing/2014/main" id="{F925A030-587B-A709-B733-FB069210FA4D}"/>
              </a:ext>
            </a:extLst>
          </p:cNvPr>
          <p:cNvSpPr txBox="1"/>
          <p:nvPr/>
        </p:nvSpPr>
        <p:spPr>
          <a:xfrm>
            <a:off x="6125671" y="2972832"/>
            <a:ext cx="5460491" cy="984416"/>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FF0000">
                    <a:alpha val="80000"/>
                  </a:srgbClr>
                </a:solidFill>
                <a:effectLst/>
                <a:uLnTx/>
                <a:uFillTx/>
                <a:latin typeface="Times New Roman" panose="02020603050405020304" pitchFamily="18" charset="0"/>
                <a:ea typeface="+mn-ea"/>
                <a:cs typeface="Times New Roman" panose="02020603050405020304" pitchFamily="18" charset="0"/>
              </a:rPr>
              <a:t>Hà Nội là trung tâm tài </a:t>
            </a:r>
            <a:r>
              <a:rPr kumimoji="0" lang="vi-VN" sz="3200" b="1" i="0" u="none" strike="noStrike" kern="1200" cap="none" spc="0" normalizeH="0" baseline="0" noProof="0">
                <a:ln>
                  <a:noFill/>
                </a:ln>
                <a:solidFill>
                  <a:srgbClr val="FF0000">
                    <a:alpha val="80000"/>
                  </a:srgbClr>
                </a:solidFill>
                <a:effectLst/>
                <a:uLnTx/>
                <a:uFillTx/>
                <a:latin typeface="Times New Roman" panose="02020603050405020304" pitchFamily="18" charset="0"/>
                <a:ea typeface="+mn-ea"/>
                <a:cs typeface="Times New Roman" panose="02020603050405020304" pitchFamily="18" charset="0"/>
              </a:rPr>
              <a:t>chí</a:t>
            </a:r>
            <a:r>
              <a:rPr kumimoji="0" lang="en-US" sz="3200" b="1" i="0" u="none" strike="noStrike" kern="1200" cap="none" spc="0" normalizeH="0" baseline="0" noProof="0">
                <a:ln>
                  <a:noFill/>
                </a:ln>
                <a:solidFill>
                  <a:srgbClr val="FF0000">
                    <a:alpha val="80000"/>
                  </a:srgbClr>
                </a:solidFill>
                <a:effectLst/>
                <a:uLnTx/>
                <a:uFillTx/>
                <a:latin typeface="Times New Roman" panose="02020603050405020304" pitchFamily="18" charset="0"/>
                <a:ea typeface="+mn-ea"/>
                <a:cs typeface="Times New Roman" panose="02020603050405020304" pitchFamily="18" charset="0"/>
              </a:rPr>
              <a:t>nh lớn nhất vùng</a:t>
            </a:r>
          </a:p>
        </p:txBody>
      </p:sp>
      <p:pic>
        <p:nvPicPr>
          <p:cNvPr id="5" name="Picture 4">
            <a:extLst>
              <a:ext uri="{FF2B5EF4-FFF2-40B4-BE49-F238E27FC236}">
                <a16:creationId xmlns:a16="http://schemas.microsoft.com/office/drawing/2014/main" id="{51979893-D694-2EA9-E7BF-16F5276DB2C9}"/>
              </a:ext>
            </a:extLst>
          </p:cNvPr>
          <p:cNvPicPr>
            <a:picLocks noChangeAspect="1"/>
          </p:cNvPicPr>
          <p:nvPr/>
        </p:nvPicPr>
        <p:blipFill>
          <a:blip r:embed="rId3"/>
          <a:stretch>
            <a:fillRect/>
          </a:stretch>
        </p:blipFill>
        <p:spPr>
          <a:xfrm>
            <a:off x="7079880" y="4944113"/>
            <a:ext cx="1654551" cy="1661937"/>
          </a:xfrm>
          <a:prstGeom prst="rect">
            <a:avLst/>
          </a:prstGeom>
        </p:spPr>
      </p:pic>
      <p:pic>
        <p:nvPicPr>
          <p:cNvPr id="6" name="Picture 5">
            <a:extLst>
              <a:ext uri="{FF2B5EF4-FFF2-40B4-BE49-F238E27FC236}">
                <a16:creationId xmlns:a16="http://schemas.microsoft.com/office/drawing/2014/main" id="{A28CFB92-E4D8-91F5-0FD2-3532183D7D83}"/>
              </a:ext>
            </a:extLst>
          </p:cNvPr>
          <p:cNvPicPr>
            <a:picLocks noChangeAspect="1"/>
          </p:cNvPicPr>
          <p:nvPr/>
        </p:nvPicPr>
        <p:blipFill>
          <a:blip r:embed="rId4"/>
          <a:stretch>
            <a:fillRect/>
          </a:stretch>
        </p:blipFill>
        <p:spPr>
          <a:xfrm>
            <a:off x="9334581" y="48683"/>
            <a:ext cx="2579126" cy="2581275"/>
          </a:xfrm>
          <a:prstGeom prst="rect">
            <a:avLst/>
          </a:prstGeom>
        </p:spPr>
      </p:pic>
    </p:spTree>
    <p:extLst>
      <p:ext uri="{BB962C8B-B14F-4D97-AF65-F5344CB8AC3E}">
        <p14:creationId xmlns:p14="http://schemas.microsoft.com/office/powerpoint/2010/main" val="326586284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4788" y="0"/>
            <a:ext cx="611629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Vấn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triển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dịch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vụ</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384956" y="732230"/>
            <a:ext cx="3108960" cy="471947"/>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Times New Roman" panose="02020603050405020304" pitchFamily="18" charset="0"/>
                <a:cs typeface="Times New Roman" panose="02020603050405020304" pitchFamily="18" charset="0"/>
              </a:rPr>
              <a:t>e) Các ngành khác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288235" y="1351633"/>
            <a:ext cx="11692750" cy="4598375"/>
          </a:xfrm>
          <a:prstGeom prst="rect">
            <a:avLst/>
          </a:prstGeom>
        </p:spPr>
        <p:txBody>
          <a:bodyPr wrap="square">
            <a:spAutoFit/>
          </a:bodyPr>
          <a:lstStyle/>
          <a:p>
            <a:pPr lvl="0" algn="just">
              <a:lnSpc>
                <a:spcPct val="150000"/>
              </a:lnSpc>
              <a:defRPr/>
            </a:pPr>
            <a:r>
              <a:rPr lang="vi-VN" sz="4000" b="1" spc="-100" dirty="0">
                <a:solidFill>
                  <a:prstClr val="black"/>
                </a:solidFill>
                <a:latin typeface="Times New Roman" panose="02020603050405020304" pitchFamily="18" charset="0"/>
                <a:cs typeface="Times New Roman" panose="02020603050405020304" pitchFamily="18" charset="0"/>
              </a:rPr>
              <a:t>- Bưu chính viễn thông: </a:t>
            </a:r>
            <a:r>
              <a:rPr lang="vi-VN" sz="4000" spc="-100" dirty="0">
                <a:solidFill>
                  <a:prstClr val="black"/>
                </a:solidFill>
                <a:latin typeface="Times New Roman" panose="02020603050405020304" pitchFamily="18" charset="0"/>
                <a:cs typeface="Times New Roman" panose="02020603050405020304" pitchFamily="18" charset="0"/>
              </a:rPr>
              <a:t>ngày càng được hiện đại hoá, tạo điều kiện thúc đẩy việc chuyển đổi số trong các hoạt động sản xuất và sinh hoạt. </a:t>
            </a:r>
          </a:p>
          <a:p>
            <a:pPr lvl="0" algn="just">
              <a:lnSpc>
                <a:spcPct val="150000"/>
              </a:lnSpc>
              <a:defRPr/>
            </a:pPr>
            <a:r>
              <a:rPr lang="vi-VN" sz="4000" b="1" spc="-100" dirty="0">
                <a:solidFill>
                  <a:prstClr val="black"/>
                </a:solidFill>
                <a:latin typeface="Times New Roman" panose="02020603050405020304" pitchFamily="18" charset="0"/>
                <a:cs typeface="Times New Roman" panose="02020603050405020304" pitchFamily="18" charset="0"/>
              </a:rPr>
              <a:t>- Các lĩnh vực dịch vụ khác: </a:t>
            </a:r>
            <a:r>
              <a:rPr lang="vi-VN" sz="4000" spc="-100" dirty="0">
                <a:solidFill>
                  <a:prstClr val="black"/>
                </a:solidFill>
                <a:latin typeface="Times New Roman" panose="02020603050405020304" pitchFamily="18" charset="0"/>
                <a:cs typeface="Times New Roman" panose="02020603050405020304" pitchFamily="18" charset="0"/>
              </a:rPr>
              <a:t>giáo dục - đào tạo, y tế, logistics,... cũng phát triển mạnh.</a:t>
            </a:r>
          </a:p>
        </p:txBody>
      </p:sp>
    </p:spTree>
    <p:extLst>
      <p:ext uri="{BB962C8B-B14F-4D97-AF65-F5344CB8AC3E}">
        <p14:creationId xmlns:p14="http://schemas.microsoft.com/office/powerpoint/2010/main" val="855728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left)">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31297" y="0"/>
            <a:ext cx="611986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 Kinh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biển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0" y="1228367"/>
            <a:ext cx="11873463" cy="2813975"/>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000" b="1"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Khai thác: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Sản lượng tăng liên tục: đạt 371,2 nghìn tấn (2024)</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a:t>
            </a:r>
            <a:r>
              <a:rPr kumimoji="0" lang="en-US" sz="3000" b="0" i="0" u="none" strike="noStrike" kern="1200" cap="none" spc="-10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10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khai thác ngày càng đa dạng.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Phương tiện khai thác ngày càng hiện đại.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Phân bố: Quảng Ninh, Hải Phòng, Hưng Yên.</a:t>
            </a:r>
          </a:p>
        </p:txBody>
      </p:sp>
      <p:sp>
        <p:nvSpPr>
          <p:cNvPr id="15" name="Rounded Rectangle 14"/>
          <p:cNvSpPr/>
          <p:nvPr/>
        </p:nvSpPr>
        <p:spPr>
          <a:xfrm>
            <a:off x="1" y="584775"/>
            <a:ext cx="6119862" cy="643592"/>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Khai thác và nuôi trồng hải sản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D5C1187B-1E10-4CC2-E8FD-A57168FA51DB}"/>
              </a:ext>
            </a:extLst>
          </p:cNvPr>
          <p:cNvSpPr/>
          <p:nvPr/>
        </p:nvSpPr>
        <p:spPr>
          <a:xfrm>
            <a:off x="-1" y="3888213"/>
            <a:ext cx="11873463" cy="2969787"/>
          </a:xfrm>
          <a:prstGeom prst="rect">
            <a:avLst/>
          </a:prstGeom>
        </p:spPr>
        <p:txBody>
          <a:bodyPr wrap="square">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kumimoji="0" lang="vi-VN" sz="3000" b="1"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Nuôi trồng:</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vi-VN"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Diện tích nuôi trồng hơn 100 nghìn ha.</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vi-VN"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Sản lượng tăng liên tục: đạt 934,2 nghìn tấn (2024).</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vi-VN"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Hình thức công nghiệp ngày càng phổ biến.</a:t>
            </a:r>
          </a:p>
          <a:p>
            <a:pPr marL="0" marR="0" lvl="0" indent="0" algn="just" defTabSz="914400" rtl="0" eaLnBrk="1" fontAlgn="auto" latinLnBrk="0" hangingPunct="1">
              <a:lnSpc>
                <a:spcPct val="105000"/>
              </a:lnSpc>
              <a:spcBef>
                <a:spcPts val="0"/>
              </a:spcBef>
              <a:spcAft>
                <a:spcPts val="0"/>
              </a:spcAft>
              <a:buClrTx/>
              <a:buSzTx/>
              <a:buFontTx/>
              <a:buNone/>
              <a:tabLst/>
              <a:defRPr/>
            </a:pPr>
            <a:r>
              <a:rPr kumimoji="0" lang="vi-VN" sz="3000" b="0" i="0" u="none" strike="noStrike" kern="1200" cap="none" spc="-10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Đã hình thành một số vùng thâm canh với quy mô lớn (Quảng Ninh, Hải Phòng, Hưng Yên...).</a:t>
            </a:r>
          </a:p>
        </p:txBody>
      </p:sp>
    </p:spTree>
    <p:extLst>
      <p:ext uri="{BB962C8B-B14F-4D97-AF65-F5344CB8AC3E}">
        <p14:creationId xmlns:p14="http://schemas.microsoft.com/office/powerpoint/2010/main" val="1525396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left)">
                                      <p:cBhvr>
                                        <p:cTn id="24" dur="5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wipe(left)">
                                      <p:cBhvr>
                                        <p:cTn id="29" dur="500"/>
                                        <p:tgtEl>
                                          <p:spTgt spid="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wipe(left)">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
                                            <p:txEl>
                                              <p:pRg st="3" end="3"/>
                                            </p:txEl>
                                          </p:spTgt>
                                        </p:tgtEl>
                                        <p:attrNameLst>
                                          <p:attrName>style.visibility</p:attrName>
                                        </p:attrNameLst>
                                      </p:cBhvr>
                                      <p:to>
                                        <p:strVal val="visible"/>
                                      </p:to>
                                    </p:set>
                                    <p:animEffect transition="in" filter="wipe(left)">
                                      <p:cBhvr>
                                        <p:cTn id="54" dur="500"/>
                                        <p:tgtEl>
                                          <p:spTgt spid="2">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wipe(left)">
                                      <p:cBhvr>
                                        <p:cTn id="5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60128" y="2057400"/>
            <a:ext cx="8531872" cy="4800600"/>
          </a:xfrm>
          <a:prstGeom prst="rect">
            <a:avLst/>
          </a:prstGeom>
        </p:spPr>
      </p:pic>
      <p:pic>
        <p:nvPicPr>
          <p:cNvPr id="7" name="Picture 2" descr="Quảng Ninh: Phát triển nuôi biển vì nguồn sống xanh tương lai - Báo Quảng  Ninh điện t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38700" cy="2724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79028" y="2724188"/>
            <a:ext cx="18806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Quảng Ninh</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7106769" y="1534180"/>
            <a:ext cx="163859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Hải Phòng</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888871"/>
      </p:ext>
    </p:extLst>
  </p:cSld>
  <p:clrMapOvr>
    <a:masterClrMapping/>
  </p:clrMapOvr>
  <p:transition spd="slow">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15959" y="0"/>
            <a:ext cx="611986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 Kinh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biển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81181" y="1044909"/>
            <a:ext cx="11994862" cy="1071191"/>
          </a:xfrm>
          <a:prstGeom prst="rect">
            <a:avLst/>
          </a:prstGeom>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Đã hình thành một số khu kinh tế ven biển: Vân Đồn (Quảng Ninh), Đình Vũ- Cát Hải (Hải Phòng),...</a:t>
            </a:r>
          </a:p>
        </p:txBody>
      </p:sp>
      <p:sp>
        <p:nvSpPr>
          <p:cNvPr id="16" name="Rounded Rectangle 15"/>
          <p:cNvSpPr/>
          <p:nvPr/>
        </p:nvSpPr>
        <p:spPr>
          <a:xfrm>
            <a:off x="-1" y="460134"/>
            <a:ext cx="4503903" cy="555759"/>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Giao thông vận tải biển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E21BA75D-77AE-E0BF-57EC-61E1A5BA6979}"/>
              </a:ext>
            </a:extLst>
          </p:cNvPr>
          <p:cNvSpPr/>
          <p:nvPr/>
        </p:nvSpPr>
        <p:spPr>
          <a:xfrm>
            <a:off x="-1" y="2116100"/>
            <a:ext cx="11996519" cy="2086853"/>
          </a:xfrm>
          <a:prstGeom prst="rect">
            <a:avLst/>
          </a:prstGeom>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Xây dựng được các cảng biển với các bến cảng nổi tiếng: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Cảng Quảng Ninh với bến cảng: Cái Lân, Mũi Chùa, Hạ Long</a:t>
            </a:r>
            <a:r>
              <a:rPr kumimoji="0" lang="en-US"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Cảng Hải Phòng các bến cảng: Bạch Đằng, Cửa Cấm, Thượng Lý, Chùa Vẽ</a:t>
            </a:r>
            <a:r>
              <a:rPr kumimoji="0" lang="en-US"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Cảng Nam Định với bến cảng Hải Thịnh,...</a:t>
            </a:r>
          </a:p>
        </p:txBody>
      </p:sp>
      <p:sp>
        <p:nvSpPr>
          <p:cNvPr id="3" name="Rectangle 2">
            <a:extLst>
              <a:ext uri="{FF2B5EF4-FFF2-40B4-BE49-F238E27FC236}">
                <a16:creationId xmlns:a16="http://schemas.microsoft.com/office/drawing/2014/main" id="{28C18C4C-FFEB-FEF0-F8FB-8957BD6C9BA7}"/>
              </a:ext>
            </a:extLst>
          </p:cNvPr>
          <p:cNvSpPr/>
          <p:nvPr/>
        </p:nvSpPr>
        <p:spPr>
          <a:xfrm>
            <a:off x="-4982" y="4117906"/>
            <a:ext cx="12001500" cy="2589170"/>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Khối lượng hàng hoá vận chuyển qua </a:t>
            </a:r>
            <a:r>
              <a:rPr kumimoji="0" lang="en-US" sz="3200" b="0" i="0" u="none" strike="noStrike" kern="1200" cap="none" spc="-15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cảng ngày càng tăng. </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tuyến đường biển quan trọng: Hải Phòng - Hồng Công; Hải Phòng - Tô-ki-ô; Hải Phòng - Vla-đi-vô-xtốc; Hải Phòng - TP. </a:t>
            </a:r>
            <a:r>
              <a:rPr kumimoji="0" lang="en-US" sz="32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HCM</a:t>
            </a:r>
            <a:r>
              <a:rPr kumimoji="0" lang="vi-VN" sz="32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Hải Phòng - Đà Nẵng; Hải Phòng - Vinh…</a:t>
            </a:r>
          </a:p>
        </p:txBody>
      </p:sp>
    </p:spTree>
    <p:extLst>
      <p:ext uri="{BB962C8B-B14F-4D97-AF65-F5344CB8AC3E}">
        <p14:creationId xmlns:p14="http://schemas.microsoft.com/office/powerpoint/2010/main" val="967756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81067" y="761746"/>
            <a:ext cx="4086863" cy="5780044"/>
          </a:xfrm>
          <a:prstGeom prst="rect">
            <a:avLst/>
          </a:prstGeom>
        </p:spPr>
        <p:txBody>
          <a:bodyPr wrap="square">
            <a:spAutoFit/>
          </a:bodyPr>
          <a:lstStyle/>
          <a:p>
            <a:pPr marL="0" marR="0" lvl="0" indent="0" algn="just" defTabSz="914400" rtl="0" eaLnBrk="1" fontAlgn="auto" latinLnBrk="0" hangingPunct="1">
              <a:lnSpc>
                <a:spcPct val="110000"/>
              </a:lnSpc>
              <a:buClrTx/>
              <a:buSzTx/>
              <a:buFontTx/>
              <a:buNone/>
              <a:tabLst/>
              <a:defRPr/>
            </a:pPr>
            <a:r>
              <a:rPr kumimoji="0" lang="vi-VN" sz="2800" b="1" i="0" u="none" strike="noStrike" kern="1200" cap="none" spc="-15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Phạm vi lãnh thổ:</a:t>
            </a:r>
          </a:p>
          <a:p>
            <a:pPr lvl="0" algn="just">
              <a:lnSpc>
                <a:spcPct val="110000"/>
              </a:lnSpc>
              <a:defRPr/>
            </a:pPr>
            <a:r>
              <a:rPr lang="vi-VN" sz="2800" spc="-150">
                <a:solidFill>
                  <a:prstClr val="black"/>
                </a:solidFill>
                <a:latin typeface="Times New Roman" panose="02020603050405020304" pitchFamily="18" charset="0"/>
                <a:cs typeface="Times New Roman" panose="02020603050405020304" pitchFamily="18" charset="0"/>
              </a:rPr>
              <a:t>- Diện tích: khoảng 2</a:t>
            </a:r>
            <a:r>
              <a:rPr lang="en-US" sz="2800" spc="-150">
                <a:solidFill>
                  <a:prstClr val="black"/>
                </a:solidFill>
                <a:latin typeface="Times New Roman" panose="02020603050405020304" pitchFamily="18" charset="0"/>
                <a:cs typeface="Times New Roman" panose="02020603050405020304" pitchFamily="18" charset="0"/>
              </a:rPr>
              <a:t>3</a:t>
            </a:r>
            <a:r>
              <a:rPr lang="vi-VN" sz="2800" spc="-150">
                <a:solidFill>
                  <a:prstClr val="black"/>
                </a:solidFill>
                <a:latin typeface="Times New Roman" panose="02020603050405020304" pitchFamily="18" charset="0"/>
                <a:cs typeface="Times New Roman" panose="02020603050405020304" pitchFamily="18" charset="0"/>
              </a:rPr>
              <a:t>,</a:t>
            </a:r>
            <a:r>
              <a:rPr lang="en-US" sz="2800" spc="-150">
                <a:solidFill>
                  <a:prstClr val="black"/>
                </a:solidFill>
                <a:latin typeface="Times New Roman" panose="02020603050405020304" pitchFamily="18" charset="0"/>
                <a:cs typeface="Times New Roman" panose="02020603050405020304" pitchFamily="18" charset="0"/>
              </a:rPr>
              <a:t>9</a:t>
            </a:r>
            <a:r>
              <a:rPr lang="vi-VN" sz="2800" spc="-150">
                <a:solidFill>
                  <a:prstClr val="black"/>
                </a:solidFill>
                <a:latin typeface="Times New Roman" panose="02020603050405020304" pitchFamily="18" charset="0"/>
                <a:cs typeface="Times New Roman" panose="02020603050405020304" pitchFamily="18" charset="0"/>
              </a:rPr>
              <a:t> nghìn km</a:t>
            </a:r>
            <a:r>
              <a:rPr lang="vi-VN" sz="2800" spc="-150" baseline="30000">
                <a:solidFill>
                  <a:prstClr val="black"/>
                </a:solidFill>
                <a:latin typeface="Times New Roman" panose="02020603050405020304" pitchFamily="18" charset="0"/>
                <a:cs typeface="Times New Roman" panose="02020603050405020304" pitchFamily="18" charset="0"/>
              </a:rPr>
              <a:t>2</a:t>
            </a:r>
            <a:r>
              <a:rPr lang="en-US" sz="2800" spc="-150">
                <a:solidFill>
                  <a:prstClr val="black"/>
                </a:solidFill>
                <a:latin typeface="Times New Roman" panose="02020603050405020304" pitchFamily="18" charset="0"/>
                <a:cs typeface="Times New Roman" panose="02020603050405020304" pitchFamily="18" charset="0"/>
              </a:rPr>
              <a:t> </a:t>
            </a:r>
            <a:r>
              <a:rPr lang="vi-VN" sz="2800" spc="-150">
                <a:solidFill>
                  <a:prstClr val="black"/>
                </a:solidFill>
                <a:latin typeface="Times New Roman" panose="02020603050405020304" pitchFamily="18" charset="0"/>
                <a:cs typeface="Times New Roman" panose="02020603050405020304" pitchFamily="18" charset="0"/>
              </a:rPr>
              <a:t>(chiếm 7,2% diện tích của cả nước, năm 2025)</a:t>
            </a:r>
          </a:p>
          <a:p>
            <a:pPr lvl="0" algn="just">
              <a:lnSpc>
                <a:spcPct val="110000"/>
              </a:lnSpc>
              <a:defRPr/>
            </a:pPr>
            <a:r>
              <a:rPr lang="vi-VN" sz="2800" spc="-150">
                <a:solidFill>
                  <a:prstClr val="black"/>
                </a:solidFill>
                <a:latin typeface="Times New Roman" panose="02020603050405020304" pitchFamily="18" charset="0"/>
                <a:cs typeface="Times New Roman" panose="02020603050405020304" pitchFamily="18" charset="0"/>
              </a:rPr>
              <a:t>- </a:t>
            </a:r>
            <a:r>
              <a:rPr lang="en-US" sz="2800" spc="-150">
                <a:solidFill>
                  <a:prstClr val="black"/>
                </a:solidFill>
                <a:latin typeface="Times New Roman" panose="02020603050405020304" pitchFamily="18" charset="0"/>
                <a:cs typeface="Times New Roman" panose="02020603050405020304" pitchFamily="18" charset="0"/>
              </a:rPr>
              <a:t>Vùng biển rộng với nhiều đảo, quần đảo, trong đó có 4 đặc khu: Cát Hải, Bạch Long Vỹ (Hải Phòng); Cô Tô, Vân Đồn (Quảng Ninh).</a:t>
            </a:r>
            <a:endParaRPr lang="vi-VN" sz="2800" spc="-150">
              <a:solidFill>
                <a:prstClr val="black"/>
              </a:solidFill>
              <a:latin typeface="Times New Roman" panose="02020603050405020304" pitchFamily="18" charset="0"/>
              <a:cs typeface="Times New Roman" panose="02020603050405020304" pitchFamily="18" charset="0"/>
            </a:endParaRPr>
          </a:p>
          <a:p>
            <a:pPr lvl="0" algn="just">
              <a:lnSpc>
                <a:spcPct val="110000"/>
              </a:lnSpc>
              <a:defRPr/>
            </a:pPr>
            <a:r>
              <a:rPr lang="vi-VN" sz="2800" spc="-150">
                <a:solidFill>
                  <a:prstClr val="black"/>
                </a:solidFill>
                <a:latin typeface="Times New Roman" panose="02020603050405020304" pitchFamily="18" charset="0"/>
                <a:cs typeface="Times New Roman" panose="02020603050405020304" pitchFamily="18" charset="0"/>
              </a:rPr>
              <a:t>- Gồm các tỉnh/</a:t>
            </a:r>
            <a:r>
              <a:rPr lang="en-US" sz="2800" spc="-150">
                <a:solidFill>
                  <a:prstClr val="black"/>
                </a:solidFill>
                <a:latin typeface="Times New Roman" panose="02020603050405020304" pitchFamily="18" charset="0"/>
                <a:cs typeface="Times New Roman" panose="02020603050405020304" pitchFamily="18" charset="0"/>
              </a:rPr>
              <a:t>TP</a:t>
            </a:r>
            <a:r>
              <a:rPr lang="vi-VN" sz="2800" spc="-150">
                <a:solidFill>
                  <a:prstClr val="black"/>
                </a:solidFill>
                <a:latin typeface="Times New Roman" panose="02020603050405020304" pitchFamily="18" charset="0"/>
                <a:cs typeface="Times New Roman" panose="02020603050405020304" pitchFamily="18" charset="0"/>
              </a:rPr>
              <a:t>: Hà Nội, Hải Phòng, Ninh Bình, Hưng Yên, Bắc Ninh, Quảng Ninh.</a:t>
            </a:r>
          </a:p>
        </p:txBody>
      </p:sp>
      <p:sp>
        <p:nvSpPr>
          <p:cNvPr id="9" name="Rectangle 8"/>
          <p:cNvSpPr/>
          <p:nvPr/>
        </p:nvSpPr>
        <p:spPr>
          <a:xfrm>
            <a:off x="1" y="29496"/>
            <a:ext cx="12192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Vị trí địa lí và phạm vi lãnh thổ </a:t>
            </a:r>
            <a:endParaRPr kumimoji="0" lang="en-US" sz="3200" b="0" i="0" u="none" strike="noStrike" kern="1200" cap="none" spc="-100" normalizeH="0" baseline="0" noProof="0">
              <a:ln>
                <a:noFill/>
              </a:ln>
              <a:solidFill>
                <a:srgbClr val="FF0000"/>
              </a:solidFill>
              <a:effectLst/>
              <a:uLnTx/>
              <a:uFillTx/>
              <a:latin typeface="Calibri" panose="020F0502020204030204"/>
              <a:ea typeface="+mn-ea"/>
              <a:cs typeface="+mn-cs"/>
            </a:endParaRPr>
          </a:p>
        </p:txBody>
      </p:sp>
      <p:grpSp>
        <p:nvGrpSpPr>
          <p:cNvPr id="7" name="Group 6"/>
          <p:cNvGrpSpPr/>
          <p:nvPr/>
        </p:nvGrpSpPr>
        <p:grpSpPr>
          <a:xfrm>
            <a:off x="1" y="1029268"/>
            <a:ext cx="7863838" cy="5092563"/>
            <a:chOff x="1" y="1029268"/>
            <a:chExt cx="7384583" cy="4863017"/>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219" t="14444" r="5238" b="3056"/>
            <a:stretch/>
          </p:blipFill>
          <p:spPr>
            <a:xfrm>
              <a:off x="1" y="1029268"/>
              <a:ext cx="7384581" cy="4863017"/>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7167" t="63810" r="5238" b="15682"/>
            <a:stretch/>
          </p:blipFill>
          <p:spPr>
            <a:xfrm>
              <a:off x="4024215" y="4683417"/>
              <a:ext cx="3135463" cy="1208868"/>
            </a:xfrm>
            <a:prstGeom prst="rect">
              <a:avLst/>
            </a:prstGeom>
          </p:spPr>
        </p:pic>
        <p:pic>
          <p:nvPicPr>
            <p:cNvPr id="11" name="Picture 10"/>
            <p:cNvPicPr>
              <a:picLocks noChangeAspect="1"/>
            </p:cNvPicPr>
            <p:nvPr/>
          </p:nvPicPr>
          <p:blipFill>
            <a:blip r:embed="rId3"/>
            <a:stretch>
              <a:fillRect/>
            </a:stretch>
          </p:blipFill>
          <p:spPr>
            <a:xfrm>
              <a:off x="5591947" y="3677612"/>
              <a:ext cx="1792637" cy="2214673"/>
            </a:xfrm>
            <a:prstGeom prst="rect">
              <a:avLst/>
            </a:prstGeom>
            <a:ln>
              <a:solidFill>
                <a:schemeClr val="bg1">
                  <a:lumMod val="65000"/>
                </a:schemeClr>
              </a:solidFill>
            </a:ln>
          </p:spPr>
        </p:pic>
      </p:grpSp>
    </p:spTree>
    <p:extLst>
      <p:ext uri="{BB962C8B-B14F-4D97-AF65-F5344CB8AC3E}">
        <p14:creationId xmlns:p14="http://schemas.microsoft.com/office/powerpoint/2010/main" val="3686540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4575" y="12848"/>
            <a:ext cx="6119862" cy="584775"/>
          </a:xfrm>
          <a:prstGeom prst="rect">
            <a:avLst/>
          </a:prstGeom>
        </p:spPr>
        <p:txBody>
          <a:bodyPr wrap="square">
            <a:spAutoFit/>
          </a:bodyPr>
          <a:lstStyle/>
          <a:p>
            <a:pPr marL="0" marR="0" lvl="0" indent="1397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 Kinh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biển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0" y="1153442"/>
            <a:ext cx="11887200" cy="2589170"/>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Đang được đẩy mạnh phát triển.</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Đã hình thành một số sản phẩm du lịch hấp dẫn như: du lịch nghỉ dưỡng biển, đảo, du lịch sinh thái biển, thể thao, khám phá thiên nhiên,... </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Hình thành được nhiều điểm du lịch nổi tiếng: Vịnh Hạ Long, Cát Bà,…</a:t>
            </a:r>
          </a:p>
        </p:txBody>
      </p:sp>
      <p:sp>
        <p:nvSpPr>
          <p:cNvPr id="15" name="Rounded Rectangle 14"/>
          <p:cNvSpPr/>
          <p:nvPr/>
        </p:nvSpPr>
        <p:spPr>
          <a:xfrm>
            <a:off x="1" y="489926"/>
            <a:ext cx="3906078" cy="663516"/>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Du lịch biển, đảo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4">
            <a:extLst>
              <a:ext uri="{FF2B5EF4-FFF2-40B4-BE49-F238E27FC236}">
                <a16:creationId xmlns:a16="http://schemas.microsoft.com/office/drawing/2014/main" id="{752ABFFA-E746-0A29-EBBD-6EA38FD8C728}"/>
              </a:ext>
            </a:extLst>
          </p:cNvPr>
          <p:cNvSpPr/>
          <p:nvPr/>
        </p:nvSpPr>
        <p:spPr>
          <a:xfrm>
            <a:off x="0" y="3693722"/>
            <a:ext cx="4900177" cy="604709"/>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Khai thác khoáng sản biển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7E17F69B-CE54-56BB-AEFD-B5FD00EDC2FC}"/>
              </a:ext>
            </a:extLst>
          </p:cNvPr>
          <p:cNvSpPr/>
          <p:nvPr/>
        </p:nvSpPr>
        <p:spPr>
          <a:xfrm>
            <a:off x="0" y="4232485"/>
            <a:ext cx="11990844" cy="2606226"/>
          </a:xfrm>
          <a:prstGeom prst="rect">
            <a:avLst/>
          </a:prstGeom>
        </p:spPr>
        <p:txBody>
          <a:bodyPr wrap="square">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Khai thác dầu khí đang được tiến hành ở bể trầm tích sông Hồng. Mỏ khí Tiền Hải được khai thác sớm nhất (tỉnh Thái Bình - nay là tỉnh Hưng Yên).</a:t>
            </a: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Nghề làm muối: khá phát triển, nổi tiếng là làng Diêm Điền và Đồng Châu (tỉnh Thái Bình - nay là tỉnh Hưng Yên).</a:t>
            </a:r>
          </a:p>
        </p:txBody>
      </p:sp>
    </p:spTree>
    <p:extLst>
      <p:ext uri="{BB962C8B-B14F-4D97-AF65-F5344CB8AC3E}">
        <p14:creationId xmlns:p14="http://schemas.microsoft.com/office/powerpoint/2010/main" val="1912563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left)">
                                      <p:cBhvr>
                                        <p:cTn id="24" dur="500"/>
                                        <p:tgtEl>
                                          <p:spTgt spid="9">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left)">
                                      <p:cBhvr>
                                        <p:cTn id="3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574" y="-93493"/>
            <a:ext cx="11849860" cy="27517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loại khoáng sản khác vẫn đang được thăm </a:t>
            </a:r>
            <a:r>
              <a:rPr kumimoji="0" lang="en-US" sz="4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4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ò, khai thác.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 học - công nghệ hiện đại đang được áp dụng nhằm nâng cao hiệu quả kinh tế, phát triển bền vững.</a:t>
            </a:r>
          </a:p>
        </p:txBody>
      </p:sp>
      <p:sp>
        <p:nvSpPr>
          <p:cNvPr id="10" name="Rounded Rectangle 15">
            <a:extLst>
              <a:ext uri="{FF2B5EF4-FFF2-40B4-BE49-F238E27FC236}">
                <a16:creationId xmlns:a16="http://schemas.microsoft.com/office/drawing/2014/main" id="{E9CE55B2-54FE-8B38-F4C0-304340BDA247}"/>
              </a:ext>
            </a:extLst>
          </p:cNvPr>
          <p:cNvSpPr/>
          <p:nvPr/>
        </p:nvSpPr>
        <p:spPr>
          <a:xfrm>
            <a:off x="64539" y="2635195"/>
            <a:ext cx="3871226" cy="743029"/>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Hướng phát triển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B8626977-C9B6-E875-B482-DACD3A5E6227}"/>
              </a:ext>
            </a:extLst>
          </p:cNvPr>
          <p:cNvSpPr/>
          <p:nvPr/>
        </p:nvSpPr>
        <p:spPr>
          <a:xfrm>
            <a:off x="0" y="3304638"/>
            <a:ext cx="12052852" cy="16547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Chú trọng phát triển kinh tế biển theo hướng tăng trưởng xanh, bảo tồn đa dạng sinh học và các hệ sinh thái</a:t>
            </a:r>
            <a:r>
              <a:rPr kumimoji="0" lang="en-US" sz="36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600" b="0" i="0" u="none" strike="noStrike" kern="1200" cap="none" spc="-15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27376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325"/>
            <a:ext cx="12192000" cy="5975350"/>
          </a:xfrm>
          <a:prstGeom prst="rect">
            <a:avLst/>
          </a:prstGeom>
        </p:spPr>
      </p:pic>
    </p:spTree>
    <p:extLst>
      <p:ext uri="{BB962C8B-B14F-4D97-AF65-F5344CB8AC3E}">
        <p14:creationId xmlns:p14="http://schemas.microsoft.com/office/powerpoint/2010/main" val="290954953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95600" y="1504194"/>
            <a:ext cx="6400800" cy="3849618"/>
            <a:chOff x="2963271" y="990787"/>
            <a:chExt cx="2294529" cy="1371413"/>
          </a:xfrm>
          <a:effectLst>
            <a:outerShdw blurRad="50800" dist="38100" dir="2700000" algn="tl" rotWithShape="0">
              <a:prstClr val="black">
                <a:alpha val="40000"/>
              </a:prstClr>
            </a:outerShdw>
          </a:effectLst>
        </p:grpSpPr>
        <p:pic>
          <p:nvPicPr>
            <p:cNvPr id="5" name="Picture 8" descr="Đồ hoạ vector miễn phí của Giấy giấ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673303">
              <a:off x="3673620" y="1305335"/>
              <a:ext cx="1139066" cy="5690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1483"/>
            <p:cNvGrpSpPr/>
            <p:nvPr/>
          </p:nvGrpSpPr>
          <p:grpSpPr>
            <a:xfrm>
              <a:off x="3891734" y="1660128"/>
              <a:ext cx="1366066" cy="702072"/>
              <a:chOff x="28079" y="1041053"/>
              <a:chExt cx="7035801" cy="4572000"/>
            </a:xfrm>
          </p:grpSpPr>
          <p:sp>
            <p:nvSpPr>
              <p:cNvPr id="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00" fontAlgn="base">
                  <a:spcBef>
                    <a:spcPct val="0"/>
                  </a:spcBef>
                  <a:spcAft>
                    <a:spcPct val="0"/>
                  </a:spcAft>
                  <a:buClrTx/>
                </a:pPr>
                <a:endParaRPr lang="zh-CN" altLang="en-US" sz="6000" kern="1200">
                  <a:solidFill>
                    <a:prstClr val="black"/>
                  </a:solidFill>
                  <a:latin typeface="Calibri" panose="020F0502020204030204" pitchFamily="34" charset="0"/>
                  <a:ea typeface="宋体" panose="02010600030101010101" pitchFamily="2" charset="-122"/>
                  <a:cs typeface="+mn-cs"/>
                </a:endParaRPr>
              </a:p>
            </p:txBody>
          </p:sp>
          <p:sp>
            <p:nvSpPr>
              <p:cNvPr id="1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00" fontAlgn="base">
                  <a:spcBef>
                    <a:spcPct val="0"/>
                  </a:spcBef>
                  <a:spcAft>
                    <a:spcPct val="0"/>
                  </a:spcAft>
                  <a:buClrTx/>
                </a:pPr>
                <a:endParaRPr lang="zh-CN" altLang="en-US" sz="6000" kern="1200">
                  <a:solidFill>
                    <a:prstClr val="black"/>
                  </a:solidFill>
                  <a:latin typeface="Calibri" panose="020F0502020204030204" pitchFamily="34" charset="0"/>
                  <a:ea typeface="宋体" panose="02010600030101010101" pitchFamily="2" charset="-122"/>
                  <a:cs typeface="+mn-cs"/>
                </a:endParaRPr>
              </a:p>
            </p:txBody>
          </p:sp>
        </p:grpSp>
        <p:sp>
          <p:nvSpPr>
            <p:cNvPr id="7" name="TextBox 6"/>
            <p:cNvSpPr txBox="1"/>
            <p:nvPr/>
          </p:nvSpPr>
          <p:spPr>
            <a:xfrm>
              <a:off x="3972205" y="1803345"/>
              <a:ext cx="1224121" cy="361826"/>
            </a:xfrm>
            <a:prstGeom prst="rect">
              <a:avLst/>
            </a:prstGeom>
            <a:noFill/>
          </p:spPr>
          <p:txBody>
            <a:bodyPr wrap="square" rtlCol="0">
              <a:spAutoFit/>
            </a:bodyPr>
            <a:lstStyle/>
            <a:p>
              <a:pPr algn="ctr" defTabSz="914354">
                <a:buClrTx/>
              </a:pPr>
              <a:r>
                <a:rPr lang="en-US" sz="6000" b="1" i="1" kern="1200">
                  <a:solidFill>
                    <a:prstClr val="white"/>
                  </a:solidFill>
                  <a:latin typeface="Times New Roman" panose="02020603050405020304" pitchFamily="18" charset="0"/>
                  <a:ea typeface="+mn-ea"/>
                  <a:cs typeface="Times New Roman" panose="02020603050405020304" pitchFamily="18" charset="0"/>
                </a:rPr>
                <a:t>Luyện tập</a:t>
              </a:r>
            </a:p>
          </p:txBody>
        </p:sp>
        <p:pic>
          <p:nvPicPr>
            <p:cNvPr id="8" name="Picture 7" descr="Hình minh họa miễn phí về T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271" y="990787"/>
              <a:ext cx="1220932" cy="12198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5871459"/>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3" y="0"/>
            <a:ext cx="10005593" cy="6858000"/>
          </a:xfrm>
          <a:prstGeom prst="rect">
            <a:avLst/>
          </a:prstGeom>
        </p:spPr>
      </p:pic>
      <p:sp>
        <p:nvSpPr>
          <p:cNvPr id="6" name="TextBox 5"/>
          <p:cNvSpPr txBox="1"/>
          <p:nvPr/>
        </p:nvSpPr>
        <p:spPr>
          <a:xfrm>
            <a:off x="755650" y="596900"/>
            <a:ext cx="2813050"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THAM KHẢO</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1960902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0250" y="1933954"/>
            <a:ext cx="10731500" cy="1481175"/>
          </a:xfrm>
          <a:prstGeom prst="rect">
            <a:avLst/>
          </a:prstGeom>
          <a:noFill/>
        </p:spPr>
        <p:txBody>
          <a:bodyPr wrap="square" rtlCol="0">
            <a:spAutoFit/>
          </a:bodyPr>
          <a:lstStyle/>
          <a:p>
            <a:pPr algn="ctr">
              <a:lnSpc>
                <a:spcPct val="150000"/>
              </a:lnSpc>
            </a:pPr>
            <a:r>
              <a:rPr lang="en-US" sz="3200" b="1">
                <a:solidFill>
                  <a:srgbClr val="FF0000"/>
                </a:solidFill>
                <a:latin typeface="Times New Roman" panose="02020603050405020304" pitchFamily="18" charset="0"/>
                <a:cs typeface="Times New Roman" panose="02020603050405020304" pitchFamily="18" charset="0"/>
              </a:rPr>
              <a:t>Câu hỏi</a:t>
            </a:r>
            <a:r>
              <a:rPr lang="vi-VN" sz="3200" b="1">
                <a:solidFill>
                  <a:srgbClr val="FF0000"/>
                </a:solidFill>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Lập sơ đồ thể hiện thế mạnh</a:t>
            </a:r>
            <a:r>
              <a:rPr lang="en-US" sz="3200">
                <a:latin typeface="Times New Roman" panose="02020603050405020304" pitchFamily="18" charset="0"/>
                <a:cs typeface="Times New Roman" panose="02020603050405020304" pitchFamily="18" charset="0"/>
              </a:rPr>
              <a:t> và hạn chế</a:t>
            </a:r>
            <a:r>
              <a:rPr lang="vi-VN" sz="3200">
                <a:latin typeface="Times New Roman" panose="02020603050405020304" pitchFamily="18" charset="0"/>
                <a:cs typeface="Times New Roman" panose="02020603050405020304" pitchFamily="18" charset="0"/>
              </a:rPr>
              <a:t> đối với phát triển kinh tế - xã hội của vùng Đồng bằng sông Hồng. </a:t>
            </a:r>
          </a:p>
        </p:txBody>
      </p:sp>
    </p:spTree>
    <p:extLst>
      <p:ext uri="{BB962C8B-B14F-4D97-AF65-F5344CB8AC3E}">
        <p14:creationId xmlns:p14="http://schemas.microsoft.com/office/powerpoint/2010/main" val="3754654624"/>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03548" y="1584488"/>
            <a:ext cx="6184904" cy="3689024"/>
            <a:chOff x="-76200" y="1431801"/>
            <a:chExt cx="2013987" cy="1165708"/>
          </a:xfrm>
          <a:effectLst>
            <a:outerShdw blurRad="50800" dist="38100" dir="2700000" algn="tl" rotWithShape="0">
              <a:prstClr val="black">
                <a:alpha val="40000"/>
              </a:prstClr>
            </a:outerShdw>
          </a:effectLst>
        </p:grpSpPr>
        <p:grpSp>
          <p:nvGrpSpPr>
            <p:cNvPr id="5" name="组合 1483"/>
            <p:cNvGrpSpPr/>
            <p:nvPr/>
          </p:nvGrpSpPr>
          <p:grpSpPr>
            <a:xfrm>
              <a:off x="697429" y="1982803"/>
              <a:ext cx="1240358" cy="614706"/>
              <a:chOff x="28079" y="1041053"/>
              <a:chExt cx="7035801" cy="4572000"/>
            </a:xfrm>
          </p:grpSpPr>
          <p:sp>
            <p:nvSpPr>
              <p:cNvPr id="8"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174" fontAlgn="base">
                  <a:spcBef>
                    <a:spcPct val="0"/>
                  </a:spcBef>
                  <a:spcAft>
                    <a:spcPct val="0"/>
                  </a:spcAft>
                  <a:buClrTx/>
                </a:pPr>
                <a:endParaRPr lang="zh-CN" altLang="en-US" sz="6000" kern="1200">
                  <a:solidFill>
                    <a:prstClr val="black"/>
                  </a:solidFill>
                  <a:latin typeface="Calibri" panose="020F0502020204030204" pitchFamily="34" charset="0"/>
                  <a:ea typeface="宋体" panose="02010600030101010101" pitchFamily="2" charset="-122"/>
                  <a:cs typeface="+mn-cs"/>
                </a:endParaRPr>
              </a:p>
            </p:txBody>
          </p:sp>
          <p:sp>
            <p:nvSpPr>
              <p:cNvPr id="9"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174" fontAlgn="base">
                  <a:spcBef>
                    <a:spcPct val="0"/>
                  </a:spcBef>
                  <a:spcAft>
                    <a:spcPct val="0"/>
                  </a:spcAft>
                  <a:buClrTx/>
                </a:pPr>
                <a:endParaRPr lang="zh-CN" altLang="en-US" sz="6000" kern="1200">
                  <a:solidFill>
                    <a:prstClr val="black"/>
                  </a:solidFill>
                  <a:latin typeface="Calibri" panose="020F0502020204030204" pitchFamily="34" charset="0"/>
                  <a:ea typeface="宋体" panose="02010600030101010101" pitchFamily="2" charset="-122"/>
                  <a:cs typeface="+mn-cs"/>
                </a:endParaRPr>
              </a:p>
            </p:txBody>
          </p:sp>
        </p:grpSp>
        <p:sp>
          <p:nvSpPr>
            <p:cNvPr id="6" name="TextBox 5"/>
            <p:cNvSpPr txBox="1"/>
            <p:nvPr/>
          </p:nvSpPr>
          <p:spPr>
            <a:xfrm>
              <a:off x="782902" y="2115963"/>
              <a:ext cx="1111475" cy="320943"/>
            </a:xfrm>
            <a:prstGeom prst="rect">
              <a:avLst/>
            </a:prstGeom>
            <a:noFill/>
          </p:spPr>
          <p:txBody>
            <a:bodyPr wrap="square" rtlCol="0">
              <a:spAutoFit/>
            </a:bodyPr>
            <a:lstStyle/>
            <a:p>
              <a:pPr algn="ctr" defTabSz="685766">
                <a:buClrTx/>
              </a:pPr>
              <a:r>
                <a:rPr lang="en-US" sz="6000" b="1" i="1" kern="1200">
                  <a:solidFill>
                    <a:srgbClr val="FFFFFF"/>
                  </a:solidFill>
                  <a:latin typeface="Times New Roman" panose="02020603050405020304" pitchFamily="18" charset="0"/>
                  <a:ea typeface="+mn-ea"/>
                  <a:cs typeface="Times New Roman" panose="02020603050405020304" pitchFamily="18" charset="0"/>
                </a:rPr>
                <a:t>Vận dụng</a:t>
              </a:r>
            </a:p>
          </p:txBody>
        </p:sp>
        <p:pic>
          <p:nvPicPr>
            <p:cNvPr id="7" name="Picture 2" descr="Đồ hoạ vector miễn phí của Hộp số"/>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640766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5"/>
        <p:cNvGrpSpPr/>
        <p:nvPr/>
      </p:nvGrpSpPr>
      <p:grpSpPr>
        <a:xfrm>
          <a:off x="0" y="0"/>
          <a:ext cx="0" cy="0"/>
          <a:chOff x="0" y="0"/>
          <a:chExt cx="0" cy="0"/>
        </a:xfrm>
      </p:grpSpPr>
      <p:sp>
        <p:nvSpPr>
          <p:cNvPr id="3" name="TextBox 2"/>
          <p:cNvSpPr txBox="1"/>
          <p:nvPr/>
        </p:nvSpPr>
        <p:spPr>
          <a:xfrm>
            <a:off x="4691892" y="3290216"/>
            <a:ext cx="6353480" cy="272997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6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a:t>
            </a:r>
          </a:p>
          <a:p>
            <a:pPr marL="0" marR="0" lvl="0" indent="0" algn="just" defTabSz="914400" rtl="0" eaLnBrk="1" fontAlgn="auto" latinLnBrk="0" hangingPunct="1">
              <a:lnSpc>
                <a:spcPct val="130000"/>
              </a:lnSpc>
              <a:spcBef>
                <a:spcPts val="60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HS về nhà tham khảo các nguồn thông tin tham khảo từ Internet, sách, báo, tạp chí,… để trả lời câu hỏi.</a:t>
            </a:r>
          </a:p>
        </p:txBody>
      </p:sp>
      <p:grpSp>
        <p:nvGrpSpPr>
          <p:cNvPr id="4" name="Google Shape;178;p33">
            <a:extLst>
              <a:ext uri="{FF2B5EF4-FFF2-40B4-BE49-F238E27FC236}">
                <a16:creationId xmlns:a16="http://schemas.microsoft.com/office/drawing/2014/main" id="{EAF10180-853F-421F-9DE6-A66A754F0630}"/>
              </a:ext>
            </a:extLst>
          </p:cNvPr>
          <p:cNvGrpSpPr/>
          <p:nvPr/>
        </p:nvGrpSpPr>
        <p:grpSpPr>
          <a:xfrm>
            <a:off x="1647961" y="3440109"/>
            <a:ext cx="1833333" cy="2639011"/>
            <a:chOff x="347000" y="2571750"/>
            <a:chExt cx="1767550" cy="2473200"/>
          </a:xfrm>
        </p:grpSpPr>
        <p:sp>
          <p:nvSpPr>
            <p:cNvPr id="5"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6"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0"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TextBox 53"/>
          <p:cNvSpPr txBox="1"/>
          <p:nvPr/>
        </p:nvSpPr>
        <p:spPr>
          <a:xfrm>
            <a:off x="738555" y="840059"/>
            <a:ext cx="10676470" cy="1372683"/>
          </a:xfrm>
          <a:prstGeom prst="rect">
            <a:avLst/>
          </a:prstGeom>
          <a:noFill/>
        </p:spPr>
        <p:txBody>
          <a:bodyPr wrap="square" rtlCol="0">
            <a:spAutoFit/>
          </a:bodyPr>
          <a:lstStyle/>
          <a:p>
            <a:pPr lvl="0" algn="ctr">
              <a:lnSpc>
                <a:spcPct val="130000"/>
              </a:lnSpc>
              <a:defRPr/>
            </a:pPr>
            <a:r>
              <a:rPr lang="en-US" sz="3200" b="1">
                <a:solidFill>
                  <a:srgbClr val="FF0000"/>
                </a:solidFill>
                <a:latin typeface="Times New Roman" panose="02020603050405020304" pitchFamily="18" charset="0"/>
                <a:cs typeface="Times New Roman" panose="02020603050405020304" pitchFamily="18" charset="0"/>
              </a:rPr>
              <a:t>Câu hỏi</a:t>
            </a:r>
            <a:r>
              <a:rPr lang="vi-VN" sz="3200" b="1">
                <a:solidFill>
                  <a:srgbClr val="FF0000"/>
                </a:solidFill>
                <a:latin typeface="Times New Roman" panose="02020603050405020304" pitchFamily="18" charset="0"/>
                <a:cs typeface="Times New Roman" panose="02020603050405020304" pitchFamily="18" charset="0"/>
              </a:rPr>
              <a:t>.</a:t>
            </a:r>
            <a:r>
              <a:rPr lang="en-US" sz="3200" b="1">
                <a:solidFill>
                  <a:srgbClr val="FF0000"/>
                </a:solidFill>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Viết đoạn văn ngắn (khoảng 200 từ) giới thiệu tiềm năng phát triển du lịch của vùng Đồng bằng sông Hồng.</a:t>
            </a:r>
          </a:p>
        </p:txBody>
      </p:sp>
    </p:spTree>
    <p:extLst>
      <p:ext uri="{BB962C8B-B14F-4D97-AF65-F5344CB8AC3E}">
        <p14:creationId xmlns:p14="http://schemas.microsoft.com/office/powerpoint/2010/main" val="207346417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5"/>
        <p:cNvGrpSpPr/>
        <p:nvPr/>
      </p:nvGrpSpPr>
      <p:grpSpPr>
        <a:xfrm>
          <a:off x="0" y="0"/>
          <a:ext cx="0" cy="0"/>
          <a:chOff x="0" y="0"/>
          <a:chExt cx="0" cy="0"/>
        </a:xfrm>
      </p:grpSpPr>
      <p:grpSp>
        <p:nvGrpSpPr>
          <p:cNvPr id="102" name="Group 101"/>
          <p:cNvGrpSpPr/>
          <p:nvPr/>
        </p:nvGrpSpPr>
        <p:grpSpPr>
          <a:xfrm>
            <a:off x="3454071" y="448201"/>
            <a:ext cx="5283859" cy="1888603"/>
            <a:chOff x="4114800" y="474427"/>
            <a:chExt cx="4024766" cy="1377792"/>
          </a:xfrm>
        </p:grpSpPr>
        <p:grpSp>
          <p:nvGrpSpPr>
            <p:cNvPr id="103" name="Group 102"/>
            <p:cNvGrpSpPr/>
            <p:nvPr/>
          </p:nvGrpSpPr>
          <p:grpSpPr>
            <a:xfrm>
              <a:off x="4866821" y="823800"/>
              <a:ext cx="3272745" cy="1028419"/>
              <a:chOff x="784588" y="529255"/>
              <a:chExt cx="1240358" cy="690037"/>
            </a:xfrm>
          </p:grpSpPr>
          <p:grpSp>
            <p:nvGrpSpPr>
              <p:cNvPr id="105" name="组合 1483"/>
              <p:cNvGrpSpPr/>
              <p:nvPr/>
            </p:nvGrpSpPr>
            <p:grpSpPr>
              <a:xfrm>
                <a:off x="784588" y="529255"/>
                <a:ext cx="1240358" cy="690037"/>
                <a:chOff x="28079" y="685423"/>
                <a:chExt cx="7035801" cy="5132284"/>
              </a:xfrm>
            </p:grpSpPr>
            <p:sp>
              <p:nvSpPr>
                <p:cNvPr id="107" name="Freeform 422"/>
                <p:cNvSpPr>
                  <a:spLocks/>
                </p:cNvSpPr>
                <p:nvPr/>
              </p:nvSpPr>
              <p:spPr bwMode="auto">
                <a:xfrm>
                  <a:off x="28079" y="685423"/>
                  <a:ext cx="7035801" cy="5132284"/>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8" name="Freeform 423"/>
                <p:cNvSpPr>
                  <a:spLocks noEditPoints="1"/>
                </p:cNvSpPr>
                <p:nvPr/>
              </p:nvSpPr>
              <p:spPr bwMode="auto">
                <a:xfrm>
                  <a:off x="185241" y="846560"/>
                  <a:ext cx="6726238" cy="463948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06" name="TextBox 105"/>
              <p:cNvSpPr txBox="1"/>
              <p:nvPr/>
            </p:nvSpPr>
            <p:spPr>
              <a:xfrm>
                <a:off x="866454" y="703619"/>
                <a:ext cx="1111475" cy="316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Hướng dẫn tự học</a:t>
                </a:r>
              </a:p>
            </p:txBody>
          </p:sp>
        </p:grpSp>
        <p:pic>
          <p:nvPicPr>
            <p:cNvPr id="104" name="Picture 4" descr="Đồ hoạ vector miễn phí của Biểu tượ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extLst>
              <a:ext uri="{909E8E84-426E-40DD-AFC4-6F175D3DCCD1}">
                <a14:hiddenFill xmlns:a14="http://schemas.microsoft.com/office/drawing/2010/main">
                  <a:solidFill>
                    <a:srgbClr val="FFFFFF"/>
                  </a:solidFill>
                </a14:hiddenFill>
              </a:ext>
            </a:extLst>
          </p:spPr>
        </p:pic>
      </p:grpSp>
      <p:sp>
        <p:nvSpPr>
          <p:cNvPr id="109" name="Rectangle 108"/>
          <p:cNvSpPr/>
          <p:nvPr/>
        </p:nvSpPr>
        <p:spPr>
          <a:xfrm>
            <a:off x="3173143" y="2815706"/>
            <a:ext cx="7647257" cy="3031599"/>
          </a:xfrm>
          <a:prstGeom prst="rect">
            <a:avLst/>
          </a:prstGeom>
          <a:effectLst>
            <a:outerShdw blurRad="63500" sx="102000" sy="102000" algn="ctr" rotWithShape="0">
              <a:prstClr val="black">
                <a:alpha val="40000"/>
              </a:prstClr>
            </a:outerShdw>
          </a:effectLst>
        </p:spPr>
        <p:txBody>
          <a:bodyPr wrap="square">
            <a:spAutoFit/>
          </a:bodyPr>
          <a:lstStyle/>
          <a:p>
            <a:pPr marL="0" marR="0" lvl="0" indent="0" algn="just" defTabSz="914400" rtl="0" eaLnBrk="1" fontAlgn="auto" latinLnBrk="0" hangingPunct="1">
              <a:lnSpc>
                <a:spcPct val="110000"/>
              </a:lnSpc>
              <a:spcBef>
                <a:spcPts val="60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Học bài cũ, trả lời câu hỏi SGK. </a:t>
            </a:r>
          </a:p>
          <a:p>
            <a:pPr marL="0" marR="0" lvl="0" indent="0" algn="just" defTabSz="914400" rtl="0" eaLnBrk="1" fontAlgn="auto" latinLnBrk="0" hangingPunct="1">
              <a:lnSpc>
                <a:spcPct val="110000"/>
              </a:lnSpc>
              <a:spcBef>
                <a:spcPts val="60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Hoàn thành câu hỏi phần vận dụng. </a:t>
            </a:r>
          </a:p>
          <a:p>
            <a:pPr lvl="0" algn="just">
              <a:lnSpc>
                <a:spcPct val="110000"/>
              </a:lnSpc>
              <a:spcBef>
                <a:spcPts val="600"/>
              </a:spcBef>
            </a:pPr>
            <a:r>
              <a:rPr kumimoji="0" lang="vi-VN"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Chuẩn bị bài mới: </a:t>
            </a:r>
            <a:endPar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lvl="0" algn="ctr">
              <a:lnSpc>
                <a:spcPct val="110000"/>
              </a:lnSpc>
              <a:spcBef>
                <a:spcPts val="600"/>
              </a:spcBef>
            </a:pPr>
            <a:r>
              <a:rPr lang="vi-VN" sz="3200">
                <a:solidFill>
                  <a:prstClr val="black"/>
                </a:solidFill>
                <a:latin typeface="Times New Roman" pitchFamily="18" charset="0"/>
                <a:cs typeface="Times New Roman" pitchFamily="18" charset="0"/>
              </a:rPr>
              <a:t>BÀI 25. PHÁT TRIỂN KINH TẾ - XÃ HỘI Ở BẮC TRUNG BỘ</a:t>
            </a:r>
            <a:endParaRPr kumimoji="0" lang="vi-VN"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nvGrpSpPr>
          <p:cNvPr id="110" name="Google Shape;178;p33">
            <a:extLst>
              <a:ext uri="{FF2B5EF4-FFF2-40B4-BE49-F238E27FC236}">
                <a16:creationId xmlns:a16="http://schemas.microsoft.com/office/drawing/2014/main" id="{EAF10180-853F-421F-9DE6-A66A754F0630}"/>
              </a:ext>
            </a:extLst>
          </p:cNvPr>
          <p:cNvGrpSpPr/>
          <p:nvPr/>
        </p:nvGrpSpPr>
        <p:grpSpPr>
          <a:xfrm>
            <a:off x="444799" y="3509176"/>
            <a:ext cx="1833333" cy="2639011"/>
            <a:chOff x="347000" y="2571750"/>
            <a:chExt cx="1767550" cy="2473200"/>
          </a:xfrm>
        </p:grpSpPr>
        <p:sp>
          <p:nvSpPr>
            <p:cNvPr id="111"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12"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13"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14"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15"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16"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17"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18"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19"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0"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1"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2"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3"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4"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5"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6"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7"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8"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29"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0"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1"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2"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3"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4"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5"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6"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7"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8"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39"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0"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1"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2"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3"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4"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5"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6"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7"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8"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49"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0"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1"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2"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3"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4"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5"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6"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7"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sp>
          <p:nvSpPr>
            <p:cNvPr id="158"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78" tIns="68578" rIns="68578" bIns="6857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71865127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35851" y="772090"/>
            <a:ext cx="6106332" cy="52629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10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Vị trí địa lí:</a:t>
            </a: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Giáp Trung Quốc, vùng </a:t>
            </a:r>
            <a:r>
              <a:rPr lang="en-US" sz="3200" spc="-100">
                <a:solidFill>
                  <a:prstClr val="black"/>
                </a:solidFill>
                <a:latin typeface="Times New Roman" panose="02020603050405020304" pitchFamily="18" charset="0"/>
                <a:cs typeface="Times New Roman" panose="02020603050405020304" pitchFamily="18" charset="0"/>
              </a:rPr>
              <a:t>TD&amp;MNPB</a:t>
            </a:r>
            <a:r>
              <a:rPr lang="vi-VN" sz="3200" spc="-100">
                <a:solidFill>
                  <a:prstClr val="black"/>
                </a:solidFill>
                <a:latin typeface="Times New Roman" panose="02020603050405020304" pitchFamily="18" charset="0"/>
                <a:cs typeface="Times New Roman" panose="02020603050405020304" pitchFamily="18" charset="0"/>
              </a:rPr>
              <a:t>, </a:t>
            </a:r>
            <a:r>
              <a:rPr lang="en-US" sz="3200" spc="-100">
                <a:solidFill>
                  <a:prstClr val="black"/>
                </a:solidFill>
                <a:latin typeface="Times New Roman" panose="02020603050405020304" pitchFamily="18" charset="0"/>
                <a:cs typeface="Times New Roman" panose="02020603050405020304" pitchFamily="18" charset="0"/>
              </a:rPr>
              <a:t>BTB, vịnh Bắc Bộ. </a:t>
            </a:r>
            <a:endParaRPr lang="vi-VN" sz="3200" spc="-100">
              <a:solidFill>
                <a:prstClr val="black"/>
              </a:solidFill>
              <a:latin typeface="Times New Roman" panose="02020603050405020304" pitchFamily="18" charset="0"/>
              <a:cs typeface="Times New Roman" panose="02020603050405020304" pitchFamily="18" charset="0"/>
            </a:endParaRP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Có Thủ đô Hà Nội là trung tâm chính trị, kinh tế, văn hoá của cả nước. </a:t>
            </a:r>
          </a:p>
          <a:p>
            <a:pPr lvl="0" algn="just">
              <a:lnSpc>
                <a:spcPct val="150000"/>
              </a:lnSpc>
              <a:defRPr/>
            </a:pPr>
            <a:r>
              <a:rPr lang="en-US" sz="3200" spc="-100">
                <a:solidFill>
                  <a:prstClr val="black"/>
                </a:solidFill>
                <a:latin typeface="Times New Roman" panose="02020603050405020304" pitchFamily="18" charset="0"/>
                <a:cs typeface="Times New Roman" panose="02020603050405020304" pitchFamily="18" charset="0"/>
              </a:rPr>
              <a:t>-</a:t>
            </a:r>
            <a:r>
              <a:rPr lang="vi-VN" sz="3200" spc="-100">
                <a:solidFill>
                  <a:prstClr val="black"/>
                </a:solidFill>
                <a:latin typeface="Times New Roman" panose="02020603050405020304" pitchFamily="18" charset="0"/>
                <a:cs typeface="Times New Roman" panose="02020603050405020304" pitchFamily="18" charset="0"/>
              </a:rPr>
              <a:t> Là địa bàn chiến lược về kinh tế, chính trị, quốc phòng an ninh. </a:t>
            </a:r>
          </a:p>
        </p:txBody>
      </p:sp>
      <p:sp>
        <p:nvSpPr>
          <p:cNvPr id="9" name="Rectangle 8"/>
          <p:cNvSpPr/>
          <p:nvPr/>
        </p:nvSpPr>
        <p:spPr>
          <a:xfrm>
            <a:off x="5777937" y="29496"/>
            <a:ext cx="641406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1. Vị trí địa lí và phạm vi lãnh thổ </a:t>
            </a:r>
            <a:endParaRPr kumimoji="0" lang="en-US" sz="3200" b="0" i="0" u="none" strike="noStrike" kern="1200" cap="none" spc="-100" normalizeH="0" baseline="0" noProof="0">
              <a:ln>
                <a:noFill/>
              </a:ln>
              <a:solidFill>
                <a:srgbClr val="FF0000"/>
              </a:solidFill>
              <a:effectLst/>
              <a:uLnTx/>
              <a:uFillTx/>
              <a:latin typeface="Calibri" panose="020F0502020204030204"/>
              <a:ea typeface="+mn-ea"/>
              <a:cs typeface="+mn-cs"/>
            </a:endParaRPr>
          </a:p>
        </p:txBody>
      </p:sp>
      <p:grpSp>
        <p:nvGrpSpPr>
          <p:cNvPr id="7" name="Group 6"/>
          <p:cNvGrpSpPr/>
          <p:nvPr/>
        </p:nvGrpSpPr>
        <p:grpSpPr>
          <a:xfrm>
            <a:off x="0" y="-17585"/>
            <a:ext cx="5777938" cy="6875585"/>
            <a:chOff x="0" y="-17585"/>
            <a:chExt cx="5777938" cy="6875585"/>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3509" t="19469" r="30956" b="20702"/>
            <a:stretch/>
          </p:blipFill>
          <p:spPr>
            <a:xfrm>
              <a:off x="0" y="-17585"/>
              <a:ext cx="5777938" cy="6875585"/>
            </a:xfrm>
            <a:prstGeom prst="rect">
              <a:avLst/>
            </a:prstGeom>
          </p:spPr>
        </p:pic>
        <p:sp>
          <p:nvSpPr>
            <p:cNvPr id="10" name="TextBox 9"/>
            <p:cNvSpPr txBox="1"/>
            <p:nvPr/>
          </p:nvSpPr>
          <p:spPr>
            <a:xfrm>
              <a:off x="2727702" y="170481"/>
              <a:ext cx="1658318" cy="369332"/>
            </a:xfrm>
            <a:prstGeom prst="rect">
              <a:avLst/>
            </a:prstGeom>
            <a:noFill/>
          </p:spPr>
          <p:txBody>
            <a:bodyPr wrap="square" rtlCol="0">
              <a:spAutoFit/>
            </a:bodyPr>
            <a:lstStyle/>
            <a:p>
              <a:pPr algn="ctr"/>
              <a:r>
                <a:rPr lang="en-US" b="1">
                  <a:solidFill>
                    <a:schemeClr val="tx1">
                      <a:lumMod val="85000"/>
                      <a:lumOff val="15000"/>
                    </a:schemeClr>
                  </a:solidFill>
                </a:rPr>
                <a:t>TRUNG QUỐC</a:t>
              </a:r>
            </a:p>
          </p:txBody>
        </p:sp>
      </p:grpSp>
    </p:spTree>
    <p:extLst>
      <p:ext uri="{BB962C8B-B14F-4D97-AF65-F5344CB8AC3E}">
        <p14:creationId xmlns:p14="http://schemas.microsoft.com/office/powerpoint/2010/main" val="1748552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iai-dap-thac-mac - Thủy Canh Miền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55" r="16678"/>
          <a:stretch/>
        </p:blipFill>
        <p:spPr bwMode="auto">
          <a:xfrm>
            <a:off x="2036746" y="2081692"/>
            <a:ext cx="2016291" cy="32696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77099" y="3716494"/>
            <a:ext cx="6864926" cy="732508"/>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Trình bày khái quát về dân số của vùng.</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5630415" y="1827503"/>
            <a:ext cx="1486796" cy="1080000"/>
          </a:xfrm>
          <a:prstGeom prst="roundRect">
            <a:avLst/>
          </a:prstGeom>
          <a:solidFill>
            <a:schemeClr val="accent1">
              <a:lumMod val="10000"/>
              <a:lumOff val="9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CẶP 02 phút</a:t>
            </a:r>
          </a:p>
        </p:txBody>
      </p:sp>
      <p:pic>
        <p:nvPicPr>
          <p:cNvPr id="7"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0079" y="1810684"/>
            <a:ext cx="1260000" cy="10968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116217"/>
            <a:ext cx="12192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2. Dân số</a:t>
            </a:r>
            <a:endParaRPr kumimoji="0" lang="en-US" sz="3200" b="0" i="0" u="none" strike="noStrike" kern="1200" cap="none" spc="-10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47246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217"/>
            <a:ext cx="12192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2. Dân số</a:t>
            </a:r>
            <a:endParaRPr kumimoji="0" lang="en-US" sz="3200" b="0" i="0" u="none" strike="noStrike" kern="1200" cap="none" spc="-100" normalizeH="0" baseline="0" noProof="0">
              <a:ln>
                <a:noFill/>
              </a:ln>
              <a:solidFill>
                <a:srgbClr val="FF0000"/>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734917269"/>
              </p:ext>
            </p:extLst>
          </p:nvPr>
        </p:nvGraphicFramePr>
        <p:xfrm>
          <a:off x="275907" y="1142142"/>
          <a:ext cx="11688369" cy="4952464"/>
        </p:xfrm>
        <a:graphic>
          <a:graphicData uri="http://schemas.openxmlformats.org/drawingml/2006/table">
            <a:tbl>
              <a:tblPr firstRow="1" firstCol="1" bandRow="1">
                <a:tableStyleId>{BDBED569-4797-4DF1-A0F4-6AAB3CD982D8}</a:tableStyleId>
              </a:tblPr>
              <a:tblGrid>
                <a:gridCol w="3824145">
                  <a:extLst>
                    <a:ext uri="{9D8B030D-6E8A-4147-A177-3AD203B41FA5}">
                      <a16:colId xmlns:a16="http://schemas.microsoft.com/office/drawing/2014/main" val="2660412202"/>
                    </a:ext>
                  </a:extLst>
                </a:gridCol>
                <a:gridCol w="2112353">
                  <a:extLst>
                    <a:ext uri="{9D8B030D-6E8A-4147-A177-3AD203B41FA5}">
                      <a16:colId xmlns:a16="http://schemas.microsoft.com/office/drawing/2014/main" val="2514444061"/>
                    </a:ext>
                  </a:extLst>
                </a:gridCol>
                <a:gridCol w="5751871">
                  <a:extLst>
                    <a:ext uri="{9D8B030D-6E8A-4147-A177-3AD203B41FA5}">
                      <a16:colId xmlns:a16="http://schemas.microsoft.com/office/drawing/2014/main" val="333142509"/>
                    </a:ext>
                  </a:extLst>
                </a:gridCol>
              </a:tblGrid>
              <a:tr h="488503">
                <a:tc>
                  <a:txBody>
                    <a:bodyPr/>
                    <a:lstStyle/>
                    <a:p>
                      <a:pPr algn="ctr">
                        <a:lnSpc>
                          <a:spcPct val="120000"/>
                        </a:lnSpc>
                        <a:spcAft>
                          <a:spcPts val="0"/>
                        </a:spcAft>
                      </a:pPr>
                      <a:r>
                        <a:rPr lang="en-US" sz="2800" b="1" spc="-100">
                          <a:effectLst/>
                          <a:latin typeface="Times New Roman" panose="02020603050405020304" pitchFamily="18" charset="0"/>
                          <a:cs typeface="Times New Roman" panose="02020603050405020304" pitchFamily="18" charset="0"/>
                        </a:rPr>
                        <a:t>Tiêu chí</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lnSpc>
                          <a:spcPct val="120000"/>
                        </a:lnSpc>
                        <a:spcAft>
                          <a:spcPts val="0"/>
                        </a:spcAft>
                      </a:pPr>
                      <a:r>
                        <a:rPr lang="en-US" sz="2800" b="1" spc="-100">
                          <a:effectLst/>
                          <a:latin typeface="Times New Roman" panose="02020603050405020304" pitchFamily="18" charset="0"/>
                          <a:cs typeface="Times New Roman" panose="02020603050405020304" pitchFamily="18" charset="0"/>
                        </a:rPr>
                        <a:t>Nội dung</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3066824164"/>
                  </a:ext>
                </a:extLst>
              </a:tr>
              <a:tr h="913050">
                <a:tc>
                  <a:txBody>
                    <a:bodyPr/>
                    <a:lstStyle/>
                    <a:p>
                      <a:pPr algn="ctr">
                        <a:lnSpc>
                          <a:spcPct val="120000"/>
                        </a:lnSpc>
                        <a:spcAft>
                          <a:spcPts val="0"/>
                        </a:spcAft>
                      </a:pPr>
                      <a:r>
                        <a:rPr lang="en-US" sz="2800" b="1" spc="-100">
                          <a:effectLst/>
                          <a:latin typeface="Times New Roman" panose="02020603050405020304" pitchFamily="18" charset="0"/>
                          <a:cs typeface="Times New Roman" panose="02020603050405020304" pitchFamily="18" charset="0"/>
                        </a:rPr>
                        <a:t>Số</a:t>
                      </a:r>
                      <a:r>
                        <a:rPr lang="en-US" sz="2800" b="1" spc="-100" baseline="0">
                          <a:effectLst/>
                          <a:latin typeface="Times New Roman" panose="02020603050405020304" pitchFamily="18" charset="0"/>
                          <a:cs typeface="Times New Roman" panose="02020603050405020304" pitchFamily="18" charset="0"/>
                        </a:rPr>
                        <a:t> dân (2025)</a:t>
                      </a:r>
                      <a:endParaRPr lang="en-US" sz="2800" b="1"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ct val="12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786416928"/>
                  </a:ext>
                </a:extLst>
              </a:tr>
              <a:tr h="488503">
                <a:tc>
                  <a:txBody>
                    <a:bodyPr/>
                    <a:lstStyle/>
                    <a:p>
                      <a:pPr algn="ctr">
                        <a:lnSpc>
                          <a:spcPct val="120000"/>
                        </a:lnSpc>
                        <a:spcAft>
                          <a:spcPts val="0"/>
                        </a:spcAft>
                      </a:pPr>
                      <a:r>
                        <a:rPr lang="vi-VN" sz="2800" b="1" spc="-100">
                          <a:effectLst/>
                          <a:latin typeface="Times New Roman" panose="02020603050405020304" pitchFamily="18" charset="0"/>
                          <a:cs typeface="Times New Roman" panose="02020603050405020304" pitchFamily="18" charset="0"/>
                        </a:rPr>
                        <a:t>Mật </a:t>
                      </a:r>
                      <a:r>
                        <a:rPr lang="en-US" sz="2800" b="1" spc="-100">
                          <a:effectLst/>
                          <a:latin typeface="Times New Roman" panose="02020603050405020304" pitchFamily="18" charset="0"/>
                          <a:cs typeface="Times New Roman" panose="02020603050405020304" pitchFamily="18" charset="0"/>
                        </a:rPr>
                        <a:t>DS (2025)</a:t>
                      </a:r>
                      <a:endParaRPr lang="vi-VN" sz="2800" b="1"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ct val="12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436559839"/>
                  </a:ext>
                </a:extLst>
              </a:tr>
              <a:tr h="488503">
                <a:tc>
                  <a:txBody>
                    <a:bodyPr/>
                    <a:lstStyle/>
                    <a:p>
                      <a:pPr algn="ctr">
                        <a:lnSpc>
                          <a:spcPct val="120000"/>
                        </a:lnSpc>
                        <a:spcAft>
                          <a:spcPts val="0"/>
                        </a:spcAft>
                      </a:pPr>
                      <a:r>
                        <a:rPr lang="en-US" sz="2800" b="1" spc="-100">
                          <a:effectLst/>
                          <a:latin typeface="Times New Roman" panose="02020603050405020304" pitchFamily="18" charset="0"/>
                          <a:cs typeface="Times New Roman" panose="02020603050405020304" pitchFamily="18" charset="0"/>
                        </a:rPr>
                        <a:t>Tỉ lệ gia tăng DS tự nhiên (2024)</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ct val="12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491416886"/>
                  </a:ext>
                </a:extLst>
              </a:tr>
              <a:tr h="1020572">
                <a:tc rowSpan="2">
                  <a:txBody>
                    <a:bodyPr/>
                    <a:lstStyle/>
                    <a:p>
                      <a:pPr algn="ctr">
                        <a:lnSpc>
                          <a:spcPct val="120000"/>
                        </a:lnSpc>
                        <a:spcAft>
                          <a:spcPts val="0"/>
                        </a:spcAft>
                      </a:pPr>
                      <a:r>
                        <a:rPr lang="en-US" sz="2800" b="1" spc="-100">
                          <a:effectLst/>
                          <a:latin typeface="Times New Roman" panose="02020603050405020304" pitchFamily="18" charset="0"/>
                          <a:cs typeface="Times New Roman" panose="02020603050405020304" pitchFamily="18" charset="0"/>
                        </a:rPr>
                        <a:t>Cơ cấu dân số (2024)</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2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9353697"/>
                  </a:ext>
                </a:extLst>
              </a:tr>
              <a:tr h="1062412">
                <a:tc vMerge="1">
                  <a:txBody>
                    <a:bodyPr/>
                    <a:lstStyle/>
                    <a:p>
                      <a:endParaRPr lang="en-US"/>
                    </a:p>
                  </a:txBody>
                  <a:tcPr/>
                </a:tc>
                <a:tc>
                  <a:txBody>
                    <a:bodyPr/>
                    <a:lstStyle/>
                    <a:p>
                      <a:pPr algn="ctr">
                        <a:lnSpc>
                          <a:spcPct val="12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20000"/>
                        </a:lnSpc>
                        <a:spcAft>
                          <a:spcPts val="0"/>
                        </a:spcAft>
                      </a:pPr>
                      <a:endParaRPr lang="en-US" sz="2800" spc="-1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0276868"/>
                  </a:ext>
                </a:extLst>
              </a:tr>
            </a:tbl>
          </a:graphicData>
        </a:graphic>
      </p:graphicFrame>
      <p:sp>
        <p:nvSpPr>
          <p:cNvPr id="4" name="Rectangle 3"/>
          <p:cNvSpPr/>
          <p:nvPr/>
        </p:nvSpPr>
        <p:spPr>
          <a:xfrm>
            <a:off x="4124396" y="1597485"/>
            <a:ext cx="7693132" cy="954107"/>
          </a:xfrm>
          <a:prstGeom prst="rect">
            <a:avLst/>
          </a:prstGeom>
        </p:spPr>
        <p:txBody>
          <a:bodyPr wrap="none">
            <a:spAutoFit/>
          </a:bodyPr>
          <a:lstStyle/>
          <a:p>
            <a:pPr lvl="0" algn="just">
              <a:defRPr/>
            </a:pPr>
            <a:r>
              <a:rPr lang="vi-VN" sz="2800" spc="-100">
                <a:solidFill>
                  <a:prstClr val="black"/>
                </a:solidFill>
                <a:latin typeface="Times New Roman" panose="02020603050405020304" pitchFamily="18" charset="0"/>
                <a:cs typeface="Times New Roman" panose="02020603050405020304" pitchFamily="18" charset="0"/>
              </a:rPr>
              <a:t>- Dân số đông và tăng liên tục.</a:t>
            </a:r>
          </a:p>
          <a:p>
            <a:pPr lvl="0" algn="just">
              <a:defRPr/>
            </a:pPr>
            <a:r>
              <a:rPr lang="vi-VN" sz="2800" spc="-100">
                <a:solidFill>
                  <a:prstClr val="black"/>
                </a:solidFill>
                <a:latin typeface="Times New Roman" panose="02020603050405020304" pitchFamily="18" charset="0"/>
                <a:cs typeface="Times New Roman" panose="02020603050405020304" pitchFamily="18" charset="0"/>
              </a:rPr>
              <a:t>- Khoảng 24,8 triệu người (chiếm 24,4% dân số cả nước)</a:t>
            </a:r>
          </a:p>
        </p:txBody>
      </p:sp>
      <p:sp>
        <p:nvSpPr>
          <p:cNvPr id="8" name="Rectangle 7"/>
          <p:cNvSpPr/>
          <p:nvPr/>
        </p:nvSpPr>
        <p:spPr>
          <a:xfrm>
            <a:off x="4138340" y="2558563"/>
            <a:ext cx="4797595" cy="523220"/>
          </a:xfrm>
          <a:prstGeom prst="rect">
            <a:avLst/>
          </a:prstGeom>
        </p:spPr>
        <p:txBody>
          <a:bodyPr wrap="none">
            <a:spAutoFit/>
          </a:bodyPr>
          <a:lstStyle/>
          <a:p>
            <a:pPr lvl="0" algn="just">
              <a:defRPr/>
            </a:pPr>
            <a:r>
              <a:rPr lang="en-US" sz="2800" spc="-100">
                <a:solidFill>
                  <a:prstClr val="black"/>
                </a:solidFill>
                <a:latin typeface="Times New Roman" panose="02020603050405020304" pitchFamily="18" charset="0"/>
                <a:cs typeface="Times New Roman" panose="02020603050405020304" pitchFamily="18" charset="0"/>
              </a:rPr>
              <a:t>Cao nhất cả nước: 1037</a:t>
            </a:r>
            <a:r>
              <a:rPr lang="vi-VN" sz="2800" spc="-100">
                <a:solidFill>
                  <a:prstClr val="black"/>
                </a:solidFill>
                <a:latin typeface="Times New Roman" panose="02020603050405020304" pitchFamily="18" charset="0"/>
                <a:cs typeface="Times New Roman" panose="02020603050405020304" pitchFamily="18" charset="0"/>
              </a:rPr>
              <a:t> người/km</a:t>
            </a:r>
            <a:r>
              <a:rPr lang="vi-VN" sz="2800" spc="-100" baseline="30000">
                <a:solidFill>
                  <a:prstClr val="black"/>
                </a:solidFill>
                <a:latin typeface="Times New Roman" panose="02020603050405020304" pitchFamily="18" charset="0"/>
                <a:cs typeface="Times New Roman" panose="02020603050405020304" pitchFamily="18" charset="0"/>
              </a:rPr>
              <a:t>2</a:t>
            </a:r>
            <a:endParaRPr kumimoji="0" lang="en-US" sz="2800" b="0" i="0" u="none" strike="noStrike" kern="1200" cap="none" spc="-100" normalizeH="0" baseline="3000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9"/>
          <p:cNvSpPr/>
          <p:nvPr/>
        </p:nvSpPr>
        <p:spPr>
          <a:xfrm>
            <a:off x="4138340" y="3317758"/>
            <a:ext cx="1048685" cy="523220"/>
          </a:xfrm>
          <a:prstGeom prst="rect">
            <a:avLst/>
          </a:prstGeom>
        </p:spPr>
        <p:txBody>
          <a:bodyPr wrap="non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0,84%</a:t>
            </a:r>
          </a:p>
        </p:txBody>
      </p:sp>
      <p:sp>
        <p:nvSpPr>
          <p:cNvPr id="19" name="Rectangle 18"/>
          <p:cNvSpPr/>
          <p:nvPr/>
        </p:nvSpPr>
        <p:spPr>
          <a:xfrm>
            <a:off x="4094581" y="4103383"/>
            <a:ext cx="2112747" cy="954107"/>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thành thị &amp; nông thôn</a:t>
            </a:r>
          </a:p>
        </p:txBody>
      </p:sp>
      <p:sp>
        <p:nvSpPr>
          <p:cNvPr id="20" name="Rectangle 19"/>
          <p:cNvSpPr/>
          <p:nvPr/>
        </p:nvSpPr>
        <p:spPr>
          <a:xfrm>
            <a:off x="6249553" y="4311115"/>
            <a:ext cx="5711389" cy="523220"/>
          </a:xfrm>
          <a:prstGeom prst="rect">
            <a:avLst/>
          </a:prstGeom>
        </p:spPr>
        <p:txBody>
          <a:bodyPr wrap="square">
            <a:spAutoFit/>
          </a:bodyPr>
          <a:lstStyle/>
          <a:p>
            <a:pPr lvl="0" algn="just">
              <a:defRPr/>
            </a:pPr>
            <a:r>
              <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Tỉ lệ dân thành thị cao: khoảng </a:t>
            </a:r>
            <a:r>
              <a:rPr lang="en-US" sz="2800" spc="-100">
                <a:solidFill>
                  <a:prstClr val="black"/>
                </a:solidFill>
                <a:latin typeface="Times New Roman" panose="02020603050405020304" pitchFamily="18" charset="0"/>
                <a:cs typeface="Times New Roman" panose="02020603050405020304" pitchFamily="18" charset="0"/>
              </a:rPr>
              <a:t>39,0% </a:t>
            </a:r>
            <a:r>
              <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1" name="Rectangle 20"/>
          <p:cNvSpPr/>
          <p:nvPr/>
        </p:nvSpPr>
        <p:spPr>
          <a:xfrm>
            <a:off x="4199412" y="5364399"/>
            <a:ext cx="1903085" cy="523220"/>
          </a:xfrm>
          <a:prstGeom prst="rect">
            <a:avLst/>
          </a:prstGeom>
        </p:spPr>
        <p:txBody>
          <a:bodyPr wrap="non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10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dân tộc</a:t>
            </a:r>
          </a:p>
        </p:txBody>
      </p:sp>
      <p:sp>
        <p:nvSpPr>
          <p:cNvPr id="22" name="Rectangle 21"/>
          <p:cNvSpPr/>
          <p:nvPr/>
        </p:nvSpPr>
        <p:spPr>
          <a:xfrm>
            <a:off x="6249553" y="5105867"/>
            <a:ext cx="5686254" cy="954107"/>
          </a:xfrm>
          <a:prstGeom prst="rect">
            <a:avLst/>
          </a:prstGeom>
        </p:spPr>
        <p:txBody>
          <a:bodyPr wrap="square">
            <a:spAutoFit/>
          </a:bodyPr>
          <a:lstStyle/>
          <a:p>
            <a:pPr lvl="0" algn="just">
              <a:defRPr/>
            </a:pPr>
            <a:r>
              <a:rPr lang="vi-VN" sz="2800" spc="-100">
                <a:solidFill>
                  <a:prstClr val="black"/>
                </a:solidFill>
                <a:latin typeface="Times New Roman" panose="02020603050405020304" pitchFamily="18" charset="0"/>
                <a:cs typeface="Times New Roman" panose="02020603050405020304" pitchFamily="18" charset="0"/>
              </a:rPr>
              <a:t>Nhiều dân tộc sinh sống: Kinh, Dao, Tày, Sán Dìu, Mường,... </a:t>
            </a:r>
          </a:p>
        </p:txBody>
      </p:sp>
    </p:spTree>
    <p:extLst>
      <p:ext uri="{BB962C8B-B14F-4D97-AF65-F5344CB8AC3E}">
        <p14:creationId xmlns:p14="http://schemas.microsoft.com/office/powerpoint/2010/main" val="18752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4" descr="Du lịch Đồng Bằng Sông Hồng tự túc từ A-Z (Cập nhật 04/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 y="2740358"/>
            <a:ext cx="3749987" cy="185433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8" name="Picture 2" descr="Các tỉnh đồng bằng sông Hồ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1093" y="3428129"/>
            <a:ext cx="3232942" cy="1887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9" name="Picture 6" descr="Du lịch Đồng Bằng Sông Hồng tự túc từ A-Z (Cập nhật 04/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4078" y="4339551"/>
            <a:ext cx="3616304" cy="17882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11" name="Group 10"/>
          <p:cNvGrpSpPr/>
          <p:nvPr/>
        </p:nvGrpSpPr>
        <p:grpSpPr>
          <a:xfrm>
            <a:off x="2783828" y="540277"/>
            <a:ext cx="7959661" cy="2200081"/>
            <a:chOff x="6045539" y="2591925"/>
            <a:chExt cx="7959661" cy="2200081"/>
          </a:xfrm>
        </p:grpSpPr>
        <p:sp>
          <p:nvSpPr>
            <p:cNvPr id="12" name="Round Same Side Corner Rectangle 14">
              <a:extLst>
                <a:ext uri="{FF2B5EF4-FFF2-40B4-BE49-F238E27FC236}">
                  <a16:creationId xmlns:a16="http://schemas.microsoft.com/office/drawing/2014/main" id="{758B17ED-F678-447F-8409-C1A6E9A48517}"/>
                </a:ext>
              </a:extLst>
            </p:cNvPr>
            <p:cNvSpPr/>
            <p:nvPr/>
          </p:nvSpPr>
          <p:spPr>
            <a:xfrm rot="5400000">
              <a:off x="10221985" y="664551"/>
              <a:ext cx="1533378" cy="6033052"/>
            </a:xfrm>
            <a:prstGeom prst="round2SameRect">
              <a:avLst>
                <a:gd name="adj1" fmla="val 50000"/>
                <a:gd name="adj2" fmla="val 0"/>
              </a:avLst>
            </a:prstGeom>
            <a:gradFill flip="none" rotWithShape="1">
              <a:gsLst>
                <a:gs pos="0">
                  <a:srgbClr val="00B050"/>
                </a:gs>
                <a:gs pos="100000">
                  <a:srgbClr val="92D050"/>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Block Arc 12">
              <a:extLst>
                <a:ext uri="{FF2B5EF4-FFF2-40B4-BE49-F238E27FC236}">
                  <a16:creationId xmlns:a16="http://schemas.microsoft.com/office/drawing/2014/main" id="{B69ECB54-99CB-49B6-ABC8-BC79A31872D1}"/>
                </a:ext>
              </a:extLst>
            </p:cNvPr>
            <p:cNvSpPr/>
            <p:nvPr/>
          </p:nvSpPr>
          <p:spPr>
            <a:xfrm flipV="1">
              <a:off x="6045539" y="2591925"/>
              <a:ext cx="2200081" cy="2200081"/>
            </a:xfrm>
            <a:prstGeom prst="blockArc">
              <a:avLst>
                <a:gd name="adj1" fmla="val 16200000"/>
                <a:gd name="adj2" fmla="val 10772583"/>
                <a:gd name="adj3" fmla="val 11472"/>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C8A3AD43-3907-445B-B71D-E12E01FCDF33}"/>
                </a:ext>
              </a:extLst>
            </p:cNvPr>
            <p:cNvSpPr/>
            <p:nvPr/>
          </p:nvSpPr>
          <p:spPr>
            <a:xfrm>
              <a:off x="6571044" y="3105254"/>
              <a:ext cx="1173421" cy="1173421"/>
            </a:xfrm>
            <a:prstGeom prst="ellipse">
              <a:avLst/>
            </a:prstGeom>
            <a:solidFill>
              <a:srgbClr val="00B050"/>
            </a:solidFill>
            <a:ln>
              <a:noFill/>
            </a:ln>
            <a:effectLst>
              <a:outerShdw blurRad="317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II</a:t>
              </a:r>
              <a:endParaRPr kumimoji="0" lang="id-ID" sz="4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4F2D9AF6-DB56-4238-A750-5FE71DA8E3C6}"/>
                </a:ext>
              </a:extLst>
            </p:cNvPr>
            <p:cNvSpPr/>
            <p:nvPr/>
          </p:nvSpPr>
          <p:spPr>
            <a:xfrm>
              <a:off x="8104206" y="2907134"/>
              <a:ext cx="5900993" cy="1569660"/>
            </a:xfrm>
            <a:prstGeom prst="rect">
              <a:avLst/>
            </a:prstGeom>
          </p:spPr>
          <p:txBody>
            <a:bodyPr wrap="square">
              <a:spAutoFit/>
            </a:bodyPr>
            <a:lstStyle/>
            <a:p>
              <a:pPr algn="ctr">
                <a:spcBef>
                  <a:spcPts val="600"/>
                </a:spcBef>
                <a:spcAft>
                  <a:spcPts val="600"/>
                </a:spcAft>
                <a:defRPr/>
              </a:pPr>
              <a:r>
                <a:rPr lang="en-US" sz="3200" b="1">
                  <a:solidFill>
                    <a:schemeClr val="bg1"/>
                  </a:solidFill>
                  <a:latin typeface="Times New Roman" panose="02020603050405020304" pitchFamily="18" charset="0"/>
                  <a:ea typeface="#9Slide03 Roboto Medium" panose="02000000000000000000" pitchFamily="2" charset="0"/>
                  <a:cs typeface="Times New Roman" panose="02020603050405020304" pitchFamily="18" charset="0"/>
                </a:rPr>
                <a:t>CÁC THẾ MẠNH VÀ HẠN CHẾ ĐỐI VỚI PHÁT TRIỂN KINH TẾ - XÃ HỘI </a:t>
              </a:r>
            </a:p>
          </p:txBody>
        </p:sp>
      </p:grpSp>
    </p:spTree>
    <p:extLst>
      <p:ext uri="{BB962C8B-B14F-4D97-AF65-F5344CB8AC3E}">
        <p14:creationId xmlns:p14="http://schemas.microsoft.com/office/powerpoint/2010/main" val="80384832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2235</TotalTime>
  <Words>3648</Words>
  <Application>Microsoft Office PowerPoint</Application>
  <PresentationFormat>Widescreen</PresentationFormat>
  <Paragraphs>495</Paragraphs>
  <Slides>58</Slides>
  <Notes>46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Arial</vt:lpstr>
      <vt:lpstr>Calibri</vt:lpstr>
      <vt:lpstr>Calibri Light</vt:lpstr>
      <vt:lpstr>Lexend Exa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ĐỊA LÝ-0396752282</dc:creator>
  <cp:lastModifiedBy>Administrator</cp:lastModifiedBy>
  <cp:revision>898</cp:revision>
  <dcterms:created xsi:type="dcterms:W3CDTF">2024-05-07T02:56:15Z</dcterms:created>
  <dcterms:modified xsi:type="dcterms:W3CDTF">2026-04-05T03:15:46Z</dcterms:modified>
</cp:coreProperties>
</file>