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71" r:id="rId2"/>
    <p:sldId id="276" r:id="rId3"/>
    <p:sldId id="278" r:id="rId4"/>
    <p:sldId id="279" r:id="rId5"/>
    <p:sldId id="320" r:id="rId6"/>
    <p:sldId id="319" r:id="rId7"/>
    <p:sldId id="321" r:id="rId8"/>
    <p:sldId id="283" r:id="rId9"/>
    <p:sldId id="322" r:id="rId10"/>
    <p:sldId id="323" r:id="rId11"/>
    <p:sldId id="285" r:id="rId12"/>
    <p:sldId id="324" r:id="rId13"/>
    <p:sldId id="280" r:id="rId14"/>
    <p:sldId id="325" r:id="rId15"/>
    <p:sldId id="260" r:id="rId16"/>
    <p:sldId id="261" r:id="rId17"/>
    <p:sldId id="263" r:id="rId18"/>
    <p:sldId id="326" r:id="rId19"/>
    <p:sldId id="292" r:id="rId20"/>
    <p:sldId id="293" r:id="rId21"/>
    <p:sldId id="27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6714"/>
    <a:srgbClr val="006673"/>
    <a:srgbClr val="05A0B8"/>
    <a:srgbClr val="F26532"/>
    <a:srgbClr val="A3DBE1"/>
    <a:srgbClr val="EE8640"/>
    <a:srgbClr val="048DA4"/>
    <a:srgbClr val="05788C"/>
    <a:srgbClr val="C0E6EA"/>
    <a:srgbClr val="A0DC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8" autoAdjust="0"/>
    <p:restoredTop sz="94127" autoAdjust="0"/>
  </p:normalViewPr>
  <p:slideViewPr>
    <p:cSldViewPr snapToGrid="0" showGuides="1">
      <p:cViewPr varScale="1">
        <p:scale>
          <a:sx n="70" d="100"/>
          <a:sy n="70" d="100"/>
        </p:scale>
        <p:origin x="45" y="3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562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034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49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521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34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9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4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15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3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06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339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073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6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491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95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72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79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2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31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3" Type="http://schemas.microsoft.com/office/2007/relationships/media" Target="../media/media2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5" Type="http://schemas.microsoft.com/office/2007/relationships/media" Target="../media/media3.mp3"/><Relationship Id="rId10" Type="http://schemas.openxmlformats.org/officeDocument/2006/relationships/image" Target="../media/image7.png"/><Relationship Id="rId4" Type="http://schemas.openxmlformats.org/officeDocument/2006/relationships/audio" Target="../media/media2.mp3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01089" y="157767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p</a:t>
            </a:r>
            <a:r>
              <a:rPr lang="vi-VN" sz="5400" b="1" dirty="0">
                <a:solidFill>
                  <a:srgbClr val="F26532"/>
                </a:solidFill>
              </a:rPr>
              <a:t>ackaging </a:t>
            </a:r>
            <a:r>
              <a:rPr lang="en-VN" sz="5400" b="1" dirty="0">
                <a:solidFill>
                  <a:srgbClr val="F26532"/>
                </a:solidFill>
              </a:rPr>
              <a:t>(</a:t>
            </a:r>
            <a:r>
              <a:rPr lang="en-GB" sz="5400" b="1" dirty="0">
                <a:solidFill>
                  <a:srgbClr val="F26532"/>
                </a:solidFill>
              </a:rPr>
              <a:t>n</a:t>
            </a:r>
            <a:r>
              <a:rPr lang="en-VN" sz="5400" b="1" dirty="0">
                <a:solidFill>
                  <a:srgbClr val="F26532"/>
                </a:solidFill>
              </a:rPr>
              <a:t>)</a:t>
            </a:r>
            <a:endParaRPr lang="en-US" sz="88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6366" y="4550621"/>
            <a:ext cx="5580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the materials in which objects are wrapped before being sold</a:t>
            </a:r>
            <a:endParaRPr lang="en-VN" sz="8000" dirty="0"/>
          </a:p>
        </p:txBody>
      </p:sp>
      <p:sp>
        <p:nvSpPr>
          <p:cNvPr id="2" name="Rectangle 1"/>
          <p:cNvSpPr/>
          <p:nvPr/>
        </p:nvSpPr>
        <p:spPr>
          <a:xfrm>
            <a:off x="2596473" y="2771761"/>
            <a:ext cx="27943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b="1" dirty="0">
                <a:solidFill>
                  <a:srgbClr val="05A0B8"/>
                </a:solidFill>
              </a:rPr>
              <a:t>/</a:t>
            </a:r>
            <a:r>
              <a:rPr lang="vi-VN" sz="3200" b="1" dirty="0">
                <a:solidFill>
                  <a:srgbClr val="05A0B8"/>
                </a:solidFill>
              </a:rPr>
              <a:t>ˈpæk.ɪ.dʒɪŋ</a:t>
            </a:r>
            <a:r>
              <a:rPr lang="en-VN" sz="3200" b="1" dirty="0">
                <a:solidFill>
                  <a:srgbClr val="05A0B8"/>
                </a:solidFill>
              </a:rPr>
              <a:t>/</a:t>
            </a:r>
            <a:endParaRPr lang="en-US" sz="3200" b="1" dirty="0">
              <a:solidFill>
                <a:srgbClr val="05A0B8"/>
              </a:solidFill>
            </a:endParaRPr>
          </a:p>
        </p:txBody>
      </p:sp>
      <p:pic>
        <p:nvPicPr>
          <p:cNvPr id="8" name="Picture 7" descr="Frozen Dry Food Packaging Bags,Frozen Food Packaging Pouches,Food Pouch  Packaging Bag Food - Buy Disposable Food Package,Packaging Bags For  Food,Food Bags Packaging Product on Alibaba.com">
            <a:extLst>
              <a:ext uri="{FF2B5EF4-FFF2-40B4-BE49-F238E27FC236}">
                <a16:creationId xmlns:a16="http://schemas.microsoft.com/office/drawing/2014/main" id="{DC8A3AD5-E4B5-FE2C-5CA8-E6F10517A7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2100" y="1855493"/>
            <a:ext cx="4443193" cy="390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ackaging ">
            <a:hlinkClick r:id="" action="ppaction://media"/>
            <a:extLst>
              <a:ext uri="{FF2B5EF4-FFF2-40B4-BE49-F238E27FC236}">
                <a16:creationId xmlns:a16="http://schemas.microsoft.com/office/drawing/2014/main" id="{BF2EFD2C-9405-FE6C-58CA-E31CE3839B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16406" y="3541628"/>
            <a:ext cx="1037230" cy="103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64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8027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033349" y="5250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C315D9-BC97-124B-B0FD-5E5033928F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613276"/>
              </p:ext>
            </p:extLst>
          </p:nvPr>
        </p:nvGraphicFramePr>
        <p:xfrm>
          <a:off x="820566" y="1897813"/>
          <a:ext cx="11158650" cy="34858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4437">
                  <a:extLst>
                    <a:ext uri="{9D8B030D-6E8A-4147-A177-3AD203B41FA5}">
                      <a16:colId xmlns:a16="http://schemas.microsoft.com/office/drawing/2014/main" val="1419082453"/>
                    </a:ext>
                  </a:extLst>
                </a:gridCol>
                <a:gridCol w="2081538">
                  <a:extLst>
                    <a:ext uri="{9D8B030D-6E8A-4147-A177-3AD203B41FA5}">
                      <a16:colId xmlns:a16="http://schemas.microsoft.com/office/drawing/2014/main" val="2194362588"/>
                    </a:ext>
                  </a:extLst>
                </a:gridCol>
                <a:gridCol w="6522675">
                  <a:extLst>
                    <a:ext uri="{9D8B030D-6E8A-4147-A177-3AD203B41FA5}">
                      <a16:colId xmlns:a16="http://schemas.microsoft.com/office/drawing/2014/main" val="3107470000"/>
                    </a:ext>
                  </a:extLst>
                </a:gridCol>
              </a:tblGrid>
              <a:tr h="451614"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New words</a:t>
                      </a:r>
                    </a:p>
                  </a:txBody>
                  <a:tcPr marL="68580" marR="68580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effectLst/>
                        </a:rPr>
                        <a:t>Pronunciation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b="1" dirty="0">
                          <a:effectLst/>
                        </a:rPr>
                        <a:t>Meaning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71755" marB="71755" anchor="ctr"/>
                </a:tc>
                <a:extLst>
                  <a:ext uri="{0D108BD9-81ED-4DB2-BD59-A6C34878D82A}">
                    <a16:rowId xmlns:a16="http://schemas.microsoft.com/office/drawing/2014/main" val="2247291273"/>
                  </a:ext>
                </a:extLst>
              </a:tr>
              <a:tr h="775966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talactite</a:t>
                      </a: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400" b="1" dirty="0">
                        <a:solidFill>
                          <a:srgbClr val="00667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/ˈstæləktaɪt/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piece of rock hanging down from the roof of a cave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3589942855"/>
                  </a:ext>
                </a:extLst>
              </a:tr>
              <a:tr h="1100317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vi-VN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ieldtrip</a:t>
                      </a: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400" b="1" dirty="0">
                        <a:solidFill>
                          <a:srgbClr val="00667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/ˈfiːld ˌtrɪp/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visit made by students to study something away from their school or college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2803858778"/>
                  </a:ext>
                </a:extLst>
              </a:tr>
              <a:tr h="1100317">
                <a:tc>
                  <a:txBody>
                    <a:bodyPr/>
                    <a:lstStyle/>
                    <a:p>
                      <a:pPr marL="0" lvl="0" indent="0" algn="ctr">
                        <a:buFont typeface="+mj-lt"/>
                        <a:buNone/>
                      </a:pP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vi-VN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ackaging</a:t>
                      </a:r>
                      <a:r>
                        <a:rPr lang="en-US" sz="2400" b="1" dirty="0">
                          <a:solidFill>
                            <a:srgbClr val="006673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(n)</a:t>
                      </a:r>
                      <a:endParaRPr lang="en-US" sz="2400" b="1" dirty="0">
                        <a:solidFill>
                          <a:srgbClr val="006673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/ˈpæk.ɪ.dʒɪŋ/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vi-VN" sz="2400" dirty="0">
                          <a:solidFill>
                            <a:srgbClr val="000000"/>
                          </a:solidFill>
                          <a:effectLst/>
                          <a:latin typeface="Times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materials in which objects are wrapped before being sold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extLst>
                  <a:ext uri="{0D108BD9-81ED-4DB2-BD59-A6C34878D82A}">
                    <a16:rowId xmlns:a16="http://schemas.microsoft.com/office/drawing/2014/main" val="3298134772"/>
                  </a:ext>
                </a:extLst>
              </a:tr>
            </a:tbl>
          </a:graphicData>
        </a:graphic>
      </p:graphicFrame>
      <p:pic>
        <p:nvPicPr>
          <p:cNvPr id="5" name="stalactite ">
            <a:hlinkClick r:id="" action="ppaction://media"/>
            <a:extLst>
              <a:ext uri="{FF2B5EF4-FFF2-40B4-BE49-F238E27FC236}">
                <a16:creationId xmlns:a16="http://schemas.microsoft.com/office/drawing/2014/main" id="{4A310F8B-5D55-F49D-A740-B2106D0B42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217" y="2490715"/>
            <a:ext cx="628349" cy="628349"/>
          </a:xfrm>
          <a:prstGeom prst="rect">
            <a:avLst/>
          </a:prstGeom>
        </p:spPr>
      </p:pic>
      <p:pic>
        <p:nvPicPr>
          <p:cNvPr id="6" name="fieldtrip ">
            <a:hlinkClick r:id="" action="ppaction://media"/>
            <a:extLst>
              <a:ext uri="{FF2B5EF4-FFF2-40B4-BE49-F238E27FC236}">
                <a16:creationId xmlns:a16="http://schemas.microsoft.com/office/drawing/2014/main" id="{D8C56F2F-7745-620F-80ED-8CCB6C0B933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216" y="3429000"/>
            <a:ext cx="628349" cy="628349"/>
          </a:xfrm>
          <a:prstGeom prst="rect">
            <a:avLst/>
          </a:prstGeom>
        </p:spPr>
      </p:pic>
      <p:pic>
        <p:nvPicPr>
          <p:cNvPr id="9" name="packaging ">
            <a:hlinkClick r:id="" action="ppaction://media"/>
            <a:extLst>
              <a:ext uri="{FF2B5EF4-FFF2-40B4-BE49-F238E27FC236}">
                <a16:creationId xmlns:a16="http://schemas.microsoft.com/office/drawing/2014/main" id="{4B38FA44-CD9D-B81E-54C4-0E8C1C1BF8D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2216" y="4510587"/>
            <a:ext cx="628349" cy="62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14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3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1976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169500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9786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6" y="2943236"/>
            <a:ext cx="4257707" cy="2745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1. Listen and read. (p. 110)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again. Then find and correct a mistake in each sentence below.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Put each phrase into the correct column.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these sentences from Task 1. (p. 111)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56356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8122182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746747" y="1689665"/>
            <a:ext cx="798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An eco-friendly fieldtrip to </a:t>
            </a:r>
            <a:r>
              <a:rPr lang="en-US" sz="2800" b="1" dirty="0" err="1">
                <a:solidFill>
                  <a:srgbClr val="0FB7BD"/>
                </a:solidFill>
              </a:rPr>
              <a:t>Phong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Nha</a:t>
            </a:r>
            <a:r>
              <a:rPr lang="en-US" sz="2800" b="1" dirty="0">
                <a:solidFill>
                  <a:srgbClr val="0FB7BD"/>
                </a:solidFill>
              </a:rPr>
              <a:t> Cave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1B707-677F-6294-8EFF-B1A68FD15AAE}"/>
              </a:ext>
            </a:extLst>
          </p:cNvPr>
          <p:cNvSpPr txBox="1"/>
          <p:nvPr/>
        </p:nvSpPr>
        <p:spPr>
          <a:xfrm>
            <a:off x="534838" y="2212885"/>
            <a:ext cx="114213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Listen, everyone! this year, we’re going on a fieldtrip to </a:t>
            </a:r>
            <a:r>
              <a:rPr lang="en-US" sz="2400" dirty="0" err="1"/>
              <a:t>Phong</a:t>
            </a:r>
            <a:r>
              <a:rPr lang="en-US" sz="2400" dirty="0"/>
              <a:t> </a:t>
            </a:r>
            <a:r>
              <a:rPr lang="en-US" sz="2400" dirty="0" err="1"/>
              <a:t>Nha</a:t>
            </a:r>
            <a:r>
              <a:rPr lang="en-US" sz="2400" dirty="0"/>
              <a:t> Cave, a tourist attraction in Quang </a:t>
            </a:r>
            <a:r>
              <a:rPr lang="en-US" sz="2400" dirty="0" err="1"/>
              <a:t>Binh</a:t>
            </a:r>
            <a:r>
              <a:rPr lang="en-US" sz="2400" dirty="0"/>
              <a:t> Province.</a:t>
            </a:r>
          </a:p>
          <a:p>
            <a:r>
              <a:rPr lang="en-US" sz="2400" b="1" dirty="0"/>
              <a:t>Class</a:t>
            </a:r>
            <a:r>
              <a:rPr lang="en-US" sz="2400" dirty="0"/>
              <a:t>: Hooray!</a:t>
            </a:r>
          </a:p>
          <a:p>
            <a:r>
              <a:rPr lang="en-US" sz="2400" b="1" dirty="0"/>
              <a:t>Nam</a:t>
            </a:r>
            <a:r>
              <a:rPr lang="en-US" sz="2400" dirty="0"/>
              <a:t>: I hope I can find some small pieces of stalactites. If I add some to my rock collection, it will be the best at school.</a:t>
            </a:r>
          </a:p>
          <a:p>
            <a:r>
              <a:rPr lang="en-US" sz="2400" b="1" dirty="0"/>
              <a:t>Mai</a:t>
            </a:r>
            <a:r>
              <a:rPr lang="en-US" sz="2400" dirty="0"/>
              <a:t>: I’ll buy a lot of snacks to share. We'll have fun!</a:t>
            </a:r>
          </a:p>
          <a:p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We will have fun, but in a different way. this time, the fieldtrip is going to be eco-friendly.</a:t>
            </a:r>
          </a:p>
          <a:p>
            <a:r>
              <a:rPr lang="en-US" sz="2400" b="1" dirty="0"/>
              <a:t>Nam</a:t>
            </a:r>
            <a:r>
              <a:rPr lang="en-US" sz="2400" dirty="0"/>
              <a:t>: </a:t>
            </a:r>
            <a:r>
              <a:rPr lang="en-US" sz="2400" dirty="0" err="1"/>
              <a:t>Ms</a:t>
            </a:r>
            <a:r>
              <a:rPr lang="en-US" sz="2400" dirty="0"/>
              <a:t> </a:t>
            </a:r>
            <a:r>
              <a:rPr lang="en-US" sz="2400" dirty="0" err="1"/>
              <a:t>Hoa</a:t>
            </a:r>
            <a:r>
              <a:rPr lang="en-US" sz="2400" dirty="0"/>
              <a:t>, what’s an eco-friendly fieldtrip?</a:t>
            </a:r>
          </a:p>
          <a:p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Going on an eco-friendly fieldtrip means we’ll enjoy, explore and learn about the place, but in a way that will not damage it. So, Nam, I’m afraid you can’t take any stalactites because it takes hundreds or sometimes thousands of years for them to form.</a:t>
            </a:r>
          </a:p>
        </p:txBody>
      </p:sp>
      <p:pic>
        <p:nvPicPr>
          <p:cNvPr id="6" name="073">
            <a:hlinkClick r:id="" action="ppaction://media"/>
            <a:extLst>
              <a:ext uri="{FF2B5EF4-FFF2-40B4-BE49-F238E27FC236}">
                <a16:creationId xmlns:a16="http://schemas.microsoft.com/office/drawing/2014/main" id="{F16F2B1C-2F46-22E3-A027-A64BE0A5D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1673" y="1006354"/>
            <a:ext cx="786128" cy="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91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0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C56F8-D453-4A83-912E-1743E8F3CBDF}"/>
              </a:ext>
            </a:extLst>
          </p:cNvPr>
          <p:cNvSpPr txBox="1"/>
          <p:nvPr/>
        </p:nvSpPr>
        <p:spPr>
          <a:xfrm>
            <a:off x="746747" y="1689665"/>
            <a:ext cx="7988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FB7BD"/>
                </a:solidFill>
              </a:rPr>
              <a:t>An eco-friendly fieldtrip to </a:t>
            </a:r>
            <a:r>
              <a:rPr lang="en-US" sz="2800" b="1" dirty="0" err="1">
                <a:solidFill>
                  <a:srgbClr val="0FB7BD"/>
                </a:solidFill>
              </a:rPr>
              <a:t>Phong</a:t>
            </a:r>
            <a:r>
              <a:rPr lang="en-US" sz="2800" b="1" dirty="0">
                <a:solidFill>
                  <a:srgbClr val="0FB7BD"/>
                </a:solidFill>
              </a:rPr>
              <a:t> </a:t>
            </a:r>
            <a:r>
              <a:rPr lang="en-US" sz="2800" b="1" dirty="0" err="1">
                <a:solidFill>
                  <a:srgbClr val="0FB7BD"/>
                </a:solidFill>
              </a:rPr>
              <a:t>Nha</a:t>
            </a:r>
            <a:r>
              <a:rPr lang="en-US" sz="2800" b="1" dirty="0">
                <a:solidFill>
                  <a:srgbClr val="0FB7BD"/>
                </a:solidFill>
              </a:rPr>
              <a:t> Cave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24000" y="1129606"/>
            <a:ext cx="457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61B707-677F-6294-8EFF-B1A68FD15AAE}"/>
              </a:ext>
            </a:extLst>
          </p:cNvPr>
          <p:cNvSpPr txBox="1"/>
          <p:nvPr/>
        </p:nvSpPr>
        <p:spPr>
          <a:xfrm>
            <a:off x="746747" y="2420821"/>
            <a:ext cx="10921917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Nam</a:t>
            </a:r>
            <a:r>
              <a:rPr lang="en-US" sz="2400" dirty="0"/>
              <a:t>: Wow! I didn’t know that. I won’t even touch them, I promise.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But can we bring snacks?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Yes, but if I were you, I wouldn’t bring too many snacks. We don’t want to leave litter behind and damage the environment.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Mai</a:t>
            </a:r>
            <a:r>
              <a:rPr lang="en-US" sz="2400" dirty="0"/>
              <a:t>: I agree. I’ll also try to bring snacks with less packaging.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Ms</a:t>
            </a:r>
            <a:r>
              <a:rPr lang="en-US" sz="2400" b="1" dirty="0"/>
              <a:t> </a:t>
            </a:r>
            <a:r>
              <a:rPr lang="en-US" sz="2400" b="1" dirty="0" err="1"/>
              <a:t>Hoa</a:t>
            </a:r>
            <a:r>
              <a:rPr lang="en-US" sz="2400" dirty="0"/>
              <a:t>: that’s a good idea. Let’s hope our fieldtrip will be a fun educational experience for everyone.</a:t>
            </a:r>
          </a:p>
        </p:txBody>
      </p:sp>
      <p:pic>
        <p:nvPicPr>
          <p:cNvPr id="9" name="073">
            <a:hlinkClick r:id="" action="ppaction://media"/>
            <a:extLst>
              <a:ext uri="{FF2B5EF4-FFF2-40B4-BE49-F238E27FC236}">
                <a16:creationId xmlns:a16="http://schemas.microsoft.com/office/drawing/2014/main" id="{45282935-E684-A970-5AC7-564D2F2B2BB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1673" y="1006354"/>
            <a:ext cx="786128" cy="786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2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7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4BD392C4-B589-43D3-9879-DB9AB2245213}"/>
              </a:ext>
            </a:extLst>
          </p:cNvPr>
          <p:cNvSpPr txBox="1"/>
          <p:nvPr/>
        </p:nvSpPr>
        <p:spPr>
          <a:xfrm>
            <a:off x="1020373" y="952503"/>
            <a:ext cx="106967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conversation again. Then find and correct a mistake in each sentence below.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83976" y="8080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474865" y="106233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4160" y="952503"/>
            <a:ext cx="406918" cy="715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4E9176-284C-5F81-1623-82FD798A4EE2}"/>
              </a:ext>
            </a:extLst>
          </p:cNvPr>
          <p:cNvSpPr txBox="1"/>
          <p:nvPr/>
        </p:nvSpPr>
        <p:spPr>
          <a:xfrm>
            <a:off x="544159" y="1853724"/>
            <a:ext cx="1117297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1" dirty="0">
                <a:solidFill>
                  <a:srgbClr val="007B83"/>
                </a:solidFill>
                <a:effectLst/>
                <a:latin typeface="UTMAvo-Italic"/>
              </a:rPr>
              <a:t>Example:</a:t>
            </a:r>
            <a:br>
              <a:rPr lang="en-US" sz="2400" b="0" i="1" dirty="0">
                <a:solidFill>
                  <a:srgbClr val="007B83"/>
                </a:solidFill>
                <a:effectLst/>
                <a:latin typeface="UTMAvo-Italic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Nam and Mai’s class are going on an eco-friendly fieldtrip to </a:t>
            </a:r>
            <a:r>
              <a:rPr lang="en-US" sz="24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  <a:latin typeface="UTM-Avo"/>
              </a:rPr>
              <a:t>Ha Long Bay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2400" b="0" i="0" dirty="0">
                <a:solidFill>
                  <a:srgbClr val="242021"/>
                </a:solidFill>
                <a:effectLst/>
                <a:latin typeface="Wingdings-Regular"/>
              </a:rPr>
              <a:t> </a:t>
            </a:r>
            <a:r>
              <a:rPr lang="en-US" sz="2400" b="0" i="1" dirty="0" err="1">
                <a:solidFill>
                  <a:srgbClr val="242021"/>
                </a:solidFill>
                <a:effectLst/>
                <a:latin typeface="UTMAvo-Italic"/>
              </a:rPr>
              <a:t>Phong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UTMAvo-Italic"/>
              </a:rPr>
              <a:t> </a:t>
            </a:r>
            <a:r>
              <a:rPr lang="en-US" sz="2400" b="0" i="1" dirty="0" err="1">
                <a:solidFill>
                  <a:srgbClr val="242021"/>
                </a:solidFill>
                <a:effectLst/>
                <a:latin typeface="UTMAvo-Italic"/>
              </a:rPr>
              <a:t>Nha</a:t>
            </a:r>
            <a:r>
              <a:rPr lang="en-US" sz="2400" b="0" i="1" dirty="0">
                <a:solidFill>
                  <a:srgbClr val="242021"/>
                </a:solidFill>
                <a:effectLst/>
                <a:latin typeface="UTMAvo-Italic"/>
              </a:rPr>
              <a:t> Cave</a:t>
            </a:r>
            <a:r>
              <a:rPr lang="en-US" sz="2400" dirty="0"/>
              <a:t> 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F193FF8-C9AB-5017-0DF6-44AEFAD9A681}"/>
              </a:ext>
            </a:extLst>
          </p:cNvPr>
          <p:cNvSpPr txBox="1"/>
          <p:nvPr/>
        </p:nvSpPr>
        <p:spPr>
          <a:xfrm>
            <a:off x="590167" y="2761026"/>
            <a:ext cx="11172975" cy="322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sz="2400" b="1" i="0" dirty="0">
                <a:solidFill>
                  <a:srgbClr val="007B83"/>
                </a:solidFill>
                <a:effectLst/>
                <a:latin typeface="UTMAvoBold"/>
              </a:rPr>
              <a:t>1.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On an eco-friendly fieldtrip, tourists enjoy, explore and damage the environment.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2400" b="1" i="0" dirty="0">
                <a:solidFill>
                  <a:srgbClr val="007B83"/>
                </a:solidFill>
                <a:effectLst/>
                <a:latin typeface="UTMAvoBold"/>
              </a:rPr>
              <a:t>2.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Nam will take pieces of stalactites because they take a long time to form.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</a:br>
            <a:r>
              <a:rPr lang="en-US" sz="2400" b="1" i="0" dirty="0">
                <a:solidFill>
                  <a:srgbClr val="007B83"/>
                </a:solidFill>
                <a:effectLst/>
                <a:latin typeface="UTMAvoBold"/>
              </a:rPr>
              <a:t>3.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UTM-Avo"/>
              </a:rPr>
              <a:t>Mai will bring snacks with a lot of packaging on the trip.</a:t>
            </a:r>
            <a:r>
              <a:rPr lang="en-US" sz="24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591C-4D54-F0A7-B8EF-089E16AAF956}"/>
              </a:ext>
            </a:extLst>
          </p:cNvPr>
          <p:cNvSpPr/>
          <p:nvPr/>
        </p:nvSpPr>
        <p:spPr>
          <a:xfrm>
            <a:off x="7217434" y="3341298"/>
            <a:ext cx="552091" cy="3708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E5EEBE-B02C-CEDD-5148-87B1A0255E42}"/>
              </a:ext>
            </a:extLst>
          </p:cNvPr>
          <p:cNvSpPr/>
          <p:nvPr/>
        </p:nvSpPr>
        <p:spPr>
          <a:xfrm>
            <a:off x="1572883" y="4448355"/>
            <a:ext cx="552091" cy="3708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E08EE31-7847-3D82-5C78-9C7BF5671F4F}"/>
              </a:ext>
            </a:extLst>
          </p:cNvPr>
          <p:cNvSpPr/>
          <p:nvPr/>
        </p:nvSpPr>
        <p:spPr>
          <a:xfrm>
            <a:off x="1507930" y="5534631"/>
            <a:ext cx="552091" cy="37086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966497-5D0E-63AF-BB4B-BEA44462362A}"/>
              </a:ext>
            </a:extLst>
          </p:cNvPr>
          <p:cNvSpPr txBox="1"/>
          <p:nvPr/>
        </p:nvSpPr>
        <p:spPr>
          <a:xfrm>
            <a:off x="5796952" y="3772888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but not (OR: and protect / learn about)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22DDD9D-045D-ED21-3A16-87AEC6BDDE02}"/>
              </a:ext>
            </a:extLst>
          </p:cNvPr>
          <p:cNvSpPr txBox="1"/>
          <p:nvPr/>
        </p:nvSpPr>
        <p:spPr>
          <a:xfrm>
            <a:off x="1006225" y="4850148"/>
            <a:ext cx="29502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not / won’t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17F152E-F92B-E710-DF80-5EC4D7B313DD}"/>
              </a:ext>
            </a:extLst>
          </p:cNvPr>
          <p:cNvSpPr txBox="1"/>
          <p:nvPr/>
        </p:nvSpPr>
        <p:spPr>
          <a:xfrm>
            <a:off x="977471" y="6012515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dirty="0">
                <a:solidFill>
                  <a:srgbClr val="FF000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will not / won’t (OR: will bring … less …)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1" grpId="0" animBg="1"/>
      <p:bldP spid="22" grpId="0" animBg="1"/>
      <p:bldP spid="25" grpId="0"/>
      <p:bldP spid="26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4E63983-83C2-48BC-BF64-AF60C52B5D27}"/>
              </a:ext>
            </a:extLst>
          </p:cNvPr>
          <p:cNvSpPr txBox="1"/>
          <p:nvPr/>
        </p:nvSpPr>
        <p:spPr>
          <a:xfrm>
            <a:off x="1527533" y="1121780"/>
            <a:ext cx="9962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</a:rPr>
              <a:t>Put each phrase into the correct column.</a:t>
            </a:r>
            <a:endParaRPr lang="en-US" sz="28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924952-81E0-0080-061B-7D5533C00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5009" y="1721742"/>
            <a:ext cx="5112580" cy="1801651"/>
          </a:xfrm>
          <a:prstGeom prst="rect">
            <a:avLst/>
          </a:prstGeom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859EBD11-5D73-81AD-FB3D-5FD9FDC612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046527"/>
              </p:ext>
            </p:extLst>
          </p:nvPr>
        </p:nvGraphicFramePr>
        <p:xfrm>
          <a:off x="1690805" y="3869140"/>
          <a:ext cx="9090926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45463">
                  <a:extLst>
                    <a:ext uri="{9D8B030D-6E8A-4147-A177-3AD203B41FA5}">
                      <a16:colId xmlns:a16="http://schemas.microsoft.com/office/drawing/2014/main" val="2666118834"/>
                    </a:ext>
                  </a:extLst>
                </a:gridCol>
                <a:gridCol w="4545463">
                  <a:extLst>
                    <a:ext uri="{9D8B030D-6E8A-4147-A177-3AD203B41FA5}">
                      <a16:colId xmlns:a16="http://schemas.microsoft.com/office/drawing/2014/main" val="3798135779"/>
                    </a:ext>
                  </a:extLst>
                </a:gridCol>
              </a:tblGrid>
              <a:tr h="3398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Don’ts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2661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  <a:p>
                      <a:pPr algn="ctr"/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62727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203F64D-B8ED-2837-CA4B-72E6B83FC420}"/>
              </a:ext>
            </a:extLst>
          </p:cNvPr>
          <p:cNvSpPr txBox="1"/>
          <p:nvPr/>
        </p:nvSpPr>
        <p:spPr>
          <a:xfrm>
            <a:off x="2516307" y="4598874"/>
            <a:ext cx="29496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explore the place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E0108E-0A58-7AF6-A9B4-2F71058EBB58}"/>
              </a:ext>
            </a:extLst>
          </p:cNvPr>
          <p:cNvSpPr txBox="1"/>
          <p:nvPr/>
        </p:nvSpPr>
        <p:spPr>
          <a:xfrm>
            <a:off x="2230548" y="5419143"/>
            <a:ext cx="37997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learn about the place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01C9BA-7B9A-F7B1-2DC2-1584479CADE4}"/>
              </a:ext>
            </a:extLst>
          </p:cNvPr>
          <p:cNvSpPr txBox="1"/>
          <p:nvPr/>
        </p:nvSpPr>
        <p:spPr>
          <a:xfrm>
            <a:off x="6291430" y="4598874"/>
            <a:ext cx="4323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damage the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DEB22BE-37FD-7696-D237-1EFC207ABF4F}"/>
              </a:ext>
            </a:extLst>
          </p:cNvPr>
          <p:cNvSpPr txBox="1"/>
          <p:nvPr/>
        </p:nvSpPr>
        <p:spPr>
          <a:xfrm>
            <a:off x="6945108" y="5419143"/>
            <a:ext cx="3016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6673"/>
                </a:solidFill>
              </a:rPr>
              <a:t>leave litter behind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EF89728-D1DD-4BA2-8805-FB74427EE76B}"/>
              </a:ext>
            </a:extLst>
          </p:cNvPr>
          <p:cNvSpPr txBox="1"/>
          <p:nvPr/>
        </p:nvSpPr>
        <p:spPr>
          <a:xfrm>
            <a:off x="1592123" y="1100886"/>
            <a:ext cx="81233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</a:rPr>
              <a:t>Complete these sentences from Task 1. </a:t>
            </a:r>
            <a:endParaRPr lang="en-VN" sz="3200" dirty="0">
              <a:solidFill>
                <a:srgbClr val="F26532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8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37120" y="110474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9CE8DB-8F60-D0EE-3A91-188861AF379C}"/>
              </a:ext>
            </a:extLst>
          </p:cNvPr>
          <p:cNvSpPr txBox="1"/>
          <p:nvPr/>
        </p:nvSpPr>
        <p:spPr>
          <a:xfrm>
            <a:off x="937119" y="2091225"/>
            <a:ext cx="10772659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i="0" dirty="0">
                <a:solidFill>
                  <a:srgbClr val="007B83"/>
                </a:solidFill>
                <a:effectLst/>
                <a:latin typeface="UTMAvoBold"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Nam says,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  <a:t>‛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If I </a:t>
            </a:r>
            <a:r>
              <a:rPr lang="en-US" sz="3200" b="0" i="0" dirty="0">
                <a:solidFill>
                  <a:srgbClr val="6D6F71"/>
                </a:solidFill>
                <a:effectLst/>
                <a:latin typeface="UTM-Avo"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some to my</a:t>
            </a:r>
            <a:r>
              <a:rPr lang="en-US" sz="3200" dirty="0">
                <a:solidFill>
                  <a:srgbClr val="242021"/>
                </a:solidFill>
                <a:latin typeface="UTM-Avo"/>
              </a:rPr>
              <a:t>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rock collection, it </a:t>
            </a:r>
            <a:r>
              <a:rPr lang="en-US" sz="3200" b="0" i="0" dirty="0">
                <a:solidFill>
                  <a:srgbClr val="6D6F71"/>
                </a:solidFill>
                <a:effectLst/>
                <a:latin typeface="UTM-Avo"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the best at school!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  <a:t>’</a:t>
            </a:r>
            <a:b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</a:br>
            <a:r>
              <a:rPr lang="en-US" sz="3200" b="1" i="0" dirty="0">
                <a:solidFill>
                  <a:srgbClr val="007B83"/>
                </a:solidFill>
                <a:effectLst/>
                <a:latin typeface="UTMAvoBold"/>
              </a:rPr>
              <a:t>2.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UTM-Avo"/>
              </a:rPr>
              <a:t>Ms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 </a:t>
            </a:r>
            <a:r>
              <a:rPr lang="en-US" sz="3200" b="0" i="0" dirty="0" err="1">
                <a:solidFill>
                  <a:srgbClr val="242021"/>
                </a:solidFill>
                <a:effectLst/>
                <a:latin typeface="UTM-Avo"/>
              </a:rPr>
              <a:t>Hoa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 says,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ArialMT"/>
              </a:rPr>
              <a:t>‛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If I </a:t>
            </a:r>
            <a:r>
              <a:rPr lang="en-US" sz="3200" b="0" i="0" dirty="0">
                <a:solidFill>
                  <a:srgbClr val="6D6F71"/>
                </a:solidFill>
                <a:effectLst/>
                <a:latin typeface="UTM-Avo"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you, I </a:t>
            </a:r>
            <a:r>
              <a:rPr lang="en-US" sz="3200" b="0" i="0" dirty="0">
                <a:solidFill>
                  <a:srgbClr val="6D6F71"/>
                </a:solidFill>
                <a:effectLst/>
                <a:latin typeface="UTM-Avo"/>
              </a:rPr>
              <a:t>___________ </a:t>
            </a:r>
            <a:r>
              <a:rPr lang="en-US" sz="3200" b="0" i="0" dirty="0">
                <a:solidFill>
                  <a:srgbClr val="242021"/>
                </a:solidFill>
                <a:effectLst/>
                <a:latin typeface="UTM-Avo"/>
              </a:rPr>
              <a:t>bring too many snacks’.</a:t>
            </a:r>
            <a:r>
              <a:rPr lang="en-US" sz="3200" dirty="0"/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28E3EF-B7D5-EF7C-5D51-884B7338BF7D}"/>
              </a:ext>
            </a:extLst>
          </p:cNvPr>
          <p:cNvSpPr txBox="1"/>
          <p:nvPr/>
        </p:nvSpPr>
        <p:spPr>
          <a:xfrm>
            <a:off x="4454288" y="2066892"/>
            <a:ext cx="12709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03FC0E-C7BE-BD6D-9801-5740A991AC69}"/>
              </a:ext>
            </a:extLst>
          </p:cNvPr>
          <p:cNvSpPr txBox="1"/>
          <p:nvPr/>
        </p:nvSpPr>
        <p:spPr>
          <a:xfrm>
            <a:off x="1520019" y="2878974"/>
            <a:ext cx="227017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2583CB-1DE6-4775-2874-CD904EB78EB3}"/>
              </a:ext>
            </a:extLst>
          </p:cNvPr>
          <p:cNvSpPr txBox="1"/>
          <p:nvPr/>
        </p:nvSpPr>
        <p:spPr>
          <a:xfrm>
            <a:off x="4933665" y="3651251"/>
            <a:ext cx="15831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endParaRPr lang="en-US" sz="3200" b="1" dirty="0">
              <a:solidFill>
                <a:srgbClr val="E26714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7EC7B5-D12E-F3F9-19CA-2303424BD84B}"/>
              </a:ext>
            </a:extLst>
          </p:cNvPr>
          <p:cNvSpPr txBox="1"/>
          <p:nvPr/>
        </p:nvSpPr>
        <p:spPr>
          <a:xfrm>
            <a:off x="7873052" y="3651251"/>
            <a:ext cx="19874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26714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wouldn’t</a:t>
            </a:r>
            <a:endParaRPr lang="en-US" sz="3200" b="1" dirty="0">
              <a:solidFill>
                <a:srgbClr val="E2671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1976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169500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9786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6" y="2943236"/>
            <a:ext cx="4257707" cy="2745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1. Listen and read. (p. 110)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again. Then find and correct a mistake in each sentence below.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Put each phrase into the correct column.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these sentences from Task 1. (p. 111)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56356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372709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5" y="5837634"/>
            <a:ext cx="4257707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6233057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8C22CF-F653-3025-D726-C758D45FE21F}"/>
              </a:ext>
            </a:extLst>
          </p:cNvPr>
          <p:cNvSpPr txBox="1"/>
          <p:nvPr/>
        </p:nvSpPr>
        <p:spPr>
          <a:xfrm>
            <a:off x="1970535" y="2060448"/>
            <a:ext cx="9403898" cy="191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overview about the topic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vi-VN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 and phrases related to 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70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1532409" y="4067726"/>
            <a:ext cx="96645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FB7BD"/>
                </a:solidFill>
              </a:rPr>
              <a:t>An eco-friendly fieldtrip to </a:t>
            </a:r>
            <a:r>
              <a:rPr lang="en-US" sz="4000" b="1" dirty="0" err="1">
                <a:solidFill>
                  <a:srgbClr val="0FB7BD"/>
                </a:solidFill>
              </a:rPr>
              <a:t>Phong</a:t>
            </a:r>
            <a:r>
              <a:rPr lang="en-US" sz="4000" b="1" dirty="0">
                <a:solidFill>
                  <a:srgbClr val="0FB7BD"/>
                </a:solidFill>
              </a:rPr>
              <a:t> </a:t>
            </a:r>
            <a:r>
              <a:rPr lang="en-US" sz="4000" b="1" dirty="0" err="1">
                <a:solidFill>
                  <a:srgbClr val="0FB7BD"/>
                </a:solidFill>
              </a:rPr>
              <a:t>Nha</a:t>
            </a:r>
            <a:r>
              <a:rPr lang="en-US" sz="4000" b="1" dirty="0">
                <a:solidFill>
                  <a:srgbClr val="0FB7BD"/>
                </a:solidFill>
              </a:rPr>
              <a:t> Cave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ECOTOURISM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323426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1399333" y="2207058"/>
            <a:ext cx="9694280" cy="16928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GB" sz="2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Choose a local tourist attraction and find information about it.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vi-VN" sz="28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Exercises in the workbook 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3054224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970535" y="2060448"/>
            <a:ext cx="9403898" cy="1912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Gain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overview about the topic </a:t>
            </a:r>
            <a:r>
              <a:rPr lang="en-US" sz="3200" dirty="0"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en-US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vi-VN" sz="3200" dirty="0">
                <a:solidFill>
                  <a:srgbClr val="231F20"/>
                </a:solidFill>
                <a:effectLst/>
                <a:latin typeface="Times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words and phrases related to ecotourism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421976" y="385886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PRACTICE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169500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099786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2316" y="2943236"/>
            <a:ext cx="4257707" cy="27452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1. Listen and read. (p. 110)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2: Read the conversation again. Then find and correct a mistake in each sentence below.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3: Put each phrase into the correct column. (p. 111)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Task 4: Complete these sentences from Task 1. (p. 111)</a:t>
            </a:r>
            <a:endParaRPr lang="en-VN" dirty="0">
              <a:solidFill>
                <a:srgbClr val="00667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456356" y="2868547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372709" y="424565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9984" y="538216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2315" y="5837634"/>
            <a:ext cx="4257707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r>
              <a:rPr lang="en-US" dirty="0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83414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707556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7735F8-94BD-4206-FFA8-4682199D16EA}"/>
              </a:ext>
            </a:extLst>
          </p:cNvPr>
          <p:cNvSpPr txBox="1"/>
          <p:nvPr/>
        </p:nvSpPr>
        <p:spPr>
          <a:xfrm>
            <a:off x="3696279" y="3042145"/>
            <a:ext cx="4667396" cy="2108299"/>
          </a:xfrm>
          <a:prstGeom prst="cloudCallout">
            <a:avLst/>
          </a:prstGeom>
          <a:ln w="28575">
            <a:solidFill>
              <a:srgbClr val="05A0B8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would you like to do this summer vacation?</a:t>
            </a:r>
          </a:p>
        </p:txBody>
      </p:sp>
    </p:spTree>
    <p:extLst>
      <p:ext uri="{BB962C8B-B14F-4D97-AF65-F5344CB8AC3E}">
        <p14:creationId xmlns:p14="http://schemas.microsoft.com/office/powerpoint/2010/main" val="27544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7A35ABF-D08C-E0C2-6104-867DCB06BF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697" y="1003262"/>
            <a:ext cx="5492706" cy="58547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6372097-0DC4-19B4-385B-1844DC082F4C}"/>
              </a:ext>
            </a:extLst>
          </p:cNvPr>
          <p:cNvSpPr/>
          <p:nvPr/>
        </p:nvSpPr>
        <p:spPr>
          <a:xfrm>
            <a:off x="6381881" y="1980149"/>
            <a:ext cx="1841413" cy="435128"/>
          </a:xfrm>
          <a:prstGeom prst="ellipse">
            <a:avLst/>
          </a:prstGeom>
          <a:noFill/>
          <a:ln w="28575">
            <a:solidFill>
              <a:srgbClr val="E26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4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457720" y="1707556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76118" y="2568247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PRESENTATION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26769" y="1678327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Brainstorming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26769" y="2608613"/>
            <a:ext cx="4207511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Vocabulary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364904" y="1950241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1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1153961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572953" y="1606431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vi-VN" sz="5400" b="1" dirty="0">
                <a:solidFill>
                  <a:srgbClr val="F26532"/>
                </a:solidFill>
              </a:rPr>
              <a:t>stalactite</a:t>
            </a:r>
            <a:r>
              <a:rPr lang="en-US" sz="5400" b="1" dirty="0">
                <a:solidFill>
                  <a:srgbClr val="F26532"/>
                </a:solidFill>
              </a:rPr>
              <a:t> </a:t>
            </a:r>
            <a:r>
              <a:rPr lang="en-VN" sz="5400" b="1" dirty="0">
                <a:solidFill>
                  <a:srgbClr val="F26532"/>
                </a:solidFill>
              </a:rPr>
              <a:t>(</a:t>
            </a:r>
            <a:r>
              <a:rPr lang="en-GB" sz="5400" b="1" dirty="0">
                <a:solidFill>
                  <a:srgbClr val="F26532"/>
                </a:solidFill>
              </a:rPr>
              <a:t>n</a:t>
            </a:r>
            <a:r>
              <a:rPr lang="en-VN" sz="5400" b="1" dirty="0">
                <a:solidFill>
                  <a:srgbClr val="F26532"/>
                </a:solidFill>
              </a:rPr>
              <a:t>)</a:t>
            </a:r>
            <a:endParaRPr lang="en-US" sz="88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815" y="4517821"/>
            <a:ext cx="5165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piece of rock hanging down from the roof of a cave</a:t>
            </a:r>
            <a:endParaRPr lang="en-VN" sz="4400" dirty="0"/>
          </a:p>
        </p:txBody>
      </p:sp>
      <p:sp>
        <p:nvSpPr>
          <p:cNvPr id="2" name="Rectangle 1"/>
          <p:cNvSpPr/>
          <p:nvPr/>
        </p:nvSpPr>
        <p:spPr>
          <a:xfrm>
            <a:off x="1846082" y="2800516"/>
            <a:ext cx="26388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b="1" dirty="0">
                <a:solidFill>
                  <a:srgbClr val="05A0B8"/>
                </a:solidFill>
              </a:rPr>
              <a:t>/</a:t>
            </a:r>
            <a:r>
              <a:rPr lang="vi-VN" sz="3200" b="1" dirty="0">
                <a:solidFill>
                  <a:srgbClr val="05A0B8"/>
                </a:solidFill>
              </a:rPr>
              <a:t>ˈstæləktaɪt</a:t>
            </a:r>
            <a:r>
              <a:rPr lang="en-VN" sz="3200" b="1" dirty="0">
                <a:solidFill>
                  <a:srgbClr val="05A0B8"/>
                </a:solidFill>
              </a:rPr>
              <a:t>/</a:t>
            </a:r>
            <a:endParaRPr lang="en-US" sz="4400" b="1" dirty="0">
              <a:solidFill>
                <a:srgbClr val="05A0B8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638C3B-502F-02F2-A6F8-599B7C4D09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4075"/>
            <a:ext cx="5526355" cy="3094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talactite ">
            <a:hlinkClick r:id="" action="ppaction://media"/>
            <a:extLst>
              <a:ext uri="{FF2B5EF4-FFF2-40B4-BE49-F238E27FC236}">
                <a16:creationId xmlns:a16="http://schemas.microsoft.com/office/drawing/2014/main" id="{50E099DD-2115-65E6-E24D-29419FFFB9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490717" y="3555794"/>
            <a:ext cx="1023582" cy="102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370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806003" y="83603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PRESENTATION</a:t>
            </a:r>
          </a:p>
        </p:txBody>
      </p:sp>
      <p:sp>
        <p:nvSpPr>
          <p:cNvPr id="7" name="Google Shape;1881;p31"/>
          <p:cNvSpPr txBox="1">
            <a:spLocks/>
          </p:cNvSpPr>
          <p:nvPr/>
        </p:nvSpPr>
        <p:spPr>
          <a:xfrm>
            <a:off x="1401089" y="1577676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5400" b="1" dirty="0">
                <a:solidFill>
                  <a:srgbClr val="F26532"/>
                </a:solidFill>
              </a:rPr>
              <a:t>f</a:t>
            </a:r>
            <a:r>
              <a:rPr lang="vi-VN" sz="5400" b="1" dirty="0">
                <a:solidFill>
                  <a:srgbClr val="F26532"/>
                </a:solidFill>
              </a:rPr>
              <a:t>ieldtrip </a:t>
            </a:r>
            <a:r>
              <a:rPr lang="en-VN" sz="5400" b="1" dirty="0">
                <a:solidFill>
                  <a:srgbClr val="F26532"/>
                </a:solidFill>
              </a:rPr>
              <a:t>(</a:t>
            </a:r>
            <a:r>
              <a:rPr lang="en-GB" sz="5400" b="1" dirty="0">
                <a:solidFill>
                  <a:srgbClr val="F26532"/>
                </a:solidFill>
              </a:rPr>
              <a:t>n</a:t>
            </a:r>
            <a:r>
              <a:rPr lang="en-VN" sz="5400" b="1" dirty="0">
                <a:solidFill>
                  <a:srgbClr val="F26532"/>
                </a:solidFill>
              </a:rPr>
              <a:t>)</a:t>
            </a:r>
            <a:endParaRPr lang="en-US" sz="8800" b="1" dirty="0">
              <a:solidFill>
                <a:srgbClr val="F26532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96366" y="4550621"/>
            <a:ext cx="55804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800" dirty="0"/>
              <a:t>a visit made by students to study something away from their school or college</a:t>
            </a:r>
            <a:endParaRPr lang="en-VN" sz="6000" dirty="0"/>
          </a:p>
        </p:txBody>
      </p:sp>
      <p:sp>
        <p:nvSpPr>
          <p:cNvPr id="2" name="Rectangle 1"/>
          <p:cNvSpPr/>
          <p:nvPr/>
        </p:nvSpPr>
        <p:spPr>
          <a:xfrm>
            <a:off x="2800054" y="2771761"/>
            <a:ext cx="23871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b="1" dirty="0">
                <a:solidFill>
                  <a:srgbClr val="05A0B8"/>
                </a:solidFill>
              </a:rPr>
              <a:t>/</a:t>
            </a:r>
            <a:r>
              <a:rPr lang="vi-VN" sz="3200" b="1" dirty="0">
                <a:solidFill>
                  <a:srgbClr val="05A0B8"/>
                </a:solidFill>
              </a:rPr>
              <a:t>ˈfiːld ˌtrɪp</a:t>
            </a:r>
            <a:r>
              <a:rPr lang="en-VN" sz="3200" b="1" dirty="0">
                <a:solidFill>
                  <a:srgbClr val="05A0B8"/>
                </a:solidFill>
              </a:rPr>
              <a:t>/</a:t>
            </a:r>
            <a:endParaRPr lang="en-US" sz="3200" b="1" dirty="0">
              <a:solidFill>
                <a:srgbClr val="05A0B8"/>
              </a:solidFill>
            </a:endParaRPr>
          </a:p>
        </p:txBody>
      </p:sp>
      <p:pic>
        <p:nvPicPr>
          <p:cNvPr id="8" name="Picture 7" descr="Free Field Trip Vectors, 700+ Images in AI, EPS format">
            <a:extLst>
              <a:ext uri="{FF2B5EF4-FFF2-40B4-BE49-F238E27FC236}">
                <a16:creationId xmlns:a16="http://schemas.microsoft.com/office/drawing/2014/main" id="{F6D44074-F5A1-31D8-E3FC-A6AED4D7E6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103" y="1277014"/>
            <a:ext cx="4824737" cy="4824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fieldtrip ">
            <a:hlinkClick r:id="" action="ppaction://media"/>
            <a:extLst>
              <a:ext uri="{FF2B5EF4-FFF2-40B4-BE49-F238E27FC236}">
                <a16:creationId xmlns:a16="http://schemas.microsoft.com/office/drawing/2014/main" id="{798E4095-B73E-DE14-9D5F-C13649A2FD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384644" y="3418799"/>
            <a:ext cx="1119116" cy="111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3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2182</TotalTime>
  <Words>990</Words>
  <Application>Microsoft Office PowerPoint</Application>
  <PresentationFormat>Widescreen</PresentationFormat>
  <Paragraphs>170</Paragraphs>
  <Slides>21</Slides>
  <Notes>7</Notes>
  <HiddenSlides>0</HiddenSlides>
  <MMClips>8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Arial</vt:lpstr>
      <vt:lpstr>ArialMT</vt:lpstr>
      <vt:lpstr>Bookman Old Style</vt:lpstr>
      <vt:lpstr>Calibri</vt:lpstr>
      <vt:lpstr>Calibri Light</vt:lpstr>
      <vt:lpstr>Myriad Pro</vt:lpstr>
      <vt:lpstr>Times</vt:lpstr>
      <vt:lpstr>Times New Roman</vt:lpstr>
      <vt:lpstr>UTM Facebook K&amp;T</vt:lpstr>
      <vt:lpstr>UTM-Avo</vt:lpstr>
      <vt:lpstr>UTMAvoBold</vt:lpstr>
      <vt:lpstr>UTMAvo-Italic</vt:lpstr>
      <vt:lpstr>Wingdings</vt:lpstr>
      <vt:lpstr>Wingdings-Regular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NGOC ANH</cp:lastModifiedBy>
  <cp:revision>119</cp:revision>
  <dcterms:created xsi:type="dcterms:W3CDTF">2020-12-09T02:04:09Z</dcterms:created>
  <dcterms:modified xsi:type="dcterms:W3CDTF">2022-05-06T18:18:51Z</dcterms:modified>
</cp:coreProperties>
</file>