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76" r:id="rId3"/>
    <p:sldId id="278" r:id="rId4"/>
    <p:sldId id="279" r:id="rId5"/>
    <p:sldId id="324" r:id="rId6"/>
    <p:sldId id="313" r:id="rId7"/>
    <p:sldId id="325" r:id="rId8"/>
    <p:sldId id="320" r:id="rId9"/>
    <p:sldId id="318" r:id="rId10"/>
    <p:sldId id="345" r:id="rId11"/>
    <p:sldId id="283" r:id="rId12"/>
    <p:sldId id="327" r:id="rId13"/>
    <p:sldId id="329" r:id="rId14"/>
    <p:sldId id="351" r:id="rId15"/>
    <p:sldId id="331" r:id="rId16"/>
    <p:sldId id="333" r:id="rId17"/>
    <p:sldId id="293" r:id="rId18"/>
    <p:sldId id="347" r:id="rId19"/>
    <p:sldId id="338" r:id="rId20"/>
    <p:sldId id="339" r:id="rId21"/>
    <p:sldId id="340" r:id="rId22"/>
    <p:sldId id="341" r:id="rId23"/>
    <p:sldId id="342" r:id="rId24"/>
    <p:sldId id="349" r:id="rId25"/>
    <p:sldId id="343" r:id="rId26"/>
    <p:sldId id="335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006673"/>
    <a:srgbClr val="A3DBE1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94434" autoAdjust="0"/>
  </p:normalViewPr>
  <p:slideViewPr>
    <p:cSldViewPr snapToGrid="0" showGuides="1">
      <p:cViewPr varScale="1">
        <p:scale>
          <a:sx n="79" d="100"/>
          <a:sy n="79" d="100"/>
        </p:scale>
        <p:origin x="2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67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1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3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79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67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5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1026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the stressed syllables in the words in bold. Then </a:t>
            </a:r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saying the sentences with a natural rhythm.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 - RHYTHM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5739" y="2761861"/>
            <a:ext cx="10363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KEY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dirty="0"/>
              <a:t>1. </a:t>
            </a:r>
            <a:r>
              <a:rPr lang="en-US" sz="2800" b="1" dirty="0"/>
              <a:t>Don’t feed </a:t>
            </a:r>
            <a:r>
              <a:rPr lang="en-US" sz="2800" dirty="0"/>
              <a:t>the </a:t>
            </a:r>
            <a:r>
              <a:rPr lang="en-US" sz="2800" b="1" dirty="0"/>
              <a:t>animals</a:t>
            </a:r>
            <a:r>
              <a:rPr lang="en-US" sz="2800" dirty="0"/>
              <a:t> in the </a:t>
            </a:r>
            <a:r>
              <a:rPr lang="en-US" sz="2800" b="1" dirty="0"/>
              <a:t>zoo</a:t>
            </a:r>
            <a:r>
              <a:rPr lang="en-US" sz="2800" dirty="0"/>
              <a:t> while they are </a:t>
            </a:r>
            <a:r>
              <a:rPr lang="en-US" sz="2800" b="1" dirty="0"/>
              <a:t>resting.</a:t>
            </a:r>
          </a:p>
          <a:p>
            <a:r>
              <a:rPr lang="en-US" sz="2800" dirty="0"/>
              <a:t>2. The </a:t>
            </a:r>
            <a:r>
              <a:rPr lang="en-US" sz="2800" b="1" dirty="0"/>
              <a:t>teacher asked </a:t>
            </a:r>
            <a:r>
              <a:rPr lang="en-US" sz="2800" dirty="0"/>
              <a:t>his </a:t>
            </a:r>
            <a:r>
              <a:rPr lang="en-US" sz="2800" b="1" dirty="0"/>
              <a:t>students</a:t>
            </a:r>
            <a:r>
              <a:rPr lang="en-US" sz="2800" dirty="0"/>
              <a:t> to </a:t>
            </a:r>
            <a:r>
              <a:rPr lang="en-US" sz="2800" b="1" dirty="0"/>
              <a:t>focus</a:t>
            </a:r>
            <a:r>
              <a:rPr lang="en-US" sz="2800" dirty="0"/>
              <a:t> on their </a:t>
            </a:r>
            <a:r>
              <a:rPr lang="en-US" sz="2800" b="1" dirty="0"/>
              <a:t>work.</a:t>
            </a:r>
          </a:p>
          <a:p>
            <a:r>
              <a:rPr lang="en-US" sz="2800" dirty="0"/>
              <a:t>3. </a:t>
            </a:r>
            <a:r>
              <a:rPr lang="en-US" sz="2800" b="1" dirty="0"/>
              <a:t>What</a:t>
            </a:r>
            <a:r>
              <a:rPr lang="en-US" sz="2800" dirty="0"/>
              <a:t> were you </a:t>
            </a:r>
            <a:r>
              <a:rPr lang="en-US" sz="2800" b="1" dirty="0"/>
              <a:t>doing</a:t>
            </a:r>
            <a:r>
              <a:rPr lang="en-US" sz="2800" dirty="0"/>
              <a:t> when I </a:t>
            </a:r>
            <a:r>
              <a:rPr lang="en-US" sz="2800" b="1" dirty="0"/>
              <a:t>rang</a:t>
            </a:r>
            <a:r>
              <a:rPr lang="en-US" sz="2800" dirty="0"/>
              <a:t> you up an </a:t>
            </a:r>
            <a:r>
              <a:rPr lang="en-US" sz="2800" b="1" dirty="0"/>
              <a:t>hour</a:t>
            </a:r>
            <a:r>
              <a:rPr lang="en-US" sz="2800" dirty="0"/>
              <a:t> ago?</a:t>
            </a:r>
          </a:p>
          <a:p>
            <a:r>
              <a:rPr lang="en-US" sz="2800" dirty="0"/>
              <a:t>4. Are you </a:t>
            </a:r>
            <a:r>
              <a:rPr lang="en-US" sz="2800" b="1" dirty="0"/>
              <a:t>reading</a:t>
            </a:r>
            <a:r>
              <a:rPr lang="en-US" sz="2800" dirty="0"/>
              <a:t> the </a:t>
            </a:r>
            <a:r>
              <a:rPr lang="en-US" sz="2800" b="1" dirty="0"/>
              <a:t>book</a:t>
            </a:r>
            <a:r>
              <a:rPr lang="en-US" sz="2800" dirty="0"/>
              <a:t> about </a:t>
            </a:r>
            <a:r>
              <a:rPr lang="en-US" sz="2800" b="1" dirty="0"/>
              <a:t>endangered animals </a:t>
            </a:r>
            <a:r>
              <a:rPr lang="en-US" sz="2800" dirty="0"/>
              <a:t>in the </a:t>
            </a:r>
            <a:r>
              <a:rPr lang="en-US" sz="2800" b="1" dirty="0"/>
              <a:t>world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06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 - 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ENVIRONMENT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75907"/>
              </p:ext>
            </p:extLst>
          </p:nvPr>
        </p:nvGraphicFramePr>
        <p:xfrm>
          <a:off x="430306" y="1839332"/>
          <a:ext cx="11013742" cy="4343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0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15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1. biodiversity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a. the variety of</a:t>
                      </a:r>
                      <a:r>
                        <a:rPr lang="en-US" sz="2200" baseline="0" dirty="0"/>
                        <a:t> plants and animals in a particular area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2. 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b. animals and plants that grow in natural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3. 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c. changes in the world’s weather, especially an increase in temperature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4. wildlife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d. the natural environment in which a plant</a:t>
                      </a:r>
                      <a:r>
                        <a:rPr lang="en-US" sz="2200" baseline="0" dirty="0"/>
                        <a:t> or an animal live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5. climate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e. All the plants and animals in an area</a:t>
                      </a:r>
                      <a:r>
                        <a:rPr lang="en-US" sz="2200" baseline="0" dirty="0"/>
                        <a:t> and the way they affect each other and the environment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63912" y="1014344"/>
            <a:ext cx="7436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Match the words or phrases to their meaning</a:t>
            </a:r>
            <a:endParaRPr lang="en-US" sz="2000" b="1" dirty="0">
              <a:solidFill>
                <a:srgbClr val="F26532"/>
              </a:solidFill>
            </a:endParaRPr>
          </a:p>
        </p:txBody>
      </p:sp>
      <p:pic>
        <p:nvPicPr>
          <p:cNvPr id="8" name="biodiversity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1839332"/>
            <a:ext cx="812800" cy="812800"/>
          </a:xfrm>
          <a:prstGeom prst="rect">
            <a:avLst/>
          </a:prstGeom>
        </p:spPr>
      </p:pic>
      <p:pic>
        <p:nvPicPr>
          <p:cNvPr id="9" name="habitat__gb_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112" y="2622790"/>
            <a:ext cx="812800" cy="812800"/>
          </a:xfrm>
          <a:prstGeom prst="rect">
            <a:avLst/>
          </a:prstGeom>
        </p:spPr>
      </p:pic>
      <p:pic>
        <p:nvPicPr>
          <p:cNvPr id="11" name="ecosystem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3461714"/>
            <a:ext cx="812800" cy="812800"/>
          </a:xfrm>
          <a:prstGeom prst="rect">
            <a:avLst/>
          </a:prstGeom>
        </p:spPr>
      </p:pic>
      <p:pic>
        <p:nvPicPr>
          <p:cNvPr id="14" name="wildlife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4220864"/>
            <a:ext cx="812800" cy="812800"/>
          </a:xfrm>
          <a:prstGeom prst="rect">
            <a:avLst/>
          </a:prstGeom>
        </p:spPr>
      </p:pic>
      <p:pic>
        <p:nvPicPr>
          <p:cNvPr id="15" name="climate_change_1_us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112" y="5139563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0384" y="6288563"/>
            <a:ext cx="832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KEYS: 1.a            2.d              3.e                4.b                 5.c   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 - 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ENVIRONMENT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rgbClr val="F26532"/>
                </a:solidFill>
              </a:rPr>
              <a:t>Complete the sentences using the correct form of the words and phrases in 1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912" y="2015641"/>
            <a:ext cx="77293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smtClean="0">
                <a:latin typeface="UTM-Avo"/>
              </a:rPr>
              <a:t>________ </a:t>
            </a:r>
            <a:r>
              <a:rPr lang="en-US" sz="2400" dirty="0">
                <a:latin typeface="UTM-Avo"/>
              </a:rPr>
              <a:t>is important because plants and animals depend on each other to survive.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A new series of educational </a:t>
            </a:r>
            <a:r>
              <a:rPr lang="en-US" sz="2400" dirty="0" err="1">
                <a:latin typeface="UTM-Avo"/>
              </a:rPr>
              <a:t>programmes</a:t>
            </a:r>
            <a:r>
              <a:rPr lang="en-US" sz="2400" dirty="0">
                <a:latin typeface="UTM-Avo"/>
              </a:rPr>
              <a:t> shows the importance of </a:t>
            </a:r>
            <a:r>
              <a:rPr lang="en-US" sz="2400" dirty="0" smtClean="0">
                <a:latin typeface="UTM-Avo"/>
              </a:rPr>
              <a:t>________ </a:t>
            </a:r>
            <a:r>
              <a:rPr lang="en-US" sz="2400" dirty="0">
                <a:latin typeface="UTM-Avo"/>
              </a:rPr>
              <a:t>to humans.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Their work involves protecting and creating natural </a:t>
            </a:r>
            <a:r>
              <a:rPr lang="en-US" sz="2400" dirty="0" smtClean="0">
                <a:latin typeface="UTM-Avo"/>
              </a:rPr>
              <a:t>________ </a:t>
            </a:r>
            <a:r>
              <a:rPr lang="en-US" sz="2400" dirty="0">
                <a:latin typeface="UTM-Avo"/>
              </a:rPr>
              <a:t>for plants and animals.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Countries need to work together to deal with global issues such as deforestation and </a:t>
            </a:r>
            <a:r>
              <a:rPr lang="en-US" sz="2400" dirty="0" smtClean="0">
                <a:latin typeface="UTM-Avo"/>
              </a:rPr>
              <a:t>____</a:t>
            </a:r>
            <a:endParaRPr lang="en-US" sz="2400" dirty="0">
              <a:latin typeface="UTM-Avo"/>
            </a:endParaRP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Pollution can have serious effects on the balance of </a:t>
            </a:r>
            <a:r>
              <a:rPr lang="en-US" sz="2400" dirty="0" smtClean="0">
                <a:latin typeface="UTM-Avo"/>
              </a:rPr>
              <a:t>________ </a:t>
            </a:r>
            <a:r>
              <a:rPr lang="en-US" sz="2400" dirty="0">
                <a:latin typeface="UTM-Avo"/>
              </a:rPr>
              <a:t>.</a:t>
            </a:r>
          </a:p>
          <a:p>
            <a:endParaRPr lang="en-US" sz="2400" dirty="0"/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4717" y="1956305"/>
            <a:ext cx="169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Biodiversity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82800" y="3810000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habitats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54800" y="4572000"/>
            <a:ext cx="263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climate change</a:t>
            </a:r>
            <a:r>
              <a:rPr lang="en-US" dirty="0">
                <a:latin typeface="UTM-Avo"/>
              </a:rPr>
              <a:t>____ 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82800" y="5334000"/>
            <a:ext cx="149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82800" y="5334000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ecosystem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40200" y="3175000"/>
            <a:ext cx="128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UTM-Avo"/>
              </a:rPr>
              <a:t>wildlife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 – REPORTED SPEECH 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Underline the correct word or phrase to complete each sentence.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912" y="2015641"/>
            <a:ext cx="77293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Minh’s teacher asked him if he was / is ready to present the following day.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Nam’s father suggested / denied that Nam should focus on one aspect of the problem.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Tuan said he would complete his project the following week / next week.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Mai asked / said her teacher where she could get the information from.</a:t>
            </a:r>
          </a:p>
          <a:p>
            <a:pPr marL="457200" indent="-457200" algn="just">
              <a:buAutoNum type="arabicPeriod"/>
            </a:pPr>
            <a:r>
              <a:rPr lang="en-US" sz="2400" dirty="0" err="1">
                <a:latin typeface="UTM-Avo"/>
              </a:rPr>
              <a:t>Phong</a:t>
            </a:r>
            <a:r>
              <a:rPr lang="en-US" sz="2400" dirty="0">
                <a:latin typeface="UTM-Avo"/>
              </a:rPr>
              <a:t> said he handed / had handed in his project the previous day.</a:t>
            </a:r>
          </a:p>
          <a:p>
            <a:endParaRPr lang="en-US" sz="2400" dirty="0"/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1090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 – REPORTED SPEECH 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Underline the correct word or phrase to complete each sentence.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912" y="2015641"/>
            <a:ext cx="77293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Minh’s teacher asked him if he </a:t>
            </a:r>
            <a:r>
              <a:rPr lang="en-US" sz="2400" u="sng" dirty="0">
                <a:latin typeface="UTM-Avo"/>
              </a:rPr>
              <a:t>was </a:t>
            </a:r>
            <a:r>
              <a:rPr lang="en-US" sz="2400" dirty="0">
                <a:latin typeface="UTM-Avo"/>
              </a:rPr>
              <a:t>/ is ready to present the following day.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Nam’s father </a:t>
            </a:r>
            <a:r>
              <a:rPr lang="en-US" sz="2400" u="sng" dirty="0">
                <a:latin typeface="UTM-Avo"/>
              </a:rPr>
              <a:t>suggested</a:t>
            </a:r>
            <a:r>
              <a:rPr lang="en-US" sz="2400" dirty="0">
                <a:latin typeface="UTM-Avo"/>
              </a:rPr>
              <a:t> / denied that Nam should focus on one aspect of the problem.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Tuan said he would complete his project </a:t>
            </a:r>
            <a:r>
              <a:rPr lang="en-US" sz="2400" u="sng" dirty="0">
                <a:latin typeface="UTM-Avo"/>
              </a:rPr>
              <a:t>the following week</a:t>
            </a:r>
            <a:r>
              <a:rPr lang="en-US" sz="2400" dirty="0">
                <a:latin typeface="UTM-Avo"/>
              </a:rPr>
              <a:t> / next week.</a:t>
            </a:r>
          </a:p>
          <a:p>
            <a:pPr marL="457200" indent="-457200" algn="just">
              <a:buAutoNum type="arabicPeriod"/>
            </a:pPr>
            <a:r>
              <a:rPr lang="en-US" sz="2400" dirty="0">
                <a:latin typeface="UTM-Avo"/>
              </a:rPr>
              <a:t>Mai </a:t>
            </a:r>
            <a:r>
              <a:rPr lang="en-US" sz="2400" u="sng" dirty="0">
                <a:latin typeface="UTM-Avo"/>
              </a:rPr>
              <a:t>asked</a:t>
            </a:r>
            <a:r>
              <a:rPr lang="en-US" sz="2400" dirty="0">
                <a:latin typeface="UTM-Avo"/>
              </a:rPr>
              <a:t> / said her teacher where she could get the information from.</a:t>
            </a:r>
          </a:p>
          <a:p>
            <a:pPr marL="457200" indent="-457200" algn="just">
              <a:buAutoNum type="arabicPeriod"/>
            </a:pPr>
            <a:r>
              <a:rPr lang="en-US" sz="2400" dirty="0" err="1">
                <a:latin typeface="UTM-Avo"/>
              </a:rPr>
              <a:t>Phong</a:t>
            </a:r>
            <a:r>
              <a:rPr lang="en-US" sz="2400" dirty="0">
                <a:latin typeface="UTM-Avo"/>
              </a:rPr>
              <a:t> said he handed / </a:t>
            </a:r>
            <a:r>
              <a:rPr lang="en-US" sz="2400" u="sng" dirty="0">
                <a:latin typeface="UTM-Avo"/>
              </a:rPr>
              <a:t>had handed</a:t>
            </a:r>
            <a:r>
              <a:rPr lang="en-US" sz="2400" dirty="0">
                <a:latin typeface="UTM-Avo"/>
              </a:rPr>
              <a:t> in his project the previous day.</a:t>
            </a:r>
          </a:p>
          <a:p>
            <a:endParaRPr lang="en-US" sz="2400" dirty="0"/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8308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934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 – 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REPORTED SPEECH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Change these sentences into reported speech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002" y="1473791"/>
            <a:ext cx="110129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-Avo"/>
              </a:rPr>
              <a:t>1. “The burning of coal leads to air pollution,” </a:t>
            </a:r>
            <a:r>
              <a:rPr lang="en-US" sz="2400" dirty="0" err="1">
                <a:latin typeface="UTM-Avo"/>
              </a:rPr>
              <a:t>Mrs</a:t>
            </a:r>
            <a:r>
              <a:rPr lang="en-US" sz="2400" dirty="0">
                <a:latin typeface="UTM-Avo"/>
              </a:rPr>
              <a:t> Le explained. 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>
                <a:latin typeface="UTM-Avo"/>
              </a:rPr>
              <a:t>2. “I have to present my paper on endangered animals next week,” Nam said.</a:t>
            </a:r>
          </a:p>
          <a:p>
            <a:pPr algn="just"/>
            <a:r>
              <a:rPr lang="en-US" sz="2400" dirty="0">
                <a:latin typeface="UTM-Avo"/>
              </a:rPr>
              <a:t>=&gt; </a:t>
            </a: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  <a:endParaRPr lang="en-US" sz="2400" dirty="0">
              <a:latin typeface="UTM-Avo"/>
            </a:endParaRPr>
          </a:p>
          <a:p>
            <a:pPr algn="just"/>
            <a:endParaRPr lang="en-US" sz="2400" dirty="0">
              <a:latin typeface="UTM-Avo"/>
            </a:endParaRPr>
          </a:p>
          <a:p>
            <a:pPr algn="just"/>
            <a:r>
              <a:rPr lang="en-US" sz="2400" dirty="0">
                <a:latin typeface="UTM-Avo"/>
              </a:rPr>
              <a:t>3. “Do human activities have an impact on the environment?” Linda asked the speaker.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  <a:endParaRPr lang="en-US" sz="2400" dirty="0"/>
          </a:p>
          <a:p>
            <a:pPr algn="just"/>
            <a:endParaRPr lang="en-US" sz="2400" dirty="0">
              <a:latin typeface="UTM-Avo"/>
            </a:endParaRPr>
          </a:p>
          <a:p>
            <a:pPr algn="just"/>
            <a:r>
              <a:rPr lang="en-US" sz="2400" dirty="0">
                <a:latin typeface="UTM-Avo"/>
              </a:rPr>
              <a:t>4. “What environmental project does your school do?” Nam asked Mai.</a:t>
            </a:r>
          </a:p>
          <a:p>
            <a:pPr algn="just"/>
            <a:r>
              <a:rPr lang="en-US" sz="2400" dirty="0">
                <a:latin typeface="UTM-Avo"/>
              </a:rPr>
              <a:t>=&gt; </a:t>
            </a: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  <a:r>
              <a:rPr lang="en-US" sz="2400" dirty="0">
                <a:latin typeface="UTM-Avo"/>
              </a:rPr>
              <a:t> </a:t>
            </a:r>
          </a:p>
          <a:p>
            <a:pPr algn="just"/>
            <a:endParaRPr lang="en-US" sz="2400" dirty="0">
              <a:latin typeface="UTM-Avo"/>
            </a:endParaRPr>
          </a:p>
          <a:p>
            <a:pPr algn="just"/>
            <a:r>
              <a:rPr lang="en-US" sz="2400" dirty="0">
                <a:latin typeface="UTM-Avo"/>
              </a:rPr>
              <a:t>5. “I will read more articles before writing the essay, Nam,” Tom said.</a:t>
            </a:r>
          </a:p>
          <a:p>
            <a:pPr algn="just"/>
            <a:r>
              <a:rPr lang="en-US" sz="2400" dirty="0">
                <a:latin typeface="UTM-Avo"/>
              </a:rPr>
              <a:t>=&gt; </a:t>
            </a:r>
            <a:r>
              <a:rPr lang="is-IS" sz="2400" dirty="0">
                <a:latin typeface="UTM-Avo"/>
              </a:rPr>
              <a:t>…...................................................................................................................</a:t>
            </a:r>
            <a:endParaRPr lang="en-US" sz="2400" dirty="0"/>
          </a:p>
          <a:p>
            <a:pPr marL="457200" indent="-457200" algn="just">
              <a:buAutoNum type="arabicPeriod"/>
            </a:pPr>
            <a:endParaRPr lang="en-US" sz="2400" dirty="0">
              <a:latin typeface="UTM-Avo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957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934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 – 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REPORTED SPEECH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912" y="1014344"/>
            <a:ext cx="972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26532"/>
                </a:solidFill>
              </a:rPr>
              <a:t>Change these sentences into reported speech</a:t>
            </a:r>
            <a:endParaRPr lang="en-US" sz="20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002" y="1680940"/>
            <a:ext cx="111221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UTM-Avo"/>
              </a:rPr>
              <a:t>KEY: </a:t>
            </a:r>
          </a:p>
          <a:p>
            <a:pPr algn="just"/>
            <a:r>
              <a:rPr lang="en-US" sz="2200" dirty="0">
                <a:latin typeface="UTM-Avo"/>
              </a:rPr>
              <a:t>1. “The burning of coal leads to air pollution,” </a:t>
            </a:r>
            <a:r>
              <a:rPr lang="en-US" sz="2200" dirty="0" err="1">
                <a:latin typeface="UTM-Avo"/>
              </a:rPr>
              <a:t>Mrs</a:t>
            </a:r>
            <a:r>
              <a:rPr lang="en-US" sz="2200" dirty="0">
                <a:latin typeface="UTM-Avo"/>
              </a:rPr>
              <a:t> Le explained. 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en-US" sz="2200" dirty="0" err="1">
                <a:solidFill>
                  <a:srgbClr val="C00000"/>
                </a:solidFill>
              </a:rPr>
              <a:t>Mrs</a:t>
            </a:r>
            <a:r>
              <a:rPr lang="en-US" sz="2200" dirty="0">
                <a:solidFill>
                  <a:srgbClr val="C00000"/>
                </a:solidFill>
              </a:rPr>
              <a:t> Le explained that the burning of coal led / leads to air pollution.</a:t>
            </a:r>
          </a:p>
          <a:p>
            <a:pPr algn="just"/>
            <a:endParaRPr lang="en-US" sz="2200" dirty="0">
              <a:solidFill>
                <a:srgbClr val="C00000"/>
              </a:solidFill>
              <a:latin typeface="UTM-Avo"/>
            </a:endParaRPr>
          </a:p>
          <a:p>
            <a:pPr algn="just"/>
            <a:r>
              <a:rPr lang="en-US" sz="2200" dirty="0">
                <a:latin typeface="UTM-Avo"/>
              </a:rPr>
              <a:t>2. “I have to present my paper on endangered animals next week,” Nam said.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en-US" sz="2200" dirty="0">
                <a:solidFill>
                  <a:srgbClr val="C00000"/>
                </a:solidFill>
              </a:rPr>
              <a:t>Nam said he had to present his paper on endangered animals the following week.</a:t>
            </a:r>
          </a:p>
          <a:p>
            <a:pPr algn="just"/>
            <a:endParaRPr lang="en-US" sz="2200" dirty="0">
              <a:solidFill>
                <a:srgbClr val="C00000"/>
              </a:solidFill>
            </a:endParaRPr>
          </a:p>
          <a:p>
            <a:pPr algn="just"/>
            <a:r>
              <a:rPr lang="en-US" sz="2200" dirty="0">
                <a:latin typeface="UTM-Avo"/>
              </a:rPr>
              <a:t>3. “Do human activities have an impact on the environment?” Linda asked the speaker.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en-US" sz="2200" dirty="0">
                <a:solidFill>
                  <a:srgbClr val="C00000"/>
                </a:solidFill>
              </a:rPr>
              <a:t>Linda asked the speaker if human activities had / have an impact on the environment.</a:t>
            </a:r>
          </a:p>
          <a:p>
            <a:pPr algn="just"/>
            <a:endParaRPr lang="en-US" sz="2200" dirty="0">
              <a:solidFill>
                <a:srgbClr val="C00000"/>
              </a:solidFill>
            </a:endParaRPr>
          </a:p>
          <a:p>
            <a:pPr algn="just"/>
            <a:r>
              <a:rPr lang="en-US" sz="2200" dirty="0">
                <a:latin typeface="UTM-Avo"/>
              </a:rPr>
              <a:t>4. “What environmental project does your school do?” Nam asked Mai.</a:t>
            </a:r>
          </a:p>
          <a:p>
            <a:pPr marL="342900" indent="-342900" algn="just">
              <a:buFont typeface="Symbol" charset="2"/>
              <a:buChar char="Þ"/>
            </a:pPr>
            <a:r>
              <a:rPr lang="en-US" sz="2200" dirty="0">
                <a:solidFill>
                  <a:srgbClr val="C00000"/>
                </a:solidFill>
              </a:rPr>
              <a:t>Nam asked Mai what environmental projects her school did.</a:t>
            </a:r>
          </a:p>
          <a:p>
            <a:pPr marL="342900" indent="-342900" algn="just">
              <a:buFont typeface="Symbol" charset="2"/>
              <a:buChar char="Þ"/>
            </a:pPr>
            <a:endParaRPr lang="en-US" sz="2200" dirty="0">
              <a:solidFill>
                <a:srgbClr val="C00000"/>
              </a:solidFill>
            </a:endParaRPr>
          </a:p>
          <a:p>
            <a:pPr algn="just"/>
            <a:r>
              <a:rPr lang="en-US" sz="2200" dirty="0">
                <a:latin typeface="UTM-Avo"/>
              </a:rPr>
              <a:t>5. “I will read more articles before writing the essay, Nam,” Tom said.</a:t>
            </a:r>
          </a:p>
          <a:p>
            <a:pPr algn="just"/>
            <a:r>
              <a:rPr lang="en-US" sz="2200" dirty="0">
                <a:latin typeface="UTM-Avo"/>
              </a:rPr>
              <a:t>=&gt; </a:t>
            </a:r>
            <a:r>
              <a:rPr lang="en-US" sz="2200" dirty="0">
                <a:solidFill>
                  <a:srgbClr val="C00000"/>
                </a:solidFill>
              </a:rPr>
              <a:t>Tom said to / told Nam that he would read more articles before writing the essay.</a:t>
            </a:r>
            <a:endParaRPr lang="en-US" sz="2200" dirty="0">
              <a:solidFill>
                <a:srgbClr val="C00000"/>
              </a:solidFill>
              <a:latin typeface="UTM-Avo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3871" y="1054058"/>
            <a:ext cx="525092" cy="41973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4486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654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evision game</a:t>
            </a:r>
            <a:endParaRPr lang="en-US" sz="32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995174" y="2506991"/>
            <a:ext cx="4372927" cy="23275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</a:rPr>
              <a:t>There are 7 questions. 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</a:rPr>
              <a:t>Choose the correct answers. 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8" y="2133934"/>
            <a:ext cx="4689345" cy="37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speak with a natural rhythm, it is important to have the right combination of ______________ syllables.</a:t>
            </a:r>
          </a:p>
          <a:p>
            <a:pPr algn="ctr"/>
            <a:endParaRPr lang="en-US" dirty="0"/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2008933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stressed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21322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stressed and unstressed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 and unstress</a:t>
            </a: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618450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unstressed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4030800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6" y="561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4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How many stressed words are there in the following sentence? </a:t>
            </a:r>
          </a:p>
          <a:p>
            <a:pPr marL="457200"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“Are you watching the film about protecting the environment in the world?”</a:t>
            </a:r>
          </a:p>
          <a:p>
            <a:pPr algn="ctr"/>
            <a:endParaRPr lang="en-US" dirty="0"/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7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50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5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6</a:t>
            </a: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4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 is the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that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exist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 a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or in the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endParaRPr lang="en-US" sz="18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Wildlife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Biodiversity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Ecosystem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618449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Habitat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With so many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areas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of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woodland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being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cut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down, a lot of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wildlife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is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losing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its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natural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___________ .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wildlife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habitat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ecosystem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biodiversity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reporting questions, we often use the verb </a:t>
            </a:r>
            <a:r>
              <a:rPr lang="en-US" sz="20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ask 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word order for ____________ and omit the question marks.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 &amp;B are correct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statements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2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imperative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questions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David’s father ____________ that he should focus on one aspect of the environmental problem in his upcoming presentation.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complained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suggested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asked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denied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Mai_____________ her teacher where she could get the information from.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advised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2008933" y="389521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asked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denied 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567670" y="389521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said 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Revison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B20A9493-6453-4C4E-A9E0-DF08FE334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15291" r="24329" b="20391"/>
          <a:stretch/>
        </p:blipFill>
        <p:spPr>
          <a:xfrm>
            <a:off x="2942704" y="2175642"/>
            <a:ext cx="5170517" cy="44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</a:t>
            </a:r>
            <a:r>
              <a:rPr lang="en-US" sz="3600" dirty="0"/>
              <a:t>W</a:t>
            </a:r>
            <a:r>
              <a:rPr lang="en-US" sz="3600" dirty="0" smtClean="0"/>
              <a:t>orkbook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88050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Revise sentence stress and become aware of rhythm in speaking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Understand and put words/ phrases related to the environment to good use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Revise and practice the reported speech with statements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6044" y="534999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793064" y="1643849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674748" y="115473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93146" y="2015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39004" y="330603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1137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6673"/>
              </a:solidFill>
            </a:endParaRPr>
          </a:p>
          <a:p>
            <a:r>
              <a:rPr lang="en-US" dirty="0">
                <a:solidFill>
                  <a:srgbClr val="006673"/>
                </a:solidFill>
              </a:rPr>
              <a:t>Rhythm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Then practice saying the sentences.</a:t>
            </a: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392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581932" y="139741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673384" y="231572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589737" y="3692827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77012" y="48293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29346" y="4829338"/>
            <a:ext cx="4542999" cy="12904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06673"/>
              </a:solidFill>
            </a:endParaRPr>
          </a:p>
          <a:p>
            <a:r>
              <a:rPr lang="en-US" dirty="0" smtClean="0">
                <a:solidFill>
                  <a:srgbClr val="006673"/>
                </a:solidFill>
              </a:rPr>
              <a:t>Reported </a:t>
            </a:r>
            <a:r>
              <a:rPr lang="en-US" dirty="0">
                <a:solidFill>
                  <a:srgbClr val="006673"/>
                </a:solidFill>
              </a:rPr>
              <a:t>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correct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Change the sentences into reported speech</a:t>
            </a:r>
          </a:p>
          <a:p>
            <a:endParaRPr lang="en-US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572960" y="5129460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639004" y="6133301"/>
            <a:ext cx="2103133" cy="6552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29345" y="6365939"/>
            <a:ext cx="4543000" cy="4225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59112" y="1257172"/>
            <a:ext cx="1982376" cy="666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65141" y="1213299"/>
            <a:ext cx="8072430" cy="711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6673"/>
                </a:solidFill>
              </a:rPr>
              <a:t>Fill </a:t>
            </a:r>
            <a:r>
              <a:rPr lang="en-US" sz="2000" b="1">
                <a:solidFill>
                  <a:srgbClr val="006673"/>
                </a:solidFill>
              </a:rPr>
              <a:t>in </a:t>
            </a:r>
            <a:r>
              <a:rPr lang="en-US" sz="2000" b="1" smtClean="0">
                <a:solidFill>
                  <a:srgbClr val="006673"/>
                </a:solidFill>
              </a:rPr>
              <a:t>each </a:t>
            </a:r>
            <a:r>
              <a:rPr lang="en-US" sz="2000" b="1" dirty="0">
                <a:solidFill>
                  <a:srgbClr val="006673"/>
                </a:solidFill>
              </a:rPr>
              <a:t>blank </a:t>
            </a:r>
            <a:r>
              <a:rPr lang="en-US" sz="2000" b="1" dirty="0" smtClean="0">
                <a:solidFill>
                  <a:srgbClr val="006673"/>
                </a:solidFill>
              </a:rPr>
              <a:t>one word with its given initial </a:t>
            </a:r>
            <a:r>
              <a:rPr lang="en-US" sz="2000" b="1" dirty="0">
                <a:solidFill>
                  <a:srgbClr val="006673"/>
                </a:solidFill>
              </a:rPr>
              <a:t>to complete Mr. Earth story </a:t>
            </a:r>
            <a:endParaRPr lang="en-GB" sz="2000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355" y="2156346"/>
            <a:ext cx="102767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Hi, I am Mr. Earth. In the beginning, the Earth is beautiful. It has provided us shelter, food and natural (1) r_ _ _ _ _ _ _ _. But the Earth isn’t taken care well by the human. Forests are (2) d_ _ _ _ _ _ _ and trees are chopped down. Rubbish are (3) d_ _ _ _ _ into the river and (4) t_ _ _ _ _ everywhere in the street. Factories produce (5) c_ _ _ _ _ _ _ that will pollute the air and water. Animals’ homeland are destroyed by (6) d_ _ _ _ _ _ _ _ _ _ _ _. The fish are sad because the ocean is polluted. </a:t>
            </a:r>
            <a:r>
              <a:rPr lang="en-US" sz="2000" dirty="0" err="1"/>
              <a:t>Mr</a:t>
            </a:r>
            <a:r>
              <a:rPr lang="en-US" sz="2000" dirty="0"/>
              <a:t> Earth is sad because he and his family have lost their beautiful homeland. But we can protect the environment and save Mr. Earth. Firstly, we need to save (7) e_ _ _ _ _ wisely: Turn off the </a:t>
            </a:r>
            <a:r>
              <a:rPr lang="vi-VN" sz="2000" dirty="0"/>
              <a:t>t</a:t>
            </a:r>
            <a:r>
              <a:rPr lang="en-US" sz="2000" dirty="0" err="1"/>
              <a:t>ap</a:t>
            </a:r>
            <a:r>
              <a:rPr lang="en-US" sz="2000" dirty="0"/>
              <a:t> after using water and switch off the light after using it. Secondly, we need to learn how to make planet earth a better place to stay: Keep our environment clean, plant more trees, classify rubbish based on its (8) m_ _ _ _ _ _ _ and throw it correctly, create environmental (9) a_ _ _ _ _ _ _ _ and </a:t>
            </a:r>
            <a:r>
              <a:rPr lang="en-US" sz="2000" dirty="0" err="1"/>
              <a:t>organise</a:t>
            </a:r>
            <a:r>
              <a:rPr lang="en-US" sz="2000" dirty="0"/>
              <a:t> community clean up. Thirdly, we need to reuse items smartly. We can (10) r_ _ _ _ _ _ and reuse simple items that we use daily. We can make a difference. It all starts from ME and YOU. Let’s work together to protect our environment and make this world a better place.       </a:t>
            </a:r>
          </a:p>
          <a:p>
            <a:pPr algn="just"/>
            <a:endParaRPr lang="en-US" sz="2000" dirty="0"/>
          </a:p>
          <a:p>
            <a:pPr marL="342900" indent="-342900" algn="just">
              <a:buAutoNum type="arabicPeriod"/>
            </a:pPr>
            <a:endParaRPr lang="en-US" dirty="0"/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284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59112" y="1257172"/>
            <a:ext cx="1982376" cy="666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92119" y="1213299"/>
            <a:ext cx="3585529" cy="711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rgbClr val="006673"/>
                </a:solidFill>
              </a:rPr>
              <a:t>WATCH THE VIDEO AND CHECK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pic>
        <p:nvPicPr>
          <p:cNvPr id="5" name="Vid Mr EARTH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3810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42" y="2464187"/>
            <a:ext cx="10398457" cy="371277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2200" dirty="0"/>
              <a:t>Hi, I am Mr. Earth. In the beginning, the Earth is beautiful. It has provided us shelter, food and natural (1) </a:t>
            </a:r>
            <a:r>
              <a:rPr lang="en-US" sz="2200" dirty="0">
                <a:solidFill>
                  <a:srgbClr val="FF0000"/>
                </a:solidFill>
              </a:rPr>
              <a:t>resources</a:t>
            </a:r>
            <a:r>
              <a:rPr lang="en-US" sz="2200" dirty="0"/>
              <a:t>. But the Earth isn’t taken care well by the human. Forests are (2) </a:t>
            </a:r>
            <a:r>
              <a:rPr lang="en-US" sz="2200" dirty="0">
                <a:solidFill>
                  <a:srgbClr val="FF0000"/>
                </a:solidFill>
              </a:rPr>
              <a:t>destroyed</a:t>
            </a:r>
            <a:r>
              <a:rPr lang="en-US" sz="2200" dirty="0"/>
              <a:t> and trees are chopped down. Rubbish are (3) </a:t>
            </a:r>
            <a:r>
              <a:rPr lang="en-US" sz="2200" dirty="0">
                <a:solidFill>
                  <a:srgbClr val="FF0000"/>
                </a:solidFill>
              </a:rPr>
              <a:t>dumped</a:t>
            </a:r>
            <a:r>
              <a:rPr lang="en-US" sz="2200" dirty="0"/>
              <a:t> into the river and (4)</a:t>
            </a:r>
            <a:r>
              <a:rPr lang="en-US" sz="2200" dirty="0">
                <a:solidFill>
                  <a:srgbClr val="FF0000"/>
                </a:solidFill>
              </a:rPr>
              <a:t> thrown </a:t>
            </a:r>
            <a:r>
              <a:rPr lang="en-US" sz="2200" dirty="0"/>
              <a:t>everywhere in the street. Factories produce (5) </a:t>
            </a:r>
            <a:r>
              <a:rPr lang="en-US" sz="2200" dirty="0">
                <a:solidFill>
                  <a:srgbClr val="FF0000"/>
                </a:solidFill>
              </a:rPr>
              <a:t>chemical</a:t>
            </a:r>
            <a:r>
              <a:rPr lang="en-US" sz="2200" dirty="0"/>
              <a:t> that will pollute the air and water. Animals’ homeland are destroyed by (6) </a:t>
            </a:r>
            <a:r>
              <a:rPr lang="en-US" sz="2200" dirty="0">
                <a:solidFill>
                  <a:srgbClr val="FF0000"/>
                </a:solidFill>
              </a:rPr>
              <a:t>deforestation</a:t>
            </a:r>
            <a:r>
              <a:rPr lang="en-US" sz="2200" dirty="0"/>
              <a:t>. The fish are sad because the ocean is polluted. </a:t>
            </a:r>
            <a:r>
              <a:rPr lang="en-US" sz="2200" dirty="0" err="1"/>
              <a:t>Mr</a:t>
            </a:r>
            <a:r>
              <a:rPr lang="en-US" sz="2200" dirty="0"/>
              <a:t> Earth is sad because he and his family have lost their beautiful homeland. But we can protect the environment and save Mr. Earth. Firstly, we need to save (7) </a:t>
            </a:r>
            <a:r>
              <a:rPr lang="en-US" sz="2200" dirty="0">
                <a:solidFill>
                  <a:srgbClr val="FF0000"/>
                </a:solidFill>
              </a:rPr>
              <a:t>energy</a:t>
            </a:r>
            <a:r>
              <a:rPr lang="en-US" sz="2200" dirty="0"/>
              <a:t> wisely: Turn off the cap after using water and switch off the light after using it. Secondly, we need to learn how to make planet earth a better place to stay: Keep our environment clean, plant more trees, classify rubbish based on its (8) </a:t>
            </a:r>
            <a:r>
              <a:rPr lang="en-US" sz="2200" dirty="0">
                <a:solidFill>
                  <a:srgbClr val="FF0000"/>
                </a:solidFill>
              </a:rPr>
              <a:t>material</a:t>
            </a:r>
            <a:r>
              <a:rPr lang="en-US" sz="2200" dirty="0"/>
              <a:t> and throw it correctly, create environmental (9) </a:t>
            </a:r>
            <a:r>
              <a:rPr lang="en-US" sz="2200" dirty="0">
                <a:solidFill>
                  <a:srgbClr val="FF0000"/>
                </a:solidFill>
              </a:rPr>
              <a:t>awareness </a:t>
            </a:r>
            <a:r>
              <a:rPr lang="en-US" sz="2200" dirty="0"/>
              <a:t>and </a:t>
            </a:r>
            <a:r>
              <a:rPr lang="en-US" sz="2200" dirty="0" err="1"/>
              <a:t>organise</a:t>
            </a:r>
            <a:r>
              <a:rPr lang="en-US" sz="2200" dirty="0"/>
              <a:t> community clean up. Thirdly, we need to reuse items smartly. We can (10) </a:t>
            </a:r>
            <a:r>
              <a:rPr lang="en-US" sz="2200" dirty="0">
                <a:solidFill>
                  <a:srgbClr val="FF0000"/>
                </a:solidFill>
              </a:rPr>
              <a:t>recycle</a:t>
            </a:r>
            <a:r>
              <a:rPr lang="en-US" sz="2200" dirty="0"/>
              <a:t> and reuse simple items that we use daily. We can make a difference. It all starts from ME and YOU. Let’s work together to protect our environment and make this world a better place.       </a:t>
            </a:r>
          </a:p>
          <a:p>
            <a:pPr algn="just"/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6" name="Freeform 5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59112" y="1257172"/>
            <a:ext cx="1982376" cy="66666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31995" y="1213299"/>
            <a:ext cx="6645653" cy="711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6673"/>
                </a:solidFill>
              </a:rPr>
              <a:t>                                               </a:t>
            </a:r>
            <a:endParaRPr lang="en-US" sz="2400" b="1" dirty="0" smtClean="0">
              <a:solidFill>
                <a:srgbClr val="006673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6673"/>
                </a:solidFill>
              </a:rPr>
              <a:t>  KEY </a:t>
            </a:r>
            <a:endParaRPr lang="en-GB" sz="2400" b="1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744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10263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stressed words in the sentences.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 - RHYTHM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5739" y="2761861"/>
            <a:ext cx="10363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b="1" dirty="0"/>
              <a:t>'Don’t 'pick </a:t>
            </a:r>
            <a:r>
              <a:rPr lang="en-US" sz="2800" dirty="0"/>
              <a:t>the </a:t>
            </a:r>
            <a:r>
              <a:rPr lang="en-US" sz="2800" b="1" dirty="0"/>
              <a:t>'flowers</a:t>
            </a:r>
            <a:r>
              <a:rPr lang="en-US" sz="2800" dirty="0"/>
              <a:t> when you </a:t>
            </a:r>
            <a:r>
              <a:rPr lang="en-US" sz="2800" b="1" dirty="0"/>
              <a:t>'go</a:t>
            </a:r>
            <a:r>
              <a:rPr lang="en-US" sz="2800" dirty="0"/>
              <a:t> to the </a:t>
            </a:r>
            <a:r>
              <a:rPr lang="en-US" sz="2800" b="1" dirty="0"/>
              <a:t>'park</a:t>
            </a:r>
            <a:r>
              <a:rPr lang="en-US" sz="2800" dirty="0"/>
              <a:t>.</a:t>
            </a:r>
          </a:p>
          <a:p>
            <a:r>
              <a:rPr lang="en-US" sz="2800" dirty="0"/>
              <a:t>2. The </a:t>
            </a:r>
            <a:r>
              <a:rPr lang="en-US" sz="2800" b="1" dirty="0"/>
              <a:t>'students</a:t>
            </a:r>
            <a:r>
              <a:rPr lang="en-US" sz="2800" dirty="0"/>
              <a:t> </a:t>
            </a:r>
            <a:r>
              <a:rPr lang="en-US" sz="2800" b="1" dirty="0"/>
              <a:t>'clean</a:t>
            </a:r>
            <a:r>
              <a:rPr lang="en-US" sz="2800" dirty="0"/>
              <a:t> the </a:t>
            </a:r>
            <a:r>
              <a:rPr lang="en-US" sz="2800" b="1" dirty="0"/>
              <a:t>'school 'playgrounds 'every </a:t>
            </a:r>
            <a:r>
              <a:rPr lang="en-US" sz="2800" b="1" dirty="0" err="1"/>
              <a:t>week'end</a:t>
            </a:r>
            <a:r>
              <a:rPr lang="en-US" sz="2800" dirty="0"/>
              <a:t>.</a:t>
            </a:r>
          </a:p>
          <a:p>
            <a:r>
              <a:rPr lang="en-US" sz="2800" dirty="0"/>
              <a:t>3. </a:t>
            </a:r>
            <a:r>
              <a:rPr lang="en-US" sz="2800" b="1" dirty="0"/>
              <a:t>'What’s 'happening </a:t>
            </a:r>
            <a:r>
              <a:rPr lang="en-US" sz="2800" dirty="0"/>
              <a:t>with the </a:t>
            </a:r>
            <a:r>
              <a:rPr lang="en-US" sz="2800" b="1" dirty="0"/>
              <a:t>'polar 'bears</a:t>
            </a:r>
            <a:r>
              <a:rPr lang="en-US" sz="2800" dirty="0"/>
              <a:t>?</a:t>
            </a:r>
          </a:p>
          <a:p>
            <a:r>
              <a:rPr lang="en-US" sz="2800" dirty="0"/>
              <a:t>4. Did you </a:t>
            </a:r>
            <a:r>
              <a:rPr lang="en-US" sz="2800" b="1" dirty="0"/>
              <a:t>'watch</a:t>
            </a:r>
            <a:r>
              <a:rPr lang="en-US" sz="2800" dirty="0"/>
              <a:t> the </a:t>
            </a:r>
            <a:r>
              <a:rPr lang="en-US" sz="2800" b="1" dirty="0" err="1"/>
              <a:t>docu'mentary</a:t>
            </a:r>
            <a:r>
              <a:rPr lang="en-US" sz="2800" dirty="0"/>
              <a:t> about </a:t>
            </a:r>
            <a:r>
              <a:rPr lang="en-US" sz="2800" b="1" dirty="0"/>
              <a:t>'air </a:t>
            </a:r>
            <a:r>
              <a:rPr lang="en-US" sz="2800" b="1" dirty="0" err="1"/>
              <a:t>pol'lution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98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8DA4"/>
                </a:solidFill>
              </a:rPr>
              <a:t>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1026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the stressed syllables in the words in bold. Then </a:t>
            </a:r>
            <a:r>
              <a:rPr lang="en-US" sz="32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saying the sentences with a natural rhythm.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 - RHYTHM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5739" y="2761861"/>
            <a:ext cx="10363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1. Don’t feed the animals in the zoo while they are resting.</a:t>
            </a:r>
          </a:p>
          <a:p>
            <a:r>
              <a:rPr lang="en-US" sz="2800" dirty="0"/>
              <a:t>2. The teacher asked his students to focus on their work.</a:t>
            </a:r>
          </a:p>
          <a:p>
            <a:r>
              <a:rPr lang="en-US" sz="2800" dirty="0"/>
              <a:t>3. What were you doing when I rang you up an hour ago?</a:t>
            </a:r>
          </a:p>
          <a:p>
            <a:r>
              <a:rPr lang="en-US" sz="2800" dirty="0"/>
              <a:t>4. Are you reading the book about endangered animals in the world?</a:t>
            </a:r>
          </a:p>
        </p:txBody>
      </p:sp>
    </p:spTree>
    <p:extLst>
      <p:ext uri="{BB962C8B-B14F-4D97-AF65-F5344CB8AC3E}">
        <p14:creationId xmlns:p14="http://schemas.microsoft.com/office/powerpoint/2010/main" val="253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2343</TotalTime>
  <Words>1835</Words>
  <Application>Microsoft Office PowerPoint</Application>
  <PresentationFormat>Widescreen</PresentationFormat>
  <Paragraphs>247</Paragraphs>
  <Slides>27</Slides>
  <Notes>11</Notes>
  <HiddenSlides>0</HiddenSlides>
  <MMClips>34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Adobe Gothic Std B</vt:lpstr>
      <vt:lpstr>Arial</vt:lpstr>
      <vt:lpstr>Bookman Old Style</vt:lpstr>
      <vt:lpstr>Calibri</vt:lpstr>
      <vt:lpstr>Calibri Light</vt:lpstr>
      <vt:lpstr>Constantia</vt:lpstr>
      <vt:lpstr>Courier New</vt:lpstr>
      <vt:lpstr>Myriad Pro</vt:lpstr>
      <vt:lpstr>Symbol</vt:lpstr>
      <vt:lpstr>Times New Roman</vt:lpstr>
      <vt:lpstr>UTM Facebook K&amp;T</vt:lpstr>
      <vt:lpstr>UTM-Avo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147</cp:revision>
  <dcterms:created xsi:type="dcterms:W3CDTF">2020-12-09T02:04:09Z</dcterms:created>
  <dcterms:modified xsi:type="dcterms:W3CDTF">2022-05-12T08:09:40Z</dcterms:modified>
</cp:coreProperties>
</file>