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360" r:id="rId2"/>
    <p:sldId id="323" r:id="rId3"/>
    <p:sldId id="324" r:id="rId4"/>
    <p:sldId id="316" r:id="rId5"/>
    <p:sldId id="356" r:id="rId6"/>
    <p:sldId id="311" r:id="rId7"/>
    <p:sldId id="357" r:id="rId8"/>
    <p:sldId id="358" r:id="rId9"/>
    <p:sldId id="359" r:id="rId10"/>
    <p:sldId id="355" r:id="rId11"/>
    <p:sldId id="322" r:id="rId12"/>
    <p:sldId id="325" r:id="rId13"/>
    <p:sldId id="317" r:id="rId14"/>
    <p:sldId id="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196" autoAdjust="0"/>
  </p:normalViewPr>
  <p:slideViewPr>
    <p:cSldViewPr snapToGrid="0" showGuides="1">
      <p:cViewPr varScale="1">
        <p:scale>
          <a:sx n="88" d="100"/>
          <a:sy n="88" d="100"/>
        </p:scale>
        <p:origin x="26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TIX">
            <a:extLst>
              <a:ext uri="{FF2B5EF4-FFF2-40B4-BE49-F238E27FC236}">
                <a16:creationId xmlns:a16="http://schemas.microsoft.com/office/drawing/2014/main" id="{19D1E304-FBB4-8F4F-9437-1E7FB335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2067166a35x1e8i0t">
            <a:extLst>
              <a:ext uri="{FF2B5EF4-FFF2-40B4-BE49-F238E27FC236}">
                <a16:creationId xmlns:a16="http://schemas.microsoft.com/office/drawing/2014/main" id="{640C9E96-4BB4-AF48-B62B-54F336B8B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00201"/>
            <a:ext cx="762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2067166a35x1e8i0t">
            <a:extLst>
              <a:ext uri="{FF2B5EF4-FFF2-40B4-BE49-F238E27FC236}">
                <a16:creationId xmlns:a16="http://schemas.microsoft.com/office/drawing/2014/main" id="{543FE739-B0FE-FF4D-9A8A-3486B619F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1"/>
            <a:ext cx="60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724608s7aonrbepf">
            <a:extLst>
              <a:ext uri="{FF2B5EF4-FFF2-40B4-BE49-F238E27FC236}">
                <a16:creationId xmlns:a16="http://schemas.microsoft.com/office/drawing/2014/main" id="{1187DF70-716E-C34C-B8C9-0BA0D9D26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724608s7aonrbepf">
            <a:extLst>
              <a:ext uri="{FF2B5EF4-FFF2-40B4-BE49-F238E27FC236}">
                <a16:creationId xmlns:a16="http://schemas.microsoft.com/office/drawing/2014/main" id="{EC04A66D-EC14-4340-A39E-F3F61CEFC7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729747d8za2kbusq">
            <a:extLst>
              <a:ext uri="{FF2B5EF4-FFF2-40B4-BE49-F238E27FC236}">
                <a16:creationId xmlns:a16="http://schemas.microsoft.com/office/drawing/2014/main" id="{ED32F44E-DF6A-0447-A5CB-7745AD1A01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3d butterfly">
            <a:extLst>
              <a:ext uri="{FF2B5EF4-FFF2-40B4-BE49-F238E27FC236}">
                <a16:creationId xmlns:a16="http://schemas.microsoft.com/office/drawing/2014/main" id="{CDD432CB-115C-4748-AF7D-0F4E4334F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3d butterfly">
            <a:extLst>
              <a:ext uri="{FF2B5EF4-FFF2-40B4-BE49-F238E27FC236}">
                <a16:creationId xmlns:a16="http://schemas.microsoft.com/office/drawing/2014/main" id="{0AA6B856-5F32-4D44-8754-2B3E49911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2" descr="3d butterfly">
            <a:extLst>
              <a:ext uri="{FF2B5EF4-FFF2-40B4-BE49-F238E27FC236}">
                <a16:creationId xmlns:a16="http://schemas.microsoft.com/office/drawing/2014/main" id="{C549DB2F-4DFD-8647-B509-CE4EAC7676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910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 descr="3d butterfly">
            <a:extLst>
              <a:ext uri="{FF2B5EF4-FFF2-40B4-BE49-F238E27FC236}">
                <a16:creationId xmlns:a16="http://schemas.microsoft.com/office/drawing/2014/main" id="{3B728899-54CA-834A-8213-050A4A2FBD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3">
            <a:extLst>
              <a:ext uri="{FF2B5EF4-FFF2-40B4-BE49-F238E27FC236}">
                <a16:creationId xmlns:a16="http://schemas.microsoft.com/office/drawing/2014/main" id="{8D1DB62F-FB97-C947-B474-1A4A4EFE74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371600"/>
            <a:ext cx="6781800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43046" dir="7037974" sy="50000" kx="2453608" rotWithShape="0">
                    <a:schemeClr val="tx1"/>
                  </a:outerShdw>
                </a:effectLst>
                <a:latin typeface="VNI-Thuphap"/>
              </a:rPr>
              <a:t>Welcome to </a:t>
            </a:r>
          </a:p>
        </p:txBody>
      </p:sp>
      <p:sp>
        <p:nvSpPr>
          <p:cNvPr id="71709" name="WordArt 29">
            <a:extLst>
              <a:ext uri="{FF2B5EF4-FFF2-40B4-BE49-F238E27FC236}">
                <a16:creationId xmlns:a16="http://schemas.microsoft.com/office/drawing/2014/main" id="{8DC94356-ECC5-C846-8A53-61C494DC17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581400"/>
            <a:ext cx="70866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</a:rPr>
              <a:t>our class</a:t>
            </a:r>
          </a:p>
        </p:txBody>
      </p:sp>
      <p:pic>
        <p:nvPicPr>
          <p:cNvPr id="29710" name="Picture 30" descr="2067166a35x1e8i0t">
            <a:extLst>
              <a:ext uri="{FF2B5EF4-FFF2-40B4-BE49-F238E27FC236}">
                <a16:creationId xmlns:a16="http://schemas.microsoft.com/office/drawing/2014/main" id="{201C1524-6F1B-7B42-8D32-1E33B75F5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1" name="Group 40">
            <a:extLst>
              <a:ext uri="{FF2B5EF4-FFF2-40B4-BE49-F238E27FC236}">
                <a16:creationId xmlns:a16="http://schemas.microsoft.com/office/drawing/2014/main" id="{76910D11-D1C6-1342-8AEA-06FEDE1B5B62}"/>
              </a:ext>
            </a:extLst>
          </p:cNvPr>
          <p:cNvGrpSpPr>
            <a:grpSpLocks/>
          </p:cNvGrpSpPr>
          <p:nvPr/>
        </p:nvGrpSpPr>
        <p:grpSpPr bwMode="auto">
          <a:xfrm>
            <a:off x="1636714" y="304800"/>
            <a:ext cx="2593975" cy="762000"/>
            <a:chOff x="240" y="144"/>
            <a:chExt cx="1533" cy="480"/>
          </a:xfrm>
        </p:grpSpPr>
        <p:sp>
          <p:nvSpPr>
            <p:cNvPr id="29726" name="Rectangle 14" descr="Water droplets">
              <a:extLst>
                <a:ext uri="{FF2B5EF4-FFF2-40B4-BE49-F238E27FC236}">
                  <a16:creationId xmlns:a16="http://schemas.microsoft.com/office/drawing/2014/main" id="{B7D53DE1-58DC-E644-BE94-190E3E705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383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00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FF9900"/>
                  </a:solidFill>
                  <a:latin typeface="Comic Sans MS" panose="030F0902030302020204" pitchFamily="66" charset="0"/>
                </a:rPr>
                <a:t>G</a:t>
              </a:r>
            </a:p>
          </p:txBody>
        </p:sp>
        <p:sp>
          <p:nvSpPr>
            <p:cNvPr id="29727" name="Rectangle 16" descr="Water droplets">
              <a:extLst>
                <a:ext uri="{FF2B5EF4-FFF2-40B4-BE49-F238E27FC236}">
                  <a16:creationId xmlns:a16="http://schemas.microsoft.com/office/drawing/2014/main" id="{D384AB56-AB50-BE47-820A-9CBE167E3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144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80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FFFF00"/>
                  </a:solidFill>
                  <a:latin typeface="Comic Sans MS" panose="030F0902030302020204" pitchFamily="66" charset="0"/>
                </a:rPr>
                <a:t>O</a:t>
              </a:r>
            </a:p>
          </p:txBody>
        </p:sp>
        <p:sp>
          <p:nvSpPr>
            <p:cNvPr id="29728" name="Rectangle 17" descr="Water droplets">
              <a:extLst>
                <a:ext uri="{FF2B5EF4-FFF2-40B4-BE49-F238E27FC236}">
                  <a16:creationId xmlns:a16="http://schemas.microsoft.com/office/drawing/2014/main" id="{5F04060C-433B-1849-9A7B-E3E02469E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" y="240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006600"/>
                  </a:solidFill>
                  <a:latin typeface="Comic Sans MS" panose="030F0902030302020204" pitchFamily="66" charset="0"/>
                </a:rPr>
                <a:t>D</a:t>
              </a:r>
            </a:p>
          </p:txBody>
        </p:sp>
        <p:sp>
          <p:nvSpPr>
            <p:cNvPr id="29729" name="Rectangle 19" descr="Oak">
              <a:extLst>
                <a:ext uri="{FF2B5EF4-FFF2-40B4-BE49-F238E27FC236}">
                  <a16:creationId xmlns:a16="http://schemas.microsoft.com/office/drawing/2014/main" id="{02192703-57AE-E443-B722-D85E430A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" y="240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660066"/>
                  </a:solidFill>
                  <a:latin typeface="Comic Sans MS" panose="030F0902030302020204" pitchFamily="66" charset="0"/>
                </a:rPr>
                <a:t>O</a:t>
              </a:r>
            </a:p>
          </p:txBody>
        </p:sp>
      </p:grpSp>
      <p:sp>
        <p:nvSpPr>
          <p:cNvPr id="29712" name="Rectangle 20" descr="Water droplets">
            <a:extLst>
              <a:ext uri="{FF2B5EF4-FFF2-40B4-BE49-F238E27FC236}">
                <a16:creationId xmlns:a16="http://schemas.microsoft.com/office/drawing/2014/main" id="{51B61E53-B29D-1E41-8CEF-75D8708C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6088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FFFF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0066"/>
                </a:solidFill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29713" name="Rectangle 23" descr="Oak">
            <a:extLst>
              <a:ext uri="{FF2B5EF4-FFF2-40B4-BE49-F238E27FC236}">
                <a16:creationId xmlns:a16="http://schemas.microsoft.com/office/drawing/2014/main" id="{5A70C579-0A9C-3B4F-9EFC-86DF9D14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9075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6600"/>
                </a:solidFill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29714" name="Rectangle 25" descr="Oak">
            <a:extLst>
              <a:ext uri="{FF2B5EF4-FFF2-40B4-BE49-F238E27FC236}">
                <a16:creationId xmlns:a16="http://schemas.microsoft.com/office/drawing/2014/main" id="{9DB1D778-F588-FF47-B0BF-25C1748E9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9075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6633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9966FF"/>
                </a:solidFill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29715" name="Rectangle 26" descr="Water droplets">
            <a:extLst>
              <a:ext uri="{FF2B5EF4-FFF2-40B4-BE49-F238E27FC236}">
                <a16:creationId xmlns:a16="http://schemas.microsoft.com/office/drawing/2014/main" id="{31370EC9-BA3F-D34F-A0D1-50219275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1000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6633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99"/>
                </a:solidFill>
                <a:latin typeface="Comic Sans MS" panose="030F0902030302020204" pitchFamily="66" charset="0"/>
              </a:rPr>
              <a:t>E</a:t>
            </a:r>
          </a:p>
        </p:txBody>
      </p:sp>
      <p:sp>
        <p:nvSpPr>
          <p:cNvPr id="29716" name="Rectangle 27" descr="Oak">
            <a:extLst>
              <a:ext uri="{FF2B5EF4-FFF2-40B4-BE49-F238E27FC236}">
                <a16:creationId xmlns:a16="http://schemas.microsoft.com/office/drawing/2014/main" id="{9400AB06-B7BE-9243-8123-C28D821A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286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FFFF"/>
                </a:solidFill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29717" name="Rectangle 28" descr="Oak">
            <a:extLst>
              <a:ext uri="{FF2B5EF4-FFF2-40B4-BE49-F238E27FC236}">
                <a16:creationId xmlns:a16="http://schemas.microsoft.com/office/drawing/2014/main" id="{CD4D4B76-75B0-E747-9B70-68657B73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FF33"/>
                </a:solidFill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29718" name="Rectangle 29" descr="Oak">
            <a:extLst>
              <a:ext uri="{FF2B5EF4-FFF2-40B4-BE49-F238E27FC236}">
                <a16:creationId xmlns:a16="http://schemas.microsoft.com/office/drawing/2014/main" id="{02F5D03A-D023-9043-8461-A48A31C4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286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6600"/>
                </a:solidFill>
                <a:latin typeface="Comic Sans MS" panose="030F0902030302020204" pitchFamily="66" charset="0"/>
              </a:rPr>
              <a:t>O</a:t>
            </a:r>
          </a:p>
        </p:txBody>
      </p:sp>
      <p:sp>
        <p:nvSpPr>
          <p:cNvPr id="29719" name="Rectangle 30" descr="Water droplets">
            <a:extLst>
              <a:ext uri="{FF2B5EF4-FFF2-40B4-BE49-F238E27FC236}">
                <a16:creationId xmlns:a16="http://schemas.microsoft.com/office/drawing/2014/main" id="{93DCB993-0FF3-774E-B4E1-CFBDCEAD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533400"/>
            <a:ext cx="609600" cy="5334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00FF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9900"/>
                </a:solidFill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29720" name="Rectangle 31" descr="Water droplets">
            <a:extLst>
              <a:ext uri="{FF2B5EF4-FFF2-40B4-BE49-F238E27FC236}">
                <a16:creationId xmlns:a16="http://schemas.microsoft.com/office/drawing/2014/main" id="{4BCB3DBE-83D8-3141-8813-AFC853B7F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30200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80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Comic Sans MS" panose="030F0902030302020204" pitchFamily="66" charset="0"/>
              </a:rPr>
              <a:t>O</a:t>
            </a:r>
          </a:p>
        </p:txBody>
      </p:sp>
      <p:grpSp>
        <p:nvGrpSpPr>
          <p:cNvPr id="29721" name="Group 22">
            <a:extLst>
              <a:ext uri="{FF2B5EF4-FFF2-40B4-BE49-F238E27FC236}">
                <a16:creationId xmlns:a16="http://schemas.microsoft.com/office/drawing/2014/main" id="{A979F837-E0D9-C04F-A8DF-A1742ABE55B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29722" name="Picture 23" descr="n3">
              <a:extLst>
                <a:ext uri="{FF2B5EF4-FFF2-40B4-BE49-F238E27FC236}">
                  <a16:creationId xmlns:a16="http://schemas.microsoft.com/office/drawing/2014/main" id="{7E3024F0-5679-1B41-B07E-D63A4798D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24" descr="n3">
              <a:extLst>
                <a:ext uri="{FF2B5EF4-FFF2-40B4-BE49-F238E27FC236}">
                  <a16:creationId xmlns:a16="http://schemas.microsoft.com/office/drawing/2014/main" id="{E2D5CAD3-C73C-3A40-B1A4-6F4263C89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5" descr="n3">
              <a:extLst>
                <a:ext uri="{FF2B5EF4-FFF2-40B4-BE49-F238E27FC236}">
                  <a16:creationId xmlns:a16="http://schemas.microsoft.com/office/drawing/2014/main" id="{22134AE3-6141-194C-9D9E-CB8B54495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6" descr="n3">
              <a:extLst>
                <a:ext uri="{FF2B5EF4-FFF2-40B4-BE49-F238E27FC236}">
                  <a16:creationId xmlns:a16="http://schemas.microsoft.com/office/drawing/2014/main" id="{DED38D3D-100C-9647-8742-85FC57B4D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8164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975" y="2332909"/>
            <a:ext cx="117437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E36427"/>
                </a:solidFill>
              </a:rPr>
              <a:t>1. </a:t>
            </a:r>
            <a:r>
              <a:rPr lang="en-US" sz="3800" dirty="0">
                <a:solidFill>
                  <a:srgbClr val="242021"/>
                </a:solidFill>
              </a:rPr>
              <a:t>How many characteristics of independent learners does Mike find on the website?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2. </a:t>
            </a:r>
            <a:r>
              <a:rPr lang="en-US" sz="3800" dirty="0">
                <a:solidFill>
                  <a:srgbClr val="242021"/>
                </a:solidFill>
              </a:rPr>
              <a:t>What do independent learners take responsibility for?</a:t>
            </a:r>
          </a:p>
          <a:p>
            <a:endParaRPr lang="en-US" sz="3800" dirty="0">
              <a:solidFill>
                <a:srgbClr val="242021"/>
              </a:solidFill>
            </a:endParaRPr>
          </a:p>
          <a:p>
            <a:r>
              <a:rPr lang="en-US" sz="3800" b="1" dirty="0">
                <a:solidFill>
                  <a:srgbClr val="E36427"/>
                </a:solidFill>
              </a:rPr>
              <a:t>3. </a:t>
            </a:r>
            <a:r>
              <a:rPr lang="en-US" sz="3800" dirty="0">
                <a:solidFill>
                  <a:srgbClr val="242021"/>
                </a:solidFill>
              </a:rPr>
              <a:t>What do they use to help them achieve their learning goals?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What are they not afraid of doing?</a:t>
            </a:r>
            <a:r>
              <a:rPr lang="en-US" sz="3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conversation again and answer each of the following questions.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59792-AF9C-2F04-596C-BBD089B26384}"/>
              </a:ext>
            </a:extLst>
          </p:cNvPr>
          <p:cNvSpPr txBox="1"/>
          <p:nvPr/>
        </p:nvSpPr>
        <p:spPr>
          <a:xfrm>
            <a:off x="5646186" y="2886449"/>
            <a:ext cx="384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Four / 4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DACFF-C65C-76D5-91DC-BB3C513261ED}"/>
              </a:ext>
            </a:extLst>
          </p:cNvPr>
          <p:cNvSpPr txBox="1"/>
          <p:nvPr/>
        </p:nvSpPr>
        <p:spPr>
          <a:xfrm>
            <a:off x="672402" y="4086320"/>
            <a:ext cx="4973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Their own learning 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4D361-6032-FA73-8583-9E959DA056CA}"/>
              </a:ext>
            </a:extLst>
          </p:cNvPr>
          <p:cNvSpPr txBox="1"/>
          <p:nvPr/>
        </p:nvSpPr>
        <p:spPr>
          <a:xfrm>
            <a:off x="1803626" y="5202176"/>
            <a:ext cx="5027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(Detailed) study plans 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9349E1-D410-A570-F00C-0A26BBE49D0D}"/>
              </a:ext>
            </a:extLst>
          </p:cNvPr>
          <p:cNvSpPr txBox="1"/>
          <p:nvPr/>
        </p:nvSpPr>
        <p:spPr>
          <a:xfrm>
            <a:off x="7566213" y="5848507"/>
            <a:ext cx="4607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Asking difficult questions</a:t>
            </a:r>
            <a:endParaRPr 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Track 62">
            <a:hlinkClick r:id="" action="ppaction://media"/>
            <a:extLst>
              <a:ext uri="{FF2B5EF4-FFF2-40B4-BE49-F238E27FC236}">
                <a16:creationId xmlns:a16="http://schemas.microsoft.com/office/drawing/2014/main" id="{FA433D68-6DE7-D446-71C1-457B5672E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112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following questions.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E6E93-E0F1-D90B-4611-C1D75664B7CA}"/>
              </a:ext>
            </a:extLst>
          </p:cNvPr>
          <p:cNvSpPr txBox="1"/>
          <p:nvPr/>
        </p:nvSpPr>
        <p:spPr>
          <a:xfrm>
            <a:off x="721252" y="2772040"/>
            <a:ext cx="110763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 Which of the characteristics of independent learners do you think you have?</a:t>
            </a:r>
          </a:p>
          <a:p>
            <a:pPr marL="342900" indent="-342900">
              <a:buAutoNum type="arabicPeriod"/>
            </a:pPr>
            <a:r>
              <a:rPr lang="en-US" sz="4400" dirty="0"/>
              <a:t> Which one do you want to develop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Characteristics of independent learners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about becoming idependent learners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2" descr="20070324033529604">
            <a:extLst>
              <a:ext uri="{FF2B5EF4-FFF2-40B4-BE49-F238E27FC236}">
                <a16:creationId xmlns:a16="http://schemas.microsoft.com/office/drawing/2014/main" id="{6F366858-2977-1247-83A5-7492E06B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WordArt 3">
            <a:extLst>
              <a:ext uri="{FF2B5EF4-FFF2-40B4-BE49-F238E27FC236}">
                <a16:creationId xmlns:a16="http://schemas.microsoft.com/office/drawing/2014/main" id="{4DA2DFC6-95E9-D34B-B58F-D6A7D5A675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8213" y="5013326"/>
            <a:ext cx="7943850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Good bye! See you again!</a:t>
            </a:r>
          </a:p>
        </p:txBody>
      </p:sp>
      <p:sp>
        <p:nvSpPr>
          <p:cNvPr id="29700" name="AutoShape 4">
            <a:extLst>
              <a:ext uri="{FF2B5EF4-FFF2-40B4-BE49-F238E27FC236}">
                <a16:creationId xmlns:a16="http://schemas.microsoft.com/office/drawing/2014/main" id="{5CDB542D-26FA-764E-9E11-4F32ADB5F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545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F9854C1B-3FBF-B34F-820E-FC6D4A79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A71CC153-CA93-8441-B703-1946927D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id="{B2624834-B5B6-3F41-8B01-BDFA6D84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43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BADD68C9-A246-244A-B51F-0F1116CE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57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6CE80B7C-C216-D445-A6B4-EB8D742BF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4958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6" name="AutoShape 10">
            <a:extLst>
              <a:ext uri="{FF2B5EF4-FFF2-40B4-BE49-F238E27FC236}">
                <a16:creationId xmlns:a16="http://schemas.microsoft.com/office/drawing/2014/main" id="{6B6862A9-AAB4-CA4D-8EBF-2BFADBC8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286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7" name="AutoShape 11">
            <a:extLst>
              <a:ext uri="{FF2B5EF4-FFF2-40B4-BE49-F238E27FC236}">
                <a16:creationId xmlns:a16="http://schemas.microsoft.com/office/drawing/2014/main" id="{585890CE-EDA1-D547-A534-15D62A4F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9144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8" name="AutoShape 12">
            <a:extLst>
              <a:ext uri="{FF2B5EF4-FFF2-40B4-BE49-F238E27FC236}">
                <a16:creationId xmlns:a16="http://schemas.microsoft.com/office/drawing/2014/main" id="{A63CEB19-D8C1-E14A-AE65-9E2346669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9" name="AutoShape 13">
            <a:extLst>
              <a:ext uri="{FF2B5EF4-FFF2-40B4-BE49-F238E27FC236}">
                <a16:creationId xmlns:a16="http://schemas.microsoft.com/office/drawing/2014/main" id="{B2263FF6-8716-B941-8612-42CC0691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2493964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10" name="AutoShape 14">
            <a:extLst>
              <a:ext uri="{FF2B5EF4-FFF2-40B4-BE49-F238E27FC236}">
                <a16:creationId xmlns:a16="http://schemas.microsoft.com/office/drawing/2014/main" id="{B2A9DA85-8A2C-E34B-8728-DA8C11105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9" y="3068639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11" name="WordArt 15">
            <a:extLst>
              <a:ext uri="{FF2B5EF4-FFF2-40B4-BE49-F238E27FC236}">
                <a16:creationId xmlns:a16="http://schemas.microsoft.com/office/drawing/2014/main" id="{083E5D7B-E410-9841-99AA-C7A7BC137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7488238" cy="2438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"/>
              </a:rPr>
              <a:t>Thank you very much</a:t>
            </a:r>
          </a:p>
        </p:txBody>
      </p:sp>
      <p:pic>
        <p:nvPicPr>
          <p:cNvPr id="102416" name="Picture 16" descr="4028x9kn03h8ea">
            <a:extLst>
              <a:ext uri="{FF2B5EF4-FFF2-40B4-BE49-F238E27FC236}">
                <a16:creationId xmlns:a16="http://schemas.microsoft.com/office/drawing/2014/main" id="{0A2A1039-EEDE-1F40-B67C-2580CD3CF0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25539"/>
            <a:ext cx="1079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7" name="Picture 17" descr="707627j14ckqnn99">
            <a:extLst>
              <a:ext uri="{FF2B5EF4-FFF2-40B4-BE49-F238E27FC236}">
                <a16:creationId xmlns:a16="http://schemas.microsoft.com/office/drawing/2014/main" id="{B3252571-2A9B-FA4E-85C7-66A81E70D4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957514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8" name="Picture 25" descr="duong phan cach">
            <a:extLst>
              <a:ext uri="{FF2B5EF4-FFF2-40B4-BE49-F238E27FC236}">
                <a16:creationId xmlns:a16="http://schemas.microsoft.com/office/drawing/2014/main" id="{6B3C2439-B5CC-2745-98C3-3D8C9413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9" name="Picture 26" descr="duong phan cach">
            <a:extLst>
              <a:ext uri="{FF2B5EF4-FFF2-40B4-BE49-F238E27FC236}">
                <a16:creationId xmlns:a16="http://schemas.microsoft.com/office/drawing/2014/main" id="{473926D4-E033-7F45-92DF-CF3D26B8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674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t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658107" y="4205765"/>
            <a:ext cx="887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Becoming independent learners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>
                <a:solidFill>
                  <a:schemeClr val="tx1"/>
                </a:solidFill>
              </a:rPr>
              <a:t>Reorder the steps.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1. Tick the columns.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08128"/>
            <a:ext cx="4879385" cy="116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Choose the correct answer.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3. Answer the questions.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598491"/>
            <a:ext cx="4879382" cy="841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Discussion.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1. Reward yourself at important milestones.</a:t>
            </a:r>
          </a:p>
          <a:p>
            <a:r>
              <a:rPr lang="en-US" sz="4000" dirty="0"/>
              <a:t>2. Learn through practical experience.</a:t>
            </a:r>
          </a:p>
          <a:p>
            <a:r>
              <a:rPr lang="en-US" sz="4000" dirty="0"/>
              <a:t>3. Teach yourself using many sources.</a:t>
            </a:r>
          </a:p>
          <a:p>
            <a:r>
              <a:rPr lang="en-US" sz="4000" dirty="0"/>
              <a:t>4. Compare your work with an expert's.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REORDER THE STEPS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F0358-6416-B88C-4695-499F62CCCCC3}"/>
              </a:ext>
            </a:extLst>
          </p:cNvPr>
          <p:cNvSpPr txBox="1"/>
          <p:nvPr/>
        </p:nvSpPr>
        <p:spPr>
          <a:xfrm>
            <a:off x="4939537" y="5660429"/>
            <a:ext cx="2419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3-2-4-1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Tick the columns to complete the following table about you. Compare your answers in pairs.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1D485-BC98-B934-7CD6-A2B64EDB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659"/>
            <a:ext cx="12192000" cy="22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273" y="2805969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What is the conversation mainly about?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A. </a:t>
            </a:r>
            <a:r>
              <a:rPr lang="en-US" sz="4400" dirty="0">
                <a:solidFill>
                  <a:srgbClr val="242021"/>
                </a:solidFill>
              </a:rPr>
              <a:t>What motivates independent learners.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B. </a:t>
            </a:r>
            <a:r>
              <a:rPr lang="en-US" sz="4400" dirty="0">
                <a:solidFill>
                  <a:srgbClr val="242021"/>
                </a:solidFill>
              </a:rPr>
              <a:t>Independent learners’ sense of responsibility.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C. </a:t>
            </a:r>
            <a:r>
              <a:rPr lang="en-US" sz="4400" dirty="0">
                <a:solidFill>
                  <a:srgbClr val="242021"/>
                </a:solidFill>
              </a:rPr>
              <a:t>What makes a successful independent learner</a:t>
            </a:r>
            <a:r>
              <a:rPr lang="en-US" sz="4400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2493" y="4795022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61">
            <a:hlinkClick r:id="" action="ppaction://media"/>
            <a:extLst>
              <a:ext uri="{FF2B5EF4-FFF2-40B4-BE49-F238E27FC236}">
                <a16:creationId xmlns:a16="http://schemas.microsoft.com/office/drawing/2014/main" id="{B2E68910-8ED1-9027-960F-C8A1E0B3E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13273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8041" y="2362690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2. </a:t>
            </a:r>
            <a:r>
              <a:rPr lang="en-US" sz="4400" dirty="0"/>
              <a:t>What makes independent learners study hard?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Their motivation for learning.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Their learning goals.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 responsibility for their own learning.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2994" y="3695770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3. </a:t>
            </a:r>
            <a:r>
              <a:rPr lang="en-US" sz="4400" dirty="0"/>
              <a:t>What do independent learners do if the task they are working on is too difficult?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</a:t>
            </a:r>
            <a:r>
              <a:rPr lang="en-US" sz="4400" dirty="0"/>
              <a:t> They give up and move on to something harder.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 make every effort to finish it.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 ask questions about it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5565" y="5112193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4. </a:t>
            </a:r>
            <a:r>
              <a:rPr lang="en-US" sz="4400" dirty="0"/>
              <a:t>Which of the following descriptions of</a:t>
            </a:r>
          </a:p>
          <a:p>
            <a:r>
              <a:rPr lang="en-US" sz="4400" dirty="0"/>
              <a:t>independent learners is NOT mentioned?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They’re self-motivated and responsible.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They’re confident and highly </a:t>
            </a:r>
            <a:r>
              <a:rPr lang="en-US" sz="4400" dirty="0" err="1"/>
              <a:t>organised</a:t>
            </a:r>
            <a:r>
              <a:rPr lang="en-US" sz="4400" dirty="0"/>
              <a:t>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They’re curious about the world and they don’t give up.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9707" y="4420147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</TotalTime>
  <Words>538</Words>
  <Application>Microsoft Office PowerPoint</Application>
  <PresentationFormat>Widescreen</PresentationFormat>
  <Paragraphs>107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.VnBahamasB</vt:lpstr>
      <vt:lpstr>.VnShelley Allegro</vt:lpstr>
      <vt:lpstr>.VnTimeH</vt:lpstr>
      <vt:lpstr>Adobe Gothic Std B</vt:lpstr>
      <vt:lpstr>Arial</vt:lpstr>
      <vt:lpstr>Berlin Sans FB Demi</vt:lpstr>
      <vt:lpstr>Bookman Old Style</vt:lpstr>
      <vt:lpstr>Calibri</vt:lpstr>
      <vt:lpstr>Calibri Light</vt:lpstr>
      <vt:lpstr>Comic Sans MS</vt:lpstr>
      <vt:lpstr>Montserrat Medium</vt:lpstr>
      <vt:lpstr>Myriad Pro</vt:lpstr>
      <vt:lpstr>Times New Roman</vt:lpstr>
      <vt:lpstr>UTM Facebook K&amp;T</vt:lpstr>
      <vt:lpstr>VNI-Thuphap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183</cp:revision>
  <dcterms:created xsi:type="dcterms:W3CDTF">2020-12-09T02:04:09Z</dcterms:created>
  <dcterms:modified xsi:type="dcterms:W3CDTF">2024-05-30T13:27:21Z</dcterms:modified>
</cp:coreProperties>
</file>