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1.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3"/>
    <p:sldId id="270" r:id="rId4"/>
    <p:sldId id="269" r:id="rId5"/>
    <p:sldId id="261" r:id="rId6"/>
    <p:sldId id="264" r:id="rId7"/>
    <p:sldId id="271" r:id="rId8"/>
    <p:sldId id="265" r:id="rId9"/>
    <p:sldId id="266" r:id="rId10"/>
    <p:sldId id="267" r:id="rId11"/>
    <p:sldId id="268" r:id="rId12"/>
    <p:sldId id="272" r:id="rId13"/>
    <p:sldId id="288" r:id="rId14"/>
    <p:sldId id="282" r:id="rId15"/>
  </p:sldIdLst>
  <p:sldSz cx="18288000" cy="10287000"/>
  <p:notesSz cx="6858000" cy="9144000"/>
  <p:embeddedFontLst>
    <p:embeddedFont>
      <p:font typeface="Calibri" panose="020F050202020403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p:scale>
          <a:sx n="39" d="100"/>
          <a:sy n="39" d="100"/>
        </p:scale>
        <p:origin x="-756"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svg"/><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55" y="0"/>
            <a:ext cx="18288000" cy="10287000"/>
          </a:xfrm>
          <a:prstGeom prst="rect">
            <a:avLst/>
          </a:prstGeom>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876299"/>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0" y="2463945"/>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06290" y="1866900"/>
            <a:ext cx="9552709" cy="2308324"/>
          </a:xfrm>
          <a:prstGeom prst="rect">
            <a:avLst/>
          </a:prstGeom>
          <a:noFill/>
        </p:spPr>
        <p:txBody>
          <a:bodyPr wrap="square" rtlCol="0">
            <a:spAutoFit/>
          </a:bodyPr>
          <a:lstStyle/>
          <a:p>
            <a:pPr algn="ctr">
              <a:lnSpc>
                <a:spcPct val="150000"/>
              </a:lnSpc>
            </a:pPr>
            <a:r>
              <a:rPr lang="en-US" sz="4800" b="1" smtClean="0">
                <a:solidFill>
                  <a:srgbClr val="FF0000"/>
                </a:solidFill>
                <a:latin typeface="Arial" panose="020B0604020202020204" pitchFamily="34" charset="0"/>
                <a:cs typeface="Arial" panose="020B0604020202020204" pitchFamily="34" charset="0"/>
              </a:rPr>
              <a:t>CHÀO MỪNG CÁC EM ĐẾN VỚI BÀI HỌC NGÀY HÔM NAY!</a:t>
            </a:r>
            <a:endParaRPr lang="en-US" sz="48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
            <a:ext cx="17526000" cy="952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90600" y="225530"/>
            <a:ext cx="16306799"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2605038" y="324384"/>
              <a:ext cx="13185020" cy="923330"/>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2</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Thảo luận đưa ra ý liến về chọn nghề phù hợp.</a:t>
              </a:r>
              <a:endParaRPr lang="en-US" sz="3600" b="1">
                <a:solidFill>
                  <a:srgbClr val="002060"/>
                </a:solidFill>
                <a:latin typeface="Arial" panose="020B0604020202020204" pitchFamily="34" charset="0"/>
                <a:cs typeface="Arial" panose="020B0604020202020204" pitchFamily="34" charset="0"/>
              </a:endParaRPr>
            </a:p>
          </p:txBody>
        </p:sp>
      </p:grpSp>
      <p:sp>
        <p:nvSpPr>
          <p:cNvPr id="9" name="Plaque 8"/>
          <p:cNvSpPr/>
          <p:nvPr/>
        </p:nvSpPr>
        <p:spPr>
          <a:xfrm>
            <a:off x="1096096" y="1760987"/>
            <a:ext cx="6849760" cy="1257300"/>
          </a:xfrm>
          <a:prstGeom prst="plaqu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600" b="1" i="1" smtClean="0"/>
              <a:t>“</a:t>
            </a:r>
            <a:r>
              <a:rPr lang="vi-VN" sz="3600" b="1" i="1"/>
              <a:t>Rất </a:t>
            </a:r>
            <a:r>
              <a:rPr lang="vi-VN" sz="3600" b="1" i="1"/>
              <a:t>thích </a:t>
            </a:r>
            <a:r>
              <a:rPr lang="en-US" sz="3600" b="1" i="1" smtClean="0">
                <a:latin typeface="Arial" panose="020B0604020202020204" pitchFamily="34" charset="0"/>
                <a:cs typeface="Arial" panose="020B0604020202020204" pitchFamily="34" charset="0"/>
              </a:rPr>
              <a:t>và</a:t>
            </a:r>
            <a:r>
              <a:rPr lang="vi-VN" sz="3600" b="1" i="1" smtClean="0"/>
              <a:t> </a:t>
            </a:r>
            <a:r>
              <a:rPr lang="vi-VN" sz="3600" b="1" i="1"/>
              <a:t>có khả năng” </a:t>
            </a:r>
            <a:endParaRPr lang="en-US" sz="3600" b="1" i="1"/>
          </a:p>
        </p:txBody>
      </p:sp>
      <p:sp>
        <p:nvSpPr>
          <p:cNvPr id="10" name="Down Arrow 9"/>
          <p:cNvSpPr/>
          <p:nvPr/>
        </p:nvSpPr>
        <p:spPr>
          <a:xfrm rot="16200000">
            <a:off x="8237344" y="1980061"/>
            <a:ext cx="824773" cy="81915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282973" y="1760987"/>
            <a:ext cx="8281898" cy="1257300"/>
            <a:chOff x="972065" y="5699559"/>
            <a:chExt cx="6880653" cy="4061251"/>
          </a:xfrm>
        </p:grpSpPr>
        <p:sp>
          <p:nvSpPr>
            <p:cNvPr id="12" name="Rounded Rectangle 11"/>
            <p:cNvSpPr/>
            <p:nvPr/>
          </p:nvSpPr>
          <p:spPr>
            <a:xfrm>
              <a:off x="972065" y="5699559"/>
              <a:ext cx="6723678" cy="40612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Rectangle 12"/>
            <p:cNvSpPr/>
            <p:nvPr/>
          </p:nvSpPr>
          <p:spPr>
            <a:xfrm>
              <a:off x="1200663" y="6069962"/>
              <a:ext cx="6652055" cy="1651672"/>
            </a:xfrm>
            <a:prstGeom prst="rect">
              <a:avLst/>
            </a:prstGeom>
          </p:spPr>
          <p:txBody>
            <a:bodyPr wrap="square">
              <a:spAutoFit/>
            </a:bodyPr>
            <a:lstStyle/>
            <a:p>
              <a:pPr algn="just">
                <a:lnSpc>
                  <a:spcPct val="150000"/>
                </a:lnSpc>
              </a:pPr>
              <a:r>
                <a:rPr lang="en-US" sz="3600" b="1" i="1">
                  <a:latin typeface="Arial" panose="020B0604020202020204" pitchFamily="34" charset="0"/>
                  <a:cs typeface="Arial" panose="020B0604020202020204" pitchFamily="34" charset="0"/>
                </a:rPr>
                <a:t>Nên chọn </a:t>
              </a:r>
              <a:r>
                <a:rPr lang="en-US" sz="3600" i="1">
                  <a:latin typeface="Arial" panose="020B0604020202020204" pitchFamily="34" charset="0"/>
                  <a:cs typeface="Arial" panose="020B0604020202020204" pitchFamily="34" charset="0"/>
                </a:rPr>
                <a:t>vì thỏa mãn cả hai yếu tố.</a:t>
              </a:r>
              <a:endParaRPr lang="en-US" sz="3600">
                <a:latin typeface="Arial" panose="020B0604020202020204" pitchFamily="34" charset="0"/>
                <a:cs typeface="Arial" panose="020B0604020202020204" pitchFamily="34" charset="0"/>
              </a:endParaRPr>
            </a:p>
          </p:txBody>
        </p:sp>
      </p:grpSp>
      <p:sp>
        <p:nvSpPr>
          <p:cNvPr id="15" name="Plaque 14"/>
          <p:cNvSpPr/>
          <p:nvPr/>
        </p:nvSpPr>
        <p:spPr>
          <a:xfrm>
            <a:off x="1138974" y="3963444"/>
            <a:ext cx="6849760" cy="1809750"/>
          </a:xfrm>
          <a:prstGeom prst="plaqu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r>
              <a:rPr lang="en-US" sz="3600" b="1" i="1" smtClean="0">
                <a:latin typeface="Arial" panose="020B0604020202020204" pitchFamily="34" charset="0"/>
                <a:cs typeface="Arial" panose="020B0604020202020204" pitchFamily="34" charset="0"/>
              </a:rPr>
              <a:t>“Có khả năng nhưng không thích”</a:t>
            </a:r>
            <a:endParaRPr lang="en-US" sz="3600" b="1" i="1">
              <a:latin typeface="Arial" panose="020B0604020202020204" pitchFamily="34" charset="0"/>
              <a:cs typeface="Arial" panose="020B0604020202020204" pitchFamily="34" charset="0"/>
            </a:endParaRPr>
          </a:p>
        </p:txBody>
      </p:sp>
      <p:sp>
        <p:nvSpPr>
          <p:cNvPr id="16" name="Down Arrow 15"/>
          <p:cNvSpPr/>
          <p:nvPr/>
        </p:nvSpPr>
        <p:spPr>
          <a:xfrm rot="16200000">
            <a:off x="8280222" y="4458744"/>
            <a:ext cx="824773" cy="81915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325851" y="3504512"/>
            <a:ext cx="8092955" cy="2800350"/>
            <a:chOff x="972065" y="5699559"/>
            <a:chExt cx="6723678" cy="9045514"/>
          </a:xfrm>
        </p:grpSpPr>
        <p:sp>
          <p:nvSpPr>
            <p:cNvPr id="18" name="Rounded Rectangle 17"/>
            <p:cNvSpPr/>
            <p:nvPr/>
          </p:nvSpPr>
          <p:spPr>
            <a:xfrm>
              <a:off x="972065" y="5699559"/>
              <a:ext cx="6723678" cy="90455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Rectangle 18"/>
            <p:cNvSpPr/>
            <p:nvPr/>
          </p:nvSpPr>
          <p:spPr>
            <a:xfrm>
              <a:off x="1200663" y="6069962"/>
              <a:ext cx="6428512" cy="8350947"/>
            </a:xfrm>
            <a:prstGeom prst="rect">
              <a:avLst/>
            </a:prstGeom>
          </p:spPr>
          <p:txBody>
            <a:bodyPr wrap="square">
              <a:spAutoFit/>
            </a:bodyPr>
            <a:lstStyle/>
            <a:p>
              <a:pPr algn="just">
                <a:lnSpc>
                  <a:spcPct val="150000"/>
                </a:lnSpc>
              </a:pPr>
              <a:r>
                <a:rPr lang="vi-VN" sz="3600" b="1">
                  <a:latin typeface="Arial" panose="020B0604020202020204" pitchFamily="34" charset="0"/>
                  <a:cs typeface="Arial" panose="020B0604020202020204" pitchFamily="34" charset="0"/>
                </a:rPr>
                <a:t>Có thể chọn </a:t>
              </a:r>
              <a:r>
                <a:rPr lang="vi-VN" sz="3600">
                  <a:latin typeface="Arial" panose="020B0604020202020204" pitchFamily="34" charset="0"/>
                  <a:cs typeface="Arial" panose="020B0604020202020204" pitchFamily="34" charset="0"/>
                </a:rPr>
                <a:t>vì sở thích không phải là bất biến mà thay đổi theo thời gian, hoàn cảnh.</a:t>
              </a:r>
              <a:endParaRPr lang="en-US" sz="3600">
                <a:latin typeface="Arial" panose="020B0604020202020204" pitchFamily="34" charset="0"/>
                <a:cs typeface="Arial" panose="020B0604020202020204" pitchFamily="34" charset="0"/>
              </a:endParaRPr>
            </a:p>
          </p:txBody>
        </p:sp>
      </p:grpSp>
      <p:sp>
        <p:nvSpPr>
          <p:cNvPr id="21" name="Plaque 20"/>
          <p:cNvSpPr/>
          <p:nvPr/>
        </p:nvSpPr>
        <p:spPr>
          <a:xfrm>
            <a:off x="1016790" y="7119926"/>
            <a:ext cx="6849760" cy="1809750"/>
          </a:xfrm>
          <a:prstGeom prst="plaqu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r>
              <a:rPr lang="en-US" sz="3600" b="1" i="1" smtClean="0">
                <a:latin typeface="Arial" panose="020B0604020202020204" pitchFamily="34" charset="0"/>
                <a:cs typeface="Arial" panose="020B0604020202020204" pitchFamily="34" charset="0"/>
              </a:rPr>
              <a:t>“Tương đối có khả năng và tương đối thích”</a:t>
            </a:r>
            <a:endParaRPr lang="en-US" sz="3600" b="1" i="1">
              <a:latin typeface="Arial" panose="020B0604020202020204" pitchFamily="34" charset="0"/>
              <a:cs typeface="Arial" panose="020B0604020202020204" pitchFamily="34" charset="0"/>
            </a:endParaRPr>
          </a:p>
        </p:txBody>
      </p:sp>
      <p:sp>
        <p:nvSpPr>
          <p:cNvPr id="22" name="Down Arrow 21"/>
          <p:cNvSpPr/>
          <p:nvPr/>
        </p:nvSpPr>
        <p:spPr>
          <a:xfrm rot="16200000">
            <a:off x="8187647" y="7638910"/>
            <a:ext cx="824773" cy="81915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9233276" y="6684678"/>
            <a:ext cx="8092955" cy="2800350"/>
            <a:chOff x="972065" y="5699559"/>
            <a:chExt cx="6723678" cy="9045514"/>
          </a:xfrm>
        </p:grpSpPr>
        <p:sp>
          <p:nvSpPr>
            <p:cNvPr id="24" name="Rounded Rectangle 23"/>
            <p:cNvSpPr/>
            <p:nvPr/>
          </p:nvSpPr>
          <p:spPr>
            <a:xfrm>
              <a:off x="972065" y="5699559"/>
              <a:ext cx="6723678" cy="90455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5" name="Rectangle 24"/>
            <p:cNvSpPr/>
            <p:nvPr/>
          </p:nvSpPr>
          <p:spPr>
            <a:xfrm>
              <a:off x="1200663" y="6069962"/>
              <a:ext cx="6428512" cy="8019354"/>
            </a:xfrm>
            <a:prstGeom prst="rect">
              <a:avLst/>
            </a:prstGeom>
          </p:spPr>
          <p:txBody>
            <a:bodyPr wrap="square">
              <a:spAutoFit/>
            </a:bodyPr>
            <a:lstStyle/>
            <a:p>
              <a:pPr algn="just">
                <a:lnSpc>
                  <a:spcPct val="150000"/>
                </a:lnSpc>
              </a:pPr>
              <a:r>
                <a:rPr lang="vi-VN" sz="3600" b="1">
                  <a:latin typeface="Arial" panose="020B0604020202020204" pitchFamily="34" charset="0"/>
                  <a:cs typeface="Arial" panose="020B0604020202020204" pitchFamily="34" charset="0"/>
                </a:rPr>
                <a:t>Nên </a:t>
              </a:r>
              <a:r>
                <a:rPr lang="vi-VN" sz="3600" b="1" smtClean="0">
                  <a:latin typeface="Arial" panose="020B0604020202020204" pitchFamily="34" charset="0"/>
                  <a:cs typeface="Arial" panose="020B0604020202020204" pitchFamily="34" charset="0"/>
                </a:rPr>
                <a:t>chọn</a:t>
              </a:r>
              <a:r>
                <a:rPr lang="en-US" sz="3600" smtClean="0">
                  <a:latin typeface="Arial" panose="020B0604020202020204" pitchFamily="34" charset="0"/>
                  <a:cs typeface="Arial" panose="020B0604020202020204" pitchFamily="34" charset="0"/>
                </a:rPr>
                <a:t> vì</a:t>
              </a:r>
              <a:r>
                <a:rPr lang="vi-VN" sz="3600" smtClean="0">
                  <a:latin typeface="Arial" panose="020B0604020202020204" pitchFamily="34" charset="0"/>
                  <a:cs typeface="Arial" panose="020B0604020202020204" pitchFamily="34" charset="0"/>
                </a:rPr>
                <a:t> </a:t>
              </a:r>
              <a:r>
                <a:rPr lang="vi-VN" sz="3600">
                  <a:latin typeface="Arial" panose="020B0604020202020204" pitchFamily="34" charset="0"/>
                  <a:cs typeface="Arial" panose="020B0604020202020204" pitchFamily="34" charset="0"/>
                </a:rPr>
                <a:t>khả năng và sở thích sẽ phát triển nếu ta quyết tâm theo đuổi và rèn luyện.</a:t>
              </a:r>
              <a:endParaRPr lang="en-US" sz="36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336088" y="324384"/>
              <a:ext cx="9722919" cy="923330"/>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3</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Lợi ích của việc chọn nghề phù hợp</a:t>
              </a:r>
              <a:endParaRPr lang="en-US" sz="3600" b="1">
                <a:solidFill>
                  <a:srgbClr val="002060"/>
                </a:solidFill>
                <a:latin typeface="Arial" panose="020B0604020202020204" pitchFamily="34" charset="0"/>
                <a:cs typeface="Arial" panose="020B0604020202020204" pitchFamily="34" charset="0"/>
              </a:endParaRPr>
            </a:p>
          </p:txBody>
        </p:sp>
      </p:grpSp>
      <p:grpSp>
        <p:nvGrpSpPr>
          <p:cNvPr id="20" name="Group 19"/>
          <p:cNvGrpSpPr/>
          <p:nvPr/>
        </p:nvGrpSpPr>
        <p:grpSpPr>
          <a:xfrm>
            <a:off x="2547762" y="1655804"/>
            <a:ext cx="13182600" cy="1127556"/>
            <a:chOff x="990600" y="1653745"/>
            <a:chExt cx="13182600" cy="1127556"/>
          </a:xfrm>
        </p:grpSpPr>
        <p:sp>
          <p:nvSpPr>
            <p:cNvPr id="26" name="Snip Single Corner Rectangle 25"/>
            <p:cNvSpPr/>
            <p:nvPr/>
          </p:nvSpPr>
          <p:spPr>
            <a:xfrm>
              <a:off x="990600" y="1653745"/>
              <a:ext cx="13182600" cy="1127556"/>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295400" y="1894357"/>
              <a:ext cx="12665647" cy="646331"/>
            </a:xfrm>
            <a:prstGeom prst="rect">
              <a:avLst/>
            </a:prstGeom>
          </p:spPr>
          <p:txBody>
            <a:bodyPr wrap="none">
              <a:spAutoFit/>
            </a:bodyPr>
            <a:lstStyle/>
            <a:p>
              <a:r>
                <a:rPr lang="en-US" sz="3600" b="1" i="1" smtClean="0">
                  <a:solidFill>
                    <a:schemeClr val="accent5">
                      <a:lumMod val="50000"/>
                    </a:schemeClr>
                  </a:solidFill>
                  <a:latin typeface="Arial" panose="020B0604020202020204" pitchFamily="34" charset="0"/>
                  <a:cs typeface="Arial" panose="020B0604020202020204" pitchFamily="34" charset="0"/>
                </a:rPr>
                <a:t>Thảo luận</a:t>
              </a:r>
              <a:r>
                <a:rPr lang="en-US" sz="3600" i="1" smtClean="0">
                  <a:solidFill>
                    <a:schemeClr val="accent5">
                      <a:lumMod val="50000"/>
                    </a:schemeClr>
                  </a:solidFill>
                  <a:latin typeface="Arial" panose="020B0604020202020204" pitchFamily="34" charset="0"/>
                  <a:cs typeface="Arial" panose="020B0604020202020204" pitchFamily="34" charset="0"/>
                </a:rPr>
                <a:t>: Em hãy nêu </a:t>
              </a:r>
              <a:r>
                <a:rPr lang="en-US" sz="3600" i="1">
                  <a:solidFill>
                    <a:schemeClr val="accent5">
                      <a:lumMod val="50000"/>
                    </a:schemeClr>
                  </a:solidFill>
                  <a:latin typeface="Arial" panose="020B0604020202020204" pitchFamily="34" charset="0"/>
                  <a:cs typeface="Arial" panose="020B0604020202020204" pitchFamily="34" charset="0"/>
                </a:rPr>
                <a:t>lợi ích của việc chọn nghề </a:t>
              </a:r>
              <a:r>
                <a:rPr lang="en-US" sz="3600" i="1">
                  <a:solidFill>
                    <a:schemeClr val="accent5">
                      <a:lumMod val="50000"/>
                    </a:schemeClr>
                  </a:solidFill>
                  <a:latin typeface="Arial" panose="020B0604020202020204" pitchFamily="34" charset="0"/>
                  <a:cs typeface="Arial" panose="020B0604020202020204" pitchFamily="34" charset="0"/>
                </a:rPr>
                <a:t>phù </a:t>
              </a:r>
              <a:r>
                <a:rPr lang="en-US" sz="3600" i="1" smtClean="0">
                  <a:solidFill>
                    <a:schemeClr val="accent5">
                      <a:lumMod val="50000"/>
                    </a:schemeClr>
                  </a:solidFill>
                  <a:latin typeface="Arial" panose="020B0604020202020204" pitchFamily="34" charset="0"/>
                  <a:cs typeface="Arial" panose="020B0604020202020204" pitchFamily="34" charset="0"/>
                </a:rPr>
                <a:t>hợp?</a:t>
              </a:r>
              <a:endParaRPr lang="en-US" sz="3600" i="1">
                <a:solidFill>
                  <a:schemeClr val="accent5">
                    <a:lumMod val="50000"/>
                  </a:schemeClr>
                </a:solidFill>
                <a:latin typeface="Arial" panose="020B0604020202020204" pitchFamily="34" charset="0"/>
                <a:cs typeface="Arial" panose="020B0604020202020204" pitchFamily="34" charset="0"/>
              </a:endParaRPr>
            </a:p>
          </p:txBody>
        </p:sp>
      </p:grpSp>
      <p:grpSp>
        <p:nvGrpSpPr>
          <p:cNvPr id="30" name="Group 29"/>
          <p:cNvGrpSpPr/>
          <p:nvPr/>
        </p:nvGrpSpPr>
        <p:grpSpPr>
          <a:xfrm>
            <a:off x="914400" y="3543300"/>
            <a:ext cx="5105400" cy="5562600"/>
            <a:chOff x="914400" y="3543300"/>
            <a:chExt cx="5105400" cy="5562600"/>
          </a:xfrm>
        </p:grpSpPr>
        <p:sp>
          <p:nvSpPr>
            <p:cNvPr id="28" name="Rectangle 27"/>
            <p:cNvSpPr/>
            <p:nvPr/>
          </p:nvSpPr>
          <p:spPr>
            <a:xfrm>
              <a:off x="914400" y="3543300"/>
              <a:ext cx="5105400" cy="5562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Rectangle 28"/>
            <p:cNvSpPr/>
            <p:nvPr/>
          </p:nvSpPr>
          <p:spPr>
            <a:xfrm>
              <a:off x="1143000" y="3785443"/>
              <a:ext cx="4648200" cy="5078313"/>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Chọn nghề là chọn cho mình một tương lai, tương lai đó có tốt đẹp hay không phụ thuộc vào việc chọn nghề của mỗi người.</a:t>
              </a:r>
              <a:endParaRPr lang="en-US" sz="3600">
                <a:latin typeface="Arial" panose="020B0604020202020204" pitchFamily="34" charset="0"/>
                <a:cs typeface="Arial" panose="020B0604020202020204" pitchFamily="34" charset="0"/>
              </a:endParaRPr>
            </a:p>
          </p:txBody>
        </p:sp>
      </p:grpSp>
      <p:sp>
        <p:nvSpPr>
          <p:cNvPr id="32" name="Pentagon 31"/>
          <p:cNvSpPr/>
          <p:nvPr/>
        </p:nvSpPr>
        <p:spPr>
          <a:xfrm>
            <a:off x="6477000" y="3508289"/>
            <a:ext cx="6781800" cy="7620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i="1" smtClean="0">
                <a:solidFill>
                  <a:schemeClr val="accent6">
                    <a:lumMod val="50000"/>
                  </a:schemeClr>
                </a:solidFill>
                <a:latin typeface="Arial" panose="020B0604020202020204" pitchFamily="34" charset="0"/>
                <a:cs typeface="Arial" panose="020B0604020202020204" pitchFamily="34" charset="0"/>
              </a:rPr>
              <a:t>Lợi ích của việc chọn nghề:</a:t>
            </a:r>
            <a:endParaRPr lang="en-US" sz="3600" b="1" i="1">
              <a:solidFill>
                <a:schemeClr val="accent6">
                  <a:lumMod val="50000"/>
                </a:schemeClr>
              </a:solidFill>
              <a:latin typeface="Arial" panose="020B0604020202020204" pitchFamily="34" charset="0"/>
              <a:cs typeface="Arial" panose="020B0604020202020204" pitchFamily="34" charset="0"/>
            </a:endParaRPr>
          </a:p>
        </p:txBody>
      </p:sp>
      <p:sp>
        <p:nvSpPr>
          <p:cNvPr id="31" name="Rectangle 30"/>
          <p:cNvSpPr/>
          <p:nvPr/>
        </p:nvSpPr>
        <p:spPr>
          <a:xfrm>
            <a:off x="6477001" y="4551218"/>
            <a:ext cx="9677400" cy="1651671"/>
          </a:xfrm>
          <a:prstGeom prst="rect">
            <a:avLst/>
          </a:prstGeom>
        </p:spPr>
        <p:txBody>
          <a:bodyPr wrap="square">
            <a:spAutoFit/>
          </a:bodyPr>
          <a:lstStyle/>
          <a:p>
            <a:pPr marL="571500" indent="-571500">
              <a:lnSpc>
                <a:spcPct val="150000"/>
              </a:lnSpc>
              <a:buFont typeface="Wingdings" panose="05000000000000000000" pitchFamily="2" charset="2"/>
              <a:buChar char="Ø"/>
            </a:pPr>
            <a:r>
              <a:rPr lang="en-US" sz="3600" i="1">
                <a:solidFill>
                  <a:schemeClr val="accent6">
                    <a:lumMod val="75000"/>
                  </a:schemeClr>
                </a:solidFill>
                <a:latin typeface="Arial" panose="020B0604020202020204" pitchFamily="34" charset="0"/>
                <a:cs typeface="Arial" panose="020B0604020202020204" pitchFamily="34" charset="0"/>
              </a:rPr>
              <a:t>Luôn có đam mê đối với công việc, phát huy được tối đa khả năng của bản thân.</a:t>
            </a:r>
            <a:endParaRPr lang="en-US" sz="3600">
              <a:solidFill>
                <a:schemeClr val="accent6">
                  <a:lumMod val="75000"/>
                </a:schemeClr>
              </a:solidFill>
              <a:latin typeface="Arial" panose="020B0604020202020204" pitchFamily="34" charset="0"/>
              <a:cs typeface="Arial" panose="020B0604020202020204" pitchFamily="34" charset="0"/>
            </a:endParaRPr>
          </a:p>
        </p:txBody>
      </p:sp>
      <p:sp>
        <p:nvSpPr>
          <p:cNvPr id="34" name="Rectangle 33"/>
          <p:cNvSpPr/>
          <p:nvPr/>
        </p:nvSpPr>
        <p:spPr>
          <a:xfrm>
            <a:off x="6541874" y="6324600"/>
            <a:ext cx="9677400" cy="820674"/>
          </a:xfrm>
          <a:prstGeom prst="rect">
            <a:avLst/>
          </a:prstGeom>
        </p:spPr>
        <p:txBody>
          <a:bodyPr wrap="square">
            <a:spAutoFit/>
          </a:bodyPr>
          <a:lstStyle/>
          <a:p>
            <a:pPr marL="571500" indent="-571500">
              <a:lnSpc>
                <a:spcPct val="150000"/>
              </a:lnSpc>
              <a:buFont typeface="Wingdings" panose="05000000000000000000" pitchFamily="2" charset="2"/>
              <a:buChar char="Ø"/>
            </a:pPr>
            <a:r>
              <a:rPr lang="vi-VN" sz="3600" i="1">
                <a:solidFill>
                  <a:schemeClr val="accent6">
                    <a:lumMod val="75000"/>
                  </a:schemeClr>
                </a:solidFill>
                <a:latin typeface="Arial" panose="020B0604020202020204" pitchFamily="34" charset="0"/>
                <a:cs typeface="Arial" panose="020B0604020202020204" pitchFamily="34" charset="0"/>
              </a:rPr>
              <a:t>Cống hiến được nhiều nhất cho xã hội.</a:t>
            </a:r>
            <a:endParaRPr lang="en-US" sz="3600">
              <a:solidFill>
                <a:schemeClr val="accent6">
                  <a:lumMod val="75000"/>
                </a:schemeClr>
              </a:solidFill>
              <a:latin typeface="Arial" panose="020B0604020202020204" pitchFamily="34" charset="0"/>
              <a:cs typeface="Arial" panose="020B0604020202020204" pitchFamily="34" charset="0"/>
            </a:endParaRPr>
          </a:p>
        </p:txBody>
      </p:sp>
      <p:sp>
        <p:nvSpPr>
          <p:cNvPr id="35" name="Rectangle 34"/>
          <p:cNvSpPr/>
          <p:nvPr/>
        </p:nvSpPr>
        <p:spPr>
          <a:xfrm>
            <a:off x="6541874" y="7505700"/>
            <a:ext cx="8976336" cy="165167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3600" i="1">
                <a:solidFill>
                  <a:schemeClr val="accent6">
                    <a:lumMod val="75000"/>
                  </a:schemeClr>
                </a:solidFill>
                <a:latin typeface="Arial" panose="020B0604020202020204" pitchFamily="34" charset="0"/>
                <a:cs typeface="Arial" panose="020B0604020202020204" pitchFamily="34" charset="0"/>
              </a:rPr>
              <a:t>Luôn cảm thấy hạnh phúc, thỏa mãn trong hoạt động nghề nghiệp.</a:t>
            </a:r>
            <a:endParaRPr lang="en-US" sz="3600">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55" y="0"/>
            <a:ext cx="18288000" cy="10287000"/>
          </a:xfrm>
          <a:prstGeom prst="rect">
            <a:avLst/>
          </a:prstGeom>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876299"/>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0" y="2463945"/>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44291" y="645538"/>
            <a:ext cx="9552709" cy="1063433"/>
          </a:xfrm>
          <a:prstGeom prst="rect">
            <a:avLst/>
          </a:prstGeom>
          <a:noFill/>
        </p:spPr>
        <p:txBody>
          <a:bodyPr wrap="square" rtlCol="0">
            <a:spAutoFit/>
          </a:bodyPr>
          <a:lstStyle/>
          <a:p>
            <a:pPr algn="ctr">
              <a:lnSpc>
                <a:spcPct val="150000"/>
              </a:lnSpc>
            </a:pPr>
            <a:r>
              <a:rPr lang="en-US" sz="4800" b="1" smtClean="0">
                <a:solidFill>
                  <a:srgbClr val="FF0000"/>
                </a:solidFill>
                <a:latin typeface="Arial" panose="020B0604020202020204" pitchFamily="34" charset="0"/>
                <a:cs typeface="Arial" panose="020B0604020202020204" pitchFamily="34" charset="0"/>
              </a:rPr>
              <a:t>HƯỚNG DẪN VỀ NHÀ</a:t>
            </a:r>
            <a:endParaRPr lang="en-US" sz="4800" b="1">
              <a:solidFill>
                <a:srgbClr val="FF0000"/>
              </a:solidFill>
              <a:latin typeface="Arial" panose="020B0604020202020204" pitchFamily="34" charset="0"/>
              <a:cs typeface="Arial" panose="020B0604020202020204" pitchFamily="34" charset="0"/>
            </a:endParaRPr>
          </a:p>
        </p:txBody>
      </p:sp>
      <p:grpSp>
        <p:nvGrpSpPr>
          <p:cNvPr id="10" name="Group 9"/>
          <p:cNvGrpSpPr/>
          <p:nvPr/>
        </p:nvGrpSpPr>
        <p:grpSpPr>
          <a:xfrm>
            <a:off x="3950230" y="2293815"/>
            <a:ext cx="10290932" cy="1462990"/>
            <a:chOff x="2743200" y="1394511"/>
            <a:chExt cx="10290932" cy="1462990"/>
          </a:xfrm>
        </p:grpSpPr>
        <p:pic>
          <p:nvPicPr>
            <p:cNvPr id="7" name="Picture 12"/>
            <p:cNvPicPr>
              <a:picLocks noChangeAspect="1"/>
            </p:cNvPicPr>
            <p:nvPr/>
          </p:nvPicPr>
          <p:blipFill>
            <a:blip r:embed="rId3"/>
            <a:srcRect/>
            <a:stretch>
              <a:fillRect/>
            </a:stretch>
          </p:blipFill>
          <p:spPr>
            <a:xfrm>
              <a:off x="2743200" y="1394511"/>
              <a:ext cx="10290932" cy="1462990"/>
            </a:xfrm>
            <a:prstGeom prst="rect">
              <a:avLst/>
            </a:prstGeom>
          </p:spPr>
        </p:pic>
        <p:sp>
          <p:nvSpPr>
            <p:cNvPr id="3" name="TextBox 2"/>
            <p:cNvSpPr txBox="1"/>
            <p:nvPr/>
          </p:nvSpPr>
          <p:spPr>
            <a:xfrm>
              <a:off x="3643728" y="1720993"/>
              <a:ext cx="5856090" cy="707886"/>
            </a:xfrm>
            <a:prstGeom prst="rect">
              <a:avLst/>
            </a:prstGeom>
            <a:noFill/>
          </p:spPr>
          <p:txBody>
            <a:bodyPr wrap="none" rtlCol="0">
              <a:spAutoFit/>
            </a:bodyPr>
            <a:lstStyle/>
            <a:p>
              <a:r>
                <a:rPr lang="en-US" sz="4000" b="1" i="1" smtClean="0">
                  <a:solidFill>
                    <a:srgbClr val="FF0000"/>
                  </a:solidFill>
                  <a:latin typeface="Arial" panose="020B0604020202020204" pitchFamily="34" charset="0"/>
                  <a:cs typeface="Arial" panose="020B0604020202020204" pitchFamily="34" charset="0"/>
                </a:rPr>
                <a:t>Ôn lại kiến thức đã học</a:t>
              </a:r>
              <a:endParaRPr lang="en-US" sz="4000" b="1" i="1">
                <a:solidFill>
                  <a:srgbClr val="FF0000"/>
                </a:solidFill>
                <a:latin typeface="Arial" panose="020B0604020202020204" pitchFamily="34" charset="0"/>
                <a:cs typeface="Arial" panose="020B0604020202020204" pitchFamily="34" charset="0"/>
              </a:endParaRPr>
            </a:p>
          </p:txBody>
        </p:sp>
      </p:grpSp>
      <p:grpSp>
        <p:nvGrpSpPr>
          <p:cNvPr id="4" name="Group 3"/>
          <p:cNvGrpSpPr/>
          <p:nvPr/>
        </p:nvGrpSpPr>
        <p:grpSpPr>
          <a:xfrm>
            <a:off x="3867102" y="4137804"/>
            <a:ext cx="10374060" cy="2438400"/>
            <a:chOff x="2660072" y="3238500"/>
            <a:chExt cx="10374060" cy="2438400"/>
          </a:xfrm>
        </p:grpSpPr>
        <p:pic>
          <p:nvPicPr>
            <p:cNvPr id="8" name="Picture 12"/>
            <p:cNvPicPr>
              <a:picLocks noChangeAspect="1"/>
            </p:cNvPicPr>
            <p:nvPr/>
          </p:nvPicPr>
          <p:blipFill>
            <a:blip r:embed="rId3"/>
            <a:srcRect/>
            <a:stretch>
              <a:fillRect/>
            </a:stretch>
          </p:blipFill>
          <p:spPr>
            <a:xfrm>
              <a:off x="2660072" y="3238500"/>
              <a:ext cx="10374060" cy="2438400"/>
            </a:xfrm>
            <a:prstGeom prst="rect">
              <a:avLst/>
            </a:prstGeom>
          </p:spPr>
        </p:pic>
        <p:sp>
          <p:nvSpPr>
            <p:cNvPr id="9" name="TextBox 8"/>
            <p:cNvSpPr txBox="1"/>
            <p:nvPr/>
          </p:nvSpPr>
          <p:spPr>
            <a:xfrm>
              <a:off x="3658144" y="3488204"/>
              <a:ext cx="8319672" cy="1938020"/>
            </a:xfrm>
            <a:prstGeom prst="rect">
              <a:avLst/>
            </a:prstGeom>
            <a:noFill/>
          </p:spPr>
          <p:txBody>
            <a:bodyPr wrap="square" rtlCol="0">
              <a:spAutoFit/>
            </a:bodyPr>
            <a:lstStyle/>
            <a:p>
              <a:pPr>
                <a:lnSpc>
                  <a:spcPct val="150000"/>
                </a:lnSpc>
              </a:pPr>
              <a:r>
                <a:rPr lang="en-US" sz="4000" b="1" i="1" smtClean="0">
                  <a:solidFill>
                    <a:srgbClr val="FF0000"/>
                  </a:solidFill>
                  <a:latin typeface="Arial" panose="020B0604020202020204" pitchFamily="34" charset="0"/>
                  <a:cs typeface="Arial" panose="020B0604020202020204" pitchFamily="34" charset="0"/>
                </a:rPr>
                <a:t>Xem trước nội dung hoạt động 2, 3 chủ đề 10.</a:t>
              </a:r>
              <a:endParaRPr lang="en-US" sz="4000" b="1" i="1">
                <a:solidFill>
                  <a:srgbClr val="FF0000"/>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sp>
        <p:nvSpPr>
          <p:cNvPr id="3" name="TextBox 2"/>
          <p:cNvSpPr txBox="1"/>
          <p:nvPr/>
        </p:nvSpPr>
        <p:spPr>
          <a:xfrm>
            <a:off x="3581400" y="4056053"/>
            <a:ext cx="12335428" cy="2171428"/>
          </a:xfrm>
          <a:prstGeom prst="rect">
            <a:avLst/>
          </a:prstGeom>
          <a:noFill/>
        </p:spPr>
        <p:txBody>
          <a:bodyPr wrap="none" rtlCol="0">
            <a:spAutoFit/>
          </a:bodyPr>
          <a:lstStyle/>
          <a:p>
            <a:pPr algn="ctr">
              <a:lnSpc>
                <a:spcPct val="150000"/>
              </a:lnSpc>
            </a:pPr>
            <a:r>
              <a:rPr lang="en-US" sz="4800" b="1" smtClean="0">
                <a:solidFill>
                  <a:srgbClr val="FF0000"/>
                </a:solidFill>
                <a:latin typeface="Arial" panose="020B0604020202020204" pitchFamily="34" charset="0"/>
                <a:cs typeface="Arial" panose="020B0604020202020204" pitchFamily="34" charset="0"/>
              </a:rPr>
              <a:t>CẢM ƠN CÁC EM ĐÃ CHÚ Ý LẮNG NGHE</a:t>
            </a:r>
            <a:endParaRPr lang="en-US" sz="4800" b="1" smtClean="0">
              <a:solidFill>
                <a:srgbClr val="FF0000"/>
              </a:solidFill>
              <a:latin typeface="Arial" panose="020B0604020202020204" pitchFamily="34" charset="0"/>
              <a:cs typeface="Arial" panose="020B0604020202020204" pitchFamily="34" charset="0"/>
            </a:endParaRPr>
          </a:p>
          <a:p>
            <a:pPr algn="ctr">
              <a:lnSpc>
                <a:spcPct val="150000"/>
              </a:lnSpc>
            </a:pPr>
            <a:r>
              <a:rPr lang="en-US" sz="4800" b="1" smtClean="0">
                <a:solidFill>
                  <a:srgbClr val="FF0000"/>
                </a:solidFill>
                <a:latin typeface="Arial" panose="020B0604020202020204" pitchFamily="34" charset="0"/>
                <a:cs typeface="Arial" panose="020B0604020202020204" pitchFamily="34" charset="0"/>
              </a:rPr>
              <a:t>XIN CHÀO VÀ HẸN GẶP LẠI!</a:t>
            </a:r>
            <a:endParaRPr lang="en-US" sz="48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Rounded Rectangle 2"/>
          <p:cNvSpPr/>
          <p:nvPr/>
        </p:nvSpPr>
        <p:spPr>
          <a:xfrm>
            <a:off x="1956486" y="554510"/>
            <a:ext cx="5638800" cy="9525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NỘI DUNG BÀI HỌC</a:t>
            </a:r>
            <a:endParaRPr lang="en-US" sz="4000" b="1">
              <a:latin typeface="Arial" panose="020B0604020202020204" pitchFamily="34" charset="0"/>
              <a:cs typeface="Arial" panose="020B0604020202020204" pitchFamily="34" charset="0"/>
            </a:endParaRPr>
          </a:p>
        </p:txBody>
      </p:sp>
      <p:sp>
        <p:nvSpPr>
          <p:cNvPr id="5" name="Pentagon 4"/>
          <p:cNvSpPr/>
          <p:nvPr/>
        </p:nvSpPr>
        <p:spPr>
          <a:xfrm>
            <a:off x="1981200" y="19431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HĐ1</a:t>
            </a:r>
            <a:endParaRPr lang="en-US" sz="3600" b="1">
              <a:latin typeface="Arial" panose="020B0604020202020204" pitchFamily="34" charset="0"/>
              <a:cs typeface="Arial" panose="020B0604020202020204" pitchFamily="34" charset="0"/>
            </a:endParaRPr>
          </a:p>
        </p:txBody>
      </p:sp>
      <p:sp>
        <p:nvSpPr>
          <p:cNvPr id="6" name="Chevron 5"/>
          <p:cNvSpPr/>
          <p:nvPr/>
        </p:nvSpPr>
        <p:spPr>
          <a:xfrm>
            <a:off x="3810000" y="19431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3600">
                <a:solidFill>
                  <a:schemeClr val="bg1"/>
                </a:solidFill>
                <a:latin typeface="Arial" panose="020B0604020202020204" pitchFamily="34" charset="0"/>
                <a:cs typeface="Arial" panose="020B0604020202020204" pitchFamily="34" charset="0"/>
              </a:rPr>
              <a:t>Tìm hiểu yêu cầu của việc chọn nghề phù hợp</a:t>
            </a:r>
            <a:endParaRPr lang="en-US" sz="3600">
              <a:solidFill>
                <a:schemeClr val="bg1"/>
              </a:solidFill>
              <a:latin typeface="Arial" panose="020B0604020202020204" pitchFamily="34" charset="0"/>
              <a:cs typeface="Arial" panose="020B0604020202020204" pitchFamily="34" charset="0"/>
            </a:endParaRPr>
          </a:p>
        </p:txBody>
      </p:sp>
      <p:sp>
        <p:nvSpPr>
          <p:cNvPr id="7" name="Pentagon 6"/>
          <p:cNvSpPr/>
          <p:nvPr/>
        </p:nvSpPr>
        <p:spPr>
          <a:xfrm>
            <a:off x="1981200" y="33147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HĐ2</a:t>
            </a:r>
            <a:endParaRPr lang="en-US" sz="3600" b="1">
              <a:latin typeface="Arial" panose="020B0604020202020204" pitchFamily="34" charset="0"/>
              <a:cs typeface="Arial" panose="020B0604020202020204" pitchFamily="34" charset="0"/>
            </a:endParaRPr>
          </a:p>
        </p:txBody>
      </p:sp>
      <p:sp>
        <p:nvSpPr>
          <p:cNvPr id="8" name="Chevron 7"/>
          <p:cNvSpPr/>
          <p:nvPr/>
        </p:nvSpPr>
        <p:spPr>
          <a:xfrm>
            <a:off x="3810000" y="33147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3600">
                <a:solidFill>
                  <a:schemeClr val="bg1"/>
                </a:solidFill>
                <a:latin typeface="Arial" panose="020B0604020202020204" pitchFamily="34" charset="0"/>
                <a:cs typeface="Arial" panose="020B0604020202020204" pitchFamily="34" charset="0"/>
              </a:rPr>
              <a:t>Lựa chọn nghề nghiệp phù hợp với bản thân</a:t>
            </a:r>
            <a:endParaRPr lang="en-US" sz="3600">
              <a:solidFill>
                <a:schemeClr val="bg1"/>
              </a:solidFill>
              <a:latin typeface="Arial" panose="020B0604020202020204" pitchFamily="34" charset="0"/>
              <a:cs typeface="Arial" panose="020B0604020202020204" pitchFamily="34" charset="0"/>
            </a:endParaRPr>
          </a:p>
        </p:txBody>
      </p:sp>
      <p:sp>
        <p:nvSpPr>
          <p:cNvPr id="9" name="Pentagon 8"/>
          <p:cNvSpPr/>
          <p:nvPr/>
        </p:nvSpPr>
        <p:spPr>
          <a:xfrm>
            <a:off x="1981200" y="47244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HĐ3</a:t>
            </a:r>
            <a:endParaRPr lang="en-US" sz="3600" b="1">
              <a:latin typeface="Arial" panose="020B0604020202020204" pitchFamily="34" charset="0"/>
              <a:cs typeface="Arial" panose="020B0604020202020204" pitchFamily="34" charset="0"/>
            </a:endParaRPr>
          </a:p>
        </p:txBody>
      </p:sp>
      <p:sp>
        <p:nvSpPr>
          <p:cNvPr id="10" name="Chevron 9"/>
          <p:cNvSpPr/>
          <p:nvPr/>
        </p:nvSpPr>
        <p:spPr>
          <a:xfrm>
            <a:off x="3810000" y="47244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vi-VN" sz="3600">
                <a:solidFill>
                  <a:schemeClr val="bg1"/>
                </a:solidFill>
                <a:latin typeface="Arial" panose="020B0604020202020204" pitchFamily="34" charset="0"/>
                <a:cs typeface="Arial" panose="020B0604020202020204" pitchFamily="34" charset="0"/>
              </a:rPr>
              <a:t>Đánh giá sự phù hợp của bản thân </a:t>
            </a:r>
            <a:r>
              <a:rPr lang="vi-VN" sz="3600">
                <a:solidFill>
                  <a:schemeClr val="bg1"/>
                </a:solidFill>
                <a:latin typeface="Arial" panose="020B0604020202020204" pitchFamily="34" charset="0"/>
                <a:cs typeface="Arial" panose="020B0604020202020204" pitchFamily="34" charset="0"/>
              </a:rPr>
              <a:t>với </a:t>
            </a:r>
            <a:r>
              <a:rPr lang="vi-VN" sz="3600" smtClean="0">
                <a:solidFill>
                  <a:schemeClr val="bg1"/>
                </a:solidFill>
                <a:latin typeface="Arial" panose="020B0604020202020204" pitchFamily="34" charset="0"/>
                <a:cs typeface="Arial" panose="020B0604020202020204" pitchFamily="34" charset="0"/>
              </a:rPr>
              <a:t>nghề</a:t>
            </a:r>
            <a:r>
              <a:rPr lang="en-US" sz="3600" smtClean="0">
                <a:solidFill>
                  <a:schemeClr val="bg1"/>
                </a:solidFill>
                <a:latin typeface="Arial" panose="020B0604020202020204" pitchFamily="34" charset="0"/>
                <a:cs typeface="Arial" panose="020B0604020202020204" pitchFamily="34" charset="0"/>
              </a:rPr>
              <a:t> </a:t>
            </a:r>
            <a:r>
              <a:rPr lang="vi-VN" sz="3600" smtClean="0">
                <a:solidFill>
                  <a:schemeClr val="bg1"/>
                </a:solidFill>
                <a:latin typeface="Arial" panose="020B0604020202020204" pitchFamily="34" charset="0"/>
                <a:cs typeface="Arial" panose="020B0604020202020204" pitchFamily="34" charset="0"/>
              </a:rPr>
              <a:t>định </a:t>
            </a:r>
            <a:r>
              <a:rPr lang="vi-VN" sz="3600">
                <a:solidFill>
                  <a:schemeClr val="bg1"/>
                </a:solidFill>
                <a:latin typeface="Arial" panose="020B0604020202020204" pitchFamily="34" charset="0"/>
                <a:cs typeface="Arial" panose="020B0604020202020204" pitchFamily="34" charset="0"/>
              </a:rPr>
              <a:t>lựa chọn</a:t>
            </a:r>
            <a:endParaRPr lang="en-US" sz="36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96" y="15445"/>
            <a:ext cx="18277704" cy="10279277"/>
          </a:xfrm>
          <a:prstGeom prst="rect">
            <a:avLst/>
          </a:prstGeom>
        </p:spPr>
      </p:pic>
      <p:grpSp>
        <p:nvGrpSpPr>
          <p:cNvPr id="5" name="Group 4"/>
          <p:cNvGrpSpPr/>
          <p:nvPr/>
        </p:nvGrpSpPr>
        <p:grpSpPr>
          <a:xfrm>
            <a:off x="6980537" y="1562100"/>
            <a:ext cx="4267200" cy="990600"/>
            <a:chOff x="7620000" y="2552700"/>
            <a:chExt cx="4267200" cy="990600"/>
          </a:xfrm>
        </p:grpSpPr>
        <p:sp>
          <p:nvSpPr>
            <p:cNvPr id="3" name="Rounded Rectangle 2"/>
            <p:cNvSpPr/>
            <p:nvPr/>
          </p:nvSpPr>
          <p:spPr>
            <a:xfrm>
              <a:off x="7620000" y="2552700"/>
              <a:ext cx="4267200" cy="9906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0" y="2717457"/>
              <a:ext cx="4267200" cy="82584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HOẠT ĐỘNG 1</a:t>
              </a:r>
              <a:endParaRPr lang="en-US" sz="3600" b="1">
                <a:latin typeface="Arial" panose="020B0604020202020204" pitchFamily="34" charset="0"/>
                <a:cs typeface="Arial" panose="020B0604020202020204" pitchFamily="34" charset="0"/>
              </a:endParaRPr>
            </a:p>
          </p:txBody>
        </p:sp>
      </p:grpSp>
      <p:sp>
        <p:nvSpPr>
          <p:cNvPr id="7" name="Rounded Rectangle 6"/>
          <p:cNvSpPr/>
          <p:nvPr/>
        </p:nvSpPr>
        <p:spPr>
          <a:xfrm>
            <a:off x="3250856" y="3619499"/>
            <a:ext cx="3378544" cy="373379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sz="3600" smtClean="0">
                <a:latin typeface="Arial" panose="020B0604020202020204" pitchFamily="34" charset="0"/>
                <a:cs typeface="Arial" panose="020B0604020202020204" pitchFamily="34" charset="0"/>
              </a:rPr>
              <a:t>Thảo luận yêu cầu chọn nghề phù hợp</a:t>
            </a:r>
            <a:endParaRPr lang="en-US" sz="3600">
              <a:latin typeface="Arial" panose="020B0604020202020204" pitchFamily="34" charset="0"/>
              <a:cs typeface="Arial" panose="020B0604020202020204" pitchFamily="34" charset="0"/>
            </a:endParaRPr>
          </a:p>
        </p:txBody>
      </p:sp>
      <p:sp>
        <p:nvSpPr>
          <p:cNvPr id="8" name="Rounded Rectangle 7"/>
          <p:cNvSpPr/>
          <p:nvPr/>
        </p:nvSpPr>
        <p:spPr>
          <a:xfrm>
            <a:off x="7246207" y="3637004"/>
            <a:ext cx="3378544" cy="371629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en-US" sz="3600" smtClean="0">
                <a:latin typeface="Arial" panose="020B0604020202020204" pitchFamily="34" charset="0"/>
                <a:cs typeface="Arial" panose="020B0604020202020204" pitchFamily="34" charset="0"/>
              </a:rPr>
              <a:t>Thảo luận đưa ra ý kiến về chọn nghề phù hợp.</a:t>
            </a:r>
            <a:endParaRPr lang="en-US" sz="3600">
              <a:latin typeface="Arial" panose="020B0604020202020204" pitchFamily="34" charset="0"/>
              <a:cs typeface="Arial" panose="020B0604020202020204" pitchFamily="34" charset="0"/>
            </a:endParaRPr>
          </a:p>
        </p:txBody>
      </p:sp>
      <p:sp>
        <p:nvSpPr>
          <p:cNvPr id="9" name="Rounded Rectangle 8"/>
          <p:cNvSpPr/>
          <p:nvPr/>
        </p:nvSpPr>
        <p:spPr>
          <a:xfrm>
            <a:off x="11251856" y="3637004"/>
            <a:ext cx="3378544" cy="37162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3600" smtClean="0">
                <a:latin typeface="Arial" panose="020B0604020202020204" pitchFamily="34" charset="0"/>
                <a:cs typeface="Arial" panose="020B0604020202020204" pitchFamily="34" charset="0"/>
              </a:rPr>
              <a:t>Lợi ích của việc chọn nghề phù hợp</a:t>
            </a:r>
            <a:endParaRPr lang="en-US" sz="3600">
              <a:latin typeface="Arial" panose="020B0604020202020204" pitchFamily="34" charset="0"/>
              <a:cs typeface="Arial" panose="020B0604020202020204" pitchFamily="34" charset="0"/>
            </a:endParaRPr>
          </a:p>
        </p:txBody>
      </p:sp>
      <p:sp>
        <p:nvSpPr>
          <p:cNvPr id="10" name="Diamond 9"/>
          <p:cNvSpPr/>
          <p:nvPr/>
        </p:nvSpPr>
        <p:spPr>
          <a:xfrm>
            <a:off x="4521028" y="3256005"/>
            <a:ext cx="838200" cy="762000"/>
          </a:xfrm>
          <a:prstGeom prst="diamon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1</a:t>
            </a:r>
            <a:endParaRPr lang="en-US" b="1">
              <a:latin typeface="Arial" panose="020B0604020202020204" pitchFamily="34" charset="0"/>
              <a:cs typeface="Arial" panose="020B0604020202020204" pitchFamily="34" charset="0"/>
            </a:endParaRPr>
          </a:p>
        </p:txBody>
      </p:sp>
      <p:sp>
        <p:nvSpPr>
          <p:cNvPr id="11" name="Diamond 10"/>
          <p:cNvSpPr/>
          <p:nvPr/>
        </p:nvSpPr>
        <p:spPr>
          <a:xfrm>
            <a:off x="8516379" y="3256005"/>
            <a:ext cx="838200" cy="762000"/>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2</a:t>
            </a:r>
            <a:endParaRPr lang="en-US" b="1">
              <a:latin typeface="Arial" panose="020B0604020202020204" pitchFamily="34" charset="0"/>
              <a:cs typeface="Arial" panose="020B0604020202020204" pitchFamily="34" charset="0"/>
            </a:endParaRPr>
          </a:p>
        </p:txBody>
      </p:sp>
      <p:sp>
        <p:nvSpPr>
          <p:cNvPr id="12" name="Diamond 11"/>
          <p:cNvSpPr/>
          <p:nvPr/>
        </p:nvSpPr>
        <p:spPr>
          <a:xfrm>
            <a:off x="12522028" y="3256005"/>
            <a:ext cx="838200" cy="762000"/>
          </a:xfrm>
          <a:prstGeom prst="diamon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3</a:t>
            </a:r>
            <a:endParaRPr lang="en-US" b="1">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35868"/>
            <a:ext cx="17526000" cy="92320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762897" y="225530"/>
            <a:ext cx="14620103" cy="972044"/>
            <a:chOff x="1762897" y="324384"/>
            <a:chExt cx="14620103" cy="972044"/>
          </a:xfrm>
        </p:grpSpPr>
        <p:sp>
          <p:nvSpPr>
            <p:cNvPr id="6" name="Rectangle 5"/>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Diamond 8"/>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ectangle 9"/>
            <p:cNvSpPr/>
            <p:nvPr/>
          </p:nvSpPr>
          <p:spPr>
            <a:xfrm>
              <a:off x="3503521" y="324384"/>
              <a:ext cx="11388054" cy="820674"/>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1</a:t>
              </a:r>
              <a:r>
                <a:rPr lang="en-US" sz="3600" smtClean="0">
                  <a:solidFill>
                    <a:srgbClr val="002060"/>
                  </a:solidFill>
                  <a:latin typeface="Arial" panose="020B0604020202020204" pitchFamily="34" charset="0"/>
                  <a:cs typeface="Arial" panose="020B0604020202020204" pitchFamily="34" charset="0"/>
                </a:rPr>
                <a:t>. </a:t>
              </a:r>
              <a:r>
                <a:rPr lang="en-US" sz="3600" b="1" smtClean="0">
                  <a:solidFill>
                    <a:srgbClr val="002060"/>
                  </a:solidFill>
                  <a:latin typeface="Arial" panose="020B0604020202020204" pitchFamily="34" charset="0"/>
                  <a:cs typeface="Arial" panose="020B0604020202020204" pitchFamily="34" charset="0"/>
                </a:rPr>
                <a:t>Thảo </a:t>
              </a:r>
              <a:r>
                <a:rPr lang="en-US" sz="3600" b="1">
                  <a:solidFill>
                    <a:srgbClr val="002060"/>
                  </a:solidFill>
                  <a:latin typeface="Arial" panose="020B0604020202020204" pitchFamily="34" charset="0"/>
                  <a:cs typeface="Arial" panose="020B0604020202020204" pitchFamily="34" charset="0"/>
                </a:rPr>
                <a:t>luận yêu cầu chọn nghề phù hợp</a:t>
              </a:r>
              <a:endParaRPr lang="en-US" sz="3600" b="1">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1446253" y="1815966"/>
            <a:ext cx="6859547" cy="5613534"/>
            <a:chOff x="812456" y="1795944"/>
            <a:chExt cx="6859547" cy="5613534"/>
          </a:xfrm>
        </p:grpSpPr>
        <p:sp>
          <p:nvSpPr>
            <p:cNvPr id="8" name="Snip Single Corner Rectangle 7"/>
            <p:cNvSpPr/>
            <p:nvPr/>
          </p:nvSpPr>
          <p:spPr>
            <a:xfrm>
              <a:off x="812456" y="2755195"/>
              <a:ext cx="6859547" cy="4654283"/>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28933" y="1795944"/>
              <a:ext cx="3009900" cy="76200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smtClean="0">
                  <a:latin typeface="Arial" panose="020B0604020202020204" pitchFamily="34" charset="0"/>
                  <a:cs typeface="Arial" panose="020B0604020202020204" pitchFamily="34" charset="0"/>
                </a:rPr>
                <a:t>Thảo luận:</a:t>
              </a:r>
              <a:endParaRPr lang="en-US" sz="3600" b="1">
                <a:latin typeface="Arial" panose="020B0604020202020204" pitchFamily="34" charset="0"/>
                <a:cs typeface="Arial" panose="020B0604020202020204" pitchFamily="34" charset="0"/>
              </a:endParaRPr>
            </a:p>
          </p:txBody>
        </p:sp>
        <p:sp>
          <p:nvSpPr>
            <p:cNvPr id="13" name="Rectangle 12"/>
            <p:cNvSpPr/>
            <p:nvPr/>
          </p:nvSpPr>
          <p:spPr>
            <a:xfrm>
              <a:off x="861884" y="2998086"/>
              <a:ext cx="6390503" cy="4247317"/>
            </a:xfrm>
            <a:prstGeom prst="rect">
              <a:avLst/>
            </a:prstGeom>
          </p:spPr>
          <p:txBody>
            <a:bodyPr wrap="square">
              <a:spAutoFit/>
            </a:bodyPr>
            <a:lstStyle/>
            <a:p>
              <a:pPr marL="742950" indent="-742950" algn="just">
                <a:lnSpc>
                  <a:spcPct val="150000"/>
                </a:lnSpc>
                <a:buFont typeface="+mj-lt"/>
                <a:buAutoNum type="arabicPeriod"/>
              </a:pPr>
              <a:r>
                <a:rPr lang="en-US" sz="3600" i="1" smtClean="0">
                  <a:latin typeface="Arial" panose="020B0604020202020204" pitchFamily="34" charset="0"/>
                  <a:cs typeface="Arial" panose="020B0604020202020204" pitchFamily="34" charset="0"/>
                </a:rPr>
                <a:t>Nêu </a:t>
              </a:r>
              <a:r>
                <a:rPr lang="en-US" sz="3600" i="1">
                  <a:latin typeface="Arial" panose="020B0604020202020204" pitchFamily="34" charset="0"/>
                  <a:cs typeface="Arial" panose="020B0604020202020204" pitchFamily="34" charset="0"/>
                </a:rPr>
                <a:t>các yêu cầu của việc chọn nghề phù hợp?</a:t>
              </a:r>
              <a:endParaRPr lang="en-US" sz="3600">
                <a:latin typeface="Arial" panose="020B0604020202020204" pitchFamily="34" charset="0"/>
                <a:cs typeface="Arial" panose="020B0604020202020204" pitchFamily="34" charset="0"/>
              </a:endParaRPr>
            </a:p>
            <a:p>
              <a:pPr marL="742950" indent="-742950" algn="just">
                <a:lnSpc>
                  <a:spcPct val="150000"/>
                </a:lnSpc>
                <a:buFont typeface="+mj-lt"/>
                <a:buAutoNum type="arabicPeriod"/>
              </a:pPr>
              <a:r>
                <a:rPr lang="en-US" sz="3600" i="1" smtClean="0">
                  <a:latin typeface="Arial" panose="020B0604020202020204" pitchFamily="34" charset="0"/>
                  <a:cs typeface="Arial" panose="020B0604020202020204" pitchFamily="34" charset="0"/>
                </a:rPr>
                <a:t>Vì </a:t>
              </a:r>
              <a:r>
                <a:rPr lang="en-US" sz="3600" i="1">
                  <a:latin typeface="Arial" panose="020B0604020202020204" pitchFamily="34" charset="0"/>
                  <a:cs typeface="Arial" panose="020B0604020202020204" pitchFamily="34" charset="0"/>
                </a:rPr>
                <a:t>sao cần phải tuân thủ các yêu cầu của việc chọn nghề phù hợp?</a:t>
              </a:r>
              <a:endParaRPr lang="en-US" sz="3600">
                <a:latin typeface="Arial" panose="020B0604020202020204" pitchFamily="34" charset="0"/>
                <a:cs typeface="Arial" panose="020B0604020202020204" pitchFamily="34" charset="0"/>
              </a:endParaRPr>
            </a:p>
          </p:txBody>
        </p:sp>
      </p:grpSp>
      <p:sp>
        <p:nvSpPr>
          <p:cNvPr id="16" name="Rectangle 15"/>
          <p:cNvSpPr/>
          <p:nvPr/>
        </p:nvSpPr>
        <p:spPr>
          <a:xfrm>
            <a:off x="9012796" y="2851006"/>
            <a:ext cx="7991475" cy="45815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012796" y="2851006"/>
            <a:ext cx="1075206" cy="121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936353" y="6350584"/>
            <a:ext cx="1067918" cy="1081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012797" y="6350584"/>
            <a:ext cx="1075205" cy="1081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6353" y="2851006"/>
            <a:ext cx="1067918" cy="115397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5400000">
            <a:off x="15013674" y="4855594"/>
            <a:ext cx="2895344" cy="584775"/>
          </a:xfrm>
          <a:prstGeom prst="rect">
            <a:avLst/>
          </a:prstGeom>
          <a:noFill/>
        </p:spPr>
        <p:txBody>
          <a:bodyPr wrap="none" rtlCol="0">
            <a:spAutoFit/>
          </a:bodyPr>
          <a:lstStyle/>
          <a:p>
            <a:r>
              <a:rPr lang="vi-VN" sz="3200" smtClean="0"/>
              <a:t>Ý kiến cá nhân</a:t>
            </a:r>
            <a:endParaRPr lang="en-US" sz="3200"/>
          </a:p>
        </p:txBody>
      </p:sp>
      <p:sp>
        <p:nvSpPr>
          <p:cNvPr id="22" name="TextBox 21"/>
          <p:cNvSpPr txBox="1"/>
          <p:nvPr/>
        </p:nvSpPr>
        <p:spPr>
          <a:xfrm>
            <a:off x="11517998" y="3169919"/>
            <a:ext cx="2895344" cy="584775"/>
          </a:xfrm>
          <a:prstGeom prst="rect">
            <a:avLst/>
          </a:prstGeom>
          <a:noFill/>
        </p:spPr>
        <p:txBody>
          <a:bodyPr wrap="none" rtlCol="0">
            <a:spAutoFit/>
          </a:bodyPr>
          <a:lstStyle/>
          <a:p>
            <a:r>
              <a:rPr lang="vi-VN" sz="3200" smtClean="0"/>
              <a:t>Ý kiến cá nhân</a:t>
            </a:r>
            <a:endParaRPr lang="en-US" sz="3200"/>
          </a:p>
        </p:txBody>
      </p:sp>
      <p:sp>
        <p:nvSpPr>
          <p:cNvPr id="23" name="TextBox 22"/>
          <p:cNvSpPr txBox="1"/>
          <p:nvPr/>
        </p:nvSpPr>
        <p:spPr>
          <a:xfrm>
            <a:off x="11683202" y="6553987"/>
            <a:ext cx="2895344" cy="584775"/>
          </a:xfrm>
          <a:prstGeom prst="rect">
            <a:avLst/>
          </a:prstGeom>
          <a:noFill/>
        </p:spPr>
        <p:txBody>
          <a:bodyPr wrap="none" rtlCol="0">
            <a:spAutoFit/>
          </a:bodyPr>
          <a:lstStyle/>
          <a:p>
            <a:r>
              <a:rPr lang="vi-VN" sz="3200" smtClean="0"/>
              <a:t>Ý kiến cá nhân</a:t>
            </a:r>
            <a:endParaRPr lang="en-US" sz="3200"/>
          </a:p>
        </p:txBody>
      </p:sp>
      <p:sp>
        <p:nvSpPr>
          <p:cNvPr id="24" name="TextBox 23"/>
          <p:cNvSpPr txBox="1"/>
          <p:nvPr/>
        </p:nvSpPr>
        <p:spPr>
          <a:xfrm rot="16200000">
            <a:off x="8069949" y="4909978"/>
            <a:ext cx="2895344" cy="584775"/>
          </a:xfrm>
          <a:prstGeom prst="rect">
            <a:avLst/>
          </a:prstGeom>
          <a:noFill/>
        </p:spPr>
        <p:txBody>
          <a:bodyPr wrap="none" rtlCol="0">
            <a:spAutoFit/>
          </a:bodyPr>
          <a:lstStyle/>
          <a:p>
            <a:r>
              <a:rPr lang="vi-VN" sz="3200" smtClean="0"/>
              <a:t>Ý kiến cá nhân</a:t>
            </a:r>
            <a:endParaRPr lang="en-US" sz="3200"/>
          </a:p>
        </p:txBody>
      </p:sp>
      <p:sp>
        <p:nvSpPr>
          <p:cNvPr id="25" name="Rounded Rectangle 24"/>
          <p:cNvSpPr/>
          <p:nvPr/>
        </p:nvSpPr>
        <p:spPr>
          <a:xfrm>
            <a:off x="10649294" y="1787765"/>
            <a:ext cx="5287059" cy="790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t>Kĩ thuật khăn trải bàn</a:t>
            </a:r>
            <a:endParaRPr lang="en-US" sz="3600"/>
          </a:p>
        </p:txBody>
      </p:sp>
      <p:sp>
        <p:nvSpPr>
          <p:cNvPr id="26" name="Rectangle 25"/>
          <p:cNvSpPr/>
          <p:nvPr/>
        </p:nvSpPr>
        <p:spPr>
          <a:xfrm>
            <a:off x="10088002" y="4004981"/>
            <a:ext cx="5848351" cy="22859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683202" y="4270817"/>
            <a:ext cx="2657950" cy="1569660"/>
          </a:xfrm>
          <a:prstGeom prst="rect">
            <a:avLst/>
          </a:prstGeom>
          <a:noFill/>
        </p:spPr>
        <p:txBody>
          <a:bodyPr wrap="square" rtlCol="0">
            <a:spAutoFit/>
          </a:bodyPr>
          <a:lstStyle/>
          <a:p>
            <a:pPr>
              <a:lnSpc>
                <a:spcPct val="150000"/>
              </a:lnSpc>
            </a:pPr>
            <a:r>
              <a:rPr lang="vi-VN" sz="3200" smtClean="0"/>
              <a:t>Ý kiến chung của cả nhóm</a:t>
            </a:r>
            <a:endParaRPr lang="en-US" sz="3200"/>
          </a:p>
        </p:txBody>
      </p:sp>
      <p:pic>
        <p:nvPicPr>
          <p:cNvPr id="3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217771" y="7440659"/>
            <a:ext cx="4504885" cy="2130617"/>
          </a:xfrm>
          <a:prstGeom prst="rect">
            <a:avLst/>
          </a:prstGeom>
        </p:spPr>
      </p:pic>
      <p:pic>
        <p:nvPicPr>
          <p:cNvPr id="33"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69197" y="7440659"/>
            <a:ext cx="4396473" cy="209663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par>
                                <p:cTn id="56" presetID="16" presetClass="entr" presetSubtype="21"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barn(inVertical)">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P spid="22" grpId="0"/>
      <p:bldP spid="23" grpId="0"/>
      <p:bldP spid="24" grpId="0"/>
      <p:bldP spid="25" grpId="0" animBg="1"/>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
            <a:ext cx="17526000" cy="952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762897" y="225530"/>
            <a:ext cx="14620103"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503521" y="324384"/>
              <a:ext cx="11388054" cy="820674"/>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1</a:t>
              </a:r>
              <a:r>
                <a:rPr lang="en-US" sz="3600" smtClean="0">
                  <a:solidFill>
                    <a:srgbClr val="002060"/>
                  </a:solidFill>
                  <a:latin typeface="Arial" panose="020B0604020202020204" pitchFamily="34" charset="0"/>
                  <a:cs typeface="Arial" panose="020B0604020202020204" pitchFamily="34" charset="0"/>
                </a:rPr>
                <a:t>. </a:t>
              </a:r>
              <a:r>
                <a:rPr lang="en-US" sz="3600" b="1" smtClean="0">
                  <a:solidFill>
                    <a:srgbClr val="002060"/>
                  </a:solidFill>
                  <a:latin typeface="Arial" panose="020B0604020202020204" pitchFamily="34" charset="0"/>
                  <a:cs typeface="Arial" panose="020B0604020202020204" pitchFamily="34" charset="0"/>
                </a:rPr>
                <a:t>Thảo </a:t>
              </a:r>
              <a:r>
                <a:rPr lang="en-US" sz="3600" b="1">
                  <a:solidFill>
                    <a:srgbClr val="002060"/>
                  </a:solidFill>
                  <a:latin typeface="Arial" panose="020B0604020202020204" pitchFamily="34" charset="0"/>
                  <a:cs typeface="Arial" panose="020B0604020202020204" pitchFamily="34" charset="0"/>
                </a:rPr>
                <a:t>luận yêu cầu chọn nghề phù hợp</a:t>
              </a:r>
              <a:endParaRPr lang="en-US" sz="3600" b="1">
                <a:solidFill>
                  <a:srgbClr val="002060"/>
                </a:solidFill>
                <a:latin typeface="Arial" panose="020B0604020202020204" pitchFamily="34" charset="0"/>
                <a:cs typeface="Arial" panose="020B0604020202020204" pitchFamily="34" charset="0"/>
              </a:endParaRPr>
            </a:p>
          </p:txBody>
        </p:sp>
      </p:grpSp>
      <p:cxnSp>
        <p:nvCxnSpPr>
          <p:cNvPr id="9" name="Straight Connector 8"/>
          <p:cNvCxnSpPr/>
          <p:nvPr/>
        </p:nvCxnSpPr>
        <p:spPr>
          <a:xfrm>
            <a:off x="1066800" y="9024901"/>
            <a:ext cx="16306800" cy="2025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88882" y="1634920"/>
            <a:ext cx="7253036" cy="11521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50000"/>
              </a:lnSpc>
            </a:pPr>
            <a:r>
              <a:rPr lang="en-US" sz="3600" b="1" smtClean="0"/>
              <a:t>YÊU CẦU CHỌN NGHỀ PHÙ HỢP</a:t>
            </a:r>
            <a:endParaRPr lang="en-US" sz="3600" b="1"/>
          </a:p>
        </p:txBody>
      </p:sp>
      <p:grpSp>
        <p:nvGrpSpPr>
          <p:cNvPr id="14" name="Group 13"/>
          <p:cNvGrpSpPr/>
          <p:nvPr/>
        </p:nvGrpSpPr>
        <p:grpSpPr>
          <a:xfrm>
            <a:off x="1068859" y="3390900"/>
            <a:ext cx="4191000" cy="5562600"/>
            <a:chOff x="4876800" y="2400300"/>
            <a:chExt cx="4191000" cy="5562600"/>
          </a:xfrm>
        </p:grpSpPr>
        <p:sp>
          <p:nvSpPr>
            <p:cNvPr id="12" name="Rectangle 11"/>
            <p:cNvSpPr/>
            <p:nvPr/>
          </p:nvSpPr>
          <p:spPr>
            <a:xfrm>
              <a:off x="4876800" y="2400300"/>
              <a:ext cx="4191000" cy="5562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5029200" y="2622190"/>
              <a:ext cx="4038600" cy="5078313"/>
            </a:xfrm>
            <a:prstGeom prst="rect">
              <a:avLst/>
            </a:prstGeom>
          </p:spPr>
          <p:txBody>
            <a:bodyPr wrap="square">
              <a:spAutoFit/>
            </a:bodyPr>
            <a:lstStyle/>
            <a:p>
              <a:pPr algn="ctr">
                <a:lnSpc>
                  <a:spcPct val="150000"/>
                </a:lnSpc>
              </a:pPr>
              <a:r>
                <a:rPr lang="en-US" sz="3600">
                  <a:latin typeface="Arial" panose="020B0604020202020204" pitchFamily="34" charset="0"/>
                  <a:cs typeface="Arial" panose="020B0604020202020204" pitchFamily="34" charset="0"/>
                </a:rPr>
                <a:t>Chọn được công việc phù hợp với sở thích giúp ta có động lực, niềm đam mê, yêu thích đối với công việc.</a:t>
              </a:r>
              <a:endParaRPr lang="en-US" sz="3600">
                <a:latin typeface="Arial" panose="020B0604020202020204" pitchFamily="34" charset="0"/>
                <a:cs typeface="Arial" panose="020B0604020202020204" pitchFamily="34" charset="0"/>
              </a:endParaRPr>
            </a:p>
          </p:txBody>
        </p:sp>
      </p:grpSp>
      <p:grpSp>
        <p:nvGrpSpPr>
          <p:cNvPr id="16" name="Group 15"/>
          <p:cNvGrpSpPr/>
          <p:nvPr/>
        </p:nvGrpSpPr>
        <p:grpSpPr>
          <a:xfrm>
            <a:off x="5791200" y="3414584"/>
            <a:ext cx="6248400" cy="5522091"/>
            <a:chOff x="1905000" y="2440808"/>
            <a:chExt cx="6248400" cy="5522091"/>
          </a:xfrm>
        </p:grpSpPr>
        <p:sp>
          <p:nvSpPr>
            <p:cNvPr id="17" name="Rectangle 16"/>
            <p:cNvSpPr/>
            <p:nvPr/>
          </p:nvSpPr>
          <p:spPr>
            <a:xfrm>
              <a:off x="1905000" y="2440808"/>
              <a:ext cx="6248400" cy="55220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Rectangle 17"/>
            <p:cNvSpPr/>
            <p:nvPr/>
          </p:nvSpPr>
          <p:spPr>
            <a:xfrm>
              <a:off x="1981200" y="2616314"/>
              <a:ext cx="6096000" cy="5078313"/>
            </a:xfrm>
            <a:prstGeom prst="rect">
              <a:avLst/>
            </a:prstGeom>
          </p:spPr>
          <p:txBody>
            <a:bodyPr wrap="square">
              <a:spAutoFit/>
            </a:bodyPr>
            <a:lstStyle/>
            <a:p>
              <a:pPr algn="ctr">
                <a:lnSpc>
                  <a:spcPct val="150000"/>
                </a:lnSpc>
              </a:pPr>
              <a:r>
                <a:rPr lang="vi-VN" sz="3600">
                  <a:latin typeface="Arial" panose="020B0604020202020204" pitchFamily="34" charset="0"/>
                  <a:cs typeface="Arial" panose="020B0604020202020204" pitchFamily="34" charset="0"/>
                </a:rPr>
                <a:t>Chọn được công việc phù hợp với khả năng, thế mạnh của bản thân sẽ luôn có cảm giác tự tin, thoải mái khi tiến hành công việc, dễ dàng hoàn thành công việc.</a:t>
              </a:r>
              <a:endParaRPr lang="en-US" sz="3600">
                <a:latin typeface="Arial" panose="020B0604020202020204" pitchFamily="34" charset="0"/>
                <a:cs typeface="Arial" panose="020B0604020202020204" pitchFamily="34" charset="0"/>
              </a:endParaRPr>
            </a:p>
          </p:txBody>
        </p:sp>
      </p:grpSp>
      <p:grpSp>
        <p:nvGrpSpPr>
          <p:cNvPr id="22" name="Group 21"/>
          <p:cNvGrpSpPr/>
          <p:nvPr/>
        </p:nvGrpSpPr>
        <p:grpSpPr>
          <a:xfrm>
            <a:off x="12496800" y="3414584"/>
            <a:ext cx="4876800" cy="6004860"/>
            <a:chOff x="4876800" y="2400300"/>
            <a:chExt cx="4191000" cy="6004860"/>
          </a:xfrm>
        </p:grpSpPr>
        <p:sp>
          <p:nvSpPr>
            <p:cNvPr id="23" name="Rectangle 22"/>
            <p:cNvSpPr/>
            <p:nvPr/>
          </p:nvSpPr>
          <p:spPr>
            <a:xfrm>
              <a:off x="4876800" y="2400300"/>
              <a:ext cx="4191000" cy="5562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Rectangle 23"/>
            <p:cNvSpPr/>
            <p:nvPr/>
          </p:nvSpPr>
          <p:spPr>
            <a:xfrm>
              <a:off x="4953000" y="2598506"/>
              <a:ext cx="4038600" cy="5806654"/>
            </a:xfrm>
            <a:prstGeom prst="rect">
              <a:avLst/>
            </a:prstGeom>
          </p:spPr>
          <p:txBody>
            <a:bodyPr wrap="square">
              <a:spAutoFit/>
            </a:bodyPr>
            <a:lstStyle/>
            <a:p>
              <a:pPr algn="ctr">
                <a:lnSpc>
                  <a:spcPct val="150000"/>
                </a:lnSpc>
              </a:pPr>
              <a:r>
                <a:rPr lang="vi-VN" sz="3600">
                  <a:latin typeface="Arial" panose="020B0604020202020204" pitchFamily="34" charset="0"/>
                  <a:cs typeface="Arial" panose="020B0604020202020204" pitchFamily="34" charset="0"/>
                </a:rPr>
                <a:t>Chọn những nghề mà xã hội có nhu cầu thì mới có cơ hội việc làm cao, nhanh chóng có được việc làm sau khi học nghề.</a:t>
              </a:r>
              <a:endParaRPr lang="en-US" sz="36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96" y="15445"/>
            <a:ext cx="18277704" cy="10279277"/>
          </a:xfrm>
          <a:prstGeom prst="rect">
            <a:avLst/>
          </a:prstGeom>
        </p:spPr>
      </p:pic>
      <p:grpSp>
        <p:nvGrpSpPr>
          <p:cNvPr id="5" name="Group 4"/>
          <p:cNvGrpSpPr/>
          <p:nvPr/>
        </p:nvGrpSpPr>
        <p:grpSpPr>
          <a:xfrm>
            <a:off x="6980537" y="1562100"/>
            <a:ext cx="4267200" cy="990600"/>
            <a:chOff x="7620000" y="2552700"/>
            <a:chExt cx="4267200" cy="990600"/>
          </a:xfrm>
        </p:grpSpPr>
        <p:sp>
          <p:nvSpPr>
            <p:cNvPr id="3" name="Rounded Rectangle 2"/>
            <p:cNvSpPr/>
            <p:nvPr/>
          </p:nvSpPr>
          <p:spPr>
            <a:xfrm>
              <a:off x="7620000" y="2552700"/>
              <a:ext cx="4267200" cy="9906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0" y="2717457"/>
              <a:ext cx="4267200" cy="82584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KẾT LUẬN</a:t>
              </a:r>
              <a:endParaRPr lang="en-US" sz="3600" b="1">
                <a:latin typeface="Arial" panose="020B0604020202020204" pitchFamily="34" charset="0"/>
                <a:cs typeface="Arial" panose="020B0604020202020204" pitchFamily="34" charset="0"/>
              </a:endParaRPr>
            </a:p>
          </p:txBody>
        </p:sp>
      </p:grpSp>
      <p:sp>
        <p:nvSpPr>
          <p:cNvPr id="13" name="Rectangle 12"/>
          <p:cNvSpPr/>
          <p:nvPr/>
        </p:nvSpPr>
        <p:spPr>
          <a:xfrm>
            <a:off x="3323451" y="3291016"/>
            <a:ext cx="11536063" cy="4247317"/>
          </a:xfrm>
          <a:prstGeom prst="rect">
            <a:avLst/>
          </a:prstGeom>
        </p:spPr>
        <p:txBody>
          <a:bodyPr wrap="square">
            <a:spAutoFit/>
          </a:bodyPr>
          <a:lstStyle/>
          <a:p>
            <a:pPr algn="just">
              <a:lnSpc>
                <a:spcPct val="150000"/>
              </a:lnSpc>
            </a:pPr>
            <a:r>
              <a:rPr lang="en-US" sz="3600">
                <a:solidFill>
                  <a:srgbClr val="C00000"/>
                </a:solidFill>
                <a:latin typeface="Arial" panose="020B0604020202020204" pitchFamily="34" charset="0"/>
                <a:cs typeface="Arial" panose="020B0604020202020204" pitchFamily="34" charset="0"/>
              </a:rPr>
              <a:t>Để biết được sở thích, khả năng của bản thân, các em hãy tích cực tham gia các hoạt động ở trường, lớp, gia đình, cộng đồng để bộc lộ, kiểm nghiệm được sở thích, khả năng của bản thân; tham gia các hoạt động trải nghiệm nghề</a:t>
            </a:r>
            <a:r>
              <a:rPr lang="en-US" sz="3600">
                <a:solidFill>
                  <a:srgbClr val="C00000"/>
                </a:solidFill>
                <a:latin typeface="Arial" panose="020B0604020202020204" pitchFamily="34" charset="0"/>
                <a:cs typeface="Arial" panose="020B0604020202020204" pitchFamily="34" charset="0"/>
              </a:rPr>
              <a:t>. </a:t>
            </a:r>
            <a:endParaRPr lang="en-US" sz="360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
            <a:ext cx="17526000" cy="952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62897" y="225530"/>
            <a:ext cx="14620103" cy="972044"/>
            <a:chOff x="1762897" y="324384"/>
            <a:chExt cx="14620103" cy="972044"/>
          </a:xfrm>
        </p:grpSpPr>
        <p:sp>
          <p:nvSpPr>
            <p:cNvPr id="6" name="Rectangle 5"/>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Diamond 7"/>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ectangle 8"/>
            <p:cNvSpPr/>
            <p:nvPr/>
          </p:nvSpPr>
          <p:spPr>
            <a:xfrm>
              <a:off x="3503521" y="324384"/>
              <a:ext cx="11388054" cy="820674"/>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1</a:t>
              </a:r>
              <a:r>
                <a:rPr lang="en-US" sz="3600" smtClean="0">
                  <a:solidFill>
                    <a:srgbClr val="002060"/>
                  </a:solidFill>
                  <a:latin typeface="Arial" panose="020B0604020202020204" pitchFamily="34" charset="0"/>
                  <a:cs typeface="Arial" panose="020B0604020202020204" pitchFamily="34" charset="0"/>
                </a:rPr>
                <a:t>. </a:t>
              </a:r>
              <a:r>
                <a:rPr lang="en-US" sz="3600" b="1" smtClean="0">
                  <a:solidFill>
                    <a:srgbClr val="002060"/>
                  </a:solidFill>
                  <a:latin typeface="Arial" panose="020B0604020202020204" pitchFamily="34" charset="0"/>
                  <a:cs typeface="Arial" panose="020B0604020202020204" pitchFamily="34" charset="0"/>
                </a:rPr>
                <a:t>Thảo </a:t>
              </a:r>
              <a:r>
                <a:rPr lang="en-US" sz="3600" b="1">
                  <a:solidFill>
                    <a:srgbClr val="002060"/>
                  </a:solidFill>
                  <a:latin typeface="Arial" panose="020B0604020202020204" pitchFamily="34" charset="0"/>
                  <a:cs typeface="Arial" panose="020B0604020202020204" pitchFamily="34" charset="0"/>
                </a:rPr>
                <a:t>luận yêu cầu chọn nghề phù hợp</a:t>
              </a:r>
              <a:endParaRPr lang="en-US" sz="3600" b="1">
                <a:solidFill>
                  <a:srgbClr val="002060"/>
                </a:solidFill>
                <a:latin typeface="Arial" panose="020B0604020202020204" pitchFamily="34" charset="0"/>
                <a:cs typeface="Arial" panose="020B0604020202020204" pitchFamily="34" charset="0"/>
              </a:endParaRPr>
            </a:p>
          </p:txBody>
        </p:sp>
      </p:grpSp>
      <p:sp>
        <p:nvSpPr>
          <p:cNvPr id="10" name="Rectangle 9"/>
          <p:cNvSpPr/>
          <p:nvPr/>
        </p:nvSpPr>
        <p:spPr>
          <a:xfrm>
            <a:off x="1013634" y="3144774"/>
            <a:ext cx="6390503" cy="820674"/>
          </a:xfrm>
          <a:prstGeom prst="rect">
            <a:avLst/>
          </a:prstGeom>
        </p:spPr>
        <p:txBody>
          <a:bodyPr wrap="square">
            <a:spAutoFit/>
          </a:bodyPr>
          <a:lstStyle/>
          <a:p>
            <a:pPr algn="just">
              <a:lnSpc>
                <a:spcPct val="150000"/>
              </a:lnSpc>
            </a:pPr>
            <a:r>
              <a:rPr lang="en-US" sz="3600" i="1" smtClean="0">
                <a:solidFill>
                  <a:srgbClr val="C00000"/>
                </a:solidFill>
                <a:latin typeface="Arial" panose="020B0604020202020204" pitchFamily="34" charset="0"/>
                <a:cs typeface="Arial" panose="020B0604020202020204" pitchFamily="34" charset="0"/>
              </a:rPr>
              <a:t>Mô hình </a:t>
            </a:r>
            <a:r>
              <a:rPr lang="en-US" sz="3600" b="1" i="1" smtClean="0">
                <a:solidFill>
                  <a:srgbClr val="C00000"/>
                </a:solidFill>
                <a:latin typeface="Arial" panose="020B0604020202020204" pitchFamily="34" charset="0"/>
                <a:cs typeface="Arial" panose="020B0604020202020204" pitchFamily="34" charset="0"/>
              </a:rPr>
              <a:t>“Cây nghề nghiệp”</a:t>
            </a:r>
            <a:endParaRPr lang="en-US" sz="3600" b="1">
              <a:solidFill>
                <a:srgbClr val="C00000"/>
              </a:solidFill>
              <a:latin typeface="Arial" panose="020B0604020202020204" pitchFamily="34" charset="0"/>
              <a:cs typeface="Arial" panose="020B0604020202020204" pitchFamily="34" charset="0"/>
            </a:endParaRPr>
          </a:p>
        </p:txBody>
      </p:sp>
      <p:pic>
        <p:nvPicPr>
          <p:cNvPr id="11" name="Picture 10" descr="A picture containing text, table&#10;&#10;Description automatically generated"/>
          <p:cNvPicPr/>
          <p:nvPr/>
        </p:nvPicPr>
        <p:blipFill>
          <a:blip r:embed="rId3"/>
          <a:stretch>
            <a:fillRect/>
          </a:stretch>
        </p:blipFill>
        <p:spPr>
          <a:xfrm>
            <a:off x="7467600" y="1714500"/>
            <a:ext cx="10068697" cy="7772400"/>
          </a:xfrm>
          <a:prstGeom prst="rect">
            <a:avLst/>
          </a:prstGeom>
        </p:spPr>
      </p:pic>
      <p:grpSp>
        <p:nvGrpSpPr>
          <p:cNvPr id="4" name="Group 3"/>
          <p:cNvGrpSpPr/>
          <p:nvPr/>
        </p:nvGrpSpPr>
        <p:grpSpPr>
          <a:xfrm>
            <a:off x="1066800" y="4686300"/>
            <a:ext cx="5849455" cy="3133138"/>
            <a:chOff x="994718" y="4143963"/>
            <a:chExt cx="5849455" cy="3133138"/>
          </a:xfrm>
        </p:grpSpPr>
        <p:sp>
          <p:nvSpPr>
            <p:cNvPr id="12" name="Snip Single Corner Rectangle 11"/>
            <p:cNvSpPr/>
            <p:nvPr/>
          </p:nvSpPr>
          <p:spPr>
            <a:xfrm>
              <a:off x="994718" y="4143963"/>
              <a:ext cx="5849455" cy="3133138"/>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99518" y="4386853"/>
              <a:ext cx="5183405" cy="2585323"/>
            </a:xfrm>
            <a:prstGeom prst="rect">
              <a:avLst/>
            </a:prstGeom>
          </p:spPr>
          <p:txBody>
            <a:bodyPr wrap="square">
              <a:spAutoFit/>
            </a:bodyPr>
            <a:lstStyle/>
            <a:p>
              <a:pPr algn="just">
                <a:lnSpc>
                  <a:spcPct val="150000"/>
                </a:lnSpc>
              </a:pPr>
              <a:r>
                <a:rPr lang="en-US" sz="3600" i="1" smtClean="0">
                  <a:latin typeface="Arial" panose="020B0604020202020204" pitchFamily="34" charset="0"/>
                  <a:cs typeface="Arial" panose="020B0604020202020204" pitchFamily="34" charset="0"/>
                </a:rPr>
                <a:t>Theo em, </a:t>
              </a:r>
              <a:r>
                <a:rPr lang="vi-VN" sz="3600" i="1">
                  <a:latin typeface="Arial" panose="020B0604020202020204" pitchFamily="34" charset="0"/>
                  <a:cs typeface="Arial" panose="020B0604020202020204" pitchFamily="34" charset="0"/>
                </a:rPr>
                <a:t>vì sao cần chọn nghề bản thân yêu thích và có </a:t>
              </a:r>
              <a:r>
                <a:rPr lang="vi-VN" sz="3600" i="1">
                  <a:latin typeface="Arial" panose="020B0604020202020204" pitchFamily="34" charset="0"/>
                  <a:cs typeface="Arial" panose="020B0604020202020204" pitchFamily="34" charset="0"/>
                </a:rPr>
                <a:t>khả </a:t>
              </a:r>
              <a:r>
                <a:rPr lang="vi-VN" sz="3600" i="1" smtClean="0">
                  <a:latin typeface="Arial" panose="020B0604020202020204" pitchFamily="34" charset="0"/>
                  <a:cs typeface="Arial" panose="020B0604020202020204" pitchFamily="34" charset="0"/>
                </a:rPr>
                <a:t>năng</a:t>
              </a:r>
              <a:r>
                <a:rPr lang="en-US" sz="3600" i="1" smtClean="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
            <a:ext cx="17526000" cy="952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90601" y="225530"/>
            <a:ext cx="16024772"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2605038" y="324384"/>
              <a:ext cx="13185020" cy="923330"/>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2</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Thảo luận đưa ra ý liến về chọn nghề phù hợp.</a:t>
              </a:r>
              <a:endParaRPr lang="en-US" sz="3600" b="1">
                <a:solidFill>
                  <a:srgbClr val="002060"/>
                </a:solidFill>
                <a:latin typeface="Arial" panose="020B0604020202020204" pitchFamily="34" charset="0"/>
                <a:cs typeface="Arial" panose="020B0604020202020204" pitchFamily="34" charset="0"/>
              </a:endParaRPr>
            </a:p>
          </p:txBody>
        </p:sp>
      </p:grpSp>
      <p:grpSp>
        <p:nvGrpSpPr>
          <p:cNvPr id="9" name="Group 8"/>
          <p:cNvGrpSpPr/>
          <p:nvPr/>
        </p:nvGrpSpPr>
        <p:grpSpPr>
          <a:xfrm>
            <a:off x="990600" y="1653744"/>
            <a:ext cx="16535400" cy="2711988"/>
            <a:chOff x="325582" y="1790700"/>
            <a:chExt cx="16535400" cy="2711988"/>
          </a:xfrm>
        </p:grpSpPr>
        <p:sp>
          <p:nvSpPr>
            <p:cNvPr id="10" name="Snip Single Corner Rectangle 9"/>
            <p:cNvSpPr/>
            <p:nvPr/>
          </p:nvSpPr>
          <p:spPr>
            <a:xfrm>
              <a:off x="325582" y="1790700"/>
              <a:ext cx="16535400" cy="2711987"/>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4182" y="1917365"/>
              <a:ext cx="16154400" cy="2585323"/>
            </a:xfrm>
            <a:prstGeom prst="rect">
              <a:avLst/>
            </a:prstGeom>
          </p:spPr>
          <p:txBody>
            <a:bodyPr wrap="square">
              <a:spAutoFit/>
            </a:bodyPr>
            <a:lstStyle/>
            <a:p>
              <a:pPr>
                <a:lnSpc>
                  <a:spcPct val="150000"/>
                </a:lnSpc>
              </a:pPr>
              <a:r>
                <a:rPr lang="en-US" sz="3600" i="1">
                  <a:solidFill>
                    <a:schemeClr val="accent5">
                      <a:lumMod val="50000"/>
                    </a:schemeClr>
                  </a:solidFill>
                  <a:latin typeface="Arial" panose="020B0604020202020204" pitchFamily="34" charset="0"/>
                  <a:cs typeface="Arial" panose="020B0604020202020204" pitchFamily="34" charset="0"/>
                </a:rPr>
                <a:t>T</a:t>
              </a:r>
              <a:r>
                <a:rPr lang="en-US" sz="3600" i="1" smtClean="0">
                  <a:solidFill>
                    <a:schemeClr val="accent5">
                      <a:lumMod val="50000"/>
                    </a:schemeClr>
                  </a:solidFill>
                  <a:latin typeface="Arial" panose="020B0604020202020204" pitchFamily="34" charset="0"/>
                  <a:cs typeface="Arial" panose="020B0604020202020204" pitchFamily="34" charset="0"/>
                </a:rPr>
                <a:t>hảo </a:t>
              </a:r>
              <a:r>
                <a:rPr lang="en-US" sz="3600" i="1">
                  <a:solidFill>
                    <a:schemeClr val="accent5">
                      <a:lumMod val="50000"/>
                    </a:schemeClr>
                  </a:solidFill>
                  <a:latin typeface="Arial" panose="020B0604020202020204" pitchFamily="34" charset="0"/>
                  <a:cs typeface="Arial" panose="020B0604020202020204" pitchFamily="34" charset="0"/>
                </a:rPr>
                <a:t>luận để đưa ra ý kiến về việc chọn nghề phù hợp trong mỗi trường </a:t>
              </a:r>
              <a:r>
                <a:rPr lang="en-US" sz="3600" i="1">
                  <a:solidFill>
                    <a:schemeClr val="accent5">
                      <a:lumMod val="50000"/>
                    </a:schemeClr>
                  </a:solidFill>
                  <a:latin typeface="Arial" panose="020B0604020202020204" pitchFamily="34" charset="0"/>
                  <a:cs typeface="Arial" panose="020B0604020202020204" pitchFamily="34" charset="0"/>
                </a:rPr>
                <a:t>hợp </a:t>
              </a:r>
              <a:r>
                <a:rPr lang="en-US" sz="3600" i="1" smtClean="0">
                  <a:solidFill>
                    <a:schemeClr val="accent5">
                      <a:lumMod val="50000"/>
                    </a:schemeClr>
                  </a:solidFill>
                  <a:latin typeface="Arial" panose="020B0604020202020204" pitchFamily="34" charset="0"/>
                  <a:cs typeface="Arial" panose="020B0604020202020204" pitchFamily="34" charset="0"/>
                </a:rPr>
                <a:t>sgk (</a:t>
              </a:r>
              <a:r>
                <a:rPr lang="vi-VN" sz="3600" i="1">
                  <a:solidFill>
                    <a:schemeClr val="accent5">
                      <a:lumMod val="50000"/>
                    </a:schemeClr>
                  </a:solidFill>
                  <a:latin typeface="Arial" panose="020B0604020202020204" pitchFamily="34" charset="0"/>
                  <a:cs typeface="Arial" panose="020B0604020202020204" pitchFamily="34" charset="0"/>
                </a:rPr>
                <a:t>Nên chọn/ có thể chọn/ không nên chọn/ đừng chọn và giải thích sự lựa chọn đó.</a:t>
              </a:r>
              <a:endParaRPr lang="en-US" sz="3600" i="1">
                <a:solidFill>
                  <a:schemeClr val="accent5">
                    <a:lumMod val="50000"/>
                  </a:schemeClr>
                </a:solidFill>
                <a:latin typeface="Arial" panose="020B0604020202020204" pitchFamily="34" charset="0"/>
                <a:cs typeface="Arial" panose="020B0604020202020204" pitchFamily="34" charset="0"/>
              </a:endParaRPr>
            </a:p>
          </p:txBody>
        </p:sp>
      </p:grpSp>
      <p:sp>
        <p:nvSpPr>
          <p:cNvPr id="13" name="Rounded Rectangle 12"/>
          <p:cNvSpPr/>
          <p:nvPr/>
        </p:nvSpPr>
        <p:spPr>
          <a:xfrm>
            <a:off x="1219200" y="4609234"/>
            <a:ext cx="9240982" cy="106506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sz="3600" smtClean="0">
                <a:latin typeface="Arial" panose="020B0604020202020204" pitchFamily="34" charset="0"/>
                <a:cs typeface="Arial" panose="020B0604020202020204" pitchFamily="34" charset="0"/>
              </a:rPr>
              <a:t>Không thích và không có khả năng.</a:t>
            </a:r>
            <a:endParaRPr lang="en-US" sz="3600">
              <a:latin typeface="Arial" panose="020B0604020202020204" pitchFamily="34" charset="0"/>
              <a:cs typeface="Arial" panose="020B0604020202020204" pitchFamily="34" charset="0"/>
            </a:endParaRPr>
          </a:p>
        </p:txBody>
      </p:sp>
      <p:sp>
        <p:nvSpPr>
          <p:cNvPr id="14" name="Rounded Rectangle 13"/>
          <p:cNvSpPr/>
          <p:nvPr/>
        </p:nvSpPr>
        <p:spPr>
          <a:xfrm>
            <a:off x="1221259" y="5945984"/>
            <a:ext cx="9240982" cy="106506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sz="3600" smtClean="0">
                <a:latin typeface="Arial" panose="020B0604020202020204" pitchFamily="34" charset="0"/>
                <a:cs typeface="Arial" panose="020B0604020202020204" pitchFamily="34" charset="0"/>
              </a:rPr>
              <a:t>Rất thích và có khả năng</a:t>
            </a:r>
            <a:endParaRPr lang="en-US" sz="3600">
              <a:latin typeface="Arial" panose="020B0604020202020204" pitchFamily="34" charset="0"/>
              <a:cs typeface="Arial" panose="020B0604020202020204" pitchFamily="34" charset="0"/>
            </a:endParaRPr>
          </a:p>
        </p:txBody>
      </p:sp>
      <p:sp>
        <p:nvSpPr>
          <p:cNvPr id="15" name="Rounded Rectangle 14"/>
          <p:cNvSpPr/>
          <p:nvPr/>
        </p:nvSpPr>
        <p:spPr>
          <a:xfrm>
            <a:off x="1184189" y="7207458"/>
            <a:ext cx="9240982" cy="106506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sz="3600" smtClean="0">
                <a:latin typeface="Arial" panose="020B0604020202020204" pitchFamily="34" charset="0"/>
                <a:cs typeface="Arial" panose="020B0604020202020204" pitchFamily="34" charset="0"/>
              </a:rPr>
              <a:t>Có khả năng nhưng không thích</a:t>
            </a:r>
            <a:endParaRPr lang="en-US" sz="3600">
              <a:latin typeface="Arial" panose="020B0604020202020204" pitchFamily="34" charset="0"/>
              <a:cs typeface="Arial" panose="020B0604020202020204" pitchFamily="34" charset="0"/>
            </a:endParaRPr>
          </a:p>
        </p:txBody>
      </p:sp>
      <p:sp>
        <p:nvSpPr>
          <p:cNvPr id="16" name="Rounded Rectangle 15"/>
          <p:cNvSpPr/>
          <p:nvPr/>
        </p:nvSpPr>
        <p:spPr>
          <a:xfrm>
            <a:off x="1188308" y="8496300"/>
            <a:ext cx="9240982" cy="106506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sz="3600" smtClean="0">
                <a:latin typeface="Arial" panose="020B0604020202020204" pitchFamily="34" charset="0"/>
                <a:cs typeface="Arial" panose="020B0604020202020204" pitchFamily="34" charset="0"/>
              </a:rPr>
              <a:t>Tương đối có khả năng và tương đối thích</a:t>
            </a:r>
            <a:endParaRPr lang="en-US" sz="3600">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00099" y="4728221"/>
            <a:ext cx="5315274" cy="456565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
            <a:ext cx="17526000" cy="952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90600" y="225530"/>
            <a:ext cx="16306799"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2605038" y="324384"/>
              <a:ext cx="13185020" cy="923330"/>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2</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Thảo luận đưa ra ý liến về chọn nghề phù hợp.</a:t>
              </a:r>
              <a:endParaRPr lang="en-US" sz="3600" b="1">
                <a:solidFill>
                  <a:srgbClr val="002060"/>
                </a:solidFill>
                <a:latin typeface="Arial" panose="020B0604020202020204" pitchFamily="34" charset="0"/>
                <a:cs typeface="Arial" panose="020B0604020202020204" pitchFamily="34" charset="0"/>
              </a:endParaRPr>
            </a:p>
          </p:txBody>
        </p:sp>
      </p:grpSp>
      <p:sp>
        <p:nvSpPr>
          <p:cNvPr id="9" name="Pentagon 8"/>
          <p:cNvSpPr/>
          <p:nvPr/>
        </p:nvSpPr>
        <p:spPr>
          <a:xfrm>
            <a:off x="-57793" y="1991497"/>
            <a:ext cx="3641252" cy="7620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smtClean="0">
                <a:solidFill>
                  <a:schemeClr val="accent6">
                    <a:lumMod val="50000"/>
                  </a:schemeClr>
                </a:solidFill>
                <a:latin typeface="Arial" panose="020B0604020202020204" pitchFamily="34" charset="0"/>
                <a:cs typeface="Arial" panose="020B0604020202020204" pitchFamily="34" charset="0"/>
              </a:rPr>
              <a:t>     Ví dụ mẫu:</a:t>
            </a:r>
            <a:endParaRPr lang="en-US" sz="3600" b="1">
              <a:solidFill>
                <a:schemeClr val="accent6">
                  <a:lumMod val="50000"/>
                </a:schemeClr>
              </a:solidFill>
              <a:latin typeface="Arial" panose="020B0604020202020204" pitchFamily="34" charset="0"/>
              <a:cs typeface="Arial" panose="020B0604020202020204" pitchFamily="34" charset="0"/>
            </a:endParaRPr>
          </a:p>
        </p:txBody>
      </p:sp>
      <p:sp>
        <p:nvSpPr>
          <p:cNvPr id="10" name="Plaque 9"/>
          <p:cNvSpPr/>
          <p:nvPr/>
        </p:nvSpPr>
        <p:spPr>
          <a:xfrm>
            <a:off x="972065" y="3299254"/>
            <a:ext cx="9601200" cy="1257300"/>
          </a:xfrm>
          <a:prstGeom prst="plaqu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600" b="1" i="1" smtClean="0"/>
              <a:t>“</a:t>
            </a:r>
            <a:r>
              <a:rPr lang="vi-VN" sz="3600" b="1" i="1"/>
              <a:t>Rất thích nhưng không có khả năng” </a:t>
            </a:r>
            <a:endParaRPr lang="en-US" sz="3600" b="1" i="1"/>
          </a:p>
        </p:txBody>
      </p:sp>
      <p:sp>
        <p:nvSpPr>
          <p:cNvPr id="11" name="Down Arrow 10"/>
          <p:cNvSpPr/>
          <p:nvPr/>
        </p:nvSpPr>
        <p:spPr>
          <a:xfrm>
            <a:off x="5360278" y="4766104"/>
            <a:ext cx="824773" cy="819150"/>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941171" y="5905500"/>
            <a:ext cx="9829800" cy="2585323"/>
            <a:chOff x="972065" y="5909104"/>
            <a:chExt cx="9829800" cy="2585323"/>
          </a:xfrm>
        </p:grpSpPr>
        <p:sp>
          <p:nvSpPr>
            <p:cNvPr id="12" name="Rounded Rectangle 11"/>
            <p:cNvSpPr/>
            <p:nvPr/>
          </p:nvSpPr>
          <p:spPr>
            <a:xfrm>
              <a:off x="972065" y="5909104"/>
              <a:ext cx="9829800" cy="25853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1200663" y="5909104"/>
              <a:ext cx="9372601" cy="2482667"/>
            </a:xfrm>
            <a:prstGeom prst="rect">
              <a:avLst/>
            </a:prstGeom>
          </p:spPr>
          <p:txBody>
            <a:bodyPr wrap="square">
              <a:spAutoFit/>
            </a:bodyPr>
            <a:lstStyle/>
            <a:p>
              <a:pPr algn="just">
                <a:lnSpc>
                  <a:spcPct val="150000"/>
                </a:lnSpc>
              </a:pPr>
              <a:r>
                <a:rPr lang="en-US" sz="3600" b="1" i="1" smtClean="0">
                  <a:latin typeface="Arial" panose="020B0604020202020204" pitchFamily="34" charset="0"/>
                  <a:cs typeface="Arial" panose="020B0604020202020204" pitchFamily="34" charset="0"/>
                </a:rPr>
                <a:t>Không </a:t>
              </a:r>
              <a:r>
                <a:rPr lang="en-US" sz="3600" b="1" i="1">
                  <a:latin typeface="Arial" panose="020B0604020202020204" pitchFamily="34" charset="0"/>
                  <a:cs typeface="Arial" panose="020B0604020202020204" pitchFamily="34" charset="0"/>
                </a:rPr>
                <a:t>nên chọn </a:t>
              </a:r>
              <a:r>
                <a:rPr lang="en-US" sz="3600" i="1">
                  <a:latin typeface="Arial" panose="020B0604020202020204" pitchFamily="34" charset="0"/>
                  <a:cs typeface="Arial" panose="020B0604020202020204" pitchFamily="34" charset="0"/>
                </a:rPr>
                <a:t>vì sẽ rất khó khăn trong việc hoàn thành nhiệm vụ, mất tự tin </a:t>
              </a:r>
              <a:r>
                <a:rPr lang="en-US" sz="3600" i="1">
                  <a:latin typeface="Arial" panose="020B0604020202020204" pitchFamily="34" charset="0"/>
                  <a:cs typeface="Arial" panose="020B0604020202020204" pitchFamily="34" charset="0"/>
                </a:rPr>
                <a:t>và </a:t>
              </a:r>
              <a:r>
                <a:rPr lang="en-US" sz="3600" i="1" smtClean="0">
                  <a:latin typeface="Arial" panose="020B0604020202020204" pitchFamily="34" charset="0"/>
                  <a:cs typeface="Arial" panose="020B0604020202020204" pitchFamily="34" charset="0"/>
                </a:rPr>
                <a:t>dần </a:t>
              </a:r>
              <a:r>
                <a:rPr lang="en-US" sz="3600" i="1">
                  <a:latin typeface="Arial" panose="020B0604020202020204" pitchFamily="34" charset="0"/>
                  <a:cs typeface="Arial" panose="020B0604020202020204" pitchFamily="34" charset="0"/>
                </a:rPr>
                <a:t>mất động lực trong công việc.</a:t>
              </a:r>
              <a:endParaRPr lang="en-US" sz="3600">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972800" y="3927904"/>
            <a:ext cx="6650637" cy="593999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2909</Words>
  <Application>WPS Presentation</Application>
  <PresentationFormat>Custom</PresentationFormat>
  <Paragraphs>126</Paragraphs>
  <Slides>13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Arial</vt:lpstr>
      <vt:lpstr>SimSun</vt:lpstr>
      <vt:lpstr>Wingdings</vt:lpstr>
      <vt:lpstr>Microsoft YaHei</vt:lpstr>
      <vt:lpstr>Arial Unicode MS</vt:lpstr>
      <vt:lpstr>Calibri</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hường đỗ</cp:lastModifiedBy>
  <cp:revision>21</cp:revision>
  <dcterms:created xsi:type="dcterms:W3CDTF">2006-08-16T00:00:00Z</dcterms:created>
  <dcterms:modified xsi:type="dcterms:W3CDTF">2026-02-24T00:29:20Z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4984D7CBF57040FDB22DC019353DC9B4_13</vt:lpwstr>
  </property>
  <property fmtid="{D5CDD505-2E9C-101B-9397-08002B2CF9AE}" pid="3" name="KSOProductBuildVer">
    <vt:lpwstr>1033-12.2.0.23196</vt:lpwstr>
  </property>
</Properties>
</file>