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media/image9.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0" r:id="rId3"/>
    <p:sldId id="270" r:id="rId4"/>
    <p:sldId id="277" r:id="rId5"/>
    <p:sldId id="273" r:id="rId6"/>
    <p:sldId id="274" r:id="rId7"/>
    <p:sldId id="278" r:id="rId8"/>
    <p:sldId id="275" r:id="rId9"/>
    <p:sldId id="276" r:id="rId10"/>
    <p:sldId id="283" r:id="rId11"/>
    <p:sldId id="284" r:id="rId12"/>
    <p:sldId id="285" r:id="rId13"/>
    <p:sldId id="279" r:id="rId14"/>
    <p:sldId id="286" r:id="rId15"/>
    <p:sldId id="288" r:id="rId16"/>
    <p:sldId id="282" r:id="rId17"/>
  </p:sldIdLst>
  <p:sldSz cx="18288000" cy="10287000"/>
  <p:notesSz cx="6858000" cy="9144000"/>
  <p:embeddedFontLst>
    <p:embeddedFont>
      <p:font typeface="Calibri" panose="020F050202020403020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p:scale>
          <a:sx n="39" d="100"/>
          <a:sy n="39" d="100"/>
        </p:scale>
        <p:origin x="-756" y="-348"/>
      </p:cViewPr>
      <p:guideLst>
        <p:guide orient="horz" pos="2160"/>
        <p:guide pos="286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font" Target="fonts/font4.fntdata"/><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855" y="0"/>
            <a:ext cx="18288000" cy="10287000"/>
          </a:xfrm>
          <a:prstGeom prst="rect">
            <a:avLst/>
          </a:prstGeom>
        </p:spPr>
      </p:pic>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4200" y="876299"/>
            <a:ext cx="3352800" cy="26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0" y="2463945"/>
            <a:ext cx="3352800" cy="26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06290" y="1866900"/>
            <a:ext cx="9552709" cy="2308324"/>
          </a:xfrm>
          <a:prstGeom prst="rect">
            <a:avLst/>
          </a:prstGeom>
          <a:noFill/>
        </p:spPr>
        <p:txBody>
          <a:bodyPr wrap="square" rtlCol="0">
            <a:spAutoFit/>
          </a:bodyPr>
          <a:lstStyle/>
          <a:p>
            <a:pPr algn="ctr">
              <a:lnSpc>
                <a:spcPct val="150000"/>
              </a:lnSpc>
            </a:pPr>
            <a:r>
              <a:rPr lang="en-US" sz="4800" b="1" smtClean="0">
                <a:solidFill>
                  <a:srgbClr val="FF0000"/>
                </a:solidFill>
                <a:latin typeface="Arial" panose="020B0604020202020204" pitchFamily="34" charset="0"/>
                <a:cs typeface="Arial" panose="020B0604020202020204" pitchFamily="34" charset="0"/>
              </a:rPr>
              <a:t>CHÀO MỪNG CÁC EM ĐẾN VỚI BÀI HỌC NGÀY HÔM NAY!</a:t>
            </a:r>
            <a:endParaRPr lang="en-US" sz="4800" b="1">
              <a:solidFill>
                <a:srgbClr val="FF0000"/>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73292"/>
            <a:ext cx="17526000" cy="91946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133600" y="178013"/>
            <a:ext cx="14020800" cy="972044"/>
            <a:chOff x="1762897" y="324384"/>
            <a:chExt cx="14620103" cy="972044"/>
          </a:xfrm>
        </p:grpSpPr>
        <p:sp>
          <p:nvSpPr>
            <p:cNvPr id="5" name="Rectangle 4"/>
            <p:cNvSpPr/>
            <p:nvPr/>
          </p:nvSpPr>
          <p:spPr>
            <a:xfrm>
              <a:off x="2324100" y="342900"/>
              <a:ext cx="13487400" cy="953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Diamond 5"/>
            <p:cNvSpPr/>
            <p:nvPr/>
          </p:nvSpPr>
          <p:spPr>
            <a:xfrm>
              <a:off x="1762897"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Diamond 6"/>
            <p:cNvSpPr/>
            <p:nvPr/>
          </p:nvSpPr>
          <p:spPr>
            <a:xfrm>
              <a:off x="15240000"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3301925" y="324384"/>
              <a:ext cx="11791247" cy="923330"/>
            </a:xfrm>
            <a:prstGeom prst="rect">
              <a:avLst/>
            </a:prstGeom>
          </p:spPr>
          <p:txBody>
            <a:bodyPr wrap="none">
              <a:spAutoFit/>
            </a:bodyPr>
            <a:lstStyle/>
            <a:p>
              <a:pPr algn="ctr">
                <a:lnSpc>
                  <a:spcPct val="150000"/>
                </a:lnSpc>
              </a:pPr>
              <a:r>
                <a:rPr lang="en-US" sz="3600" b="1" smtClean="0">
                  <a:solidFill>
                    <a:srgbClr val="002060"/>
                  </a:solidFill>
                  <a:latin typeface="Arial" panose="020B0604020202020204" pitchFamily="34" charset="0"/>
                  <a:cs typeface="Arial" panose="020B0604020202020204" pitchFamily="34" charset="0"/>
                </a:rPr>
                <a:t>Nhiệm vụ 2</a:t>
              </a:r>
              <a:r>
                <a:rPr lang="en-US" sz="3600" smtClean="0">
                  <a:solidFill>
                    <a:srgbClr val="002060"/>
                  </a:solidFill>
                  <a:latin typeface="Arial" panose="020B0604020202020204" pitchFamily="34" charset="0"/>
                  <a:cs typeface="Arial" panose="020B0604020202020204" pitchFamily="34" charset="0"/>
                </a:rPr>
                <a:t>. </a:t>
              </a:r>
              <a:r>
                <a:rPr lang="vi-VN" sz="3600" b="1">
                  <a:solidFill>
                    <a:srgbClr val="002060"/>
                  </a:solidFill>
                  <a:latin typeface="Arial" panose="020B0604020202020204" pitchFamily="34" charset="0"/>
                  <a:cs typeface="Arial" panose="020B0604020202020204" pitchFamily="34" charset="0"/>
                </a:rPr>
                <a:t>Đưa ra lời khuyên chọn nghề phù hợp</a:t>
              </a:r>
              <a:endParaRPr lang="en-US" sz="3600" b="1">
                <a:solidFill>
                  <a:srgbClr val="002060"/>
                </a:solidFill>
                <a:latin typeface="Arial" panose="020B0604020202020204" pitchFamily="34" charset="0"/>
                <a:cs typeface="Arial" panose="020B0604020202020204" pitchFamily="34" charset="0"/>
              </a:endParaRPr>
            </a:p>
          </p:txBody>
        </p:sp>
      </p:grpSp>
      <p:grpSp>
        <p:nvGrpSpPr>
          <p:cNvPr id="9" name="Group 8"/>
          <p:cNvGrpSpPr/>
          <p:nvPr/>
        </p:nvGrpSpPr>
        <p:grpSpPr>
          <a:xfrm>
            <a:off x="1001876" y="1645508"/>
            <a:ext cx="16447923" cy="2888393"/>
            <a:chOff x="990600" y="3207608"/>
            <a:chExt cx="7727398" cy="2888393"/>
          </a:xfrm>
        </p:grpSpPr>
        <p:sp>
          <p:nvSpPr>
            <p:cNvPr id="10" name="Rounded Rectangle 9"/>
            <p:cNvSpPr/>
            <p:nvPr/>
          </p:nvSpPr>
          <p:spPr>
            <a:xfrm>
              <a:off x="990600" y="3543301"/>
              <a:ext cx="7727398" cy="255270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Single Corner Rectangle 10"/>
            <p:cNvSpPr/>
            <p:nvPr/>
          </p:nvSpPr>
          <p:spPr>
            <a:xfrm>
              <a:off x="990600" y="3207608"/>
              <a:ext cx="1699826" cy="685800"/>
            </a:xfrm>
            <a:prstGeom prst="snip1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latin typeface="Arial" panose="020B0604020202020204" pitchFamily="34" charset="0"/>
                  <a:cs typeface="Arial" panose="020B0604020202020204" pitchFamily="34" charset="0"/>
                </a:rPr>
                <a:t>Tính huống  3</a:t>
              </a:r>
              <a:endParaRPr lang="en-US" sz="3600" b="1" i="1">
                <a:latin typeface="Arial" panose="020B0604020202020204" pitchFamily="34" charset="0"/>
                <a:cs typeface="Arial" panose="020B0604020202020204" pitchFamily="34" charset="0"/>
              </a:endParaRPr>
            </a:p>
          </p:txBody>
        </p:sp>
        <p:sp>
          <p:nvSpPr>
            <p:cNvPr id="12" name="TextBox 11"/>
            <p:cNvSpPr txBox="1"/>
            <p:nvPr/>
          </p:nvSpPr>
          <p:spPr>
            <a:xfrm>
              <a:off x="1079890" y="3893408"/>
              <a:ext cx="7584199" cy="1651671"/>
            </a:xfrm>
            <a:prstGeom prst="rect">
              <a:avLst/>
            </a:prstGeom>
            <a:noFill/>
          </p:spPr>
          <p:txBody>
            <a:bodyPr wrap="square" rtlCol="0">
              <a:spAutoFit/>
            </a:bodyPr>
            <a:lstStyle/>
            <a:p>
              <a:pPr algn="just">
                <a:lnSpc>
                  <a:spcPct val="150000"/>
                </a:lnSpc>
              </a:pPr>
              <a:r>
                <a:rPr lang="vi-VN" sz="3600">
                  <a:latin typeface="Arial" panose="020B0604020202020204" pitchFamily="34" charset="0"/>
                  <a:cs typeface="Arial" panose="020B0604020202020204" pitchFamily="34" charset="0"/>
                </a:rPr>
                <a:t>Mai rất thích ca hát và mơ ước sau này trở thành ca sĩ nhưng giọng hát của Mai yếu và không hay.</a:t>
              </a:r>
              <a:endParaRPr lang="vi-VN" sz="3600">
                <a:latin typeface="Arial" panose="020B0604020202020204" pitchFamily="34" charset="0"/>
                <a:cs typeface="Arial" panose="020B0604020202020204" pitchFamily="34" charset="0"/>
              </a:endParaRPr>
            </a:p>
          </p:txBody>
        </p:sp>
      </p:grpSp>
      <p:pic>
        <p:nvPicPr>
          <p:cNvPr id="14" name="Picture 7"/>
          <p:cNvPicPr>
            <a:picLocks noChangeAspect="1"/>
          </p:cNvPicPr>
          <p:nvPr/>
        </p:nvPicPr>
        <p:blipFill>
          <a:blip r:embed="rId3"/>
          <a:srcRect/>
          <a:stretch>
            <a:fillRect/>
          </a:stretch>
        </p:blipFill>
        <p:spPr>
          <a:xfrm>
            <a:off x="792451" y="6515100"/>
            <a:ext cx="975063" cy="3421272"/>
          </a:xfrm>
          <a:prstGeom prst="rect">
            <a:avLst/>
          </a:prstGeom>
        </p:spPr>
      </p:pic>
      <p:grpSp>
        <p:nvGrpSpPr>
          <p:cNvPr id="15" name="Group 14"/>
          <p:cNvGrpSpPr/>
          <p:nvPr/>
        </p:nvGrpSpPr>
        <p:grpSpPr>
          <a:xfrm>
            <a:off x="1977594" y="6538784"/>
            <a:ext cx="3277843" cy="1295400"/>
            <a:chOff x="1977594" y="7048500"/>
            <a:chExt cx="3277843" cy="1295400"/>
          </a:xfrm>
        </p:grpSpPr>
        <p:pic>
          <p:nvPicPr>
            <p:cNvPr id="13"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77594" y="7048500"/>
              <a:ext cx="3277843" cy="1295400"/>
            </a:xfrm>
            <a:prstGeom prst="rect">
              <a:avLst/>
            </a:prstGeom>
          </p:spPr>
        </p:pic>
        <p:sp>
          <p:nvSpPr>
            <p:cNvPr id="3" name="TextBox 2"/>
            <p:cNvSpPr txBox="1"/>
            <p:nvPr/>
          </p:nvSpPr>
          <p:spPr>
            <a:xfrm>
              <a:off x="2133600" y="7373034"/>
              <a:ext cx="2970685" cy="646331"/>
            </a:xfrm>
            <a:prstGeom prst="rect">
              <a:avLst/>
            </a:prstGeom>
            <a:noFill/>
          </p:spPr>
          <p:txBody>
            <a:bodyPr wrap="none" rtlCol="0">
              <a:spAutoFit/>
            </a:bodyPr>
            <a:lstStyle/>
            <a:p>
              <a:r>
                <a:rPr lang="en-US" sz="3600" b="1" i="1" smtClean="0">
                  <a:solidFill>
                    <a:schemeClr val="accent2">
                      <a:lumMod val="75000"/>
                    </a:schemeClr>
                  </a:solidFill>
                  <a:latin typeface="Arial" panose="020B0604020202020204" pitchFamily="34" charset="0"/>
                  <a:cs typeface="Arial" panose="020B0604020202020204" pitchFamily="34" charset="0"/>
                </a:rPr>
                <a:t>Gợi ý trả lời:</a:t>
              </a:r>
              <a:endParaRPr lang="en-US" sz="3600" b="1" i="1">
                <a:solidFill>
                  <a:schemeClr val="accent2">
                    <a:lumMod val="75000"/>
                  </a:schemeClr>
                </a:solidFill>
                <a:latin typeface="Arial" panose="020B0604020202020204" pitchFamily="34" charset="0"/>
                <a:cs typeface="Arial" panose="020B0604020202020204" pitchFamily="34" charset="0"/>
              </a:endParaRPr>
            </a:p>
          </p:txBody>
        </p:sp>
      </p:grpSp>
      <p:pic>
        <p:nvPicPr>
          <p:cNvPr id="18" name="Picture 12"/>
          <p:cNvPicPr>
            <a:picLocks noChangeAspect="1"/>
          </p:cNvPicPr>
          <p:nvPr/>
        </p:nvPicPr>
        <p:blipFill>
          <a:blip r:embed="rId6"/>
          <a:srcRect/>
          <a:stretch>
            <a:fillRect/>
          </a:stretch>
        </p:blipFill>
        <p:spPr>
          <a:xfrm>
            <a:off x="5750011" y="5141767"/>
            <a:ext cx="11734799" cy="4345133"/>
          </a:xfrm>
          <a:prstGeom prst="rect">
            <a:avLst/>
          </a:prstGeom>
        </p:spPr>
      </p:pic>
      <p:sp>
        <p:nvSpPr>
          <p:cNvPr id="16" name="Rectangle 15"/>
          <p:cNvSpPr/>
          <p:nvPr/>
        </p:nvSpPr>
        <p:spPr>
          <a:xfrm>
            <a:off x="6893010" y="5606173"/>
            <a:ext cx="9448800" cy="3416320"/>
          </a:xfrm>
          <a:prstGeom prst="rect">
            <a:avLst/>
          </a:prstGeom>
        </p:spPr>
        <p:txBody>
          <a:bodyPr wrap="square">
            <a:spAutoFit/>
          </a:bodyPr>
          <a:lstStyle/>
          <a:p>
            <a:pPr algn="just">
              <a:lnSpc>
                <a:spcPct val="150000"/>
              </a:lnSpc>
            </a:pPr>
            <a:r>
              <a:rPr lang="vi-VN" sz="3600">
                <a:solidFill>
                  <a:schemeClr val="accent2">
                    <a:lumMod val="75000"/>
                  </a:schemeClr>
                </a:solidFill>
                <a:latin typeface="Arial" panose="020B0604020202020204" pitchFamily="34" charset="0"/>
                <a:cs typeface="Arial" panose="020B0604020202020204" pitchFamily="34" charset="0"/>
              </a:rPr>
              <a:t>Nếu Mai muốn theo nghề ca sĩ bạn ấy cần phải tập luyện một thời gian, nếu giọng hát không có sự cải thiện thì Mai có thể hướng sang một nghề khác phù hợp hơn.</a:t>
            </a:r>
            <a:endParaRPr lang="en-US" sz="3600">
              <a:solidFill>
                <a:schemeClr val="accent2">
                  <a:lumMod val="75000"/>
                </a:schemeClr>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73292"/>
            <a:ext cx="17526000" cy="91946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133600" y="178013"/>
            <a:ext cx="14020800" cy="972044"/>
            <a:chOff x="1762897" y="324384"/>
            <a:chExt cx="14620103" cy="972044"/>
          </a:xfrm>
        </p:grpSpPr>
        <p:sp>
          <p:nvSpPr>
            <p:cNvPr id="5" name="Rectangle 4"/>
            <p:cNvSpPr/>
            <p:nvPr/>
          </p:nvSpPr>
          <p:spPr>
            <a:xfrm>
              <a:off x="2324100" y="342900"/>
              <a:ext cx="13487400" cy="953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Diamond 5"/>
            <p:cNvSpPr/>
            <p:nvPr/>
          </p:nvSpPr>
          <p:spPr>
            <a:xfrm>
              <a:off x="1762897"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Diamond 6"/>
            <p:cNvSpPr/>
            <p:nvPr/>
          </p:nvSpPr>
          <p:spPr>
            <a:xfrm>
              <a:off x="15240000"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3301925" y="324384"/>
              <a:ext cx="11791247" cy="923330"/>
            </a:xfrm>
            <a:prstGeom prst="rect">
              <a:avLst/>
            </a:prstGeom>
          </p:spPr>
          <p:txBody>
            <a:bodyPr wrap="none">
              <a:spAutoFit/>
            </a:bodyPr>
            <a:lstStyle/>
            <a:p>
              <a:pPr algn="ctr">
                <a:lnSpc>
                  <a:spcPct val="150000"/>
                </a:lnSpc>
              </a:pPr>
              <a:r>
                <a:rPr lang="en-US" sz="3600" b="1" smtClean="0">
                  <a:solidFill>
                    <a:srgbClr val="002060"/>
                  </a:solidFill>
                  <a:latin typeface="Arial" panose="020B0604020202020204" pitchFamily="34" charset="0"/>
                  <a:cs typeface="Arial" panose="020B0604020202020204" pitchFamily="34" charset="0"/>
                </a:rPr>
                <a:t>Nhiệm vụ 2</a:t>
              </a:r>
              <a:r>
                <a:rPr lang="en-US" sz="3600" smtClean="0">
                  <a:solidFill>
                    <a:srgbClr val="002060"/>
                  </a:solidFill>
                  <a:latin typeface="Arial" panose="020B0604020202020204" pitchFamily="34" charset="0"/>
                  <a:cs typeface="Arial" panose="020B0604020202020204" pitchFamily="34" charset="0"/>
                </a:rPr>
                <a:t>. </a:t>
              </a:r>
              <a:r>
                <a:rPr lang="vi-VN" sz="3600" b="1">
                  <a:solidFill>
                    <a:srgbClr val="002060"/>
                  </a:solidFill>
                  <a:latin typeface="Arial" panose="020B0604020202020204" pitchFamily="34" charset="0"/>
                  <a:cs typeface="Arial" panose="020B0604020202020204" pitchFamily="34" charset="0"/>
                </a:rPr>
                <a:t>Đưa ra lời khuyên chọn nghề phù hợp</a:t>
              </a:r>
              <a:endParaRPr lang="en-US" sz="3600" b="1">
                <a:solidFill>
                  <a:srgbClr val="002060"/>
                </a:solidFill>
                <a:latin typeface="Arial" panose="020B0604020202020204" pitchFamily="34" charset="0"/>
                <a:cs typeface="Arial" panose="020B0604020202020204" pitchFamily="34" charset="0"/>
              </a:endParaRPr>
            </a:p>
          </p:txBody>
        </p:sp>
      </p:grpSp>
      <p:grpSp>
        <p:nvGrpSpPr>
          <p:cNvPr id="9" name="Group 8"/>
          <p:cNvGrpSpPr/>
          <p:nvPr/>
        </p:nvGrpSpPr>
        <p:grpSpPr>
          <a:xfrm>
            <a:off x="920038" y="1441191"/>
            <a:ext cx="16447923" cy="3337942"/>
            <a:chOff x="990600" y="3026975"/>
            <a:chExt cx="7727398" cy="3337942"/>
          </a:xfrm>
        </p:grpSpPr>
        <p:sp>
          <p:nvSpPr>
            <p:cNvPr id="10" name="Rounded Rectangle 9"/>
            <p:cNvSpPr/>
            <p:nvPr/>
          </p:nvSpPr>
          <p:spPr>
            <a:xfrm>
              <a:off x="990600" y="3207608"/>
              <a:ext cx="7727398" cy="315730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Single Corner Rectangle 10"/>
            <p:cNvSpPr/>
            <p:nvPr/>
          </p:nvSpPr>
          <p:spPr>
            <a:xfrm>
              <a:off x="990600" y="3026975"/>
              <a:ext cx="1699826" cy="685800"/>
            </a:xfrm>
            <a:prstGeom prst="snip1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latin typeface="Arial" panose="020B0604020202020204" pitchFamily="34" charset="0"/>
                  <a:cs typeface="Arial" panose="020B0604020202020204" pitchFamily="34" charset="0"/>
                </a:rPr>
                <a:t>Tính huống 4</a:t>
              </a:r>
              <a:endParaRPr lang="en-US" sz="3600" b="1" i="1">
                <a:latin typeface="Arial" panose="020B0604020202020204" pitchFamily="34" charset="0"/>
                <a:cs typeface="Arial" panose="020B0604020202020204" pitchFamily="34" charset="0"/>
              </a:endParaRPr>
            </a:p>
          </p:txBody>
        </p:sp>
        <p:sp>
          <p:nvSpPr>
            <p:cNvPr id="12" name="TextBox 11"/>
            <p:cNvSpPr txBox="1"/>
            <p:nvPr/>
          </p:nvSpPr>
          <p:spPr>
            <a:xfrm>
              <a:off x="1086663" y="3712775"/>
              <a:ext cx="7584199" cy="2482667"/>
            </a:xfrm>
            <a:prstGeom prst="rect">
              <a:avLst/>
            </a:prstGeom>
            <a:noFill/>
          </p:spPr>
          <p:txBody>
            <a:bodyPr wrap="square" rtlCol="0">
              <a:spAutoFit/>
            </a:bodyPr>
            <a:lstStyle/>
            <a:p>
              <a:pPr algn="just">
                <a:lnSpc>
                  <a:spcPct val="150000"/>
                </a:lnSpc>
              </a:pPr>
              <a:r>
                <a:rPr lang="vi-VN" sz="3600">
                  <a:latin typeface="Arial" panose="020B0604020202020204" pitchFamily="34" charset="0"/>
                  <a:cs typeface="Arial" panose="020B0604020202020204" pitchFamily="34" charset="0"/>
                </a:rPr>
                <a:t>Minh có khả năng học tốt môn Tiếng anh, thích giao tiếp với mọi người và thích đi đây đi đó. Minh mơ ước trở thành hướng dẫn viên du lịch nhưng sức khỏe của bạn không tốt.</a:t>
              </a:r>
              <a:endParaRPr lang="vi-VN" sz="3600">
                <a:latin typeface="Arial" panose="020B0604020202020204" pitchFamily="34" charset="0"/>
                <a:cs typeface="Arial" panose="020B0604020202020204" pitchFamily="34" charset="0"/>
              </a:endParaRPr>
            </a:p>
          </p:txBody>
        </p:sp>
      </p:grpSp>
      <p:pic>
        <p:nvPicPr>
          <p:cNvPr id="14" name="Picture 7"/>
          <p:cNvPicPr>
            <a:picLocks noChangeAspect="1"/>
          </p:cNvPicPr>
          <p:nvPr/>
        </p:nvPicPr>
        <p:blipFill>
          <a:blip r:embed="rId3"/>
          <a:srcRect/>
          <a:stretch>
            <a:fillRect/>
          </a:stretch>
        </p:blipFill>
        <p:spPr>
          <a:xfrm>
            <a:off x="432506" y="6474943"/>
            <a:ext cx="975063" cy="3421272"/>
          </a:xfrm>
          <a:prstGeom prst="rect">
            <a:avLst/>
          </a:prstGeom>
        </p:spPr>
      </p:pic>
      <p:grpSp>
        <p:nvGrpSpPr>
          <p:cNvPr id="15" name="Group 14"/>
          <p:cNvGrpSpPr/>
          <p:nvPr/>
        </p:nvGrpSpPr>
        <p:grpSpPr>
          <a:xfrm>
            <a:off x="1260309" y="6890179"/>
            <a:ext cx="3277843" cy="1295400"/>
            <a:chOff x="1977594" y="7048500"/>
            <a:chExt cx="3277843" cy="1295400"/>
          </a:xfrm>
        </p:grpSpPr>
        <p:pic>
          <p:nvPicPr>
            <p:cNvPr id="13"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77594" y="7048500"/>
              <a:ext cx="3277843" cy="1295400"/>
            </a:xfrm>
            <a:prstGeom prst="rect">
              <a:avLst/>
            </a:prstGeom>
          </p:spPr>
        </p:pic>
        <p:sp>
          <p:nvSpPr>
            <p:cNvPr id="3" name="TextBox 2"/>
            <p:cNvSpPr txBox="1"/>
            <p:nvPr/>
          </p:nvSpPr>
          <p:spPr>
            <a:xfrm>
              <a:off x="2133600" y="7373034"/>
              <a:ext cx="2970685" cy="646331"/>
            </a:xfrm>
            <a:prstGeom prst="rect">
              <a:avLst/>
            </a:prstGeom>
            <a:noFill/>
          </p:spPr>
          <p:txBody>
            <a:bodyPr wrap="none" rtlCol="0">
              <a:spAutoFit/>
            </a:bodyPr>
            <a:lstStyle/>
            <a:p>
              <a:r>
                <a:rPr lang="en-US" sz="3600" b="1" i="1" smtClean="0">
                  <a:solidFill>
                    <a:schemeClr val="accent2">
                      <a:lumMod val="75000"/>
                    </a:schemeClr>
                  </a:solidFill>
                  <a:latin typeface="Arial" panose="020B0604020202020204" pitchFamily="34" charset="0"/>
                  <a:cs typeface="Arial" panose="020B0604020202020204" pitchFamily="34" charset="0"/>
                </a:rPr>
                <a:t>Gợi ý trả lời:</a:t>
              </a:r>
              <a:endParaRPr lang="en-US" sz="3600" b="1" i="1">
                <a:solidFill>
                  <a:schemeClr val="accent2">
                    <a:lumMod val="75000"/>
                  </a:schemeClr>
                </a:solidFill>
                <a:latin typeface="Arial" panose="020B0604020202020204" pitchFamily="34" charset="0"/>
                <a:cs typeface="Arial" panose="020B0604020202020204" pitchFamily="34" charset="0"/>
              </a:endParaRPr>
            </a:p>
          </p:txBody>
        </p:sp>
      </p:grpSp>
      <p:pic>
        <p:nvPicPr>
          <p:cNvPr id="18" name="Picture 12"/>
          <p:cNvPicPr>
            <a:picLocks noChangeAspect="1"/>
          </p:cNvPicPr>
          <p:nvPr/>
        </p:nvPicPr>
        <p:blipFill>
          <a:blip r:embed="rId6"/>
          <a:srcRect/>
          <a:stretch>
            <a:fillRect/>
          </a:stretch>
        </p:blipFill>
        <p:spPr>
          <a:xfrm>
            <a:off x="4538152" y="5141768"/>
            <a:ext cx="13140248" cy="4421332"/>
          </a:xfrm>
          <a:prstGeom prst="rect">
            <a:avLst/>
          </a:prstGeom>
        </p:spPr>
      </p:pic>
      <p:sp>
        <p:nvSpPr>
          <p:cNvPr id="16" name="Rectangle 15"/>
          <p:cNvSpPr/>
          <p:nvPr/>
        </p:nvSpPr>
        <p:spPr>
          <a:xfrm>
            <a:off x="5483892" y="5644274"/>
            <a:ext cx="11248768" cy="3416320"/>
          </a:xfrm>
          <a:prstGeom prst="rect">
            <a:avLst/>
          </a:prstGeom>
        </p:spPr>
        <p:txBody>
          <a:bodyPr wrap="square">
            <a:spAutoFit/>
          </a:bodyPr>
          <a:lstStyle/>
          <a:p>
            <a:pPr algn="just">
              <a:lnSpc>
                <a:spcPct val="150000"/>
              </a:lnSpc>
            </a:pPr>
            <a:r>
              <a:rPr lang="vi-VN" sz="3600">
                <a:solidFill>
                  <a:schemeClr val="accent2">
                    <a:lumMod val="75000"/>
                  </a:schemeClr>
                </a:solidFill>
                <a:latin typeface="Arial" panose="020B0604020202020204" pitchFamily="34" charset="0"/>
                <a:cs typeface="Arial" panose="020B0604020202020204" pitchFamily="34" charset="0"/>
              </a:rPr>
              <a:t>Sức khỏe tốt là một yêu cầu rất cần của một hướng dẫn viên. Vì vậy, để thực hiện được mong muốn trở thành một hướng dẫn viên, Minh cần chú ý rèn luyện sức khỏe, luyện tập thể thao, ăn uống khoa học.</a:t>
            </a:r>
            <a:endParaRPr lang="en-US" sz="3600">
              <a:solidFill>
                <a:schemeClr val="accent2">
                  <a:lumMod val="75000"/>
                </a:schemeClr>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73292"/>
            <a:ext cx="17526000" cy="91946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876300" y="176834"/>
            <a:ext cx="20040600" cy="973223"/>
            <a:chOff x="1099893" y="323205"/>
            <a:chExt cx="15893161" cy="973223"/>
          </a:xfrm>
        </p:grpSpPr>
        <p:sp>
          <p:nvSpPr>
            <p:cNvPr id="5" name="Rectangle 4"/>
            <p:cNvSpPr/>
            <p:nvPr/>
          </p:nvSpPr>
          <p:spPr>
            <a:xfrm>
              <a:off x="2324100" y="342900"/>
              <a:ext cx="13487400" cy="953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Diamond 5"/>
            <p:cNvSpPr/>
            <p:nvPr/>
          </p:nvSpPr>
          <p:spPr>
            <a:xfrm>
              <a:off x="1762897"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Diamond 6"/>
            <p:cNvSpPr/>
            <p:nvPr/>
          </p:nvSpPr>
          <p:spPr>
            <a:xfrm>
              <a:off x="15240000"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1099893" y="323205"/>
              <a:ext cx="15893161" cy="923330"/>
            </a:xfrm>
            <a:prstGeom prst="rect">
              <a:avLst/>
            </a:prstGeom>
          </p:spPr>
          <p:txBody>
            <a:bodyPr wrap="none">
              <a:spAutoFit/>
            </a:bodyPr>
            <a:lstStyle/>
            <a:p>
              <a:pPr algn="ctr">
                <a:lnSpc>
                  <a:spcPct val="150000"/>
                </a:lnSpc>
              </a:pPr>
              <a:r>
                <a:rPr lang="en-US" sz="3600" b="1" smtClean="0">
                  <a:solidFill>
                    <a:srgbClr val="002060"/>
                  </a:solidFill>
                  <a:latin typeface="Arial" panose="020B0604020202020204" pitchFamily="34" charset="0"/>
                  <a:cs typeface="Arial" panose="020B0604020202020204" pitchFamily="34" charset="0"/>
                </a:rPr>
                <a:t>Nhiệm vụ 3</a:t>
              </a:r>
              <a:r>
                <a:rPr lang="en-US" sz="3600" smtClean="0">
                  <a:solidFill>
                    <a:srgbClr val="002060"/>
                  </a:solidFill>
                  <a:latin typeface="Arial" panose="020B0604020202020204" pitchFamily="34" charset="0"/>
                  <a:cs typeface="Arial" panose="020B0604020202020204" pitchFamily="34" charset="0"/>
                </a:rPr>
                <a:t>. </a:t>
              </a:r>
              <a:r>
                <a:rPr lang="vi-VN" sz="3600" b="1">
                  <a:solidFill>
                    <a:srgbClr val="002060"/>
                  </a:solidFill>
                  <a:latin typeface="Arial" panose="020B0604020202020204" pitchFamily="34" charset="0"/>
                  <a:cs typeface="Arial" panose="020B0604020202020204" pitchFamily="34" charset="0"/>
                </a:rPr>
                <a:t>Chia sẻ mong muốn lựa chọn nghề nghiệp của bản thân</a:t>
              </a:r>
              <a:endParaRPr lang="en-US" sz="3600" b="1">
                <a:solidFill>
                  <a:srgbClr val="002060"/>
                </a:solidFill>
                <a:latin typeface="Arial" panose="020B0604020202020204" pitchFamily="34" charset="0"/>
                <a:cs typeface="Arial" panose="020B0604020202020204" pitchFamily="34" charset="0"/>
              </a:endParaRPr>
            </a:p>
          </p:txBody>
        </p:sp>
      </p:grpSp>
      <p:grpSp>
        <p:nvGrpSpPr>
          <p:cNvPr id="11" name="Group 10"/>
          <p:cNvGrpSpPr/>
          <p:nvPr/>
        </p:nvGrpSpPr>
        <p:grpSpPr>
          <a:xfrm>
            <a:off x="1142981" y="1630918"/>
            <a:ext cx="15810792" cy="1066800"/>
            <a:chOff x="1066800" y="5547807"/>
            <a:chExt cx="7954312" cy="1066800"/>
          </a:xfrm>
        </p:grpSpPr>
        <p:sp>
          <p:nvSpPr>
            <p:cNvPr id="12" name="Rectangle 11"/>
            <p:cNvSpPr/>
            <p:nvPr/>
          </p:nvSpPr>
          <p:spPr>
            <a:xfrm>
              <a:off x="1066800" y="5547807"/>
              <a:ext cx="7954312" cy="1066800"/>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41828" y="5758041"/>
              <a:ext cx="7879284" cy="646331"/>
            </a:xfrm>
            <a:prstGeom prst="rect">
              <a:avLst/>
            </a:prstGeom>
          </p:spPr>
          <p:txBody>
            <a:bodyPr wrap="none">
              <a:spAutoFit/>
            </a:bodyPr>
            <a:lstStyle/>
            <a:p>
              <a:r>
                <a:rPr lang="en-US" sz="3600" b="1" i="1" smtClean="0">
                  <a:solidFill>
                    <a:schemeClr val="accent5">
                      <a:lumMod val="50000"/>
                    </a:schemeClr>
                  </a:solidFill>
                  <a:latin typeface="Arial" panose="020B0604020202020204" pitchFamily="34" charset="0"/>
                  <a:cs typeface="Arial" panose="020B0604020202020204" pitchFamily="34" charset="0"/>
                </a:rPr>
                <a:t>Yêu cầu</a:t>
              </a:r>
              <a:r>
                <a:rPr lang="en-US" sz="3600" i="1" smtClean="0">
                  <a:solidFill>
                    <a:schemeClr val="accent5">
                      <a:lumMod val="50000"/>
                    </a:schemeClr>
                  </a:solidFill>
                  <a:latin typeface="Arial" panose="020B0604020202020204" pitchFamily="34" charset="0"/>
                  <a:cs typeface="Arial" panose="020B0604020202020204" pitchFamily="34" charset="0"/>
                </a:rPr>
                <a:t>: Học sinh </a:t>
              </a:r>
              <a:r>
                <a:rPr lang="vi-VN" sz="3600" i="1" smtClean="0">
                  <a:solidFill>
                    <a:schemeClr val="accent5">
                      <a:lumMod val="50000"/>
                    </a:schemeClr>
                  </a:solidFill>
                  <a:latin typeface="Arial" panose="020B0604020202020204" pitchFamily="34" charset="0"/>
                  <a:cs typeface="Arial" panose="020B0604020202020204" pitchFamily="34" charset="0"/>
                </a:rPr>
                <a:t>chia </a:t>
              </a:r>
              <a:r>
                <a:rPr lang="vi-VN" sz="3600" i="1">
                  <a:solidFill>
                    <a:schemeClr val="accent5">
                      <a:lumMod val="50000"/>
                    </a:schemeClr>
                  </a:solidFill>
                  <a:latin typeface="Arial" panose="020B0604020202020204" pitchFamily="34" charset="0"/>
                  <a:cs typeface="Arial" panose="020B0604020202020204" pitchFamily="34" charset="0"/>
                </a:rPr>
                <a:t>sẻ mong muốn lựa chọn nghề nghiệp của bản thân.</a:t>
              </a:r>
              <a:endParaRPr lang="vi-VN" sz="3600" i="1">
                <a:solidFill>
                  <a:schemeClr val="accent5">
                    <a:lumMod val="50000"/>
                  </a:schemeClr>
                </a:solidFill>
                <a:latin typeface="Arial" panose="020B0604020202020204" pitchFamily="34" charset="0"/>
                <a:cs typeface="Arial" panose="020B0604020202020204" pitchFamily="34" charset="0"/>
              </a:endParaRPr>
            </a:p>
          </p:txBody>
        </p:sp>
      </p:grpSp>
      <p:grpSp>
        <p:nvGrpSpPr>
          <p:cNvPr id="15" name="Group 14"/>
          <p:cNvGrpSpPr/>
          <p:nvPr/>
        </p:nvGrpSpPr>
        <p:grpSpPr>
          <a:xfrm>
            <a:off x="707130" y="3064804"/>
            <a:ext cx="3276619" cy="1526183"/>
            <a:chOff x="1142981" y="3313608"/>
            <a:chExt cx="3276619" cy="1526183"/>
          </a:xfrm>
        </p:grpSpPr>
        <p:pic>
          <p:nvPicPr>
            <p:cNvPr id="14" name="Picture 13"/>
            <p:cNvPicPr>
              <a:picLocks noChangeAspect="1"/>
            </p:cNvPicPr>
            <p:nvPr/>
          </p:nvPicPr>
          <p:blipFill>
            <a:blip r:embed="rId3"/>
            <a:srcRect/>
            <a:stretch>
              <a:fillRect/>
            </a:stretch>
          </p:blipFill>
          <p:spPr>
            <a:xfrm>
              <a:off x="1142981" y="3313608"/>
              <a:ext cx="3276619" cy="1526183"/>
            </a:xfrm>
            <a:prstGeom prst="rect">
              <a:avLst/>
            </a:prstGeom>
          </p:spPr>
        </p:pic>
        <p:sp>
          <p:nvSpPr>
            <p:cNvPr id="10" name="TextBox 9"/>
            <p:cNvSpPr txBox="1"/>
            <p:nvPr/>
          </p:nvSpPr>
          <p:spPr>
            <a:xfrm>
              <a:off x="1400994" y="3721725"/>
              <a:ext cx="2775119" cy="707886"/>
            </a:xfrm>
            <a:prstGeom prst="rect">
              <a:avLst/>
            </a:prstGeom>
            <a:noFill/>
          </p:spPr>
          <p:txBody>
            <a:bodyPr wrap="none" rtlCol="0">
              <a:spAutoFit/>
            </a:bodyPr>
            <a:lstStyle/>
            <a:p>
              <a:r>
                <a:rPr lang="en-US" sz="4000" b="1" smtClean="0">
                  <a:solidFill>
                    <a:schemeClr val="accent2">
                      <a:lumMod val="75000"/>
                    </a:schemeClr>
                  </a:solidFill>
                  <a:latin typeface="Arial" panose="020B0604020202020204" pitchFamily="34" charset="0"/>
                  <a:cs typeface="Arial" panose="020B0604020202020204" pitchFamily="34" charset="0"/>
                </a:rPr>
                <a:t>KẾT LUẬN</a:t>
              </a:r>
              <a:endParaRPr lang="en-US" sz="4000" b="1">
                <a:solidFill>
                  <a:schemeClr val="accent2">
                    <a:lumMod val="75000"/>
                  </a:schemeClr>
                </a:solidFill>
                <a:latin typeface="Arial" panose="020B0604020202020204" pitchFamily="34" charset="0"/>
                <a:cs typeface="Arial" panose="020B0604020202020204" pitchFamily="34" charset="0"/>
              </a:endParaRPr>
            </a:p>
          </p:txBody>
        </p:sp>
      </p:grpSp>
      <p:grpSp>
        <p:nvGrpSpPr>
          <p:cNvPr id="20" name="Group 19"/>
          <p:cNvGrpSpPr/>
          <p:nvPr/>
        </p:nvGrpSpPr>
        <p:grpSpPr>
          <a:xfrm>
            <a:off x="4384589" y="6324600"/>
            <a:ext cx="12838973" cy="2946867"/>
            <a:chOff x="4267200" y="2958633"/>
            <a:chExt cx="12838973" cy="2946867"/>
          </a:xfrm>
        </p:grpSpPr>
        <p:sp>
          <p:nvSpPr>
            <p:cNvPr id="16" name="Rectangle 15"/>
            <p:cNvSpPr/>
            <p:nvPr/>
          </p:nvSpPr>
          <p:spPr>
            <a:xfrm>
              <a:off x="4267200" y="2958633"/>
              <a:ext cx="12686573" cy="2794467"/>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419600" y="3111033"/>
              <a:ext cx="12686573" cy="2794467"/>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571999" y="3186373"/>
              <a:ext cx="12381774" cy="2482667"/>
            </a:xfrm>
            <a:prstGeom prst="rect">
              <a:avLst/>
            </a:prstGeom>
          </p:spPr>
          <p:txBody>
            <a:bodyPr wrap="square">
              <a:spAutoFit/>
            </a:bodyPr>
            <a:lstStyle/>
            <a:p>
              <a:pPr algn="just">
                <a:lnSpc>
                  <a:spcPct val="150000"/>
                </a:lnSpc>
              </a:pPr>
              <a:r>
                <a:rPr lang="vi-VN" sz="3600">
                  <a:latin typeface="Arial" panose="020B0604020202020204" pitchFamily="34" charset="0"/>
                  <a:cs typeface="Arial" panose="020B0604020202020204" pitchFamily="34" charset="0"/>
                </a:rPr>
                <a:t>Quan niệm chọn nghề ảnh hưởng lớn trong tương lại =&gt; Chọn nghề đúng là điều kiện cần thiết tạo tiền đề cho mỗi người thu được “quả ngọt”.</a:t>
              </a:r>
              <a:endParaRPr lang="en-US" sz="3600">
                <a:latin typeface="Arial" panose="020B0604020202020204" pitchFamily="34" charset="0"/>
                <a:cs typeface="Arial" panose="020B0604020202020204" pitchFamily="34" charset="0"/>
              </a:endParaRPr>
            </a:p>
          </p:txBody>
        </p:sp>
      </p:grpSp>
      <p:grpSp>
        <p:nvGrpSpPr>
          <p:cNvPr id="22" name="Group 21"/>
          <p:cNvGrpSpPr/>
          <p:nvPr/>
        </p:nvGrpSpPr>
        <p:grpSpPr>
          <a:xfrm>
            <a:off x="4419600" y="3111033"/>
            <a:ext cx="12838973" cy="2946867"/>
            <a:chOff x="4267200" y="2958633"/>
            <a:chExt cx="12838973" cy="2946867"/>
          </a:xfrm>
        </p:grpSpPr>
        <p:sp>
          <p:nvSpPr>
            <p:cNvPr id="23" name="Rectangle 22"/>
            <p:cNvSpPr/>
            <p:nvPr/>
          </p:nvSpPr>
          <p:spPr>
            <a:xfrm>
              <a:off x="4267200" y="2958633"/>
              <a:ext cx="12686573" cy="2794467"/>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419600" y="3111033"/>
              <a:ext cx="12686573" cy="2794467"/>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571999" y="3186373"/>
              <a:ext cx="12381774" cy="2482667"/>
            </a:xfrm>
            <a:prstGeom prst="rect">
              <a:avLst/>
            </a:prstGeom>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Ai cũng mong muốn được làm nghề bản thân yêu thích và thành công =&gt; Chúng ta cần phải có quan niệm chọn nghề đóng và hiểu rõ sở thích, khả năng của bản thân.</a:t>
              </a:r>
              <a:endParaRPr lang="en-US" sz="3600">
                <a:latin typeface="Arial" panose="020B0604020202020204" pitchFamily="34" charset="0"/>
                <a:cs typeface="Arial" panose="020B0604020202020204"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73293"/>
            <a:ext cx="17526000" cy="85088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876300" y="176834"/>
            <a:ext cx="20040600" cy="973223"/>
            <a:chOff x="1099893" y="323205"/>
            <a:chExt cx="15893161" cy="973223"/>
          </a:xfrm>
        </p:grpSpPr>
        <p:sp>
          <p:nvSpPr>
            <p:cNvPr id="5" name="Rectangle 4"/>
            <p:cNvSpPr/>
            <p:nvPr/>
          </p:nvSpPr>
          <p:spPr>
            <a:xfrm>
              <a:off x="2324100" y="342900"/>
              <a:ext cx="13487400" cy="953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Diamond 5"/>
            <p:cNvSpPr/>
            <p:nvPr/>
          </p:nvSpPr>
          <p:spPr>
            <a:xfrm>
              <a:off x="1762897"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Diamond 6"/>
            <p:cNvSpPr/>
            <p:nvPr/>
          </p:nvSpPr>
          <p:spPr>
            <a:xfrm>
              <a:off x="15240000"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1099893" y="323205"/>
              <a:ext cx="15893161" cy="923330"/>
            </a:xfrm>
            <a:prstGeom prst="rect">
              <a:avLst/>
            </a:prstGeom>
          </p:spPr>
          <p:txBody>
            <a:bodyPr wrap="none">
              <a:spAutoFit/>
            </a:bodyPr>
            <a:lstStyle/>
            <a:p>
              <a:pPr algn="ctr">
                <a:lnSpc>
                  <a:spcPct val="150000"/>
                </a:lnSpc>
              </a:pPr>
              <a:r>
                <a:rPr lang="en-US" sz="3600" b="1" smtClean="0">
                  <a:solidFill>
                    <a:srgbClr val="002060"/>
                  </a:solidFill>
                  <a:latin typeface="Arial" panose="020B0604020202020204" pitchFamily="34" charset="0"/>
                  <a:cs typeface="Arial" panose="020B0604020202020204" pitchFamily="34" charset="0"/>
                </a:rPr>
                <a:t>Nhiệm vụ 3</a:t>
              </a:r>
              <a:r>
                <a:rPr lang="en-US" sz="3600" smtClean="0">
                  <a:solidFill>
                    <a:srgbClr val="002060"/>
                  </a:solidFill>
                  <a:latin typeface="Arial" panose="020B0604020202020204" pitchFamily="34" charset="0"/>
                  <a:cs typeface="Arial" panose="020B0604020202020204" pitchFamily="34" charset="0"/>
                </a:rPr>
                <a:t>. </a:t>
              </a:r>
              <a:r>
                <a:rPr lang="vi-VN" sz="3600" b="1">
                  <a:solidFill>
                    <a:srgbClr val="002060"/>
                  </a:solidFill>
                  <a:latin typeface="Arial" panose="020B0604020202020204" pitchFamily="34" charset="0"/>
                  <a:cs typeface="Arial" panose="020B0604020202020204" pitchFamily="34" charset="0"/>
                </a:rPr>
                <a:t>Chia sẻ mong muốn lựa chọn nghề nghiệp của bản thân</a:t>
              </a:r>
              <a:endParaRPr lang="en-US" sz="3600" b="1">
                <a:solidFill>
                  <a:srgbClr val="002060"/>
                </a:solidFill>
                <a:latin typeface="Arial" panose="020B0604020202020204" pitchFamily="34" charset="0"/>
                <a:cs typeface="Arial" panose="020B0604020202020204" pitchFamily="34" charset="0"/>
              </a:endParaRPr>
            </a:p>
          </p:txBody>
        </p:sp>
      </p:grpSp>
      <p:grpSp>
        <p:nvGrpSpPr>
          <p:cNvPr id="11" name="Group 10"/>
          <p:cNvGrpSpPr/>
          <p:nvPr/>
        </p:nvGrpSpPr>
        <p:grpSpPr>
          <a:xfrm>
            <a:off x="1142981" y="1630918"/>
            <a:ext cx="15810792" cy="1066800"/>
            <a:chOff x="1066800" y="5547807"/>
            <a:chExt cx="7954312" cy="1066800"/>
          </a:xfrm>
        </p:grpSpPr>
        <p:sp>
          <p:nvSpPr>
            <p:cNvPr id="12" name="Rectangle 11"/>
            <p:cNvSpPr/>
            <p:nvPr/>
          </p:nvSpPr>
          <p:spPr>
            <a:xfrm>
              <a:off x="1066800" y="5547807"/>
              <a:ext cx="7954312" cy="1066800"/>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41828" y="5758041"/>
              <a:ext cx="7879284" cy="646331"/>
            </a:xfrm>
            <a:prstGeom prst="rect">
              <a:avLst/>
            </a:prstGeom>
          </p:spPr>
          <p:txBody>
            <a:bodyPr wrap="none">
              <a:spAutoFit/>
            </a:bodyPr>
            <a:lstStyle/>
            <a:p>
              <a:r>
                <a:rPr lang="en-US" sz="3600" b="1" i="1" smtClean="0">
                  <a:solidFill>
                    <a:schemeClr val="accent5">
                      <a:lumMod val="50000"/>
                    </a:schemeClr>
                  </a:solidFill>
                  <a:latin typeface="Arial" panose="020B0604020202020204" pitchFamily="34" charset="0"/>
                  <a:cs typeface="Arial" panose="020B0604020202020204" pitchFamily="34" charset="0"/>
                </a:rPr>
                <a:t>Yêu cầu</a:t>
              </a:r>
              <a:r>
                <a:rPr lang="en-US" sz="3600" i="1" smtClean="0">
                  <a:solidFill>
                    <a:schemeClr val="accent5">
                      <a:lumMod val="50000"/>
                    </a:schemeClr>
                  </a:solidFill>
                  <a:latin typeface="Arial" panose="020B0604020202020204" pitchFamily="34" charset="0"/>
                  <a:cs typeface="Arial" panose="020B0604020202020204" pitchFamily="34" charset="0"/>
                </a:rPr>
                <a:t>: Học sinh </a:t>
              </a:r>
              <a:r>
                <a:rPr lang="vi-VN" sz="3600" i="1" smtClean="0">
                  <a:solidFill>
                    <a:schemeClr val="accent5">
                      <a:lumMod val="50000"/>
                    </a:schemeClr>
                  </a:solidFill>
                  <a:latin typeface="Arial" panose="020B0604020202020204" pitchFamily="34" charset="0"/>
                  <a:cs typeface="Arial" panose="020B0604020202020204" pitchFamily="34" charset="0"/>
                </a:rPr>
                <a:t>chia </a:t>
              </a:r>
              <a:r>
                <a:rPr lang="vi-VN" sz="3600" i="1">
                  <a:solidFill>
                    <a:schemeClr val="accent5">
                      <a:lumMod val="50000"/>
                    </a:schemeClr>
                  </a:solidFill>
                  <a:latin typeface="Arial" panose="020B0604020202020204" pitchFamily="34" charset="0"/>
                  <a:cs typeface="Arial" panose="020B0604020202020204" pitchFamily="34" charset="0"/>
                </a:rPr>
                <a:t>sẻ mong muốn lựa chọn nghề nghiệp của bản thân.</a:t>
              </a:r>
              <a:endParaRPr lang="vi-VN" sz="3600" i="1">
                <a:solidFill>
                  <a:schemeClr val="accent5">
                    <a:lumMod val="50000"/>
                  </a:schemeClr>
                </a:solidFill>
                <a:latin typeface="Arial" panose="020B0604020202020204" pitchFamily="34" charset="0"/>
                <a:cs typeface="Arial" panose="020B0604020202020204" pitchFamily="34" charset="0"/>
              </a:endParaRPr>
            </a:p>
          </p:txBody>
        </p:sp>
      </p:grpSp>
      <p:grpSp>
        <p:nvGrpSpPr>
          <p:cNvPr id="15" name="Group 14"/>
          <p:cNvGrpSpPr/>
          <p:nvPr/>
        </p:nvGrpSpPr>
        <p:grpSpPr>
          <a:xfrm>
            <a:off x="707130" y="3064804"/>
            <a:ext cx="3276619" cy="1526183"/>
            <a:chOff x="1142981" y="3313608"/>
            <a:chExt cx="3276619" cy="1526183"/>
          </a:xfrm>
        </p:grpSpPr>
        <p:pic>
          <p:nvPicPr>
            <p:cNvPr id="14" name="Picture 13"/>
            <p:cNvPicPr>
              <a:picLocks noChangeAspect="1"/>
            </p:cNvPicPr>
            <p:nvPr/>
          </p:nvPicPr>
          <p:blipFill>
            <a:blip r:embed="rId3"/>
            <a:srcRect/>
            <a:stretch>
              <a:fillRect/>
            </a:stretch>
          </p:blipFill>
          <p:spPr>
            <a:xfrm>
              <a:off x="1142981" y="3313608"/>
              <a:ext cx="3276619" cy="1526183"/>
            </a:xfrm>
            <a:prstGeom prst="rect">
              <a:avLst/>
            </a:prstGeom>
          </p:spPr>
        </p:pic>
        <p:sp>
          <p:nvSpPr>
            <p:cNvPr id="10" name="TextBox 9"/>
            <p:cNvSpPr txBox="1"/>
            <p:nvPr/>
          </p:nvSpPr>
          <p:spPr>
            <a:xfrm>
              <a:off x="1400994" y="3721725"/>
              <a:ext cx="2775119" cy="707886"/>
            </a:xfrm>
            <a:prstGeom prst="rect">
              <a:avLst/>
            </a:prstGeom>
            <a:noFill/>
          </p:spPr>
          <p:txBody>
            <a:bodyPr wrap="none" rtlCol="0">
              <a:spAutoFit/>
            </a:bodyPr>
            <a:lstStyle/>
            <a:p>
              <a:r>
                <a:rPr lang="en-US" sz="4000" b="1" smtClean="0">
                  <a:solidFill>
                    <a:schemeClr val="accent2">
                      <a:lumMod val="75000"/>
                    </a:schemeClr>
                  </a:solidFill>
                  <a:latin typeface="Arial" panose="020B0604020202020204" pitchFamily="34" charset="0"/>
                  <a:cs typeface="Arial" panose="020B0604020202020204" pitchFamily="34" charset="0"/>
                </a:rPr>
                <a:t>KẾT LUẬN</a:t>
              </a:r>
              <a:endParaRPr lang="en-US" sz="4000" b="1">
                <a:solidFill>
                  <a:schemeClr val="accent2">
                    <a:lumMod val="75000"/>
                  </a:schemeClr>
                </a:solidFill>
                <a:latin typeface="Arial" panose="020B0604020202020204" pitchFamily="34" charset="0"/>
                <a:cs typeface="Arial" panose="020B0604020202020204" pitchFamily="34" charset="0"/>
              </a:endParaRPr>
            </a:p>
          </p:txBody>
        </p:sp>
      </p:grpSp>
      <p:grpSp>
        <p:nvGrpSpPr>
          <p:cNvPr id="22" name="Group 21"/>
          <p:cNvGrpSpPr/>
          <p:nvPr/>
        </p:nvGrpSpPr>
        <p:grpSpPr>
          <a:xfrm>
            <a:off x="4419600" y="3111033"/>
            <a:ext cx="12838973" cy="4699467"/>
            <a:chOff x="4267200" y="2958633"/>
            <a:chExt cx="12838973" cy="4699467"/>
          </a:xfrm>
        </p:grpSpPr>
        <p:sp>
          <p:nvSpPr>
            <p:cNvPr id="23" name="Rectangle 22"/>
            <p:cNvSpPr/>
            <p:nvPr/>
          </p:nvSpPr>
          <p:spPr>
            <a:xfrm>
              <a:off x="4267200" y="2958633"/>
              <a:ext cx="12686573" cy="4547067"/>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419600" y="3111033"/>
              <a:ext cx="12686573" cy="4547067"/>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571999" y="3186373"/>
              <a:ext cx="12381774" cy="4144661"/>
            </a:xfrm>
            <a:prstGeom prst="rect">
              <a:avLst/>
            </a:prstGeom>
          </p:spPr>
          <p:txBody>
            <a:bodyPr wrap="square">
              <a:spAutoFit/>
            </a:bodyPr>
            <a:lstStyle/>
            <a:p>
              <a:pPr algn="just">
                <a:lnSpc>
                  <a:spcPct val="150000"/>
                </a:lnSpc>
              </a:pPr>
              <a:r>
                <a:rPr lang="vi-VN" sz="3600">
                  <a:latin typeface="Arial" panose="020B0604020202020204" pitchFamily="34" charset="0"/>
                  <a:cs typeface="Arial" panose="020B0604020202020204" pitchFamily="34" charset="0"/>
                </a:rPr>
                <a:t>Chọn nghề phù hợp nên chọn nghề đúng với khả năng, sở thích của bản thân và có hiểu biết về nghề. Chỉ khi chọn nghề phù hợp ta mới phát huy được tối đa năng lực, sở trường của mình trong công việc, luôn tự tin, hạnh phúc trong hoạt động nghề nghiệp.</a:t>
              </a:r>
              <a:endParaRPr lang="en-US" sz="3600">
                <a:latin typeface="Arial" panose="020B0604020202020204" pitchFamily="34" charset="0"/>
                <a:cs typeface="Arial" panose="020B0604020202020204"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855" y="0"/>
            <a:ext cx="18288000" cy="10287000"/>
          </a:xfrm>
          <a:prstGeom prst="rect">
            <a:avLst/>
          </a:prstGeom>
        </p:spPr>
      </p:pic>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4200" y="876299"/>
            <a:ext cx="3352800" cy="26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0" y="2463945"/>
            <a:ext cx="3352800" cy="26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44291" y="645538"/>
            <a:ext cx="9552709" cy="1063433"/>
          </a:xfrm>
          <a:prstGeom prst="rect">
            <a:avLst/>
          </a:prstGeom>
          <a:noFill/>
        </p:spPr>
        <p:txBody>
          <a:bodyPr wrap="square" rtlCol="0">
            <a:spAutoFit/>
          </a:bodyPr>
          <a:lstStyle/>
          <a:p>
            <a:pPr algn="ctr">
              <a:lnSpc>
                <a:spcPct val="150000"/>
              </a:lnSpc>
            </a:pPr>
            <a:r>
              <a:rPr lang="en-US" sz="4800" b="1" smtClean="0">
                <a:solidFill>
                  <a:srgbClr val="FF0000"/>
                </a:solidFill>
                <a:latin typeface="Arial" panose="020B0604020202020204" pitchFamily="34" charset="0"/>
                <a:cs typeface="Arial" panose="020B0604020202020204" pitchFamily="34" charset="0"/>
              </a:rPr>
              <a:t>HƯỚNG DẪN VỀ NHÀ</a:t>
            </a:r>
            <a:endParaRPr lang="en-US" sz="4800" b="1">
              <a:solidFill>
                <a:srgbClr val="FF0000"/>
              </a:solidFill>
              <a:latin typeface="Arial" panose="020B0604020202020204" pitchFamily="34" charset="0"/>
              <a:cs typeface="Arial" panose="020B0604020202020204" pitchFamily="34" charset="0"/>
            </a:endParaRPr>
          </a:p>
        </p:txBody>
      </p:sp>
      <p:grpSp>
        <p:nvGrpSpPr>
          <p:cNvPr id="10" name="Group 9"/>
          <p:cNvGrpSpPr/>
          <p:nvPr/>
        </p:nvGrpSpPr>
        <p:grpSpPr>
          <a:xfrm>
            <a:off x="3950230" y="2293815"/>
            <a:ext cx="10290932" cy="1462990"/>
            <a:chOff x="2743200" y="1394511"/>
            <a:chExt cx="10290932" cy="1462990"/>
          </a:xfrm>
        </p:grpSpPr>
        <p:pic>
          <p:nvPicPr>
            <p:cNvPr id="7" name="Picture 12"/>
            <p:cNvPicPr>
              <a:picLocks noChangeAspect="1"/>
            </p:cNvPicPr>
            <p:nvPr/>
          </p:nvPicPr>
          <p:blipFill>
            <a:blip r:embed="rId3"/>
            <a:srcRect/>
            <a:stretch>
              <a:fillRect/>
            </a:stretch>
          </p:blipFill>
          <p:spPr>
            <a:xfrm>
              <a:off x="2743200" y="1394511"/>
              <a:ext cx="10290932" cy="1462990"/>
            </a:xfrm>
            <a:prstGeom prst="rect">
              <a:avLst/>
            </a:prstGeom>
          </p:spPr>
        </p:pic>
        <p:sp>
          <p:nvSpPr>
            <p:cNvPr id="3" name="TextBox 2"/>
            <p:cNvSpPr txBox="1"/>
            <p:nvPr/>
          </p:nvSpPr>
          <p:spPr>
            <a:xfrm>
              <a:off x="3643728" y="1720993"/>
              <a:ext cx="5856090" cy="707886"/>
            </a:xfrm>
            <a:prstGeom prst="rect">
              <a:avLst/>
            </a:prstGeom>
            <a:noFill/>
          </p:spPr>
          <p:txBody>
            <a:bodyPr wrap="none" rtlCol="0">
              <a:spAutoFit/>
            </a:bodyPr>
            <a:lstStyle/>
            <a:p>
              <a:r>
                <a:rPr lang="en-US" sz="4000" b="1" i="1" smtClean="0">
                  <a:solidFill>
                    <a:srgbClr val="FF0000"/>
                  </a:solidFill>
                  <a:latin typeface="Arial" panose="020B0604020202020204" pitchFamily="34" charset="0"/>
                  <a:cs typeface="Arial" panose="020B0604020202020204" pitchFamily="34" charset="0"/>
                </a:rPr>
                <a:t>Ôn lại kiến thức đã học</a:t>
              </a:r>
              <a:endParaRPr lang="en-US" sz="4000" b="1" i="1">
                <a:solidFill>
                  <a:srgbClr val="FF0000"/>
                </a:solidFill>
                <a:latin typeface="Arial" panose="020B0604020202020204" pitchFamily="34" charset="0"/>
                <a:cs typeface="Arial" panose="020B0604020202020204" pitchFamily="34" charset="0"/>
              </a:endParaRPr>
            </a:p>
          </p:txBody>
        </p:sp>
      </p:grpSp>
      <p:grpSp>
        <p:nvGrpSpPr>
          <p:cNvPr id="4" name="Group 3"/>
          <p:cNvGrpSpPr/>
          <p:nvPr/>
        </p:nvGrpSpPr>
        <p:grpSpPr>
          <a:xfrm>
            <a:off x="3867102" y="4137804"/>
            <a:ext cx="10374060" cy="2438400"/>
            <a:chOff x="2660072" y="3238500"/>
            <a:chExt cx="10374060" cy="2438400"/>
          </a:xfrm>
        </p:grpSpPr>
        <p:pic>
          <p:nvPicPr>
            <p:cNvPr id="8" name="Picture 12"/>
            <p:cNvPicPr>
              <a:picLocks noChangeAspect="1"/>
            </p:cNvPicPr>
            <p:nvPr/>
          </p:nvPicPr>
          <p:blipFill>
            <a:blip r:embed="rId3"/>
            <a:srcRect/>
            <a:stretch>
              <a:fillRect/>
            </a:stretch>
          </p:blipFill>
          <p:spPr>
            <a:xfrm>
              <a:off x="2660072" y="3238500"/>
              <a:ext cx="10374060" cy="2438400"/>
            </a:xfrm>
            <a:prstGeom prst="rect">
              <a:avLst/>
            </a:prstGeom>
          </p:spPr>
        </p:pic>
        <p:sp>
          <p:nvSpPr>
            <p:cNvPr id="9" name="TextBox 8"/>
            <p:cNvSpPr txBox="1"/>
            <p:nvPr/>
          </p:nvSpPr>
          <p:spPr>
            <a:xfrm>
              <a:off x="3658144" y="3488204"/>
              <a:ext cx="8319672" cy="1938020"/>
            </a:xfrm>
            <a:prstGeom prst="rect">
              <a:avLst/>
            </a:prstGeom>
            <a:noFill/>
          </p:spPr>
          <p:txBody>
            <a:bodyPr wrap="square" rtlCol="0">
              <a:spAutoFit/>
            </a:bodyPr>
            <a:lstStyle/>
            <a:p>
              <a:pPr>
                <a:lnSpc>
                  <a:spcPct val="150000"/>
                </a:lnSpc>
              </a:pPr>
              <a:r>
                <a:rPr lang="en-US" sz="4000" b="1" i="1" smtClean="0">
                  <a:solidFill>
                    <a:srgbClr val="FF0000"/>
                  </a:solidFill>
                  <a:latin typeface="Arial" panose="020B0604020202020204" pitchFamily="34" charset="0"/>
                  <a:cs typeface="Arial" panose="020B0604020202020204" pitchFamily="34" charset="0"/>
                </a:rPr>
                <a:t>Xem trước nội dung hoạt động 3, 4 chủ đề 10.</a:t>
              </a:r>
              <a:endParaRPr lang="en-US" sz="4000" b="1" i="1">
                <a:solidFill>
                  <a:srgbClr val="FF0000"/>
                </a:solidFill>
                <a:latin typeface="Arial" panose="020B0604020202020204" pitchFamily="34" charset="0"/>
                <a:cs typeface="Arial" panose="020B0604020202020204"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sp>
        <p:nvSpPr>
          <p:cNvPr id="3" name="TextBox 2"/>
          <p:cNvSpPr txBox="1"/>
          <p:nvPr/>
        </p:nvSpPr>
        <p:spPr>
          <a:xfrm>
            <a:off x="3581400" y="4056053"/>
            <a:ext cx="12335428" cy="2171428"/>
          </a:xfrm>
          <a:prstGeom prst="rect">
            <a:avLst/>
          </a:prstGeom>
          <a:noFill/>
        </p:spPr>
        <p:txBody>
          <a:bodyPr wrap="none" rtlCol="0">
            <a:spAutoFit/>
          </a:bodyPr>
          <a:lstStyle/>
          <a:p>
            <a:pPr algn="ctr">
              <a:lnSpc>
                <a:spcPct val="150000"/>
              </a:lnSpc>
            </a:pPr>
            <a:r>
              <a:rPr lang="en-US" sz="4800" b="1" smtClean="0">
                <a:solidFill>
                  <a:srgbClr val="FF0000"/>
                </a:solidFill>
                <a:latin typeface="Arial" panose="020B0604020202020204" pitchFamily="34" charset="0"/>
                <a:cs typeface="Arial" panose="020B0604020202020204" pitchFamily="34" charset="0"/>
              </a:rPr>
              <a:t>CẢM ƠN CÁC EM ĐÃ CHÚ Ý LẮNG NGHE</a:t>
            </a:r>
            <a:endParaRPr lang="en-US" sz="4800" b="1" smtClean="0">
              <a:solidFill>
                <a:srgbClr val="FF0000"/>
              </a:solidFill>
              <a:latin typeface="Arial" panose="020B0604020202020204" pitchFamily="34" charset="0"/>
              <a:cs typeface="Arial" panose="020B0604020202020204" pitchFamily="34" charset="0"/>
            </a:endParaRPr>
          </a:p>
          <a:p>
            <a:pPr algn="ctr">
              <a:lnSpc>
                <a:spcPct val="150000"/>
              </a:lnSpc>
            </a:pPr>
            <a:r>
              <a:rPr lang="en-US" sz="4800" b="1" smtClean="0">
                <a:solidFill>
                  <a:srgbClr val="FF0000"/>
                </a:solidFill>
                <a:latin typeface="Arial" panose="020B0604020202020204" pitchFamily="34" charset="0"/>
                <a:cs typeface="Arial" panose="020B0604020202020204" pitchFamily="34" charset="0"/>
              </a:rPr>
              <a:t>XIN CHÀO VÀ HẸN GẶP LẠI!</a:t>
            </a:r>
            <a:endParaRPr lang="en-US" sz="4800" b="1">
              <a:solidFill>
                <a:srgbClr val="FF0000"/>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 name="Rounded Rectangle 2"/>
          <p:cNvSpPr/>
          <p:nvPr/>
        </p:nvSpPr>
        <p:spPr>
          <a:xfrm>
            <a:off x="1956486" y="554510"/>
            <a:ext cx="5638800" cy="9525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000" b="1" smtClean="0">
                <a:latin typeface="Arial" panose="020B0604020202020204" pitchFamily="34" charset="0"/>
                <a:cs typeface="Arial" panose="020B0604020202020204" pitchFamily="34" charset="0"/>
              </a:rPr>
              <a:t>NỘI DUNG BÀI HỌC</a:t>
            </a:r>
            <a:endParaRPr lang="en-US" sz="4000" b="1">
              <a:latin typeface="Arial" panose="020B0604020202020204" pitchFamily="34" charset="0"/>
              <a:cs typeface="Arial" panose="020B0604020202020204" pitchFamily="34" charset="0"/>
            </a:endParaRPr>
          </a:p>
        </p:txBody>
      </p:sp>
      <p:sp>
        <p:nvSpPr>
          <p:cNvPr id="5" name="Pentagon 4"/>
          <p:cNvSpPr/>
          <p:nvPr/>
        </p:nvSpPr>
        <p:spPr>
          <a:xfrm>
            <a:off x="1981200" y="1943100"/>
            <a:ext cx="1828800" cy="838200"/>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HĐ1</a:t>
            </a:r>
            <a:endParaRPr lang="en-US" sz="3600" b="1">
              <a:latin typeface="Arial" panose="020B0604020202020204" pitchFamily="34" charset="0"/>
              <a:cs typeface="Arial" panose="020B0604020202020204" pitchFamily="34" charset="0"/>
            </a:endParaRPr>
          </a:p>
        </p:txBody>
      </p:sp>
      <p:sp>
        <p:nvSpPr>
          <p:cNvPr id="6" name="Chevron 5"/>
          <p:cNvSpPr/>
          <p:nvPr/>
        </p:nvSpPr>
        <p:spPr>
          <a:xfrm>
            <a:off x="3810000" y="1943100"/>
            <a:ext cx="12954000" cy="838200"/>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sz="3600">
                <a:solidFill>
                  <a:schemeClr val="bg1"/>
                </a:solidFill>
                <a:latin typeface="Arial" panose="020B0604020202020204" pitchFamily="34" charset="0"/>
                <a:cs typeface="Arial" panose="020B0604020202020204" pitchFamily="34" charset="0"/>
              </a:rPr>
              <a:t>Tìm hiểu yêu cầu của việc chọn nghề phù hợp</a:t>
            </a:r>
            <a:endParaRPr lang="en-US" sz="3600">
              <a:solidFill>
                <a:schemeClr val="bg1"/>
              </a:solidFill>
              <a:latin typeface="Arial" panose="020B0604020202020204" pitchFamily="34" charset="0"/>
              <a:cs typeface="Arial" panose="020B0604020202020204" pitchFamily="34" charset="0"/>
            </a:endParaRPr>
          </a:p>
        </p:txBody>
      </p:sp>
      <p:sp>
        <p:nvSpPr>
          <p:cNvPr id="7" name="Pentagon 6"/>
          <p:cNvSpPr/>
          <p:nvPr/>
        </p:nvSpPr>
        <p:spPr>
          <a:xfrm>
            <a:off x="1981200" y="3314700"/>
            <a:ext cx="1828800" cy="838200"/>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HĐ2</a:t>
            </a:r>
            <a:endParaRPr lang="en-US" sz="3600" b="1">
              <a:latin typeface="Arial" panose="020B0604020202020204" pitchFamily="34" charset="0"/>
              <a:cs typeface="Arial" panose="020B0604020202020204" pitchFamily="34" charset="0"/>
            </a:endParaRPr>
          </a:p>
        </p:txBody>
      </p:sp>
      <p:sp>
        <p:nvSpPr>
          <p:cNvPr id="8" name="Chevron 7"/>
          <p:cNvSpPr/>
          <p:nvPr/>
        </p:nvSpPr>
        <p:spPr>
          <a:xfrm>
            <a:off x="3810000" y="3314700"/>
            <a:ext cx="12954000" cy="838200"/>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sz="3600">
                <a:solidFill>
                  <a:schemeClr val="bg1"/>
                </a:solidFill>
                <a:latin typeface="Arial" panose="020B0604020202020204" pitchFamily="34" charset="0"/>
                <a:cs typeface="Arial" panose="020B0604020202020204" pitchFamily="34" charset="0"/>
              </a:rPr>
              <a:t>Lựa chọn nghề nghiệp phù hợp với bản thân</a:t>
            </a:r>
            <a:endParaRPr lang="en-US" sz="3600">
              <a:solidFill>
                <a:schemeClr val="bg1"/>
              </a:solidFill>
              <a:latin typeface="Arial" panose="020B0604020202020204" pitchFamily="34" charset="0"/>
              <a:cs typeface="Arial" panose="020B0604020202020204" pitchFamily="34" charset="0"/>
            </a:endParaRPr>
          </a:p>
        </p:txBody>
      </p:sp>
      <p:sp>
        <p:nvSpPr>
          <p:cNvPr id="9" name="Pentagon 8"/>
          <p:cNvSpPr/>
          <p:nvPr/>
        </p:nvSpPr>
        <p:spPr>
          <a:xfrm>
            <a:off x="1981200" y="4724400"/>
            <a:ext cx="1828800" cy="838200"/>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HĐ3</a:t>
            </a:r>
            <a:endParaRPr lang="en-US" sz="3600" b="1">
              <a:latin typeface="Arial" panose="020B0604020202020204" pitchFamily="34" charset="0"/>
              <a:cs typeface="Arial" panose="020B0604020202020204" pitchFamily="34" charset="0"/>
            </a:endParaRPr>
          </a:p>
        </p:txBody>
      </p:sp>
      <p:sp>
        <p:nvSpPr>
          <p:cNvPr id="10" name="Chevron 9"/>
          <p:cNvSpPr/>
          <p:nvPr/>
        </p:nvSpPr>
        <p:spPr>
          <a:xfrm>
            <a:off x="3810000" y="4724400"/>
            <a:ext cx="12954000" cy="838200"/>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r>
              <a:rPr lang="vi-VN" sz="3600">
                <a:solidFill>
                  <a:schemeClr val="bg1"/>
                </a:solidFill>
                <a:latin typeface="Arial" panose="020B0604020202020204" pitchFamily="34" charset="0"/>
                <a:cs typeface="Arial" panose="020B0604020202020204" pitchFamily="34" charset="0"/>
              </a:rPr>
              <a:t>Đánh giá sự phù hợp của bản thân </a:t>
            </a:r>
            <a:r>
              <a:rPr lang="vi-VN" sz="3600">
                <a:solidFill>
                  <a:schemeClr val="bg1"/>
                </a:solidFill>
                <a:latin typeface="Arial" panose="020B0604020202020204" pitchFamily="34" charset="0"/>
                <a:cs typeface="Arial" panose="020B0604020202020204" pitchFamily="34" charset="0"/>
              </a:rPr>
              <a:t>với </a:t>
            </a:r>
            <a:r>
              <a:rPr lang="vi-VN" sz="3600" smtClean="0">
                <a:solidFill>
                  <a:schemeClr val="bg1"/>
                </a:solidFill>
                <a:latin typeface="Arial" panose="020B0604020202020204" pitchFamily="34" charset="0"/>
                <a:cs typeface="Arial" panose="020B0604020202020204" pitchFamily="34" charset="0"/>
              </a:rPr>
              <a:t>nghề</a:t>
            </a:r>
            <a:r>
              <a:rPr lang="en-US" sz="3600" smtClean="0">
                <a:solidFill>
                  <a:schemeClr val="bg1"/>
                </a:solidFill>
                <a:latin typeface="Arial" panose="020B0604020202020204" pitchFamily="34" charset="0"/>
                <a:cs typeface="Arial" panose="020B0604020202020204" pitchFamily="34" charset="0"/>
              </a:rPr>
              <a:t> </a:t>
            </a:r>
            <a:r>
              <a:rPr lang="vi-VN" sz="3600" smtClean="0">
                <a:solidFill>
                  <a:schemeClr val="bg1"/>
                </a:solidFill>
                <a:latin typeface="Arial" panose="020B0604020202020204" pitchFamily="34" charset="0"/>
                <a:cs typeface="Arial" panose="020B0604020202020204" pitchFamily="34" charset="0"/>
              </a:rPr>
              <a:t>định </a:t>
            </a:r>
            <a:r>
              <a:rPr lang="vi-VN" sz="3600">
                <a:solidFill>
                  <a:schemeClr val="bg1"/>
                </a:solidFill>
                <a:latin typeface="Arial" panose="020B0604020202020204" pitchFamily="34" charset="0"/>
                <a:cs typeface="Arial" panose="020B0604020202020204" pitchFamily="34" charset="0"/>
              </a:rPr>
              <a:t>lựa chọn</a:t>
            </a:r>
            <a:endParaRPr lang="en-US" sz="360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96" y="15445"/>
            <a:ext cx="18277704" cy="10279277"/>
          </a:xfrm>
          <a:prstGeom prst="rect">
            <a:avLst/>
          </a:prstGeom>
        </p:spPr>
      </p:pic>
      <p:grpSp>
        <p:nvGrpSpPr>
          <p:cNvPr id="5" name="Group 4"/>
          <p:cNvGrpSpPr/>
          <p:nvPr/>
        </p:nvGrpSpPr>
        <p:grpSpPr>
          <a:xfrm>
            <a:off x="6980537" y="1562100"/>
            <a:ext cx="4267200" cy="990600"/>
            <a:chOff x="7620000" y="2552700"/>
            <a:chExt cx="4267200" cy="990600"/>
          </a:xfrm>
        </p:grpSpPr>
        <p:sp>
          <p:nvSpPr>
            <p:cNvPr id="3" name="Rounded Rectangle 2"/>
            <p:cNvSpPr/>
            <p:nvPr/>
          </p:nvSpPr>
          <p:spPr>
            <a:xfrm>
              <a:off x="7620000" y="2552700"/>
              <a:ext cx="4267200" cy="9906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7620000" y="2717457"/>
              <a:ext cx="4267200" cy="825843"/>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HOẠT ĐỘNG 2</a:t>
              </a:r>
              <a:endParaRPr lang="en-US" sz="3600" b="1">
                <a:latin typeface="Arial" panose="020B0604020202020204" pitchFamily="34" charset="0"/>
                <a:cs typeface="Arial" panose="020B0604020202020204" pitchFamily="34" charset="0"/>
              </a:endParaRPr>
            </a:p>
          </p:txBody>
        </p:sp>
      </p:grpSp>
      <p:sp>
        <p:nvSpPr>
          <p:cNvPr id="7" name="Rounded Rectangle 6"/>
          <p:cNvSpPr/>
          <p:nvPr/>
        </p:nvSpPr>
        <p:spPr>
          <a:xfrm>
            <a:off x="3250856" y="3619499"/>
            <a:ext cx="3378544" cy="373379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vi-VN" sz="3600" smtClean="0">
                <a:latin typeface="Arial" panose="020B0604020202020204" pitchFamily="34" charset="0"/>
                <a:cs typeface="Arial" panose="020B0604020202020204" pitchFamily="34" charset="0"/>
              </a:rPr>
              <a:t>Tranh </a:t>
            </a:r>
            <a:r>
              <a:rPr lang="vi-VN" sz="3600">
                <a:latin typeface="Arial" panose="020B0604020202020204" pitchFamily="34" charset="0"/>
                <a:cs typeface="Arial" panose="020B0604020202020204" pitchFamily="34" charset="0"/>
              </a:rPr>
              <a:t>biện về quan điểm chọn nghề</a:t>
            </a:r>
            <a:endParaRPr lang="en-US" sz="3600">
              <a:latin typeface="Arial" panose="020B0604020202020204" pitchFamily="34" charset="0"/>
              <a:cs typeface="Arial" panose="020B0604020202020204" pitchFamily="34" charset="0"/>
            </a:endParaRPr>
          </a:p>
        </p:txBody>
      </p:sp>
      <p:sp>
        <p:nvSpPr>
          <p:cNvPr id="8" name="Rounded Rectangle 7"/>
          <p:cNvSpPr/>
          <p:nvPr/>
        </p:nvSpPr>
        <p:spPr>
          <a:xfrm>
            <a:off x="6980537" y="3619499"/>
            <a:ext cx="3378544" cy="371629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50000"/>
              </a:lnSpc>
            </a:pPr>
            <a:r>
              <a:rPr lang="vi-VN" sz="3600" smtClean="0">
                <a:latin typeface="Arial" panose="020B0604020202020204" pitchFamily="34" charset="0"/>
                <a:cs typeface="Arial" panose="020B0604020202020204" pitchFamily="34" charset="0"/>
              </a:rPr>
              <a:t>Đưa </a:t>
            </a:r>
            <a:r>
              <a:rPr lang="vi-VN" sz="3600">
                <a:latin typeface="Arial" panose="020B0604020202020204" pitchFamily="34" charset="0"/>
                <a:cs typeface="Arial" panose="020B0604020202020204" pitchFamily="34" charset="0"/>
              </a:rPr>
              <a:t>ra lời khuyên chọn nghề phù hợp</a:t>
            </a:r>
            <a:endParaRPr lang="en-US" sz="3600">
              <a:latin typeface="Arial" panose="020B0604020202020204" pitchFamily="34" charset="0"/>
              <a:cs typeface="Arial" panose="020B0604020202020204" pitchFamily="34" charset="0"/>
            </a:endParaRPr>
          </a:p>
        </p:txBody>
      </p:sp>
      <p:sp>
        <p:nvSpPr>
          <p:cNvPr id="9" name="Rounded Rectangle 8"/>
          <p:cNvSpPr/>
          <p:nvPr/>
        </p:nvSpPr>
        <p:spPr>
          <a:xfrm>
            <a:off x="10744200" y="3637004"/>
            <a:ext cx="3886200" cy="371629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3600" smtClean="0">
                <a:latin typeface="Arial" panose="020B0604020202020204" pitchFamily="34" charset="0"/>
                <a:cs typeface="Arial" panose="020B0604020202020204" pitchFamily="34" charset="0"/>
              </a:rPr>
              <a:t>Chia </a:t>
            </a:r>
            <a:r>
              <a:rPr lang="en-US" sz="3600">
                <a:latin typeface="Arial" panose="020B0604020202020204" pitchFamily="34" charset="0"/>
                <a:cs typeface="Arial" panose="020B0604020202020204" pitchFamily="34" charset="0"/>
              </a:rPr>
              <a:t>sẻ mong muốn lựa chọn nghề nghiệp của bản thân.</a:t>
            </a:r>
            <a:endParaRPr lang="en-US" sz="3600">
              <a:latin typeface="Arial" panose="020B0604020202020204" pitchFamily="34" charset="0"/>
              <a:cs typeface="Arial" panose="020B0604020202020204" pitchFamily="34" charset="0"/>
            </a:endParaRPr>
          </a:p>
        </p:txBody>
      </p:sp>
      <p:sp>
        <p:nvSpPr>
          <p:cNvPr id="10" name="Diamond 9"/>
          <p:cNvSpPr/>
          <p:nvPr/>
        </p:nvSpPr>
        <p:spPr>
          <a:xfrm>
            <a:off x="4521028" y="3256005"/>
            <a:ext cx="838200" cy="762000"/>
          </a:xfrm>
          <a:prstGeom prst="diamond">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1</a:t>
            </a:r>
            <a:endParaRPr lang="en-US" b="1">
              <a:latin typeface="Arial" panose="020B0604020202020204" pitchFamily="34" charset="0"/>
              <a:cs typeface="Arial" panose="020B0604020202020204" pitchFamily="34" charset="0"/>
            </a:endParaRPr>
          </a:p>
        </p:txBody>
      </p:sp>
      <p:sp>
        <p:nvSpPr>
          <p:cNvPr id="11" name="Diamond 10"/>
          <p:cNvSpPr/>
          <p:nvPr/>
        </p:nvSpPr>
        <p:spPr>
          <a:xfrm>
            <a:off x="8310948" y="3256005"/>
            <a:ext cx="838200" cy="762000"/>
          </a:xfrm>
          <a:prstGeom prst="diamon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2</a:t>
            </a:r>
            <a:endParaRPr lang="en-US" b="1">
              <a:latin typeface="Arial" panose="020B0604020202020204" pitchFamily="34" charset="0"/>
              <a:cs typeface="Arial" panose="020B0604020202020204" pitchFamily="34" charset="0"/>
            </a:endParaRPr>
          </a:p>
        </p:txBody>
      </p:sp>
      <p:sp>
        <p:nvSpPr>
          <p:cNvPr id="12" name="Diamond 11"/>
          <p:cNvSpPr/>
          <p:nvPr/>
        </p:nvSpPr>
        <p:spPr>
          <a:xfrm>
            <a:off x="12268200" y="3256005"/>
            <a:ext cx="838200" cy="762000"/>
          </a:xfrm>
          <a:prstGeom prst="diamon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3</a:t>
            </a:r>
            <a:endParaRPr lang="en-US" b="1">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73293"/>
            <a:ext cx="17526000" cy="85850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133600" y="178013"/>
            <a:ext cx="13472727" cy="972044"/>
            <a:chOff x="1762897" y="324384"/>
            <a:chExt cx="14620103" cy="972044"/>
          </a:xfrm>
        </p:grpSpPr>
        <p:sp>
          <p:nvSpPr>
            <p:cNvPr id="5" name="Rectangle 4"/>
            <p:cNvSpPr/>
            <p:nvPr/>
          </p:nvSpPr>
          <p:spPr>
            <a:xfrm>
              <a:off x="2324100" y="342900"/>
              <a:ext cx="13487400" cy="953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Diamond 5"/>
            <p:cNvSpPr/>
            <p:nvPr/>
          </p:nvSpPr>
          <p:spPr>
            <a:xfrm>
              <a:off x="1762897"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Diamond 6"/>
            <p:cNvSpPr/>
            <p:nvPr/>
          </p:nvSpPr>
          <p:spPr>
            <a:xfrm>
              <a:off x="15240000"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3448713" y="324384"/>
              <a:ext cx="11238174" cy="820674"/>
            </a:xfrm>
            <a:prstGeom prst="rect">
              <a:avLst/>
            </a:prstGeom>
          </p:spPr>
          <p:txBody>
            <a:bodyPr wrap="none">
              <a:spAutoFit/>
            </a:bodyPr>
            <a:lstStyle/>
            <a:p>
              <a:pPr algn="ctr">
                <a:lnSpc>
                  <a:spcPct val="150000"/>
                </a:lnSpc>
              </a:pPr>
              <a:r>
                <a:rPr lang="en-US" sz="3600" b="1" smtClean="0">
                  <a:solidFill>
                    <a:srgbClr val="002060"/>
                  </a:solidFill>
                  <a:latin typeface="Arial" panose="020B0604020202020204" pitchFamily="34" charset="0"/>
                  <a:cs typeface="Arial" panose="020B0604020202020204" pitchFamily="34" charset="0"/>
                </a:rPr>
                <a:t>Nhiệm vụ 1</a:t>
              </a:r>
              <a:r>
                <a:rPr lang="en-US" sz="3600" smtClean="0">
                  <a:solidFill>
                    <a:srgbClr val="002060"/>
                  </a:solidFill>
                  <a:latin typeface="Arial" panose="020B0604020202020204" pitchFamily="34" charset="0"/>
                  <a:cs typeface="Arial" panose="020B0604020202020204" pitchFamily="34" charset="0"/>
                </a:rPr>
                <a:t>. </a:t>
              </a:r>
              <a:r>
                <a:rPr lang="vi-VN" sz="3600" b="1">
                  <a:solidFill>
                    <a:srgbClr val="002060"/>
                  </a:solidFill>
                  <a:latin typeface="Arial" panose="020B0604020202020204" pitchFamily="34" charset="0"/>
                  <a:cs typeface="Arial" panose="020B0604020202020204" pitchFamily="34" charset="0"/>
                </a:rPr>
                <a:t>Tranh biện về quan điểm chọn nghề</a:t>
              </a:r>
              <a:endParaRPr lang="vi-VN" sz="3600" b="1">
                <a:solidFill>
                  <a:srgbClr val="002060"/>
                </a:solidFill>
                <a:latin typeface="Arial" panose="020B0604020202020204" pitchFamily="34" charset="0"/>
                <a:cs typeface="Arial" panose="020B0604020202020204" pitchFamily="34" charset="0"/>
              </a:endParaRPr>
            </a:p>
          </p:txBody>
        </p:sp>
      </p:grpSp>
      <p:sp>
        <p:nvSpPr>
          <p:cNvPr id="14" name="Right Brace 13"/>
          <p:cNvSpPr/>
          <p:nvPr/>
        </p:nvSpPr>
        <p:spPr>
          <a:xfrm rot="5400000">
            <a:off x="9591005" y="1736576"/>
            <a:ext cx="685800" cy="8250775"/>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7" name="Group 16"/>
          <p:cNvGrpSpPr/>
          <p:nvPr/>
        </p:nvGrpSpPr>
        <p:grpSpPr>
          <a:xfrm>
            <a:off x="5839409" y="6572934"/>
            <a:ext cx="8382000" cy="1066800"/>
            <a:chOff x="1066800" y="5547807"/>
            <a:chExt cx="8382000" cy="1066800"/>
          </a:xfrm>
        </p:grpSpPr>
        <p:sp>
          <p:nvSpPr>
            <p:cNvPr id="15" name="Rectangle 14"/>
            <p:cNvSpPr/>
            <p:nvPr/>
          </p:nvSpPr>
          <p:spPr>
            <a:xfrm>
              <a:off x="1066800" y="5547807"/>
              <a:ext cx="8382000" cy="1066800"/>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34741" y="5758041"/>
              <a:ext cx="7130478" cy="646331"/>
            </a:xfrm>
            <a:prstGeom prst="rect">
              <a:avLst/>
            </a:prstGeom>
          </p:spPr>
          <p:txBody>
            <a:bodyPr wrap="none">
              <a:spAutoFit/>
            </a:bodyPr>
            <a:lstStyle/>
            <a:p>
              <a:r>
                <a:rPr lang="en-US" sz="3600" i="1" smtClean="0">
                  <a:solidFill>
                    <a:schemeClr val="accent5">
                      <a:lumMod val="50000"/>
                    </a:schemeClr>
                  </a:solidFill>
                  <a:latin typeface="Arial" panose="020B0604020202020204" pitchFamily="34" charset="0"/>
                  <a:cs typeface="Arial" panose="020B0604020202020204" pitchFamily="34" charset="0"/>
                </a:rPr>
                <a:t>Em đồng tình với quan điểm nào?</a:t>
              </a:r>
              <a:endParaRPr lang="en-US" sz="3600" i="1">
                <a:solidFill>
                  <a:schemeClr val="accent5">
                    <a:lumMod val="50000"/>
                  </a:schemeClr>
                </a:solidFill>
                <a:latin typeface="Arial" panose="020B0604020202020204" pitchFamily="34" charset="0"/>
                <a:cs typeface="Arial" panose="020B0604020202020204" pitchFamily="34" charset="0"/>
              </a:endParaRPr>
            </a:p>
          </p:txBody>
        </p:sp>
      </p:grpSp>
      <p:grpSp>
        <p:nvGrpSpPr>
          <p:cNvPr id="21" name="Group 20"/>
          <p:cNvGrpSpPr/>
          <p:nvPr/>
        </p:nvGrpSpPr>
        <p:grpSpPr>
          <a:xfrm>
            <a:off x="762000" y="1866900"/>
            <a:ext cx="9448800" cy="3569786"/>
            <a:chOff x="762000" y="1866900"/>
            <a:chExt cx="9448800" cy="3569786"/>
          </a:xfrm>
        </p:grpSpPr>
        <p:grpSp>
          <p:nvGrpSpPr>
            <p:cNvPr id="11" name="Group 10"/>
            <p:cNvGrpSpPr/>
            <p:nvPr/>
          </p:nvGrpSpPr>
          <p:grpSpPr>
            <a:xfrm>
              <a:off x="762000" y="1866900"/>
              <a:ext cx="9448800" cy="2736670"/>
              <a:chOff x="1092600" y="1866900"/>
              <a:chExt cx="7365600" cy="3657600"/>
            </a:xfrm>
          </p:grpSpPr>
          <p:sp>
            <p:nvSpPr>
              <p:cNvPr id="3" name="Rounded Rectangle 2"/>
              <p:cNvSpPr/>
              <p:nvPr/>
            </p:nvSpPr>
            <p:spPr>
              <a:xfrm>
                <a:off x="1092600" y="1866900"/>
                <a:ext cx="7365600" cy="36576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30200" y="1945839"/>
                <a:ext cx="7009200" cy="3455322"/>
              </a:xfrm>
              <a:prstGeom prst="rect">
                <a:avLst/>
              </a:prstGeom>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Không cần phải chọn nghề phù hợp đặc điểm của bản thân, chỉ cần chọn nghề được nhiều người trong xã hội </a:t>
                </a:r>
                <a:r>
                  <a:rPr lang="en-US" sz="3600">
                    <a:latin typeface="Arial" panose="020B0604020202020204" pitchFamily="34" charset="0"/>
                    <a:cs typeface="Arial" panose="020B0604020202020204" pitchFamily="34" charset="0"/>
                  </a:rPr>
                  <a:t>ưa </a:t>
                </a:r>
                <a:r>
                  <a:rPr lang="en-US" sz="3600" smtClean="0">
                    <a:latin typeface="Arial" panose="020B0604020202020204" pitchFamily="34" charset="0"/>
                    <a:cs typeface="Arial" panose="020B0604020202020204" pitchFamily="34" charset="0"/>
                  </a:rPr>
                  <a:t>chuộng.</a:t>
                </a:r>
                <a:endParaRPr lang="en-US" sz="3600">
                  <a:latin typeface="Arial" panose="020B0604020202020204" pitchFamily="34" charset="0"/>
                  <a:cs typeface="Arial" panose="020B0604020202020204" pitchFamily="34" charset="0"/>
                </a:endParaRPr>
              </a:p>
            </p:txBody>
          </p:sp>
        </p:grpSp>
        <p:sp>
          <p:nvSpPr>
            <p:cNvPr id="18" name="Rounded Rectangle 17"/>
            <p:cNvSpPr/>
            <p:nvPr/>
          </p:nvSpPr>
          <p:spPr>
            <a:xfrm>
              <a:off x="3429000" y="4511285"/>
              <a:ext cx="4267200" cy="925401"/>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085272" y="4650819"/>
              <a:ext cx="2954655" cy="646331"/>
            </a:xfrm>
            <a:prstGeom prst="rect">
              <a:avLst/>
            </a:prstGeom>
            <a:noFill/>
          </p:spPr>
          <p:txBody>
            <a:bodyPr wrap="none" rtlCol="0">
              <a:spAutoFit/>
            </a:bodyPr>
            <a:lstStyle/>
            <a:p>
              <a:r>
                <a:rPr lang="en-US" sz="3600" b="1" i="1" smtClean="0">
                  <a:solidFill>
                    <a:schemeClr val="accent5">
                      <a:lumMod val="50000"/>
                    </a:schemeClr>
                  </a:solidFill>
                  <a:latin typeface="Arial" panose="020B0604020202020204" pitchFamily="34" charset="0"/>
                  <a:cs typeface="Arial" panose="020B0604020202020204" pitchFamily="34" charset="0"/>
                </a:rPr>
                <a:t>Quan điểm 1</a:t>
              </a:r>
              <a:endParaRPr lang="en-US" sz="3600" b="1" i="1">
                <a:solidFill>
                  <a:schemeClr val="accent5">
                    <a:lumMod val="50000"/>
                  </a:schemeClr>
                </a:solidFill>
                <a:latin typeface="Arial" panose="020B0604020202020204" pitchFamily="34" charset="0"/>
                <a:cs typeface="Arial" panose="020B0604020202020204" pitchFamily="34" charset="0"/>
              </a:endParaRPr>
            </a:p>
          </p:txBody>
        </p:sp>
      </p:grpSp>
      <p:grpSp>
        <p:nvGrpSpPr>
          <p:cNvPr id="23" name="Group 22"/>
          <p:cNvGrpSpPr/>
          <p:nvPr/>
        </p:nvGrpSpPr>
        <p:grpSpPr>
          <a:xfrm>
            <a:off x="10576224" y="1860370"/>
            <a:ext cx="6934200" cy="3576315"/>
            <a:chOff x="10576224" y="1860370"/>
            <a:chExt cx="6934200" cy="3576315"/>
          </a:xfrm>
        </p:grpSpPr>
        <p:grpSp>
          <p:nvGrpSpPr>
            <p:cNvPr id="13" name="Group 12"/>
            <p:cNvGrpSpPr/>
            <p:nvPr/>
          </p:nvGrpSpPr>
          <p:grpSpPr>
            <a:xfrm>
              <a:off x="10576224" y="1860370"/>
              <a:ext cx="6934200" cy="2743200"/>
              <a:chOff x="10134600" y="1866900"/>
              <a:chExt cx="6934200" cy="2743200"/>
            </a:xfrm>
          </p:grpSpPr>
          <p:sp>
            <p:nvSpPr>
              <p:cNvPr id="10" name="Rounded Rectangle 9"/>
              <p:cNvSpPr/>
              <p:nvPr/>
            </p:nvSpPr>
            <p:spPr>
              <a:xfrm>
                <a:off x="10134600" y="1866900"/>
                <a:ext cx="6934200" cy="2743200"/>
              </a:xfrm>
              <a:prstGeom prst="roundRect">
                <a:avLst/>
              </a:prstGeom>
              <a:solidFill>
                <a:schemeClr val="accent4">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440598" y="1944106"/>
                <a:ext cx="6289252" cy="2585323"/>
              </a:xfrm>
              <a:prstGeom prst="rect">
                <a:avLst/>
              </a:prstGeom>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Chọn nghề phù hợp là yếu tố quyết định sự thành công trong hoạt động nghề nghiệp.</a:t>
                </a:r>
                <a:endParaRPr lang="en-US" sz="3600">
                  <a:latin typeface="Arial" panose="020B0604020202020204" pitchFamily="34" charset="0"/>
                  <a:cs typeface="Arial" panose="020B0604020202020204" pitchFamily="34" charset="0"/>
                </a:endParaRPr>
              </a:p>
            </p:txBody>
          </p:sp>
        </p:grpSp>
        <p:sp>
          <p:nvSpPr>
            <p:cNvPr id="20" name="Rounded Rectangle 19"/>
            <p:cNvSpPr/>
            <p:nvPr/>
          </p:nvSpPr>
          <p:spPr>
            <a:xfrm>
              <a:off x="11909724" y="4511284"/>
              <a:ext cx="4267200" cy="92540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2581966" y="4650819"/>
              <a:ext cx="2954655" cy="646331"/>
            </a:xfrm>
            <a:prstGeom prst="rect">
              <a:avLst/>
            </a:prstGeom>
            <a:noFill/>
          </p:spPr>
          <p:txBody>
            <a:bodyPr wrap="none" rtlCol="0">
              <a:spAutoFit/>
            </a:bodyPr>
            <a:lstStyle/>
            <a:p>
              <a:r>
                <a:rPr lang="en-US" sz="3600" b="1" i="1" smtClean="0">
                  <a:solidFill>
                    <a:schemeClr val="accent5">
                      <a:lumMod val="50000"/>
                    </a:schemeClr>
                  </a:solidFill>
                  <a:latin typeface="Arial" panose="020B0604020202020204" pitchFamily="34" charset="0"/>
                  <a:cs typeface="Arial" panose="020B0604020202020204" pitchFamily="34" charset="0"/>
                </a:rPr>
                <a:t>Quan điểm 2</a:t>
              </a:r>
              <a:endParaRPr lang="en-US" sz="3600" b="1" i="1">
                <a:solidFill>
                  <a:schemeClr val="accent5">
                    <a:lumMod val="50000"/>
                  </a:schemeClr>
                </a:solidFill>
                <a:latin typeface="Arial" panose="020B0604020202020204" pitchFamily="34" charset="0"/>
                <a:cs typeface="Arial" panose="020B0604020202020204"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par>
                                <p:cTn id="23" presetID="16" presetClass="entr" presetSubtype="21"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73292"/>
            <a:ext cx="17526000" cy="91946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133600" y="187635"/>
            <a:ext cx="14020800" cy="962422"/>
            <a:chOff x="1762897" y="334006"/>
            <a:chExt cx="14620103" cy="962422"/>
          </a:xfrm>
        </p:grpSpPr>
        <p:sp>
          <p:nvSpPr>
            <p:cNvPr id="5" name="Rectangle 4"/>
            <p:cNvSpPr/>
            <p:nvPr/>
          </p:nvSpPr>
          <p:spPr>
            <a:xfrm>
              <a:off x="2324100" y="342900"/>
              <a:ext cx="13487400" cy="953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Diamond 5"/>
            <p:cNvSpPr/>
            <p:nvPr/>
          </p:nvSpPr>
          <p:spPr>
            <a:xfrm>
              <a:off x="1762897"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Diamond 6"/>
            <p:cNvSpPr/>
            <p:nvPr/>
          </p:nvSpPr>
          <p:spPr>
            <a:xfrm>
              <a:off x="15240000"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3446565" y="334006"/>
              <a:ext cx="11238174" cy="820674"/>
            </a:xfrm>
            <a:prstGeom prst="rect">
              <a:avLst/>
            </a:prstGeom>
          </p:spPr>
          <p:txBody>
            <a:bodyPr wrap="none">
              <a:spAutoFit/>
            </a:bodyPr>
            <a:lstStyle/>
            <a:p>
              <a:pPr algn="ctr">
                <a:lnSpc>
                  <a:spcPct val="150000"/>
                </a:lnSpc>
              </a:pPr>
              <a:r>
                <a:rPr lang="en-US" sz="3600" b="1">
                  <a:solidFill>
                    <a:srgbClr val="002060"/>
                  </a:solidFill>
                  <a:latin typeface="Arial" panose="020B0604020202020204" pitchFamily="34" charset="0"/>
                  <a:cs typeface="Arial" panose="020B0604020202020204" pitchFamily="34" charset="0"/>
                </a:rPr>
                <a:t>Nhiệm vụ 1</a:t>
              </a:r>
              <a:r>
                <a:rPr lang="en-US" sz="3600">
                  <a:solidFill>
                    <a:srgbClr val="002060"/>
                  </a:solidFill>
                  <a:latin typeface="Arial" panose="020B0604020202020204" pitchFamily="34" charset="0"/>
                  <a:cs typeface="Arial" panose="020B0604020202020204" pitchFamily="34" charset="0"/>
                </a:rPr>
                <a:t>. </a:t>
              </a:r>
              <a:r>
                <a:rPr lang="vi-VN" sz="3600" b="1">
                  <a:solidFill>
                    <a:srgbClr val="002060"/>
                  </a:solidFill>
                  <a:latin typeface="Arial" panose="020B0604020202020204" pitchFamily="34" charset="0"/>
                  <a:cs typeface="Arial" panose="020B0604020202020204" pitchFamily="34" charset="0"/>
                </a:rPr>
                <a:t>Tranh biện về quan điểm chọn nghề</a:t>
              </a:r>
              <a:endParaRPr lang="vi-VN" sz="3600" b="1">
                <a:solidFill>
                  <a:srgbClr val="002060"/>
                </a:solidFill>
                <a:latin typeface="Arial" panose="020B0604020202020204" pitchFamily="34" charset="0"/>
                <a:cs typeface="Arial" panose="020B0604020202020204" pitchFamily="34" charset="0"/>
              </a:endParaRPr>
            </a:p>
          </p:txBody>
        </p:sp>
      </p:grpSp>
      <p:grpSp>
        <p:nvGrpSpPr>
          <p:cNvPr id="11" name="Group 10"/>
          <p:cNvGrpSpPr/>
          <p:nvPr/>
        </p:nvGrpSpPr>
        <p:grpSpPr>
          <a:xfrm>
            <a:off x="1150208" y="1810610"/>
            <a:ext cx="8229600" cy="1370570"/>
            <a:chOff x="1371600" y="2172730"/>
            <a:chExt cx="8915400" cy="1370570"/>
          </a:xfrm>
        </p:grpSpPr>
        <p:sp>
          <p:nvSpPr>
            <p:cNvPr id="3" name="Frame 2"/>
            <p:cNvSpPr/>
            <p:nvPr/>
          </p:nvSpPr>
          <p:spPr>
            <a:xfrm>
              <a:off x="1371600" y="2172730"/>
              <a:ext cx="8915400" cy="1370570"/>
            </a:xfrm>
            <a:prstGeom prst="fram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
          <p:nvSpPr>
            <p:cNvPr id="9" name="TextBox 8"/>
            <p:cNvSpPr txBox="1"/>
            <p:nvPr/>
          </p:nvSpPr>
          <p:spPr>
            <a:xfrm>
              <a:off x="1752600" y="2534849"/>
              <a:ext cx="6981591" cy="646331"/>
            </a:xfrm>
            <a:prstGeom prst="rect">
              <a:avLst/>
            </a:prstGeom>
            <a:noFill/>
          </p:spPr>
          <p:txBody>
            <a:bodyPr wrap="none" rtlCol="0">
              <a:spAutoFit/>
            </a:bodyPr>
            <a:lstStyle/>
            <a:p>
              <a:r>
                <a:rPr lang="en-US" sz="3600" b="1" smtClean="0">
                  <a:latin typeface="Arial" panose="020B0604020202020204" pitchFamily="34" charset="0"/>
                  <a:cs typeface="Arial" panose="020B0604020202020204" pitchFamily="34" charset="0"/>
                </a:rPr>
                <a:t>Nhóm 1</a:t>
              </a:r>
              <a:r>
                <a:rPr lang="en-US" sz="3600" smtClean="0">
                  <a:latin typeface="Arial" panose="020B0604020202020204" pitchFamily="34" charset="0"/>
                  <a:cs typeface="Arial" panose="020B0604020202020204" pitchFamily="34" charset="0"/>
                </a:rPr>
                <a:t>. Tranh biện quan điểm 1</a:t>
              </a:r>
              <a:endParaRPr lang="en-US" sz="3600">
                <a:latin typeface="Arial" panose="020B0604020202020204" pitchFamily="34" charset="0"/>
                <a:cs typeface="Arial" panose="020B0604020202020204" pitchFamily="34" charset="0"/>
              </a:endParaRPr>
            </a:p>
          </p:txBody>
        </p:sp>
      </p:grpSp>
      <p:grpSp>
        <p:nvGrpSpPr>
          <p:cNvPr id="15" name="Group 14"/>
          <p:cNvGrpSpPr/>
          <p:nvPr/>
        </p:nvGrpSpPr>
        <p:grpSpPr>
          <a:xfrm>
            <a:off x="4893466" y="3571144"/>
            <a:ext cx="8209005" cy="1370570"/>
            <a:chOff x="1150208" y="3563034"/>
            <a:chExt cx="8209005" cy="1370570"/>
          </a:xfrm>
        </p:grpSpPr>
        <p:sp>
          <p:nvSpPr>
            <p:cNvPr id="10" name="Frame 9"/>
            <p:cNvSpPr/>
            <p:nvPr/>
          </p:nvSpPr>
          <p:spPr>
            <a:xfrm>
              <a:off x="1150208" y="3563034"/>
              <a:ext cx="8209005" cy="1370570"/>
            </a:xfrm>
            <a:prstGeom prst="fram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
          <p:nvSpPr>
            <p:cNvPr id="13" name="TextBox 12"/>
            <p:cNvSpPr txBox="1"/>
            <p:nvPr/>
          </p:nvSpPr>
          <p:spPr>
            <a:xfrm>
              <a:off x="1555684" y="3910900"/>
              <a:ext cx="6981591" cy="646331"/>
            </a:xfrm>
            <a:prstGeom prst="rect">
              <a:avLst/>
            </a:prstGeom>
            <a:noFill/>
          </p:spPr>
          <p:txBody>
            <a:bodyPr wrap="none" rtlCol="0">
              <a:spAutoFit/>
            </a:bodyPr>
            <a:lstStyle/>
            <a:p>
              <a:r>
                <a:rPr lang="en-US" sz="3600" b="1" smtClean="0">
                  <a:latin typeface="Arial" panose="020B0604020202020204" pitchFamily="34" charset="0"/>
                  <a:cs typeface="Arial" panose="020B0604020202020204" pitchFamily="34" charset="0"/>
                </a:rPr>
                <a:t>Nhóm 2</a:t>
              </a:r>
              <a:r>
                <a:rPr lang="en-US" sz="3600" smtClean="0">
                  <a:latin typeface="Arial" panose="020B0604020202020204" pitchFamily="34" charset="0"/>
                  <a:cs typeface="Arial" panose="020B0604020202020204" pitchFamily="34" charset="0"/>
                </a:rPr>
                <a:t>. Tranh biện quan điểm 2</a:t>
              </a:r>
              <a:endParaRPr lang="en-US" sz="3600">
                <a:latin typeface="Arial" panose="020B0604020202020204" pitchFamily="34" charset="0"/>
                <a:cs typeface="Arial" panose="020B0604020202020204" pitchFamily="34" charset="0"/>
              </a:endParaRPr>
            </a:p>
          </p:txBody>
        </p:sp>
      </p:grpSp>
      <p:grpSp>
        <p:nvGrpSpPr>
          <p:cNvPr id="17" name="Group 16"/>
          <p:cNvGrpSpPr/>
          <p:nvPr/>
        </p:nvGrpSpPr>
        <p:grpSpPr>
          <a:xfrm>
            <a:off x="1339768" y="5301925"/>
            <a:ext cx="15643100" cy="4278647"/>
            <a:chOff x="1828799" y="5270595"/>
            <a:chExt cx="15316201" cy="4278647"/>
          </a:xfrm>
        </p:grpSpPr>
        <p:sp>
          <p:nvSpPr>
            <p:cNvPr id="12" name="Rectangle 11"/>
            <p:cNvSpPr/>
            <p:nvPr/>
          </p:nvSpPr>
          <p:spPr>
            <a:xfrm>
              <a:off x="1828799" y="5270595"/>
              <a:ext cx="15316201" cy="427864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4" name="Rectangle 13"/>
            <p:cNvSpPr/>
            <p:nvPr/>
          </p:nvSpPr>
          <p:spPr>
            <a:xfrm>
              <a:off x="2133600" y="5301925"/>
              <a:ext cx="14849268" cy="4247317"/>
            </a:xfrm>
            <a:prstGeom prst="rect">
              <a:avLst/>
            </a:prstGeom>
          </p:spPr>
          <p:txBody>
            <a:bodyPr wrap="square">
              <a:spAutoFit/>
            </a:bodyPr>
            <a:lstStyle/>
            <a:p>
              <a:pPr algn="just">
                <a:lnSpc>
                  <a:spcPct val="150000"/>
                </a:lnSpc>
              </a:pPr>
              <a:r>
                <a:rPr lang="en-US" sz="3600" b="1" smtClean="0">
                  <a:solidFill>
                    <a:schemeClr val="bg1"/>
                  </a:solidFill>
                  <a:latin typeface="Arial" panose="020B0604020202020204" pitchFamily="34" charset="0"/>
                  <a:cs typeface="Arial" panose="020B0604020202020204" pitchFamily="34" charset="0"/>
                </a:rPr>
                <a:t>Kết luận: </a:t>
              </a:r>
              <a:r>
                <a:rPr lang="en-US" sz="3600" smtClean="0">
                  <a:solidFill>
                    <a:schemeClr val="bg1"/>
                  </a:solidFill>
                  <a:latin typeface="Arial" panose="020B0604020202020204" pitchFamily="34" charset="0"/>
                  <a:cs typeface="Arial" panose="020B0604020202020204" pitchFamily="34" charset="0"/>
                </a:rPr>
                <a:t>Mỗi </a:t>
              </a:r>
              <a:r>
                <a:rPr lang="en-US" sz="3600">
                  <a:solidFill>
                    <a:schemeClr val="bg1"/>
                  </a:solidFill>
                  <a:latin typeface="Arial" panose="020B0604020202020204" pitchFamily="34" charset="0"/>
                  <a:cs typeface="Arial" panose="020B0604020202020204" pitchFamily="34" charset="0"/>
                </a:rPr>
                <a:t>người đều có quan niệm chọn nghề của riêng mình. Quan niệm chọn nghề có ảnh hưởng rất lớn đến việc chọn nghề tương lai. Những ai có quan niệm chọn nghề phù hợp với sở thích, khả năng, tính cách, giá trị của bản thân sẽ có nhiều cơ hội để thu được “quả ngọt” trong hoạt động nghề nghiệp tương lai.</a:t>
              </a:r>
              <a:endParaRPr lang="en-US" sz="3600">
                <a:solidFill>
                  <a:schemeClr val="bg1"/>
                </a:solidFill>
                <a:latin typeface="Arial" panose="020B0604020202020204" pitchFamily="34" charset="0"/>
                <a:cs typeface="Arial" panose="020B0604020202020204" pitchFamily="34" charset="0"/>
              </a:endParaRPr>
            </a:p>
          </p:txBody>
        </p:sp>
      </p:grpSp>
      <p:sp>
        <p:nvSpPr>
          <p:cNvPr id="16" name="Curved Right Arrow 15"/>
          <p:cNvSpPr/>
          <p:nvPr/>
        </p:nvSpPr>
        <p:spPr>
          <a:xfrm>
            <a:off x="489638" y="4517263"/>
            <a:ext cx="769208" cy="1509599"/>
          </a:xfrm>
          <a:prstGeom prst="curved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73292"/>
            <a:ext cx="17526000" cy="91946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133600" y="178013"/>
            <a:ext cx="14020800" cy="972044"/>
            <a:chOff x="1762897" y="324384"/>
            <a:chExt cx="14620103" cy="972044"/>
          </a:xfrm>
        </p:grpSpPr>
        <p:sp>
          <p:nvSpPr>
            <p:cNvPr id="5" name="Rectangle 4"/>
            <p:cNvSpPr/>
            <p:nvPr/>
          </p:nvSpPr>
          <p:spPr>
            <a:xfrm>
              <a:off x="2324100" y="342900"/>
              <a:ext cx="13487400" cy="953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Diamond 5"/>
            <p:cNvSpPr/>
            <p:nvPr/>
          </p:nvSpPr>
          <p:spPr>
            <a:xfrm>
              <a:off x="1762897"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Diamond 6"/>
            <p:cNvSpPr/>
            <p:nvPr/>
          </p:nvSpPr>
          <p:spPr>
            <a:xfrm>
              <a:off x="15240000"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3172176" y="324384"/>
              <a:ext cx="11791247" cy="923330"/>
            </a:xfrm>
            <a:prstGeom prst="rect">
              <a:avLst/>
            </a:prstGeom>
          </p:spPr>
          <p:txBody>
            <a:bodyPr wrap="none">
              <a:spAutoFit/>
            </a:bodyPr>
            <a:lstStyle/>
            <a:p>
              <a:pPr algn="ctr">
                <a:lnSpc>
                  <a:spcPct val="150000"/>
                </a:lnSpc>
              </a:pPr>
              <a:r>
                <a:rPr lang="en-US" sz="3600" b="1">
                  <a:solidFill>
                    <a:srgbClr val="002060"/>
                  </a:solidFill>
                  <a:latin typeface="Arial" panose="020B0604020202020204" pitchFamily="34" charset="0"/>
                  <a:cs typeface="Arial" panose="020B0604020202020204" pitchFamily="34" charset="0"/>
                </a:rPr>
                <a:t>Nhiệm </a:t>
              </a:r>
              <a:r>
                <a:rPr lang="en-US" sz="3600" b="1">
                  <a:solidFill>
                    <a:srgbClr val="002060"/>
                  </a:solidFill>
                  <a:latin typeface="Arial" panose="020B0604020202020204" pitchFamily="34" charset="0"/>
                  <a:cs typeface="Arial" panose="020B0604020202020204" pitchFamily="34" charset="0"/>
                </a:rPr>
                <a:t>vụ </a:t>
              </a:r>
              <a:r>
                <a:rPr lang="en-US" sz="3600" b="1" smtClean="0">
                  <a:solidFill>
                    <a:srgbClr val="002060"/>
                  </a:solidFill>
                  <a:latin typeface="Arial" panose="020B0604020202020204" pitchFamily="34" charset="0"/>
                  <a:cs typeface="Arial" panose="020B0604020202020204" pitchFamily="34" charset="0"/>
                </a:rPr>
                <a:t>2</a:t>
              </a:r>
              <a:r>
                <a:rPr lang="en-US" sz="3600" smtClean="0">
                  <a:solidFill>
                    <a:srgbClr val="002060"/>
                  </a:solidFill>
                  <a:latin typeface="Arial" panose="020B0604020202020204" pitchFamily="34" charset="0"/>
                  <a:cs typeface="Arial" panose="020B0604020202020204" pitchFamily="34" charset="0"/>
                </a:rPr>
                <a:t>. </a:t>
              </a:r>
              <a:r>
                <a:rPr lang="vi-VN" sz="3600" b="1">
                  <a:solidFill>
                    <a:srgbClr val="002060"/>
                  </a:solidFill>
                  <a:latin typeface="Arial" panose="020B0604020202020204" pitchFamily="34" charset="0"/>
                  <a:cs typeface="Arial" panose="020B0604020202020204" pitchFamily="34" charset="0"/>
                </a:rPr>
                <a:t>Đưa ra lời khuyên chọn nghề phù hợp</a:t>
              </a:r>
              <a:endParaRPr lang="vi-VN" sz="3600" b="1">
                <a:solidFill>
                  <a:srgbClr val="002060"/>
                </a:solidFill>
                <a:latin typeface="Arial" panose="020B0604020202020204" pitchFamily="34" charset="0"/>
                <a:cs typeface="Arial" panose="020B0604020202020204" pitchFamily="34" charset="0"/>
              </a:endParaRPr>
            </a:p>
          </p:txBody>
        </p:sp>
      </p:grpSp>
      <p:grpSp>
        <p:nvGrpSpPr>
          <p:cNvPr id="11" name="Group 10"/>
          <p:cNvGrpSpPr/>
          <p:nvPr/>
        </p:nvGrpSpPr>
        <p:grpSpPr>
          <a:xfrm>
            <a:off x="1326092" y="1620795"/>
            <a:ext cx="15625939" cy="1066800"/>
            <a:chOff x="1066800" y="5547807"/>
            <a:chExt cx="7918618" cy="1066800"/>
          </a:xfrm>
        </p:grpSpPr>
        <p:sp>
          <p:nvSpPr>
            <p:cNvPr id="12" name="Rectangle 11"/>
            <p:cNvSpPr/>
            <p:nvPr/>
          </p:nvSpPr>
          <p:spPr>
            <a:xfrm>
              <a:off x="1066800" y="5547807"/>
              <a:ext cx="7918618" cy="1066800"/>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87690" y="5753061"/>
              <a:ext cx="7688144" cy="646331"/>
            </a:xfrm>
            <a:prstGeom prst="rect">
              <a:avLst/>
            </a:prstGeom>
          </p:spPr>
          <p:txBody>
            <a:bodyPr wrap="none">
              <a:spAutoFit/>
            </a:bodyPr>
            <a:lstStyle/>
            <a:p>
              <a:r>
                <a:rPr lang="en-US" sz="3600" b="1" i="1" u="sng" smtClean="0">
                  <a:solidFill>
                    <a:schemeClr val="accent5">
                      <a:lumMod val="50000"/>
                    </a:schemeClr>
                  </a:solidFill>
                  <a:latin typeface="Arial" panose="020B0604020202020204" pitchFamily="34" charset="0"/>
                  <a:cs typeface="Arial" panose="020B0604020202020204" pitchFamily="34" charset="0"/>
                </a:rPr>
                <a:t>Yêu cầu</a:t>
              </a:r>
              <a:r>
                <a:rPr lang="en-US" sz="3600" i="1" smtClean="0">
                  <a:solidFill>
                    <a:schemeClr val="accent5">
                      <a:lumMod val="50000"/>
                    </a:schemeClr>
                  </a:solidFill>
                  <a:latin typeface="Arial" panose="020B0604020202020204" pitchFamily="34" charset="0"/>
                  <a:cs typeface="Arial" panose="020B0604020202020204" pitchFamily="34" charset="0"/>
                </a:rPr>
                <a:t>: </a:t>
              </a:r>
              <a:r>
                <a:rPr lang="vi-VN" sz="3600" i="1" smtClean="0">
                  <a:solidFill>
                    <a:schemeClr val="accent5">
                      <a:lumMod val="50000"/>
                    </a:schemeClr>
                  </a:solidFill>
                  <a:latin typeface="Arial" panose="020B0604020202020204" pitchFamily="34" charset="0"/>
                  <a:cs typeface="Arial" panose="020B0604020202020204" pitchFamily="34" charset="0"/>
                </a:rPr>
                <a:t>Đọc </a:t>
              </a:r>
              <a:r>
                <a:rPr lang="vi-VN" sz="3600" i="1">
                  <a:solidFill>
                    <a:schemeClr val="accent5">
                      <a:lumMod val="50000"/>
                    </a:schemeClr>
                  </a:solidFill>
                  <a:latin typeface="Arial" panose="020B0604020202020204" pitchFamily="34" charset="0"/>
                  <a:cs typeface="Arial" panose="020B0604020202020204" pitchFamily="34" charset="0"/>
                </a:rPr>
                <a:t>tình huống trong sgk, thảo luận nhóm và đưa ra lời khuyên.</a:t>
              </a:r>
              <a:endParaRPr lang="vi-VN" sz="3600" i="1">
                <a:solidFill>
                  <a:schemeClr val="accent5">
                    <a:lumMod val="50000"/>
                  </a:schemeClr>
                </a:solidFill>
                <a:latin typeface="Arial" panose="020B0604020202020204" pitchFamily="34" charset="0"/>
                <a:cs typeface="Arial" panose="020B0604020202020204" pitchFamily="34" charset="0"/>
              </a:endParaRPr>
            </a:p>
          </p:txBody>
        </p:sp>
      </p:grpSp>
      <p:grpSp>
        <p:nvGrpSpPr>
          <p:cNvPr id="17" name="Group 16"/>
          <p:cNvGrpSpPr/>
          <p:nvPr/>
        </p:nvGrpSpPr>
        <p:grpSpPr>
          <a:xfrm>
            <a:off x="990600" y="3200400"/>
            <a:ext cx="7620000" cy="5930244"/>
            <a:chOff x="990600" y="3200400"/>
            <a:chExt cx="7620000" cy="5930244"/>
          </a:xfrm>
        </p:grpSpPr>
        <p:sp>
          <p:nvSpPr>
            <p:cNvPr id="10" name="Rounded Rectangle 9"/>
            <p:cNvSpPr/>
            <p:nvPr/>
          </p:nvSpPr>
          <p:spPr>
            <a:xfrm>
              <a:off x="990600" y="3543300"/>
              <a:ext cx="7620000" cy="556260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nip Single Corner Rectangle 14"/>
            <p:cNvSpPr/>
            <p:nvPr/>
          </p:nvSpPr>
          <p:spPr>
            <a:xfrm>
              <a:off x="3100773" y="3200400"/>
              <a:ext cx="3399654" cy="685800"/>
            </a:xfrm>
            <a:prstGeom prst="snip1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smtClean="0">
                  <a:latin typeface="Arial" panose="020B0604020202020204" pitchFamily="34" charset="0"/>
                  <a:cs typeface="Arial" panose="020B0604020202020204" pitchFamily="34" charset="0"/>
                </a:rPr>
                <a:t>Tính huống 1</a:t>
              </a:r>
              <a:endParaRPr lang="en-US" sz="3200" b="1" i="1">
                <a:latin typeface="Arial" panose="020B0604020202020204" pitchFamily="34" charset="0"/>
                <a:cs typeface="Arial" panose="020B0604020202020204" pitchFamily="34" charset="0"/>
              </a:endParaRPr>
            </a:p>
          </p:txBody>
        </p:sp>
        <p:sp>
          <p:nvSpPr>
            <p:cNvPr id="16" name="TextBox 15"/>
            <p:cNvSpPr txBox="1"/>
            <p:nvPr/>
          </p:nvSpPr>
          <p:spPr>
            <a:xfrm>
              <a:off x="1428649" y="3867665"/>
              <a:ext cx="6766454" cy="5262979"/>
            </a:xfrm>
            <a:prstGeom prst="rect">
              <a:avLst/>
            </a:prstGeom>
            <a:noFill/>
          </p:spPr>
          <p:txBody>
            <a:bodyPr wrap="square" rtlCol="0">
              <a:spAutoFit/>
            </a:bodyPr>
            <a:lstStyle/>
            <a:p>
              <a:pPr algn="just">
                <a:lnSpc>
                  <a:spcPct val="150000"/>
                </a:lnSpc>
              </a:pPr>
              <a:r>
                <a:rPr lang="en-US" sz="3200" smtClean="0">
                  <a:latin typeface="Arial" panose="020B0604020202020204" pitchFamily="34" charset="0"/>
                  <a:cs typeface="Arial" panose="020B0604020202020204" pitchFamily="34" charset="0"/>
                </a:rPr>
                <a:t>Hoàng học giỏi môn Ngữ văn, thích đọc tiểu thuyết và xem các phim tâm lí xã hội. Bạn mơ ước sau này trở thành nhà biên kịch hoặc đạo diễn phim nhưng băn khoăn vì không thấy bạn nào trong lớp có nguyện vọng giống mình.</a:t>
              </a:r>
              <a:endParaRPr lang="en-US" sz="3200">
                <a:latin typeface="Arial" panose="020B0604020202020204" pitchFamily="34" charset="0"/>
                <a:cs typeface="Arial" panose="020B0604020202020204" pitchFamily="34" charset="0"/>
              </a:endParaRPr>
            </a:p>
          </p:txBody>
        </p:sp>
      </p:grpSp>
      <p:grpSp>
        <p:nvGrpSpPr>
          <p:cNvPr id="21" name="Group 20"/>
          <p:cNvGrpSpPr/>
          <p:nvPr/>
        </p:nvGrpSpPr>
        <p:grpSpPr>
          <a:xfrm>
            <a:off x="8915400" y="3200400"/>
            <a:ext cx="8534400" cy="5905500"/>
            <a:chOff x="990600" y="3200400"/>
            <a:chExt cx="8317955" cy="5905500"/>
          </a:xfrm>
        </p:grpSpPr>
        <p:sp>
          <p:nvSpPr>
            <p:cNvPr id="22" name="Rounded Rectangle 21"/>
            <p:cNvSpPr/>
            <p:nvPr/>
          </p:nvSpPr>
          <p:spPr>
            <a:xfrm>
              <a:off x="990600" y="3543300"/>
              <a:ext cx="8317955" cy="556260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nip Single Corner Rectangle 22"/>
            <p:cNvSpPr/>
            <p:nvPr/>
          </p:nvSpPr>
          <p:spPr>
            <a:xfrm>
              <a:off x="3229746" y="3200400"/>
              <a:ext cx="3175993" cy="685800"/>
            </a:xfrm>
            <a:prstGeom prst="snip1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smtClean="0">
                  <a:latin typeface="Arial" panose="020B0604020202020204" pitchFamily="34" charset="0"/>
                  <a:cs typeface="Arial" panose="020B0604020202020204" pitchFamily="34" charset="0"/>
                </a:rPr>
                <a:t>Tính huống 2</a:t>
              </a:r>
              <a:endParaRPr lang="en-US" sz="3200" b="1" i="1">
                <a:latin typeface="Arial" panose="020B0604020202020204" pitchFamily="34" charset="0"/>
                <a:cs typeface="Arial" panose="020B0604020202020204" pitchFamily="34" charset="0"/>
              </a:endParaRPr>
            </a:p>
          </p:txBody>
        </p:sp>
        <p:sp>
          <p:nvSpPr>
            <p:cNvPr id="24" name="TextBox 23"/>
            <p:cNvSpPr txBox="1"/>
            <p:nvPr/>
          </p:nvSpPr>
          <p:spPr>
            <a:xfrm>
              <a:off x="1317045" y="3793524"/>
              <a:ext cx="7665064" cy="5262979"/>
            </a:xfrm>
            <a:prstGeom prst="rect">
              <a:avLst/>
            </a:prstGeom>
            <a:noFill/>
          </p:spPr>
          <p:txBody>
            <a:bodyPr wrap="square" rtlCol="0">
              <a:spAutoFit/>
            </a:bodyPr>
            <a:lstStyle/>
            <a:p>
              <a:pPr algn="just">
                <a:lnSpc>
                  <a:spcPct val="150000"/>
                </a:lnSpc>
              </a:pPr>
              <a:r>
                <a:rPr lang="en-US" sz="3200" smtClean="0">
                  <a:latin typeface="Arial" panose="020B0604020202020204" pitchFamily="34" charset="0"/>
                  <a:cs typeface="Arial" panose="020B0604020202020204" pitchFamily="34" charset="0"/>
                </a:rPr>
                <a:t>Cô Lan nhà Hồng làm bác sĩ ở bệnh viện tỉnh. Thỉnh thoảng gặp cô trng bộ blu trắng, Hồng ngưỡng mộ lắm. Mặc dù khả năng học môn Sinh học của Hồng không tốt, rất sợ nhìn thấy máu và thiếu hiểu biết về các công việc, yêu cầu của nghề bác sĩ nhưng Hồng vẫn chọn cho mình nghề này.</a:t>
              </a:r>
              <a:endParaRPr lang="en-US" sz="3200">
                <a:latin typeface="Arial" panose="020B0604020202020204" pitchFamily="34" charset="0"/>
                <a:cs typeface="Arial" panose="020B0604020202020204"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73293"/>
            <a:ext cx="17526000" cy="85850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133600" y="178013"/>
            <a:ext cx="14020800" cy="972044"/>
            <a:chOff x="1762897" y="324384"/>
            <a:chExt cx="14620103" cy="972044"/>
          </a:xfrm>
        </p:grpSpPr>
        <p:sp>
          <p:nvSpPr>
            <p:cNvPr id="5" name="Rectangle 4"/>
            <p:cNvSpPr/>
            <p:nvPr/>
          </p:nvSpPr>
          <p:spPr>
            <a:xfrm>
              <a:off x="2324100" y="342900"/>
              <a:ext cx="13487400" cy="953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Diamond 5"/>
            <p:cNvSpPr/>
            <p:nvPr/>
          </p:nvSpPr>
          <p:spPr>
            <a:xfrm>
              <a:off x="1762897"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Diamond 6"/>
            <p:cNvSpPr/>
            <p:nvPr/>
          </p:nvSpPr>
          <p:spPr>
            <a:xfrm>
              <a:off x="15240000"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3172176" y="324384"/>
              <a:ext cx="11791247" cy="923330"/>
            </a:xfrm>
            <a:prstGeom prst="rect">
              <a:avLst/>
            </a:prstGeom>
          </p:spPr>
          <p:txBody>
            <a:bodyPr wrap="none">
              <a:spAutoFit/>
            </a:bodyPr>
            <a:lstStyle/>
            <a:p>
              <a:pPr algn="ctr">
                <a:lnSpc>
                  <a:spcPct val="150000"/>
                </a:lnSpc>
              </a:pPr>
              <a:r>
                <a:rPr lang="en-US" sz="3600" b="1">
                  <a:solidFill>
                    <a:srgbClr val="002060"/>
                  </a:solidFill>
                  <a:latin typeface="Arial" panose="020B0604020202020204" pitchFamily="34" charset="0"/>
                  <a:cs typeface="Arial" panose="020B0604020202020204" pitchFamily="34" charset="0"/>
                </a:rPr>
                <a:t>Nhiệm </a:t>
              </a:r>
              <a:r>
                <a:rPr lang="en-US" sz="3600" b="1">
                  <a:solidFill>
                    <a:srgbClr val="002060"/>
                  </a:solidFill>
                  <a:latin typeface="Arial" panose="020B0604020202020204" pitchFamily="34" charset="0"/>
                  <a:cs typeface="Arial" panose="020B0604020202020204" pitchFamily="34" charset="0"/>
                </a:rPr>
                <a:t>vụ </a:t>
              </a:r>
              <a:r>
                <a:rPr lang="en-US" sz="3600" b="1" smtClean="0">
                  <a:solidFill>
                    <a:srgbClr val="002060"/>
                  </a:solidFill>
                  <a:latin typeface="Arial" panose="020B0604020202020204" pitchFamily="34" charset="0"/>
                  <a:cs typeface="Arial" panose="020B0604020202020204" pitchFamily="34" charset="0"/>
                </a:rPr>
                <a:t>2</a:t>
              </a:r>
              <a:r>
                <a:rPr lang="en-US" sz="3600" smtClean="0">
                  <a:solidFill>
                    <a:srgbClr val="002060"/>
                  </a:solidFill>
                  <a:latin typeface="Arial" panose="020B0604020202020204" pitchFamily="34" charset="0"/>
                  <a:cs typeface="Arial" panose="020B0604020202020204" pitchFamily="34" charset="0"/>
                </a:rPr>
                <a:t>. </a:t>
              </a:r>
              <a:r>
                <a:rPr lang="vi-VN" sz="3600" b="1">
                  <a:solidFill>
                    <a:srgbClr val="002060"/>
                  </a:solidFill>
                  <a:latin typeface="Arial" panose="020B0604020202020204" pitchFamily="34" charset="0"/>
                  <a:cs typeface="Arial" panose="020B0604020202020204" pitchFamily="34" charset="0"/>
                </a:rPr>
                <a:t>Đưa ra lời khuyên chọn nghề phù hợp</a:t>
              </a:r>
              <a:endParaRPr lang="vi-VN" sz="3600" b="1">
                <a:solidFill>
                  <a:srgbClr val="002060"/>
                </a:solidFill>
                <a:latin typeface="Arial" panose="020B0604020202020204" pitchFamily="34" charset="0"/>
                <a:cs typeface="Arial" panose="020B0604020202020204" pitchFamily="34" charset="0"/>
              </a:endParaRPr>
            </a:p>
          </p:txBody>
        </p:sp>
      </p:grpSp>
      <p:grpSp>
        <p:nvGrpSpPr>
          <p:cNvPr id="11" name="Group 10"/>
          <p:cNvGrpSpPr/>
          <p:nvPr/>
        </p:nvGrpSpPr>
        <p:grpSpPr>
          <a:xfrm>
            <a:off x="1326092" y="1620795"/>
            <a:ext cx="15625939" cy="1066800"/>
            <a:chOff x="1066800" y="5547807"/>
            <a:chExt cx="7918618" cy="1066800"/>
          </a:xfrm>
        </p:grpSpPr>
        <p:sp>
          <p:nvSpPr>
            <p:cNvPr id="12" name="Rectangle 11"/>
            <p:cNvSpPr/>
            <p:nvPr/>
          </p:nvSpPr>
          <p:spPr>
            <a:xfrm>
              <a:off x="1066800" y="5547807"/>
              <a:ext cx="7918618" cy="1066800"/>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87690" y="5753061"/>
              <a:ext cx="7688144" cy="646331"/>
            </a:xfrm>
            <a:prstGeom prst="rect">
              <a:avLst/>
            </a:prstGeom>
          </p:spPr>
          <p:txBody>
            <a:bodyPr wrap="none">
              <a:spAutoFit/>
            </a:bodyPr>
            <a:lstStyle/>
            <a:p>
              <a:r>
                <a:rPr lang="en-US" sz="3600" b="1" i="1" u="sng" smtClean="0">
                  <a:solidFill>
                    <a:schemeClr val="accent5">
                      <a:lumMod val="50000"/>
                    </a:schemeClr>
                  </a:solidFill>
                  <a:latin typeface="Arial" panose="020B0604020202020204" pitchFamily="34" charset="0"/>
                  <a:cs typeface="Arial" panose="020B0604020202020204" pitchFamily="34" charset="0"/>
                </a:rPr>
                <a:t>Yêu cầu</a:t>
              </a:r>
              <a:r>
                <a:rPr lang="en-US" sz="3600" i="1" smtClean="0">
                  <a:solidFill>
                    <a:schemeClr val="accent5">
                      <a:lumMod val="50000"/>
                    </a:schemeClr>
                  </a:solidFill>
                  <a:latin typeface="Arial" panose="020B0604020202020204" pitchFamily="34" charset="0"/>
                  <a:cs typeface="Arial" panose="020B0604020202020204" pitchFamily="34" charset="0"/>
                </a:rPr>
                <a:t>: </a:t>
              </a:r>
              <a:r>
                <a:rPr lang="vi-VN" sz="3600" i="1" smtClean="0">
                  <a:solidFill>
                    <a:schemeClr val="accent5">
                      <a:lumMod val="50000"/>
                    </a:schemeClr>
                  </a:solidFill>
                  <a:latin typeface="Arial" panose="020B0604020202020204" pitchFamily="34" charset="0"/>
                  <a:cs typeface="Arial" panose="020B0604020202020204" pitchFamily="34" charset="0"/>
                </a:rPr>
                <a:t>Đọc </a:t>
              </a:r>
              <a:r>
                <a:rPr lang="vi-VN" sz="3600" i="1">
                  <a:solidFill>
                    <a:schemeClr val="accent5">
                      <a:lumMod val="50000"/>
                    </a:schemeClr>
                  </a:solidFill>
                  <a:latin typeface="Arial" panose="020B0604020202020204" pitchFamily="34" charset="0"/>
                  <a:cs typeface="Arial" panose="020B0604020202020204" pitchFamily="34" charset="0"/>
                </a:rPr>
                <a:t>tình huống trong sgk, thảo luận nhóm và đưa ra lời khuyên.</a:t>
              </a:r>
              <a:endParaRPr lang="vi-VN" sz="3600" i="1">
                <a:solidFill>
                  <a:schemeClr val="accent5">
                    <a:lumMod val="50000"/>
                  </a:schemeClr>
                </a:solidFill>
                <a:latin typeface="Arial" panose="020B0604020202020204" pitchFamily="34" charset="0"/>
                <a:cs typeface="Arial" panose="020B0604020202020204" pitchFamily="34" charset="0"/>
              </a:endParaRPr>
            </a:p>
          </p:txBody>
        </p:sp>
      </p:grpSp>
      <p:grpSp>
        <p:nvGrpSpPr>
          <p:cNvPr id="17" name="Group 16"/>
          <p:cNvGrpSpPr/>
          <p:nvPr/>
        </p:nvGrpSpPr>
        <p:grpSpPr>
          <a:xfrm>
            <a:off x="1519645" y="3352800"/>
            <a:ext cx="6360154" cy="4229100"/>
            <a:chOff x="1564646" y="3200400"/>
            <a:chExt cx="6360154" cy="4229100"/>
          </a:xfrm>
        </p:grpSpPr>
        <p:sp>
          <p:nvSpPr>
            <p:cNvPr id="10" name="Rounded Rectangle 9"/>
            <p:cNvSpPr/>
            <p:nvPr/>
          </p:nvSpPr>
          <p:spPr>
            <a:xfrm>
              <a:off x="1564646" y="3543300"/>
              <a:ext cx="6360154" cy="388620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nip Single Corner Rectangle 14"/>
            <p:cNvSpPr/>
            <p:nvPr/>
          </p:nvSpPr>
          <p:spPr>
            <a:xfrm>
              <a:off x="3100773" y="3200400"/>
              <a:ext cx="3399654" cy="685800"/>
            </a:xfrm>
            <a:prstGeom prst="snip1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smtClean="0">
                  <a:latin typeface="Arial" panose="020B0604020202020204" pitchFamily="34" charset="0"/>
                  <a:cs typeface="Arial" panose="020B0604020202020204" pitchFamily="34" charset="0"/>
                </a:rPr>
                <a:t>Tính huống 3</a:t>
              </a:r>
              <a:endParaRPr lang="en-US" sz="3200" b="1" i="1">
                <a:latin typeface="Arial" panose="020B0604020202020204" pitchFamily="34" charset="0"/>
                <a:cs typeface="Arial" panose="020B0604020202020204" pitchFamily="34" charset="0"/>
              </a:endParaRPr>
            </a:p>
          </p:txBody>
        </p:sp>
        <p:sp>
          <p:nvSpPr>
            <p:cNvPr id="16" name="TextBox 15"/>
            <p:cNvSpPr txBox="1"/>
            <p:nvPr/>
          </p:nvSpPr>
          <p:spPr>
            <a:xfrm>
              <a:off x="2009724" y="4038600"/>
              <a:ext cx="5581751" cy="3046988"/>
            </a:xfrm>
            <a:prstGeom prst="rect">
              <a:avLst/>
            </a:prstGeom>
            <a:noFill/>
          </p:spPr>
          <p:txBody>
            <a:bodyPr wrap="square" rtlCol="0">
              <a:spAutoFit/>
            </a:bodyPr>
            <a:lstStyle/>
            <a:p>
              <a:pPr algn="just">
                <a:lnSpc>
                  <a:spcPct val="150000"/>
                </a:lnSpc>
              </a:pPr>
              <a:r>
                <a:rPr lang="en-US" sz="3200" smtClean="0">
                  <a:latin typeface="Arial" panose="020B0604020202020204" pitchFamily="34" charset="0"/>
                  <a:cs typeface="Arial" panose="020B0604020202020204" pitchFamily="34" charset="0"/>
                </a:rPr>
                <a:t>Mai rất thích ca hát và mơ ước sau này trở thành ca sĩ nhưng giọng hát của Mai yếu và không hay.</a:t>
              </a:r>
              <a:endParaRPr lang="en-US" sz="3200">
                <a:latin typeface="Arial" panose="020B0604020202020204" pitchFamily="34" charset="0"/>
                <a:cs typeface="Arial" panose="020B0604020202020204" pitchFamily="34" charset="0"/>
              </a:endParaRPr>
            </a:p>
          </p:txBody>
        </p:sp>
      </p:grpSp>
      <p:grpSp>
        <p:nvGrpSpPr>
          <p:cNvPr id="21" name="Group 20"/>
          <p:cNvGrpSpPr/>
          <p:nvPr/>
        </p:nvGrpSpPr>
        <p:grpSpPr>
          <a:xfrm>
            <a:off x="8747919" y="3352800"/>
            <a:ext cx="7812970" cy="4762500"/>
            <a:chOff x="990600" y="3200400"/>
            <a:chExt cx="7812970" cy="4762500"/>
          </a:xfrm>
        </p:grpSpPr>
        <p:sp>
          <p:nvSpPr>
            <p:cNvPr id="22" name="Rounded Rectangle 21"/>
            <p:cNvSpPr/>
            <p:nvPr/>
          </p:nvSpPr>
          <p:spPr>
            <a:xfrm>
              <a:off x="990600" y="3543300"/>
              <a:ext cx="7812970" cy="441960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nip Single Corner Rectangle 22"/>
            <p:cNvSpPr/>
            <p:nvPr/>
          </p:nvSpPr>
          <p:spPr>
            <a:xfrm>
              <a:off x="3229746" y="3200400"/>
              <a:ext cx="3175993" cy="685800"/>
            </a:xfrm>
            <a:prstGeom prst="snip1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smtClean="0">
                  <a:latin typeface="Arial" panose="020B0604020202020204" pitchFamily="34" charset="0"/>
                  <a:cs typeface="Arial" panose="020B0604020202020204" pitchFamily="34" charset="0"/>
                </a:rPr>
                <a:t>Tính huống 4</a:t>
              </a:r>
              <a:endParaRPr lang="en-US" sz="3200" b="1" i="1">
                <a:latin typeface="Arial" panose="020B0604020202020204" pitchFamily="34" charset="0"/>
                <a:cs typeface="Arial" panose="020B0604020202020204" pitchFamily="34" charset="0"/>
              </a:endParaRPr>
            </a:p>
          </p:txBody>
        </p:sp>
        <p:sp>
          <p:nvSpPr>
            <p:cNvPr id="24" name="TextBox 23"/>
            <p:cNvSpPr txBox="1"/>
            <p:nvPr/>
          </p:nvSpPr>
          <p:spPr>
            <a:xfrm>
              <a:off x="1277717" y="3896497"/>
              <a:ext cx="7238735" cy="3785652"/>
            </a:xfrm>
            <a:prstGeom prst="rect">
              <a:avLst/>
            </a:prstGeom>
            <a:noFill/>
          </p:spPr>
          <p:txBody>
            <a:bodyPr wrap="square" rtlCol="0">
              <a:spAutoFit/>
            </a:bodyPr>
            <a:lstStyle/>
            <a:p>
              <a:pPr algn="just">
                <a:lnSpc>
                  <a:spcPct val="150000"/>
                </a:lnSpc>
              </a:pPr>
              <a:r>
                <a:rPr lang="en-US" sz="3200" smtClean="0">
                  <a:latin typeface="Arial" panose="020B0604020202020204" pitchFamily="34" charset="0"/>
                  <a:cs typeface="Arial" panose="020B0604020202020204" pitchFamily="34" charset="0"/>
                </a:rPr>
                <a:t>Minh có khả năng học tốt môn Tiếng anh, thích giao tiếp với mọi người và thích đi đây đi đó. Minh mơ ước trở thành hướng dẫn viên du lịch nhưng sức khỏe của bạn không tốt.</a:t>
              </a:r>
              <a:endParaRPr lang="en-US" sz="3200">
                <a:latin typeface="Arial" panose="020B0604020202020204" pitchFamily="34" charset="0"/>
                <a:cs typeface="Arial" panose="020B0604020202020204"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73292"/>
            <a:ext cx="17526000" cy="91946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133600" y="178013"/>
            <a:ext cx="14020800" cy="972044"/>
            <a:chOff x="1762897" y="324384"/>
            <a:chExt cx="14620103" cy="972044"/>
          </a:xfrm>
        </p:grpSpPr>
        <p:sp>
          <p:nvSpPr>
            <p:cNvPr id="5" name="Rectangle 4"/>
            <p:cNvSpPr/>
            <p:nvPr/>
          </p:nvSpPr>
          <p:spPr>
            <a:xfrm>
              <a:off x="2324100" y="342900"/>
              <a:ext cx="13487400" cy="953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Diamond 5"/>
            <p:cNvSpPr/>
            <p:nvPr/>
          </p:nvSpPr>
          <p:spPr>
            <a:xfrm>
              <a:off x="1762897"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Diamond 6"/>
            <p:cNvSpPr/>
            <p:nvPr/>
          </p:nvSpPr>
          <p:spPr>
            <a:xfrm>
              <a:off x="15240000"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3301925" y="324384"/>
              <a:ext cx="11791247" cy="923330"/>
            </a:xfrm>
            <a:prstGeom prst="rect">
              <a:avLst/>
            </a:prstGeom>
          </p:spPr>
          <p:txBody>
            <a:bodyPr wrap="none">
              <a:spAutoFit/>
            </a:bodyPr>
            <a:lstStyle/>
            <a:p>
              <a:pPr algn="ctr">
                <a:lnSpc>
                  <a:spcPct val="150000"/>
                </a:lnSpc>
              </a:pPr>
              <a:r>
                <a:rPr lang="en-US" sz="3600" b="1" smtClean="0">
                  <a:solidFill>
                    <a:srgbClr val="002060"/>
                  </a:solidFill>
                  <a:latin typeface="Arial" panose="020B0604020202020204" pitchFamily="34" charset="0"/>
                  <a:cs typeface="Arial" panose="020B0604020202020204" pitchFamily="34" charset="0"/>
                </a:rPr>
                <a:t>Nhiệm vụ 2</a:t>
              </a:r>
              <a:r>
                <a:rPr lang="en-US" sz="3600" smtClean="0">
                  <a:solidFill>
                    <a:srgbClr val="002060"/>
                  </a:solidFill>
                  <a:latin typeface="Arial" panose="020B0604020202020204" pitchFamily="34" charset="0"/>
                  <a:cs typeface="Arial" panose="020B0604020202020204" pitchFamily="34" charset="0"/>
                </a:rPr>
                <a:t>. </a:t>
              </a:r>
              <a:r>
                <a:rPr lang="vi-VN" sz="3600" b="1">
                  <a:solidFill>
                    <a:srgbClr val="002060"/>
                  </a:solidFill>
                  <a:latin typeface="Arial" panose="020B0604020202020204" pitchFamily="34" charset="0"/>
                  <a:cs typeface="Arial" panose="020B0604020202020204" pitchFamily="34" charset="0"/>
                </a:rPr>
                <a:t>Đưa ra lời khuyên chọn nghề phù hợp</a:t>
              </a:r>
              <a:endParaRPr lang="en-US" sz="3600" b="1">
                <a:solidFill>
                  <a:srgbClr val="002060"/>
                </a:solidFill>
                <a:latin typeface="Arial" panose="020B0604020202020204" pitchFamily="34" charset="0"/>
                <a:cs typeface="Arial" panose="020B0604020202020204" pitchFamily="34" charset="0"/>
              </a:endParaRPr>
            </a:p>
          </p:txBody>
        </p:sp>
      </p:grpSp>
      <p:grpSp>
        <p:nvGrpSpPr>
          <p:cNvPr id="9" name="Group 8"/>
          <p:cNvGrpSpPr/>
          <p:nvPr/>
        </p:nvGrpSpPr>
        <p:grpSpPr>
          <a:xfrm>
            <a:off x="1001876" y="1645508"/>
            <a:ext cx="16447923" cy="3496259"/>
            <a:chOff x="990600" y="3207608"/>
            <a:chExt cx="7727398" cy="3496259"/>
          </a:xfrm>
        </p:grpSpPr>
        <p:sp>
          <p:nvSpPr>
            <p:cNvPr id="10" name="Rounded Rectangle 9"/>
            <p:cNvSpPr/>
            <p:nvPr/>
          </p:nvSpPr>
          <p:spPr>
            <a:xfrm>
              <a:off x="990600" y="3543300"/>
              <a:ext cx="7727398" cy="3160567"/>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Single Corner Rectangle 10"/>
            <p:cNvSpPr/>
            <p:nvPr/>
          </p:nvSpPr>
          <p:spPr>
            <a:xfrm>
              <a:off x="990600" y="3207608"/>
              <a:ext cx="1699826" cy="685800"/>
            </a:xfrm>
            <a:prstGeom prst="snip1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latin typeface="Arial" panose="020B0604020202020204" pitchFamily="34" charset="0"/>
                  <a:cs typeface="Arial" panose="020B0604020202020204" pitchFamily="34" charset="0"/>
                </a:rPr>
                <a:t>Tính huống 1</a:t>
              </a:r>
              <a:endParaRPr lang="en-US" sz="3600" b="1" i="1">
                <a:latin typeface="Arial" panose="020B0604020202020204" pitchFamily="34" charset="0"/>
                <a:cs typeface="Arial" panose="020B0604020202020204" pitchFamily="34" charset="0"/>
              </a:endParaRPr>
            </a:p>
          </p:txBody>
        </p:sp>
        <p:sp>
          <p:nvSpPr>
            <p:cNvPr id="12" name="TextBox 11"/>
            <p:cNvSpPr txBox="1"/>
            <p:nvPr/>
          </p:nvSpPr>
          <p:spPr>
            <a:xfrm>
              <a:off x="1079890" y="3893408"/>
              <a:ext cx="7584199" cy="2585323"/>
            </a:xfrm>
            <a:prstGeom prst="rect">
              <a:avLst/>
            </a:prstGeom>
            <a:noFill/>
          </p:spPr>
          <p:txBody>
            <a:bodyPr wrap="square" rtlCol="0">
              <a:spAutoFit/>
            </a:bodyPr>
            <a:lstStyle/>
            <a:p>
              <a:pPr algn="just">
                <a:lnSpc>
                  <a:spcPct val="150000"/>
                </a:lnSpc>
              </a:pPr>
              <a:r>
                <a:rPr lang="en-US" sz="3600" smtClean="0">
                  <a:latin typeface="Arial" panose="020B0604020202020204" pitchFamily="34" charset="0"/>
                  <a:cs typeface="Arial" panose="020B0604020202020204" pitchFamily="34" charset="0"/>
                </a:rPr>
                <a:t>Hoàng học giỏi môn Ngữ văn, thích đọc tiểu thuyết và xem các phim tâm lí xã hội. Bạn mơ ước sau này trở thành nhà biên kịch hoặc đạo diễn phim nhưng băn khoăn vì không thấy bạn nào trong lớp có nguyện vọng giống mình.</a:t>
              </a:r>
              <a:endParaRPr lang="en-US" sz="3600">
                <a:latin typeface="Arial" panose="020B0604020202020204" pitchFamily="34" charset="0"/>
                <a:cs typeface="Arial" panose="020B0604020202020204" pitchFamily="34" charset="0"/>
              </a:endParaRPr>
            </a:p>
          </p:txBody>
        </p:sp>
      </p:grpSp>
      <p:pic>
        <p:nvPicPr>
          <p:cNvPr id="14" name="Picture 7"/>
          <p:cNvPicPr>
            <a:picLocks noChangeAspect="1"/>
          </p:cNvPicPr>
          <p:nvPr/>
        </p:nvPicPr>
        <p:blipFill>
          <a:blip r:embed="rId3"/>
          <a:srcRect/>
          <a:stretch>
            <a:fillRect/>
          </a:stretch>
        </p:blipFill>
        <p:spPr>
          <a:xfrm>
            <a:off x="792451" y="6515100"/>
            <a:ext cx="975063" cy="3421272"/>
          </a:xfrm>
          <a:prstGeom prst="rect">
            <a:avLst/>
          </a:prstGeom>
        </p:spPr>
      </p:pic>
      <p:grpSp>
        <p:nvGrpSpPr>
          <p:cNvPr id="15" name="Group 14"/>
          <p:cNvGrpSpPr/>
          <p:nvPr/>
        </p:nvGrpSpPr>
        <p:grpSpPr>
          <a:xfrm>
            <a:off x="1977594" y="7048500"/>
            <a:ext cx="3277843" cy="1295400"/>
            <a:chOff x="1977594" y="7048500"/>
            <a:chExt cx="3277843" cy="1295400"/>
          </a:xfrm>
        </p:grpSpPr>
        <p:pic>
          <p:nvPicPr>
            <p:cNvPr id="13"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77594" y="7048500"/>
              <a:ext cx="3277843" cy="1295400"/>
            </a:xfrm>
            <a:prstGeom prst="rect">
              <a:avLst/>
            </a:prstGeom>
          </p:spPr>
        </p:pic>
        <p:sp>
          <p:nvSpPr>
            <p:cNvPr id="3" name="TextBox 2"/>
            <p:cNvSpPr txBox="1"/>
            <p:nvPr/>
          </p:nvSpPr>
          <p:spPr>
            <a:xfrm>
              <a:off x="2133600" y="7373034"/>
              <a:ext cx="2970685" cy="646331"/>
            </a:xfrm>
            <a:prstGeom prst="rect">
              <a:avLst/>
            </a:prstGeom>
            <a:noFill/>
          </p:spPr>
          <p:txBody>
            <a:bodyPr wrap="none" rtlCol="0">
              <a:spAutoFit/>
            </a:bodyPr>
            <a:lstStyle/>
            <a:p>
              <a:r>
                <a:rPr lang="en-US" sz="3600" b="1" i="1" smtClean="0">
                  <a:solidFill>
                    <a:schemeClr val="accent2">
                      <a:lumMod val="75000"/>
                    </a:schemeClr>
                  </a:solidFill>
                  <a:latin typeface="Arial" panose="020B0604020202020204" pitchFamily="34" charset="0"/>
                  <a:cs typeface="Arial" panose="020B0604020202020204" pitchFamily="34" charset="0"/>
                </a:rPr>
                <a:t>Gợi ý trả lời:</a:t>
              </a:r>
              <a:endParaRPr lang="en-US" sz="3600" b="1" i="1">
                <a:solidFill>
                  <a:schemeClr val="accent2">
                    <a:lumMod val="75000"/>
                  </a:schemeClr>
                </a:solidFill>
                <a:latin typeface="Arial" panose="020B0604020202020204" pitchFamily="34" charset="0"/>
                <a:cs typeface="Arial" panose="020B0604020202020204" pitchFamily="34" charset="0"/>
              </a:endParaRPr>
            </a:p>
          </p:txBody>
        </p:sp>
      </p:grpSp>
      <p:pic>
        <p:nvPicPr>
          <p:cNvPr id="18" name="Picture 12"/>
          <p:cNvPicPr>
            <a:picLocks noChangeAspect="1"/>
          </p:cNvPicPr>
          <p:nvPr/>
        </p:nvPicPr>
        <p:blipFill>
          <a:blip r:embed="rId6"/>
          <a:srcRect/>
          <a:stretch>
            <a:fillRect/>
          </a:stretch>
        </p:blipFill>
        <p:spPr>
          <a:xfrm>
            <a:off x="5715000" y="5676900"/>
            <a:ext cx="11734799" cy="3886199"/>
          </a:xfrm>
          <a:prstGeom prst="rect">
            <a:avLst/>
          </a:prstGeom>
        </p:spPr>
      </p:pic>
      <p:sp>
        <p:nvSpPr>
          <p:cNvPr id="16" name="Rectangle 15"/>
          <p:cNvSpPr/>
          <p:nvPr/>
        </p:nvSpPr>
        <p:spPr>
          <a:xfrm>
            <a:off x="6486267" y="6302465"/>
            <a:ext cx="10172701" cy="2585323"/>
          </a:xfrm>
          <a:prstGeom prst="rect">
            <a:avLst/>
          </a:prstGeom>
        </p:spPr>
        <p:txBody>
          <a:bodyPr wrap="square">
            <a:spAutoFit/>
          </a:bodyPr>
          <a:lstStyle/>
          <a:p>
            <a:pPr algn="just">
              <a:lnSpc>
                <a:spcPct val="150000"/>
              </a:lnSpc>
            </a:pPr>
            <a:r>
              <a:rPr lang="en-US" sz="3600" smtClean="0">
                <a:solidFill>
                  <a:schemeClr val="accent2">
                    <a:lumMod val="75000"/>
                  </a:schemeClr>
                </a:solidFill>
                <a:latin typeface="Arial" panose="020B0604020202020204" pitchFamily="34" charset="0"/>
                <a:cs typeface="Arial" panose="020B0604020202020204" pitchFamily="34" charset="0"/>
              </a:rPr>
              <a:t>Hoàng </a:t>
            </a:r>
            <a:r>
              <a:rPr lang="en-US" sz="3600">
                <a:solidFill>
                  <a:schemeClr val="accent2">
                    <a:lumMod val="75000"/>
                  </a:schemeClr>
                </a:solidFill>
                <a:latin typeface="Arial" panose="020B0604020202020204" pitchFamily="34" charset="0"/>
                <a:cs typeface="Arial" panose="020B0604020202020204" pitchFamily="34" charset="0"/>
              </a:rPr>
              <a:t>nên chọn nghề mà mình mong muốn. Vì nghề đó Hoàng vừa có khả năng và vừa có đam mê, cơ hội thành công của Hoàng sẽ cao hơn.</a:t>
            </a:r>
            <a:endParaRPr lang="en-US" sz="3600">
              <a:solidFill>
                <a:schemeClr val="accent2">
                  <a:lumMod val="75000"/>
                </a:schemeClr>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73292"/>
            <a:ext cx="17526000" cy="91946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133600" y="178013"/>
            <a:ext cx="14020800" cy="972044"/>
            <a:chOff x="1762897" y="324384"/>
            <a:chExt cx="14620103" cy="972044"/>
          </a:xfrm>
        </p:grpSpPr>
        <p:sp>
          <p:nvSpPr>
            <p:cNvPr id="5" name="Rectangle 4"/>
            <p:cNvSpPr/>
            <p:nvPr/>
          </p:nvSpPr>
          <p:spPr>
            <a:xfrm>
              <a:off x="2324100" y="342900"/>
              <a:ext cx="13487400" cy="953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Diamond 5"/>
            <p:cNvSpPr/>
            <p:nvPr/>
          </p:nvSpPr>
          <p:spPr>
            <a:xfrm>
              <a:off x="1762897"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Diamond 6"/>
            <p:cNvSpPr/>
            <p:nvPr/>
          </p:nvSpPr>
          <p:spPr>
            <a:xfrm>
              <a:off x="15240000"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3301925" y="324384"/>
              <a:ext cx="11791247" cy="923330"/>
            </a:xfrm>
            <a:prstGeom prst="rect">
              <a:avLst/>
            </a:prstGeom>
          </p:spPr>
          <p:txBody>
            <a:bodyPr wrap="none">
              <a:spAutoFit/>
            </a:bodyPr>
            <a:lstStyle/>
            <a:p>
              <a:pPr algn="ctr">
                <a:lnSpc>
                  <a:spcPct val="150000"/>
                </a:lnSpc>
              </a:pPr>
              <a:r>
                <a:rPr lang="en-US" sz="3600" b="1" smtClean="0">
                  <a:solidFill>
                    <a:srgbClr val="002060"/>
                  </a:solidFill>
                  <a:latin typeface="Arial" panose="020B0604020202020204" pitchFamily="34" charset="0"/>
                  <a:cs typeface="Arial" panose="020B0604020202020204" pitchFamily="34" charset="0"/>
                </a:rPr>
                <a:t>Nhiệm vụ 2</a:t>
              </a:r>
              <a:r>
                <a:rPr lang="en-US" sz="3600" smtClean="0">
                  <a:solidFill>
                    <a:srgbClr val="002060"/>
                  </a:solidFill>
                  <a:latin typeface="Arial" panose="020B0604020202020204" pitchFamily="34" charset="0"/>
                  <a:cs typeface="Arial" panose="020B0604020202020204" pitchFamily="34" charset="0"/>
                </a:rPr>
                <a:t>. </a:t>
              </a:r>
              <a:r>
                <a:rPr lang="vi-VN" sz="3600" b="1">
                  <a:solidFill>
                    <a:srgbClr val="002060"/>
                  </a:solidFill>
                  <a:latin typeface="Arial" panose="020B0604020202020204" pitchFamily="34" charset="0"/>
                  <a:cs typeface="Arial" panose="020B0604020202020204" pitchFamily="34" charset="0"/>
                </a:rPr>
                <a:t>Đưa ra lời khuyên chọn nghề phù hợp</a:t>
              </a:r>
              <a:endParaRPr lang="en-US" sz="3600" b="1">
                <a:solidFill>
                  <a:srgbClr val="002060"/>
                </a:solidFill>
                <a:latin typeface="Arial" panose="020B0604020202020204" pitchFamily="34" charset="0"/>
                <a:cs typeface="Arial" panose="020B0604020202020204" pitchFamily="34" charset="0"/>
              </a:endParaRPr>
            </a:p>
          </p:txBody>
        </p:sp>
      </p:grpSp>
      <p:grpSp>
        <p:nvGrpSpPr>
          <p:cNvPr id="9" name="Group 8"/>
          <p:cNvGrpSpPr/>
          <p:nvPr/>
        </p:nvGrpSpPr>
        <p:grpSpPr>
          <a:xfrm>
            <a:off x="1001876" y="1561751"/>
            <a:ext cx="16447923" cy="4115149"/>
            <a:chOff x="990600" y="3207608"/>
            <a:chExt cx="7727398" cy="4115149"/>
          </a:xfrm>
        </p:grpSpPr>
        <p:sp>
          <p:nvSpPr>
            <p:cNvPr id="10" name="Rounded Rectangle 9"/>
            <p:cNvSpPr/>
            <p:nvPr/>
          </p:nvSpPr>
          <p:spPr>
            <a:xfrm>
              <a:off x="990600" y="3543300"/>
              <a:ext cx="7727398" cy="3779457"/>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Single Corner Rectangle 10"/>
            <p:cNvSpPr/>
            <p:nvPr/>
          </p:nvSpPr>
          <p:spPr>
            <a:xfrm>
              <a:off x="990600" y="3207608"/>
              <a:ext cx="1699826" cy="685800"/>
            </a:xfrm>
            <a:prstGeom prst="snip1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latin typeface="Arial" panose="020B0604020202020204" pitchFamily="34" charset="0"/>
                  <a:cs typeface="Arial" panose="020B0604020202020204" pitchFamily="34" charset="0"/>
                </a:rPr>
                <a:t>Tính huống 2</a:t>
              </a:r>
              <a:endParaRPr lang="en-US" sz="3600" b="1" i="1">
                <a:latin typeface="Arial" panose="020B0604020202020204" pitchFamily="34" charset="0"/>
                <a:cs typeface="Arial" panose="020B0604020202020204" pitchFamily="34" charset="0"/>
              </a:endParaRPr>
            </a:p>
          </p:txBody>
        </p:sp>
        <p:sp>
          <p:nvSpPr>
            <p:cNvPr id="12" name="TextBox 11"/>
            <p:cNvSpPr txBox="1"/>
            <p:nvPr/>
          </p:nvSpPr>
          <p:spPr>
            <a:xfrm>
              <a:off x="1079890" y="3893408"/>
              <a:ext cx="7584199" cy="3313664"/>
            </a:xfrm>
            <a:prstGeom prst="rect">
              <a:avLst/>
            </a:prstGeom>
            <a:noFill/>
          </p:spPr>
          <p:txBody>
            <a:bodyPr wrap="square" rtlCol="0">
              <a:spAutoFit/>
            </a:bodyPr>
            <a:lstStyle/>
            <a:p>
              <a:pPr algn="just">
                <a:lnSpc>
                  <a:spcPct val="150000"/>
                </a:lnSpc>
              </a:pPr>
              <a:r>
                <a:rPr lang="vi-VN" sz="3600">
                  <a:latin typeface="Arial" panose="020B0604020202020204" pitchFamily="34" charset="0"/>
                  <a:cs typeface="Arial" panose="020B0604020202020204" pitchFamily="34" charset="0"/>
                </a:rPr>
                <a:t>Cô Lan nhà Hồng làm bác sĩ ở bệnh viện tỉnh. Thỉnh thoảng gặp cô trng bộ blu trắng, Hồng ngưỡng mộ lắm. Mặc dù khả năng học môn Sinh học của Hồng không tốt, rất sợ nhìn thấy máu và thiếu hiểu biết về các công việc, yêu cầu của nghề bác sĩ nhưng Hồng vẫn chọn cho mình nghề này.</a:t>
              </a:r>
              <a:endParaRPr lang="vi-VN" sz="3600">
                <a:latin typeface="Arial" panose="020B0604020202020204" pitchFamily="34" charset="0"/>
                <a:cs typeface="Arial" panose="020B0604020202020204" pitchFamily="34" charset="0"/>
              </a:endParaRPr>
            </a:p>
          </p:txBody>
        </p:sp>
      </p:grpSp>
      <p:pic>
        <p:nvPicPr>
          <p:cNvPr id="14" name="Picture 7"/>
          <p:cNvPicPr>
            <a:picLocks noChangeAspect="1"/>
          </p:cNvPicPr>
          <p:nvPr/>
        </p:nvPicPr>
        <p:blipFill>
          <a:blip r:embed="rId3"/>
          <a:srcRect/>
          <a:stretch>
            <a:fillRect/>
          </a:stretch>
        </p:blipFill>
        <p:spPr>
          <a:xfrm>
            <a:off x="792451" y="6515100"/>
            <a:ext cx="975063" cy="3421272"/>
          </a:xfrm>
          <a:prstGeom prst="rect">
            <a:avLst/>
          </a:prstGeom>
        </p:spPr>
      </p:pic>
      <p:grpSp>
        <p:nvGrpSpPr>
          <p:cNvPr id="15" name="Group 14"/>
          <p:cNvGrpSpPr/>
          <p:nvPr/>
        </p:nvGrpSpPr>
        <p:grpSpPr>
          <a:xfrm>
            <a:off x="1977594" y="7048500"/>
            <a:ext cx="3277843" cy="1295400"/>
            <a:chOff x="1977594" y="7048500"/>
            <a:chExt cx="3277843" cy="1295400"/>
          </a:xfrm>
        </p:grpSpPr>
        <p:pic>
          <p:nvPicPr>
            <p:cNvPr id="13"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77594" y="7048500"/>
              <a:ext cx="3277843" cy="1295400"/>
            </a:xfrm>
            <a:prstGeom prst="rect">
              <a:avLst/>
            </a:prstGeom>
          </p:spPr>
        </p:pic>
        <p:sp>
          <p:nvSpPr>
            <p:cNvPr id="3" name="TextBox 2"/>
            <p:cNvSpPr txBox="1"/>
            <p:nvPr/>
          </p:nvSpPr>
          <p:spPr>
            <a:xfrm>
              <a:off x="2133600" y="7373034"/>
              <a:ext cx="2970685" cy="646331"/>
            </a:xfrm>
            <a:prstGeom prst="rect">
              <a:avLst/>
            </a:prstGeom>
            <a:noFill/>
          </p:spPr>
          <p:txBody>
            <a:bodyPr wrap="none" rtlCol="0">
              <a:spAutoFit/>
            </a:bodyPr>
            <a:lstStyle/>
            <a:p>
              <a:r>
                <a:rPr lang="en-US" sz="3600" b="1" i="1" smtClean="0">
                  <a:solidFill>
                    <a:schemeClr val="accent2">
                      <a:lumMod val="75000"/>
                    </a:schemeClr>
                  </a:solidFill>
                  <a:latin typeface="Arial" panose="020B0604020202020204" pitchFamily="34" charset="0"/>
                  <a:cs typeface="Arial" panose="020B0604020202020204" pitchFamily="34" charset="0"/>
                </a:rPr>
                <a:t>Gợi ý trả lời:</a:t>
              </a:r>
              <a:endParaRPr lang="en-US" sz="3600" b="1" i="1">
                <a:solidFill>
                  <a:schemeClr val="accent2">
                    <a:lumMod val="75000"/>
                  </a:schemeClr>
                </a:solidFill>
                <a:latin typeface="Arial" panose="020B0604020202020204" pitchFamily="34" charset="0"/>
                <a:cs typeface="Arial" panose="020B0604020202020204" pitchFamily="34" charset="0"/>
              </a:endParaRPr>
            </a:p>
          </p:txBody>
        </p:sp>
      </p:grpSp>
      <p:pic>
        <p:nvPicPr>
          <p:cNvPr id="18" name="Picture 12"/>
          <p:cNvPicPr>
            <a:picLocks noChangeAspect="1"/>
          </p:cNvPicPr>
          <p:nvPr/>
        </p:nvPicPr>
        <p:blipFill>
          <a:blip r:embed="rId6"/>
          <a:srcRect/>
          <a:stretch>
            <a:fillRect/>
          </a:stretch>
        </p:blipFill>
        <p:spPr>
          <a:xfrm>
            <a:off x="5410200" y="6134100"/>
            <a:ext cx="12039599" cy="3428999"/>
          </a:xfrm>
          <a:prstGeom prst="rect">
            <a:avLst/>
          </a:prstGeom>
        </p:spPr>
      </p:pic>
      <p:sp>
        <p:nvSpPr>
          <p:cNvPr id="16" name="Rectangle 15"/>
          <p:cNvSpPr/>
          <p:nvPr/>
        </p:nvSpPr>
        <p:spPr>
          <a:xfrm>
            <a:off x="6186615" y="6555937"/>
            <a:ext cx="10486768" cy="2585323"/>
          </a:xfrm>
          <a:prstGeom prst="rect">
            <a:avLst/>
          </a:prstGeom>
        </p:spPr>
        <p:txBody>
          <a:bodyPr wrap="square">
            <a:spAutoFit/>
          </a:bodyPr>
          <a:lstStyle/>
          <a:p>
            <a:pPr algn="just">
              <a:lnSpc>
                <a:spcPct val="150000"/>
              </a:lnSpc>
            </a:pPr>
            <a:r>
              <a:rPr lang="vi-VN" sz="3600">
                <a:solidFill>
                  <a:schemeClr val="accent2">
                    <a:lumMod val="75000"/>
                  </a:schemeClr>
                </a:solidFill>
                <a:latin typeface="Arial" panose="020B0604020202020204" pitchFamily="34" charset="0"/>
                <a:cs typeface="Arial" panose="020B0604020202020204" pitchFamily="34" charset="0"/>
              </a:rPr>
              <a:t>Nghề bác sĩ đòi hỏi nhiều kiến thức nhất là về sinh học và cần phải can đảm, kiên nhẫn. Do đó, bác sĩ không phải là nghề thực sự phù hợp với Hồng.</a:t>
            </a:r>
            <a:endParaRPr lang="en-US" sz="3600">
              <a:solidFill>
                <a:schemeClr val="accent2">
                  <a:lumMod val="75000"/>
                </a:schemeClr>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4746</Words>
  <Application>WPS Presentation</Application>
  <PresentationFormat>Custom</PresentationFormat>
  <Paragraphs>141</Paragraphs>
  <Slides>15</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15</vt:i4>
      </vt:variant>
    </vt:vector>
  </HeadingPairs>
  <TitlesOfParts>
    <vt:vector size="23" baseType="lpstr">
      <vt:lpstr>Arial</vt:lpstr>
      <vt:lpstr>SimSun</vt:lpstr>
      <vt:lpstr>Wingdings</vt:lpstr>
      <vt:lpstr>Microsoft YaHei</vt:lpstr>
      <vt:lpstr>Arial Unicode MS</vt:lpstr>
      <vt:lpstr>Calibri</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Ham Hap</dc:creator>
  <cp:lastModifiedBy>hường đỗ</cp:lastModifiedBy>
  <cp:revision>21</cp:revision>
  <dcterms:created xsi:type="dcterms:W3CDTF">2006-08-16T00:00:00Z</dcterms:created>
  <dcterms:modified xsi:type="dcterms:W3CDTF">2026-02-24T00:33:19Z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C82253DDD1FA4D9F848C567E98A0FF23_13</vt:lpwstr>
  </property>
  <property fmtid="{D5CDD505-2E9C-101B-9397-08002B2CF9AE}" pid="3" name="KSOProductBuildVer">
    <vt:lpwstr>1033-12.2.0.23196</vt:lpwstr>
  </property>
</Properties>
</file>