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3"/>
    <p:sldId id="270" r:id="rId4"/>
    <p:sldId id="287" r:id="rId5"/>
    <p:sldId id="280" r:id="rId6"/>
    <p:sldId id="281" r:id="rId7"/>
    <p:sldId id="288" r:id="rId8"/>
    <p:sldId id="282" r:id="rId9"/>
  </p:sldIdLst>
  <p:sldSz cx="18288000" cy="10287000"/>
  <p:notesSz cx="6858000" cy="9144000"/>
  <p:embeddedFontLst>
    <p:embeddedFont>
      <p:font typeface="Calibri" panose="020F050202020403020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p:scale>
          <a:sx n="39" d="100"/>
          <a:sy n="39" d="100"/>
        </p:scale>
        <p:origin x="-75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06290" y="1866900"/>
            <a:ext cx="9552709" cy="2308324"/>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CHÀO MỪNG CÁC EM ĐẾN VỚI BÀI HỌC NGÀY HÔM NAY!</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1956486" y="554510"/>
            <a:ext cx="5638800" cy="9525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NỘI DUNG BÀI HỌC</a:t>
            </a:r>
            <a:endParaRPr lang="en-US" sz="4000" b="1">
              <a:latin typeface="Arial" panose="020B0604020202020204" pitchFamily="34" charset="0"/>
              <a:cs typeface="Arial" panose="020B0604020202020204" pitchFamily="34" charset="0"/>
            </a:endParaRPr>
          </a:p>
        </p:txBody>
      </p:sp>
      <p:sp>
        <p:nvSpPr>
          <p:cNvPr id="5" name="Pentagon 4"/>
          <p:cNvSpPr/>
          <p:nvPr/>
        </p:nvSpPr>
        <p:spPr>
          <a:xfrm>
            <a:off x="1981200" y="19431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HĐ1</a:t>
            </a:r>
            <a:endParaRPr lang="en-US" sz="3600" b="1">
              <a:latin typeface="Arial" panose="020B0604020202020204" pitchFamily="34" charset="0"/>
              <a:cs typeface="Arial" panose="020B0604020202020204" pitchFamily="34" charset="0"/>
            </a:endParaRPr>
          </a:p>
        </p:txBody>
      </p:sp>
      <p:sp>
        <p:nvSpPr>
          <p:cNvPr id="6" name="Chevron 5"/>
          <p:cNvSpPr/>
          <p:nvPr/>
        </p:nvSpPr>
        <p:spPr>
          <a:xfrm>
            <a:off x="3810000" y="19431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anose="020B0604020202020204" pitchFamily="34" charset="0"/>
                <a:cs typeface="Arial" panose="020B0604020202020204" pitchFamily="34" charset="0"/>
              </a:rPr>
              <a:t>Tìm hiểu yêu cầu của việc chọn nghề phù hợp</a:t>
            </a:r>
            <a:endParaRPr lang="en-US" sz="3600">
              <a:solidFill>
                <a:schemeClr val="bg1"/>
              </a:solidFill>
              <a:latin typeface="Arial" panose="020B0604020202020204" pitchFamily="34" charset="0"/>
              <a:cs typeface="Arial" panose="020B0604020202020204" pitchFamily="34" charset="0"/>
            </a:endParaRPr>
          </a:p>
        </p:txBody>
      </p:sp>
      <p:sp>
        <p:nvSpPr>
          <p:cNvPr id="7" name="Pentagon 6"/>
          <p:cNvSpPr/>
          <p:nvPr/>
        </p:nvSpPr>
        <p:spPr>
          <a:xfrm>
            <a:off x="1981200" y="33147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HĐ2</a:t>
            </a:r>
            <a:endParaRPr lang="en-US" sz="3600" b="1">
              <a:latin typeface="Arial" panose="020B0604020202020204" pitchFamily="34" charset="0"/>
              <a:cs typeface="Arial" panose="020B0604020202020204" pitchFamily="34" charset="0"/>
            </a:endParaRPr>
          </a:p>
        </p:txBody>
      </p:sp>
      <p:sp>
        <p:nvSpPr>
          <p:cNvPr id="8" name="Chevron 7"/>
          <p:cNvSpPr/>
          <p:nvPr/>
        </p:nvSpPr>
        <p:spPr>
          <a:xfrm>
            <a:off x="3810000" y="33147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anose="020B0604020202020204" pitchFamily="34" charset="0"/>
                <a:cs typeface="Arial" panose="020B0604020202020204" pitchFamily="34" charset="0"/>
              </a:rPr>
              <a:t>Lựa chọn nghề nghiệp phù hợp với bản thân</a:t>
            </a:r>
            <a:endParaRPr lang="en-US" sz="3600">
              <a:solidFill>
                <a:schemeClr val="bg1"/>
              </a:solidFill>
              <a:latin typeface="Arial" panose="020B0604020202020204" pitchFamily="34" charset="0"/>
              <a:cs typeface="Arial" panose="020B0604020202020204" pitchFamily="34" charset="0"/>
            </a:endParaRPr>
          </a:p>
        </p:txBody>
      </p:sp>
      <p:sp>
        <p:nvSpPr>
          <p:cNvPr id="9" name="Pentagon 8"/>
          <p:cNvSpPr/>
          <p:nvPr/>
        </p:nvSpPr>
        <p:spPr>
          <a:xfrm>
            <a:off x="1981200" y="47244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HĐ3</a:t>
            </a:r>
            <a:endParaRPr lang="en-US" sz="3600" b="1">
              <a:latin typeface="Arial" panose="020B0604020202020204" pitchFamily="34" charset="0"/>
              <a:cs typeface="Arial" panose="020B0604020202020204" pitchFamily="34" charset="0"/>
            </a:endParaRPr>
          </a:p>
        </p:txBody>
      </p:sp>
      <p:sp>
        <p:nvSpPr>
          <p:cNvPr id="10" name="Chevron 9"/>
          <p:cNvSpPr/>
          <p:nvPr/>
        </p:nvSpPr>
        <p:spPr>
          <a:xfrm>
            <a:off x="3810000" y="47244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vi-VN" sz="3600">
                <a:solidFill>
                  <a:schemeClr val="bg1"/>
                </a:solidFill>
                <a:latin typeface="Arial" panose="020B0604020202020204" pitchFamily="34" charset="0"/>
                <a:cs typeface="Arial" panose="020B0604020202020204" pitchFamily="34" charset="0"/>
              </a:rPr>
              <a:t>Đánh giá sự phù hợp của bản thân </a:t>
            </a:r>
            <a:r>
              <a:rPr lang="vi-VN" sz="3600">
                <a:solidFill>
                  <a:schemeClr val="bg1"/>
                </a:solidFill>
                <a:latin typeface="Arial" panose="020B0604020202020204" pitchFamily="34" charset="0"/>
                <a:cs typeface="Arial" panose="020B0604020202020204" pitchFamily="34" charset="0"/>
              </a:rPr>
              <a:t>với </a:t>
            </a:r>
            <a:r>
              <a:rPr lang="vi-VN" sz="3600" smtClean="0">
                <a:solidFill>
                  <a:schemeClr val="bg1"/>
                </a:solidFill>
                <a:latin typeface="Arial" panose="020B0604020202020204" pitchFamily="34" charset="0"/>
                <a:cs typeface="Arial" panose="020B0604020202020204" pitchFamily="34" charset="0"/>
              </a:rPr>
              <a:t>nghề</a:t>
            </a:r>
            <a:r>
              <a:rPr lang="en-US" sz="3600" smtClean="0">
                <a:solidFill>
                  <a:schemeClr val="bg1"/>
                </a:solidFill>
                <a:latin typeface="Arial" panose="020B0604020202020204" pitchFamily="34" charset="0"/>
                <a:cs typeface="Arial" panose="020B0604020202020204" pitchFamily="34" charset="0"/>
              </a:rPr>
              <a:t> </a:t>
            </a:r>
            <a:r>
              <a:rPr lang="vi-VN" sz="3600" smtClean="0">
                <a:solidFill>
                  <a:schemeClr val="bg1"/>
                </a:solidFill>
                <a:latin typeface="Arial" panose="020B0604020202020204" pitchFamily="34" charset="0"/>
                <a:cs typeface="Arial" panose="020B0604020202020204" pitchFamily="34" charset="0"/>
              </a:rPr>
              <a:t>định </a:t>
            </a:r>
            <a:r>
              <a:rPr lang="vi-VN" sz="3600">
                <a:solidFill>
                  <a:schemeClr val="bg1"/>
                </a:solidFill>
                <a:latin typeface="Arial" panose="020B0604020202020204" pitchFamily="34" charset="0"/>
                <a:cs typeface="Arial" panose="020B0604020202020204" pitchFamily="34" charset="0"/>
              </a:rPr>
              <a:t>lựa chọn</a:t>
            </a:r>
            <a:endParaRPr lang="en-US" sz="36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477000" y="36195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HOẠT ĐỘNG 3</a:t>
              </a:r>
              <a:endParaRPr lang="en-US" sz="3600" b="1">
                <a:latin typeface="Arial" panose="020B0604020202020204" pitchFamily="34" charset="0"/>
                <a:cs typeface="Arial" panose="020B0604020202020204" pitchFamily="34" charset="0"/>
              </a:endParaRPr>
            </a:p>
          </p:txBody>
        </p:sp>
      </p:grpSp>
      <p:sp>
        <p:nvSpPr>
          <p:cNvPr id="6" name="Rectangle 5"/>
          <p:cNvSpPr/>
          <p:nvPr/>
        </p:nvSpPr>
        <p:spPr>
          <a:xfrm>
            <a:off x="4343400" y="5155082"/>
            <a:ext cx="8534400" cy="1651671"/>
          </a:xfrm>
          <a:prstGeom prst="rect">
            <a:avLst/>
          </a:prstGeom>
        </p:spPr>
        <p:txBody>
          <a:bodyPr wrap="square">
            <a:spAutoFit/>
          </a:bodyPr>
          <a:lstStyle/>
          <a:p>
            <a:pPr algn="ctr">
              <a:lnSpc>
                <a:spcPct val="150000"/>
              </a:lnSpc>
            </a:pPr>
            <a:r>
              <a:rPr lang="en-US" sz="3600" b="1">
                <a:solidFill>
                  <a:schemeClr val="accent2">
                    <a:lumMod val="75000"/>
                  </a:schemeClr>
                </a:solidFill>
                <a:latin typeface="Arial" panose="020B0604020202020204" pitchFamily="34" charset="0"/>
                <a:cs typeface="Arial" panose="020B0604020202020204" pitchFamily="34" charset="0"/>
              </a:rPr>
              <a:t>Đánh giá sự phù hợp của bản thân với nghề/ nhóm nghề định lựa chọn</a:t>
            </a:r>
            <a:endParaRPr lang="en-US" sz="360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7526000" cy="10020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28019"/>
            <a:ext cx="17297400" cy="923330"/>
          </a:xfrm>
          <a:prstGeom prst="rect">
            <a:avLst/>
          </a:prstGeom>
        </p:spPr>
        <p:txBody>
          <a:bodyPr wrap="square">
            <a:spAutoFit/>
          </a:bodyPr>
          <a:lstStyle/>
          <a:p>
            <a:pPr>
              <a:lnSpc>
                <a:spcPct val="150000"/>
              </a:lnSpc>
            </a:pPr>
            <a:r>
              <a:rPr lang="en-US" sz="3600">
                <a:latin typeface="Arial" panose="020B0604020202020204" pitchFamily="34" charset="0"/>
                <a:cs typeface="Arial" panose="020B0604020202020204" pitchFamily="34" charset="0"/>
              </a:rPr>
              <a:t>Đ</a:t>
            </a:r>
            <a:r>
              <a:rPr lang="en-US" sz="3600" smtClean="0">
                <a:latin typeface="Arial" panose="020B0604020202020204" pitchFamily="34" charset="0"/>
                <a:cs typeface="Arial" panose="020B0604020202020204" pitchFamily="34" charset="0"/>
              </a:rPr>
              <a:t>ánh </a:t>
            </a:r>
            <a:r>
              <a:rPr lang="en-US" sz="3600">
                <a:latin typeface="Arial" panose="020B0604020202020204" pitchFamily="34" charset="0"/>
                <a:cs typeface="Arial" panose="020B0604020202020204" pitchFamily="34" charset="0"/>
              </a:rPr>
              <a:t>giá sự phù hợp của bản thân với nghề/ nhóm nghề định chọn theo </a:t>
            </a:r>
            <a:r>
              <a:rPr lang="en-US" sz="3600">
                <a:latin typeface="Arial" panose="020B0604020202020204" pitchFamily="34" charset="0"/>
                <a:cs typeface="Arial" panose="020B0604020202020204" pitchFamily="34" charset="0"/>
              </a:rPr>
              <a:t>bảng </a:t>
            </a:r>
            <a:r>
              <a:rPr lang="en-US" sz="3600" smtClean="0">
                <a:latin typeface="Arial" panose="020B0604020202020204" pitchFamily="34" charset="0"/>
                <a:cs typeface="Arial" panose="020B0604020202020204" pitchFamily="34" charset="0"/>
              </a:rPr>
              <a:t>mẫu:</a:t>
            </a:r>
            <a:endParaRPr lang="en-US" sz="360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nvGraphicFramePr>
        <p:xfrm>
          <a:off x="952500" y="1284819"/>
          <a:ext cx="16383000" cy="8506881"/>
        </p:xfrm>
        <a:graphic>
          <a:graphicData uri="http://schemas.openxmlformats.org/drawingml/2006/table">
            <a:tbl>
              <a:tblPr firstRow="1" firstCol="1" bandRow="1">
                <a:tableStyleId>{5C22544A-7EE6-4342-B048-85BDC9FD1C3A}</a:tableStyleId>
              </a:tblPr>
              <a:tblGrid>
                <a:gridCol w="8577116"/>
                <a:gridCol w="3902942"/>
                <a:gridCol w="3902942"/>
              </a:tblGrid>
              <a:tr h="886881">
                <a:tc rowSpan="2">
                  <a:txBody>
                    <a:bodyPr/>
                    <a:lstStyle/>
                    <a:p>
                      <a:pPr algn="ctr">
                        <a:lnSpc>
                          <a:spcPct val="200000"/>
                        </a:lnSpc>
                        <a:spcBef>
                          <a:spcPts val="600"/>
                        </a:spcBef>
                        <a:spcAft>
                          <a:spcPts val="0"/>
                        </a:spcAft>
                      </a:pPr>
                      <a:r>
                        <a:rPr lang="en-US" sz="3200" b="1">
                          <a:effectLst/>
                          <a:latin typeface="Arial" panose="020B0604020202020204" pitchFamily="34" charset="0"/>
                          <a:cs typeface="Arial" panose="020B0604020202020204" pitchFamily="34" charset="0"/>
                        </a:rPr>
                        <a:t>Yêu cầu nghề/ nhóm nghề định chọn</a:t>
                      </a:r>
                      <a:endParaRPr lang="en-US" sz="3200" b="1">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gridSpan="2">
                  <a:txBody>
                    <a:bodyPr/>
                    <a:lstStyle/>
                    <a:p>
                      <a:pPr algn="ctr">
                        <a:lnSpc>
                          <a:spcPct val="150000"/>
                        </a:lnSpc>
                        <a:spcBef>
                          <a:spcPts val="600"/>
                        </a:spcBef>
                        <a:spcAft>
                          <a:spcPts val="0"/>
                        </a:spcAft>
                      </a:pPr>
                      <a:r>
                        <a:rPr lang="en-US" sz="3200" b="1">
                          <a:effectLst/>
                          <a:latin typeface="Arial" panose="020B0604020202020204" pitchFamily="34" charset="0"/>
                          <a:cs typeface="Arial" panose="020B0604020202020204" pitchFamily="34" charset="0"/>
                        </a:rPr>
                        <a:t>Đánh giá</a:t>
                      </a:r>
                      <a:endParaRPr lang="en-US" sz="3200" b="1">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hMerge="1">
                  <a:tcPr/>
                </a:tc>
              </a:tr>
              <a:tr h="914400">
                <a:tc vMerge="1">
                  <a:tcPr/>
                </a:tc>
                <a:tc>
                  <a:txBody>
                    <a:bodyPr/>
                    <a:lstStyle/>
                    <a:p>
                      <a:pPr algn="ctr">
                        <a:lnSpc>
                          <a:spcPct val="150000"/>
                        </a:lnSpc>
                        <a:spcBef>
                          <a:spcPts val="600"/>
                        </a:spcBef>
                        <a:spcAft>
                          <a:spcPts val="0"/>
                        </a:spcAft>
                      </a:pPr>
                      <a:r>
                        <a:rPr lang="en-US" sz="3200" b="1">
                          <a:solidFill>
                            <a:schemeClr val="bg1"/>
                          </a:solidFill>
                          <a:effectLst/>
                          <a:latin typeface="Arial" panose="020B0604020202020204" pitchFamily="34" charset="0"/>
                          <a:cs typeface="Arial" panose="020B0604020202020204" pitchFamily="34" charset="0"/>
                        </a:rPr>
                        <a:t>Phù hợp</a:t>
                      </a:r>
                      <a:endParaRPr lang="en-US" sz="3200" b="1">
                        <a:solidFill>
                          <a:schemeClr val="bg1"/>
                        </a:solidFill>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a:txBody>
                    <a:bodyPr/>
                    <a:lstStyle/>
                    <a:p>
                      <a:pPr algn="ctr">
                        <a:lnSpc>
                          <a:spcPct val="150000"/>
                        </a:lnSpc>
                        <a:spcBef>
                          <a:spcPts val="600"/>
                        </a:spcBef>
                        <a:spcAft>
                          <a:spcPts val="0"/>
                        </a:spcAft>
                      </a:pPr>
                      <a:r>
                        <a:rPr lang="en-US" sz="3200" b="1">
                          <a:solidFill>
                            <a:schemeClr val="bg1"/>
                          </a:solidFill>
                          <a:effectLst/>
                          <a:latin typeface="Arial" panose="020B0604020202020204" pitchFamily="34" charset="0"/>
                          <a:cs typeface="Arial" panose="020B0604020202020204" pitchFamily="34" charset="0"/>
                        </a:rPr>
                        <a:t>Chưa phù hợp</a:t>
                      </a:r>
                      <a:endParaRPr lang="en-US" sz="3200" b="1">
                        <a:solidFill>
                          <a:schemeClr val="bg1"/>
                        </a:solidFill>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r>
              <a:tr h="5638800">
                <a:tc>
                  <a:txBody>
                    <a:bodyPr/>
                    <a:lstStyle/>
                    <a:p>
                      <a:pPr algn="just">
                        <a:lnSpc>
                          <a:spcPct val="150000"/>
                        </a:lnSpc>
                        <a:spcBef>
                          <a:spcPts val="600"/>
                        </a:spcBef>
                        <a:spcAft>
                          <a:spcPts val="0"/>
                        </a:spcAft>
                      </a:pPr>
                      <a:r>
                        <a:rPr lang="en-US" sz="3200" b="0" smtClean="0">
                          <a:effectLst/>
                          <a:latin typeface="Arial" panose="020B0604020202020204" pitchFamily="34" charset="0"/>
                          <a:cs typeface="Arial" panose="020B0604020202020204" pitchFamily="34" charset="0"/>
                        </a:rPr>
                        <a:t>  Nghề</a:t>
                      </a:r>
                      <a:r>
                        <a:rPr lang="en-US" sz="3200" b="0">
                          <a:effectLst/>
                          <a:latin typeface="Arial" panose="020B0604020202020204" pitchFamily="34" charset="0"/>
                          <a:cs typeface="Arial" panose="020B0604020202020204" pitchFamily="34" charset="0"/>
                        </a:rPr>
                        <a:t>/ nhóm nghề em muốn chọn nhất: </a:t>
                      </a:r>
                      <a:endParaRPr lang="en-US" sz="3200" b="0">
                        <a:effectLst/>
                        <a:latin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200" b="1" u="none" smtClean="0">
                          <a:effectLst/>
                          <a:latin typeface="Arial" panose="020B0604020202020204" pitchFamily="34" charset="0"/>
                          <a:cs typeface="Arial" panose="020B0604020202020204" pitchFamily="34" charset="0"/>
                        </a:rPr>
                        <a:t>  </a:t>
                      </a:r>
                      <a:r>
                        <a:rPr lang="en-US" sz="3200" b="1" u="sng" smtClean="0">
                          <a:effectLst/>
                          <a:latin typeface="Arial" panose="020B0604020202020204" pitchFamily="34" charset="0"/>
                          <a:cs typeface="Arial" panose="020B0604020202020204" pitchFamily="34" charset="0"/>
                        </a:rPr>
                        <a:t>Ví </a:t>
                      </a:r>
                      <a:r>
                        <a:rPr lang="en-US" sz="3200" b="1" u="sng">
                          <a:effectLst/>
                          <a:latin typeface="Arial" panose="020B0604020202020204" pitchFamily="34" charset="0"/>
                          <a:cs typeface="Arial" panose="020B0604020202020204" pitchFamily="34" charset="0"/>
                        </a:rPr>
                        <a:t>dụ</a:t>
                      </a:r>
                      <a:r>
                        <a:rPr lang="en-US" sz="3200" b="0">
                          <a:effectLst/>
                          <a:latin typeface="Arial" panose="020B0604020202020204" pitchFamily="34" charset="0"/>
                          <a:cs typeface="Arial" panose="020B0604020202020204" pitchFamily="34" charset="0"/>
                        </a:rPr>
                        <a:t>: Nghề kinh doanh</a:t>
                      </a:r>
                      <a:endParaRPr lang="en-US" sz="3200" b="0">
                        <a:effectLst/>
                        <a:latin typeface="Arial" panose="020B0604020202020204" pitchFamily="34" charset="0"/>
                        <a:cs typeface="Arial" panose="020B0604020202020204" pitchFamily="34" charset="0"/>
                      </a:endParaRPr>
                    </a:p>
                    <a:p>
                      <a:pPr marL="914400" lvl="1" indent="-457200" algn="just">
                        <a:lnSpc>
                          <a:spcPct val="150000"/>
                        </a:lnSpc>
                        <a:spcBef>
                          <a:spcPts val="600"/>
                        </a:spcBef>
                        <a:spcAft>
                          <a:spcPts val="0"/>
                        </a:spcAft>
                        <a:buFont typeface="Wingdings" panose="05000000000000000000" pitchFamily="2" charset="2"/>
                        <a:buChar char="Ø"/>
                      </a:pPr>
                      <a:r>
                        <a:rPr lang="en-US" sz="3200" b="0" smtClean="0">
                          <a:effectLst/>
                          <a:latin typeface="Arial" panose="020B0604020202020204" pitchFamily="34" charset="0"/>
                          <a:cs typeface="Arial" panose="020B0604020202020204" pitchFamily="34" charset="0"/>
                        </a:rPr>
                        <a:t>Có </a:t>
                      </a:r>
                      <a:r>
                        <a:rPr lang="en-US" sz="3200" b="0">
                          <a:effectLst/>
                          <a:latin typeface="Arial" panose="020B0604020202020204" pitchFamily="34" charset="0"/>
                          <a:cs typeface="Arial" panose="020B0604020202020204" pitchFamily="34" charset="0"/>
                        </a:rPr>
                        <a:t>khả năng giao tiếp tốt</a:t>
                      </a:r>
                      <a:endParaRPr lang="en-US" sz="3200" b="0">
                        <a:effectLst/>
                        <a:latin typeface="Arial" panose="020B0604020202020204" pitchFamily="34" charset="0"/>
                        <a:cs typeface="Arial" panose="020B0604020202020204" pitchFamily="34" charset="0"/>
                      </a:endParaRPr>
                    </a:p>
                    <a:p>
                      <a:pPr marL="914400" lvl="1" indent="-457200" algn="just">
                        <a:lnSpc>
                          <a:spcPct val="150000"/>
                        </a:lnSpc>
                        <a:spcBef>
                          <a:spcPts val="600"/>
                        </a:spcBef>
                        <a:spcAft>
                          <a:spcPts val="0"/>
                        </a:spcAft>
                        <a:buFont typeface="Wingdings" panose="05000000000000000000" pitchFamily="2" charset="2"/>
                        <a:buChar char="Ø"/>
                      </a:pPr>
                      <a:r>
                        <a:rPr lang="en-US" sz="3200" b="0" smtClean="0">
                          <a:effectLst/>
                          <a:latin typeface="Arial" panose="020B0604020202020204" pitchFamily="34" charset="0"/>
                          <a:cs typeface="Arial" panose="020B0604020202020204" pitchFamily="34" charset="0"/>
                        </a:rPr>
                        <a:t>Kiên </a:t>
                      </a:r>
                      <a:r>
                        <a:rPr lang="en-US" sz="3200" b="0">
                          <a:effectLst/>
                          <a:latin typeface="Arial" panose="020B0604020202020204" pitchFamily="34" charset="0"/>
                          <a:cs typeface="Arial" panose="020B0604020202020204" pitchFamily="34" charset="0"/>
                        </a:rPr>
                        <a:t>trì</a:t>
                      </a:r>
                      <a:endParaRPr lang="en-US" sz="3200" b="0">
                        <a:effectLst/>
                        <a:latin typeface="Arial" panose="020B0604020202020204" pitchFamily="34" charset="0"/>
                        <a:cs typeface="Arial" panose="020B0604020202020204" pitchFamily="34" charset="0"/>
                      </a:endParaRPr>
                    </a:p>
                    <a:p>
                      <a:pPr marL="914400" lvl="1" indent="-457200" algn="just">
                        <a:lnSpc>
                          <a:spcPct val="150000"/>
                        </a:lnSpc>
                        <a:spcBef>
                          <a:spcPts val="600"/>
                        </a:spcBef>
                        <a:spcAft>
                          <a:spcPts val="0"/>
                        </a:spcAft>
                        <a:buFont typeface="Wingdings" panose="05000000000000000000" pitchFamily="2" charset="2"/>
                        <a:buChar char="Ø"/>
                      </a:pPr>
                      <a:r>
                        <a:rPr lang="en-US" sz="3200" b="0" smtClean="0">
                          <a:effectLst/>
                          <a:latin typeface="Arial" panose="020B0604020202020204" pitchFamily="34" charset="0"/>
                          <a:cs typeface="Arial" panose="020B0604020202020204" pitchFamily="34" charset="0"/>
                        </a:rPr>
                        <a:t>Có </a:t>
                      </a:r>
                      <a:r>
                        <a:rPr lang="en-US" sz="3200" b="0">
                          <a:effectLst/>
                          <a:latin typeface="Arial" panose="020B0604020202020204" pitchFamily="34" charset="0"/>
                          <a:cs typeface="Arial" panose="020B0604020202020204" pitchFamily="34" charset="0"/>
                        </a:rPr>
                        <a:t>kĩ năng sống hài hòa</a:t>
                      </a:r>
                      <a:endParaRPr lang="en-US" sz="3200" b="0">
                        <a:effectLst/>
                        <a:latin typeface="Arial" panose="020B0604020202020204" pitchFamily="34" charset="0"/>
                        <a:cs typeface="Arial" panose="020B0604020202020204" pitchFamily="34" charset="0"/>
                      </a:endParaRPr>
                    </a:p>
                    <a:p>
                      <a:pPr marL="914400" lvl="1" indent="-457200" algn="just">
                        <a:lnSpc>
                          <a:spcPct val="150000"/>
                        </a:lnSpc>
                        <a:spcBef>
                          <a:spcPts val="600"/>
                        </a:spcBef>
                        <a:spcAft>
                          <a:spcPts val="0"/>
                        </a:spcAft>
                        <a:buFont typeface="Wingdings" panose="05000000000000000000" pitchFamily="2" charset="2"/>
                        <a:buChar char="Ø"/>
                      </a:pPr>
                      <a:r>
                        <a:rPr lang="en-US" sz="3200" b="0" smtClean="0">
                          <a:effectLst/>
                          <a:latin typeface="Arial" panose="020B0604020202020204" pitchFamily="34" charset="0"/>
                          <a:cs typeface="Arial" panose="020B0604020202020204" pitchFamily="34" charset="0"/>
                        </a:rPr>
                        <a:t>Có </a:t>
                      </a:r>
                      <a:r>
                        <a:rPr lang="en-US" sz="3200" b="0">
                          <a:effectLst/>
                          <a:latin typeface="Arial" panose="020B0604020202020204" pitchFamily="34" charset="0"/>
                          <a:cs typeface="Arial" panose="020B0604020202020204" pitchFamily="34" charset="0"/>
                        </a:rPr>
                        <a:t>khả năng thích ứng</a:t>
                      </a:r>
                      <a:endParaRPr lang="en-US" sz="3200" b="0">
                        <a:effectLst/>
                        <a:latin typeface="Arial" panose="020B0604020202020204" pitchFamily="34" charset="0"/>
                        <a:cs typeface="Arial" panose="020B0604020202020204" pitchFamily="34" charset="0"/>
                      </a:endParaRPr>
                    </a:p>
                    <a:p>
                      <a:pPr marL="914400" lvl="1" indent="-457200" algn="just">
                        <a:lnSpc>
                          <a:spcPct val="150000"/>
                        </a:lnSpc>
                        <a:spcBef>
                          <a:spcPts val="600"/>
                        </a:spcBef>
                        <a:spcAft>
                          <a:spcPts val="0"/>
                        </a:spcAft>
                        <a:buFont typeface="Wingdings" panose="05000000000000000000" pitchFamily="2" charset="2"/>
                        <a:buChar char="Ø"/>
                      </a:pPr>
                      <a:r>
                        <a:rPr lang="en-US" sz="3200" b="0" smtClean="0">
                          <a:effectLst/>
                          <a:latin typeface="Arial" panose="020B0604020202020204" pitchFamily="34" charset="0"/>
                          <a:cs typeface="Arial" panose="020B0604020202020204" pitchFamily="34" charset="0"/>
                        </a:rPr>
                        <a:t>Luôn </a:t>
                      </a:r>
                      <a:r>
                        <a:rPr lang="en-US" sz="3200" b="0">
                          <a:effectLst/>
                          <a:latin typeface="Arial" panose="020B0604020202020204" pitchFamily="34" charset="0"/>
                          <a:cs typeface="Arial" panose="020B0604020202020204" pitchFamily="34" charset="0"/>
                        </a:rPr>
                        <a:t>tỉnh táo</a:t>
                      </a:r>
                      <a:endParaRPr lang="en-US" sz="3200" b="0">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anose="020B0604020202020204" pitchFamily="34" charset="0"/>
                          <a:cs typeface="Arial" panose="020B0604020202020204" pitchFamily="34" charset="0"/>
                        </a:rPr>
                        <a:t> </a:t>
                      </a:r>
                      <a:endParaRPr lang="en-US" sz="3200" b="0">
                        <a:solidFill>
                          <a:schemeClr val="bg1"/>
                        </a:solidFill>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anose="020B0604020202020204" pitchFamily="34" charset="0"/>
                          <a:cs typeface="Arial" panose="020B0604020202020204" pitchFamily="34" charset="0"/>
                        </a:rPr>
                        <a:t> </a:t>
                      </a:r>
                      <a:endParaRPr lang="en-US" sz="3200" b="0">
                        <a:solidFill>
                          <a:schemeClr val="bg1"/>
                        </a:solidFill>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r>
              <a:tr h="1066800">
                <a:tc>
                  <a:txBody>
                    <a:bodyPr/>
                    <a:lstStyle/>
                    <a:p>
                      <a:pPr algn="just">
                        <a:lnSpc>
                          <a:spcPct val="150000"/>
                        </a:lnSpc>
                        <a:spcBef>
                          <a:spcPts val="600"/>
                        </a:spcBef>
                        <a:spcAft>
                          <a:spcPts val="0"/>
                        </a:spcAft>
                      </a:pPr>
                      <a:r>
                        <a:rPr lang="en-US" sz="3200" b="0" smtClean="0">
                          <a:effectLst/>
                          <a:latin typeface="Arial" panose="020B0604020202020204" pitchFamily="34" charset="0"/>
                          <a:cs typeface="Arial" panose="020B0604020202020204" pitchFamily="34" charset="0"/>
                        </a:rPr>
                        <a:t>  Nghề</a:t>
                      </a:r>
                      <a:r>
                        <a:rPr lang="en-US" sz="3200" b="0">
                          <a:effectLst/>
                          <a:latin typeface="Arial" panose="020B0604020202020204" pitchFamily="34" charset="0"/>
                          <a:cs typeface="Arial" panose="020B0604020202020204" pitchFamily="34" charset="0"/>
                        </a:rPr>
                        <a:t>/ nhóm nghề em muốn chọn thứ hai: …</a:t>
                      </a:r>
                      <a:endParaRPr lang="en-US" sz="3200" b="0">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anose="020B0604020202020204" pitchFamily="34" charset="0"/>
                          <a:cs typeface="Arial" panose="020B0604020202020204" pitchFamily="34" charset="0"/>
                        </a:rPr>
                        <a:t> </a:t>
                      </a:r>
                      <a:endParaRPr lang="en-US" sz="3200" b="0">
                        <a:solidFill>
                          <a:schemeClr val="bg1"/>
                        </a:solidFill>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anose="020B0604020202020204" pitchFamily="34" charset="0"/>
                          <a:cs typeface="Arial" panose="020B0604020202020204" pitchFamily="34" charset="0"/>
                        </a:rPr>
                        <a:t> </a:t>
                      </a:r>
                      <a:endParaRPr lang="en-US" sz="3200" b="0">
                        <a:solidFill>
                          <a:schemeClr val="bg1"/>
                        </a:solidFill>
                        <a:effectLst/>
                        <a:latin typeface="Arial" panose="020B0604020202020204" pitchFamily="34" charset="0"/>
                        <a:ea typeface="Calibri" panose="020F0502020204030204"/>
                        <a:cs typeface="Arial" panose="020B0604020202020204" pitchFamily="34" charset="0"/>
                      </a:endParaRPr>
                    </a:p>
                  </a:txBody>
                  <a:tcPr marL="62861" marR="62861" marT="0" marB="0">
                    <a:solidFill>
                      <a:schemeClr val="accent5">
                        <a:lumMod val="50000"/>
                      </a:schemeClr>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28760"/>
            <a:ext cx="17526000" cy="88391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91439" y="266700"/>
            <a:ext cx="3276619" cy="1526183"/>
            <a:chOff x="1142981" y="3313608"/>
            <a:chExt cx="3276619" cy="1526183"/>
          </a:xfrm>
        </p:grpSpPr>
        <p:pic>
          <p:nvPicPr>
            <p:cNvPr id="10" name="Picture 9"/>
            <p:cNvPicPr>
              <a:picLocks noChangeAspect="1"/>
            </p:cNvPicPr>
            <p:nvPr/>
          </p:nvPicPr>
          <p:blipFill>
            <a:blip r:embed="rId3"/>
            <a:srcRect/>
            <a:stretch>
              <a:fillRect/>
            </a:stretch>
          </p:blipFill>
          <p:spPr>
            <a:xfrm>
              <a:off x="1142981" y="3313608"/>
              <a:ext cx="3276619" cy="1526183"/>
            </a:xfrm>
            <a:prstGeom prst="rect">
              <a:avLst/>
            </a:prstGeom>
          </p:spPr>
        </p:pic>
        <p:sp>
          <p:nvSpPr>
            <p:cNvPr id="11" name="TextBox 10"/>
            <p:cNvSpPr txBox="1"/>
            <p:nvPr/>
          </p:nvSpPr>
          <p:spPr>
            <a:xfrm>
              <a:off x="1400994" y="3721725"/>
              <a:ext cx="2775119" cy="707886"/>
            </a:xfrm>
            <a:prstGeom prst="rect">
              <a:avLst/>
            </a:prstGeom>
            <a:noFill/>
          </p:spPr>
          <p:txBody>
            <a:bodyPr wrap="none" rtlCol="0">
              <a:spAutoFit/>
            </a:bodyPr>
            <a:lstStyle/>
            <a:p>
              <a:r>
                <a:rPr lang="en-US" sz="4000" b="1" smtClean="0">
                  <a:solidFill>
                    <a:schemeClr val="accent2">
                      <a:lumMod val="75000"/>
                    </a:schemeClr>
                  </a:solidFill>
                  <a:latin typeface="Arial" panose="020B0604020202020204" pitchFamily="34" charset="0"/>
                  <a:cs typeface="Arial" panose="020B0604020202020204" pitchFamily="34" charset="0"/>
                </a:rPr>
                <a:t>KẾT LUẬN</a:t>
              </a:r>
              <a:endParaRPr lang="en-US" sz="4000" b="1">
                <a:solidFill>
                  <a:schemeClr val="accent2">
                    <a:lumMod val="75000"/>
                  </a:schemeClr>
                </a:solidFill>
                <a:latin typeface="Arial" panose="020B0604020202020204" pitchFamily="34" charset="0"/>
                <a:cs typeface="Arial" panose="020B0604020202020204" pitchFamily="34" charset="0"/>
              </a:endParaRPr>
            </a:p>
          </p:txBody>
        </p:sp>
      </p:grpSp>
      <p:grpSp>
        <p:nvGrpSpPr>
          <p:cNvPr id="13" name="Group 12"/>
          <p:cNvGrpSpPr/>
          <p:nvPr/>
        </p:nvGrpSpPr>
        <p:grpSpPr>
          <a:xfrm>
            <a:off x="2590800" y="2082114"/>
            <a:ext cx="14301429" cy="2693997"/>
            <a:chOff x="3810000" y="1382703"/>
            <a:chExt cx="13716000" cy="2693997"/>
          </a:xfrm>
        </p:grpSpPr>
        <p:sp>
          <p:nvSpPr>
            <p:cNvPr id="3" name="Rectangle 2"/>
            <p:cNvSpPr/>
            <p:nvPr/>
          </p:nvSpPr>
          <p:spPr>
            <a:xfrm>
              <a:off x="3810000" y="1382703"/>
              <a:ext cx="13716000" cy="269399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24300" y="1437039"/>
              <a:ext cx="13487400" cy="2585323"/>
            </a:xfrm>
            <a:prstGeom prst="rect">
              <a:avLst/>
            </a:prstGeom>
          </p:spPr>
          <p:txBody>
            <a:bodyPr wrap="square">
              <a:spAutoFit/>
            </a:bodyPr>
            <a:lstStyle/>
            <a:p>
              <a:pPr algn="just">
                <a:lnSpc>
                  <a:spcPct val="150000"/>
                </a:lnSpc>
              </a:pPr>
              <a:r>
                <a:rPr lang="en-US" sz="3600">
                  <a:solidFill>
                    <a:schemeClr val="bg1"/>
                  </a:solidFill>
                  <a:latin typeface="Arial" panose="020B0604020202020204" pitchFamily="34" charset="0"/>
                  <a:cs typeface="Arial" panose="020B0604020202020204" pitchFamily="34" charset="0"/>
                </a:rPr>
                <a:t>Muốn đạt được thành công trong hoạt động nghề nghiệp, cùng với sự đam mê và tình yêu đối với công việc, người lao động phải có phẩm chất, năng lực với yêu cầu của nghề.</a:t>
              </a:r>
              <a:endParaRPr lang="en-US" sz="3600">
                <a:solidFill>
                  <a:schemeClr val="bg1"/>
                </a:solidFill>
                <a:latin typeface="Arial" panose="020B0604020202020204" pitchFamily="34" charset="0"/>
                <a:cs typeface="Arial" panose="020B0604020202020204" pitchFamily="34" charset="0"/>
              </a:endParaRPr>
            </a:p>
          </p:txBody>
        </p:sp>
      </p:grpSp>
      <p:grpSp>
        <p:nvGrpSpPr>
          <p:cNvPr id="15" name="Group 14"/>
          <p:cNvGrpSpPr/>
          <p:nvPr/>
        </p:nvGrpSpPr>
        <p:grpSpPr>
          <a:xfrm>
            <a:off x="2590800" y="5283914"/>
            <a:ext cx="14264359" cy="3924301"/>
            <a:chOff x="3810000" y="1382703"/>
            <a:chExt cx="13716000" cy="2237756"/>
          </a:xfrm>
        </p:grpSpPr>
        <p:sp>
          <p:nvSpPr>
            <p:cNvPr id="16" name="Rectangle 15"/>
            <p:cNvSpPr/>
            <p:nvPr/>
          </p:nvSpPr>
          <p:spPr>
            <a:xfrm>
              <a:off x="3810000" y="1382703"/>
              <a:ext cx="13716000" cy="2237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79749" y="1495454"/>
              <a:ext cx="13487400" cy="1474230"/>
            </a:xfrm>
            <a:prstGeom prst="rect">
              <a:avLst/>
            </a:prstGeom>
          </p:spPr>
          <p:txBody>
            <a:bodyPr wrap="square">
              <a:spAutoFit/>
            </a:bodyPr>
            <a:lstStyle/>
            <a:p>
              <a:pPr algn="just">
                <a:lnSpc>
                  <a:spcPct val="150000"/>
                </a:lnSpc>
              </a:pPr>
              <a:r>
                <a:rPr lang="vi-VN" sz="3600" smtClean="0">
                  <a:solidFill>
                    <a:schemeClr val="bg1"/>
                  </a:solidFill>
                  <a:latin typeface="Arial" panose="020B0604020202020204" pitchFamily="34" charset="0"/>
                  <a:cs typeface="Arial" panose="020B0604020202020204" pitchFamily="34" charset="0"/>
                </a:rPr>
                <a:t>Để </a:t>
              </a:r>
              <a:r>
                <a:rPr lang="vi-VN" sz="3600">
                  <a:solidFill>
                    <a:schemeClr val="bg1"/>
                  </a:solidFill>
                  <a:latin typeface="Arial" panose="020B0604020202020204" pitchFamily="34" charset="0"/>
                  <a:cs typeface="Arial" panose="020B0604020202020204" pitchFamily="34" charset="0"/>
                </a:rPr>
                <a:t>thực hiện được cần:</a:t>
              </a:r>
              <a:endParaRPr lang="vi-VN" sz="3600">
                <a:solidFill>
                  <a:schemeClr val="bg1"/>
                </a:solidFill>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Ø"/>
              </a:pPr>
              <a:r>
                <a:rPr lang="vi-VN" sz="3600" i="1" smtClean="0">
                  <a:solidFill>
                    <a:schemeClr val="bg1"/>
                  </a:solidFill>
                  <a:latin typeface="Arial" panose="020B0604020202020204" pitchFamily="34" charset="0"/>
                  <a:cs typeface="Arial" panose="020B0604020202020204" pitchFamily="34" charset="0"/>
                </a:rPr>
                <a:t>Tìm </a:t>
              </a:r>
              <a:r>
                <a:rPr lang="vi-VN" sz="3600" i="1">
                  <a:solidFill>
                    <a:schemeClr val="bg1"/>
                  </a:solidFill>
                  <a:latin typeface="Arial" panose="020B0604020202020204" pitchFamily="34" charset="0"/>
                  <a:cs typeface="Arial" panose="020B0604020202020204" pitchFamily="34" charset="0"/>
                </a:rPr>
                <a:t>hiểu nghề nghiệp</a:t>
              </a:r>
              <a:endParaRPr lang="vi-VN" sz="3600" i="1">
                <a:solidFill>
                  <a:schemeClr val="bg1"/>
                </a:solidFill>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Ø"/>
              </a:pPr>
              <a:r>
                <a:rPr lang="vi-VN" sz="3600" i="1" smtClean="0">
                  <a:solidFill>
                    <a:schemeClr val="bg1"/>
                  </a:solidFill>
                  <a:latin typeface="Arial" panose="020B0604020202020204" pitchFamily="34" charset="0"/>
                  <a:cs typeface="Arial" panose="020B0604020202020204" pitchFamily="34" charset="0"/>
                </a:rPr>
                <a:t>Tìm </a:t>
              </a:r>
              <a:r>
                <a:rPr lang="vi-VN" sz="3600" i="1">
                  <a:solidFill>
                    <a:schemeClr val="bg1"/>
                  </a:solidFill>
                  <a:latin typeface="Arial" panose="020B0604020202020204" pitchFamily="34" charset="0"/>
                  <a:cs typeface="Arial" panose="020B0604020202020204" pitchFamily="34" charset="0"/>
                </a:rPr>
                <a:t>hiểu bản thân để đối chiếu, đánh giá sự phù hợp</a:t>
              </a:r>
              <a:endParaRPr lang="vi-VN" sz="3600" i="1">
                <a:solidFill>
                  <a:schemeClr val="bg1"/>
                </a:solidFill>
                <a:latin typeface="Arial" panose="020B0604020202020204" pitchFamily="34" charset="0"/>
                <a:cs typeface="Arial" panose="020B0604020202020204" pitchFamily="34" charset="0"/>
              </a:endParaRPr>
            </a:p>
          </p:txBody>
        </p:sp>
      </p:grpSp>
      <p:sp>
        <p:nvSpPr>
          <p:cNvPr id="18" name="Rectangle 17"/>
          <p:cNvSpPr/>
          <p:nvPr/>
        </p:nvSpPr>
        <p:spPr>
          <a:xfrm>
            <a:off x="2827359" y="8066966"/>
            <a:ext cx="13906572" cy="820674"/>
          </a:xfrm>
          <a:prstGeom prst="rect">
            <a:avLst/>
          </a:prstGeom>
        </p:spPr>
        <p:txBody>
          <a:bodyPr wrap="square">
            <a:spAutoFit/>
          </a:bodyPr>
          <a:lstStyle/>
          <a:p>
            <a:pPr>
              <a:lnSpc>
                <a:spcPct val="150000"/>
              </a:lnSpc>
            </a:pPr>
            <a:r>
              <a:rPr lang="en-US" sz="3600" b="1">
                <a:solidFill>
                  <a:srgbClr val="FFFF00"/>
                </a:solidFill>
                <a:latin typeface="Arial" panose="020B0604020202020204" pitchFamily="34" charset="0"/>
                <a:cs typeface="Arial" panose="020B0604020202020204" pitchFamily="34" charset="0"/>
              </a:rPr>
              <a:t>=&gt;</a:t>
            </a:r>
            <a:r>
              <a:rPr lang="en-US" sz="3600">
                <a:solidFill>
                  <a:srgbClr val="FFFF00"/>
                </a:solidFill>
                <a:latin typeface="Arial" panose="020B0604020202020204" pitchFamily="34" charset="0"/>
                <a:cs typeface="Arial" panose="020B0604020202020204" pitchFamily="34" charset="0"/>
              </a:rPr>
              <a:t> Từ đó định hướng rèn luyện để đến với nghề mình muốn chọn.</a:t>
            </a:r>
            <a:endParaRPr lang="en-US" sz="3600">
              <a:solidFill>
                <a:srgbClr val="FFFF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44291" y="645538"/>
            <a:ext cx="9552709" cy="1063433"/>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HƯỚNG DẪN VỀ NHÀ</a:t>
            </a:r>
            <a:endParaRPr lang="en-US" sz="4800" b="1">
              <a:solidFill>
                <a:srgbClr val="FF0000"/>
              </a:solidFill>
              <a:latin typeface="Arial" panose="020B0604020202020204" pitchFamily="34" charset="0"/>
              <a:cs typeface="Arial" panose="020B0604020202020204" pitchFamily="34" charset="0"/>
            </a:endParaRPr>
          </a:p>
        </p:txBody>
      </p:sp>
      <p:grpSp>
        <p:nvGrpSpPr>
          <p:cNvPr id="10" name="Group 9"/>
          <p:cNvGrpSpPr/>
          <p:nvPr/>
        </p:nvGrpSpPr>
        <p:grpSpPr>
          <a:xfrm>
            <a:off x="3950230" y="2293815"/>
            <a:ext cx="10290932" cy="1462990"/>
            <a:chOff x="2743200" y="1394511"/>
            <a:chExt cx="10290932" cy="1462990"/>
          </a:xfrm>
        </p:grpSpPr>
        <p:pic>
          <p:nvPicPr>
            <p:cNvPr id="7" name="Picture 12"/>
            <p:cNvPicPr>
              <a:picLocks noChangeAspect="1"/>
            </p:cNvPicPr>
            <p:nvPr/>
          </p:nvPicPr>
          <p:blipFill>
            <a:blip r:embed="rId3"/>
            <a:srcRect/>
            <a:stretch>
              <a:fillRect/>
            </a:stretch>
          </p:blipFill>
          <p:spPr>
            <a:xfrm>
              <a:off x="2743200" y="1394511"/>
              <a:ext cx="10290932" cy="1462990"/>
            </a:xfrm>
            <a:prstGeom prst="rect">
              <a:avLst/>
            </a:prstGeom>
          </p:spPr>
        </p:pic>
        <p:sp>
          <p:nvSpPr>
            <p:cNvPr id="3" name="TextBox 2"/>
            <p:cNvSpPr txBox="1"/>
            <p:nvPr/>
          </p:nvSpPr>
          <p:spPr>
            <a:xfrm>
              <a:off x="3643728" y="1720993"/>
              <a:ext cx="5856090" cy="707886"/>
            </a:xfrm>
            <a:prstGeom prst="rect">
              <a:avLst/>
            </a:prstGeom>
            <a:noFill/>
          </p:spPr>
          <p:txBody>
            <a:bodyPr wrap="none" rtlCol="0">
              <a:spAutoFit/>
            </a:bodyPr>
            <a:lstStyle/>
            <a:p>
              <a:r>
                <a:rPr lang="en-US" sz="4000" b="1" i="1" smtClean="0">
                  <a:solidFill>
                    <a:srgbClr val="FF0000"/>
                  </a:solidFill>
                  <a:latin typeface="Arial" panose="020B0604020202020204" pitchFamily="34" charset="0"/>
                  <a:cs typeface="Arial" panose="020B0604020202020204" pitchFamily="34" charset="0"/>
                </a:rPr>
                <a:t>Ôn lại kiến thức đã học</a:t>
              </a:r>
              <a:endParaRPr lang="en-US" sz="4000" b="1" i="1">
                <a:solidFill>
                  <a:srgbClr val="FF0000"/>
                </a:solidFill>
                <a:latin typeface="Arial" panose="020B0604020202020204" pitchFamily="34" charset="0"/>
                <a:cs typeface="Arial" panose="020B0604020202020204" pitchFamily="34" charset="0"/>
              </a:endParaRPr>
            </a:p>
          </p:txBody>
        </p:sp>
      </p:grpSp>
      <p:grpSp>
        <p:nvGrpSpPr>
          <p:cNvPr id="4" name="Group 3"/>
          <p:cNvGrpSpPr/>
          <p:nvPr/>
        </p:nvGrpSpPr>
        <p:grpSpPr>
          <a:xfrm>
            <a:off x="3867102" y="4137804"/>
            <a:ext cx="10374060" cy="2438400"/>
            <a:chOff x="2660072" y="3238500"/>
            <a:chExt cx="10374060" cy="2438400"/>
          </a:xfrm>
        </p:grpSpPr>
        <p:pic>
          <p:nvPicPr>
            <p:cNvPr id="8" name="Picture 12"/>
            <p:cNvPicPr>
              <a:picLocks noChangeAspect="1"/>
            </p:cNvPicPr>
            <p:nvPr/>
          </p:nvPicPr>
          <p:blipFill>
            <a:blip r:embed="rId3"/>
            <a:srcRect/>
            <a:stretch>
              <a:fillRect/>
            </a:stretch>
          </p:blipFill>
          <p:spPr>
            <a:xfrm>
              <a:off x="2660072" y="3238500"/>
              <a:ext cx="10374060" cy="2438400"/>
            </a:xfrm>
            <a:prstGeom prst="rect">
              <a:avLst/>
            </a:prstGeom>
          </p:spPr>
        </p:pic>
        <p:sp>
          <p:nvSpPr>
            <p:cNvPr id="9" name="TextBox 8"/>
            <p:cNvSpPr txBox="1"/>
            <p:nvPr/>
          </p:nvSpPr>
          <p:spPr>
            <a:xfrm>
              <a:off x="3658144" y="3488204"/>
              <a:ext cx="8319672" cy="1938992"/>
            </a:xfrm>
            <a:prstGeom prst="rect">
              <a:avLst/>
            </a:prstGeom>
            <a:noFill/>
          </p:spPr>
          <p:txBody>
            <a:bodyPr wrap="square" rtlCol="0">
              <a:spAutoFit/>
            </a:bodyPr>
            <a:lstStyle/>
            <a:p>
              <a:pPr>
                <a:lnSpc>
                  <a:spcPct val="150000"/>
                </a:lnSpc>
              </a:pPr>
              <a:r>
                <a:rPr lang="en-US" sz="4000" b="1" i="1" smtClean="0">
                  <a:solidFill>
                    <a:srgbClr val="FF0000"/>
                  </a:solidFill>
                  <a:latin typeface="Arial" panose="020B0604020202020204" pitchFamily="34" charset="0"/>
                  <a:cs typeface="Arial" panose="020B0604020202020204" pitchFamily="34" charset="0"/>
                </a:rPr>
                <a:t>Xem trước nội dung hoạt động 4, 5 chủ đề 10.</a:t>
              </a:r>
              <a:endParaRPr lang="en-US" sz="4000" b="1" i="1">
                <a:solidFill>
                  <a:srgbClr val="FF000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sp>
        <p:nvSpPr>
          <p:cNvPr id="3" name="TextBox 2"/>
          <p:cNvSpPr txBox="1"/>
          <p:nvPr/>
        </p:nvSpPr>
        <p:spPr>
          <a:xfrm>
            <a:off x="3581400" y="4056053"/>
            <a:ext cx="12335428" cy="2171428"/>
          </a:xfrm>
          <a:prstGeom prst="rect">
            <a:avLst/>
          </a:prstGeom>
          <a:noFill/>
        </p:spPr>
        <p:txBody>
          <a:bodyPr wrap="non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CẢM ƠN CÁC EM ĐÃ CHÚ Ý LẮNG NGHE</a:t>
            </a:r>
            <a:endParaRPr lang="en-US" sz="4800" b="1" smtClean="0">
              <a:solidFill>
                <a:srgbClr val="FF0000"/>
              </a:solidFill>
              <a:latin typeface="Arial" panose="020B0604020202020204" pitchFamily="34" charset="0"/>
              <a:cs typeface="Arial" panose="020B0604020202020204" pitchFamily="34" charset="0"/>
            </a:endParaRPr>
          </a:p>
          <a:p>
            <a:pPr algn="ctr">
              <a:lnSpc>
                <a:spcPct val="150000"/>
              </a:lnSpc>
            </a:pPr>
            <a:r>
              <a:rPr lang="en-US" sz="4800" b="1" smtClean="0">
                <a:solidFill>
                  <a:srgbClr val="FF0000"/>
                </a:solidFill>
                <a:latin typeface="Arial" panose="020B0604020202020204" pitchFamily="34" charset="0"/>
                <a:cs typeface="Arial" panose="020B0604020202020204" pitchFamily="34" charset="0"/>
              </a:rPr>
              <a:t>XIN CHÀO VÀ HẸN GẶP LẠI!</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1130</Words>
  <Application>WPS Presentation</Application>
  <PresentationFormat>Custom</PresentationFormat>
  <Paragraphs>71</Paragraphs>
  <Slides>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Arial</vt:lpstr>
      <vt:lpstr>SimSun</vt:lpstr>
      <vt:lpstr>Wingdings</vt:lpstr>
      <vt:lpstr>Microsoft YaHei</vt:lpstr>
      <vt:lpstr>Arial Unicode MS</vt:lpstr>
      <vt:lpstr>Calibri</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hường đỗ</cp:lastModifiedBy>
  <cp:revision>21</cp:revision>
  <dcterms:created xsi:type="dcterms:W3CDTF">2006-08-16T00:00:00Z</dcterms:created>
  <dcterms:modified xsi:type="dcterms:W3CDTF">2026-02-24T00:38:30Z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E8C08481EC9548C886EC57F294FE6D9E_13</vt:lpwstr>
  </property>
  <property fmtid="{D5CDD505-2E9C-101B-9397-08002B2CF9AE}" pid="3" name="KSOProductBuildVer">
    <vt:lpwstr>1033-12.2.0.23196</vt:lpwstr>
  </property>
</Properties>
</file>