
<file path=[Content_Types].xml><?xml version="1.0" encoding="utf-8"?>
<Types xmlns="http://schemas.openxmlformats.org/package/2006/content-types">
  <Default Extension="jpeg" ContentType="image/jpeg"/>
  <Default Extension="JPG" ContentType="image/.jp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media/image6.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3"/>
    <p:sldId id="268" r:id="rId4"/>
    <p:sldId id="269" r:id="rId5"/>
    <p:sldId id="270" r:id="rId6"/>
    <p:sldId id="271" r:id="rId7"/>
    <p:sldId id="267" r:id="rId8"/>
    <p:sldId id="260" r:id="rId9"/>
    <p:sldId id="261" r:id="rId10"/>
    <p:sldId id="262" r:id="rId11"/>
    <p:sldId id="265" r:id="rId12"/>
    <p:sldId id="274" r:id="rId13"/>
  </p:sldIdLst>
  <p:sldSz cx="18288000" cy="10287000"/>
  <p:notesSz cx="6858000" cy="9144000"/>
  <p:embeddedFontLst>
    <p:embeddedFont>
      <p:font typeface="Calibri" panose="020F0502020204030204"/>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p:scale>
          <a:sx n="35" d="100"/>
          <a:sy n="35" d="100"/>
        </p:scale>
        <p:origin x="-1356"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4653"/>
            <a:ext cx="18288000" cy="10344150"/>
          </a:xfrm>
          <a:prstGeom prst="rect">
            <a:avLst/>
          </a:prstGeom>
        </p:spPr>
      </p:pic>
      <p:sp>
        <p:nvSpPr>
          <p:cNvPr id="3" name="TextBox 2"/>
          <p:cNvSpPr txBox="1"/>
          <p:nvPr/>
        </p:nvSpPr>
        <p:spPr>
          <a:xfrm>
            <a:off x="3507441" y="4042566"/>
            <a:ext cx="11201400" cy="2308324"/>
          </a:xfrm>
          <a:prstGeom prst="rect">
            <a:avLst/>
          </a:prstGeom>
          <a:noFill/>
        </p:spPr>
        <p:txBody>
          <a:bodyPr wrap="square" rtlCol="0">
            <a:spAutoFit/>
          </a:bodyPr>
          <a:lstStyle/>
          <a:p>
            <a:pPr algn="ctr">
              <a:lnSpc>
                <a:spcPct val="150000"/>
              </a:lnSpc>
            </a:pPr>
            <a:r>
              <a:rPr lang="en-US" sz="4800" b="1" smtClean="0">
                <a:solidFill>
                  <a:srgbClr val="FF0000"/>
                </a:solidFill>
                <a:latin typeface="Arial" panose="020B0604020202020204" pitchFamily="34" charset="0"/>
                <a:cs typeface="Arial" panose="020B0604020202020204" pitchFamily="34" charset="0"/>
              </a:rPr>
              <a:t>NHIỆT LIỆT CHÀO MỪNG CÁC EM ĐẾN VỚI TIẾT HỌC NGÀY HÔM NAY!</a:t>
            </a:r>
            <a:endParaRPr lang="en-US" sz="4800" b="1">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4495800" y="6438900"/>
            <a:ext cx="8517075" cy="646331"/>
          </a:xfrm>
          <a:prstGeom prst="rect">
            <a:avLst/>
          </a:prstGeom>
          <a:noFill/>
        </p:spPr>
        <p:txBody>
          <a:bodyPr wrap="none" rtlCol="0">
            <a:spAutoFit/>
          </a:bodyPr>
          <a:lstStyle/>
          <a:p>
            <a:r>
              <a:rPr lang="en-US" sz="3600" i="1" smtClean="0">
                <a:solidFill>
                  <a:schemeClr val="accent5">
                    <a:lumMod val="50000"/>
                  </a:schemeClr>
                </a:solidFill>
                <a:latin typeface="Arial" panose="020B0604020202020204" pitchFamily="34" charset="0"/>
                <a:cs typeface="Arial" panose="020B0604020202020204" pitchFamily="34" charset="0"/>
              </a:rPr>
              <a:t>Hoạt động trải nghiệm, hướng nghiệp 10</a:t>
            </a:r>
            <a:endParaRPr lang="en-US" sz="3600" i="1">
              <a:solidFill>
                <a:schemeClr val="accent5">
                  <a:lumMod val="50000"/>
                </a:schemeClr>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BEBA8EAE-BF5A-486C-A8C5-ECC9F3942E4B}">
                <a14:imgProps xmlns:a14="http://schemas.microsoft.com/office/drawing/2010/main">
                  <a14:imgLayer r:embed="rId2">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99000" y="7202241"/>
            <a:ext cx="2589000" cy="3095965"/>
          </a:xfrm>
          <a:prstGeom prst="rect">
            <a:avLst/>
          </a:prstGeom>
        </p:spPr>
      </p:pic>
      <p:sp>
        <p:nvSpPr>
          <p:cNvPr id="2" name="Rounded Rectangle 1"/>
          <p:cNvSpPr/>
          <p:nvPr/>
        </p:nvSpPr>
        <p:spPr>
          <a:xfrm>
            <a:off x="7277100" y="3071752"/>
            <a:ext cx="3733800" cy="3048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200000"/>
              </a:lnSpc>
            </a:pPr>
            <a:r>
              <a:rPr lang="en-US" sz="4000" b="1" smtClean="0">
                <a:latin typeface="Arial" panose="020B0604020202020204" pitchFamily="34" charset="0"/>
                <a:cs typeface="Arial" panose="020B0604020202020204" pitchFamily="34" charset="0"/>
              </a:rPr>
              <a:t>HƯỚNG DẪN VỀ NHÀ</a:t>
            </a:r>
            <a:endParaRPr lang="en-US" sz="4000" b="1">
              <a:latin typeface="Arial" panose="020B0604020202020204" pitchFamily="34" charset="0"/>
              <a:cs typeface="Arial" panose="020B0604020202020204" pitchFamily="34" charset="0"/>
            </a:endParaRPr>
          </a:p>
        </p:txBody>
      </p:sp>
      <p:sp>
        <p:nvSpPr>
          <p:cNvPr id="6" name="Rounded Rectangle 5"/>
          <p:cNvSpPr/>
          <p:nvPr/>
        </p:nvSpPr>
        <p:spPr>
          <a:xfrm>
            <a:off x="1524000" y="2499582"/>
            <a:ext cx="5334000" cy="41923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lnSpc>
                <a:spcPct val="200000"/>
              </a:lnSpc>
            </a:pPr>
            <a:r>
              <a:rPr lang="en-US" sz="4000" smtClean="0">
                <a:latin typeface="Arial" panose="020B0604020202020204" pitchFamily="34" charset="0"/>
                <a:cs typeface="Arial" panose="020B0604020202020204" pitchFamily="34" charset="0"/>
              </a:rPr>
              <a:t>Hoàn thành nhiệm vụ về nhà, xem lại kiến thức chủ đề 10</a:t>
            </a:r>
            <a:endParaRPr lang="en-US" sz="4000">
              <a:latin typeface="Arial" panose="020B0604020202020204" pitchFamily="34" charset="0"/>
              <a:cs typeface="Arial" panose="020B0604020202020204" pitchFamily="34" charset="0"/>
            </a:endParaRPr>
          </a:p>
        </p:txBody>
      </p:sp>
      <p:sp>
        <p:nvSpPr>
          <p:cNvPr id="7" name="Rounded Rectangle 6"/>
          <p:cNvSpPr/>
          <p:nvPr/>
        </p:nvSpPr>
        <p:spPr>
          <a:xfrm>
            <a:off x="11508000" y="2523565"/>
            <a:ext cx="5103600" cy="41923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lnSpc>
                <a:spcPct val="200000"/>
              </a:lnSpc>
            </a:pPr>
            <a:r>
              <a:rPr lang="en-US" sz="4000" smtClean="0">
                <a:latin typeface="Arial" panose="020B0604020202020204" pitchFamily="34" charset="0"/>
                <a:cs typeface="Arial" panose="020B0604020202020204" pitchFamily="34" charset="0"/>
              </a:rPr>
              <a:t>Xem trước nội dung hoạt động 5 chủ đề 10</a:t>
            </a:r>
            <a:endParaRPr lang="en-US" sz="400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4653"/>
            <a:ext cx="18288000" cy="10344150"/>
          </a:xfrm>
          <a:prstGeom prst="rect">
            <a:avLst/>
          </a:prstGeom>
        </p:spPr>
      </p:pic>
      <p:sp>
        <p:nvSpPr>
          <p:cNvPr id="3" name="TextBox 2"/>
          <p:cNvSpPr txBox="1"/>
          <p:nvPr/>
        </p:nvSpPr>
        <p:spPr>
          <a:xfrm>
            <a:off x="3507441" y="4042566"/>
            <a:ext cx="11201400" cy="2308324"/>
          </a:xfrm>
          <a:prstGeom prst="rect">
            <a:avLst/>
          </a:prstGeom>
          <a:noFill/>
        </p:spPr>
        <p:txBody>
          <a:bodyPr wrap="square" rtlCol="0">
            <a:spAutoFit/>
          </a:bodyPr>
          <a:lstStyle/>
          <a:p>
            <a:pPr algn="ctr">
              <a:lnSpc>
                <a:spcPct val="150000"/>
              </a:lnSpc>
            </a:pPr>
            <a:r>
              <a:rPr lang="en-US" sz="4800" b="1" smtClean="0">
                <a:solidFill>
                  <a:srgbClr val="FF0000"/>
                </a:solidFill>
                <a:latin typeface="Arial" panose="020B0604020202020204" pitchFamily="34" charset="0"/>
                <a:cs typeface="Arial" panose="020B0604020202020204" pitchFamily="34" charset="0"/>
              </a:rPr>
              <a:t>CẢM ƠN SỰ CHÚ Ý THEO DÕI CỦA CÁC EM, HẸN GẶP LẠI!</a:t>
            </a:r>
            <a:endParaRPr lang="en-US" sz="4800" b="1">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BEBA8EAE-BF5A-486C-A8C5-ECC9F3942E4B}">
                <a14:imgProps xmlns:a14="http://schemas.microsoft.com/office/drawing/2010/main">
                  <a14:imgLayer r:embed="rId2">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99000" y="7202241"/>
            <a:ext cx="2589000" cy="3095965"/>
          </a:xfrm>
          <a:prstGeom prst="rect">
            <a:avLst/>
          </a:prstGeom>
        </p:spPr>
      </p:pic>
      <p:grpSp>
        <p:nvGrpSpPr>
          <p:cNvPr id="6" name="Group 5"/>
          <p:cNvGrpSpPr/>
          <p:nvPr/>
        </p:nvGrpSpPr>
        <p:grpSpPr>
          <a:xfrm>
            <a:off x="6477000" y="342900"/>
            <a:ext cx="6096000" cy="1066800"/>
            <a:chOff x="6934200" y="1039905"/>
            <a:chExt cx="6096000" cy="1066800"/>
          </a:xfrm>
        </p:grpSpPr>
        <p:sp>
          <p:nvSpPr>
            <p:cNvPr id="7" name="Rounded Rectangle 6"/>
            <p:cNvSpPr/>
            <p:nvPr/>
          </p:nvSpPr>
          <p:spPr>
            <a:xfrm>
              <a:off x="6934200" y="1039905"/>
              <a:ext cx="5943600" cy="914400"/>
            </a:xfrm>
            <a:prstGeom prst="roundRect">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086600" y="1192305"/>
              <a:ext cx="5943600" cy="914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5">
                      <a:lumMod val="50000"/>
                    </a:schemeClr>
                  </a:solidFill>
                  <a:latin typeface="Arial" panose="020B0604020202020204" pitchFamily="34" charset="0"/>
                  <a:cs typeface="Arial" panose="020B0604020202020204" pitchFamily="34" charset="0"/>
                </a:rPr>
                <a:t>KHỞI ĐỘNG</a:t>
              </a:r>
              <a:endParaRPr lang="en-US" sz="4000" b="1">
                <a:solidFill>
                  <a:schemeClr val="accent5">
                    <a:lumMod val="50000"/>
                  </a:schemeClr>
                </a:solidFill>
                <a:latin typeface="Arial" panose="020B0604020202020204" pitchFamily="34" charset="0"/>
                <a:cs typeface="Arial" panose="020B0604020202020204" pitchFamily="34" charset="0"/>
              </a:endParaRPr>
            </a:p>
          </p:txBody>
        </p:sp>
      </p:grpSp>
      <p:sp>
        <p:nvSpPr>
          <p:cNvPr id="2" name="Rectangle 1"/>
          <p:cNvSpPr/>
          <p:nvPr/>
        </p:nvSpPr>
        <p:spPr>
          <a:xfrm>
            <a:off x="1528626" y="1535488"/>
            <a:ext cx="15212819" cy="646331"/>
          </a:xfrm>
          <a:prstGeom prst="rect">
            <a:avLst/>
          </a:prstGeom>
        </p:spPr>
        <p:txBody>
          <a:bodyPr wrap="none">
            <a:spAutoFit/>
          </a:bodyPr>
          <a:lstStyle/>
          <a:p>
            <a:r>
              <a:rPr lang="en-US" sz="3600" b="1" u="sng" smtClean="0">
                <a:latin typeface="Arial" panose="020B0604020202020204" pitchFamily="34" charset="0"/>
                <a:cs typeface="Arial" panose="020B0604020202020204" pitchFamily="34" charset="0"/>
              </a:rPr>
              <a:t>Yêu cầu</a:t>
            </a:r>
            <a:r>
              <a:rPr lang="en-US" sz="3600" smtClean="0">
                <a:latin typeface="Arial" panose="020B0604020202020204" pitchFamily="34" charset="0"/>
                <a:cs typeface="Arial" panose="020B0604020202020204" pitchFamily="34" charset="0"/>
              </a:rPr>
              <a:t>: Sắm </a:t>
            </a:r>
            <a:r>
              <a:rPr lang="en-US" sz="3600">
                <a:latin typeface="Arial" panose="020B0604020202020204" pitchFamily="34" charset="0"/>
                <a:cs typeface="Arial" panose="020B0604020202020204" pitchFamily="34" charset="0"/>
              </a:rPr>
              <a:t>vai, đưa ra lời khuyên cho nhân vật trong từng tình huống:</a:t>
            </a:r>
            <a:endParaRPr lang="en-US" sz="3600">
              <a:latin typeface="Arial" panose="020B0604020202020204" pitchFamily="34" charset="0"/>
              <a:cs typeface="Arial" panose="020B0604020202020204" pitchFamily="34" charset="0"/>
            </a:endParaRPr>
          </a:p>
        </p:txBody>
      </p:sp>
      <p:sp>
        <p:nvSpPr>
          <p:cNvPr id="9" name="Rectangle 8"/>
          <p:cNvSpPr/>
          <p:nvPr/>
        </p:nvSpPr>
        <p:spPr>
          <a:xfrm>
            <a:off x="1478188" y="2545976"/>
            <a:ext cx="15331623" cy="5078313"/>
          </a:xfrm>
          <a:prstGeom prst="rect">
            <a:avLst/>
          </a:prstGeom>
        </p:spPr>
        <p:txBody>
          <a:bodyPr wrap="square">
            <a:spAutoFit/>
          </a:bodyPr>
          <a:lstStyle/>
          <a:p>
            <a:pPr algn="just">
              <a:lnSpc>
                <a:spcPct val="150000"/>
              </a:lnSpc>
            </a:pPr>
            <a:r>
              <a:rPr lang="en-US" sz="3600" b="1" i="1" u="sng" smtClean="0">
                <a:solidFill>
                  <a:schemeClr val="accent5">
                    <a:lumMod val="50000"/>
                  </a:schemeClr>
                </a:solidFill>
                <a:latin typeface="Arial" panose="020B0604020202020204" pitchFamily="34" charset="0"/>
                <a:cs typeface="Arial" panose="020B0604020202020204" pitchFamily="34" charset="0"/>
              </a:rPr>
              <a:t>Nhóm 1 - TH1</a:t>
            </a:r>
            <a:r>
              <a:rPr lang="en-US" sz="3600" b="1" i="1">
                <a:solidFill>
                  <a:schemeClr val="accent5">
                    <a:lumMod val="50000"/>
                  </a:schemeClr>
                </a:solidFill>
                <a:latin typeface="Arial" panose="020B0604020202020204" pitchFamily="34" charset="0"/>
                <a:cs typeface="Arial" panose="020B0604020202020204" pitchFamily="34" charset="0"/>
              </a:rPr>
              <a:t>.</a:t>
            </a:r>
            <a:r>
              <a:rPr lang="en-US" sz="3600" i="1">
                <a:solidFill>
                  <a:schemeClr val="accent5">
                    <a:lumMod val="50000"/>
                  </a:schemeClr>
                </a:solidFill>
                <a:latin typeface="Arial" panose="020B0604020202020204" pitchFamily="34" charset="0"/>
                <a:cs typeface="Arial" panose="020B0604020202020204" pitchFamily="34" charset="0"/>
              </a:rPr>
              <a:t> Linh học tốt các môn xã hội, còn Nga có năng khiếu về hội, còn Nga có năng khiếu về hội họa. Nga dự định sau khi tốt nghiệp THPT sẽ thi vào ngành hội họa của trường Đại học Mĩ thuật để thỏa mãn đam mê của mình. Do chơi thân với Nga và rất thích những bức tranh </a:t>
            </a:r>
            <a:r>
              <a:rPr lang="en-US" sz="3600" i="1">
                <a:solidFill>
                  <a:schemeClr val="accent5">
                    <a:lumMod val="50000"/>
                  </a:schemeClr>
                </a:solidFill>
                <a:latin typeface="Arial" panose="020B0604020202020204" pitchFamily="34" charset="0"/>
                <a:cs typeface="Arial" panose="020B0604020202020204" pitchFamily="34" charset="0"/>
              </a:rPr>
              <a:t>bạn </a:t>
            </a:r>
            <a:r>
              <a:rPr lang="en-US" sz="3600" i="1" smtClean="0">
                <a:solidFill>
                  <a:schemeClr val="accent5">
                    <a:lumMod val="50000"/>
                  </a:schemeClr>
                </a:solidFill>
                <a:latin typeface="Arial" panose="020B0604020202020204" pitchFamily="34" charset="0"/>
                <a:cs typeface="Arial" panose="020B0604020202020204" pitchFamily="34" charset="0"/>
              </a:rPr>
              <a:t>vẽ</a:t>
            </a:r>
            <a:r>
              <a:rPr lang="en-US" sz="3600" i="1">
                <a:solidFill>
                  <a:schemeClr val="accent5">
                    <a:lumMod val="50000"/>
                  </a:schemeClr>
                </a:solidFill>
                <a:latin typeface="Arial" panose="020B0604020202020204" pitchFamily="34" charset="0"/>
                <a:cs typeface="Arial" panose="020B0604020202020204" pitchFamily="34" charset="0"/>
              </a:rPr>
              <a:t>, Linh dự định đi theo con đường Nga chọn mặc dù khả năng hội họa của Linh rất hạn chế. Theo em, nên khuyên Linh như thế nào?</a:t>
            </a:r>
            <a:endParaRPr lang="en-US" sz="3600">
              <a:solidFill>
                <a:schemeClr val="accent5">
                  <a:lumMod val="50000"/>
                </a:schemeClr>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BEBA8EAE-BF5A-486C-A8C5-ECC9F3942E4B}">
                <a14:imgProps xmlns:a14="http://schemas.microsoft.com/office/drawing/2010/main">
                  <a14:imgLayer r:embed="rId2">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99000" y="7202241"/>
            <a:ext cx="2589000" cy="3095965"/>
          </a:xfrm>
          <a:prstGeom prst="rect">
            <a:avLst/>
          </a:prstGeom>
        </p:spPr>
      </p:pic>
      <p:grpSp>
        <p:nvGrpSpPr>
          <p:cNvPr id="6" name="Group 5"/>
          <p:cNvGrpSpPr/>
          <p:nvPr/>
        </p:nvGrpSpPr>
        <p:grpSpPr>
          <a:xfrm>
            <a:off x="6477000" y="342900"/>
            <a:ext cx="6096000" cy="1066800"/>
            <a:chOff x="6934200" y="1039905"/>
            <a:chExt cx="6096000" cy="1066800"/>
          </a:xfrm>
        </p:grpSpPr>
        <p:sp>
          <p:nvSpPr>
            <p:cNvPr id="7" name="Rounded Rectangle 6"/>
            <p:cNvSpPr/>
            <p:nvPr/>
          </p:nvSpPr>
          <p:spPr>
            <a:xfrm>
              <a:off x="6934200" y="1039905"/>
              <a:ext cx="5943600" cy="914400"/>
            </a:xfrm>
            <a:prstGeom prst="roundRect">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086600" y="1192305"/>
              <a:ext cx="5943600" cy="914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5">
                      <a:lumMod val="50000"/>
                    </a:schemeClr>
                  </a:solidFill>
                  <a:latin typeface="Arial" panose="020B0604020202020204" pitchFamily="34" charset="0"/>
                  <a:cs typeface="Arial" panose="020B0604020202020204" pitchFamily="34" charset="0"/>
                </a:rPr>
                <a:t>KHỞI ĐỘNG</a:t>
              </a:r>
              <a:endParaRPr lang="en-US" sz="4000" b="1">
                <a:solidFill>
                  <a:schemeClr val="accent5">
                    <a:lumMod val="50000"/>
                  </a:schemeClr>
                </a:solidFill>
                <a:latin typeface="Arial" panose="020B0604020202020204" pitchFamily="34" charset="0"/>
                <a:cs typeface="Arial" panose="020B0604020202020204" pitchFamily="34" charset="0"/>
              </a:endParaRPr>
            </a:p>
          </p:txBody>
        </p:sp>
      </p:grpSp>
      <p:sp>
        <p:nvSpPr>
          <p:cNvPr id="2" name="Rectangle 1"/>
          <p:cNvSpPr/>
          <p:nvPr/>
        </p:nvSpPr>
        <p:spPr>
          <a:xfrm>
            <a:off x="1528626" y="1535488"/>
            <a:ext cx="15212819" cy="646331"/>
          </a:xfrm>
          <a:prstGeom prst="rect">
            <a:avLst/>
          </a:prstGeom>
        </p:spPr>
        <p:txBody>
          <a:bodyPr wrap="none">
            <a:spAutoFit/>
          </a:bodyPr>
          <a:lstStyle/>
          <a:p>
            <a:r>
              <a:rPr lang="en-US" sz="3600" b="1" u="sng" smtClean="0">
                <a:latin typeface="Arial" panose="020B0604020202020204" pitchFamily="34" charset="0"/>
                <a:cs typeface="Arial" panose="020B0604020202020204" pitchFamily="34" charset="0"/>
              </a:rPr>
              <a:t>Yêu cầu</a:t>
            </a:r>
            <a:r>
              <a:rPr lang="en-US" sz="3600" smtClean="0">
                <a:latin typeface="Arial" panose="020B0604020202020204" pitchFamily="34" charset="0"/>
                <a:cs typeface="Arial" panose="020B0604020202020204" pitchFamily="34" charset="0"/>
              </a:rPr>
              <a:t>: Sắm </a:t>
            </a:r>
            <a:r>
              <a:rPr lang="en-US" sz="3600">
                <a:latin typeface="Arial" panose="020B0604020202020204" pitchFamily="34" charset="0"/>
                <a:cs typeface="Arial" panose="020B0604020202020204" pitchFamily="34" charset="0"/>
              </a:rPr>
              <a:t>vai, đưa ra lời khuyên cho nhân vật trong từng tình huống:</a:t>
            </a:r>
            <a:endParaRPr lang="en-US" sz="3600">
              <a:latin typeface="Arial" panose="020B0604020202020204" pitchFamily="34" charset="0"/>
              <a:cs typeface="Arial" panose="020B0604020202020204" pitchFamily="34" charset="0"/>
            </a:endParaRPr>
          </a:p>
        </p:txBody>
      </p:sp>
      <p:sp>
        <p:nvSpPr>
          <p:cNvPr id="9" name="Rectangle 8"/>
          <p:cNvSpPr/>
          <p:nvPr/>
        </p:nvSpPr>
        <p:spPr>
          <a:xfrm>
            <a:off x="1250489" y="2545975"/>
            <a:ext cx="15743011" cy="5078313"/>
          </a:xfrm>
          <a:prstGeom prst="rect">
            <a:avLst/>
          </a:prstGeom>
        </p:spPr>
        <p:txBody>
          <a:bodyPr wrap="square">
            <a:spAutoFit/>
          </a:bodyPr>
          <a:lstStyle/>
          <a:p>
            <a:pPr algn="just">
              <a:lnSpc>
                <a:spcPct val="150000"/>
              </a:lnSpc>
            </a:pPr>
            <a:r>
              <a:rPr lang="en-US" sz="3600" b="1" i="1" u="sng" smtClean="0">
                <a:solidFill>
                  <a:schemeClr val="accent5">
                    <a:lumMod val="50000"/>
                  </a:schemeClr>
                </a:solidFill>
                <a:latin typeface="Arial" panose="020B0604020202020204" pitchFamily="34" charset="0"/>
                <a:cs typeface="Arial" panose="020B0604020202020204" pitchFamily="34" charset="0"/>
              </a:rPr>
              <a:t>Nhóm 2 - </a:t>
            </a:r>
            <a:r>
              <a:rPr lang="vi-VN" sz="3600" b="1" i="1" u="sng">
                <a:solidFill>
                  <a:schemeClr val="accent5">
                    <a:lumMod val="50000"/>
                  </a:schemeClr>
                </a:solidFill>
                <a:latin typeface="Arial" panose="020B0604020202020204" pitchFamily="34" charset="0"/>
                <a:cs typeface="Arial" panose="020B0604020202020204" pitchFamily="34" charset="0"/>
              </a:rPr>
              <a:t>TH2</a:t>
            </a:r>
            <a:r>
              <a:rPr lang="vi-VN" sz="3600" i="1">
                <a:solidFill>
                  <a:schemeClr val="accent5">
                    <a:lumMod val="50000"/>
                  </a:schemeClr>
                </a:solidFill>
                <a:latin typeface="Arial" panose="020B0604020202020204" pitchFamily="34" charset="0"/>
                <a:cs typeface="Arial" panose="020B0604020202020204" pitchFamily="34" charset="0"/>
              </a:rPr>
              <a:t>. Sơn học giỏi Toán và Tin học. Càng học, Sơn càng yêu thích, đam mê với hai môn học này. Sơn mơ ước sau này sẽ trở thành kĩ sự lập trình trong ngành Công nghệ thông tin. Tuy nhiên, bố Sơn – một chủ doanh nghiệp lớn trong tỉnh </a:t>
            </a:r>
            <a:r>
              <a:rPr lang="vi-VN" sz="3600" i="1">
                <a:solidFill>
                  <a:schemeClr val="accent5">
                    <a:lumMod val="50000"/>
                  </a:schemeClr>
                </a:solidFill>
                <a:latin typeface="Arial" panose="020B0604020202020204" pitchFamily="34" charset="0"/>
                <a:cs typeface="Arial" panose="020B0604020202020204" pitchFamily="34" charset="0"/>
              </a:rPr>
              <a:t>yêu </a:t>
            </a:r>
            <a:r>
              <a:rPr lang="vi-VN" sz="3600" i="1" smtClean="0">
                <a:solidFill>
                  <a:schemeClr val="accent5">
                    <a:lumMod val="50000"/>
                  </a:schemeClr>
                </a:solidFill>
                <a:latin typeface="Arial" panose="020B0604020202020204" pitchFamily="34" charset="0"/>
                <a:cs typeface="Arial" panose="020B0604020202020204" pitchFamily="34" charset="0"/>
              </a:rPr>
              <a:t>c</a:t>
            </a:r>
            <a:r>
              <a:rPr lang="en-US" sz="3600" i="1" smtClean="0">
                <a:solidFill>
                  <a:schemeClr val="accent5">
                    <a:lumMod val="50000"/>
                  </a:schemeClr>
                </a:solidFill>
                <a:latin typeface="Arial" panose="020B0604020202020204" pitchFamily="34" charset="0"/>
                <a:cs typeface="Arial" panose="020B0604020202020204" pitchFamily="34" charset="0"/>
              </a:rPr>
              <a:t>ầ</a:t>
            </a:r>
            <a:r>
              <a:rPr lang="vi-VN" sz="3600" i="1" smtClean="0">
                <a:solidFill>
                  <a:schemeClr val="accent5">
                    <a:lumMod val="50000"/>
                  </a:schemeClr>
                </a:solidFill>
                <a:latin typeface="Arial" panose="020B0604020202020204" pitchFamily="34" charset="0"/>
                <a:cs typeface="Arial" panose="020B0604020202020204" pitchFamily="34" charset="0"/>
              </a:rPr>
              <a:t>u </a:t>
            </a:r>
            <a:r>
              <a:rPr lang="vi-VN" sz="3600" i="1">
                <a:solidFill>
                  <a:schemeClr val="accent5">
                    <a:lumMod val="50000"/>
                  </a:schemeClr>
                </a:solidFill>
                <a:latin typeface="Arial" panose="020B0604020202020204" pitchFamily="34" charset="0"/>
                <a:cs typeface="Arial" panose="020B0604020202020204" pitchFamily="34" charset="0"/>
              </a:rPr>
              <a:t>Sơn phải học ngành Quản trị kinh doanh để sau này kế nghiệp cha. Sơn băn khoăn, không biết nên chọn nghề theo sở thích, khả năng của bản thân hay chọn nghề theo yêu cầu của bố.</a:t>
            </a:r>
            <a:endParaRPr lang="en-US" sz="3600">
              <a:solidFill>
                <a:schemeClr val="accent5">
                  <a:lumMod val="50000"/>
                </a:schemeClr>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BEBA8EAE-BF5A-486C-A8C5-ECC9F3942E4B}">
                <a14:imgProps xmlns:a14="http://schemas.microsoft.com/office/drawing/2010/main">
                  <a14:imgLayer r:embed="rId2">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6477000" y="342900"/>
            <a:ext cx="6096000" cy="1066800"/>
            <a:chOff x="6934200" y="1039905"/>
            <a:chExt cx="6096000" cy="1066800"/>
          </a:xfrm>
        </p:grpSpPr>
        <p:sp>
          <p:nvSpPr>
            <p:cNvPr id="7" name="Rounded Rectangle 6"/>
            <p:cNvSpPr/>
            <p:nvPr/>
          </p:nvSpPr>
          <p:spPr>
            <a:xfrm>
              <a:off x="6934200" y="1039905"/>
              <a:ext cx="5943600" cy="914400"/>
            </a:xfrm>
            <a:prstGeom prst="roundRect">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086600" y="1192305"/>
              <a:ext cx="5943600" cy="914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5">
                      <a:lumMod val="50000"/>
                    </a:schemeClr>
                  </a:solidFill>
                  <a:latin typeface="Arial" panose="020B0604020202020204" pitchFamily="34" charset="0"/>
                  <a:cs typeface="Arial" panose="020B0604020202020204" pitchFamily="34" charset="0"/>
                </a:rPr>
                <a:t>KHỞI ĐỘNG</a:t>
              </a:r>
              <a:endParaRPr lang="en-US" sz="4000" b="1">
                <a:solidFill>
                  <a:schemeClr val="accent5">
                    <a:lumMod val="50000"/>
                  </a:schemeClr>
                </a:solidFill>
                <a:latin typeface="Arial" panose="020B0604020202020204" pitchFamily="34" charset="0"/>
                <a:cs typeface="Arial" panose="020B0604020202020204" pitchFamily="34" charset="0"/>
              </a:endParaRPr>
            </a:p>
          </p:txBody>
        </p:sp>
      </p:grpSp>
      <p:sp>
        <p:nvSpPr>
          <p:cNvPr id="2" name="Rectangle 1"/>
          <p:cNvSpPr/>
          <p:nvPr/>
        </p:nvSpPr>
        <p:spPr>
          <a:xfrm>
            <a:off x="1528626" y="1535488"/>
            <a:ext cx="15212819" cy="646331"/>
          </a:xfrm>
          <a:prstGeom prst="rect">
            <a:avLst/>
          </a:prstGeom>
        </p:spPr>
        <p:txBody>
          <a:bodyPr wrap="none">
            <a:spAutoFit/>
          </a:bodyPr>
          <a:lstStyle/>
          <a:p>
            <a:r>
              <a:rPr lang="en-US" sz="3600" b="1" u="sng" smtClean="0">
                <a:latin typeface="Arial" panose="020B0604020202020204" pitchFamily="34" charset="0"/>
                <a:cs typeface="Arial" panose="020B0604020202020204" pitchFamily="34" charset="0"/>
              </a:rPr>
              <a:t>Yêu cầu</a:t>
            </a:r>
            <a:r>
              <a:rPr lang="en-US" sz="3600" smtClean="0">
                <a:latin typeface="Arial" panose="020B0604020202020204" pitchFamily="34" charset="0"/>
                <a:cs typeface="Arial" panose="020B0604020202020204" pitchFamily="34" charset="0"/>
              </a:rPr>
              <a:t>: Sắm </a:t>
            </a:r>
            <a:r>
              <a:rPr lang="en-US" sz="3600">
                <a:latin typeface="Arial" panose="020B0604020202020204" pitchFamily="34" charset="0"/>
                <a:cs typeface="Arial" panose="020B0604020202020204" pitchFamily="34" charset="0"/>
              </a:rPr>
              <a:t>vai, đưa ra lời khuyên cho nhân vật trong từng tình huống:</a:t>
            </a:r>
            <a:endParaRPr lang="en-US" sz="3600">
              <a:latin typeface="Arial" panose="020B0604020202020204" pitchFamily="34" charset="0"/>
              <a:cs typeface="Arial" panose="020B0604020202020204" pitchFamily="34" charset="0"/>
            </a:endParaRPr>
          </a:p>
        </p:txBody>
      </p:sp>
      <p:grpSp>
        <p:nvGrpSpPr>
          <p:cNvPr id="13" name="Group 12"/>
          <p:cNvGrpSpPr/>
          <p:nvPr/>
        </p:nvGrpSpPr>
        <p:grpSpPr>
          <a:xfrm>
            <a:off x="457202" y="2705100"/>
            <a:ext cx="10134600" cy="6477000"/>
            <a:chOff x="1528627" y="2552700"/>
            <a:chExt cx="10134600" cy="6477000"/>
          </a:xfrm>
        </p:grpSpPr>
        <p:sp>
          <p:nvSpPr>
            <p:cNvPr id="10" name="Rounded Rectangle 9"/>
            <p:cNvSpPr/>
            <p:nvPr/>
          </p:nvSpPr>
          <p:spPr>
            <a:xfrm>
              <a:off x="1528627" y="2552700"/>
              <a:ext cx="10134600" cy="6477000"/>
            </a:xfrm>
            <a:prstGeom prst="roundRect">
              <a:avLst/>
            </a:prstGeom>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81028" y="2705100"/>
              <a:ext cx="9982198" cy="6324600"/>
            </a:xfrm>
            <a:prstGeom prst="roundRect">
              <a:avLst/>
            </a:prstGeom>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5000" y="2892548"/>
              <a:ext cx="9377225" cy="5909310"/>
            </a:xfrm>
            <a:prstGeom prst="rect">
              <a:avLst/>
            </a:prstGeom>
          </p:spPr>
          <p:txBody>
            <a:bodyPr wrap="square">
              <a:spAutoFit/>
            </a:bodyPr>
            <a:lstStyle/>
            <a:p>
              <a:pPr algn="just">
                <a:lnSpc>
                  <a:spcPct val="150000"/>
                </a:lnSpc>
              </a:pPr>
              <a:r>
                <a:rPr lang="en-US" sz="3600" i="1" smtClean="0">
                  <a:solidFill>
                    <a:schemeClr val="bg1"/>
                  </a:solidFill>
                  <a:latin typeface="Arial" panose="020B0604020202020204" pitchFamily="34" charset="0"/>
                  <a:cs typeface="Arial" panose="020B0604020202020204" pitchFamily="34" charset="0"/>
                </a:rPr>
                <a:t>Nếu </a:t>
              </a:r>
              <a:r>
                <a:rPr lang="en-US" sz="3600" i="1">
                  <a:solidFill>
                    <a:schemeClr val="bg1"/>
                  </a:solidFill>
                  <a:latin typeface="Arial" panose="020B0604020202020204" pitchFamily="34" charset="0"/>
                  <a:cs typeface="Arial" panose="020B0604020202020204" pitchFamily="34" charset="0"/>
                </a:rPr>
                <a:t>Linh chọn thi vào trường Đại học Mĩ thuật cùng Nga thì có thể Linh sẽ bị thất bại ngay từ vòng sơ tuyển năng khiếu, gây lãng phí thời gian, tiền của. Do đó, Linh không nên chọn nghề theo bạn mà phải chọn nghề theo sở thích, khả năng của bản thân, nhất là những ngành nghề đòi hỏi ca về năng khiếu. </a:t>
              </a:r>
              <a:endParaRPr lang="en-US" sz="3600">
                <a:solidFill>
                  <a:schemeClr val="bg1"/>
                </a:solidFill>
                <a:latin typeface="Arial" panose="020B0604020202020204" pitchFamily="34" charset="0"/>
                <a:cs typeface="Arial" panose="020B0604020202020204" pitchFamily="34" charset="0"/>
              </a:endParaRPr>
            </a:p>
          </p:txBody>
        </p:sp>
      </p:grpSp>
      <p:pic>
        <p:nvPicPr>
          <p:cNvPr id="14" name="Picture 13"/>
          <p:cNvPicPr>
            <a:picLocks noChangeAspect="1"/>
          </p:cNvPicPr>
          <p:nvPr/>
        </p:nvPicPr>
        <p:blipFill>
          <a:blip r:embed="rId4"/>
          <a:srcRect/>
          <a:stretch>
            <a:fillRect/>
          </a:stretch>
        </p:blipFill>
        <p:spPr>
          <a:xfrm>
            <a:off x="10972800" y="2944994"/>
            <a:ext cx="6286481" cy="5982370"/>
          </a:xfrm>
          <a:prstGeom prst="rect">
            <a:avLst/>
          </a:prstGeom>
        </p:spPr>
      </p:pic>
      <p:pic>
        <p:nvPicPr>
          <p:cNvPr id="15"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99000" y="7202241"/>
            <a:ext cx="2589000" cy="3095965"/>
          </a:xfrm>
          <a:prstGeom prst="rect">
            <a:avLst/>
          </a:prstGeom>
        </p:spPr>
      </p:pic>
      <p:sp>
        <p:nvSpPr>
          <p:cNvPr id="16" name="TextBox 15"/>
          <p:cNvSpPr txBox="1"/>
          <p:nvPr/>
        </p:nvSpPr>
        <p:spPr>
          <a:xfrm>
            <a:off x="12122987" y="5630161"/>
            <a:ext cx="3860352" cy="707886"/>
          </a:xfrm>
          <a:prstGeom prst="rect">
            <a:avLst/>
          </a:prstGeom>
          <a:noFill/>
        </p:spPr>
        <p:txBody>
          <a:bodyPr wrap="none" rtlCol="0">
            <a:spAutoFit/>
          </a:bodyPr>
          <a:lstStyle/>
          <a:p>
            <a:r>
              <a:rPr lang="en-US" sz="4000" b="1" smtClean="0">
                <a:solidFill>
                  <a:srgbClr val="FF0000"/>
                </a:solidFill>
                <a:latin typeface="Arial" panose="020B0604020202020204" pitchFamily="34" charset="0"/>
                <a:cs typeface="Arial" panose="020B0604020202020204" pitchFamily="34" charset="0"/>
              </a:rPr>
              <a:t>TÌNH HUỐNG 1</a:t>
            </a:r>
            <a:endParaRPr lang="en-US" sz="4000" b="1">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BEBA8EAE-BF5A-486C-A8C5-ECC9F3942E4B}">
                <a14:imgProps xmlns:a14="http://schemas.microsoft.com/office/drawing/2010/main">
                  <a14:imgLayer r:embed="rId2">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6477000" y="342900"/>
            <a:ext cx="6096000" cy="1066800"/>
            <a:chOff x="6934200" y="1039905"/>
            <a:chExt cx="6096000" cy="1066800"/>
          </a:xfrm>
        </p:grpSpPr>
        <p:sp>
          <p:nvSpPr>
            <p:cNvPr id="7" name="Rounded Rectangle 6"/>
            <p:cNvSpPr/>
            <p:nvPr/>
          </p:nvSpPr>
          <p:spPr>
            <a:xfrm>
              <a:off x="6934200" y="1039905"/>
              <a:ext cx="5943600" cy="914400"/>
            </a:xfrm>
            <a:prstGeom prst="roundRect">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086600" y="1192305"/>
              <a:ext cx="5943600" cy="914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5">
                      <a:lumMod val="50000"/>
                    </a:schemeClr>
                  </a:solidFill>
                  <a:latin typeface="Arial" panose="020B0604020202020204" pitchFamily="34" charset="0"/>
                  <a:cs typeface="Arial" panose="020B0604020202020204" pitchFamily="34" charset="0"/>
                </a:rPr>
                <a:t>KHỞI ĐỘNG</a:t>
              </a:r>
              <a:endParaRPr lang="en-US" sz="4000" b="1">
                <a:solidFill>
                  <a:schemeClr val="accent5">
                    <a:lumMod val="50000"/>
                  </a:schemeClr>
                </a:solidFill>
                <a:latin typeface="Arial" panose="020B0604020202020204" pitchFamily="34" charset="0"/>
                <a:cs typeface="Arial" panose="020B0604020202020204" pitchFamily="34" charset="0"/>
              </a:endParaRPr>
            </a:p>
          </p:txBody>
        </p:sp>
      </p:grpSp>
      <p:sp>
        <p:nvSpPr>
          <p:cNvPr id="2" name="Rectangle 1"/>
          <p:cNvSpPr/>
          <p:nvPr/>
        </p:nvSpPr>
        <p:spPr>
          <a:xfrm>
            <a:off x="1528626" y="1535488"/>
            <a:ext cx="15212819" cy="646331"/>
          </a:xfrm>
          <a:prstGeom prst="rect">
            <a:avLst/>
          </a:prstGeom>
        </p:spPr>
        <p:txBody>
          <a:bodyPr wrap="none">
            <a:spAutoFit/>
          </a:bodyPr>
          <a:lstStyle/>
          <a:p>
            <a:r>
              <a:rPr lang="en-US" sz="3600" b="1" u="sng" smtClean="0">
                <a:latin typeface="Arial" panose="020B0604020202020204" pitchFamily="34" charset="0"/>
                <a:cs typeface="Arial" panose="020B0604020202020204" pitchFamily="34" charset="0"/>
              </a:rPr>
              <a:t>Yêu cầu</a:t>
            </a:r>
            <a:r>
              <a:rPr lang="en-US" sz="3600" smtClean="0">
                <a:latin typeface="Arial" panose="020B0604020202020204" pitchFamily="34" charset="0"/>
                <a:cs typeface="Arial" panose="020B0604020202020204" pitchFamily="34" charset="0"/>
              </a:rPr>
              <a:t>: Sắm </a:t>
            </a:r>
            <a:r>
              <a:rPr lang="en-US" sz="3600">
                <a:latin typeface="Arial" panose="020B0604020202020204" pitchFamily="34" charset="0"/>
                <a:cs typeface="Arial" panose="020B0604020202020204" pitchFamily="34" charset="0"/>
              </a:rPr>
              <a:t>vai, đưa ra lời khuyên cho nhân vật trong từng tình huống:</a:t>
            </a:r>
            <a:endParaRPr lang="en-US" sz="3600">
              <a:latin typeface="Arial" panose="020B0604020202020204" pitchFamily="34" charset="0"/>
              <a:cs typeface="Arial" panose="020B0604020202020204" pitchFamily="34" charset="0"/>
            </a:endParaRPr>
          </a:p>
        </p:txBody>
      </p:sp>
      <p:grpSp>
        <p:nvGrpSpPr>
          <p:cNvPr id="13" name="Group 12"/>
          <p:cNvGrpSpPr/>
          <p:nvPr/>
        </p:nvGrpSpPr>
        <p:grpSpPr>
          <a:xfrm>
            <a:off x="457202" y="2705100"/>
            <a:ext cx="10667998" cy="6977499"/>
            <a:chOff x="1528627" y="2552700"/>
            <a:chExt cx="10134600" cy="6977499"/>
          </a:xfrm>
        </p:grpSpPr>
        <p:sp>
          <p:nvSpPr>
            <p:cNvPr id="10" name="Rounded Rectangle 9"/>
            <p:cNvSpPr/>
            <p:nvPr/>
          </p:nvSpPr>
          <p:spPr>
            <a:xfrm>
              <a:off x="1528627" y="2552700"/>
              <a:ext cx="10134600" cy="6477000"/>
            </a:xfrm>
            <a:prstGeom prst="roundRect">
              <a:avLst/>
            </a:prstGeom>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81028" y="2705100"/>
              <a:ext cx="9982198" cy="6324600"/>
            </a:xfrm>
            <a:prstGeom prst="roundRect">
              <a:avLst/>
            </a:prstGeom>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5000" y="2892548"/>
              <a:ext cx="9377225" cy="6637651"/>
            </a:xfrm>
            <a:prstGeom prst="rect">
              <a:avLst/>
            </a:prstGeom>
          </p:spPr>
          <p:txBody>
            <a:bodyPr wrap="square">
              <a:spAutoFit/>
            </a:bodyPr>
            <a:lstStyle/>
            <a:p>
              <a:pPr algn="just">
                <a:lnSpc>
                  <a:spcPct val="150000"/>
                </a:lnSpc>
              </a:pPr>
              <a:r>
                <a:rPr lang="vi-VN" sz="3600" i="1">
                  <a:solidFill>
                    <a:schemeClr val="bg1"/>
                  </a:solidFill>
                  <a:latin typeface="Arial" panose="020B0604020202020204" pitchFamily="34" charset="0"/>
                  <a:cs typeface="Arial" panose="020B0604020202020204" pitchFamily="34" charset="0"/>
                </a:rPr>
                <a:t>Thế mạnh của Sơn không phải là kinh doanh nên Sơn hãy thuyết phục bố dần dần để bố đồng ý với việc chọn nghề của bạn. Vì chỉ khi được làm công việc mà mình yêu thích, có khả năng nổi trội thì mới có động lực, đam mê làm việc và phát huy tối đa năng lực, sở trường của bản thân trong hoạt động nghề nghiệp.</a:t>
              </a:r>
              <a:endParaRPr lang="en-US" sz="3600">
                <a:solidFill>
                  <a:schemeClr val="bg1"/>
                </a:solidFill>
                <a:latin typeface="Arial" panose="020B0604020202020204" pitchFamily="34" charset="0"/>
                <a:cs typeface="Arial" panose="020B0604020202020204" pitchFamily="34" charset="0"/>
              </a:endParaRPr>
            </a:p>
          </p:txBody>
        </p:sp>
      </p:grpSp>
      <p:pic>
        <p:nvPicPr>
          <p:cNvPr id="14" name="Picture 13"/>
          <p:cNvPicPr>
            <a:picLocks noChangeAspect="1"/>
          </p:cNvPicPr>
          <p:nvPr/>
        </p:nvPicPr>
        <p:blipFill>
          <a:blip r:embed="rId4"/>
          <a:srcRect/>
          <a:stretch>
            <a:fillRect/>
          </a:stretch>
        </p:blipFill>
        <p:spPr>
          <a:xfrm>
            <a:off x="11430000" y="2944994"/>
            <a:ext cx="5829281" cy="5982370"/>
          </a:xfrm>
          <a:prstGeom prst="rect">
            <a:avLst/>
          </a:prstGeom>
        </p:spPr>
      </p:pic>
      <p:pic>
        <p:nvPicPr>
          <p:cNvPr id="15"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99000" y="7202241"/>
            <a:ext cx="2589000" cy="3095965"/>
          </a:xfrm>
          <a:prstGeom prst="rect">
            <a:avLst/>
          </a:prstGeom>
        </p:spPr>
      </p:pic>
      <p:sp>
        <p:nvSpPr>
          <p:cNvPr id="16" name="TextBox 15"/>
          <p:cNvSpPr txBox="1"/>
          <p:nvPr/>
        </p:nvSpPr>
        <p:spPr>
          <a:xfrm>
            <a:off x="12420600" y="5611389"/>
            <a:ext cx="3860352" cy="707886"/>
          </a:xfrm>
          <a:prstGeom prst="rect">
            <a:avLst/>
          </a:prstGeom>
          <a:noFill/>
        </p:spPr>
        <p:txBody>
          <a:bodyPr wrap="none" rtlCol="0">
            <a:spAutoFit/>
          </a:bodyPr>
          <a:lstStyle/>
          <a:p>
            <a:r>
              <a:rPr lang="en-US" sz="4000" b="1" smtClean="0">
                <a:solidFill>
                  <a:srgbClr val="FF0000"/>
                </a:solidFill>
                <a:latin typeface="Arial" panose="020B0604020202020204" pitchFamily="34" charset="0"/>
                <a:cs typeface="Arial" panose="020B0604020202020204" pitchFamily="34" charset="0"/>
              </a:rPr>
              <a:t>TÌNH HUỐNG 2</a:t>
            </a:r>
            <a:endParaRPr lang="en-US" sz="4000" b="1">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8288000" cy="10401300"/>
          </a:xfrm>
          <a:prstGeom prst="rect">
            <a:avLst/>
          </a:prstGeom>
        </p:spPr>
      </p:pic>
      <p:grpSp>
        <p:nvGrpSpPr>
          <p:cNvPr id="5" name="Group 4"/>
          <p:cNvGrpSpPr/>
          <p:nvPr/>
        </p:nvGrpSpPr>
        <p:grpSpPr>
          <a:xfrm>
            <a:off x="6647329" y="2115669"/>
            <a:ext cx="6096000" cy="1066800"/>
            <a:chOff x="6934200" y="1039905"/>
            <a:chExt cx="6096000" cy="1066800"/>
          </a:xfrm>
        </p:grpSpPr>
        <p:sp>
          <p:nvSpPr>
            <p:cNvPr id="3" name="Rounded Rectangle 2"/>
            <p:cNvSpPr/>
            <p:nvPr/>
          </p:nvSpPr>
          <p:spPr>
            <a:xfrm>
              <a:off x="6934200" y="1039905"/>
              <a:ext cx="5943600" cy="914400"/>
            </a:xfrm>
            <a:prstGeom prst="roundRect">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086600" y="1192305"/>
              <a:ext cx="5943600" cy="914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5">
                      <a:lumMod val="50000"/>
                    </a:schemeClr>
                  </a:solidFill>
                  <a:latin typeface="Arial" panose="020B0604020202020204" pitchFamily="34" charset="0"/>
                  <a:cs typeface="Arial" panose="020B0604020202020204" pitchFamily="34" charset="0"/>
                </a:rPr>
                <a:t>NỘI DUNG BÀI HỌC</a:t>
              </a:r>
              <a:endParaRPr lang="en-US" sz="4000" b="1">
                <a:solidFill>
                  <a:schemeClr val="accent5">
                    <a:lumMod val="50000"/>
                  </a:schemeClr>
                </a:solidFill>
                <a:latin typeface="Arial" panose="020B0604020202020204" pitchFamily="34" charset="0"/>
                <a:cs typeface="Arial" panose="020B0604020202020204" pitchFamily="34" charset="0"/>
              </a:endParaRPr>
            </a:p>
          </p:txBody>
        </p:sp>
      </p:grpSp>
      <p:grpSp>
        <p:nvGrpSpPr>
          <p:cNvPr id="8" name="Group 7"/>
          <p:cNvGrpSpPr/>
          <p:nvPr/>
        </p:nvGrpSpPr>
        <p:grpSpPr>
          <a:xfrm>
            <a:off x="2794046" y="3924300"/>
            <a:ext cx="6477000" cy="4343400"/>
            <a:chOff x="2667000" y="3009900"/>
            <a:chExt cx="6477000" cy="4343400"/>
          </a:xfrm>
        </p:grpSpPr>
        <p:sp>
          <p:nvSpPr>
            <p:cNvPr id="6" name="Rectangle 5"/>
            <p:cNvSpPr/>
            <p:nvPr/>
          </p:nvSpPr>
          <p:spPr>
            <a:xfrm>
              <a:off x="2667000" y="3009900"/>
              <a:ext cx="6477000" cy="434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Rectangle 6"/>
            <p:cNvSpPr/>
            <p:nvPr/>
          </p:nvSpPr>
          <p:spPr>
            <a:xfrm>
              <a:off x="2874215" y="3307824"/>
              <a:ext cx="5888785" cy="3785652"/>
            </a:xfrm>
            <a:prstGeom prst="rect">
              <a:avLst/>
            </a:prstGeom>
          </p:spPr>
          <p:txBody>
            <a:bodyPr wrap="square">
              <a:spAutoFit/>
            </a:bodyPr>
            <a:lstStyle/>
            <a:p>
              <a:pPr algn="just">
                <a:lnSpc>
                  <a:spcPct val="150000"/>
                </a:lnSpc>
              </a:pPr>
              <a:r>
                <a:rPr lang="en-US" sz="4000" b="1" smtClean="0">
                  <a:latin typeface="Arial" panose="020B0604020202020204" pitchFamily="34" charset="0"/>
                  <a:cs typeface="Arial" panose="020B0604020202020204" pitchFamily="34" charset="0"/>
                </a:rPr>
                <a:t>Hoạt động 4.</a:t>
              </a:r>
              <a:r>
                <a:rPr lang="en-US" sz="4000" smtClean="0">
                  <a:latin typeface="Arial" panose="020B0604020202020204" pitchFamily="34" charset="0"/>
                  <a:cs typeface="Arial" panose="020B0604020202020204" pitchFamily="34" charset="0"/>
                </a:rPr>
                <a:t> Xây </a:t>
              </a:r>
              <a:r>
                <a:rPr lang="en-US" sz="4000">
                  <a:latin typeface="Arial" panose="020B0604020202020204" pitchFamily="34" charset="0"/>
                  <a:cs typeface="Arial" panose="020B0604020202020204" pitchFamily="34" charset="0"/>
                </a:rPr>
                <a:t>dựng kế hoạch rèn luyện bản thân theo định hướng nghề nghiệp</a:t>
              </a:r>
              <a:endParaRPr lang="en-US" sz="4000">
                <a:latin typeface="Arial" panose="020B0604020202020204" pitchFamily="34" charset="0"/>
                <a:cs typeface="Arial" panose="020B0604020202020204" pitchFamily="34" charset="0"/>
              </a:endParaRPr>
            </a:p>
          </p:txBody>
        </p:sp>
      </p:grpSp>
      <p:grpSp>
        <p:nvGrpSpPr>
          <p:cNvPr id="9" name="Group 8"/>
          <p:cNvGrpSpPr/>
          <p:nvPr/>
        </p:nvGrpSpPr>
        <p:grpSpPr>
          <a:xfrm>
            <a:off x="9918746" y="3943350"/>
            <a:ext cx="6477000" cy="4343400"/>
            <a:chOff x="2667000" y="3009900"/>
            <a:chExt cx="6477000" cy="4343400"/>
          </a:xfrm>
        </p:grpSpPr>
        <p:sp>
          <p:nvSpPr>
            <p:cNvPr id="10" name="Rectangle 9"/>
            <p:cNvSpPr/>
            <p:nvPr/>
          </p:nvSpPr>
          <p:spPr>
            <a:xfrm>
              <a:off x="2667000" y="3009900"/>
              <a:ext cx="6477000" cy="434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Rectangle 10"/>
            <p:cNvSpPr/>
            <p:nvPr/>
          </p:nvSpPr>
          <p:spPr>
            <a:xfrm>
              <a:off x="2961107" y="3307824"/>
              <a:ext cx="5888785" cy="3785652"/>
            </a:xfrm>
            <a:prstGeom prst="rect">
              <a:avLst/>
            </a:prstGeom>
          </p:spPr>
          <p:txBody>
            <a:bodyPr wrap="square">
              <a:spAutoFit/>
            </a:bodyPr>
            <a:lstStyle/>
            <a:p>
              <a:pPr algn="just">
                <a:lnSpc>
                  <a:spcPct val="150000"/>
                </a:lnSpc>
              </a:pPr>
              <a:r>
                <a:rPr lang="vi-VN" sz="4000" b="1">
                  <a:latin typeface="Arial" panose="020B0604020202020204" pitchFamily="34" charset="0"/>
                  <a:cs typeface="Arial" panose="020B0604020202020204" pitchFamily="34" charset="0"/>
                </a:rPr>
                <a:t>Hoạt động 5.</a:t>
              </a:r>
              <a:r>
                <a:rPr lang="vi-VN" sz="4000">
                  <a:latin typeface="Arial" panose="020B0604020202020204" pitchFamily="34" charset="0"/>
                  <a:cs typeface="Arial" panose="020B0604020202020204" pitchFamily="34" charset="0"/>
                </a:rPr>
                <a:t> Rèn luyện năng lực, phẩm chất của bản thân theo kế hoạch </a:t>
              </a:r>
              <a:r>
                <a:rPr lang="vi-VN" sz="4000">
                  <a:latin typeface="Arial" panose="020B0604020202020204" pitchFamily="34" charset="0"/>
                  <a:cs typeface="Arial" panose="020B0604020202020204" pitchFamily="34" charset="0"/>
                </a:rPr>
                <a:t>đã </a:t>
              </a:r>
              <a:r>
                <a:rPr lang="vi-VN" sz="4000" smtClean="0">
                  <a:latin typeface="Arial" panose="020B0604020202020204" pitchFamily="34" charset="0"/>
                  <a:cs typeface="Arial" panose="020B0604020202020204" pitchFamily="34" charset="0"/>
                </a:rPr>
                <a:t>lập</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BEBA8EAE-BF5A-486C-A8C5-ECC9F3942E4B}">
                <a14:imgProps xmlns:a14="http://schemas.microsoft.com/office/drawing/2010/main">
                  <a14:imgLayer r:embed="rId2">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609600" y="333936"/>
            <a:ext cx="16687800" cy="1143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smtClean="0">
                <a:solidFill>
                  <a:srgbClr val="FF0000"/>
                </a:solidFill>
                <a:latin typeface="Arial" panose="020B0604020202020204" pitchFamily="34" charset="0"/>
                <a:cs typeface="Arial" panose="020B0604020202020204" pitchFamily="34" charset="0"/>
              </a:rPr>
              <a:t>HĐ4. </a:t>
            </a:r>
            <a:r>
              <a:rPr lang="vi-VN" sz="3600" b="1" smtClean="0">
                <a:solidFill>
                  <a:srgbClr val="FF0000"/>
                </a:solidFill>
                <a:latin typeface="Arial" panose="020B0604020202020204" pitchFamily="34" charset="0"/>
                <a:cs typeface="Arial" panose="020B0604020202020204" pitchFamily="34" charset="0"/>
              </a:rPr>
              <a:t>Xây </a:t>
            </a:r>
            <a:r>
              <a:rPr lang="vi-VN" sz="3600" b="1">
                <a:solidFill>
                  <a:srgbClr val="FF0000"/>
                </a:solidFill>
                <a:latin typeface="Arial" panose="020B0604020202020204" pitchFamily="34" charset="0"/>
                <a:cs typeface="Arial" panose="020B0604020202020204" pitchFamily="34" charset="0"/>
              </a:rPr>
              <a:t>dựng kế hoạch rèn luyện bản thân theo định hướng nghề nghiệp</a:t>
            </a:r>
            <a:endParaRPr lang="en-US" sz="3600" b="1">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1457130" y="1520034"/>
            <a:ext cx="14992739" cy="1754326"/>
          </a:xfrm>
          <a:prstGeom prst="rect">
            <a:avLst/>
          </a:prstGeom>
        </p:spPr>
        <p:txBody>
          <a:bodyPr wrap="square">
            <a:spAutoFit/>
          </a:bodyPr>
          <a:lstStyle/>
          <a:p>
            <a:pPr>
              <a:lnSpc>
                <a:spcPct val="150000"/>
              </a:lnSpc>
            </a:pPr>
            <a:r>
              <a:rPr lang="en-US" sz="3600" b="1" u="sng" smtClean="0">
                <a:latin typeface="Arial" panose="020B0604020202020204" pitchFamily="34" charset="0"/>
                <a:cs typeface="Arial" panose="020B0604020202020204" pitchFamily="34" charset="0"/>
              </a:rPr>
              <a:t>Yêu cầu</a:t>
            </a:r>
            <a:r>
              <a:rPr lang="en-US" sz="3600" smtClean="0">
                <a:latin typeface="Arial" panose="020B0604020202020204" pitchFamily="34" charset="0"/>
                <a:cs typeface="Arial" panose="020B0604020202020204" pitchFamily="34" charset="0"/>
              </a:rPr>
              <a:t>: Hoàn thành mẫu </a:t>
            </a:r>
            <a:r>
              <a:rPr lang="en-US" sz="3600">
                <a:latin typeface="Arial" panose="020B0604020202020204" pitchFamily="34" charset="0"/>
                <a:cs typeface="Arial" panose="020B0604020202020204" pitchFamily="34" charset="0"/>
              </a:rPr>
              <a:t>kế hoạch rèn luyện bản thân theo định hướng </a:t>
            </a:r>
            <a:r>
              <a:rPr lang="en-US" sz="3600">
                <a:latin typeface="Arial" panose="020B0604020202020204" pitchFamily="34" charset="0"/>
                <a:cs typeface="Arial" panose="020B0604020202020204" pitchFamily="34" charset="0"/>
              </a:rPr>
              <a:t>nghề </a:t>
            </a:r>
            <a:r>
              <a:rPr lang="en-US" sz="3600" smtClean="0">
                <a:latin typeface="Arial" panose="020B0604020202020204" pitchFamily="34" charset="0"/>
                <a:cs typeface="Arial" panose="020B0604020202020204" pitchFamily="34" charset="0"/>
              </a:rPr>
              <a:t>nghiệp. </a:t>
            </a:r>
            <a:endParaRPr lang="en-US" sz="360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nvGraphicFramePr>
        <p:xfrm>
          <a:off x="761999" y="3393142"/>
          <a:ext cx="16764002" cy="6127376"/>
        </p:xfrm>
        <a:graphic>
          <a:graphicData uri="http://schemas.openxmlformats.org/drawingml/2006/table">
            <a:tbl>
              <a:tblPr firstRow="1" firstCol="1" bandRow="1">
                <a:tableStyleId>{5C22544A-7EE6-4342-B048-85BDC9FD1C3A}</a:tableStyleId>
              </a:tblPr>
              <a:tblGrid>
                <a:gridCol w="6418649"/>
                <a:gridCol w="5663514"/>
                <a:gridCol w="4681839"/>
              </a:tblGrid>
              <a:tr h="1936376">
                <a:tc>
                  <a:txBody>
                    <a:bodyPr/>
                    <a:lstStyle/>
                    <a:p>
                      <a:pPr algn="ctr">
                        <a:lnSpc>
                          <a:spcPct val="150000"/>
                        </a:lnSpc>
                        <a:spcBef>
                          <a:spcPts val="600"/>
                        </a:spcBef>
                        <a:spcAft>
                          <a:spcPts val="0"/>
                        </a:spcAft>
                      </a:pPr>
                      <a:r>
                        <a:rPr lang="en-US" sz="3600">
                          <a:solidFill>
                            <a:schemeClr val="bg1"/>
                          </a:solidFill>
                          <a:effectLst/>
                          <a:latin typeface="Arial" panose="020B0604020202020204" pitchFamily="34" charset="0"/>
                          <a:cs typeface="Arial" panose="020B0604020202020204" pitchFamily="34" charset="0"/>
                        </a:rPr>
                        <a:t>Những đặc điểm chưa phù hợp cần rèn luyện</a:t>
                      </a:r>
                      <a:endParaRPr lang="en-US" sz="3600">
                        <a:solidFill>
                          <a:schemeClr val="bg1"/>
                        </a:solidFill>
                        <a:effectLst/>
                        <a:latin typeface="Arial" panose="020B0604020202020204" pitchFamily="34" charset="0"/>
                        <a:ea typeface="Calibri" panose="020F0502020204030204"/>
                        <a:cs typeface="Arial" panose="020B0604020202020204" pitchFamily="34" charset="0"/>
                      </a:endParaRPr>
                    </a:p>
                  </a:txBody>
                  <a:tcPr marL="42698" marR="42698" marT="0" marB="0">
                    <a:solidFill>
                      <a:schemeClr val="accent5">
                        <a:lumMod val="50000"/>
                      </a:schemeClr>
                    </a:solidFill>
                  </a:tcPr>
                </a:tc>
                <a:tc>
                  <a:txBody>
                    <a:bodyPr/>
                    <a:lstStyle/>
                    <a:p>
                      <a:pPr algn="ctr">
                        <a:lnSpc>
                          <a:spcPct val="200000"/>
                        </a:lnSpc>
                        <a:spcBef>
                          <a:spcPts val="600"/>
                        </a:spcBef>
                        <a:spcAft>
                          <a:spcPts val="0"/>
                        </a:spcAft>
                      </a:pPr>
                      <a:r>
                        <a:rPr lang="en-US" sz="3600">
                          <a:solidFill>
                            <a:schemeClr val="bg1"/>
                          </a:solidFill>
                          <a:effectLst/>
                          <a:latin typeface="Arial" panose="020B0604020202020204" pitchFamily="34" charset="0"/>
                          <a:cs typeface="Arial" panose="020B0604020202020204" pitchFamily="34" charset="0"/>
                        </a:rPr>
                        <a:t>Biện pháp rèn luyện</a:t>
                      </a:r>
                      <a:endParaRPr lang="en-US" sz="3600">
                        <a:solidFill>
                          <a:schemeClr val="bg1"/>
                        </a:solidFill>
                        <a:effectLst/>
                        <a:latin typeface="Arial" panose="020B0604020202020204" pitchFamily="34" charset="0"/>
                        <a:ea typeface="Calibri" panose="020F0502020204030204"/>
                        <a:cs typeface="Arial" panose="020B0604020202020204" pitchFamily="34" charset="0"/>
                      </a:endParaRPr>
                    </a:p>
                  </a:txBody>
                  <a:tcPr marL="42698" marR="42698" marT="0" marB="0">
                    <a:solidFill>
                      <a:schemeClr val="accent5">
                        <a:lumMod val="50000"/>
                      </a:schemeClr>
                    </a:solidFill>
                  </a:tcPr>
                </a:tc>
                <a:tc>
                  <a:txBody>
                    <a:bodyPr/>
                    <a:lstStyle/>
                    <a:p>
                      <a:pPr algn="ctr">
                        <a:lnSpc>
                          <a:spcPct val="200000"/>
                        </a:lnSpc>
                        <a:spcBef>
                          <a:spcPts val="600"/>
                        </a:spcBef>
                        <a:spcAft>
                          <a:spcPts val="0"/>
                        </a:spcAft>
                      </a:pPr>
                      <a:r>
                        <a:rPr lang="en-US" sz="3600">
                          <a:solidFill>
                            <a:schemeClr val="bg1"/>
                          </a:solidFill>
                          <a:effectLst/>
                          <a:latin typeface="Arial" panose="020B0604020202020204" pitchFamily="34" charset="0"/>
                          <a:cs typeface="Arial" panose="020B0604020202020204" pitchFamily="34" charset="0"/>
                        </a:rPr>
                        <a:t>Kết quả mong đợi</a:t>
                      </a:r>
                      <a:endParaRPr lang="en-US" sz="3600">
                        <a:solidFill>
                          <a:schemeClr val="bg1"/>
                        </a:solidFill>
                        <a:effectLst/>
                        <a:latin typeface="Arial" panose="020B0604020202020204" pitchFamily="34" charset="0"/>
                        <a:ea typeface="Calibri" panose="020F0502020204030204"/>
                        <a:cs typeface="Arial" panose="020B0604020202020204" pitchFamily="34" charset="0"/>
                      </a:endParaRPr>
                    </a:p>
                  </a:txBody>
                  <a:tcPr marL="42698" marR="42698" marT="0" marB="0">
                    <a:solidFill>
                      <a:schemeClr val="accent5">
                        <a:lumMod val="50000"/>
                      </a:schemeClr>
                    </a:solidFill>
                  </a:tcPr>
                </a:tc>
              </a:tr>
              <a:tr h="2209800">
                <a:tc>
                  <a:txBody>
                    <a:bodyPr/>
                    <a:lstStyle/>
                    <a:p>
                      <a:pPr algn="ctr">
                        <a:lnSpc>
                          <a:spcPct val="200000"/>
                        </a:lnSpc>
                        <a:spcBef>
                          <a:spcPts val="600"/>
                        </a:spcBef>
                        <a:spcAft>
                          <a:spcPts val="0"/>
                        </a:spcAft>
                      </a:pPr>
                      <a:r>
                        <a:rPr lang="en-US" sz="3600" smtClean="0">
                          <a:solidFill>
                            <a:schemeClr val="bg1"/>
                          </a:solidFill>
                          <a:effectLst/>
                          <a:latin typeface="Arial" panose="020B0604020202020204" pitchFamily="34" charset="0"/>
                          <a:cs typeface="Arial" panose="020B0604020202020204" pitchFamily="34" charset="0"/>
                        </a:rPr>
                        <a:t>1</a:t>
                      </a:r>
                      <a:r>
                        <a:rPr lang="en-US" sz="3600">
                          <a:solidFill>
                            <a:schemeClr val="bg1"/>
                          </a:solidFill>
                          <a:effectLst/>
                          <a:latin typeface="Arial" panose="020B0604020202020204" pitchFamily="34" charset="0"/>
                          <a:cs typeface="Arial" panose="020B0604020202020204" pitchFamily="34" charset="0"/>
                        </a:rPr>
                        <a:t>. </a:t>
                      </a:r>
                      <a:r>
                        <a:rPr lang="en-US" sz="3600" smtClean="0">
                          <a:solidFill>
                            <a:schemeClr val="bg1"/>
                          </a:solidFill>
                          <a:effectLst/>
                          <a:latin typeface="Arial" panose="020B0604020202020204" pitchFamily="34" charset="0"/>
                          <a:cs typeface="Arial" panose="020B0604020202020204" pitchFamily="34" charset="0"/>
                        </a:rPr>
                        <a:t>…</a:t>
                      </a:r>
                      <a:endParaRPr lang="en-US" sz="3600">
                        <a:solidFill>
                          <a:schemeClr val="bg1"/>
                        </a:solidFill>
                        <a:effectLst/>
                        <a:latin typeface="Arial" panose="020B0604020202020204" pitchFamily="34" charset="0"/>
                        <a:ea typeface="Calibri" panose="020F0502020204030204"/>
                        <a:cs typeface="Arial" panose="020B0604020202020204" pitchFamily="34" charset="0"/>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r>
                        <a:rPr lang="en-US" sz="3600">
                          <a:solidFill>
                            <a:schemeClr val="bg1"/>
                          </a:solidFill>
                          <a:effectLst/>
                        </a:rPr>
                        <a:t>….</a:t>
                      </a:r>
                      <a:endParaRPr lang="en-US" sz="3600">
                        <a:solidFill>
                          <a:schemeClr val="bg1"/>
                        </a:solidFill>
                        <a:effectLst/>
                        <a:latin typeface="Calibri" panose="020F0502020204030204"/>
                        <a:ea typeface="Calibri" panose="020F0502020204030204"/>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r>
                        <a:rPr lang="en-US" sz="3600">
                          <a:solidFill>
                            <a:schemeClr val="bg1"/>
                          </a:solidFill>
                          <a:effectLst/>
                        </a:rPr>
                        <a:t>…..</a:t>
                      </a:r>
                      <a:endParaRPr lang="en-US" sz="3600">
                        <a:solidFill>
                          <a:schemeClr val="bg1"/>
                        </a:solidFill>
                        <a:effectLst/>
                        <a:latin typeface="Calibri" panose="020F0502020204030204"/>
                        <a:ea typeface="Calibri" panose="020F0502020204030204"/>
                      </a:endParaRPr>
                    </a:p>
                  </a:txBody>
                  <a:tcPr marL="42698" marR="42698" marT="0" marB="0">
                    <a:solidFill>
                      <a:schemeClr val="accent5">
                        <a:lumMod val="50000"/>
                      </a:schemeClr>
                    </a:solidFill>
                  </a:tcPr>
                </a:tc>
              </a:tr>
              <a:tr h="1981200">
                <a:tc>
                  <a:txBody>
                    <a:bodyPr/>
                    <a:lstStyle/>
                    <a:p>
                      <a:pPr algn="ctr">
                        <a:lnSpc>
                          <a:spcPct val="200000"/>
                        </a:lnSpc>
                        <a:spcBef>
                          <a:spcPts val="600"/>
                        </a:spcBef>
                        <a:spcAft>
                          <a:spcPts val="0"/>
                        </a:spcAft>
                      </a:pPr>
                      <a:r>
                        <a:rPr lang="en-US" sz="3600" smtClean="0">
                          <a:solidFill>
                            <a:schemeClr val="bg1"/>
                          </a:solidFill>
                          <a:effectLst/>
                          <a:latin typeface="Arial" panose="020B0604020202020204" pitchFamily="34" charset="0"/>
                          <a:cs typeface="Arial" panose="020B0604020202020204" pitchFamily="34" charset="0"/>
                        </a:rPr>
                        <a:t>2. …</a:t>
                      </a:r>
                      <a:endParaRPr lang="en-US" sz="3600">
                        <a:solidFill>
                          <a:schemeClr val="bg1"/>
                        </a:solidFill>
                        <a:effectLst/>
                        <a:latin typeface="Arial" panose="020B0604020202020204" pitchFamily="34" charset="0"/>
                        <a:ea typeface="Calibri" panose="020F0502020204030204"/>
                        <a:cs typeface="Arial" panose="020B0604020202020204" pitchFamily="34" charset="0"/>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r>
                        <a:rPr lang="en-US" sz="3600">
                          <a:solidFill>
                            <a:schemeClr val="bg1"/>
                          </a:solidFill>
                          <a:effectLst/>
                        </a:rPr>
                        <a:t>….</a:t>
                      </a:r>
                      <a:endParaRPr lang="en-US" sz="3600">
                        <a:solidFill>
                          <a:schemeClr val="bg1"/>
                        </a:solidFill>
                        <a:effectLst/>
                        <a:latin typeface="Calibri" panose="020F0502020204030204"/>
                        <a:ea typeface="Calibri" panose="020F0502020204030204"/>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r>
                        <a:rPr lang="en-US" sz="3600">
                          <a:solidFill>
                            <a:schemeClr val="bg1"/>
                          </a:solidFill>
                          <a:effectLst/>
                        </a:rPr>
                        <a:t>…..</a:t>
                      </a:r>
                      <a:endParaRPr lang="en-US" sz="3600">
                        <a:solidFill>
                          <a:schemeClr val="bg1"/>
                        </a:solidFill>
                        <a:effectLst/>
                        <a:latin typeface="Calibri" panose="020F0502020204030204"/>
                        <a:ea typeface="Calibri" panose="020F0502020204030204"/>
                      </a:endParaRPr>
                    </a:p>
                  </a:txBody>
                  <a:tcPr marL="42698" marR="42698" marT="0" marB="0">
                    <a:solidFill>
                      <a:schemeClr val="accent5">
                        <a:lumMod val="50000"/>
                      </a:schemeClr>
                    </a:solidFill>
                  </a:tcPr>
                </a:tc>
              </a:tr>
            </a:tbl>
          </a:graphicData>
        </a:graphic>
      </p:graphicFrame>
      <p:pic>
        <p:nvPicPr>
          <p:cNvPr id="9"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52768" y="7505700"/>
            <a:ext cx="2335232" cy="279250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BEBA8EAE-BF5A-486C-A8C5-ECC9F3942E4B}">
                <a14:imgProps xmlns:a14="http://schemas.microsoft.com/office/drawing/2010/main">
                  <a14:imgLayer r:embed="rId2">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nvGraphicFramePr>
        <p:xfrm>
          <a:off x="-1" y="1371600"/>
          <a:ext cx="18288002" cy="8915400"/>
        </p:xfrm>
        <a:graphic>
          <a:graphicData uri="http://schemas.openxmlformats.org/drawingml/2006/table">
            <a:tbl>
              <a:tblPr firstRow="1" firstCol="1" bandRow="1">
                <a:tableStyleId>{5C22544A-7EE6-4342-B048-85BDC9FD1C3A}</a:tableStyleId>
              </a:tblPr>
              <a:tblGrid>
                <a:gridCol w="5236652"/>
                <a:gridCol w="9850949"/>
                <a:gridCol w="3200401"/>
              </a:tblGrid>
              <a:tr h="2000378">
                <a:tc>
                  <a:txBody>
                    <a:bodyPr/>
                    <a:lstStyle/>
                    <a:p>
                      <a:pPr algn="ctr">
                        <a:lnSpc>
                          <a:spcPct val="150000"/>
                        </a:lnSpc>
                        <a:spcBef>
                          <a:spcPts val="600"/>
                        </a:spcBef>
                        <a:spcAft>
                          <a:spcPts val="0"/>
                        </a:spcAft>
                      </a:pPr>
                      <a:r>
                        <a:rPr lang="en-US" sz="3600" b="0">
                          <a:solidFill>
                            <a:schemeClr val="bg1"/>
                          </a:solidFill>
                          <a:effectLst/>
                          <a:latin typeface="Arial" panose="020B0604020202020204" pitchFamily="34" charset="0"/>
                          <a:cs typeface="Arial" panose="020B0604020202020204" pitchFamily="34" charset="0"/>
                        </a:rPr>
                        <a:t>Những đặc điểm chưa phù hợp cần rèn luyện</a:t>
                      </a:r>
                      <a:endParaRPr lang="en-US" sz="3600" b="0">
                        <a:solidFill>
                          <a:schemeClr val="bg1"/>
                        </a:solidFill>
                        <a:effectLst/>
                        <a:latin typeface="Arial" panose="020B0604020202020204" pitchFamily="34" charset="0"/>
                        <a:ea typeface="Calibri" panose="020F0502020204030204"/>
                        <a:cs typeface="Arial" panose="020B0604020202020204" pitchFamily="34" charset="0"/>
                      </a:endParaRPr>
                    </a:p>
                  </a:txBody>
                  <a:tcPr marL="42698" marR="42698" marT="0" marB="0">
                    <a:solidFill>
                      <a:schemeClr val="accent5">
                        <a:lumMod val="50000"/>
                      </a:schemeClr>
                    </a:solidFill>
                  </a:tcPr>
                </a:tc>
                <a:tc>
                  <a:txBody>
                    <a:bodyPr/>
                    <a:lstStyle/>
                    <a:p>
                      <a:pPr algn="ctr">
                        <a:lnSpc>
                          <a:spcPct val="200000"/>
                        </a:lnSpc>
                        <a:spcBef>
                          <a:spcPts val="600"/>
                        </a:spcBef>
                        <a:spcAft>
                          <a:spcPts val="0"/>
                        </a:spcAft>
                      </a:pPr>
                      <a:r>
                        <a:rPr lang="en-US" sz="3600" b="0">
                          <a:solidFill>
                            <a:schemeClr val="bg1"/>
                          </a:solidFill>
                          <a:effectLst/>
                          <a:latin typeface="Arial" panose="020B0604020202020204" pitchFamily="34" charset="0"/>
                          <a:cs typeface="Arial" panose="020B0604020202020204" pitchFamily="34" charset="0"/>
                        </a:rPr>
                        <a:t>Biện pháp rèn luyện</a:t>
                      </a:r>
                      <a:endParaRPr lang="en-US" sz="3600" b="0">
                        <a:solidFill>
                          <a:schemeClr val="bg1"/>
                        </a:solidFill>
                        <a:effectLst/>
                        <a:latin typeface="Arial" panose="020B0604020202020204" pitchFamily="34" charset="0"/>
                        <a:ea typeface="Calibri" panose="020F0502020204030204"/>
                        <a:cs typeface="Arial" panose="020B0604020202020204" pitchFamily="34" charset="0"/>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r>
                        <a:rPr lang="en-US" sz="3600" b="0">
                          <a:solidFill>
                            <a:schemeClr val="bg1"/>
                          </a:solidFill>
                          <a:effectLst/>
                          <a:latin typeface="Arial" panose="020B0604020202020204" pitchFamily="34" charset="0"/>
                          <a:cs typeface="Arial" panose="020B0604020202020204" pitchFamily="34" charset="0"/>
                        </a:rPr>
                        <a:t>Kết quả mong đợi</a:t>
                      </a:r>
                      <a:endParaRPr lang="en-US" sz="3600" b="0">
                        <a:solidFill>
                          <a:schemeClr val="bg1"/>
                        </a:solidFill>
                        <a:effectLst/>
                        <a:latin typeface="Arial" panose="020B0604020202020204" pitchFamily="34" charset="0"/>
                        <a:ea typeface="Calibri" panose="020F0502020204030204"/>
                        <a:cs typeface="Arial" panose="020B0604020202020204" pitchFamily="34" charset="0"/>
                      </a:endParaRPr>
                    </a:p>
                  </a:txBody>
                  <a:tcPr marL="42698" marR="42698" marT="0" marB="0">
                    <a:solidFill>
                      <a:schemeClr val="accent5">
                        <a:lumMod val="50000"/>
                      </a:schemeClr>
                    </a:solidFill>
                  </a:tcPr>
                </a:tc>
              </a:tr>
              <a:tr h="6915022">
                <a:tc>
                  <a:txBody>
                    <a:bodyPr/>
                    <a:lstStyle/>
                    <a:p>
                      <a:pPr algn="ctr">
                        <a:lnSpc>
                          <a:spcPct val="150000"/>
                        </a:lnSpc>
                        <a:spcBef>
                          <a:spcPts val="600"/>
                        </a:spcBef>
                        <a:spcAft>
                          <a:spcPts val="0"/>
                        </a:spcAft>
                      </a:pPr>
                      <a:endParaRPr lang="en-US" sz="3600" b="0" smtClean="0">
                        <a:solidFill>
                          <a:schemeClr val="bg1"/>
                        </a:solidFill>
                        <a:effectLst/>
                        <a:latin typeface="Arial" panose="020B0604020202020204" pitchFamily="34" charset="0"/>
                        <a:cs typeface="Arial" panose="020B0604020202020204" pitchFamily="34" charset="0"/>
                      </a:endParaRPr>
                    </a:p>
                    <a:p>
                      <a:pPr algn="ctr">
                        <a:lnSpc>
                          <a:spcPct val="150000"/>
                        </a:lnSpc>
                        <a:spcBef>
                          <a:spcPts val="600"/>
                        </a:spcBef>
                        <a:spcAft>
                          <a:spcPts val="0"/>
                        </a:spcAft>
                      </a:pPr>
                      <a:r>
                        <a:rPr lang="en-US" sz="3600" b="0" smtClean="0">
                          <a:solidFill>
                            <a:schemeClr val="bg1"/>
                          </a:solidFill>
                          <a:effectLst/>
                          <a:latin typeface="Arial" panose="020B0604020202020204" pitchFamily="34" charset="0"/>
                          <a:cs typeface="Arial" panose="020B0604020202020204" pitchFamily="34" charset="0"/>
                        </a:rPr>
                        <a:t>1</a:t>
                      </a:r>
                      <a:r>
                        <a:rPr lang="en-US" sz="3600" b="0">
                          <a:solidFill>
                            <a:schemeClr val="bg1"/>
                          </a:solidFill>
                          <a:effectLst/>
                          <a:latin typeface="Arial" panose="020B0604020202020204" pitchFamily="34" charset="0"/>
                          <a:cs typeface="Arial" panose="020B0604020202020204" pitchFamily="34" charset="0"/>
                        </a:rPr>
                        <a:t>. </a:t>
                      </a:r>
                      <a:r>
                        <a:rPr lang="en-US" sz="3600" b="0" smtClean="0">
                          <a:solidFill>
                            <a:schemeClr val="bg1"/>
                          </a:solidFill>
                          <a:effectLst/>
                          <a:latin typeface="Arial" panose="020B0604020202020204" pitchFamily="34" charset="0"/>
                          <a:cs typeface="Arial" panose="020B0604020202020204" pitchFamily="34" charset="0"/>
                        </a:rPr>
                        <a:t>Thiếu</a:t>
                      </a:r>
                      <a:r>
                        <a:rPr lang="en-US" sz="3600" b="0" baseline="0" smtClean="0">
                          <a:solidFill>
                            <a:schemeClr val="bg1"/>
                          </a:solidFill>
                          <a:effectLst/>
                          <a:latin typeface="Arial" panose="020B0604020202020204" pitchFamily="34" charset="0"/>
                          <a:cs typeface="Arial" panose="020B0604020202020204" pitchFamily="34" charset="0"/>
                        </a:rPr>
                        <a:t> tính kiên trì</a:t>
                      </a:r>
                      <a:endParaRPr lang="en-US" sz="3600" b="0">
                        <a:solidFill>
                          <a:schemeClr val="bg1"/>
                        </a:solidFill>
                        <a:effectLst/>
                        <a:latin typeface="Arial" panose="020B0604020202020204" pitchFamily="34" charset="0"/>
                        <a:ea typeface="Calibri" panose="020F0502020204030204"/>
                        <a:cs typeface="Arial" panose="020B0604020202020204" pitchFamily="34" charset="0"/>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endParaRPr lang="en-US" sz="3600">
                        <a:solidFill>
                          <a:schemeClr val="bg1"/>
                        </a:solidFill>
                        <a:effectLst/>
                        <a:latin typeface="Calibri" panose="020F0502020204030204"/>
                        <a:ea typeface="Calibri" panose="020F0502020204030204"/>
                      </a:endParaRPr>
                    </a:p>
                  </a:txBody>
                  <a:tcPr marL="42698" marR="42698" marT="0" marB="0">
                    <a:solidFill>
                      <a:schemeClr val="accent5">
                        <a:lumMod val="50000"/>
                      </a:schemeClr>
                    </a:solidFill>
                  </a:tcPr>
                </a:tc>
                <a:tc>
                  <a:txBody>
                    <a:bodyPr/>
                    <a:lstStyle/>
                    <a:p>
                      <a:pPr algn="ctr">
                        <a:lnSpc>
                          <a:spcPct val="150000"/>
                        </a:lnSpc>
                        <a:spcBef>
                          <a:spcPts val="600"/>
                        </a:spcBef>
                        <a:spcAft>
                          <a:spcPts val="0"/>
                        </a:spcAft>
                      </a:pPr>
                      <a:endParaRPr lang="en-US" sz="3600">
                        <a:solidFill>
                          <a:schemeClr val="bg1"/>
                        </a:solidFill>
                        <a:effectLst/>
                        <a:latin typeface="Calibri" panose="020F0502020204030204"/>
                        <a:ea typeface="Calibri" panose="020F0502020204030204"/>
                      </a:endParaRPr>
                    </a:p>
                  </a:txBody>
                  <a:tcPr marL="42698" marR="42698" marT="0" marB="0">
                    <a:solidFill>
                      <a:schemeClr val="accent5">
                        <a:lumMod val="50000"/>
                      </a:schemeClr>
                    </a:solidFill>
                  </a:tcPr>
                </a:tc>
              </a:tr>
            </a:tbl>
          </a:graphicData>
        </a:graphic>
      </p:graphicFrame>
      <p:sp>
        <p:nvSpPr>
          <p:cNvPr id="7" name="Rectangle 6"/>
          <p:cNvSpPr/>
          <p:nvPr/>
        </p:nvSpPr>
        <p:spPr>
          <a:xfrm>
            <a:off x="5562600" y="3506577"/>
            <a:ext cx="9206753" cy="3416320"/>
          </a:xfrm>
          <a:prstGeom prst="rect">
            <a:avLst/>
          </a:prstGeom>
        </p:spPr>
        <p:txBody>
          <a:bodyPr wrap="square">
            <a:spAutoFit/>
          </a:bodyPr>
          <a:lstStyle/>
          <a:p>
            <a:pPr algn="just">
              <a:lnSpc>
                <a:spcPct val="150000"/>
              </a:lnSpc>
            </a:pPr>
            <a:r>
              <a:rPr lang="en-US" sz="3600" smtClean="0">
                <a:solidFill>
                  <a:srgbClr val="FFFF00"/>
                </a:solidFill>
                <a:latin typeface="Arial" panose="020B0604020202020204" pitchFamily="34" charset="0"/>
                <a:cs typeface="Arial" panose="020B0604020202020204" pitchFamily="34" charset="0"/>
              </a:rPr>
              <a:t>- Xác </a:t>
            </a:r>
            <a:r>
              <a:rPr lang="en-US" sz="3600">
                <a:solidFill>
                  <a:srgbClr val="FFFF00"/>
                </a:solidFill>
                <a:latin typeface="Arial" panose="020B0604020202020204" pitchFamily="34" charset="0"/>
                <a:cs typeface="Arial" panose="020B0604020202020204" pitchFamily="34" charset="0"/>
              </a:rPr>
              <a:t>định rõ mục tiêu học tập, công việc của bản thân và quyết tâm thực hiện mục tiêu đến cùng. Nếu thất bại sẽ thực hiện lại không cần nản chí.</a:t>
            </a:r>
            <a:endParaRPr lang="en-US" sz="3600">
              <a:solidFill>
                <a:srgbClr val="FFFF00"/>
              </a:solidFill>
              <a:latin typeface="Arial" panose="020B0604020202020204" pitchFamily="34" charset="0"/>
              <a:cs typeface="Arial" panose="020B0604020202020204" pitchFamily="34" charset="0"/>
            </a:endParaRPr>
          </a:p>
        </p:txBody>
      </p:sp>
      <p:sp>
        <p:nvSpPr>
          <p:cNvPr id="8" name="Rectangle 7"/>
          <p:cNvSpPr/>
          <p:nvPr/>
        </p:nvSpPr>
        <p:spPr>
          <a:xfrm>
            <a:off x="5540188" y="6871602"/>
            <a:ext cx="9206753" cy="1754326"/>
          </a:xfrm>
          <a:prstGeom prst="rect">
            <a:avLst/>
          </a:prstGeom>
        </p:spPr>
        <p:txBody>
          <a:bodyPr wrap="square">
            <a:spAutoFit/>
          </a:bodyPr>
          <a:lstStyle/>
          <a:p>
            <a:pPr algn="just">
              <a:lnSpc>
                <a:spcPct val="150000"/>
              </a:lnSpc>
            </a:pPr>
            <a:r>
              <a:rPr lang="en-US" sz="3600">
                <a:solidFill>
                  <a:srgbClr val="FFFF00"/>
                </a:solidFill>
                <a:latin typeface="Arial" panose="020B0604020202020204" pitchFamily="34" charset="0"/>
                <a:cs typeface="Arial" panose="020B0604020202020204" pitchFamily="34" charset="0"/>
              </a:rPr>
              <a:t>- Khi đã vào làm việc gì thì phải cố gắng hết mình và có niềm tin mạnh mẽ sẽ làm được.</a:t>
            </a:r>
            <a:endParaRPr lang="en-US" sz="3600">
              <a:solidFill>
                <a:srgbClr val="FFFF00"/>
              </a:solidFill>
              <a:latin typeface="Arial" panose="020B0604020202020204" pitchFamily="34" charset="0"/>
              <a:cs typeface="Arial" panose="020B0604020202020204" pitchFamily="34" charset="0"/>
            </a:endParaRPr>
          </a:p>
        </p:txBody>
      </p:sp>
      <p:pic>
        <p:nvPicPr>
          <p:cNvPr id="9"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99000" y="7202241"/>
            <a:ext cx="2589000" cy="3095965"/>
          </a:xfrm>
          <a:prstGeom prst="rect">
            <a:avLst/>
          </a:prstGeom>
        </p:spPr>
      </p:pic>
      <p:sp>
        <p:nvSpPr>
          <p:cNvPr id="10" name="Rectangle 9"/>
          <p:cNvSpPr/>
          <p:nvPr/>
        </p:nvSpPr>
        <p:spPr>
          <a:xfrm>
            <a:off x="5526741" y="8476645"/>
            <a:ext cx="9206753" cy="1754326"/>
          </a:xfrm>
          <a:prstGeom prst="rect">
            <a:avLst/>
          </a:prstGeom>
        </p:spPr>
        <p:txBody>
          <a:bodyPr wrap="square">
            <a:spAutoFit/>
          </a:bodyPr>
          <a:lstStyle/>
          <a:p>
            <a:pPr algn="just">
              <a:lnSpc>
                <a:spcPct val="150000"/>
              </a:lnSpc>
            </a:pPr>
            <a:r>
              <a:rPr lang="en-US" sz="3600">
                <a:solidFill>
                  <a:srgbClr val="FFFF00"/>
                </a:solidFill>
                <a:latin typeface="Arial" panose="020B0604020202020204" pitchFamily="34" charset="0"/>
                <a:cs typeface="Arial" panose="020B0604020202020204" pitchFamily="34" charset="0"/>
              </a:rPr>
              <a:t>- </a:t>
            </a:r>
            <a:r>
              <a:rPr lang="vi-VN" sz="3600">
                <a:solidFill>
                  <a:srgbClr val="FFFF00"/>
                </a:solidFill>
                <a:latin typeface="Arial" panose="020B0604020202020204" pitchFamily="34" charset="0"/>
                <a:cs typeface="Arial" panose="020B0604020202020204" pitchFamily="34" charset="0"/>
              </a:rPr>
              <a:t>Học sống tự lực, vượt khó, không ỷ lại vào người khác…</a:t>
            </a:r>
            <a:endParaRPr lang="en-US" sz="3600">
              <a:solidFill>
                <a:srgbClr val="FFFF00"/>
              </a:solidFill>
              <a:latin typeface="Arial" panose="020B0604020202020204" pitchFamily="34" charset="0"/>
              <a:cs typeface="Arial" panose="020B0604020202020204" pitchFamily="34" charset="0"/>
            </a:endParaRPr>
          </a:p>
        </p:txBody>
      </p:sp>
      <p:sp>
        <p:nvSpPr>
          <p:cNvPr id="11" name="Rectangle 10"/>
          <p:cNvSpPr/>
          <p:nvPr/>
        </p:nvSpPr>
        <p:spPr>
          <a:xfrm>
            <a:off x="15392399" y="3455282"/>
            <a:ext cx="2895601" cy="3416320"/>
          </a:xfrm>
          <a:prstGeom prst="rect">
            <a:avLst/>
          </a:prstGeom>
        </p:spPr>
        <p:txBody>
          <a:bodyPr wrap="square">
            <a:spAutoFit/>
          </a:bodyPr>
          <a:lstStyle/>
          <a:p>
            <a:pPr algn="ctr">
              <a:lnSpc>
                <a:spcPct val="150000"/>
              </a:lnSpc>
            </a:pPr>
            <a:r>
              <a:rPr lang="en-US" sz="3600" smtClean="0">
                <a:solidFill>
                  <a:srgbClr val="FFFF00"/>
                </a:solidFill>
                <a:latin typeface="Arial" panose="020B0604020202020204" pitchFamily="34" charset="0"/>
                <a:cs typeface="Arial" panose="020B0604020202020204" pitchFamily="34" charset="0"/>
              </a:rPr>
              <a:t>Rèn luyện được  tính kiên trì trong cuộc sống. </a:t>
            </a:r>
            <a:endParaRPr lang="en-US" sz="3600">
              <a:solidFill>
                <a:srgbClr val="FFFF00"/>
              </a:solidFill>
              <a:latin typeface="Arial" panose="020B0604020202020204" pitchFamily="34" charset="0"/>
              <a:cs typeface="Arial" panose="020B0604020202020204" pitchFamily="34" charset="0"/>
            </a:endParaRPr>
          </a:p>
        </p:txBody>
      </p:sp>
      <p:sp>
        <p:nvSpPr>
          <p:cNvPr id="12" name="Snip Single Corner Rectangle 11"/>
          <p:cNvSpPr/>
          <p:nvPr/>
        </p:nvSpPr>
        <p:spPr>
          <a:xfrm>
            <a:off x="7263652" y="264459"/>
            <a:ext cx="2857500" cy="89983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latin typeface="Arial" panose="020B0604020202020204" pitchFamily="34" charset="0"/>
                <a:cs typeface="Arial" panose="020B0604020202020204" pitchFamily="34" charset="0"/>
              </a:rPr>
              <a:t>VÍ DỤ</a:t>
            </a:r>
            <a:endParaRPr lang="en-US" sz="4000" b="1">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BEBA8EAE-BF5A-486C-A8C5-ECC9F3942E4B}">
                <a14:imgProps xmlns:a14="http://schemas.microsoft.com/office/drawing/2010/main">
                  <a14:imgLayer r:embed="rId2">
                    <a14:imgEffect>
                      <a14:brightnessContrast bright="-4000" contrast="-32000"/>
                    </a14:imgEffect>
                  </a14:imgLayer>
                </a14:imgProps>
              </a:ext>
              <a:ext uri="{28A0092B-C50C-407E-A947-70E740481C1C}">
                <a14:useLocalDpi xmlns:a14="http://schemas.microsoft.com/office/drawing/2010/main" val="0"/>
              </a:ext>
            </a:extLst>
          </a:blip>
          <a:stretch>
            <a:fillRect/>
          </a:stretch>
        </p:blipFill>
        <p:spPr>
          <a:xfrm>
            <a:off x="0" y="11206"/>
            <a:ext cx="18288000" cy="1028700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600" y="1409700"/>
            <a:ext cx="179147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entagon 1"/>
          <p:cNvSpPr/>
          <p:nvPr/>
        </p:nvSpPr>
        <p:spPr>
          <a:xfrm>
            <a:off x="685800" y="468405"/>
            <a:ext cx="3827929"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smtClean="0">
                <a:solidFill>
                  <a:schemeClr val="bg1"/>
                </a:solidFill>
                <a:latin typeface="Arial" panose="020B0604020202020204" pitchFamily="34" charset="0"/>
                <a:cs typeface="Arial" panose="020B0604020202020204" pitchFamily="34" charset="0"/>
              </a:rPr>
              <a:t> KẾT LUẬN:</a:t>
            </a:r>
            <a:endParaRPr lang="en-US" sz="4000" b="1">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1342464" y="5948638"/>
            <a:ext cx="15504460" cy="2700061"/>
            <a:chOff x="1030941" y="3238499"/>
            <a:chExt cx="15504460" cy="2700061"/>
          </a:xfrm>
        </p:grpSpPr>
        <p:sp>
          <p:nvSpPr>
            <p:cNvPr id="7" name="Rectangle 6"/>
            <p:cNvSpPr/>
            <p:nvPr/>
          </p:nvSpPr>
          <p:spPr>
            <a:xfrm>
              <a:off x="1030941" y="3238499"/>
              <a:ext cx="15504460" cy="270006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8" name="Rectangle 7"/>
            <p:cNvSpPr/>
            <p:nvPr/>
          </p:nvSpPr>
          <p:spPr>
            <a:xfrm>
              <a:off x="1192306" y="3347195"/>
              <a:ext cx="15240000" cy="2482667"/>
            </a:xfrm>
            <a:prstGeom prst="rect">
              <a:avLst/>
            </a:prstGeom>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Chúng ta chỉ đạt được điều mong muốn trong hoạt động nghề nghiệp tương lai nếu chúng ta có kế hoạch rèn luyện bản thân hợp lí và có sự quyết tâm theo kế hoạch đã xây dựng.</a:t>
              </a:r>
              <a:endParaRPr lang="en-US" sz="3600">
                <a:latin typeface="Arial" panose="020B0604020202020204" pitchFamily="34" charset="0"/>
                <a:cs typeface="Arial" panose="020B0604020202020204" pitchFamily="34" charset="0"/>
              </a:endParaRPr>
            </a:p>
          </p:txBody>
        </p:sp>
      </p:grpSp>
      <p:grpSp>
        <p:nvGrpSpPr>
          <p:cNvPr id="10" name="Group 9"/>
          <p:cNvGrpSpPr/>
          <p:nvPr/>
        </p:nvGrpSpPr>
        <p:grpSpPr>
          <a:xfrm>
            <a:off x="1364876" y="3746732"/>
            <a:ext cx="15504460" cy="1916206"/>
            <a:chOff x="1030941" y="3238500"/>
            <a:chExt cx="15504460" cy="1916206"/>
          </a:xfrm>
        </p:grpSpPr>
        <p:sp>
          <p:nvSpPr>
            <p:cNvPr id="11" name="Rectangle 10"/>
            <p:cNvSpPr/>
            <p:nvPr/>
          </p:nvSpPr>
          <p:spPr>
            <a:xfrm>
              <a:off x="1030941" y="3238500"/>
              <a:ext cx="15504460" cy="191620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2" name="Rectangle 11"/>
            <p:cNvSpPr/>
            <p:nvPr/>
          </p:nvSpPr>
          <p:spPr>
            <a:xfrm>
              <a:off x="1223683" y="3370767"/>
              <a:ext cx="15240000" cy="1651671"/>
            </a:xfrm>
            <a:prstGeom prst="rect">
              <a:avLst/>
            </a:prstGeom>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Chúng ta phải xác định được đặc điểm của bản thân, nhất là điểm hạn chế để có biện pháp rèn luyện khả thi, phù hợp với bản thân.</a:t>
              </a:r>
              <a:endParaRPr lang="en-US" sz="3600">
                <a:latin typeface="Arial" panose="020B0604020202020204" pitchFamily="34" charset="0"/>
                <a:cs typeface="Arial" panose="020B0604020202020204" pitchFamily="34" charset="0"/>
              </a:endParaRPr>
            </a:p>
          </p:txBody>
        </p:sp>
      </p:grpSp>
      <p:grpSp>
        <p:nvGrpSpPr>
          <p:cNvPr id="13" name="Group 12"/>
          <p:cNvGrpSpPr/>
          <p:nvPr/>
        </p:nvGrpSpPr>
        <p:grpSpPr>
          <a:xfrm>
            <a:off x="1342464" y="1675537"/>
            <a:ext cx="15536614" cy="1754326"/>
            <a:chOff x="1030941" y="3238500"/>
            <a:chExt cx="15536614" cy="1754326"/>
          </a:xfrm>
        </p:grpSpPr>
        <p:sp>
          <p:nvSpPr>
            <p:cNvPr id="14" name="Rectangle 13"/>
            <p:cNvSpPr/>
            <p:nvPr/>
          </p:nvSpPr>
          <p:spPr>
            <a:xfrm>
              <a:off x="1030941" y="3238500"/>
              <a:ext cx="15504460" cy="175432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1327555" y="3238500"/>
              <a:ext cx="15240000" cy="1754326"/>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Xây dựng kế hoạch rèn luyện bản thân theo định hướng nghề nghiệp giúp chúng ta chủ động trong việc rèn luyện và đạt kết quả.</a:t>
              </a:r>
              <a:endParaRPr lang="en-US" sz="3600">
                <a:latin typeface="Arial" panose="020B0604020202020204" pitchFamily="34" charset="0"/>
                <a:cs typeface="Arial" panose="020B0604020202020204" pitchFamily="34" charset="0"/>
              </a:endParaRPr>
            </a:p>
          </p:txBody>
        </p:sp>
      </p:grpSp>
      <p:pic>
        <p:nvPicPr>
          <p:cNvPr id="16"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25592" y="7473203"/>
            <a:ext cx="2362408" cy="282500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3321</Words>
  <Application>WPS Presentation</Application>
  <PresentationFormat>Custom</PresentationFormat>
  <Paragraphs>94</Paragraphs>
  <Slides>11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11</vt:i4>
      </vt:variant>
    </vt:vector>
  </HeadingPairs>
  <TitlesOfParts>
    <vt:vector size="18" baseType="lpstr">
      <vt:lpstr>Arial</vt:lpstr>
      <vt:lpstr>SimSun</vt:lpstr>
      <vt:lpstr>Wingdings</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hường đỗ</cp:lastModifiedBy>
  <cp:revision>16</cp:revision>
  <dcterms:created xsi:type="dcterms:W3CDTF">2006-08-16T00:00:00Z</dcterms:created>
  <dcterms:modified xsi:type="dcterms:W3CDTF">2026-02-24T00:41:14Z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E9D2CFF3025A42FC98A57127042A070A_13</vt:lpwstr>
  </property>
  <property fmtid="{D5CDD505-2E9C-101B-9397-08002B2CF9AE}" pid="3" name="KSOProductBuildVer">
    <vt:lpwstr>1033-12.2.0.23196</vt:lpwstr>
  </property>
</Properties>
</file>