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0.svg" ContentType="image/svg+xml"/>
  <Override PartName="/ppt/media/image14.svg" ContentType="image/svg+xml"/>
  <Override PartName="/ppt/media/image21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7" r:id="rId3"/>
    <p:sldId id="279" r:id="rId4"/>
    <p:sldId id="280" r:id="rId5"/>
    <p:sldId id="282" r:id="rId6"/>
    <p:sldId id="283" r:id="rId7"/>
    <p:sldId id="278" r:id="rId8"/>
    <p:sldId id="284" r:id="rId9"/>
    <p:sldId id="285" r:id="rId10"/>
    <p:sldId id="286" r:id="rId11"/>
    <p:sldId id="287" r:id="rId12"/>
    <p:sldId id="288" r:id="rId13"/>
    <p:sldId id="294" r:id="rId14"/>
    <p:sldId id="28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F6C58-C5CF-4FEE-A761-5D267E07FA06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</dgm:pt>
    <dgm:pt modelId="{AA2ADE8F-354B-41E7-AA6C-0B6DA0C5DD0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i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Ôn lại nội dung chủ đề 3</a:t>
          </a:r>
          <a:endParaRPr lang="en-US" sz="1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9C90D-AD2A-4368-8E90-E9BAAD97A561}" cxnId="{235168AB-2D71-4061-B232-185FA8338768}" type="parTrans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6BBBA-B163-4347-BC2D-01AAFA44C676}" cxnId="{235168AB-2D71-4061-B232-185FA8338768}" type="sibTrans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76995-B296-44E0-84DB-B6543DCC8397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i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Xem trước HĐ 1, 2 chủ đề 4</a:t>
          </a:r>
          <a:endParaRPr lang="en-US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7383B-57F0-4C32-BA94-807CCF5FCD0C}" cxnId="{F527EEBF-D1C0-4454-826D-D4408E946FDD}" type="parTrans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C6928-41A4-48D2-8369-09C27310EB93}" cxnId="{F527EEBF-D1C0-4454-826D-D4408E946FDD}" type="sibTrans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3F348-F7FE-47F2-8C1B-D869E01F25EF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i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Rèn luyện bản thân</a:t>
          </a:r>
          <a:endParaRPr lang="en-US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E2AE4-7A71-4B7C-9938-72695CE3ECB7}" cxnId="{DBA1BA54-B60E-4768-8A03-B0A21CFB80DD}" type="parTrans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F006A-8019-4195-A723-FA54807EF642}" cxnId="{DBA1BA54-B60E-4768-8A03-B0A21CFB80DD}" type="sibTrans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0641A-B9F9-4EA0-98B3-413D75B53461}" type="pres">
      <dgm:prSet presAssocID="{415F6C58-C5CF-4FEE-A761-5D267E07FA06}" presName="Name0" presStyleCnt="0">
        <dgm:presLayoutVars>
          <dgm:chMax val="7"/>
          <dgm:dir/>
          <dgm:resizeHandles val="exact"/>
        </dgm:presLayoutVars>
      </dgm:prSet>
      <dgm:spPr/>
    </dgm:pt>
    <dgm:pt modelId="{A661C63C-1010-42F7-9572-32564AFDDAAC}" type="pres">
      <dgm:prSet presAssocID="{415F6C58-C5CF-4FEE-A761-5D267E07FA06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954D2-B37B-4955-A257-AD36387D26CC}" type="pres">
      <dgm:prSet presAssocID="{415F6C58-C5CF-4FEE-A761-5D267E07FA06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75D0C-739E-44EA-A176-64A4FEBA2950}" type="pres">
      <dgm:prSet presAssocID="{415F6C58-C5CF-4FEE-A761-5D267E07FA06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5168AB-2D71-4061-B232-185FA8338768}" srcId="{415F6C58-C5CF-4FEE-A761-5D267E07FA06}" destId="{AA2ADE8F-354B-41E7-AA6C-0B6DA0C5DD09}" srcOrd="0" destOrd="0" parTransId="{3DC9C90D-AD2A-4368-8E90-E9BAAD97A561}" sibTransId="{8876BBBA-B163-4347-BC2D-01AAFA44C676}"/>
    <dgm:cxn modelId="{6591C600-0367-43DA-9B72-5F66B63FE631}" type="presOf" srcId="{415F6C58-C5CF-4FEE-A761-5D267E07FA06}" destId="{1AB0641A-B9F9-4EA0-98B3-413D75B53461}" srcOrd="0" destOrd="0" presId="urn:microsoft.com/office/officeart/2005/8/layout/rings+Icon"/>
    <dgm:cxn modelId="{81B514FA-3117-412B-8C6E-1D901481FDC6}" type="presOf" srcId="{05A76995-B296-44E0-84DB-B6543DCC8397}" destId="{788954D2-B37B-4955-A257-AD36387D26CC}" srcOrd="0" destOrd="0" presId="urn:microsoft.com/office/officeart/2005/8/layout/rings+Icon"/>
    <dgm:cxn modelId="{F527EEBF-D1C0-4454-826D-D4408E946FDD}" srcId="{415F6C58-C5CF-4FEE-A761-5D267E07FA06}" destId="{05A76995-B296-44E0-84DB-B6543DCC8397}" srcOrd="1" destOrd="0" parTransId="{4607383B-57F0-4C32-BA94-807CCF5FCD0C}" sibTransId="{142C6928-41A4-48D2-8369-09C27310EB93}"/>
    <dgm:cxn modelId="{DBA1BA54-B60E-4768-8A03-B0A21CFB80DD}" srcId="{415F6C58-C5CF-4FEE-A761-5D267E07FA06}" destId="{02C3F348-F7FE-47F2-8C1B-D869E01F25EF}" srcOrd="2" destOrd="0" parTransId="{5F7E2AE4-7A71-4B7C-9938-72695CE3ECB7}" sibTransId="{4ABF006A-8019-4195-A723-FA54807EF642}"/>
    <dgm:cxn modelId="{945BA373-77CE-43A8-BE57-B6029748903E}" type="presOf" srcId="{AA2ADE8F-354B-41E7-AA6C-0B6DA0C5DD09}" destId="{A661C63C-1010-42F7-9572-32564AFDDAAC}" srcOrd="0" destOrd="0" presId="urn:microsoft.com/office/officeart/2005/8/layout/rings+Icon"/>
    <dgm:cxn modelId="{420E331D-D2A8-46B3-A53E-3255183FADB5}" type="presOf" srcId="{02C3F348-F7FE-47F2-8C1B-D869E01F25EF}" destId="{59F75D0C-739E-44EA-A176-64A4FEBA2950}" srcOrd="0" destOrd="0" presId="urn:microsoft.com/office/officeart/2005/8/layout/rings+Icon"/>
    <dgm:cxn modelId="{217CA6AB-EADC-49C0-8BEF-7E8E89AD2CB0}" type="presParOf" srcId="{1AB0641A-B9F9-4EA0-98B3-413D75B53461}" destId="{A661C63C-1010-42F7-9572-32564AFDDAAC}" srcOrd="0" destOrd="0" presId="urn:microsoft.com/office/officeart/2005/8/layout/rings+Icon"/>
    <dgm:cxn modelId="{A2C0D7C5-2627-4B6D-9A9F-1259430EE76E}" type="presParOf" srcId="{1AB0641A-B9F9-4EA0-98B3-413D75B53461}" destId="{788954D2-B37B-4955-A257-AD36387D26CC}" srcOrd="1" destOrd="0" presId="urn:microsoft.com/office/officeart/2005/8/layout/rings+Icon"/>
    <dgm:cxn modelId="{934F06DA-5B6E-40DC-8EA8-BF87F065D741}" type="presParOf" srcId="{1AB0641A-B9F9-4EA0-98B3-413D75B53461}" destId="{59F75D0C-739E-44EA-A176-64A4FEBA295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208373" cy="3457705"/>
        <a:chOff x="0" y="0"/>
        <a:chExt cx="4208373" cy="3457705"/>
      </a:xfrm>
    </dsp:grpSpPr>
    <dsp:sp modelId="{A661C63C-1010-42F7-9572-32564AFDDAAC}">
      <dsp:nvSpPr>
        <dsp:cNvPr id="3" name="Oval 2"/>
        <dsp:cNvSpPr/>
      </dsp:nvSpPr>
      <dsp:spPr bwMode="white">
        <a:xfrm>
          <a:off x="236074" y="0"/>
          <a:ext cx="2074307" cy="207427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Ôn lại nội dung chủ đề 3</a:t>
          </a:r>
          <a:endParaRPr lang="en-US" sz="1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074" y="0"/>
        <a:ext cx="2074307" cy="2074277"/>
      </dsp:txXfrm>
    </dsp:sp>
    <dsp:sp modelId="{788954D2-B37B-4955-A257-AD36387D26CC}">
      <dsp:nvSpPr>
        <dsp:cNvPr id="4" name="Oval 3"/>
        <dsp:cNvSpPr/>
      </dsp:nvSpPr>
      <dsp:spPr bwMode="white">
        <a:xfrm>
          <a:off x="1303738" y="1383428"/>
          <a:ext cx="2074307" cy="207427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alpha val="50000"/>
            <a:hueOff val="5640000"/>
            <a:satOff val="-8430"/>
            <a:lumOff val="-1372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b="1" i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Xem trước HĐ 1, 2 chủ đề 4</a:t>
          </a:r>
          <a:endParaRPr lang="en-US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3738" y="1383428"/>
        <a:ext cx="2074307" cy="2074277"/>
      </dsp:txXfrm>
    </dsp:sp>
    <dsp:sp modelId="{59F75D0C-739E-44EA-A176-64A4FEBA2950}">
      <dsp:nvSpPr>
        <dsp:cNvPr id="5" name="Oval 4"/>
        <dsp:cNvSpPr/>
      </dsp:nvSpPr>
      <dsp:spPr bwMode="white">
        <a:xfrm>
          <a:off x="2370139" y="0"/>
          <a:ext cx="2074307" cy="207427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alpha val="50000"/>
            <a:hueOff val="11280000"/>
            <a:satOff val="-16862"/>
            <a:lumOff val="-2744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b="1" i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Rèn luyện bản thân</a:t>
          </a:r>
          <a:endParaRPr lang="en-US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0139" y="0"/>
        <a:ext cx="2074307" cy="2074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680FD-0E0D-4C2E-A2D0-0D2983C568A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F90EE-0372-425D-BD34-79F3329196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3D69-DBF8-428B-9FBF-D58707320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21E3-8A15-4EE3-817B-564AC554C7F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png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www.youtube.com/watch?v=FNc9LFNw9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0" y="-812626"/>
            <a:ext cx="8298668" cy="63198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44429" y="1331643"/>
            <a:ext cx="36222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endParaRPr lang="en-US" sz="2800" b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</a:t>
            </a:r>
            <a:endParaRPr lang="en-US" sz="2800" b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HÔM NAY</a:t>
            </a:r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25547" y="4688946"/>
            <a:ext cx="3682168" cy="27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Hoạt động trải nghiệm, hướng nghiệp 10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5" y="250185"/>
            <a:ext cx="5794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HĐ.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50185"/>
            <a:ext cx="829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Đánh giá cuối chủ đề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898" y="718316"/>
            <a:ext cx="4270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8904" y="690678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giá theo nhóm, tổ</a:t>
            </a:r>
            <a:endParaRPr lang="en-US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117801" y="1377492"/>
            <a:ext cx="5542681" cy="3537239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31502" y="1491630"/>
            <a:ext cx="2900338" cy="252028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thành viên hoạt động theo nhóm đánh giá lẫn nhau</a:t>
            </a:r>
            <a:endParaRPr lang="en-US"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5" y="250185"/>
            <a:ext cx="5794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HĐ.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50185"/>
            <a:ext cx="829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Đánh giá cuối chủ đề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898" y="718316"/>
            <a:ext cx="4270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8904" y="690678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giá chung</a:t>
            </a:r>
            <a:endParaRPr lang="en-US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59" y="2729531"/>
            <a:ext cx="2890081" cy="213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82588" y="137223"/>
            <a:ext cx="1292779" cy="102614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06" y="1168858"/>
            <a:ext cx="4419195" cy="262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3843" y="2121948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GIÁ</a:t>
            </a:r>
            <a:endParaRPr lang="en-US" sz="2400" b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7817" y="1210459"/>
            <a:ext cx="2304256" cy="3845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055">
            <a:off x="7348289" y="81646"/>
            <a:ext cx="1829835" cy="82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Half Frame 20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21" idx="0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6574" flipV="1">
            <a:off x="-23989" y="59527"/>
            <a:ext cx="1829835" cy="9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Half Frame 24"/>
          <p:cNvSpPr/>
          <p:nvPr/>
        </p:nvSpPr>
        <p:spPr>
          <a:xfrm>
            <a:off x="-7987" y="-15974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25" idx="1"/>
          </p:cNvCxnSpPr>
          <p:nvPr/>
        </p:nvCxnSpPr>
        <p:spPr>
          <a:xfrm flipH="1">
            <a:off x="61949" y="386958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12360" y="3943786"/>
            <a:ext cx="1471882" cy="124742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76478" y="3919787"/>
            <a:ext cx="1536109" cy="1301852"/>
          </a:xfrm>
          <a:prstGeom prst="rect">
            <a:avLst/>
          </a:prstGeom>
        </p:spPr>
      </p:pic>
      <p:sp>
        <p:nvSpPr>
          <p:cNvPr id="30" name="Freeform 29"/>
          <p:cNvSpPr>
            <a:spLocks noEditPoints="1"/>
          </p:cNvSpPr>
          <p:nvPr/>
        </p:nvSpPr>
        <p:spPr bwMode="auto">
          <a:xfrm rot="16200000">
            <a:off x="3456805" y="-1071417"/>
            <a:ext cx="843473" cy="3797656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010" dirty="0">
              <a:solidFill>
                <a:prstClr val="white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0348" y="549690"/>
            <a:ext cx="336702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1979713" y="1169148"/>
          <a:ext cx="4680520" cy="345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112" y="949800"/>
            <a:ext cx="3263888" cy="410133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Graphic spid="3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7318" r="13293"/>
          <a:stretch>
            <a:fillRect/>
          </a:stretch>
        </p:blipFill>
        <p:spPr>
          <a:xfrm rot="-10800000">
            <a:off x="77921" y="644670"/>
            <a:ext cx="7247150" cy="4433896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1068" y="1347614"/>
            <a:ext cx="5672562" cy="3614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53317">
            <a:off x="1397239" y="2993254"/>
            <a:ext cx="46085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 ĐÃ LẮNG NGHE!</a:t>
            </a:r>
            <a:endParaRPr 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/>
          <a:srcRect l="21935" r="21935"/>
          <a:stretch>
            <a:fillRect/>
          </a:stretch>
        </p:blipFill>
        <p:spPr>
          <a:xfrm rot="11415297">
            <a:off x="5591027" y="254123"/>
            <a:ext cx="3510322" cy="2970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 rot="16200000">
            <a:off x="1583775" y="-794792"/>
            <a:ext cx="717404" cy="3135362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010" dirty="0">
              <a:solidFill>
                <a:prstClr val="white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582" y="582425"/>
            <a:ext cx="2736850" cy="3683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61676" y="1436293"/>
            <a:ext cx="2958196" cy="2863649"/>
            <a:chOff x="461676" y="1436293"/>
            <a:chExt cx="2958196" cy="2863649"/>
          </a:xfrm>
        </p:grpSpPr>
        <p:sp>
          <p:nvSpPr>
            <p:cNvPr id="13" name="Rectangle 12"/>
            <p:cNvSpPr/>
            <p:nvPr/>
          </p:nvSpPr>
          <p:spPr>
            <a:xfrm>
              <a:off x="609031" y="1436293"/>
              <a:ext cx="2810841" cy="27196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fillRef>
            <a:effectRef idx="0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Group 2"/>
            <p:cNvGrpSpPr/>
            <p:nvPr/>
          </p:nvGrpSpPr>
          <p:grpSpPr>
            <a:xfrm>
              <a:off x="461676" y="1652317"/>
              <a:ext cx="2769645" cy="2647625"/>
              <a:chOff x="461676" y="1652317"/>
              <a:chExt cx="2769645" cy="264762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61676" y="1652317"/>
                <a:ext cx="2769645" cy="264762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535353" y="1729730"/>
                <a:ext cx="2622290" cy="2343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i="1">
                    <a:latin typeface="Arial" panose="020B0604020202020204" pitchFamily="34" charset="0"/>
                    <a:cs typeface="Arial" panose="020B0604020202020204" pitchFamily="34" charset="0"/>
                  </a:rPr>
                  <a:t>Em có suy nghĩ gì khi việc chi tiêu của các bạn trẻ như hiện nay được cho là bình thường?</a:t>
                </a: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510648" y="2329798"/>
            <a:ext cx="5382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VD: </a:t>
            </a:r>
            <a:r>
              <a:rPr lang="en-US" u="sng" smtClean="0">
                <a:hlinkClick r:id="rId1"/>
              </a:rPr>
              <a:t>https</a:t>
            </a:r>
            <a:r>
              <a:rPr lang="en-US" u="sng">
                <a:hlinkClick r:id="rId1"/>
              </a:rPr>
              <a:t>://www.youtube.com/watch?v=FNc9LFNw9TA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 rot="16200000">
            <a:off x="1963405" y="-294293"/>
            <a:ext cx="843473" cy="3797656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010" dirty="0">
              <a:solidFill>
                <a:prstClr val="white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948" y="1326814"/>
            <a:ext cx="336702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GỒM: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940015" y="402933"/>
            <a:ext cx="3960440" cy="512634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TUẦN 11 – CHỦ ĐỀ 3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890929" y="2331585"/>
            <a:ext cx="1278787" cy="504056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7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1725" y="2331585"/>
            <a:ext cx="6473323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smtClean="0">
                <a:latin typeface="Arial" panose="020B0604020202020204" pitchFamily="34" charset="0"/>
                <a:cs typeface="Arial" panose="020B0604020202020204" pitchFamily="34" charset="0"/>
              </a:rPr>
              <a:t>Xây dựng và thực hiện KHTC cá </a:t>
            </a:r>
            <a:r>
              <a:rPr lang="en-US" sz="1900" b="1">
                <a:latin typeface="Arial" panose="020B0604020202020204" pitchFamily="34" charset="0"/>
                <a:cs typeface="Arial" panose="020B0604020202020204" pitchFamily="34" charset="0"/>
              </a:rPr>
              <a:t>nhân của bản thân</a:t>
            </a:r>
            <a:endParaRPr lang="en-U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90929" y="3123673"/>
            <a:ext cx="1278787" cy="504056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8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41725" y="3123673"/>
            <a:ext cx="6502641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smtClean="0">
                <a:latin typeface="Arial" panose="020B0604020202020204" pitchFamily="34" charset="0"/>
                <a:cs typeface="Arial" panose="020B0604020202020204" pitchFamily="34" charset="0"/>
              </a:rPr>
              <a:t>Rèn luyện tính trách nhiệm, lòng tự trọng, sự tự chủ…</a:t>
            </a:r>
            <a:endParaRPr lang="en-U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920556" y="3953176"/>
            <a:ext cx="1278787" cy="504056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1352" y="3953176"/>
            <a:ext cx="6502641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smtClean="0">
                <a:latin typeface="Arial" panose="020B0604020202020204" pitchFamily="34" charset="0"/>
                <a:cs typeface="Arial" panose="020B0604020202020204" pitchFamily="34" charset="0"/>
              </a:rPr>
              <a:t>Đánh giá cuối chủ đề 3</a:t>
            </a:r>
            <a:endParaRPr lang="en-U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055">
            <a:off x="7348289" y="81646"/>
            <a:ext cx="1829835" cy="82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Half Frame 20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21" idx="0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6574" flipV="1">
            <a:off x="-23989" y="59527"/>
            <a:ext cx="1829835" cy="9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Half Frame 24"/>
          <p:cNvSpPr/>
          <p:nvPr/>
        </p:nvSpPr>
        <p:spPr>
          <a:xfrm>
            <a:off x="-7987" y="-15974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25" idx="1"/>
          </p:cNvCxnSpPr>
          <p:nvPr/>
        </p:nvCxnSpPr>
        <p:spPr>
          <a:xfrm flipH="1">
            <a:off x="61949" y="386958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63744" y="4326334"/>
            <a:ext cx="1020498" cy="864872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76477" y="4356767"/>
            <a:ext cx="1020498" cy="86487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10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194" y="250185"/>
            <a:ext cx="72342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HĐ7.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43776" y="241759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Xây dựng và thực hiện kế hoạch tài chính cá nhân của bản thân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394945" y="843558"/>
            <a:ext cx="8507296" cy="576064"/>
          </a:xfrm>
          <a:prstGeom prst="snip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0335" y="946924"/>
            <a:ext cx="850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iệt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 mục tiêu tài chính cá nhân ngắn hạn hoặc trung hạn/ dài hạn của bản thân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箭头连接符 9"/>
          <p:cNvCxnSpPr/>
          <p:nvPr/>
        </p:nvCxnSpPr>
        <p:spPr>
          <a:xfrm>
            <a:off x="819617" y="3501508"/>
            <a:ext cx="7186211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4"/>
          <p:cNvSpPr/>
          <p:nvPr/>
        </p:nvSpPr>
        <p:spPr>
          <a:xfrm>
            <a:off x="1764664" y="3274386"/>
            <a:ext cx="469926" cy="472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2" tIns="34296" rIns="68592" bIns="34296" rtlCol="0" anchor="ctr"/>
          <a:lstStyle/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764665" y="3386994"/>
            <a:ext cx="479621" cy="2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92" tIns="34296" rIns="68592" bIns="342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01</a:t>
            </a:r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" name="Oval 4"/>
          <p:cNvSpPr/>
          <p:nvPr/>
        </p:nvSpPr>
        <p:spPr>
          <a:xfrm>
            <a:off x="4056283" y="3265506"/>
            <a:ext cx="469926" cy="472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2" tIns="34296" rIns="68592" bIns="34296" rtlCol="0" anchor="ctr"/>
          <a:lstStyle/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039842" y="3367941"/>
            <a:ext cx="479621" cy="2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92" tIns="34296" rIns="68592" bIns="342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02</a:t>
            </a:r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Oval 4"/>
          <p:cNvSpPr/>
          <p:nvPr/>
        </p:nvSpPr>
        <p:spPr>
          <a:xfrm>
            <a:off x="6264744" y="3279639"/>
            <a:ext cx="469926" cy="4720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2" tIns="34296" rIns="68592" bIns="34296" rtlCol="0" anchor="ctr"/>
          <a:lstStyle/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6264745" y="3392247"/>
            <a:ext cx="479621" cy="2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92" tIns="34296" rIns="68592" bIns="342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03</a:t>
            </a:r>
            <a:endParaRPr lang="zh-CN" altLang="en-US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5252" y="3905619"/>
            <a:ext cx="152888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Ngắn hạn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9572" y="2689173"/>
            <a:ext cx="144016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Trung hạn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8491" y="3867044"/>
            <a:ext cx="115212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Dài hạn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3904" y="2258744"/>
            <a:ext cx="244994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700" smtClean="0">
                <a:solidFill>
                  <a:srgbClr val="002060"/>
                </a:solidFill>
              </a:rPr>
              <a:t>- </a:t>
            </a:r>
            <a:r>
              <a:rPr lang="en-US" sz="17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 balo mới</a:t>
            </a:r>
            <a:endParaRPr lang="en-US" sz="17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7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Mua sách tham khảo </a:t>
            </a:r>
            <a:endParaRPr lang="en-US" sz="17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94605" y="3809954"/>
            <a:ext cx="3012675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</a:rPr>
              <a:t>-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 bộ Vest tặng mẹ</a:t>
            </a:r>
            <a:endParaRPr lang="en-US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Mua xe đạp cho em gái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9116" y="2231973"/>
            <a:ext cx="237922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-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điện đi học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194" y="1594126"/>
            <a:ext cx="81306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7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13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4" y="250185"/>
            <a:ext cx="72342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HĐ7.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776" y="241759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Xây dựng và thực hiện kế hoạch tài chính cá nhân của bản thân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392194" y="915566"/>
            <a:ext cx="8246707" cy="864096"/>
          </a:xfrm>
          <a:prstGeom prst="snip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7386" y="903001"/>
            <a:ext cx="830284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một mục tiêu tài chính và xây dựng kế hoạch tài chính cá nhân của bản thân theo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835696" y="1887671"/>
            <a:ext cx="5130316" cy="3059534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831172">
            <a:off x="34067" y="3966772"/>
            <a:ext cx="1008098" cy="1412397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871884" flipH="1">
            <a:off x="512974" y="4032968"/>
            <a:ext cx="871288" cy="1412397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2194" y="4463044"/>
            <a:ext cx="553673" cy="5405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8" y="120105"/>
            <a:ext cx="5184576" cy="490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4764" y="1814136"/>
            <a:ext cx="2736304" cy="2954623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5" idx="1"/>
            <a:endCxn id="8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7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83" y="120105"/>
            <a:ext cx="1278024" cy="133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Half Frame 13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endCxn id="14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0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4" y="250185"/>
            <a:ext cx="72342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HĐ7.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776" y="241759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Xây dựng và thực hiện kế hoạch tài chính cá nhân của bản thân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514673" y="771550"/>
            <a:ext cx="8246707" cy="648072"/>
          </a:xfrm>
          <a:prstGeom prst="snip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5968" y="862764"/>
            <a:ext cx="83028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đổi, thảo luận, đóng góp ý kiến và hoàn thiện kế hoạch tài chính cá nhân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1"/>
          <a:srcRect l="21935" r="21935"/>
          <a:stretch>
            <a:fillRect/>
          </a:stretch>
        </p:blipFill>
        <p:spPr>
          <a:xfrm>
            <a:off x="-7987" y="3867894"/>
            <a:ext cx="1690609" cy="143067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44731" y="3975677"/>
            <a:ext cx="1321346" cy="104881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07" y="2355726"/>
            <a:ext cx="4765095" cy="27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33772" y="1563638"/>
            <a:ext cx="3330115" cy="2304256"/>
          </a:xfrm>
          <a:prstGeom prst="cloudCallou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0" y="1919286"/>
            <a:ext cx="2360367" cy="159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53092" y="136251"/>
            <a:ext cx="7758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Rèn luyện tính trách nhiệm, lòng tự trọng, sự tự chủ, ý chí vượt khó trong việc thực hiện mục tiêu của bản thân.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944" y="286686"/>
            <a:ext cx="778148" cy="6673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HĐ8.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171" y="1044456"/>
            <a:ext cx="84532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  <a:r>
              <a:rPr lang="en-US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về nhà tiếp tục rèn luyện: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879812" y="2147542"/>
            <a:ext cx="2808312" cy="231117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55876" y="2583613"/>
            <a:ext cx="1656184" cy="143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 LUYỆN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8361" y="165564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TRÁCH NHIỆM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0497" y="2867113"/>
            <a:ext cx="1444626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CHÍ </a:t>
            </a:r>
            <a:endParaRPr lang="en-US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 KHÓ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2852803"/>
            <a:ext cx="1311576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TỰ </a:t>
            </a:r>
            <a:endParaRPr lang="en-US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1004" y="4478714"/>
            <a:ext cx="257793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TỰ CHỦ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3" grpId="0"/>
      <p:bldP spid="10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5" y="250185"/>
            <a:ext cx="5794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HĐ.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50185"/>
            <a:ext cx="829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Đánh giá cuối chủ đề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898" y="718316"/>
            <a:ext cx="4270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8904" y="690678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 tự đánh giá</a:t>
            </a:r>
            <a:endParaRPr lang="en-US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259105"/>
          <a:ext cx="9144000" cy="393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958"/>
                <a:gridCol w="987456"/>
                <a:gridCol w="1301586"/>
              </a:tblGrid>
              <a:tr h="455889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b="1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đánh giá</a:t>
                      </a:r>
                      <a:endParaRPr 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b="1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đạt</a:t>
                      </a:r>
                      <a:endParaRPr 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Hoàn</a:t>
                      </a:r>
                      <a:r>
                        <a:rPr lang="en-US" sz="1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thành được trách nhiệm khi thực hiện nhiệm vụ được giao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Thể hiện được sự tự chủ lòng tự trọng trong hoạt động học tập ở lớp và thực hiện kế hoạch tài chính cá nhân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1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Biết vượt qua được khó khăn của bản thân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Sẵn</a:t>
                      </a:r>
                      <a:r>
                        <a:rPr lang="en-US" sz="1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sàng hỗ trợ bạn khi thực hiện nhiệm vụ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Sử</a:t>
                      </a:r>
                      <a:r>
                        <a:rPr lang="en-US" sz="1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dụng được tư duy phản biện khi đánh giá sự vật, hiện tượng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Xây</a:t>
                      </a:r>
                      <a:r>
                        <a:rPr lang="en-US" sz="1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dựng và thực hiện được ít nhất 1 bản kế hoạch tài chính hợp lí của cá nhân.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WPS Presentation</Application>
  <PresentationFormat>On-screen Show (16:9)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Microsoft YaHei</vt:lpstr>
      <vt:lpstr>仿宋_GB2312</vt:lpstr>
      <vt:lpstr>方正兰亭黑简体</vt:lpstr>
      <vt:lpstr>Times New Roman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hường đỗ</cp:lastModifiedBy>
  <cp:revision>81</cp:revision>
  <dcterms:created xsi:type="dcterms:W3CDTF">2021-09-01T16:11:00Z</dcterms:created>
  <dcterms:modified xsi:type="dcterms:W3CDTF">2026-03-18T07:59:55Z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ED5A520527A34463B94247B12EFC92B0_13</vt:lpwstr>
  </property>
  <property fmtid="{D5CDD505-2E9C-101B-9397-08002B2CF9AE}" pid="3" name="KSOProductBuildVer">
    <vt:lpwstr>1033-12.2.0.23196</vt:lpwstr>
  </property>
</Properties>
</file>