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43"/>
  </p:notesMasterIdLst>
  <p:sldIdLst>
    <p:sldId id="266" r:id="rId4"/>
    <p:sldId id="256" r:id="rId5"/>
    <p:sldId id="312" r:id="rId6"/>
    <p:sldId id="314" r:id="rId7"/>
    <p:sldId id="315" r:id="rId8"/>
    <p:sldId id="316" r:id="rId9"/>
    <p:sldId id="317" r:id="rId10"/>
    <p:sldId id="318" r:id="rId11"/>
    <p:sldId id="319" r:id="rId12"/>
    <p:sldId id="321" r:id="rId13"/>
    <p:sldId id="259" r:id="rId14"/>
    <p:sldId id="287" r:id="rId15"/>
    <p:sldId id="269" r:id="rId16"/>
    <p:sldId id="472" r:id="rId17"/>
    <p:sldId id="491" r:id="rId18"/>
    <p:sldId id="473" r:id="rId19"/>
    <p:sldId id="474" r:id="rId20"/>
    <p:sldId id="492" r:id="rId21"/>
    <p:sldId id="493" r:id="rId22"/>
    <p:sldId id="494" r:id="rId23"/>
    <p:sldId id="495" r:id="rId24"/>
    <p:sldId id="496" r:id="rId25"/>
    <p:sldId id="497" r:id="rId26"/>
    <p:sldId id="498" r:id="rId27"/>
    <p:sldId id="499" r:id="rId28"/>
    <p:sldId id="500" r:id="rId29"/>
    <p:sldId id="501" r:id="rId30"/>
    <p:sldId id="502" r:id="rId31"/>
    <p:sldId id="503" r:id="rId32"/>
    <p:sldId id="504" r:id="rId33"/>
    <p:sldId id="275" r:id="rId34"/>
    <p:sldId id="270" r:id="rId35"/>
    <p:sldId id="505" r:id="rId36"/>
    <p:sldId id="272" r:id="rId37"/>
    <p:sldId id="506" r:id="rId38"/>
    <p:sldId id="277" r:id="rId39"/>
    <p:sldId id="279" r:id="rId40"/>
    <p:sldId id="267" r:id="rId41"/>
    <p:sldId id="281" r:id="rId42"/>
  </p:sldIdLst>
  <p:sldSz cx="12192000" cy="6858000"/>
  <p:notesSz cx="6858000" cy="9144000"/>
  <p:embeddedFontLst>
    <p:embeddedFont>
      <p:font typeface="Cambria Math" panose="02040503050406030204" pitchFamily="18" charset="0"/>
      <p:regular r:id="rId44"/>
    </p:embeddedFont>
    <p:embeddedFont>
      <p:font typeface="UTM Avo" panose="02040603050506020204" pitchFamily="18" charset="0"/>
      <p:regular r:id="rId45"/>
      <p:bold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7" autoAdjust="0"/>
    <p:restoredTop sz="93440" autoAdjust="0"/>
  </p:normalViewPr>
  <p:slideViewPr>
    <p:cSldViewPr snapToGrid="0">
      <p:cViewPr varScale="1">
        <p:scale>
          <a:sx n="103" d="100"/>
          <a:sy n="103" d="100"/>
        </p:scale>
        <p:origin x="8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Tx/>
              <a:buChar char="-"/>
            </a:pPr>
            <a:r>
              <a:rPr lang="en-US" sz="1200" noProof="1">
                <a:solidFill>
                  <a:schemeClr val="tx1"/>
                </a:solidFill>
                <a:cs typeface="Arial" panose="020B0604020202020204" pitchFamily="34" charset="0"/>
              </a:rPr>
              <a:t>Nhấn lần 1 vào từng hành tinh để chuyển sang slide câu hỏi.</a:t>
            </a:r>
          </a:p>
          <a:p>
            <a:pPr marL="457200" indent="-457200">
              <a:buFontTx/>
              <a:buChar char="-"/>
            </a:pPr>
            <a:r>
              <a:rPr lang="en-US" sz="1200" noProof="1">
                <a:solidFill>
                  <a:schemeClr val="tx1"/>
                </a:solidFill>
                <a:cs typeface="Arial" panose="020B0604020202020204" pitchFamily="34" charset="0"/>
              </a:rPr>
              <a:t>Sau khi quay trở lại:</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đúng, nhấn lần 2 vào từng hành tinh để biến mất.</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Nếu học sinh trả lời sai, không nhấn gì cả.</a:t>
            </a:r>
          </a:p>
          <a:p>
            <a:pPr marL="457200" indent="-457200">
              <a:buFont typeface="Wingdings" panose="05000000000000000000" pitchFamily="2" charset="2"/>
              <a:buChar char="ü"/>
            </a:pPr>
            <a:r>
              <a:rPr lang="en-US" sz="1200" noProof="1">
                <a:solidFill>
                  <a:schemeClr val="tx1"/>
                </a:solidFill>
                <a:cs typeface="Arial" panose="020B0604020202020204" pitchFamily="34" charset="0"/>
              </a:rPr>
              <a:t>Thực hiện cho đến khi hết câu hỏi.</a:t>
            </a:r>
          </a:p>
          <a:p>
            <a:pPr marL="457200" indent="-457200">
              <a:buFontTx/>
              <a:buChar char="-"/>
            </a:pPr>
            <a:r>
              <a:rPr lang="en-US" sz="1200" noProof="1">
                <a:solidFill>
                  <a:schemeClr val="tx1"/>
                </a:solidFill>
                <a:cs typeface="Arial" panose="020B0604020202020204" pitchFamily="34" charset="0"/>
              </a:rPr>
              <a:t>Nhấn vào nút nguồn màu vàng để chuyển sang slide 13.</a:t>
            </a:r>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04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noProof="1">
                <a:solidFill>
                  <a:schemeClr val="tx1"/>
                </a:solidFill>
                <a:cs typeface="Arial" panose="020B0604020202020204" pitchFamily="34" charset="0"/>
              </a:rPr>
              <a:t>- Nhấn vào Mặt Trời để quay lại slide bảng câu hỏi (slide 4)</a:t>
            </a:r>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8877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9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466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noProof="1">
                <a:solidFill>
                  <a:schemeClr val="tx1"/>
                </a:solidFill>
                <a:cs typeface="Arial" panose="020B0604020202020204" pitchFamily="34" charset="0"/>
              </a:rPr>
              <a:t>- Nhấn vào Mặt Trời để quay lại slide bảng câu hỏi (slide 4)</a:t>
            </a:r>
            <a:endParaRPr lang="en-US" dirty="0"/>
          </a:p>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D13384-C49F-472E-9AB5-7E31DBFCFC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1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22</a:t>
            </a:fld>
            <a:endParaRPr lang="en-US"/>
          </a:p>
        </p:txBody>
      </p:sp>
    </p:spTree>
    <p:extLst>
      <p:ext uri="{BB962C8B-B14F-4D97-AF65-F5344CB8AC3E}">
        <p14:creationId xmlns:p14="http://schemas.microsoft.com/office/powerpoint/2010/main" val="18186930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Chia </a:t>
            </a:r>
            <a:r>
              <a:rPr lang="en-US" dirty="0" err="1"/>
              <a:t>lớp</a:t>
            </a:r>
            <a:r>
              <a:rPr lang="en-US" dirty="0"/>
              <a:t> </a:t>
            </a:r>
            <a:r>
              <a:rPr lang="en-US" dirty="0" err="1"/>
              <a:t>thành</a:t>
            </a:r>
            <a:r>
              <a:rPr lang="en-US" dirty="0"/>
              <a:t> </a:t>
            </a:r>
            <a:r>
              <a:rPr lang="en-US" dirty="0" err="1"/>
              <a:t>các</a:t>
            </a:r>
            <a:r>
              <a:rPr lang="en-US" dirty="0"/>
              <a:t> </a:t>
            </a:r>
            <a:r>
              <a:rPr lang="en-US" dirty="0" err="1"/>
              <a:t>nhóm</a:t>
            </a:r>
            <a:r>
              <a:rPr lang="en-US" dirty="0"/>
              <a:t> </a:t>
            </a:r>
            <a:r>
              <a:rPr lang="en-US" dirty="0" err="1"/>
              <a:t>nhỏ</a:t>
            </a:r>
            <a:r>
              <a:rPr lang="en-US" dirty="0"/>
              <a:t> 2 </a:t>
            </a:r>
            <a:r>
              <a:rPr lang="en-US" dirty="0" err="1"/>
              <a:t>thành</a:t>
            </a:r>
            <a:r>
              <a:rPr lang="en-US" dirty="0"/>
              <a:t> </a:t>
            </a:r>
            <a:r>
              <a:rPr lang="en-US" dirty="0" err="1"/>
              <a:t>viên</a:t>
            </a:r>
            <a:r>
              <a:rPr lang="en-US" dirty="0"/>
              <a:t> (</a:t>
            </a:r>
            <a:r>
              <a:rPr lang="en-US" dirty="0" err="1"/>
              <a:t>sử</a:t>
            </a:r>
            <a:r>
              <a:rPr lang="en-US" dirty="0"/>
              <a:t> </a:t>
            </a:r>
            <a:r>
              <a:rPr lang="en-US" dirty="0" err="1"/>
              <a:t>dụng</a:t>
            </a:r>
            <a:r>
              <a:rPr lang="en-US" dirty="0"/>
              <a:t> </a:t>
            </a:r>
            <a:r>
              <a:rPr lang="en-US" dirty="0" err="1"/>
              <a:t>kĩ</a:t>
            </a:r>
            <a:r>
              <a:rPr lang="en-US" dirty="0"/>
              <a:t> </a:t>
            </a:r>
            <a:r>
              <a:rPr lang="en-US" dirty="0" err="1"/>
              <a:t>thuật</a:t>
            </a:r>
            <a:r>
              <a:rPr lang="en-US" dirty="0"/>
              <a:t> Think – Pair – Share), </a:t>
            </a:r>
            <a:r>
              <a:rPr lang="en-US" dirty="0" err="1"/>
              <a:t>hoàn</a:t>
            </a:r>
            <a:r>
              <a:rPr lang="en-US" dirty="0"/>
              <a:t> </a:t>
            </a:r>
            <a:r>
              <a:rPr lang="en-US" dirty="0" err="1"/>
              <a:t>thành</a:t>
            </a:r>
            <a:r>
              <a:rPr lang="en-US" dirty="0"/>
              <a:t> </a:t>
            </a:r>
            <a:r>
              <a:rPr lang="en-US" dirty="0" err="1"/>
              <a:t>các</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35</a:t>
            </a:fld>
            <a:endParaRPr lang="en-US"/>
          </a:p>
        </p:txBody>
      </p:sp>
    </p:spTree>
    <p:extLst>
      <p:ext uri="{BB962C8B-B14F-4D97-AF65-F5344CB8AC3E}">
        <p14:creationId xmlns:p14="http://schemas.microsoft.com/office/powerpoint/2010/main" val="2179542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9D7DD-3F05-2B4D-E322-6DBD825E8EE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261ED-6CCF-011E-E664-5A14460915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1248CB-CA90-B00B-F105-AF11F8388E0F}"/>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5B6F1BFF-AE3F-E298-0ECF-6A2283F8B8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75AA85-49E0-A3E7-972D-5B76276D255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12972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ABF68-EC88-33CD-D760-D17E6F92F1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5C68F-70EE-EDF2-D450-B72FB81999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1F600E-2AC7-CD5D-65E8-2644467FB8BC}"/>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2C4FD32F-333F-F35D-6569-262DA73FF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E5E5-2423-336C-16B6-33353D6CF7D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711416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71E51-961D-CAD3-2021-42EAE1F605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3D5A5B-9153-DD47-9288-D789E13370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779499-E3CA-246E-3514-86397C1A3256}"/>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0788820B-4BE3-2041-2E26-896631ED4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0EBC1B-0A41-42D8-4B12-379EEEBCE957}"/>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5351530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B451E-3ADD-D236-0704-A8C3A338B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2105F8-B927-D3E3-6118-260D63F298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46AB19-8986-9C00-56A2-4B6091523A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35FEEE-4952-454A-AA99-DAE04846DDA1}"/>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6" name="Footer Placeholder 5">
            <a:extLst>
              <a:ext uri="{FF2B5EF4-FFF2-40B4-BE49-F238E27FC236}">
                <a16:creationId xmlns:a16="http://schemas.microsoft.com/office/drawing/2014/main" id="{4740FD42-59C4-B1B1-93BC-CFB3180482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B78EF-BE51-37A2-F826-71B6DEE50FE5}"/>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4088680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50DF3-5157-1593-B192-DD3986A572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D398B4-4EBA-128F-D142-E6387DC4E5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81A867-F4CD-CDF7-2157-536FAACCE1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0EFE9A-62C4-AE87-BD4D-FDE425342F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B9C3E0-6DC4-7660-F07E-87F30A4B02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9DF606-CDFD-9840-EC8C-903D8223CC38}"/>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8" name="Footer Placeholder 7">
            <a:extLst>
              <a:ext uri="{FF2B5EF4-FFF2-40B4-BE49-F238E27FC236}">
                <a16:creationId xmlns:a16="http://schemas.microsoft.com/office/drawing/2014/main" id="{0358E216-72FF-33A4-F35C-311393DC17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A5AC07-327A-5AE6-5269-42DB3E857DAB}"/>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2557425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2EE8-695F-2860-BCF9-DE02191A9A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C1F64E-FDCE-B5F0-AE98-6BD5FB5EF092}"/>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4" name="Footer Placeholder 3">
            <a:extLst>
              <a:ext uri="{FF2B5EF4-FFF2-40B4-BE49-F238E27FC236}">
                <a16:creationId xmlns:a16="http://schemas.microsoft.com/office/drawing/2014/main" id="{375B5B1C-3AB0-6904-B3D4-28E4321697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519CEAC-F4B7-E96B-5CB0-C9079A3B8BA9}"/>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634421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BE544-E662-31B8-389B-B37BEB36E88F}"/>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3" name="Footer Placeholder 2">
            <a:extLst>
              <a:ext uri="{FF2B5EF4-FFF2-40B4-BE49-F238E27FC236}">
                <a16:creationId xmlns:a16="http://schemas.microsoft.com/office/drawing/2014/main" id="{9EA85AFE-B117-E46F-7800-8EE1805439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FFBB60-61CA-A44B-09EB-C81C9242F4E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3344731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36E75-5101-903D-1BED-19547732E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D68875-0F30-4AFF-69C6-6CB4D1049A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02D026-0938-257D-CA26-2AFE2B499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FD74F0-6E20-6BFE-BC41-498010BEAB5A}"/>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6" name="Footer Placeholder 5">
            <a:extLst>
              <a:ext uri="{FF2B5EF4-FFF2-40B4-BE49-F238E27FC236}">
                <a16:creationId xmlns:a16="http://schemas.microsoft.com/office/drawing/2014/main" id="{540D1019-CA6C-FE40-D684-A4109A2AF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D9FD10-886F-150B-6823-FDC6123D981D}"/>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1425556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57BA7-1B93-6949-18F4-9698584EE6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A2BD06-4F5E-D248-7BF7-9F806FE079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7A0765-B0C4-A235-DCF0-D7503B081B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9229E-72FE-50FF-CDBE-5DD9F7DF0AF0}"/>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6" name="Footer Placeholder 5">
            <a:extLst>
              <a:ext uri="{FF2B5EF4-FFF2-40B4-BE49-F238E27FC236}">
                <a16:creationId xmlns:a16="http://schemas.microsoft.com/office/drawing/2014/main" id="{38308F71-CB37-CE42-C0BE-529E3384D2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3CFAD4-B8F8-45F8-F052-269F5431394A}"/>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75046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34267-B130-DC4B-A3D4-0B72C16F564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8B7598-58AE-9A88-AEB6-43D9A59B2D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0C8DD-A3B1-C554-D5C9-66C2B9F55AC2}"/>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6D1D034A-5C88-2E94-0395-F2E09B569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7E2D8-6911-EF20-4BD2-3BD327D210A8}"/>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2876978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D9EFBA8-01F0-00DA-192C-4866C62613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558A39-D743-0C17-DDFD-B38C8432A83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5C7FA-33C0-5A9A-D740-2807A53DE754}"/>
              </a:ext>
            </a:extLst>
          </p:cNvPr>
          <p:cNvSpPr>
            <a:spLocks noGrp="1"/>
          </p:cNvSpPr>
          <p:nvPr>
            <p:ph type="dt" sz="half" idx="10"/>
          </p:nvPr>
        </p:nvSpPr>
        <p:spPr/>
        <p:txBody>
          <a:body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C61AA556-875C-E32F-FE17-B45301F2A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0B520-90CF-F0A4-B501-F988DC964C73}"/>
              </a:ext>
            </a:extLst>
          </p:cNvPr>
          <p:cNvSpPr>
            <a:spLocks noGrp="1"/>
          </p:cNvSpPr>
          <p:nvPr>
            <p:ph type="sldNum" sz="quarter" idx="12"/>
          </p:nvPr>
        </p:nvSpPr>
        <p:spPr/>
        <p:txBody>
          <a:bodyPr/>
          <a:lstStyle/>
          <a:p>
            <a:fld id="{72602B83-54D2-4488-BA9A-BB1F46BDCF07}" type="slidenum">
              <a:rPr lang="en-US" smtClean="0"/>
              <a:t>‹#›</a:t>
            </a:fld>
            <a:endParaRPr lang="en-US"/>
          </a:p>
        </p:txBody>
      </p:sp>
    </p:spTree>
    <p:extLst>
      <p:ext uri="{BB962C8B-B14F-4D97-AF65-F5344CB8AC3E}">
        <p14:creationId xmlns:p14="http://schemas.microsoft.com/office/powerpoint/2010/main" val="704180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5/7/2024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5/7/2024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3DB868-A7EE-29A6-3AE1-867D3FBB1A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0D9F33-8F89-4DCB-62C1-AD06BD4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F30EF5-F11C-1311-32A1-29065828E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1CD571-065F-42B9-8AD5-1151046CA249}" type="datetimeFigureOut">
              <a:rPr lang="en-US" smtClean="0"/>
              <a:t>5/7/2024</a:t>
            </a:fld>
            <a:endParaRPr lang="en-US"/>
          </a:p>
        </p:txBody>
      </p:sp>
      <p:sp>
        <p:nvSpPr>
          <p:cNvPr id="5" name="Footer Placeholder 4">
            <a:extLst>
              <a:ext uri="{FF2B5EF4-FFF2-40B4-BE49-F238E27FC236}">
                <a16:creationId xmlns:a16="http://schemas.microsoft.com/office/drawing/2014/main" id="{3C5D1286-16AE-A60C-1393-7B6B76E648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8BBF4D-6EDE-F712-3924-DA00667525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02B83-54D2-4488-BA9A-BB1F46BDCF07}" type="slidenum">
              <a:rPr lang="en-US" smtClean="0"/>
              <a:t>‹#›</a:t>
            </a:fld>
            <a:endParaRPr lang="en-US"/>
          </a:p>
        </p:txBody>
      </p:sp>
    </p:spTree>
    <p:extLst>
      <p:ext uri="{BB962C8B-B14F-4D97-AF65-F5344CB8AC3E}">
        <p14:creationId xmlns:p14="http://schemas.microsoft.com/office/powerpoint/2010/main" val="15272126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6.svg"/></Relationships>
</file>

<file path=ppt/slides/_rels/slide11.xml.rels><?xml version="1.0" encoding="UTF-8" standalone="yes"?>
<Relationships xmlns="http://schemas.openxmlformats.org/package/2006/relationships"><Relationship Id="rId3" Type="http://schemas.openxmlformats.org/officeDocument/2006/relationships/hyperlink" Target="https://hoc10.vn/doc-sach/hoa-hoc-10/1/166/60/" TargetMode="External"/><Relationship Id="rId2" Type="http://schemas.openxmlformats.org/officeDocument/2006/relationships/image" Target="../media/image3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image" Target="../media/image34.gif"/></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60/"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hoc10.vn/doc-sach/hoa-hoc-10/1/166/63/" TargetMode="External"/><Relationship Id="rId2" Type="http://schemas.openxmlformats.org/officeDocument/2006/relationships/image" Target="../media/image58.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oc10.vn/doc-sach/hoa-hoc-10/1/166/62/" TargetMode="External"/><Relationship Id="rId2" Type="http://schemas.openxmlformats.org/officeDocument/2006/relationships/image" Target="../media/image6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65.jpg"/><Relationship Id="rId1" Type="http://schemas.openxmlformats.org/officeDocument/2006/relationships/slideLayout" Target="../slideLayouts/slideLayout2.xml"/><Relationship Id="rId6" Type="http://schemas.openxmlformats.org/officeDocument/2006/relationships/image" Target="../media/image67.png"/><Relationship Id="rId5" Type="http://schemas.microsoft.com/office/2007/relationships/hdphoto" Target="../media/hdphoto2.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9.xml"/><Relationship Id="rId7" Type="http://schemas.openxmlformats.org/officeDocument/2006/relationships/image" Target="../media/image1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slide" Target="slide8.xml"/><Relationship Id="rId3" Type="http://schemas.openxmlformats.org/officeDocument/2006/relationships/image" Target="../media/image4.jpeg"/><Relationship Id="rId7" Type="http://schemas.openxmlformats.org/officeDocument/2006/relationships/image" Target="../media/image18.png"/><Relationship Id="rId12" Type="http://schemas.openxmlformats.org/officeDocument/2006/relationships/image" Target="../media/image21.pn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23.png"/><Relationship Id="rId1" Type="http://schemas.openxmlformats.org/officeDocument/2006/relationships/slideLayout" Target="../slideLayouts/slideLayout29.xml"/><Relationship Id="rId6" Type="http://schemas.openxmlformats.org/officeDocument/2006/relationships/slide" Target="slide10.xml"/><Relationship Id="rId11" Type="http://schemas.openxmlformats.org/officeDocument/2006/relationships/slide" Target="slide7.xml"/><Relationship Id="rId5" Type="http://schemas.openxmlformats.org/officeDocument/2006/relationships/image" Target="../media/image6.svg"/><Relationship Id="rId15" Type="http://schemas.openxmlformats.org/officeDocument/2006/relationships/slide" Target="slide9.xml"/><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slide" Target="slide6.xml"/><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jpe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slide" Target="slide5.xml"/><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jpeg"/><Relationship Id="rId7" Type="http://schemas.openxmlformats.org/officeDocument/2006/relationships/slide" Target="slide5.xm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09650" y="3235545"/>
            <a:ext cx="10172699" cy="24098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3</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11</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Liên kết cộng hóa trị  T</a:t>
            </a:r>
            <a:r>
              <a:rPr kumimoji="0" lang="en-US" sz="54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iết</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0007" y="5876007"/>
            <a:ext cx="981995" cy="98199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 y="2"/>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667949" y="1145049"/>
            <a:ext cx="6888553" cy="4567905"/>
          </a:xfrm>
          <a:prstGeom prst="wedgeRoundRectCallout">
            <a:avLst>
              <a:gd name="adj1" fmla="val 60695"/>
              <a:gd name="adj2" fmla="val -1583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marL="0" marR="0" lvl="0" indent="0" algn="ctr" defTabSz="91435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Cảm ơn các bạn đã giúp chúng mình lấy lại năng lượng và ánh sáng! Chúng mình sẽ tặng cho bạn một ngôi sao may mắn thay cho lời cảm ơn nhé!!!</a:t>
            </a:r>
            <a:endParaRPr kumimoji="0" lang="vi-VN" sz="36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10">
            <a:extLst>
              <a:ext uri="{FF2B5EF4-FFF2-40B4-BE49-F238E27FC236}">
                <a16:creationId xmlns:a16="http://schemas.microsoft.com/office/drawing/2014/main" id="{898F5BEE-07D7-6F79-5B22-79689E4B1B25}"/>
              </a:ext>
            </a:extLst>
          </p:cNvPr>
          <p:cNvPicPr>
            <a:picLocks noChangeAspect="1"/>
          </p:cNvPicPr>
          <p:nvPr/>
        </p:nvPicPr>
        <p:blipFill>
          <a:blip r:embed="rId5"/>
          <a:srcRect/>
          <a:stretch>
            <a:fillRect/>
          </a:stretch>
        </p:blipFill>
        <p:spPr>
          <a:xfrm>
            <a:off x="8435956" y="981996"/>
            <a:ext cx="3088098" cy="3183605"/>
          </a:xfrm>
          <a:prstGeom prst="rect">
            <a:avLst/>
          </a:prstGeom>
        </p:spPr>
      </p:pic>
      <p:pic>
        <p:nvPicPr>
          <p:cNvPr id="9" name="Picture 12">
            <a:extLst>
              <a:ext uri="{FF2B5EF4-FFF2-40B4-BE49-F238E27FC236}">
                <a16:creationId xmlns:a16="http://schemas.microsoft.com/office/drawing/2014/main" id="{3B9724BA-FE35-0601-1E74-882799B3A83F}"/>
              </a:ext>
            </a:extLst>
          </p:cNvPr>
          <p:cNvPicPr>
            <a:picLocks noChangeAspect="1"/>
          </p:cNvPicPr>
          <p:nvPr/>
        </p:nvPicPr>
        <p:blipFill>
          <a:blip r:embed="rId6"/>
          <a:srcRect/>
          <a:stretch>
            <a:fillRect/>
          </a:stretch>
        </p:blipFill>
        <p:spPr>
          <a:xfrm>
            <a:off x="7920095" y="4156385"/>
            <a:ext cx="1880821" cy="1982420"/>
          </a:xfrm>
          <a:prstGeom prst="rect">
            <a:avLst/>
          </a:prstGeom>
        </p:spPr>
      </p:pic>
      <p:pic>
        <p:nvPicPr>
          <p:cNvPr id="3" name="Picture 2">
            <a:extLst>
              <a:ext uri="{FF2B5EF4-FFF2-40B4-BE49-F238E27FC236}">
                <a16:creationId xmlns:a16="http://schemas.microsoft.com/office/drawing/2014/main" id="{DDE375BD-FF80-A0F2-6DFC-F1E1DE7D36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62628" y="0"/>
            <a:ext cx="929372" cy="1036320"/>
          </a:xfrm>
          <a:prstGeom prst="rect">
            <a:avLst/>
          </a:prstGeom>
          <a:solidFill>
            <a:schemeClr val="bg1"/>
          </a:solidFill>
        </p:spPr>
      </p:pic>
    </p:spTree>
    <p:extLst>
      <p:ext uri="{BB962C8B-B14F-4D97-AF65-F5344CB8AC3E}">
        <p14:creationId xmlns:p14="http://schemas.microsoft.com/office/powerpoint/2010/main" val="2804672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right)">
                                      <p:cBhvr>
                                        <p:cTn id="7" dur="500"/>
                                        <p:tgtEl>
                                          <p:spTgt spid="27"/>
                                        </p:tgtEl>
                                      </p:cBhvr>
                                    </p:animEffect>
                                  </p:childTnLst>
                                </p:cTn>
                              </p:par>
                              <p:par>
                                <p:cTn id="8" presetID="26" presetClass="emph" presetSubtype="0" repeatCount="indefinite" fill="hold" nodeType="withEffect">
                                  <p:stCondLst>
                                    <p:cond delay="0"/>
                                  </p:stCondLst>
                                  <p:childTnLst>
                                    <p:animEffect transition="out" filter="fade">
                                      <p:cBhvr>
                                        <p:cTn id="9" dur="1000" tmFilter="0, 0; .2, .5; .8, .5; 1, 0"/>
                                        <p:tgtEl>
                                          <p:spTgt spid="9"/>
                                        </p:tgtEl>
                                      </p:cBhvr>
                                    </p:animEffect>
                                    <p:animScale>
                                      <p:cBhvr>
                                        <p:cTn id="10"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C8146-C2BE-2360-709D-B976E7E4C9E0}"/>
              </a:ext>
            </a:extLst>
          </p:cNvPr>
          <p:cNvGrpSpPr/>
          <p:nvPr/>
        </p:nvGrpSpPr>
        <p:grpSpPr>
          <a:xfrm>
            <a:off x="4877732" y="3200400"/>
            <a:ext cx="2736543" cy="1558939"/>
            <a:chOff x="309542" y="967667"/>
            <a:chExt cx="2878585" cy="1558939"/>
          </a:xfrm>
        </p:grpSpPr>
        <p:pic>
          <p:nvPicPr>
            <p:cNvPr id="3" name="Picture 2">
              <a:hlinkClick r:id="rId3"/>
              <a:extLst>
                <a:ext uri="{FF2B5EF4-FFF2-40B4-BE49-F238E27FC236}">
                  <a16:creationId xmlns:a16="http://schemas.microsoft.com/office/drawing/2014/main" id="{A0608B49-1176-9B9E-CDE2-C55E96D1F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DED3F60-E02F-50B1-6E8A-16D40F8513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4EC4F2-2FA3-3D82-12E2-57DDB59A802B}"/>
              </a:ext>
            </a:extLst>
          </p:cNvPr>
          <p:cNvSpPr txBox="1"/>
          <p:nvPr/>
        </p:nvSpPr>
        <p:spPr>
          <a:xfrm>
            <a:off x="2016124" y="1733440"/>
            <a:ext cx="7874000" cy="815480"/>
          </a:xfrm>
          <a:prstGeom prst="rect">
            <a:avLst/>
          </a:prstGeom>
          <a:noFill/>
        </p:spPr>
        <p:txBody>
          <a:bodyPr wrap="square" rtlCol="0">
            <a:spAutoFit/>
          </a:bodyPr>
          <a:lstStyle/>
          <a:p>
            <a:pPr algn="ctr">
              <a:lnSpc>
                <a:spcPct val="150000"/>
              </a:lnSpc>
            </a:pPr>
            <a:r>
              <a:rPr lang="en-US" sz="3600" b="1" dirty="0">
                <a:latin typeface="UTM Avo" panose="02040603050506020204" pitchFamily="18" charset="0"/>
                <a:cs typeface="Arial" panose="020B0604020202020204" pitchFamily="34" charset="0"/>
              </a:rPr>
              <a:t>NỘI DUNG BÀI HỌC</a:t>
            </a:r>
          </a:p>
        </p:txBody>
      </p:sp>
      <p:pic>
        <p:nvPicPr>
          <p:cNvPr id="4" name="Picture 3">
            <a:extLst>
              <a:ext uri="{FF2B5EF4-FFF2-40B4-BE49-F238E27FC236}">
                <a16:creationId xmlns:a16="http://schemas.microsoft.com/office/drawing/2014/main" id="{E941C3D6-A7A6-C1AE-C4DF-87948F271553}"/>
              </a:ext>
            </a:extLst>
          </p:cNvPr>
          <p:cNvPicPr>
            <a:picLocks noChangeAspect="1"/>
          </p:cNvPicPr>
          <p:nvPr/>
        </p:nvPicPr>
        <p:blipFill>
          <a:blip r:embed="rId3"/>
          <a:srcRect/>
          <a:stretch>
            <a:fillRect/>
          </a:stretch>
        </p:blipFill>
        <p:spPr>
          <a:xfrm>
            <a:off x="878205" y="4500409"/>
            <a:ext cx="581172" cy="1002021"/>
          </a:xfrm>
          <a:prstGeom prst="rect">
            <a:avLst/>
          </a:prstGeom>
        </p:spPr>
      </p:pic>
      <p:pic>
        <p:nvPicPr>
          <p:cNvPr id="6" name="Picture 5">
            <a:extLst>
              <a:ext uri="{FF2B5EF4-FFF2-40B4-BE49-F238E27FC236}">
                <a16:creationId xmlns:a16="http://schemas.microsoft.com/office/drawing/2014/main" id="{BBB703CC-6CAF-7503-6112-C035EC8EAF4F}"/>
              </a:ext>
            </a:extLst>
          </p:cNvPr>
          <p:cNvPicPr>
            <a:picLocks noChangeAspect="1"/>
          </p:cNvPicPr>
          <p:nvPr/>
        </p:nvPicPr>
        <p:blipFill>
          <a:blip r:embed="rId4"/>
          <a:srcRect/>
          <a:stretch>
            <a:fillRect/>
          </a:stretch>
        </p:blipFill>
        <p:spPr>
          <a:xfrm>
            <a:off x="6279405" y="2762173"/>
            <a:ext cx="623955" cy="1075784"/>
          </a:xfrm>
          <a:prstGeom prst="rect">
            <a:avLst/>
          </a:prstGeom>
        </p:spPr>
      </p:pic>
      <p:pic>
        <p:nvPicPr>
          <p:cNvPr id="7" name="Picture 4">
            <a:extLst>
              <a:ext uri="{FF2B5EF4-FFF2-40B4-BE49-F238E27FC236}">
                <a16:creationId xmlns:a16="http://schemas.microsoft.com/office/drawing/2014/main" id="{CC80A570-4D5D-33AE-C59E-183D9386CCCA}"/>
              </a:ext>
            </a:extLst>
          </p:cNvPr>
          <p:cNvPicPr>
            <a:picLocks noChangeAspect="1"/>
          </p:cNvPicPr>
          <p:nvPr/>
        </p:nvPicPr>
        <p:blipFill>
          <a:blip r:embed="rId5"/>
          <a:srcRect/>
          <a:stretch>
            <a:fillRect/>
          </a:stretch>
        </p:blipFill>
        <p:spPr>
          <a:xfrm>
            <a:off x="1110976" y="2762173"/>
            <a:ext cx="346941" cy="1075784"/>
          </a:xfrm>
          <a:prstGeom prst="rect">
            <a:avLst/>
          </a:prstGeom>
        </p:spPr>
      </p:pic>
      <p:pic>
        <p:nvPicPr>
          <p:cNvPr id="8" name="Picture 5">
            <a:extLst>
              <a:ext uri="{FF2B5EF4-FFF2-40B4-BE49-F238E27FC236}">
                <a16:creationId xmlns:a16="http://schemas.microsoft.com/office/drawing/2014/main" id="{E4353C22-9CB6-079D-24AE-D73EE6FC56EC}"/>
              </a:ext>
            </a:extLst>
          </p:cNvPr>
          <p:cNvPicPr>
            <a:picLocks noChangeAspect="1"/>
          </p:cNvPicPr>
          <p:nvPr/>
        </p:nvPicPr>
        <p:blipFill>
          <a:blip r:embed="rId6"/>
          <a:srcRect/>
          <a:stretch>
            <a:fillRect/>
          </a:stretch>
        </p:blipFill>
        <p:spPr>
          <a:xfrm>
            <a:off x="6312273" y="4441749"/>
            <a:ext cx="517456" cy="1112809"/>
          </a:xfrm>
          <a:prstGeom prst="rect">
            <a:avLst/>
          </a:prstGeom>
        </p:spPr>
      </p:pic>
      <p:sp>
        <p:nvSpPr>
          <p:cNvPr id="10" name="TextBox 9">
            <a:extLst>
              <a:ext uri="{FF2B5EF4-FFF2-40B4-BE49-F238E27FC236}">
                <a16:creationId xmlns:a16="http://schemas.microsoft.com/office/drawing/2014/main" id="{ADCE28A2-40AB-D633-84F6-72D41AE2E755}"/>
              </a:ext>
            </a:extLst>
          </p:cNvPr>
          <p:cNvSpPr txBox="1"/>
          <p:nvPr/>
        </p:nvSpPr>
        <p:spPr>
          <a:xfrm>
            <a:off x="1821583" y="3128490"/>
            <a:ext cx="3583537" cy="567848"/>
          </a:xfrm>
          <a:prstGeom prst="rect">
            <a:avLst/>
          </a:prstGeom>
          <a:noFill/>
        </p:spPr>
        <p:txBody>
          <a:bodyPr wrap="square" rtlCol="0" anchor="ctr">
            <a:spAutoFit/>
          </a:bodyPr>
          <a:lstStyle/>
          <a:p>
            <a:pPr algn="ctr">
              <a:lnSpc>
                <a:spcPct val="150000"/>
              </a:lnSpc>
            </a:pPr>
            <a:r>
              <a:rPr lang="en-US" sz="2400" dirty="0">
                <a:latin typeface="UTM Avo" panose="02040603050506020204" pitchFamily="18" charset="0"/>
                <a:cs typeface="Arial" panose="020B0604020202020204" pitchFamily="34" charset="0"/>
              </a:rPr>
              <a:t>I. Liên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cộng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trị</a:t>
            </a:r>
            <a:endParaRPr lang="en-US" sz="2400" dirty="0">
              <a:latin typeface="UTM Avo" panose="0204060305050602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8DEFE5BF-86EF-2671-95D8-5DEA48767413}"/>
              </a:ext>
            </a:extLst>
          </p:cNvPr>
          <p:cNvSpPr txBox="1"/>
          <p:nvPr/>
        </p:nvSpPr>
        <p:spPr>
          <a:xfrm>
            <a:off x="1659023" y="4552317"/>
            <a:ext cx="3773055" cy="1121846"/>
          </a:xfrm>
          <a:prstGeom prst="rect">
            <a:avLst/>
          </a:prstGeom>
          <a:noFill/>
        </p:spPr>
        <p:txBody>
          <a:bodyPr wrap="square" rtlCol="0" anchor="ctr">
            <a:spAutoFit/>
          </a:bodyPr>
          <a:lstStyle/>
          <a:p>
            <a:pPr algn="ctr">
              <a:lnSpc>
                <a:spcPct val="150000"/>
              </a:lnSpc>
            </a:pPr>
            <a:r>
              <a:rPr lang="en-US" sz="2400" dirty="0">
                <a:latin typeface="UTM Avo" panose="02040603050506020204" pitchFamily="18" charset="0"/>
                <a:cs typeface="Arial" panose="020B0604020202020204" pitchFamily="34" charset="0"/>
              </a:rPr>
              <a:t>II. Phân </a:t>
            </a:r>
            <a:r>
              <a:rPr lang="en-US" sz="2400" dirty="0" err="1">
                <a:latin typeface="UTM Avo" panose="02040603050506020204" pitchFamily="18" charset="0"/>
                <a:cs typeface="Arial" panose="020B0604020202020204" pitchFamily="34" charset="0"/>
              </a:rPr>
              <a:t>biệt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loại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theo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âm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điện</a:t>
            </a:r>
            <a:endParaRPr lang="en-US" sz="2400" dirty="0">
              <a:latin typeface="UTM Avo" panose="0204060305050602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B957055D-7D8F-0DCF-0BE6-7271AABBDCD9}"/>
              </a:ext>
            </a:extLst>
          </p:cNvPr>
          <p:cNvSpPr txBox="1"/>
          <p:nvPr/>
        </p:nvSpPr>
        <p:spPr>
          <a:xfrm>
            <a:off x="7101840" y="2810851"/>
            <a:ext cx="4109360" cy="1121846"/>
          </a:xfrm>
          <a:prstGeom prst="rect">
            <a:avLst/>
          </a:prstGeom>
          <a:noFill/>
        </p:spPr>
        <p:txBody>
          <a:bodyPr wrap="square" rtlCol="0" anchor="ctr">
            <a:spAutoFit/>
          </a:bodyPr>
          <a:lstStyle/>
          <a:p>
            <a:pPr algn="ctr">
              <a:lnSpc>
                <a:spcPct val="150000"/>
              </a:lnSpc>
            </a:pPr>
            <a:r>
              <a:rPr lang="en-US" sz="2400" dirty="0">
                <a:latin typeface="UTM Avo" panose="02040603050506020204" pitchFamily="18" charset="0"/>
                <a:cs typeface="Arial" panose="020B0604020202020204" pitchFamily="34" charset="0"/>
              </a:rPr>
              <a:t>III. Liên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sigma (</a:t>
            </a:r>
            <a:r>
              <a:rPr lang="el-GR" sz="2400" dirty="0">
                <a:latin typeface="UTM Avo" panose="02040603050506020204" pitchFamily="18" charset="0"/>
                <a:cs typeface="Arial" panose="020B0604020202020204" pitchFamily="34" charset="0"/>
              </a:rPr>
              <a:t>σ)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pi (</a:t>
            </a:r>
            <a:r>
              <a:rPr lang="el-GR" sz="2400" dirty="0">
                <a:latin typeface="UTM Avo" panose="02040603050506020204" pitchFamily="18" charset="0"/>
                <a:cs typeface="Arial" panose="020B0604020202020204" pitchFamily="34" charset="0"/>
              </a:rPr>
              <a:t>π)</a:t>
            </a:r>
          </a:p>
        </p:txBody>
      </p:sp>
      <p:sp>
        <p:nvSpPr>
          <p:cNvPr id="15" name="TextBox 14">
            <a:extLst>
              <a:ext uri="{FF2B5EF4-FFF2-40B4-BE49-F238E27FC236}">
                <a16:creationId xmlns:a16="http://schemas.microsoft.com/office/drawing/2014/main" id="{D6BF3F47-28CA-4CD2-13D1-CFEEF85DD993}"/>
              </a:ext>
            </a:extLst>
          </p:cNvPr>
          <p:cNvSpPr txBox="1"/>
          <p:nvPr/>
        </p:nvSpPr>
        <p:spPr>
          <a:xfrm>
            <a:off x="7023858" y="4552318"/>
            <a:ext cx="4445511" cy="1121846"/>
          </a:xfrm>
          <a:prstGeom prst="rect">
            <a:avLst/>
          </a:prstGeom>
          <a:noFill/>
        </p:spPr>
        <p:txBody>
          <a:bodyPr wrap="square" rtlCol="0" anchor="ctr">
            <a:spAutoFit/>
          </a:bodyPr>
          <a:lstStyle/>
          <a:p>
            <a:pPr algn="ctr">
              <a:lnSpc>
                <a:spcPct val="150000"/>
              </a:lnSpc>
            </a:pPr>
            <a:r>
              <a:rPr lang="vi-VN" sz="2400" dirty="0">
                <a:latin typeface="UTM Avo" panose="02040603050506020204" pitchFamily="18" charset="0"/>
                <a:cs typeface="Arial" panose="020B0604020202020204" pitchFamily="34" charset="0"/>
              </a:rPr>
              <a:t>IV. Năng lượng của  liên kết cộng hóa trị</a:t>
            </a:r>
          </a:p>
        </p:txBody>
      </p:sp>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97284" y="1733592"/>
            <a:ext cx="6797054"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II. Phân </a:t>
            </a:r>
            <a:r>
              <a:rPr lang="en-US" sz="2400" b="1" dirty="0" err="1">
                <a:latin typeface="UTM Avo" panose="02040603050506020204" pitchFamily="18" charset="0"/>
                <a:ea typeface="Calibri" panose="020F0502020204030204" pitchFamily="34" charset="0"/>
                <a:cs typeface="Arial" panose="020B0604020202020204" pitchFamily="34" charset="0"/>
              </a:rPr>
              <a:t>loại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liên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kết</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theo</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hiệu</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độ</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âm</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điện</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grpSp>
        <p:nvGrpSpPr>
          <p:cNvPr id="13" name="Group 2">
            <a:extLst>
              <a:ext uri="{FF2B5EF4-FFF2-40B4-BE49-F238E27FC236}">
                <a16:creationId xmlns:a16="http://schemas.microsoft.com/office/drawing/2014/main" id="{E24667D5-EE8F-C0D1-0FDF-20E90AB84765}"/>
              </a:ext>
            </a:extLst>
          </p:cNvPr>
          <p:cNvGrpSpPr/>
          <p:nvPr/>
        </p:nvGrpSpPr>
        <p:grpSpPr>
          <a:xfrm>
            <a:off x="3596640" y="2717800"/>
            <a:ext cx="7965440" cy="2033693"/>
            <a:chOff x="-1150133" y="446475"/>
            <a:chExt cx="6631309" cy="1266903"/>
          </a:xfrm>
        </p:grpSpPr>
        <p:sp>
          <p:nvSpPr>
            <p:cNvPr id="14" name="Freeform 3">
              <a:extLst>
                <a:ext uri="{FF2B5EF4-FFF2-40B4-BE49-F238E27FC236}">
                  <a16:creationId xmlns:a16="http://schemas.microsoft.com/office/drawing/2014/main" id="{FB5D20CD-A83C-CE99-A127-F74FC0600E68}"/>
                </a:ext>
              </a:extLst>
            </p:cNvPr>
            <p:cNvSpPr/>
            <p:nvPr/>
          </p:nvSpPr>
          <p:spPr>
            <a:xfrm>
              <a:off x="-1150133" y="446475"/>
              <a:ext cx="6631309" cy="1266903"/>
            </a:xfrm>
            <a:custGeom>
              <a:avLst/>
              <a:gdLst/>
              <a:ahLst/>
              <a:cxnLst/>
              <a:rect l="l" t="t" r="r" b="b"/>
              <a:pathLst>
                <a:path w="3832816" h="2569115">
                  <a:moveTo>
                    <a:pt x="3823674" y="1154522"/>
                  </a:moveTo>
                  <a:lnTo>
                    <a:pt x="3823674" y="1154524"/>
                  </a:lnTo>
                  <a:cubicBezTo>
                    <a:pt x="3823674" y="1765194"/>
                    <a:pt x="3556997" y="2186479"/>
                    <a:pt x="2949904" y="2261621"/>
                  </a:cubicBezTo>
                  <a:cubicBezTo>
                    <a:pt x="2911861" y="2293644"/>
                    <a:pt x="2841795" y="2349714"/>
                    <a:pt x="2760518" y="2400702"/>
                  </a:cubicBezTo>
                  <a:cubicBezTo>
                    <a:pt x="2621123" y="2488149"/>
                    <a:pt x="2550067" y="2529516"/>
                    <a:pt x="2498089" y="2562002"/>
                  </a:cubicBezTo>
                  <a:cubicBezTo>
                    <a:pt x="2486707" y="2569115"/>
                    <a:pt x="2472171" y="2560012"/>
                    <a:pt x="2473574" y="2546663"/>
                  </a:cubicBezTo>
                  <a:lnTo>
                    <a:pt x="2507188" y="2281257"/>
                  </a:lnTo>
                  <a:cubicBezTo>
                    <a:pt x="2362891" y="2284599"/>
                    <a:pt x="2190504" y="2286709"/>
                    <a:pt x="2011577" y="2284682"/>
                  </a:cubicBezTo>
                  <a:cubicBezTo>
                    <a:pt x="1629851" y="2280355"/>
                    <a:pt x="1057072" y="2264707"/>
                    <a:pt x="1057072" y="2264707"/>
                  </a:cubicBezTo>
                  <a:cubicBezTo>
                    <a:pt x="812930" y="2247039"/>
                    <a:pt x="565144" y="2213077"/>
                    <a:pt x="398404" y="2096722"/>
                  </a:cubicBezTo>
                  <a:cubicBezTo>
                    <a:pt x="120505" y="1902798"/>
                    <a:pt x="0" y="1547742"/>
                    <a:pt x="0" y="1154524"/>
                  </a:cubicBezTo>
                  <a:lnTo>
                    <a:pt x="0" y="1154522"/>
                  </a:lnTo>
                  <a:cubicBezTo>
                    <a:pt x="8537" y="880862"/>
                    <a:pt x="34263" y="622606"/>
                    <a:pt x="140291" y="451518"/>
                  </a:cubicBezTo>
                  <a:cubicBezTo>
                    <a:pt x="342602" y="125060"/>
                    <a:pt x="736658" y="15348"/>
                    <a:pt x="1118951" y="15348"/>
                  </a:cubicBezTo>
                  <a:cubicBezTo>
                    <a:pt x="1118951" y="15348"/>
                    <a:pt x="1469683" y="31363"/>
                    <a:pt x="1870823" y="15348"/>
                  </a:cubicBezTo>
                  <a:cubicBezTo>
                    <a:pt x="2255235" y="0"/>
                    <a:pt x="2719163" y="15348"/>
                    <a:pt x="2719163" y="15348"/>
                  </a:cubicBezTo>
                  <a:cubicBezTo>
                    <a:pt x="3087469" y="30308"/>
                    <a:pt x="3450784" y="168970"/>
                    <a:pt x="3648523" y="414132"/>
                  </a:cubicBezTo>
                  <a:cubicBezTo>
                    <a:pt x="3799542" y="601366"/>
                    <a:pt x="3832816" y="850716"/>
                    <a:pt x="3823674" y="1154522"/>
                  </a:cubicBezTo>
                  <a:close/>
                </a:path>
              </a:pathLst>
            </a:custGeom>
            <a:solidFill>
              <a:srgbClr val="F9DB5F"/>
            </a:solidFill>
          </p:spPr>
        </p:sp>
      </p:grpSp>
      <p:sp>
        <p:nvSpPr>
          <p:cNvPr id="15" name="TextBox 4">
            <a:extLst>
              <a:ext uri="{FF2B5EF4-FFF2-40B4-BE49-F238E27FC236}">
                <a16:creationId xmlns:a16="http://schemas.microsoft.com/office/drawing/2014/main" id="{87C02CA2-B0A0-DD0A-AADE-257043E7B6A6}"/>
              </a:ext>
            </a:extLst>
          </p:cNvPr>
          <p:cNvSpPr txBox="1"/>
          <p:nvPr/>
        </p:nvSpPr>
        <p:spPr>
          <a:xfrm>
            <a:off x="3793914" y="2851150"/>
            <a:ext cx="7491730" cy="1214179"/>
          </a:xfrm>
          <a:prstGeom prst="rect">
            <a:avLst/>
          </a:prstGeom>
        </p:spPr>
        <p:txBody>
          <a:bodyPr wrap="square" lIns="0" tIns="0" rIns="0" bIns="0" rtlCol="0" anchor="t">
            <a:spAutoFit/>
          </a:bodyPr>
          <a:lstStyle/>
          <a:p>
            <a:pPr algn="ctr">
              <a:lnSpc>
                <a:spcPct val="150000"/>
              </a:lnSpc>
            </a:pPr>
            <a:r>
              <a:rPr lang="en-US" sz="3200" b="1" dirty="0" err="1">
                <a:solidFill>
                  <a:srgbClr val="000000"/>
                </a:solidFill>
                <a:latin typeface="UTM Avo" panose="02040603050506020204" pitchFamily="18" charset="0"/>
                <a:cs typeface="Arial" panose="020B0604020202020204" pitchFamily="34" charset="0"/>
              </a:rPr>
              <a:t>Hoạt</a:t>
            </a:r>
            <a:r>
              <a:rPr lang="en-US" sz="3200" b="1" dirty="0">
                <a:solidFill>
                  <a:srgbClr val="000000"/>
                </a:solidFill>
                <a:latin typeface="UTM Avo" panose="02040603050506020204" pitchFamily="18" charset="0"/>
                <a:cs typeface="Arial" panose="020B0604020202020204" pitchFamily="34" charset="0"/>
              </a:rPr>
              <a:t> </a:t>
            </a:r>
            <a:r>
              <a:rPr lang="en-US" sz="3200" b="1" dirty="0" err="1">
                <a:solidFill>
                  <a:srgbClr val="000000"/>
                </a:solidFill>
                <a:latin typeface="UTM Avo" panose="02040603050506020204" pitchFamily="18" charset="0"/>
                <a:cs typeface="Arial" panose="020B0604020202020204" pitchFamily="34" charset="0"/>
              </a:rPr>
              <a:t>động</a:t>
            </a:r>
            <a:r>
              <a:rPr lang="en-US" sz="3200" b="1" dirty="0">
                <a:solidFill>
                  <a:srgbClr val="000000"/>
                </a:solidFill>
                <a:latin typeface="UTM Avo" panose="02040603050506020204" pitchFamily="18" charset="0"/>
                <a:cs typeface="Arial" panose="020B0604020202020204" pitchFamily="34" charset="0"/>
              </a:rPr>
              <a:t> </a:t>
            </a:r>
            <a:r>
              <a:rPr lang="en-US" sz="3200" b="1" dirty="0" err="1">
                <a:solidFill>
                  <a:srgbClr val="000000"/>
                </a:solidFill>
                <a:latin typeface="UTM Avo" panose="02040603050506020204" pitchFamily="18" charset="0"/>
                <a:cs typeface="Arial" panose="020B0604020202020204" pitchFamily="34" charset="0"/>
              </a:rPr>
              <a:t>nhóm</a:t>
            </a:r>
            <a:r>
              <a:rPr lang="en-US" sz="3200" b="1" dirty="0">
                <a:solidFill>
                  <a:srgbClr val="000000"/>
                </a:solidFill>
                <a:latin typeface="UTM Avo" panose="02040603050506020204" pitchFamily="18" charset="0"/>
                <a:cs typeface="Arial" panose="020B0604020202020204" pitchFamily="34" charset="0"/>
              </a:rPr>
              <a:t> </a:t>
            </a:r>
          </a:p>
          <a:p>
            <a:pPr algn="ctr">
              <a:lnSpc>
                <a:spcPct val="150000"/>
              </a:lnSpc>
            </a:pPr>
            <a:r>
              <a:rPr lang="en-US" sz="2400" dirty="0">
                <a:solidFill>
                  <a:srgbClr val="000000"/>
                </a:solidFill>
                <a:latin typeface="UTM Avo" panose="02040603050506020204" pitchFamily="18" charset="0"/>
                <a:cs typeface="Arial" panose="020B0604020202020204" pitchFamily="34" charset="0"/>
              </a:rPr>
              <a:t>Chia </a:t>
            </a:r>
            <a:r>
              <a:rPr lang="en-US" sz="2400" dirty="0" err="1">
                <a:solidFill>
                  <a:srgbClr val="000000"/>
                </a:solidFill>
                <a:latin typeface="UTM Avo" panose="02040603050506020204" pitchFamily="18" charset="0"/>
                <a:cs typeface="Arial" panose="020B0604020202020204" pitchFamily="34" charset="0"/>
              </a:rPr>
              <a:t>sẻ</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bổ</a:t>
            </a:r>
            <a:r>
              <a:rPr lang="en-US" sz="2400" dirty="0">
                <a:solidFill>
                  <a:srgbClr val="000000"/>
                </a:solidFill>
                <a:latin typeface="UTM Avo" panose="02040603050506020204" pitchFamily="18" charset="0"/>
                <a:cs typeface="Arial" panose="020B0604020202020204" pitchFamily="34" charset="0"/>
              </a:rPr>
              <a:t> sung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quả</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vào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phiếu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học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tập</a:t>
            </a:r>
            <a:r>
              <a:rPr lang="en-US" sz="2400" dirty="0">
                <a:solidFill>
                  <a:srgbClr val="000000"/>
                </a:solidFill>
                <a:latin typeface="UTM Avo" panose="02040603050506020204" pitchFamily="18" charset="0"/>
                <a:cs typeface="Arial" panose="020B0604020202020204" pitchFamily="34" charset="0"/>
              </a:rPr>
              <a:t> số 1</a:t>
            </a:r>
          </a:p>
        </p:txBody>
      </p:sp>
      <p:grpSp>
        <p:nvGrpSpPr>
          <p:cNvPr id="16" name="Group 5">
            <a:extLst>
              <a:ext uri="{FF2B5EF4-FFF2-40B4-BE49-F238E27FC236}">
                <a16:creationId xmlns:a16="http://schemas.microsoft.com/office/drawing/2014/main" id="{5C9CB0C3-98F1-0331-57E3-995404832A11}"/>
              </a:ext>
            </a:extLst>
          </p:cNvPr>
          <p:cNvGrpSpPr/>
          <p:nvPr/>
        </p:nvGrpSpPr>
        <p:grpSpPr>
          <a:xfrm>
            <a:off x="1331383" y="3443394"/>
            <a:ext cx="1557867" cy="3236383"/>
            <a:chOff x="0" y="0"/>
            <a:chExt cx="5892320" cy="13071882"/>
          </a:xfrm>
        </p:grpSpPr>
        <p:pic>
          <p:nvPicPr>
            <p:cNvPr id="17" name="Picture 6">
              <a:extLst>
                <a:ext uri="{FF2B5EF4-FFF2-40B4-BE49-F238E27FC236}">
                  <a16:creationId xmlns:a16="http://schemas.microsoft.com/office/drawing/2014/main" id="{A6252EA0-8F36-322B-6C40-AD591A84C0C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5892320" cy="8977218"/>
            </a:xfrm>
            <a:prstGeom prst="rect">
              <a:avLst/>
            </a:prstGeom>
          </p:spPr>
        </p:pic>
        <p:grpSp>
          <p:nvGrpSpPr>
            <p:cNvPr id="18" name="Group 7">
              <a:extLst>
                <a:ext uri="{FF2B5EF4-FFF2-40B4-BE49-F238E27FC236}">
                  <a16:creationId xmlns:a16="http://schemas.microsoft.com/office/drawing/2014/main" id="{AFCA0C23-BA5D-7D30-A63C-28FCA6D4BD94}"/>
                </a:ext>
              </a:extLst>
            </p:cNvPr>
            <p:cNvGrpSpPr/>
            <p:nvPr/>
          </p:nvGrpSpPr>
          <p:grpSpPr>
            <a:xfrm>
              <a:off x="0" y="5528082"/>
              <a:ext cx="5892320" cy="7543800"/>
              <a:chOff x="0" y="0"/>
              <a:chExt cx="1494903" cy="1913890"/>
            </a:xfrm>
          </p:grpSpPr>
          <p:sp>
            <p:nvSpPr>
              <p:cNvPr id="19" name="Freeform 8">
                <a:extLst>
                  <a:ext uri="{FF2B5EF4-FFF2-40B4-BE49-F238E27FC236}">
                    <a16:creationId xmlns:a16="http://schemas.microsoft.com/office/drawing/2014/main" id="{77FADE63-E8B1-5147-4C45-3502EF98E005}"/>
                  </a:ext>
                </a:extLst>
              </p:cNvPr>
              <p:cNvSpPr/>
              <p:nvPr/>
            </p:nvSpPr>
            <p:spPr>
              <a:xfrm>
                <a:off x="0" y="0"/>
                <a:ext cx="1494903" cy="1913890"/>
              </a:xfrm>
              <a:custGeom>
                <a:avLst/>
                <a:gdLst/>
                <a:ahLst/>
                <a:cxnLst/>
                <a:rect l="l" t="t" r="r" b="b"/>
                <a:pathLst>
                  <a:path w="1494903" h="1913890">
                    <a:moveTo>
                      <a:pt x="0" y="0"/>
                    </a:moveTo>
                    <a:lnTo>
                      <a:pt x="1494903" y="0"/>
                    </a:lnTo>
                    <a:lnTo>
                      <a:pt x="1494903" y="1913890"/>
                    </a:lnTo>
                    <a:lnTo>
                      <a:pt x="0" y="1913890"/>
                    </a:lnTo>
                    <a:close/>
                  </a:path>
                </a:pathLst>
              </a:custGeom>
              <a:solidFill>
                <a:srgbClr val="F2BCD6"/>
              </a:solidFill>
            </p:spPr>
          </p:sp>
        </p:grpSp>
      </p:grpSp>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799BC6C-D51B-6E12-1BAF-3B404861EA38}"/>
              </a:ext>
            </a:extLst>
          </p:cNvPr>
          <p:cNvGraphicFramePr/>
          <p:nvPr>
            <p:extLst>
              <p:ext uri="{D42A27DB-BD31-4B8C-83A1-F6EECF244321}">
                <p14:modId xmlns:p14="http://schemas.microsoft.com/office/powerpoint/2010/main" val="3069597058"/>
              </p:ext>
            </p:extLst>
          </p:nvPr>
        </p:nvGraphicFramePr>
        <p:xfrm>
          <a:off x="965200" y="1989243"/>
          <a:ext cx="10418658" cy="4370918"/>
        </p:xfrm>
        <a:graphic>
          <a:graphicData uri="http://schemas.openxmlformats.org/drawingml/2006/table">
            <a:tbl>
              <a:tblPr firstRow="1" bandRow="1">
                <a:tableStyleId>{5940675A-B579-460E-94D1-54222C63F5DA}</a:tableStyleId>
              </a:tblPr>
              <a:tblGrid>
                <a:gridCol w="3098377">
                  <a:extLst>
                    <a:ext uri="{9D8B030D-6E8A-4147-A177-3AD203B41FA5}">
                      <a16:colId xmlns:a16="http://schemas.microsoft.com/office/drawing/2014/main" val="20000"/>
                    </a:ext>
                  </a:extLst>
                </a:gridCol>
                <a:gridCol w="2125557">
                  <a:extLst>
                    <a:ext uri="{9D8B030D-6E8A-4147-A177-3AD203B41FA5}">
                      <a16:colId xmlns:a16="http://schemas.microsoft.com/office/drawing/2014/main" val="20001"/>
                    </a:ext>
                  </a:extLst>
                </a:gridCol>
                <a:gridCol w="2981537">
                  <a:extLst>
                    <a:ext uri="{9D8B030D-6E8A-4147-A177-3AD203B41FA5}">
                      <a16:colId xmlns:a16="http://schemas.microsoft.com/office/drawing/2014/main" val="20002"/>
                    </a:ext>
                  </a:extLst>
                </a:gridCol>
                <a:gridCol w="2213187">
                  <a:extLst>
                    <a:ext uri="{9D8B030D-6E8A-4147-A177-3AD203B41FA5}">
                      <a16:colId xmlns:a16="http://schemas.microsoft.com/office/drawing/2014/main" val="20003"/>
                    </a:ext>
                  </a:extLst>
                </a:gridCol>
              </a:tblGrid>
              <a:tr h="556762">
                <a:tc gridSpan="4">
                  <a:txBody>
                    <a:bodyPr/>
                    <a:lstStyle/>
                    <a:p>
                      <a:pPr indent="0" algn="ctr">
                        <a:lnSpc>
                          <a:spcPct val="100000"/>
                        </a:lnSpc>
                        <a:buNone/>
                      </a:pPr>
                      <a:r>
                        <a:rPr lang="en-US" sz="2400" b="1" dirty="0">
                          <a:latin typeface="UTM Avo" panose="02040603050506020204" pitchFamily="18" charset="0"/>
                          <a:cs typeface="Arial" panose="020B0604020202020204" pitchFamily="34" charset="0"/>
                        </a:rPr>
                        <a:t>PHIẾU HỌC TẬP SỐ 1</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en-US"/>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en-US"/>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1031425">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Hiệu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độ</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âm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điện</a:t>
                      </a:r>
                      <a:r>
                        <a:rPr lang="en-US" sz="2400" b="1" dirty="0">
                          <a:latin typeface="UTM Avo" panose="02040603050506020204" pitchFamily="18" charset="0"/>
                          <a:cs typeface="Arial" panose="020B0604020202020204" pitchFamily="34" charset="0"/>
                        </a:rPr>
                        <a:t> (</a:t>
                      </a:r>
                      <a:r>
                        <a:rPr lang="en-US" sz="2400" b="1" dirty="0">
                          <a:latin typeface="UTM Avo" panose="02040603050506020204" pitchFamily="18" charset="0"/>
                          <a:cs typeface="Arial" panose="020B0604020202020204" pitchFamily="34" charset="0"/>
                          <a:sym typeface="+mn-ea"/>
                        </a:rPr>
                        <a:t>∆χ</a:t>
                      </a:r>
                      <a:r>
                        <a:rPr lang="en-US" sz="2400" b="1" dirty="0">
                          <a:latin typeface="UTM Avo" panose="02040603050506020204" pitchFamily="18" charset="0"/>
                          <a:cs typeface="Arial" panose="020B0604020202020204" pitchFamily="34" charset="0"/>
                        </a:rPr>
                        <a:t>)</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dirty="0">
                          <a:latin typeface="UTM Avo" panose="02040603050506020204" pitchFamily="18" charset="0"/>
                          <a:cs typeface="Arial" panose="020B0604020202020204" pitchFamily="34" charset="0"/>
                          <a:sym typeface="+mn-ea"/>
                        </a:rPr>
                        <a:t>∆χ</a:t>
                      </a:r>
                      <a:r>
                        <a:rPr lang="en-US" sz="2400" b="0" dirty="0">
                          <a:latin typeface="UTM Avo" panose="02040603050506020204" pitchFamily="18" charset="0"/>
                          <a:cs typeface="Arial" panose="020B0604020202020204" pitchFamily="34" charset="0"/>
                        </a:rPr>
                        <a:t>&lt; 0,4</a:t>
                      </a:r>
                      <a:endParaRPr lang="en-US" sz="2400" b="0"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0,4 ≤ </a:t>
                      </a:r>
                      <a:r>
                        <a:rPr lang="en-US" sz="2400" dirty="0">
                          <a:latin typeface="UTM Avo" panose="02040603050506020204" pitchFamily="18" charset="0"/>
                          <a:cs typeface="Arial" panose="020B0604020202020204" pitchFamily="34" charset="0"/>
                          <a:sym typeface="+mn-ea"/>
                        </a:rPr>
                        <a:t>∆χ</a:t>
                      </a:r>
                      <a:r>
                        <a:rPr lang="en-US" sz="2400" b="0" dirty="0">
                          <a:latin typeface="UTM Avo" panose="02040603050506020204" pitchFamily="18" charset="0"/>
                          <a:cs typeface="Arial" panose="020B0604020202020204" pitchFamily="34" charset="0"/>
                        </a:rPr>
                        <a:t>&lt; 1,7</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dirty="0">
                          <a:latin typeface="UTM Avo" panose="02040603050506020204" pitchFamily="18" charset="0"/>
                          <a:cs typeface="Arial" panose="020B0604020202020204" pitchFamily="34" charset="0"/>
                          <a:sym typeface="+mn-ea"/>
                        </a:rPr>
                        <a:t>∆χ</a:t>
                      </a:r>
                      <a:r>
                        <a:rPr lang="en-US" sz="2400" b="0" dirty="0">
                          <a:latin typeface="UTM Avo" panose="02040603050506020204" pitchFamily="18" charset="0"/>
                          <a:cs typeface="Arial" panose="020B0604020202020204" pitchFamily="34" charset="0"/>
                        </a:rPr>
                        <a:t>≥ 1,7</a:t>
                      </a:r>
                      <a:endParaRPr lang="en-US" sz="2400" b="0"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24231">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Loại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liên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kết</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75">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Đặc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điểm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cặp</a:t>
                      </a:r>
                      <a:r>
                        <a:rPr lang="en-US" sz="2400" b="1" dirty="0">
                          <a:latin typeface="UTM Avo" panose="02040603050506020204" pitchFamily="18" charset="0"/>
                          <a:cs typeface="Arial" panose="020B0604020202020204" pitchFamily="34" charset="0"/>
                        </a:rPr>
                        <a:t> e </a:t>
                      </a:r>
                      <a:r>
                        <a:rPr lang="en-US" sz="2400" b="1" dirty="0" err="1">
                          <a:latin typeface="UTM Avo" panose="02040603050506020204" pitchFamily="18" charset="0"/>
                          <a:cs typeface="Arial" panose="020B0604020202020204" pitchFamily="34" charset="0"/>
                        </a:rPr>
                        <a:t>chung</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64625">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 </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6791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8">
            <a:extLst>
              <a:ext uri="{FF2B5EF4-FFF2-40B4-BE49-F238E27FC236}">
                <a16:creationId xmlns:a16="http://schemas.microsoft.com/office/drawing/2014/main" id="{C241F970-86B4-52C6-D516-0E01A8282E09}"/>
              </a:ext>
            </a:extLst>
          </p:cNvPr>
          <p:cNvSpPr txBox="1"/>
          <p:nvPr/>
        </p:nvSpPr>
        <p:spPr>
          <a:xfrm>
            <a:off x="589280" y="1755351"/>
            <a:ext cx="7832937" cy="558551"/>
          </a:xfrm>
          <a:prstGeom prst="rect">
            <a:avLst/>
          </a:prstGeom>
        </p:spPr>
        <p:txBody>
          <a:bodyPr wrap="square" lIns="0" tIns="0" rIns="0" bIns="0" rtlCol="0" anchor="t">
            <a:spAutoFit/>
          </a:bodyPr>
          <a:lstStyle/>
          <a:p>
            <a:pPr>
              <a:lnSpc>
                <a:spcPts val="5000"/>
              </a:lnSpc>
            </a:pPr>
            <a:r>
              <a:rPr lang="en-US" sz="2800" b="1" dirty="0" err="1">
                <a:solidFill>
                  <a:srgbClr val="000000"/>
                </a:solidFill>
                <a:latin typeface="UTM Avo" panose="02040603050506020204" pitchFamily="18" charset="0"/>
                <a:cs typeface="Arial" panose="020B0604020202020204" pitchFamily="34" charset="0"/>
              </a:rPr>
              <a:t>Đáp</a:t>
            </a:r>
            <a:r>
              <a:rPr lang="en-US" sz="2800" b="1" dirty="0">
                <a:solidFill>
                  <a:srgbClr val="000000"/>
                </a:solidFill>
                <a:latin typeface="UTM Avo" panose="02040603050506020204" pitchFamily="18" charset="0"/>
                <a:cs typeface="Arial" panose="020B0604020202020204" pitchFamily="34" charset="0"/>
              </a:rPr>
              <a:t> </a:t>
            </a:r>
            <a:r>
              <a:rPr lang="en-US" sz="2800" b="1" dirty="0" err="1">
                <a:solidFill>
                  <a:srgbClr val="000000"/>
                </a:solidFill>
                <a:latin typeface="UTM Avo" panose="02040603050506020204" pitchFamily="18" charset="0"/>
                <a:cs typeface="Arial" panose="020B0604020202020204" pitchFamily="34" charset="0"/>
              </a:rPr>
              <a:t>án</a:t>
            </a:r>
            <a:endParaRPr lang="en-US" sz="2800" b="1" dirty="0">
              <a:solidFill>
                <a:srgbClr val="000000"/>
              </a:solidFill>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766D1455-5E15-29C7-AC1A-B809800FB7A7}"/>
                  </a:ext>
                </a:extLst>
              </p:cNvPr>
              <p:cNvGraphicFramePr/>
              <p:nvPr>
                <p:extLst>
                  <p:ext uri="{D42A27DB-BD31-4B8C-83A1-F6EECF244321}">
                    <p14:modId xmlns:p14="http://schemas.microsoft.com/office/powerpoint/2010/main" val="1252935676"/>
                  </p:ext>
                </p:extLst>
              </p:nvPr>
            </p:nvGraphicFramePr>
            <p:xfrm>
              <a:off x="562187" y="2456391"/>
              <a:ext cx="11084559" cy="3334809"/>
            </p:xfrm>
            <a:graphic>
              <a:graphicData uri="http://schemas.openxmlformats.org/drawingml/2006/table">
                <a:tbl>
                  <a:tblPr firstRow="1" bandRow="1">
                    <a:tableStyleId>{5940675A-B579-460E-94D1-54222C63F5DA}</a:tableStyleId>
                  </a:tblPr>
                  <a:tblGrid>
                    <a:gridCol w="2570903">
                      <a:extLst>
                        <a:ext uri="{9D8B030D-6E8A-4147-A177-3AD203B41FA5}">
                          <a16:colId xmlns:a16="http://schemas.microsoft.com/office/drawing/2014/main" val="20000"/>
                        </a:ext>
                      </a:extLst>
                    </a:gridCol>
                    <a:gridCol w="2719070">
                      <a:extLst>
                        <a:ext uri="{9D8B030D-6E8A-4147-A177-3AD203B41FA5}">
                          <a16:colId xmlns:a16="http://schemas.microsoft.com/office/drawing/2014/main" val="20001"/>
                        </a:ext>
                      </a:extLst>
                    </a:gridCol>
                    <a:gridCol w="3464983">
                      <a:extLst>
                        <a:ext uri="{9D8B030D-6E8A-4147-A177-3AD203B41FA5}">
                          <a16:colId xmlns:a16="http://schemas.microsoft.com/office/drawing/2014/main" val="20002"/>
                        </a:ext>
                      </a:extLst>
                    </a:gridCol>
                    <a:gridCol w="2329603">
                      <a:extLst>
                        <a:ext uri="{9D8B030D-6E8A-4147-A177-3AD203B41FA5}">
                          <a16:colId xmlns:a16="http://schemas.microsoft.com/office/drawing/2014/main" val="20003"/>
                        </a:ext>
                      </a:extLst>
                    </a:gridCol>
                  </a:tblGrid>
                  <a:tr h="1016712">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Hiệu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độ</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âm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điện</a:t>
                          </a:r>
                          <a:r>
                            <a:rPr lang="en-US" sz="2400" b="1" dirty="0">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oMath>
                          </a14:m>
                          <a:r>
                            <a:rPr lang="en-US" sz="2400" b="1" dirty="0">
                              <a:latin typeface="UTM Avo" panose="02040603050506020204" pitchFamily="18" charset="0"/>
                              <a:cs typeface="Arial" panose="020B0604020202020204" pitchFamily="34" charset="0"/>
                            </a:rPr>
                            <a:t>)</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oMath>
                          </a14:m>
                          <a:r>
                            <a:rPr lang="en-US" sz="2400" b="1" dirty="0">
                              <a:latin typeface="UTM Avo" panose="02040603050506020204" pitchFamily="18" charset="0"/>
                              <a:cs typeface="Arial" panose="020B0604020202020204" pitchFamily="34" charset="0"/>
                            </a:rPr>
                            <a:t> &lt; 0,4</a:t>
                          </a:r>
                          <a:endParaRPr lang="en-US" sz="2400" b="1"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1" dirty="0">
                              <a:latin typeface="UTM Avo" panose="02040603050506020204" pitchFamily="18" charset="0"/>
                              <a:cs typeface="Arial" panose="020B0604020202020204" pitchFamily="34" charset="0"/>
                            </a:rPr>
                            <a:t>0,4 ≤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r>
                                <a:rPr lang="en-US" sz="2400" b="0" i="1" dirty="0" smtClean="0">
                                  <a:latin typeface="Cambria Math" panose="02040503050406030204" pitchFamily="18" charset="0"/>
                                  <a:cs typeface="Arial" panose="020B0604020202020204" pitchFamily="34" charset="0"/>
                                  <a:sym typeface="+mn-ea"/>
                                </a:rPr>
                                <m:t> </m:t>
                              </m:r>
                            </m:oMath>
                          </a14:m>
                          <a:r>
                            <a:rPr lang="en-US" sz="2400" b="1" dirty="0">
                              <a:latin typeface="UTM Avo" panose="02040603050506020204" pitchFamily="18" charset="0"/>
                              <a:cs typeface="Arial" panose="020B0604020202020204" pitchFamily="34" charset="0"/>
                            </a:rPr>
                            <a:t>&lt; 1,7</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oMath>
                          </a14:m>
                          <a:r>
                            <a:rPr lang="en-US" sz="2400" b="1" dirty="0">
                              <a:latin typeface="UTM Avo" panose="02040603050506020204" pitchFamily="18" charset="0"/>
                              <a:cs typeface="Arial" panose="020B0604020202020204" pitchFamily="34" charset="0"/>
                            </a:rPr>
                            <a:t> ≥ 1,7</a:t>
                          </a:r>
                          <a:endParaRPr lang="en-US" sz="2400" b="1"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3809">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Loại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liên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kết</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CHT </a:t>
                          </a:r>
                          <a:r>
                            <a:rPr lang="en-US" sz="2400" b="0" dirty="0" err="1">
                              <a:latin typeface="UTM Avo" panose="02040603050506020204" pitchFamily="18" charset="0"/>
                              <a:cs typeface="Arial" panose="020B0604020202020204" pitchFamily="34" charset="0"/>
                            </a:rPr>
                            <a:t>không</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cực</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CHT </a:t>
                          </a:r>
                          <a:r>
                            <a:rPr lang="en-US" sz="2400" b="0" dirty="0" err="1">
                              <a:latin typeface="UTM Avo" panose="02040603050506020204" pitchFamily="18" charset="0"/>
                              <a:cs typeface="Arial" panose="020B0604020202020204" pitchFamily="34" charset="0"/>
                            </a:rPr>
                            <a:t>có</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cực</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ion</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04288">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Đặc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điểm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cặp</a:t>
                          </a:r>
                          <a:r>
                            <a:rPr lang="en-US" sz="2400" b="1" dirty="0">
                              <a:latin typeface="UTM Avo" panose="02040603050506020204" pitchFamily="18" charset="0"/>
                              <a:cs typeface="Arial" panose="020B0604020202020204" pitchFamily="34" charset="0"/>
                            </a:rPr>
                            <a:t> e </a:t>
                          </a:r>
                          <a:r>
                            <a:rPr lang="en-US" sz="2400" b="1" dirty="0" err="1">
                              <a:latin typeface="UTM Avo" panose="02040603050506020204" pitchFamily="18" charset="0"/>
                              <a:cs typeface="Arial" panose="020B0604020202020204" pitchFamily="34" charset="0"/>
                            </a:rPr>
                            <a:t>chung</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Không</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bị</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lệch</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Bị</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lệch</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về</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một</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phía</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nguyên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tử</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có</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độ</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âm</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điện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lớn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hơn</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Chuyển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về</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một</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nguyên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tử</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3" name="Table 2">
                <a:extLst>
                  <a:ext uri="{FF2B5EF4-FFF2-40B4-BE49-F238E27FC236}">
                    <a16:creationId xmlns:a16="http://schemas.microsoft.com/office/drawing/2014/main" id="{766D1455-5E15-29C7-AC1A-B809800FB7A7}"/>
                  </a:ext>
                </a:extLst>
              </p:cNvPr>
              <p:cNvGraphicFramePr/>
              <p:nvPr>
                <p:extLst>
                  <p:ext uri="{D42A27DB-BD31-4B8C-83A1-F6EECF244321}">
                    <p14:modId xmlns:p14="http://schemas.microsoft.com/office/powerpoint/2010/main" val="1252935676"/>
                  </p:ext>
                </p:extLst>
              </p:nvPr>
            </p:nvGraphicFramePr>
            <p:xfrm>
              <a:off x="562187" y="2456391"/>
              <a:ext cx="11084559" cy="3334809"/>
            </p:xfrm>
            <a:graphic>
              <a:graphicData uri="http://schemas.openxmlformats.org/drawingml/2006/table">
                <a:tbl>
                  <a:tblPr firstRow="1" bandRow="1">
                    <a:tableStyleId>{5940675A-B579-460E-94D1-54222C63F5DA}</a:tableStyleId>
                  </a:tblPr>
                  <a:tblGrid>
                    <a:gridCol w="2570903">
                      <a:extLst>
                        <a:ext uri="{9D8B030D-6E8A-4147-A177-3AD203B41FA5}">
                          <a16:colId xmlns:a16="http://schemas.microsoft.com/office/drawing/2014/main" val="20000"/>
                        </a:ext>
                      </a:extLst>
                    </a:gridCol>
                    <a:gridCol w="2719070">
                      <a:extLst>
                        <a:ext uri="{9D8B030D-6E8A-4147-A177-3AD203B41FA5}">
                          <a16:colId xmlns:a16="http://schemas.microsoft.com/office/drawing/2014/main" val="20001"/>
                        </a:ext>
                      </a:extLst>
                    </a:gridCol>
                    <a:gridCol w="3464983">
                      <a:extLst>
                        <a:ext uri="{9D8B030D-6E8A-4147-A177-3AD203B41FA5}">
                          <a16:colId xmlns:a16="http://schemas.microsoft.com/office/drawing/2014/main" val="20002"/>
                        </a:ext>
                      </a:extLst>
                    </a:gridCol>
                    <a:gridCol w="2329603">
                      <a:extLst>
                        <a:ext uri="{9D8B030D-6E8A-4147-A177-3AD203B41FA5}">
                          <a16:colId xmlns:a16="http://schemas.microsoft.com/office/drawing/2014/main" val="20003"/>
                        </a:ext>
                      </a:extLst>
                    </a:gridCol>
                  </a:tblGrid>
                  <a:tr h="1016712">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237" t="-599" r="-331517" b="-229940"/>
                          </a:stretch>
                        </a:blip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94843" t="-599" r="-213677" b="-229940"/>
                          </a:stretch>
                        </a:blip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152724" t="-599" r="-67487" b="-229940"/>
                          </a:stretch>
                        </a:blip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376440" t="-599" r="-524" b="-229940"/>
                          </a:stretch>
                        </a:blipFill>
                      </a:tcPr>
                    </a:tc>
                    <a:extLst>
                      <a:ext uri="{0D108BD9-81ED-4DB2-BD59-A6C34878D82A}">
                        <a16:rowId xmlns:a16="http://schemas.microsoft.com/office/drawing/2014/main" val="10000"/>
                      </a:ext>
                    </a:extLst>
                  </a:tr>
                  <a:tr h="813809">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Loại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liên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kết</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CHT </a:t>
                          </a:r>
                          <a:r>
                            <a:rPr lang="en-US" sz="2400" b="0" dirty="0" err="1">
                              <a:latin typeface="UTM Avo" panose="02040603050506020204" pitchFamily="18" charset="0"/>
                              <a:cs typeface="Arial" panose="020B0604020202020204" pitchFamily="34" charset="0"/>
                            </a:rPr>
                            <a:t>không</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cực</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CHT </a:t>
                          </a:r>
                          <a:r>
                            <a:rPr lang="en-US" sz="2400" b="0" dirty="0" err="1">
                              <a:latin typeface="UTM Avo" panose="02040603050506020204" pitchFamily="18" charset="0"/>
                              <a:cs typeface="Arial" panose="020B0604020202020204" pitchFamily="34" charset="0"/>
                            </a:rPr>
                            <a:t>có</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cực</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a:latin typeface="UTM Avo" panose="02040603050506020204" pitchFamily="18" charset="0"/>
                              <a:cs typeface="Arial" panose="020B0604020202020204" pitchFamily="34" charset="0"/>
                            </a:rPr>
                            <a:t>LK ion</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504288">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Đặc</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điểm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cặp</a:t>
                          </a:r>
                          <a:r>
                            <a:rPr lang="en-US" sz="2400" b="1" dirty="0">
                              <a:latin typeface="UTM Avo" panose="02040603050506020204" pitchFamily="18" charset="0"/>
                              <a:cs typeface="Arial" panose="020B0604020202020204" pitchFamily="34" charset="0"/>
                            </a:rPr>
                            <a:t> e </a:t>
                          </a:r>
                          <a:r>
                            <a:rPr lang="en-US" sz="2400" b="1" dirty="0" err="1">
                              <a:latin typeface="UTM Avo" panose="02040603050506020204" pitchFamily="18" charset="0"/>
                              <a:cs typeface="Arial" panose="020B0604020202020204" pitchFamily="34" charset="0"/>
                            </a:rPr>
                            <a:t>chung</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Không</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bị</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lệch</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Bị</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lệch</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về</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một</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phía</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nguyên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tử</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có</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độ</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âm</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điện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lớn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hơn</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b="0" dirty="0" err="1">
                              <a:latin typeface="UTM Avo" panose="02040603050506020204" pitchFamily="18" charset="0"/>
                              <a:cs typeface="Arial" panose="020B0604020202020204" pitchFamily="34" charset="0"/>
                            </a:rPr>
                            <a:t>Chuyển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về</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một</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nguyên</a:t>
                          </a:r>
                          <a:r>
                            <a:rPr lang="en-US" sz="2400" b="0" dirty="0">
                              <a:latin typeface="UTM Avo" panose="02040603050506020204" pitchFamily="18" charset="0"/>
                              <a:cs typeface="Arial" panose="020B0604020202020204" pitchFamily="34" charset="0"/>
                            </a:rPr>
                            <a:t> </a:t>
                          </a:r>
                          <a:r>
                            <a:rPr lang="en-US" sz="2400" b="0" dirty="0" err="1">
                              <a:latin typeface="UTM Avo" panose="02040603050506020204" pitchFamily="18" charset="0"/>
                              <a:cs typeface="Arial" panose="020B0604020202020204" pitchFamily="34" charset="0"/>
                            </a:rPr>
                            <a:t>tử</a:t>
                          </a: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Fallback>
      </mc:AlternateContent>
    </p:spTree>
    <p:extLst>
      <p:ext uri="{BB962C8B-B14F-4D97-AF65-F5344CB8AC3E}">
        <p14:creationId xmlns:p14="http://schemas.microsoft.com/office/powerpoint/2010/main" val="152275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585524" y="1764072"/>
            <a:ext cx="11027356" cy="2783839"/>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Trong liên kết giữa nguyên tử A và B, nếu độ âm điện của nguyên tử A nhỏ hơn độ âm điện của nguyên tử B thì cặp electron  dùng  chung  sẽ  lệch về phía nguyên tử B. Nguyên tử B lúc này mang một phần điện  tích  âm  (</a:t>
            </a:r>
            <a:r>
              <a:rPr lang="el-GR" sz="2400" dirty="0">
                <a:latin typeface="UTM Avo" panose="02040603050506020204" pitchFamily="18" charset="0"/>
                <a:ea typeface="Calibri" panose="020F0502020204030204" pitchFamily="34" charset="0"/>
                <a:cs typeface="Arial" panose="020B0604020202020204" pitchFamily="34" charset="0"/>
              </a:rPr>
              <a:t>δ</a:t>
            </a:r>
            <a:r>
              <a:rPr lang="el-GR" sz="2400" baseline="30000" dirty="0">
                <a:latin typeface="UTM Avo" panose="02040603050506020204" pitchFamily="18" charset="0"/>
                <a:ea typeface="Calibri" panose="020F0502020204030204" pitchFamily="34" charset="0"/>
                <a:cs typeface="Arial" panose="020B0604020202020204" pitchFamily="34" charset="0"/>
              </a:rPr>
              <a:t>–</a:t>
            </a:r>
            <a:r>
              <a:rPr lang="el-GR"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nguyên  tử A  mang  một  phần  điện  tích dương (</a:t>
            </a:r>
            <a:r>
              <a:rPr lang="el-GR" sz="2400" dirty="0">
                <a:latin typeface="UTM Avo" panose="02040603050506020204" pitchFamily="18" charset="0"/>
                <a:ea typeface="Calibri" panose="020F0502020204030204" pitchFamily="34" charset="0"/>
                <a:cs typeface="Arial" panose="020B0604020202020204" pitchFamily="34" charset="0"/>
              </a:rPr>
              <a:t>δ</a:t>
            </a:r>
            <a:r>
              <a:rPr lang="el-GR" sz="2400" baseline="30000" dirty="0">
                <a:latin typeface="UTM Avo" panose="02040603050506020204" pitchFamily="18" charset="0"/>
                <a:ea typeface="Calibri" panose="020F0502020204030204" pitchFamily="34" charset="0"/>
                <a:cs typeface="Arial" panose="020B0604020202020204" pitchFamily="34" charset="0"/>
              </a:rPr>
              <a:t>+</a:t>
            </a:r>
            <a:r>
              <a:rPr lang="el-GR"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Liên kết này gọi là liên kết cộng hoá trị có cực.</a:t>
            </a:r>
          </a:p>
        </p:txBody>
      </p:sp>
      <p:sp>
        <p:nvSpPr>
          <p:cNvPr id="4" name="Rectangle 3">
            <a:extLst>
              <a:ext uri="{FF2B5EF4-FFF2-40B4-BE49-F238E27FC236}">
                <a16:creationId xmlns:a16="http://schemas.microsoft.com/office/drawing/2014/main" id="{869307E2-4EA1-50E6-3C0B-945C26EE3772}"/>
              </a:ext>
            </a:extLst>
          </p:cNvPr>
          <p:cNvSpPr/>
          <p:nvPr/>
        </p:nvSpPr>
        <p:spPr>
          <a:xfrm>
            <a:off x="585524" y="4612641"/>
            <a:ext cx="11027356" cy="112184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Hiệu độ âm điện của F (3,98) và H (2,20) trong HF là 1,78 nhưng  đây  vẫn  là  hợp  chất cộng hoá trị.</a:t>
            </a:r>
          </a:p>
        </p:txBody>
      </p:sp>
    </p:spTree>
    <p:extLst>
      <p:ext uri="{BB962C8B-B14F-4D97-AF65-F5344CB8AC3E}">
        <p14:creationId xmlns:p14="http://schemas.microsoft.com/office/powerpoint/2010/main" val="95242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605844" y="1764072"/>
            <a:ext cx="11027356" cy="567848"/>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Xét một số ví dụ sau:</a:t>
            </a:r>
          </a:p>
        </p:txBody>
      </p:sp>
      <mc:AlternateContent xmlns:mc="http://schemas.openxmlformats.org/markup-compatibility/2006" xmlns:a14="http://schemas.microsoft.com/office/drawing/2010/main">
        <mc:Choice Requires="a14">
          <p:graphicFrame>
            <p:nvGraphicFramePr>
              <p:cNvPr id="2" name="Table 1">
                <a:extLst>
                  <a:ext uri="{FF2B5EF4-FFF2-40B4-BE49-F238E27FC236}">
                    <a16:creationId xmlns:a16="http://schemas.microsoft.com/office/drawing/2014/main" id="{F9FE888C-1EC8-E2A3-C6D1-87D808DCA32B}"/>
                  </a:ext>
                </a:extLst>
              </p:cNvPr>
              <p:cNvGraphicFramePr/>
              <p:nvPr>
                <p:extLst>
                  <p:ext uri="{D42A27DB-BD31-4B8C-83A1-F6EECF244321}">
                    <p14:modId xmlns:p14="http://schemas.microsoft.com/office/powerpoint/2010/main" val="3788165394"/>
                  </p:ext>
                </p:extLst>
              </p:nvPr>
            </p:nvGraphicFramePr>
            <p:xfrm>
              <a:off x="641792" y="2473960"/>
              <a:ext cx="11194609" cy="3540760"/>
            </p:xfrm>
            <a:graphic>
              <a:graphicData uri="http://schemas.openxmlformats.org/drawingml/2006/table">
                <a:tbl>
                  <a:tblPr firstRow="1" bandRow="1">
                    <a:tableStyleId>{5940675A-B579-460E-94D1-54222C63F5DA}</a:tableStyleId>
                  </a:tblPr>
                  <a:tblGrid>
                    <a:gridCol w="2121728">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6278881">
                      <a:extLst>
                        <a:ext uri="{9D8B030D-6E8A-4147-A177-3AD203B41FA5}">
                          <a16:colId xmlns:a16="http://schemas.microsoft.com/office/drawing/2014/main" val="20002"/>
                        </a:ext>
                      </a:extLst>
                    </a:gridCol>
                  </a:tblGrid>
                  <a:tr h="1027640">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1</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1"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kern="1200" dirty="0" smtClean="0">
                                  <a:solidFill>
                                    <a:schemeClr val="tx1"/>
                                  </a:solidFill>
                                  <a:latin typeface="Cambria Math" panose="02040503050406030204" pitchFamily="18" charset="0"/>
                                  <a:ea typeface="Calibri" panose="020F0502020204030204" pitchFamily="34" charset="0"/>
                                  <a:cs typeface="Arial" panose="020B0604020202020204" pitchFamily="34" charset="0"/>
                                  <a:sym typeface="+mn-ea"/>
                                </a:rPr>
                                <m:t>𝜒</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0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ê</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li</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ê</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k</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ế</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t</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gi</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ữ</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a</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hai</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nguy</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ê</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t</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ử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Cl</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l</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à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li</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ê</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k</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ế</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t</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c</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ộ</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ng</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ho</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á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tr</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ị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kh</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ô</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ng</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 </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c</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ự</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c</m:t>
                              </m:r>
                              <m:r>
                                <m:rPr>
                                  <m:nor/>
                                </m:rPr>
                                <a:rPr lang="en-US" sz="2400" kern="1200" smtClean="0">
                                  <a:solidFill>
                                    <a:schemeClr val="tx1"/>
                                  </a:solidFill>
                                  <a:latin typeface="UTM Avo" panose="02040603050506020204" pitchFamily="18" charset="0"/>
                                  <a:ea typeface="Calibri" panose="020F0502020204030204" pitchFamily="34" charset="0"/>
                                  <a:cs typeface="Arial" panose="020B0604020202020204" pitchFamily="34" charset="0"/>
                                </a:rPr>
                                <m:t>.</m:t>
                              </m:r>
                            </m:oMath>
                          </a14:m>
                          <a:endParaRPr lang="en-US" sz="2400" kern="1200" dirty="0">
                            <a:solidFill>
                              <a:schemeClr val="tx1"/>
                            </a:solidFill>
                            <a:latin typeface="UTM Avo" panose="02040603050506020204" pitchFamily="18" charset="0"/>
                            <a:ea typeface="Calibri" panose="020F0502020204030204" pitchFamily="3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7482">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2</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r>
                                <a:rPr lang="en-US" sz="2400" b="0" i="1" dirty="0" smtClean="0">
                                  <a:latin typeface="Cambria Math" panose="02040503050406030204" pitchFamily="18" charset="0"/>
                                  <a:cs typeface="Arial" panose="020B0604020202020204" pitchFamily="34" charset="0"/>
                                  <a:sym typeface="+mn-ea"/>
                                </a:rPr>
                                <m:t> </m:t>
                              </m:r>
                              <m:r>
                                <m:rPr>
                                  <m:nor/>
                                </m:rPr>
                                <a:rPr lang="en-US" sz="2400" b="0" i="0" u="none" strike="noStrike" kern="1200" baseline="0" smtClean="0">
                                  <a:solidFill>
                                    <a:schemeClr val="tx1"/>
                                  </a:solidFill>
                                  <a:latin typeface="+mn-lt"/>
                                  <a:ea typeface="+mn-ea"/>
                                  <a:cs typeface="+mn-cs"/>
                                </a:rPr>
                                <m:t>= </m:t>
                              </m:r>
                              <m:r>
                                <a:rPr lang="en-US" sz="2400" i="1" dirty="0" smtClean="0">
                                  <a:latin typeface="Cambria Math" panose="02040503050406030204" pitchFamily="18" charset="0"/>
                                  <a:cs typeface="Arial" panose="020B0604020202020204" pitchFamily="34" charset="0"/>
                                  <a:sym typeface="+mn-ea"/>
                                </a:rPr>
                                <m:t>𝜒</m:t>
                              </m:r>
                            </m:oMath>
                          </a14:m>
                          <a:r>
                            <a:rPr lang="en-US" sz="2400" b="0" dirty="0">
                              <a:latin typeface="UTM Avo" panose="02040603050506020204" pitchFamily="18" charset="0"/>
                              <a:ea typeface="Times New Roman" panose="02020603050405020304" charset="0"/>
                              <a:cs typeface="Arial" panose="020B0604020202020204" pitchFamily="34" charset="0"/>
                            </a:rPr>
                            <a:t>(Cl) -</a:t>
                          </a:r>
                          <a14:m>
                            <m:oMath xmlns:m="http://schemas.openxmlformats.org/officeDocument/2006/math">
                              <m:r>
                                <a:rPr lang="en-US" sz="2400" b="0" i="0" dirty="0" smtClean="0">
                                  <a:latin typeface="Cambria Math" panose="02040503050406030204" pitchFamily="18" charset="0"/>
                                  <a:cs typeface="Arial" panose="020B0604020202020204" pitchFamily="34" charset="0"/>
                                  <a:sym typeface="+mn-ea"/>
                                </a:rPr>
                                <m:t> </m:t>
                              </m:r>
                              <m:r>
                                <a:rPr lang="en-US" sz="2400" i="1" dirty="0" smtClean="0">
                                  <a:latin typeface="Cambria Math" panose="02040503050406030204" pitchFamily="18" charset="0"/>
                                  <a:cs typeface="Arial" panose="020B0604020202020204" pitchFamily="34" charset="0"/>
                                  <a:sym typeface="+mn-ea"/>
                                </a:rPr>
                                <m:t>𝜒</m:t>
                              </m:r>
                            </m:oMath>
                          </a14:m>
                          <a:r>
                            <a:rPr lang="en-US" sz="2400" b="0" dirty="0">
                              <a:latin typeface="UTM Avo" panose="02040603050506020204" pitchFamily="18" charset="0"/>
                              <a:ea typeface="Times New Roman" panose="02020603050405020304" charset="0"/>
                              <a:cs typeface="Arial" panose="020B0604020202020204" pitchFamily="34" charset="0"/>
                            </a:rPr>
                            <a:t>(H) = 3,16 – 2,20 = 0,96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latin typeface="UTM Avo" panose="02040603050506020204" pitchFamily="18" charset="0"/>
                              <a:ea typeface="+mn-ea"/>
                              <a:cs typeface="Arial" panose="020B0604020202020204" pitchFamily="34" charset="0"/>
                            </a:rPr>
                            <a:t>nên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liên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kết</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giữa</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nguyên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tử</a:t>
                          </a:r>
                          <a:r>
                            <a:rPr lang="en-US" sz="2400" kern="1200" dirty="0">
                              <a:solidFill>
                                <a:schemeClr val="tx1"/>
                              </a:solidFill>
                              <a:latin typeface="UTM Avo" panose="02040603050506020204" pitchFamily="18" charset="0"/>
                              <a:ea typeface="+mn-ea"/>
                              <a:cs typeface="Arial" panose="020B0604020202020204" pitchFamily="34" charset="0"/>
                            </a:rPr>
                            <a:t> H </a:t>
                          </a:r>
                          <a:r>
                            <a:rPr lang="en-US" sz="2400" kern="1200" dirty="0" err="1">
                              <a:solidFill>
                                <a:schemeClr val="tx1"/>
                              </a:solidFill>
                              <a:latin typeface="UTM Avo" panose="02040603050506020204" pitchFamily="18" charset="0"/>
                              <a:ea typeface="+mn-ea"/>
                              <a:cs typeface="Arial" panose="020B0604020202020204" pitchFamily="34" charset="0"/>
                            </a:rPr>
                            <a:t>và</a:t>
                          </a:r>
                          <a:r>
                            <a:rPr lang="en-US" sz="2400" kern="1200" dirty="0">
                              <a:solidFill>
                                <a:schemeClr val="tx1"/>
                              </a:solidFill>
                              <a:latin typeface="UTM Avo" panose="02040603050506020204" pitchFamily="18" charset="0"/>
                              <a:ea typeface="+mn-ea"/>
                              <a:cs typeface="Arial" panose="020B0604020202020204" pitchFamily="34" charset="0"/>
                            </a:rPr>
                            <a:t> Cl </a:t>
                          </a:r>
                          <a:r>
                            <a:rPr lang="en-US" sz="2400" kern="1200" dirty="0" err="1">
                              <a:solidFill>
                                <a:schemeClr val="tx1"/>
                              </a:solidFill>
                              <a:latin typeface="UTM Avo" panose="02040603050506020204" pitchFamily="18" charset="0"/>
                              <a:ea typeface="+mn-ea"/>
                              <a:cs typeface="Arial" panose="020B0604020202020204" pitchFamily="34" charset="0"/>
                            </a:rPr>
                            <a:t>là</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liên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kết</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cộng</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hoá</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trị</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có</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cực</a:t>
                          </a:r>
                          <a:r>
                            <a:rPr lang="en-US" sz="2400" kern="1200" dirty="0">
                              <a:solidFill>
                                <a:schemeClr val="tx1"/>
                              </a:solidFill>
                              <a:latin typeface="UTM Avo" panose="02040603050506020204" pitchFamily="18" charset="0"/>
                              <a:ea typeface="+mn-ea"/>
                              <a:cs typeface="Arial" panose="020B0604020202020204" pitchFamily="34" charset="0"/>
                            </a:rPr>
                            <a:t>.</a:t>
                          </a: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45638">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3</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UTM Avo" panose="02040603050506020204" pitchFamily="18" charset="0"/>
                              <a:cs typeface="Arial" panose="020B0604020202020204" pitchFamily="34" charset="0"/>
                              <a:sym typeface="+mn-ea"/>
                            </a:rPr>
                            <a:t>∆</a:t>
                          </a:r>
                          <a14:m>
                            <m:oMath xmlns:m="http://schemas.openxmlformats.org/officeDocument/2006/math">
                              <m:r>
                                <a:rPr lang="en-US" sz="2400" i="1" dirty="0" smtClean="0">
                                  <a:latin typeface="Cambria Math" panose="02040503050406030204" pitchFamily="18" charset="0"/>
                                  <a:cs typeface="Arial" panose="020B0604020202020204" pitchFamily="34" charset="0"/>
                                  <a:sym typeface="+mn-ea"/>
                                </a:rPr>
                                <m:t>𝜒</m:t>
                              </m:r>
                              <m:r>
                                <a:rPr lang="en-US" sz="2400" b="0" i="1" dirty="0" smtClean="0">
                                  <a:latin typeface="Cambria Math" panose="02040503050406030204" pitchFamily="18" charset="0"/>
                                  <a:cs typeface="Arial" panose="020B0604020202020204" pitchFamily="34" charset="0"/>
                                  <a:sym typeface="+mn-ea"/>
                                </a:rPr>
                                <m:t> </m:t>
                              </m:r>
                              <m:r>
                                <m:rPr>
                                  <m:nor/>
                                </m:rPr>
                                <a:rPr lang="en-US" sz="2400" b="0" i="0" u="none" strike="noStrike" kern="1200" baseline="0" smtClean="0">
                                  <a:solidFill>
                                    <a:schemeClr val="tx1"/>
                                  </a:solidFill>
                                  <a:latin typeface="+mn-lt"/>
                                  <a:ea typeface="+mn-ea"/>
                                  <a:cs typeface="+mn-cs"/>
                                </a:rPr>
                                <m:t>= </m:t>
                              </m:r>
                              <m:r>
                                <a:rPr lang="en-US" sz="2400" i="1" dirty="0" smtClean="0">
                                  <a:latin typeface="Cambria Math" panose="02040503050406030204" pitchFamily="18" charset="0"/>
                                  <a:cs typeface="Arial" panose="020B0604020202020204" pitchFamily="34" charset="0"/>
                                  <a:sym typeface="+mn-ea"/>
                                </a:rPr>
                                <m:t>𝜒</m:t>
                              </m:r>
                            </m:oMath>
                          </a14:m>
                          <a:r>
                            <a:rPr lang="en-US" sz="2400" b="0" dirty="0">
                              <a:latin typeface="UTM Avo" panose="02040603050506020204" pitchFamily="18" charset="0"/>
                              <a:ea typeface="Times New Roman" panose="02020603050405020304" charset="0"/>
                              <a:cs typeface="Arial" panose="020B0604020202020204" pitchFamily="34" charset="0"/>
                            </a:rPr>
                            <a:t>(Cl) -</a:t>
                          </a:r>
                          <a14:m>
                            <m:oMath xmlns:m="http://schemas.openxmlformats.org/officeDocument/2006/math">
                              <m:r>
                                <a:rPr lang="en-US" sz="2400" b="0" i="0" dirty="0" smtClean="0">
                                  <a:latin typeface="Cambria Math" panose="02040503050406030204" pitchFamily="18" charset="0"/>
                                  <a:cs typeface="Arial" panose="020B0604020202020204" pitchFamily="34" charset="0"/>
                                  <a:sym typeface="+mn-ea"/>
                                </a:rPr>
                                <m:t> </m:t>
                              </m:r>
                              <m:r>
                                <a:rPr lang="en-US" sz="2400" i="1" dirty="0" smtClean="0">
                                  <a:latin typeface="Cambria Math" panose="02040503050406030204" pitchFamily="18" charset="0"/>
                                  <a:cs typeface="Arial" panose="020B0604020202020204" pitchFamily="34" charset="0"/>
                                  <a:sym typeface="+mn-ea"/>
                                </a:rPr>
                                <m:t>𝜒</m:t>
                              </m:r>
                            </m:oMath>
                          </a14:m>
                          <a:r>
                            <a:rPr lang="en-US" sz="2400" b="0" dirty="0">
                              <a:latin typeface="UTM Avo" panose="02040603050506020204" pitchFamily="18" charset="0"/>
                              <a:ea typeface="Times New Roman" panose="02020603050405020304" charset="0"/>
                              <a:cs typeface="Arial" panose="020B0604020202020204" pitchFamily="34" charset="0"/>
                            </a:rPr>
                            <a:t>(H) = 3,16 – 0,93 = 2,23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err="1">
                              <a:solidFill>
                                <a:schemeClr val="tx1"/>
                              </a:solidFill>
                              <a:latin typeface="UTM Avo" panose="02040603050506020204" pitchFamily="18" charset="0"/>
                              <a:ea typeface="+mn-ea"/>
                              <a:cs typeface="Arial" panose="020B0604020202020204" pitchFamily="34" charset="0"/>
                            </a:rPr>
                            <a:t>nên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liên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kết</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trong</a:t>
                          </a:r>
                          <a:r>
                            <a:rPr lang="en-US" sz="2400" kern="1200" dirty="0">
                              <a:solidFill>
                                <a:schemeClr val="tx1"/>
                              </a:solidFill>
                              <a:latin typeface="UTM Avo" panose="02040603050506020204" pitchFamily="18" charset="0"/>
                              <a:ea typeface="+mn-ea"/>
                              <a:cs typeface="Arial" panose="020B0604020202020204" pitchFamily="34" charset="0"/>
                            </a:rPr>
                            <a:t> NaCl </a:t>
                          </a:r>
                          <a:r>
                            <a:rPr lang="en-US" sz="2400" kern="1200" dirty="0" err="1">
                              <a:solidFill>
                                <a:schemeClr val="tx1"/>
                              </a:solidFill>
                              <a:latin typeface="UTM Avo" panose="02040603050506020204" pitchFamily="18" charset="0"/>
                              <a:ea typeface="+mn-ea"/>
                              <a:cs typeface="Arial" panose="020B0604020202020204" pitchFamily="34" charset="0"/>
                            </a:rPr>
                            <a:t>là</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liên</a:t>
                          </a:r>
                          <a:r>
                            <a:rPr lang="en-US" sz="2400" kern="1200" dirty="0">
                              <a:solidFill>
                                <a:schemeClr val="tx1"/>
                              </a:solidFill>
                              <a:latin typeface="UTM Avo" panose="02040603050506020204" pitchFamily="18" charset="0"/>
                              <a:ea typeface="+mn-ea"/>
                              <a:cs typeface="Arial" panose="020B0604020202020204" pitchFamily="34" charset="0"/>
                            </a:rPr>
                            <a:t> </a:t>
                          </a:r>
                          <a:r>
                            <a:rPr lang="en-US" sz="2400" kern="1200" dirty="0" err="1">
                              <a:solidFill>
                                <a:schemeClr val="tx1"/>
                              </a:solidFill>
                              <a:latin typeface="UTM Avo" panose="02040603050506020204" pitchFamily="18" charset="0"/>
                              <a:ea typeface="+mn-ea"/>
                              <a:cs typeface="Arial" panose="020B0604020202020204" pitchFamily="34" charset="0"/>
                            </a:rPr>
                            <a:t>kết</a:t>
                          </a:r>
                          <a:r>
                            <a:rPr lang="en-US" sz="2400" kern="1200" dirty="0">
                              <a:solidFill>
                                <a:schemeClr val="tx1"/>
                              </a:solidFill>
                              <a:latin typeface="UTM Avo" panose="02040603050506020204" pitchFamily="18" charset="0"/>
                              <a:ea typeface="+mn-ea"/>
                              <a:cs typeface="Arial" panose="020B0604020202020204" pitchFamily="34" charset="0"/>
                            </a:rPr>
                            <a:t> ion.</a:t>
                          </a: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mc:Choice>
        <mc:Fallback xmlns="">
          <p:graphicFrame>
            <p:nvGraphicFramePr>
              <p:cNvPr id="2" name="Table 1">
                <a:extLst>
                  <a:ext uri="{FF2B5EF4-FFF2-40B4-BE49-F238E27FC236}">
                    <a16:creationId xmlns:a16="http://schemas.microsoft.com/office/drawing/2014/main" id="{F9FE888C-1EC8-E2A3-C6D1-87D808DCA32B}"/>
                  </a:ext>
                </a:extLst>
              </p:cNvPr>
              <p:cNvGraphicFramePr/>
              <p:nvPr>
                <p:extLst>
                  <p:ext uri="{D42A27DB-BD31-4B8C-83A1-F6EECF244321}">
                    <p14:modId xmlns:p14="http://schemas.microsoft.com/office/powerpoint/2010/main" val="3788165394"/>
                  </p:ext>
                </p:extLst>
              </p:nvPr>
            </p:nvGraphicFramePr>
            <p:xfrm>
              <a:off x="641792" y="2473960"/>
              <a:ext cx="11194609" cy="3540760"/>
            </p:xfrm>
            <a:graphic>
              <a:graphicData uri="http://schemas.openxmlformats.org/drawingml/2006/table">
                <a:tbl>
                  <a:tblPr firstRow="1" bandRow="1">
                    <a:tableStyleId>{5940675A-B579-460E-94D1-54222C63F5DA}</a:tableStyleId>
                  </a:tblPr>
                  <a:tblGrid>
                    <a:gridCol w="2121728">
                      <a:extLst>
                        <a:ext uri="{9D8B030D-6E8A-4147-A177-3AD203B41FA5}">
                          <a16:colId xmlns:a16="http://schemas.microsoft.com/office/drawing/2014/main" val="20000"/>
                        </a:ext>
                      </a:extLst>
                    </a:gridCol>
                    <a:gridCol w="2794000">
                      <a:extLst>
                        <a:ext uri="{9D8B030D-6E8A-4147-A177-3AD203B41FA5}">
                          <a16:colId xmlns:a16="http://schemas.microsoft.com/office/drawing/2014/main" val="20001"/>
                        </a:ext>
                      </a:extLst>
                    </a:gridCol>
                    <a:gridCol w="6278881">
                      <a:extLst>
                        <a:ext uri="{9D8B030D-6E8A-4147-A177-3AD203B41FA5}">
                          <a16:colId xmlns:a16="http://schemas.microsoft.com/office/drawing/2014/main" val="20002"/>
                        </a:ext>
                      </a:extLst>
                    </a:gridCol>
                  </a:tblGrid>
                  <a:tr h="1027640">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1</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1" dirty="0">
                            <a:latin typeface="UTM Avo" panose="02040603050506020204" pitchFamily="18" charset="0"/>
                            <a:ea typeface="Symbol" panose="05050102010706020507"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78447" t="-592" r="-194" b="-245562"/>
                          </a:stretch>
                        </a:blipFill>
                      </a:tcPr>
                    </a:tc>
                    <a:extLst>
                      <a:ext uri="{0D108BD9-81ED-4DB2-BD59-A6C34878D82A}">
                        <a16:rowId xmlns:a16="http://schemas.microsoft.com/office/drawing/2014/main" val="10000"/>
                      </a:ext>
                    </a:extLst>
                  </a:tr>
                  <a:tr h="1367482">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2</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78447" t="-75556" r="-194" b="-84444"/>
                          </a:stretch>
                        </a:blipFill>
                      </a:tcPr>
                    </a:tc>
                    <a:extLst>
                      <a:ext uri="{0D108BD9-81ED-4DB2-BD59-A6C34878D82A}">
                        <a16:rowId xmlns:a16="http://schemas.microsoft.com/office/drawing/2014/main" val="10001"/>
                      </a:ext>
                    </a:extLst>
                  </a:tr>
                  <a:tr h="1145638">
                    <a:tc>
                      <a:txBody>
                        <a:bodyPr/>
                        <a:lstStyle/>
                        <a:p>
                          <a:pPr indent="0" algn="ctr">
                            <a:lnSpc>
                              <a:spcPct val="100000"/>
                            </a:lnSpc>
                            <a:buNone/>
                          </a:pPr>
                          <a:r>
                            <a:rPr lang="en-US" sz="2400" b="1" dirty="0" err="1">
                              <a:latin typeface="UTM Avo" panose="02040603050506020204" pitchFamily="18" charset="0"/>
                              <a:cs typeface="Arial" panose="020B0604020202020204" pitchFamily="34" charset="0"/>
                            </a:rPr>
                            <a:t>Ví</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dụ</a:t>
                          </a:r>
                          <a:r>
                            <a:rPr lang="en-US" sz="2400" b="1" dirty="0">
                              <a:latin typeface="UTM Avo" panose="02040603050506020204" pitchFamily="18" charset="0"/>
                              <a:cs typeface="Arial" panose="020B0604020202020204" pitchFamily="34" charset="0"/>
                            </a:rPr>
                            <a:t> 3</a:t>
                          </a:r>
                          <a:endParaRPr lang="en-US" sz="2400" b="1"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00000"/>
                            </a:lnSpc>
                            <a:buNone/>
                          </a:pPr>
                          <a:endParaRPr lang="en-US" sz="2400" b="0" dirty="0">
                            <a:latin typeface="UTM Avo" panose="02040603050506020204" pitchFamily="18" charset="0"/>
                            <a:ea typeface="Times New Roman" panose="02020603050405020304" charset="0"/>
                            <a:cs typeface="Arial" panose="020B0604020202020204" pitchFamily="34" charset="0"/>
                          </a:endParaRPr>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endParaRPr lang="en-US"/>
                        </a:p>
                      </a:txBody>
                      <a:tcPr marL="45720" marR="4572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blipFill>
                          <a:blip r:embed="rId3"/>
                          <a:stretch>
                            <a:fillRect l="-78447" t="-210106" r="-194" b="-1064"/>
                          </a:stretch>
                        </a:blipFill>
                      </a:tcPr>
                    </a:tc>
                    <a:extLst>
                      <a:ext uri="{0D108BD9-81ED-4DB2-BD59-A6C34878D82A}">
                        <a16:rowId xmlns:a16="http://schemas.microsoft.com/office/drawing/2014/main" val="10002"/>
                      </a:ext>
                    </a:extLst>
                  </a:tr>
                </a:tbl>
              </a:graphicData>
            </a:graphic>
          </p:graphicFrame>
        </mc:Fallback>
      </mc:AlternateContent>
      <p:pic>
        <p:nvPicPr>
          <p:cNvPr id="4" name="Picture 3">
            <a:extLst>
              <a:ext uri="{FF2B5EF4-FFF2-40B4-BE49-F238E27FC236}">
                <a16:creationId xmlns:a16="http://schemas.microsoft.com/office/drawing/2014/main" id="{CB264C08-31AF-C7D8-704C-33E3884DCD68}"/>
              </a:ext>
            </a:extLst>
          </p:cNvPr>
          <p:cNvPicPr>
            <a:picLocks noChangeAspect="1"/>
          </p:cNvPicPr>
          <p:nvPr/>
        </p:nvPicPr>
        <p:blipFill rotWithShape="1">
          <a:blip r:embed="rId4"/>
          <a:srcRect t="19048" b="10884"/>
          <a:stretch/>
        </p:blipFill>
        <p:spPr>
          <a:xfrm>
            <a:off x="3123137" y="2524760"/>
            <a:ext cx="1925804" cy="889000"/>
          </a:xfrm>
          <a:prstGeom prst="rect">
            <a:avLst/>
          </a:prstGeom>
        </p:spPr>
      </p:pic>
      <p:pic>
        <p:nvPicPr>
          <p:cNvPr id="5" name="Picture 4">
            <a:extLst>
              <a:ext uri="{FF2B5EF4-FFF2-40B4-BE49-F238E27FC236}">
                <a16:creationId xmlns:a16="http://schemas.microsoft.com/office/drawing/2014/main" id="{DA99AFA3-A100-2804-8EE4-FF5FEB8F005B}"/>
              </a:ext>
            </a:extLst>
          </p:cNvPr>
          <p:cNvPicPr>
            <a:picLocks noChangeAspect="1"/>
          </p:cNvPicPr>
          <p:nvPr/>
        </p:nvPicPr>
        <p:blipFill rotWithShape="1">
          <a:blip r:embed="rId5"/>
          <a:srcRect t="17273" b="13445"/>
          <a:stretch/>
        </p:blipFill>
        <p:spPr>
          <a:xfrm>
            <a:off x="3210419" y="3596640"/>
            <a:ext cx="1829777" cy="1127760"/>
          </a:xfrm>
          <a:prstGeom prst="rect">
            <a:avLst/>
          </a:prstGeom>
        </p:spPr>
      </p:pic>
      <p:pic>
        <p:nvPicPr>
          <p:cNvPr id="7" name="Picture 6">
            <a:extLst>
              <a:ext uri="{FF2B5EF4-FFF2-40B4-BE49-F238E27FC236}">
                <a16:creationId xmlns:a16="http://schemas.microsoft.com/office/drawing/2014/main" id="{F1168E41-851B-BAB1-4930-E23A14C15CAD}"/>
              </a:ext>
            </a:extLst>
          </p:cNvPr>
          <p:cNvPicPr>
            <a:picLocks noChangeAspect="1"/>
          </p:cNvPicPr>
          <p:nvPr/>
        </p:nvPicPr>
        <p:blipFill rotWithShape="1">
          <a:blip r:embed="rId6"/>
          <a:srcRect t="16326" b="20408"/>
          <a:stretch/>
        </p:blipFill>
        <p:spPr>
          <a:xfrm>
            <a:off x="3055097" y="4932680"/>
            <a:ext cx="2127341" cy="970279"/>
          </a:xfrm>
          <a:prstGeom prst="rect">
            <a:avLst/>
          </a:prstGeom>
        </p:spPr>
      </p:pic>
    </p:spTree>
    <p:extLst>
      <p:ext uri="{BB962C8B-B14F-4D97-AF65-F5344CB8AC3E}">
        <p14:creationId xmlns:p14="http://schemas.microsoft.com/office/powerpoint/2010/main" val="197868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585524" y="1764072"/>
            <a:ext cx="11027356" cy="1121846"/>
          </a:xfrm>
          <a:prstGeom prst="rect">
            <a:avLst/>
          </a:prstGeom>
        </p:spPr>
        <p:txBody>
          <a:bodyPr wrap="square">
            <a:spAutoFit/>
          </a:bodyPr>
          <a:lstStyle/>
          <a:p>
            <a:pPr marR="367" algn="just">
              <a:lnSpc>
                <a:spcPct val="150000"/>
              </a:lnSpc>
            </a:pPr>
            <a:r>
              <a:rPr lang="en-US" sz="2400" dirty="0">
                <a:latin typeface="UTM Avo" panose="02040603050506020204" pitchFamily="18" charset="0"/>
              </a:rPr>
              <a:t>Cặp electron </a:t>
            </a:r>
            <a:r>
              <a:rPr lang="en-US" sz="2400" dirty="0" err="1">
                <a:latin typeface="UTM Avo" panose="02040603050506020204" pitchFamily="18" charset="0"/>
              </a:rPr>
              <a:t>liên</a:t>
            </a:r>
            <a:r>
              <a:rPr lang="en-US" sz="2400" dirty="0">
                <a:latin typeface="UTM Avo" panose="02040603050506020204" pitchFamily="18" charset="0"/>
              </a:rPr>
              <a:t> </a:t>
            </a:r>
            <a:r>
              <a:rPr lang="en-US" sz="2400" dirty="0" err="1">
                <a:latin typeface="UTM Avo" panose="02040603050506020204" pitchFamily="18" charset="0"/>
              </a:rPr>
              <a:t>kết</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bố</a:t>
            </a:r>
            <a:r>
              <a:rPr lang="en-US" sz="2400" dirty="0">
                <a:latin typeface="UTM Avo" panose="02040603050506020204" pitchFamily="18" charset="0"/>
              </a:rPr>
              <a:t> </a:t>
            </a:r>
            <a:r>
              <a:rPr lang="en-US" sz="2400" dirty="0" err="1">
                <a:latin typeface="UTM Avo" panose="02040603050506020204" pitchFamily="18" charset="0"/>
              </a:rPr>
              <a:t>đều</a:t>
            </a:r>
            <a:r>
              <a:rPr lang="en-US" sz="2400" dirty="0">
                <a:latin typeface="UTM Avo" panose="02040603050506020204" pitchFamily="18" charset="0"/>
              </a:rPr>
              <a:t> ở </a:t>
            </a:r>
            <a:r>
              <a:rPr lang="en-US" sz="2400" dirty="0" err="1">
                <a:latin typeface="UTM Avo" panose="02040603050506020204" pitchFamily="18" charset="0"/>
              </a:rPr>
              <a:t>hai</a:t>
            </a:r>
            <a:r>
              <a:rPr lang="en-US" sz="2400" dirty="0">
                <a:latin typeface="UTM Avo" panose="02040603050506020204" pitchFamily="18" charset="0"/>
              </a:rPr>
              <a:t> </a:t>
            </a:r>
            <a:r>
              <a:rPr lang="en-US" sz="2400" dirty="0" err="1">
                <a:latin typeface="UTM Avo" panose="02040603050506020204" pitchFamily="18" charset="0"/>
              </a:rPr>
              <a:t>nguyên</a:t>
            </a:r>
            <a:r>
              <a:rPr lang="en-US" sz="2400" dirty="0">
                <a:latin typeface="UTM Avo" panose="02040603050506020204" pitchFamily="18" charset="0"/>
              </a:rPr>
              <a:t> </a:t>
            </a:r>
            <a:r>
              <a:rPr lang="en-US" sz="2400" dirty="0" err="1">
                <a:latin typeface="UTM Avo" panose="02040603050506020204" pitchFamily="18" charset="0"/>
              </a:rPr>
              <a:t>tử</a:t>
            </a:r>
            <a:r>
              <a:rPr lang="en-US" sz="2400" dirty="0">
                <a:latin typeface="UTM Avo" panose="02040603050506020204" pitchFamily="18" charset="0"/>
              </a:rPr>
              <a:t>, </a:t>
            </a:r>
            <a:r>
              <a:rPr lang="en-US" sz="2400" dirty="0" err="1">
                <a:latin typeface="UTM Avo" panose="02040603050506020204" pitchFamily="18" charset="0"/>
              </a:rPr>
              <a:t>liên</a:t>
            </a:r>
            <a:r>
              <a:rPr lang="en-US" sz="2400" dirty="0">
                <a:latin typeface="UTM Avo" panose="02040603050506020204" pitchFamily="18" charset="0"/>
              </a:rPr>
              <a:t> </a:t>
            </a:r>
            <a:r>
              <a:rPr lang="en-US" sz="2400" dirty="0" err="1">
                <a:latin typeface="UTM Avo" panose="02040603050506020204" pitchFamily="18" charset="0"/>
              </a:rPr>
              <a:t>kết</a:t>
            </a:r>
            <a:r>
              <a:rPr lang="en-US" sz="2400" dirty="0">
                <a:latin typeface="UTM Avo" panose="02040603050506020204" pitchFamily="18" charset="0"/>
              </a:rPr>
              <a:t> </a:t>
            </a:r>
            <a:r>
              <a:rPr lang="en-US" sz="2400" dirty="0" err="1">
                <a:latin typeface="UTM Avo" panose="02040603050506020204" pitchFamily="18" charset="0"/>
              </a:rPr>
              <a:t>không</a:t>
            </a:r>
            <a:r>
              <a:rPr lang="en-US" sz="2400" dirty="0">
                <a:latin typeface="UTM Avo" panose="02040603050506020204" pitchFamily="18" charset="0"/>
              </a:rPr>
              <a:t> </a:t>
            </a:r>
            <a:r>
              <a:rPr lang="en-US" sz="2400" dirty="0" err="1">
                <a:latin typeface="UTM Avo" panose="02040603050506020204" pitchFamily="18" charset="0"/>
              </a:rPr>
              <a:t>bị</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cực</a:t>
            </a:r>
            <a:r>
              <a:rPr lang="en-US" sz="2400" dirty="0">
                <a:latin typeface="UTM Avo" panose="02040603050506020204" pitchFamily="18" charset="0"/>
              </a:rPr>
              <a:t> </a:t>
            </a:r>
            <a:r>
              <a:rPr lang="en-US" sz="2400" dirty="0" err="1">
                <a:latin typeface="UTM Avo" panose="02040603050506020204" pitchFamily="18" charset="0"/>
              </a:rPr>
              <a:t>nên</a:t>
            </a:r>
            <a:r>
              <a:rPr lang="en-US" sz="2400" dirty="0">
                <a:latin typeface="UTM Avo" panose="02040603050506020204" pitchFamily="18" charset="0"/>
              </a:rPr>
              <a:t> Cl</a:t>
            </a:r>
            <a:r>
              <a:rPr lang="en-US" sz="2400" baseline="-25000" dirty="0">
                <a:latin typeface="UTM Avo" panose="02040603050506020204" pitchFamily="18" charset="0"/>
              </a:rPr>
              <a:t>2</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a:t>
            </a:r>
            <a:r>
              <a:rPr lang="en-US" sz="2400" i="1" dirty="0" err="1">
                <a:latin typeface="UTM Avo" panose="02040603050506020204" pitchFamily="18" charset="0"/>
              </a:rPr>
              <a:t>phân</a:t>
            </a:r>
            <a:r>
              <a:rPr lang="en-US" sz="2400" i="1" dirty="0">
                <a:latin typeface="UTM Avo" panose="02040603050506020204" pitchFamily="18" charset="0"/>
              </a:rPr>
              <a:t> </a:t>
            </a:r>
            <a:r>
              <a:rPr lang="en-US" sz="2400" i="1" dirty="0" err="1">
                <a:latin typeface="UTM Avo" panose="02040603050506020204" pitchFamily="18" charset="0"/>
              </a:rPr>
              <a:t>tử</a:t>
            </a:r>
            <a:r>
              <a:rPr lang="en-US" sz="2400" i="1" dirty="0">
                <a:latin typeface="UTM Avo" panose="02040603050506020204" pitchFamily="18" charset="0"/>
              </a:rPr>
              <a:t> </a:t>
            </a:r>
            <a:r>
              <a:rPr lang="en-US" sz="2400" i="1" dirty="0" err="1">
                <a:latin typeface="UTM Avo" panose="02040603050506020204" pitchFamily="18" charset="0"/>
              </a:rPr>
              <a:t>không</a:t>
            </a:r>
            <a:r>
              <a:rPr lang="en-US" sz="2400" i="1" dirty="0">
                <a:latin typeface="UTM Avo" panose="02040603050506020204" pitchFamily="18" charset="0"/>
              </a:rPr>
              <a:t> </a:t>
            </a:r>
            <a:r>
              <a:rPr lang="en-US" sz="2400" i="1" dirty="0" err="1">
                <a:latin typeface="UTM Avo" panose="02040603050506020204" pitchFamily="18" charset="0"/>
              </a:rPr>
              <a:t>cực</a:t>
            </a:r>
            <a:r>
              <a:rPr lang="en-US" sz="2400" dirty="0">
                <a:latin typeface="UTM Avo" panose="02040603050506020204" pitchFamily="18" charset="0"/>
              </a:rPr>
              <a:t>.</a:t>
            </a:r>
          </a:p>
        </p:txBody>
      </p:sp>
      <p:sp>
        <p:nvSpPr>
          <p:cNvPr id="4" name="Rectangle 3">
            <a:extLst>
              <a:ext uri="{FF2B5EF4-FFF2-40B4-BE49-F238E27FC236}">
                <a16:creationId xmlns:a16="http://schemas.microsoft.com/office/drawing/2014/main" id="{869307E2-4EA1-50E6-3C0B-945C26EE3772}"/>
              </a:ext>
            </a:extLst>
          </p:cNvPr>
          <p:cNvSpPr/>
          <p:nvPr/>
        </p:nvSpPr>
        <p:spPr>
          <a:xfrm>
            <a:off x="585524" y="2966721"/>
            <a:ext cx="11027356" cy="1685654"/>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Cặp  electron  dùng  chung lệch  về  phía  nguyên  tử  Cl, làm nguyên tử này mang một phần  điện  tích  âm  </a:t>
            </a:r>
            <a:r>
              <a:rPr lang="el-GR" sz="2400" dirty="0">
                <a:latin typeface="UTM Avo" panose="02040603050506020204" pitchFamily="18" charset="0"/>
                <a:ea typeface="Calibri" panose="020F0502020204030204" pitchFamily="34" charset="0"/>
                <a:cs typeface="Arial" panose="020B0604020202020204" pitchFamily="34" charset="0"/>
              </a:rPr>
              <a:t>δ</a:t>
            </a:r>
            <a:r>
              <a:rPr lang="el-GR" sz="2400" baseline="30000" dirty="0">
                <a:latin typeface="UTM Avo" panose="02040603050506020204" pitchFamily="18" charset="0"/>
                <a:ea typeface="Calibri" panose="020F0502020204030204" pitchFamily="34" charset="0"/>
                <a:cs typeface="Arial" panose="020B0604020202020204" pitchFamily="34" charset="0"/>
              </a:rPr>
              <a:t>–</a:t>
            </a:r>
            <a:r>
              <a:rPr lang="el-GR"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nguyên tử H mang một phần điện tích dương </a:t>
            </a:r>
            <a:r>
              <a:rPr lang="el-GR" sz="2400" dirty="0">
                <a:latin typeface="UTM Avo" panose="02040603050506020204" pitchFamily="18" charset="0"/>
                <a:ea typeface="Calibri" panose="020F0502020204030204" pitchFamily="34" charset="0"/>
                <a:cs typeface="Arial" panose="020B0604020202020204" pitchFamily="34" charset="0"/>
              </a:rPr>
              <a:t>δ</a:t>
            </a:r>
            <a:r>
              <a:rPr lang="el-GR" sz="2400" baseline="30000" dirty="0">
                <a:latin typeface="UTM Avo" panose="02040603050506020204" pitchFamily="18" charset="0"/>
                <a:ea typeface="Calibri" panose="020F0502020204030204" pitchFamily="34" charset="0"/>
                <a:cs typeface="Arial" panose="020B0604020202020204" pitchFamily="34" charset="0"/>
              </a:rPr>
              <a:t>+</a:t>
            </a:r>
            <a:r>
              <a:rPr lang="el-GR" sz="2400" dirty="0">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Ta nói liên kết H – Cl có cực.</a:t>
            </a:r>
          </a:p>
        </p:txBody>
      </p:sp>
      <p:sp>
        <p:nvSpPr>
          <p:cNvPr id="2" name="Rectangle 1">
            <a:extLst>
              <a:ext uri="{FF2B5EF4-FFF2-40B4-BE49-F238E27FC236}">
                <a16:creationId xmlns:a16="http://schemas.microsoft.com/office/drawing/2014/main" id="{7BDAE8AC-B717-7A8E-275B-A2EA3CDD3B2C}"/>
              </a:ext>
            </a:extLst>
          </p:cNvPr>
          <p:cNvSpPr/>
          <p:nvPr/>
        </p:nvSpPr>
        <p:spPr>
          <a:xfrm>
            <a:off x="585524" y="4714241"/>
            <a:ext cx="11027356" cy="1131656"/>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Một  electron  của  Na  dịch chuyển hoàn toàn sang Cl tạo thành các ion Na</a:t>
            </a:r>
            <a:r>
              <a:rPr lang="vi-VN" sz="2400" baseline="30000" dirty="0">
                <a:latin typeface="UTM Avo" panose="02040603050506020204" pitchFamily="18" charset="0"/>
                <a:ea typeface="Calibri" panose="020F0502020204030204" pitchFamily="34" charset="0"/>
                <a:cs typeface="Arial" panose="020B0604020202020204" pitchFamily="34" charset="0"/>
              </a:rPr>
              <a:t>+</a:t>
            </a:r>
            <a:r>
              <a:rPr lang="vi-VN" sz="2400" dirty="0">
                <a:latin typeface="UTM Avo" panose="02040603050506020204" pitchFamily="18" charset="0"/>
                <a:ea typeface="Calibri" panose="020F0502020204030204" pitchFamily="34" charset="0"/>
                <a:cs typeface="Arial" panose="020B0604020202020204" pitchFamily="34" charset="0"/>
              </a:rPr>
              <a:t>, Cl</a:t>
            </a:r>
            <a:r>
              <a:rPr lang="vi-VN" sz="2400" baseline="30000" dirty="0">
                <a:latin typeface="UTM Avo" panose="02040603050506020204" pitchFamily="18" charset="0"/>
                <a:ea typeface="Calibri" panose="020F0502020204030204" pitchFamily="34" charset="0"/>
                <a:cs typeface="Arial" panose="020B0604020202020204" pitchFamily="34" charset="0"/>
              </a:rPr>
              <a:t>–</a:t>
            </a:r>
            <a:r>
              <a:rPr lang="vi-VN" sz="2400" dirty="0">
                <a:latin typeface="UTM Avo" panose="02040603050506020204" pitchFamily="18" charset="0"/>
                <a:ea typeface="Calibri" panose="020F0502020204030204" pitchFamily="34" charset="0"/>
                <a:cs typeface="Arial" panose="020B0604020202020204" pitchFamily="34" charset="0"/>
              </a:rPr>
              <a:t>. Không có  cặp  electron  dùng  chung giữa hai nguyên tử.</a:t>
            </a:r>
          </a:p>
        </p:txBody>
      </p:sp>
    </p:spTree>
    <p:extLst>
      <p:ext uri="{BB962C8B-B14F-4D97-AF65-F5344CB8AC3E}">
        <p14:creationId xmlns:p14="http://schemas.microsoft.com/office/powerpoint/2010/main" val="1828426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585524" y="1764072"/>
            <a:ext cx="11027356" cy="1121846"/>
          </a:xfrm>
          <a:prstGeom prst="rect">
            <a:avLst/>
          </a:prstGeom>
        </p:spPr>
        <p:txBody>
          <a:bodyPr wrap="square">
            <a:spAutoFit/>
          </a:bodyPr>
          <a:lstStyle/>
          <a:p>
            <a:pPr marR="367" algn="just">
              <a:lnSpc>
                <a:spcPct val="150000"/>
              </a:lnSpc>
            </a:pPr>
            <a:r>
              <a:rPr lang="en-US" sz="2400" dirty="0">
                <a:latin typeface="UTM Avo" panose="02040603050506020204" pitchFamily="18" charset="0"/>
              </a:rPr>
              <a:t>3. </a:t>
            </a:r>
            <a:r>
              <a:rPr lang="en-US" sz="2400" dirty="0" err="1">
                <a:latin typeface="UTM Avo" panose="02040603050506020204" pitchFamily="18" charset="0"/>
              </a:rPr>
              <a:t>Dựa</a:t>
            </a:r>
            <a:r>
              <a:rPr lang="en-US" sz="2400" dirty="0">
                <a:latin typeface="UTM Avo" panose="02040603050506020204" pitchFamily="18" charset="0"/>
              </a:rPr>
              <a:t> </a:t>
            </a:r>
            <a:r>
              <a:rPr lang="en-US" sz="2400" dirty="0" err="1">
                <a:latin typeface="UTM Avo" panose="02040603050506020204" pitchFamily="18" charset="0"/>
              </a:rPr>
              <a:t>vào</a:t>
            </a:r>
            <a:r>
              <a:rPr lang="en-US" sz="2400" dirty="0">
                <a:latin typeface="UTM Avo" panose="02040603050506020204" pitchFamily="18" charset="0"/>
              </a:rPr>
              <a:t> </a:t>
            </a:r>
            <a:r>
              <a:rPr lang="en-US" sz="2400" dirty="0" err="1">
                <a:latin typeface="UTM Avo" panose="02040603050506020204" pitchFamily="18" charset="0"/>
              </a:rPr>
              <a:t>giá</a:t>
            </a:r>
            <a:r>
              <a:rPr lang="en-US" sz="2400" dirty="0">
                <a:latin typeface="UTM Avo" panose="02040603050506020204" pitchFamily="18" charset="0"/>
              </a:rPr>
              <a:t> </a:t>
            </a:r>
            <a:r>
              <a:rPr lang="en-US" sz="2400" dirty="0" err="1">
                <a:latin typeface="UTM Avo" panose="02040603050506020204" pitchFamily="18" charset="0"/>
              </a:rPr>
              <a:t>trị</a:t>
            </a:r>
            <a:r>
              <a:rPr lang="en-US" sz="2400" dirty="0">
                <a:latin typeface="UTM Avo" panose="02040603050506020204" pitchFamily="18" charset="0"/>
              </a:rPr>
              <a:t> </a:t>
            </a:r>
            <a:r>
              <a:rPr lang="en-US" sz="2400" dirty="0" err="1">
                <a:latin typeface="UTM Avo" panose="02040603050506020204" pitchFamily="18" charset="0"/>
              </a:rPr>
              <a:t>độ</a:t>
            </a:r>
            <a:r>
              <a:rPr lang="en-US" sz="2400" dirty="0">
                <a:latin typeface="UTM Avo" panose="02040603050506020204" pitchFamily="18" charset="0"/>
              </a:rPr>
              <a:t> </a:t>
            </a:r>
            <a:r>
              <a:rPr lang="en-US" sz="2400" dirty="0" err="1">
                <a:latin typeface="UTM Avo" panose="02040603050506020204" pitchFamily="18" charset="0"/>
              </a:rPr>
              <a:t>âm</a:t>
            </a:r>
            <a:r>
              <a:rPr lang="en-US" sz="2400" dirty="0">
                <a:latin typeface="UTM Avo" panose="02040603050506020204" pitchFamily="18" charset="0"/>
              </a:rPr>
              <a:t> </a:t>
            </a:r>
            <a:r>
              <a:rPr lang="en-US" sz="2400" dirty="0" err="1">
                <a:latin typeface="UTM Avo" panose="02040603050506020204" pitchFamily="18" charset="0"/>
              </a:rPr>
              <a:t>điện</a:t>
            </a:r>
            <a:r>
              <a:rPr lang="en-US" sz="2400" dirty="0">
                <a:latin typeface="UTM Avo" panose="02040603050506020204" pitchFamily="18" charset="0"/>
              </a:rPr>
              <a:t>, </a:t>
            </a:r>
            <a:r>
              <a:rPr lang="en-US" sz="2400" dirty="0" err="1">
                <a:latin typeface="UTM Avo" panose="02040603050506020204" pitchFamily="18" charset="0"/>
              </a:rPr>
              <a:t>hãy</a:t>
            </a:r>
            <a:r>
              <a:rPr lang="en-US" sz="2400" dirty="0">
                <a:latin typeface="UTM Avo" panose="02040603050506020204" pitchFamily="18" charset="0"/>
              </a:rPr>
              <a:t> </a:t>
            </a:r>
            <a:r>
              <a:rPr lang="en-US" sz="2400" dirty="0" err="1">
                <a:latin typeface="UTM Avo" panose="02040603050506020204" pitchFamily="18" charset="0"/>
              </a:rPr>
              <a:t>dự</a:t>
            </a:r>
            <a:r>
              <a:rPr lang="en-US" sz="2400" dirty="0">
                <a:latin typeface="UTM Avo" panose="02040603050506020204" pitchFamily="18" charset="0"/>
              </a:rPr>
              <a:t> </a:t>
            </a:r>
            <a:r>
              <a:rPr lang="en-US" sz="2400" dirty="0" err="1">
                <a:latin typeface="UTM Avo" panose="02040603050506020204" pitchFamily="18" charset="0"/>
              </a:rPr>
              <a:t>đoán</a:t>
            </a:r>
            <a:r>
              <a:rPr lang="en-US" sz="2400" dirty="0">
                <a:latin typeface="UTM Avo" panose="02040603050506020204" pitchFamily="18" charset="0"/>
              </a:rPr>
              <a:t> </a:t>
            </a:r>
            <a:r>
              <a:rPr lang="en-US" sz="2400" dirty="0" err="1">
                <a:latin typeface="UTM Avo" panose="02040603050506020204" pitchFamily="18" charset="0"/>
              </a:rPr>
              <a:t>loại</a:t>
            </a:r>
            <a:r>
              <a:rPr lang="en-US" sz="2400" dirty="0">
                <a:latin typeface="UTM Avo" panose="02040603050506020204" pitchFamily="18" charset="0"/>
              </a:rPr>
              <a:t> </a:t>
            </a:r>
            <a:r>
              <a:rPr lang="en-US" sz="2400" dirty="0" err="1">
                <a:latin typeface="UTM Avo" panose="02040603050506020204" pitchFamily="18" charset="0"/>
              </a:rPr>
              <a:t>liên</a:t>
            </a:r>
            <a:r>
              <a:rPr lang="en-US" sz="2400" dirty="0">
                <a:latin typeface="UTM Avo" panose="02040603050506020204" pitchFamily="18" charset="0"/>
              </a:rPr>
              <a:t> </a:t>
            </a:r>
            <a:r>
              <a:rPr lang="en-US" sz="2400" dirty="0" err="1">
                <a:latin typeface="UTM Avo" panose="02040603050506020204" pitchFamily="18" charset="0"/>
              </a:rPr>
              <a:t>kết</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tử</a:t>
            </a:r>
            <a:r>
              <a:rPr lang="en-US" sz="2400" dirty="0">
                <a:latin typeface="UTM Avo" panose="02040603050506020204" pitchFamily="18" charset="0"/>
              </a:rPr>
              <a:t>: H</a:t>
            </a:r>
            <a:r>
              <a:rPr lang="en-US" sz="2400" baseline="-25000" dirty="0">
                <a:latin typeface="UTM Avo" panose="02040603050506020204" pitchFamily="18" charset="0"/>
              </a:rPr>
              <a:t>2</a:t>
            </a:r>
            <a:r>
              <a:rPr lang="en-US" sz="2400" dirty="0">
                <a:latin typeface="UTM Avo" panose="02040603050506020204" pitchFamily="18" charset="0"/>
              </a:rPr>
              <a:t>S, CH</a:t>
            </a:r>
            <a:r>
              <a:rPr lang="en-US" sz="2400" baseline="-25000" dirty="0">
                <a:latin typeface="UTM Avo" panose="02040603050506020204" pitchFamily="18" charset="0"/>
              </a:rPr>
              <a:t>4</a:t>
            </a:r>
            <a:r>
              <a:rPr lang="en-US" sz="2400" dirty="0">
                <a:latin typeface="UTM Avo" panose="02040603050506020204" pitchFamily="18" charset="0"/>
              </a:rPr>
              <a:t>, K</a:t>
            </a:r>
            <a:r>
              <a:rPr lang="en-US" sz="2400" baseline="-25000" dirty="0">
                <a:latin typeface="UTM Avo" panose="02040603050506020204" pitchFamily="18" charset="0"/>
              </a:rPr>
              <a:t>2</a:t>
            </a:r>
            <a:r>
              <a:rPr lang="en-US" sz="2400" dirty="0">
                <a:latin typeface="UTM Avo" panose="02040603050506020204" pitchFamily="18" charset="0"/>
              </a:rPr>
              <a:t>O, F</a:t>
            </a:r>
            <a:r>
              <a:rPr lang="en-US" sz="2400" baseline="-25000" dirty="0">
                <a:latin typeface="UTM Avo" panose="02040603050506020204" pitchFamily="18" charset="0"/>
              </a:rPr>
              <a:t>2</a:t>
            </a:r>
            <a:r>
              <a:rPr lang="en-US" sz="2400" dirty="0">
                <a:latin typeface="UTM Avo" panose="02040603050506020204" pitchFamily="18" charset="0"/>
              </a:rPr>
              <a:t>O, </a:t>
            </a:r>
            <a:r>
              <a:rPr lang="en-US" sz="2400" dirty="0" err="1">
                <a:latin typeface="UTM Avo" panose="02040603050506020204" pitchFamily="18" charset="0"/>
              </a:rPr>
              <a:t>NaBr</a:t>
            </a:r>
            <a:r>
              <a:rPr lang="en-US" sz="2400" dirty="0">
                <a:latin typeface="UTM Avo" panose="02040603050506020204" pitchFamily="18"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69307E2-4EA1-50E6-3C0B-945C26EE3772}"/>
                  </a:ext>
                </a:extLst>
              </p:cNvPr>
              <p:cNvSpPr/>
              <p:nvPr/>
            </p:nvSpPr>
            <p:spPr>
              <a:xfrm>
                <a:off x="585524" y="3429000"/>
                <a:ext cx="11027356" cy="2584169"/>
              </a:xfrm>
              <a:prstGeom prst="rect">
                <a:avLst/>
              </a:prstGeom>
            </p:spPr>
            <p:txBody>
              <a:bodyPr wrap="square">
                <a:spAutoFit/>
              </a:bodyPr>
              <a:lstStyle/>
              <a:p>
                <a:pPr algn="just">
                  <a:lnSpc>
                    <a:spcPct val="150000"/>
                  </a:lnSpc>
                  <a:spcBef>
                    <a:spcPts val="400"/>
                  </a:spcBef>
                  <a:spcAft>
                    <a:spcPts val="533"/>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a:t>
                </a:r>
                <a:r>
                  <a:rPr lang="vi-VN" sz="2400" baseline="-25000" dirty="0">
                    <a:solidFill>
                      <a:schemeClr val="tx1"/>
                    </a:solidFill>
                    <a:latin typeface="UTM Avo" panose="02040603050506020204" pitchFamily="18" charset="0"/>
                    <a:ea typeface="Calibri" panose="020F0502020204030204" pitchFamily="34" charset="0"/>
                    <a:cs typeface="Arial" panose="020B0604020202020204" pitchFamily="34" charset="0"/>
                  </a:rPr>
                  <a:t>2</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S: </a:t>
                </a:r>
                <a:r>
                  <a:rPr lang="el-GR" sz="2400" dirty="0">
                    <a:solidFill>
                      <a:schemeClr val="tx1"/>
                    </a:solidFill>
                    <a:latin typeface="UTM Avo" panose="02040603050506020204" pitchFamily="18" charset="0"/>
                    <a:ea typeface="Calibri" panose="020F0502020204030204" pitchFamily="34" charset="0"/>
                    <a:cs typeface="Arial" panose="020B0604020202020204" pitchFamily="34" charset="0"/>
                  </a:rPr>
                  <a:t>Δχ= χ(</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S)</a:t>
                </a:r>
                <a14:m>
                  <m:oMath xmlns:m="http://schemas.openxmlformats.org/officeDocument/2006/math">
                    <m:r>
                      <a:rPr lang="en-US" sz="2400" b="0" i="0"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 </m:t>
                    </m:r>
                    <m:r>
                      <a:rPr lang="vi-VN" sz="2400" i="1" dirty="0" smtClean="0">
                        <a:solidFill>
                          <a:schemeClr val="tx1"/>
                        </a:solidFill>
                        <a:latin typeface="Cambria Math" panose="02040503050406030204" pitchFamily="18" charset="0"/>
                        <a:ea typeface="Calibri" panose="020F0502020204030204" pitchFamily="34" charset="0"/>
                        <a:cs typeface="Arial" panose="020B0604020202020204" pitchFamily="34" charset="0"/>
                      </a:rPr>
                      <m:t>−</m:t>
                    </m:r>
                  </m:oMath>
                </a14:m>
                <a:r>
                  <a:rPr lang="en-US"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l-GR" sz="2400" dirty="0">
                    <a:solidFill>
                      <a:schemeClr val="tx1"/>
                    </a:solidFill>
                    <a:latin typeface="UTM Avo" panose="02040603050506020204" pitchFamily="18" charset="0"/>
                    <a:ea typeface="Calibri" panose="020F0502020204030204" pitchFamily="34" charset="0"/>
                    <a:cs typeface="Arial" panose="020B0604020202020204" pitchFamily="34" charset="0"/>
                  </a:rPr>
                  <a:t>χ(</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 2,58 </a:t>
                </a:r>
                <a14:m>
                  <m:oMath xmlns:m="http://schemas.openxmlformats.org/officeDocument/2006/math">
                    <m:r>
                      <a:rPr lang="vi-VN" sz="2400" i="1" dirty="0">
                        <a:solidFill>
                          <a:schemeClr val="tx1"/>
                        </a:solidFill>
                        <a:latin typeface="Cambria Math" panose="02040503050406030204" pitchFamily="18" charset="0"/>
                        <a:ea typeface="Calibri" panose="020F0502020204030204" pitchFamily="34" charset="0"/>
                        <a:cs typeface="Arial" panose="020B0604020202020204" pitchFamily="34" charset="0"/>
                      </a:rPr>
                      <m:t>−</m:t>
                    </m:r>
                  </m:oMath>
                </a14:m>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 2,20 = 0,38</a:t>
                </a:r>
              </a:p>
              <a:p>
                <a:pPr algn="just">
                  <a:lnSpc>
                    <a:spcPct val="150000"/>
                  </a:lnSpc>
                  <a:spcBef>
                    <a:spcPts val="400"/>
                  </a:spcBef>
                  <a:spcAft>
                    <a:spcPts val="533"/>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 Liên kết cộng hóa trị không cực.</a:t>
                </a:r>
              </a:p>
              <a:p>
                <a:pPr algn="just">
                  <a:lnSpc>
                    <a:spcPct val="150000"/>
                  </a:lnSpc>
                  <a:spcBef>
                    <a:spcPts val="400"/>
                  </a:spcBef>
                  <a:spcAft>
                    <a:spcPts val="533"/>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CH</a:t>
                </a:r>
                <a:r>
                  <a:rPr lang="vi-VN" sz="2400" baseline="-25000" dirty="0">
                    <a:solidFill>
                      <a:schemeClr val="tx1"/>
                    </a:solidFill>
                    <a:latin typeface="UTM Avo" panose="02040603050506020204" pitchFamily="18" charset="0"/>
                    <a:ea typeface="Calibri" panose="020F0502020204030204" pitchFamily="34" charset="0"/>
                    <a:cs typeface="Arial" panose="020B0604020202020204" pitchFamily="34" charset="0"/>
                  </a:rPr>
                  <a:t>4</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 </a:t>
                </a:r>
                <a:r>
                  <a:rPr lang="el-GR" sz="2400" dirty="0">
                    <a:solidFill>
                      <a:schemeClr val="tx1"/>
                    </a:solidFill>
                    <a:latin typeface="UTM Avo" panose="02040603050506020204" pitchFamily="18" charset="0"/>
                    <a:ea typeface="Calibri" panose="020F0502020204030204" pitchFamily="34" charset="0"/>
                    <a:cs typeface="Arial" panose="020B0604020202020204" pitchFamily="34" charset="0"/>
                  </a:rPr>
                  <a:t>Δ𝜒= χ(</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C)</a:t>
                </a:r>
                <a:r>
                  <a:rPr lang="vi-VN" sz="2400" dirty="0">
                    <a:solidFill>
                      <a:schemeClr val="tx1"/>
                    </a:solidFill>
                    <a:ea typeface="Calibri" panose="020F0502020204030204" pitchFamily="34" charset="0"/>
                    <a:cs typeface="Arial" panose="020B0604020202020204" pitchFamily="34" charset="0"/>
                  </a:rPr>
                  <a:t> </a:t>
                </a:r>
                <a14:m>
                  <m:oMath xmlns:m="http://schemas.openxmlformats.org/officeDocument/2006/math">
                    <m:r>
                      <a:rPr lang="vi-VN" sz="2400" i="1" dirty="0">
                        <a:solidFill>
                          <a:schemeClr val="tx1"/>
                        </a:solidFill>
                        <a:latin typeface="Cambria Math" panose="02040503050406030204" pitchFamily="18" charset="0"/>
                        <a:ea typeface="Calibri" panose="020F0502020204030204" pitchFamily="34" charset="0"/>
                        <a:cs typeface="Arial" panose="020B0604020202020204" pitchFamily="34" charset="0"/>
                      </a:rPr>
                      <m:t>− </m:t>
                    </m:r>
                  </m:oMath>
                </a14:m>
                <a:r>
                  <a:rPr lang="el-GR" sz="2400" dirty="0">
                    <a:solidFill>
                      <a:schemeClr val="tx1"/>
                    </a:solidFill>
                    <a:latin typeface="UTM Avo" panose="02040603050506020204" pitchFamily="18" charset="0"/>
                    <a:ea typeface="Calibri" panose="020F0502020204030204" pitchFamily="34" charset="0"/>
                    <a:cs typeface="Arial" panose="020B0604020202020204" pitchFamily="34" charset="0"/>
                  </a:rPr>
                  <a:t>χ(</a:t>
                </a: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H) = 2,55 </a:t>
                </a:r>
                <a14:m>
                  <m:oMath xmlns:m="http://schemas.openxmlformats.org/officeDocument/2006/math">
                    <m:r>
                      <a:rPr lang="vi-VN" sz="2400" i="1" dirty="0">
                        <a:solidFill>
                          <a:schemeClr val="tx1"/>
                        </a:solidFill>
                        <a:latin typeface="Cambria Math" panose="02040503050406030204" pitchFamily="18" charset="0"/>
                        <a:ea typeface="Calibri" panose="020F0502020204030204" pitchFamily="34" charset="0"/>
                        <a:cs typeface="Arial" panose="020B0604020202020204" pitchFamily="34" charset="0"/>
                      </a:rPr>
                      <m:t>−</m:t>
                    </m:r>
                  </m:oMath>
                </a14:m>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 2,20 = 0,35</a:t>
                </a:r>
              </a:p>
              <a:p>
                <a:pPr algn="just">
                  <a:lnSpc>
                    <a:spcPct val="150000"/>
                  </a:lnSpc>
                  <a:spcBef>
                    <a:spcPts val="400"/>
                  </a:spcBef>
                  <a:spcAft>
                    <a:spcPts val="533"/>
                  </a:spcAft>
                </a:pPr>
                <a:r>
                  <a:rPr lang="vi-VN" sz="2400" dirty="0">
                    <a:solidFill>
                      <a:schemeClr val="tx1"/>
                    </a:solidFill>
                    <a:latin typeface="UTM Avo" panose="02040603050506020204" pitchFamily="18" charset="0"/>
                    <a:ea typeface="Calibri" panose="020F0502020204030204" pitchFamily="34" charset="0"/>
                    <a:cs typeface="Arial" panose="020B0604020202020204" pitchFamily="34" charset="0"/>
                  </a:rPr>
                  <a:t>⟹ Liên kết cộng hóa trị không cực.</a:t>
                </a:r>
              </a:p>
            </p:txBody>
          </p:sp>
        </mc:Choice>
        <mc:Fallback xmlns="">
          <p:sp>
            <p:nvSpPr>
              <p:cNvPr id="4" name="Rectangle 3">
                <a:extLst>
                  <a:ext uri="{FF2B5EF4-FFF2-40B4-BE49-F238E27FC236}">
                    <a16:creationId xmlns:a16="http://schemas.microsoft.com/office/drawing/2014/main" id="{869307E2-4EA1-50E6-3C0B-945C26EE3772}"/>
                  </a:ext>
                </a:extLst>
              </p:cNvPr>
              <p:cNvSpPr>
                <a:spLocks noRot="1" noChangeAspect="1" noMove="1" noResize="1" noEditPoints="1" noAdjustHandles="1" noChangeArrowheads="1" noChangeShapeType="1" noTextEdit="1"/>
              </p:cNvSpPr>
              <p:nvPr/>
            </p:nvSpPr>
            <p:spPr>
              <a:xfrm>
                <a:off x="585524" y="3429000"/>
                <a:ext cx="11027356" cy="2584169"/>
              </a:xfrm>
              <a:prstGeom prst="rect">
                <a:avLst/>
              </a:prstGeom>
              <a:blipFill>
                <a:blip r:embed="rId3"/>
                <a:stretch>
                  <a:fillRect l="-829" b="-4492"/>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9773438F-DBB6-D9BF-22C8-0B8003B3F5FA}"/>
              </a:ext>
            </a:extLst>
          </p:cNvPr>
          <p:cNvSpPr txBox="1"/>
          <p:nvPr/>
        </p:nvSpPr>
        <p:spPr>
          <a:xfrm>
            <a:off x="585524" y="2967335"/>
            <a:ext cx="1234056" cy="461665"/>
          </a:xfrm>
          <a:prstGeom prst="rect">
            <a:avLst/>
          </a:prstGeom>
          <a:noFill/>
        </p:spPr>
        <p:txBody>
          <a:bodyPr wrap="none" rtlCol="0">
            <a:spAutoFit/>
          </a:bodyPr>
          <a:lstStyle/>
          <a:p>
            <a:r>
              <a:rPr lang="en-US" sz="2400" b="1" dirty="0" err="1">
                <a:solidFill>
                  <a:srgbClr val="002060"/>
                </a:solidFill>
                <a:latin typeface="UTM Avo" panose="02040603050506020204" pitchFamily="18" charset="0"/>
              </a:rPr>
              <a:t>Trả</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lời</a:t>
            </a:r>
            <a:r>
              <a:rPr lang="en-US" sz="24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87493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77732"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585524" y="1764072"/>
            <a:ext cx="11027356" cy="1121846"/>
          </a:xfrm>
          <a:prstGeom prst="rect">
            <a:avLst/>
          </a:prstGeom>
        </p:spPr>
        <p:txBody>
          <a:bodyPr wrap="square">
            <a:spAutoFit/>
          </a:bodyPr>
          <a:lstStyle/>
          <a:p>
            <a:pPr marR="367" algn="just">
              <a:lnSpc>
                <a:spcPct val="150000"/>
              </a:lnSpc>
            </a:pPr>
            <a:r>
              <a:rPr lang="en-US" sz="2400" dirty="0">
                <a:latin typeface="UTM Avo" panose="02040603050506020204" pitchFamily="18" charset="0"/>
              </a:rPr>
              <a:t>3. </a:t>
            </a:r>
            <a:r>
              <a:rPr lang="en-US" sz="2400" dirty="0" err="1">
                <a:latin typeface="UTM Avo" panose="02040603050506020204" pitchFamily="18" charset="0"/>
              </a:rPr>
              <a:t>Dựa</a:t>
            </a:r>
            <a:r>
              <a:rPr lang="en-US" sz="2400" dirty="0">
                <a:latin typeface="UTM Avo" panose="02040603050506020204" pitchFamily="18" charset="0"/>
              </a:rPr>
              <a:t> </a:t>
            </a:r>
            <a:r>
              <a:rPr lang="en-US" sz="2400" dirty="0" err="1">
                <a:latin typeface="UTM Avo" panose="02040603050506020204" pitchFamily="18" charset="0"/>
              </a:rPr>
              <a:t>vào</a:t>
            </a:r>
            <a:r>
              <a:rPr lang="en-US" sz="2400" dirty="0">
                <a:latin typeface="UTM Avo" panose="02040603050506020204" pitchFamily="18" charset="0"/>
              </a:rPr>
              <a:t> </a:t>
            </a:r>
            <a:r>
              <a:rPr lang="en-US" sz="2400" dirty="0" err="1">
                <a:latin typeface="UTM Avo" panose="02040603050506020204" pitchFamily="18" charset="0"/>
              </a:rPr>
              <a:t>giá</a:t>
            </a:r>
            <a:r>
              <a:rPr lang="en-US" sz="2400" dirty="0">
                <a:latin typeface="UTM Avo" panose="02040603050506020204" pitchFamily="18" charset="0"/>
              </a:rPr>
              <a:t> </a:t>
            </a:r>
            <a:r>
              <a:rPr lang="en-US" sz="2400" dirty="0" err="1">
                <a:latin typeface="UTM Avo" panose="02040603050506020204" pitchFamily="18" charset="0"/>
              </a:rPr>
              <a:t>trị</a:t>
            </a:r>
            <a:r>
              <a:rPr lang="en-US" sz="2400" dirty="0">
                <a:latin typeface="UTM Avo" panose="02040603050506020204" pitchFamily="18" charset="0"/>
              </a:rPr>
              <a:t> </a:t>
            </a:r>
            <a:r>
              <a:rPr lang="en-US" sz="2400" dirty="0" err="1">
                <a:latin typeface="UTM Avo" panose="02040603050506020204" pitchFamily="18" charset="0"/>
              </a:rPr>
              <a:t>độ</a:t>
            </a:r>
            <a:r>
              <a:rPr lang="en-US" sz="2400" dirty="0">
                <a:latin typeface="UTM Avo" panose="02040603050506020204" pitchFamily="18" charset="0"/>
              </a:rPr>
              <a:t> </a:t>
            </a:r>
            <a:r>
              <a:rPr lang="en-US" sz="2400" dirty="0" err="1">
                <a:latin typeface="UTM Avo" panose="02040603050506020204" pitchFamily="18" charset="0"/>
              </a:rPr>
              <a:t>âm</a:t>
            </a:r>
            <a:r>
              <a:rPr lang="en-US" sz="2400" dirty="0">
                <a:latin typeface="UTM Avo" panose="02040603050506020204" pitchFamily="18" charset="0"/>
              </a:rPr>
              <a:t> </a:t>
            </a:r>
            <a:r>
              <a:rPr lang="en-US" sz="2400" dirty="0" err="1">
                <a:latin typeface="UTM Avo" panose="02040603050506020204" pitchFamily="18" charset="0"/>
              </a:rPr>
              <a:t>điện</a:t>
            </a:r>
            <a:r>
              <a:rPr lang="en-US" sz="2400" dirty="0">
                <a:latin typeface="UTM Avo" panose="02040603050506020204" pitchFamily="18" charset="0"/>
              </a:rPr>
              <a:t>, </a:t>
            </a:r>
            <a:r>
              <a:rPr lang="en-US" sz="2400" dirty="0" err="1">
                <a:latin typeface="UTM Avo" panose="02040603050506020204" pitchFamily="18" charset="0"/>
              </a:rPr>
              <a:t>hãy</a:t>
            </a:r>
            <a:r>
              <a:rPr lang="en-US" sz="2400" dirty="0">
                <a:latin typeface="UTM Avo" panose="02040603050506020204" pitchFamily="18" charset="0"/>
              </a:rPr>
              <a:t> </a:t>
            </a:r>
            <a:r>
              <a:rPr lang="en-US" sz="2400" dirty="0" err="1">
                <a:latin typeface="UTM Avo" panose="02040603050506020204" pitchFamily="18" charset="0"/>
              </a:rPr>
              <a:t>dự</a:t>
            </a:r>
            <a:r>
              <a:rPr lang="en-US" sz="2400" dirty="0">
                <a:latin typeface="UTM Avo" panose="02040603050506020204" pitchFamily="18" charset="0"/>
              </a:rPr>
              <a:t> </a:t>
            </a:r>
            <a:r>
              <a:rPr lang="en-US" sz="2400" dirty="0" err="1">
                <a:latin typeface="UTM Avo" panose="02040603050506020204" pitchFamily="18" charset="0"/>
              </a:rPr>
              <a:t>đoán</a:t>
            </a:r>
            <a:r>
              <a:rPr lang="en-US" sz="2400" dirty="0">
                <a:latin typeface="UTM Avo" panose="02040603050506020204" pitchFamily="18" charset="0"/>
              </a:rPr>
              <a:t> </a:t>
            </a:r>
            <a:r>
              <a:rPr lang="en-US" sz="2400" dirty="0" err="1">
                <a:latin typeface="UTM Avo" panose="02040603050506020204" pitchFamily="18" charset="0"/>
              </a:rPr>
              <a:t>loại</a:t>
            </a:r>
            <a:r>
              <a:rPr lang="en-US" sz="2400" dirty="0">
                <a:latin typeface="UTM Avo" panose="02040603050506020204" pitchFamily="18" charset="0"/>
              </a:rPr>
              <a:t> </a:t>
            </a:r>
            <a:r>
              <a:rPr lang="en-US" sz="2400" dirty="0" err="1">
                <a:latin typeface="UTM Avo" panose="02040603050506020204" pitchFamily="18" charset="0"/>
              </a:rPr>
              <a:t>liên</a:t>
            </a:r>
            <a:r>
              <a:rPr lang="en-US" sz="2400" dirty="0">
                <a:latin typeface="UTM Avo" panose="02040603050506020204" pitchFamily="18" charset="0"/>
              </a:rPr>
              <a:t> </a:t>
            </a:r>
            <a:r>
              <a:rPr lang="en-US" sz="2400" dirty="0" err="1">
                <a:latin typeface="UTM Avo" panose="02040603050506020204" pitchFamily="18" charset="0"/>
              </a:rPr>
              <a:t>kết</a:t>
            </a:r>
            <a:r>
              <a:rPr lang="en-US" sz="2400" dirty="0">
                <a:latin typeface="UTM Avo" panose="02040603050506020204" pitchFamily="18" charset="0"/>
              </a:rPr>
              <a:t> </a:t>
            </a:r>
            <a:r>
              <a:rPr lang="en-US" sz="2400" dirty="0" err="1">
                <a:latin typeface="UTM Avo" panose="02040603050506020204" pitchFamily="18" charset="0"/>
              </a:rPr>
              <a:t>trong</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tử</a:t>
            </a:r>
            <a:r>
              <a:rPr lang="en-US" sz="2400" dirty="0">
                <a:latin typeface="UTM Avo" panose="02040603050506020204" pitchFamily="18" charset="0"/>
              </a:rPr>
              <a:t>: H</a:t>
            </a:r>
            <a:r>
              <a:rPr lang="en-US" sz="2400" baseline="-25000" dirty="0">
                <a:latin typeface="UTM Avo" panose="02040603050506020204" pitchFamily="18" charset="0"/>
              </a:rPr>
              <a:t>2</a:t>
            </a:r>
            <a:r>
              <a:rPr lang="en-US" sz="2400" dirty="0">
                <a:latin typeface="UTM Avo" panose="02040603050506020204" pitchFamily="18" charset="0"/>
              </a:rPr>
              <a:t>S, CH</a:t>
            </a:r>
            <a:r>
              <a:rPr lang="en-US" sz="2400" baseline="-25000" dirty="0">
                <a:latin typeface="UTM Avo" panose="02040603050506020204" pitchFamily="18" charset="0"/>
              </a:rPr>
              <a:t>4</a:t>
            </a:r>
            <a:r>
              <a:rPr lang="en-US" sz="2400" dirty="0">
                <a:latin typeface="UTM Avo" panose="02040603050506020204" pitchFamily="18" charset="0"/>
              </a:rPr>
              <a:t>, K</a:t>
            </a:r>
            <a:r>
              <a:rPr lang="en-US" sz="2400" baseline="-25000" dirty="0">
                <a:latin typeface="UTM Avo" panose="02040603050506020204" pitchFamily="18" charset="0"/>
              </a:rPr>
              <a:t>2</a:t>
            </a:r>
            <a:r>
              <a:rPr lang="en-US" sz="2400" dirty="0">
                <a:latin typeface="UTM Avo" panose="02040603050506020204" pitchFamily="18" charset="0"/>
              </a:rPr>
              <a:t>O, F</a:t>
            </a:r>
            <a:r>
              <a:rPr lang="en-US" sz="2400" baseline="-25000" dirty="0">
                <a:latin typeface="UTM Avo" panose="02040603050506020204" pitchFamily="18" charset="0"/>
              </a:rPr>
              <a:t>2</a:t>
            </a:r>
            <a:r>
              <a:rPr lang="en-US" sz="2400" dirty="0">
                <a:latin typeface="UTM Avo" panose="02040603050506020204" pitchFamily="18" charset="0"/>
              </a:rPr>
              <a:t>O, </a:t>
            </a:r>
            <a:r>
              <a:rPr lang="en-US" sz="2400" dirty="0" err="1">
                <a:latin typeface="UTM Avo" panose="02040603050506020204" pitchFamily="18" charset="0"/>
              </a:rPr>
              <a:t>NaBr</a:t>
            </a:r>
            <a:r>
              <a:rPr lang="en-US" sz="2400" dirty="0">
                <a:latin typeface="UTM Avo" panose="02040603050506020204" pitchFamily="18"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869307E2-4EA1-50E6-3C0B-945C26EE3772}"/>
                  </a:ext>
                </a:extLst>
              </p:cNvPr>
              <p:cNvSpPr/>
              <p:nvPr/>
            </p:nvSpPr>
            <p:spPr>
              <a:xfrm>
                <a:off x="585524" y="3510417"/>
                <a:ext cx="11027356" cy="2584169"/>
              </a:xfrm>
              <a:prstGeom prst="rect">
                <a:avLst/>
              </a:prstGeom>
            </p:spPr>
            <p:txBody>
              <a:bodyPr wrap="square">
                <a:spAutoFit/>
              </a:bodyPr>
              <a:lstStyle/>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K</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a:t>
                </a:r>
                <a:r>
                  <a:rPr lang="el-GR" sz="2400" dirty="0">
                    <a:latin typeface="UTM Avo" panose="02040603050506020204" pitchFamily="18" charset="0"/>
                    <a:ea typeface="Calibri" panose="020F0502020204030204" pitchFamily="34" charset="0"/>
                    <a:cs typeface="Arial" panose="020B0604020202020204" pitchFamily="34" charset="0"/>
                  </a:rPr>
                  <a:t>Δ𝜒</a:t>
                </a:r>
                <a14:m>
                  <m:oMath xmlns:m="http://schemas.openxmlformats.org/officeDocument/2006/math">
                    <m:r>
                      <a:rPr lang="en-US" sz="2400" b="0" i="0" dirty="0" smtClean="0">
                        <a:latin typeface="Cambria Math" panose="02040503050406030204" pitchFamily="18" charset="0"/>
                        <a:ea typeface="Calibri" panose="020F0502020204030204" pitchFamily="34" charset="0"/>
                        <a:cs typeface="Arial" panose="020B0604020202020204" pitchFamily="34" charset="0"/>
                      </a:rPr>
                      <m:t> </m:t>
                    </m:r>
                    <m:r>
                      <a:rPr lang="el-GR"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n-US" sz="2400" dirty="0">
                    <a:latin typeface="UTM Avo" panose="02040603050506020204" pitchFamily="18" charset="0"/>
                    <a:ea typeface="Calibri" panose="020F0502020204030204" pitchFamily="34" charset="0"/>
                    <a:cs typeface="Arial" panose="020B0604020202020204" pitchFamily="34" charset="0"/>
                  </a:rPr>
                  <a:t> </a:t>
                </a:r>
                <a:r>
                  <a:rPr lang="el-GR" sz="2400" dirty="0">
                    <a:latin typeface="UTM Avo" panose="02040603050506020204" pitchFamily="18" charset="0"/>
                    <a:ea typeface="Calibri" panose="020F0502020204030204" pitchFamily="34" charset="0"/>
                    <a:cs typeface="Arial" panose="020B0604020202020204" pitchFamily="34" charset="0"/>
                  </a:rPr>
                  <a:t> χ(</a:t>
                </a:r>
                <a:r>
                  <a:rPr lang="vi-VN" sz="2400" dirty="0">
                    <a:latin typeface="UTM Avo" panose="02040603050506020204" pitchFamily="18" charset="0"/>
                    <a:ea typeface="Calibri" panose="020F0502020204030204" pitchFamily="34" charset="0"/>
                    <a:cs typeface="Arial" panose="020B0604020202020204" pitchFamily="34" charset="0"/>
                  </a:rPr>
                  <a:t>O)</a:t>
                </a:r>
                <a:r>
                  <a:rPr lang="vi-VN" sz="2400" dirty="0">
                    <a:ea typeface="Calibri" panose="020F0502020204030204" pitchFamily="34" charset="0"/>
                    <a:cs typeface="Arial" panose="020B0604020202020204" pitchFamily="34" charset="0"/>
                  </a:rPr>
                  <a:t>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 </m:t>
                    </m:r>
                  </m:oMath>
                </a14:m>
                <a:r>
                  <a:rPr lang="el-GR" sz="2400" dirty="0">
                    <a:latin typeface="UTM Avo" panose="02040603050506020204" pitchFamily="18" charset="0"/>
                    <a:ea typeface="Calibri" panose="020F0502020204030204" pitchFamily="34" charset="0"/>
                    <a:cs typeface="Arial" panose="020B0604020202020204" pitchFamily="34" charset="0"/>
                  </a:rPr>
                  <a:t>χ(</a:t>
                </a:r>
                <a:r>
                  <a:rPr lang="vi-VN" sz="2400" dirty="0">
                    <a:latin typeface="UTM Avo" panose="02040603050506020204" pitchFamily="18" charset="0"/>
                    <a:ea typeface="Calibri" panose="020F0502020204030204" pitchFamily="34" charset="0"/>
                    <a:cs typeface="Arial" panose="020B0604020202020204" pitchFamily="34" charset="0"/>
                  </a:rPr>
                  <a:t>K) = 3,44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m:t>
                    </m:r>
                  </m:oMath>
                </a14:m>
                <a:r>
                  <a:rPr lang="vi-VN" sz="2400" dirty="0">
                    <a:latin typeface="UTM Avo" panose="02040603050506020204" pitchFamily="18" charset="0"/>
                    <a:ea typeface="Calibri" panose="020F0502020204030204" pitchFamily="34" charset="0"/>
                    <a:cs typeface="Arial" panose="020B0604020202020204" pitchFamily="34" charset="0"/>
                  </a:rPr>
                  <a:t> 0,82 = 2,62⟹ Liên kết ion.</a:t>
                </a:r>
              </a:p>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F</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O: </a:t>
                </a:r>
                <a:r>
                  <a:rPr lang="el-GR" sz="2400" dirty="0">
                    <a:latin typeface="UTM Avo" panose="02040603050506020204" pitchFamily="18" charset="0"/>
                    <a:ea typeface="Calibri" panose="020F0502020204030204" pitchFamily="34" charset="0"/>
                    <a:cs typeface="Arial" panose="020B0604020202020204" pitchFamily="34" charset="0"/>
                  </a:rPr>
                  <a:t>Δ𝜒</a:t>
                </a:r>
                <a14:m>
                  <m:oMath xmlns:m="http://schemas.openxmlformats.org/officeDocument/2006/math">
                    <m:r>
                      <a:rPr lang="en-US" sz="2400" b="0" i="0" dirty="0" smtClean="0">
                        <a:latin typeface="Cambria Math" panose="02040503050406030204" pitchFamily="18" charset="0"/>
                        <a:ea typeface="Calibri" panose="020F0502020204030204" pitchFamily="34" charset="0"/>
                        <a:cs typeface="Arial" panose="020B0604020202020204" pitchFamily="34" charset="0"/>
                      </a:rPr>
                      <m:t> </m:t>
                    </m:r>
                    <m:r>
                      <a:rPr lang="el-GR" sz="2400" i="1" dirty="0" smtClean="0">
                        <a:latin typeface="Cambria Math" panose="02040503050406030204" pitchFamily="18" charset="0"/>
                        <a:ea typeface="Calibri" panose="020F0502020204030204" pitchFamily="34" charset="0"/>
                        <a:cs typeface="Arial" panose="020B0604020202020204" pitchFamily="34" charset="0"/>
                      </a:rPr>
                      <m:t>=</m:t>
                    </m:r>
                    <m:r>
                      <a:rPr lang="en-US" sz="2400" b="0" i="1" dirty="0" smtClean="0">
                        <a:latin typeface="Cambria Math" panose="02040503050406030204" pitchFamily="18" charset="0"/>
                        <a:ea typeface="Calibri" panose="020F0502020204030204" pitchFamily="34" charset="0"/>
                        <a:cs typeface="Arial" panose="020B0604020202020204" pitchFamily="34" charset="0"/>
                      </a:rPr>
                      <m:t> </m:t>
                    </m:r>
                  </m:oMath>
                </a14:m>
                <a:r>
                  <a:rPr lang="el-GR" sz="2400" dirty="0">
                    <a:latin typeface="UTM Avo" panose="02040603050506020204" pitchFamily="18" charset="0"/>
                    <a:ea typeface="Calibri" panose="020F0502020204030204" pitchFamily="34" charset="0"/>
                    <a:cs typeface="Arial" panose="020B0604020202020204" pitchFamily="34" charset="0"/>
                  </a:rPr>
                  <a:t> χ(</a:t>
                </a:r>
                <a:r>
                  <a:rPr lang="vi-VN" sz="2400" dirty="0">
                    <a:latin typeface="UTM Avo" panose="02040603050506020204" pitchFamily="18" charset="0"/>
                    <a:ea typeface="Calibri" panose="020F0502020204030204" pitchFamily="34" charset="0"/>
                    <a:cs typeface="Arial" panose="020B0604020202020204" pitchFamily="34" charset="0"/>
                  </a:rPr>
                  <a:t>F)</a:t>
                </a:r>
                <a:r>
                  <a:rPr lang="vi-VN" sz="2400" dirty="0">
                    <a:ea typeface="Calibri" panose="020F0502020204030204" pitchFamily="34" charset="0"/>
                    <a:cs typeface="Arial" panose="020B0604020202020204" pitchFamily="34" charset="0"/>
                  </a:rPr>
                  <a:t>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 </m:t>
                    </m:r>
                  </m:oMath>
                </a14:m>
                <a:r>
                  <a:rPr lang="el-GR" sz="2400" dirty="0">
                    <a:latin typeface="UTM Avo" panose="02040603050506020204" pitchFamily="18" charset="0"/>
                    <a:ea typeface="Calibri" panose="020F0502020204030204" pitchFamily="34" charset="0"/>
                    <a:cs typeface="Arial" panose="020B0604020202020204" pitchFamily="34" charset="0"/>
                  </a:rPr>
                  <a:t>χ(</a:t>
                </a:r>
                <a:r>
                  <a:rPr lang="vi-VN" sz="2400" dirty="0">
                    <a:latin typeface="UTM Avo" panose="02040603050506020204" pitchFamily="18" charset="0"/>
                    <a:ea typeface="Calibri" panose="020F0502020204030204" pitchFamily="34" charset="0"/>
                    <a:cs typeface="Arial" panose="020B0604020202020204" pitchFamily="34" charset="0"/>
                  </a:rPr>
                  <a:t>O) = 3,98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m:t>
                    </m:r>
                  </m:oMath>
                </a14:m>
                <a:r>
                  <a:rPr lang="vi-VN" sz="2400" dirty="0">
                    <a:latin typeface="UTM Avo" panose="02040603050506020204" pitchFamily="18" charset="0"/>
                    <a:ea typeface="Calibri" panose="020F0502020204030204" pitchFamily="34" charset="0"/>
                    <a:cs typeface="Arial" panose="020B0604020202020204" pitchFamily="34" charset="0"/>
                  </a:rPr>
                  <a:t> 3,44 = 0,54</a:t>
                </a:r>
              </a:p>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 Liên kết cộng hóa trị có cực.</a:t>
                </a:r>
              </a:p>
              <a:p>
                <a:pPr algn="just">
                  <a:lnSpc>
                    <a:spcPct val="150000"/>
                  </a:lnSpc>
                  <a:spcBef>
                    <a:spcPts val="400"/>
                  </a:spcBef>
                  <a:spcAft>
                    <a:spcPts val="533"/>
                  </a:spcAft>
                </a:pPr>
                <a:r>
                  <a:rPr lang="vi-VN" sz="2400" dirty="0">
                    <a:latin typeface="UTM Avo" panose="02040603050506020204" pitchFamily="18" charset="0"/>
                    <a:ea typeface="Calibri" panose="020F0502020204030204" pitchFamily="34" charset="0"/>
                    <a:cs typeface="Arial" panose="020B0604020202020204" pitchFamily="34" charset="0"/>
                  </a:rPr>
                  <a:t>NaBr: </a:t>
                </a:r>
                <a:r>
                  <a:rPr lang="el-GR" sz="2400" dirty="0">
                    <a:latin typeface="UTM Avo" panose="02040603050506020204" pitchFamily="18" charset="0"/>
                    <a:ea typeface="Calibri" panose="020F0502020204030204" pitchFamily="34" charset="0"/>
                    <a:cs typeface="Arial" panose="020B0604020202020204" pitchFamily="34" charset="0"/>
                  </a:rPr>
                  <a:t>Δ𝜒</a:t>
                </a:r>
                <a14:m>
                  <m:oMath xmlns:m="http://schemas.openxmlformats.org/officeDocument/2006/math">
                    <m:r>
                      <a:rPr lang="en-US" sz="2400" b="0" i="0" dirty="0" smtClean="0">
                        <a:latin typeface="Cambria Math" panose="02040503050406030204" pitchFamily="18" charset="0"/>
                        <a:ea typeface="Calibri" panose="020F0502020204030204" pitchFamily="34" charset="0"/>
                        <a:cs typeface="Arial" panose="020B0604020202020204" pitchFamily="34" charset="0"/>
                      </a:rPr>
                      <m:t> </m:t>
                    </m:r>
                    <m:r>
                      <a:rPr lang="el-GR" sz="2400" i="1" dirty="0" smtClean="0">
                        <a:latin typeface="Cambria Math" panose="02040503050406030204" pitchFamily="18" charset="0"/>
                        <a:ea typeface="Calibri" panose="020F0502020204030204" pitchFamily="34" charset="0"/>
                        <a:cs typeface="Arial" panose="020B0604020202020204" pitchFamily="34" charset="0"/>
                      </a:rPr>
                      <m:t>=</m:t>
                    </m:r>
                  </m:oMath>
                </a14:m>
                <a:r>
                  <a:rPr lang="el-GR" sz="2400" dirty="0">
                    <a:latin typeface="UTM Avo" panose="02040603050506020204" pitchFamily="18" charset="0"/>
                    <a:ea typeface="Calibri" panose="020F0502020204030204" pitchFamily="34" charset="0"/>
                    <a:cs typeface="Arial" panose="020B0604020202020204" pitchFamily="34" charset="0"/>
                  </a:rPr>
                  <a:t> χ(</a:t>
                </a:r>
                <a:r>
                  <a:rPr lang="vi-VN" sz="2400" dirty="0">
                    <a:latin typeface="UTM Avo" panose="02040603050506020204" pitchFamily="18" charset="0"/>
                    <a:ea typeface="Calibri" panose="020F0502020204030204" pitchFamily="34" charset="0"/>
                    <a:cs typeface="Arial" panose="020B0604020202020204" pitchFamily="34" charset="0"/>
                  </a:rPr>
                  <a:t>Br)</a:t>
                </a:r>
                <a:r>
                  <a:rPr lang="vi-VN" sz="2400" dirty="0">
                    <a:ea typeface="Calibri" panose="020F0502020204030204" pitchFamily="34" charset="0"/>
                    <a:cs typeface="Arial" panose="020B0604020202020204" pitchFamily="34" charset="0"/>
                  </a:rPr>
                  <a:t>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 </m:t>
                    </m:r>
                  </m:oMath>
                </a14:m>
                <a:r>
                  <a:rPr lang="el-GR" sz="2400" dirty="0">
                    <a:latin typeface="UTM Avo" panose="02040603050506020204" pitchFamily="18" charset="0"/>
                    <a:ea typeface="Calibri" panose="020F0502020204030204" pitchFamily="34" charset="0"/>
                    <a:cs typeface="Arial" panose="020B0604020202020204" pitchFamily="34" charset="0"/>
                  </a:rPr>
                  <a:t>χ(</a:t>
                </a:r>
                <a:r>
                  <a:rPr lang="vi-VN" sz="2400" dirty="0">
                    <a:latin typeface="UTM Avo" panose="02040603050506020204" pitchFamily="18" charset="0"/>
                    <a:ea typeface="Calibri" panose="020F0502020204030204" pitchFamily="34" charset="0"/>
                    <a:cs typeface="Arial" panose="020B0604020202020204" pitchFamily="34" charset="0"/>
                  </a:rPr>
                  <a:t>Na) = 2,96 </a:t>
                </a:r>
                <a14:m>
                  <m:oMath xmlns:m="http://schemas.openxmlformats.org/officeDocument/2006/math">
                    <m:r>
                      <a:rPr lang="vi-VN" sz="2400" i="1" dirty="0">
                        <a:latin typeface="Cambria Math" panose="02040503050406030204" pitchFamily="18" charset="0"/>
                        <a:ea typeface="Calibri" panose="020F0502020204030204" pitchFamily="34" charset="0"/>
                        <a:cs typeface="Arial" panose="020B0604020202020204" pitchFamily="34" charset="0"/>
                      </a:rPr>
                      <m:t>−</m:t>
                    </m:r>
                  </m:oMath>
                </a14:m>
                <a:r>
                  <a:rPr lang="vi-VN" sz="2400" dirty="0">
                    <a:latin typeface="UTM Avo" panose="02040603050506020204" pitchFamily="18" charset="0"/>
                    <a:ea typeface="Calibri" panose="020F0502020204030204" pitchFamily="34" charset="0"/>
                    <a:cs typeface="Arial" panose="020B0604020202020204" pitchFamily="34" charset="0"/>
                  </a:rPr>
                  <a:t> 0,93 = 2,03 ⟹ Liên kết ion.</a:t>
                </a:r>
              </a:p>
            </p:txBody>
          </p:sp>
        </mc:Choice>
        <mc:Fallback xmlns="">
          <p:sp>
            <p:nvSpPr>
              <p:cNvPr id="4" name="Rectangle 3">
                <a:extLst>
                  <a:ext uri="{FF2B5EF4-FFF2-40B4-BE49-F238E27FC236}">
                    <a16:creationId xmlns:a16="http://schemas.microsoft.com/office/drawing/2014/main" id="{869307E2-4EA1-50E6-3C0B-945C26EE3772}"/>
                  </a:ext>
                </a:extLst>
              </p:cNvPr>
              <p:cNvSpPr>
                <a:spLocks noRot="1" noChangeAspect="1" noMove="1" noResize="1" noEditPoints="1" noAdjustHandles="1" noChangeArrowheads="1" noChangeShapeType="1" noTextEdit="1"/>
              </p:cNvSpPr>
              <p:nvPr/>
            </p:nvSpPr>
            <p:spPr>
              <a:xfrm>
                <a:off x="585524" y="3510417"/>
                <a:ext cx="11027356" cy="2584169"/>
              </a:xfrm>
              <a:prstGeom prst="rect">
                <a:avLst/>
              </a:prstGeom>
              <a:blipFill>
                <a:blip r:embed="rId3"/>
                <a:stretch>
                  <a:fillRect l="-829" b="-4481"/>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DF0B538C-C73A-23B0-443B-BB652D382FF3}"/>
              </a:ext>
            </a:extLst>
          </p:cNvPr>
          <p:cNvSpPr txBox="1"/>
          <p:nvPr/>
        </p:nvSpPr>
        <p:spPr>
          <a:xfrm>
            <a:off x="585524" y="2967335"/>
            <a:ext cx="1234056" cy="461665"/>
          </a:xfrm>
          <a:prstGeom prst="rect">
            <a:avLst/>
          </a:prstGeom>
          <a:noFill/>
        </p:spPr>
        <p:txBody>
          <a:bodyPr wrap="none" rtlCol="0">
            <a:spAutoFit/>
          </a:bodyPr>
          <a:lstStyle/>
          <a:p>
            <a:r>
              <a:rPr lang="en-US" sz="2400" b="1" dirty="0" err="1">
                <a:solidFill>
                  <a:srgbClr val="002060"/>
                </a:solidFill>
                <a:latin typeface="UTM Avo" panose="02040603050506020204" pitchFamily="18" charset="0"/>
              </a:rPr>
              <a:t>Trả</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lời</a:t>
            </a:r>
            <a:r>
              <a:rPr lang="en-US" sz="24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1389015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80765" y="1733592"/>
            <a:ext cx="6240811" cy="575927"/>
          </a:xfrm>
          <a:prstGeom prst="rect">
            <a:avLst/>
          </a:prstGeom>
        </p:spPr>
        <p:txBody>
          <a:bodyPr wrap="none">
            <a:spAutoFit/>
          </a:bodyPr>
          <a:lstStyle/>
          <a:p>
            <a:pPr algn="ctr">
              <a:lnSpc>
                <a:spcPct val="150000"/>
              </a:lnSpc>
            </a:pPr>
            <a:r>
              <a:rPr lang="en-US" sz="2400" b="1" dirty="0">
                <a:latin typeface="UTM Avo" panose="02040603050506020204" pitchFamily="18" charset="0"/>
                <a:cs typeface="Arial" panose="020B0604020202020204" pitchFamily="34" charset="0"/>
                <a:sym typeface="+mn-ea"/>
              </a:rPr>
              <a:t>III. Liên </a:t>
            </a:r>
            <a:r>
              <a:rPr lang="en-US" sz="2400" b="1" dirty="0" err="1">
                <a:latin typeface="UTM Avo" panose="02040603050506020204" pitchFamily="18" charset="0"/>
                <a:cs typeface="Arial" panose="020B0604020202020204" pitchFamily="34" charset="0"/>
                <a:sym typeface="+mn-ea"/>
              </a:rPr>
              <a:t>kết</a:t>
            </a:r>
            <a:r>
              <a:rPr lang="en-US" sz="2400" b="1" dirty="0">
                <a:latin typeface="UTM Avo" panose="02040603050506020204" pitchFamily="18" charset="0"/>
                <a:cs typeface="Arial" panose="020B0604020202020204" pitchFamily="34" charset="0"/>
                <a:sym typeface="+mn-ea"/>
              </a:rPr>
              <a:t> sigma (σ) </a:t>
            </a:r>
            <a:r>
              <a:rPr lang="en-US" sz="2400" b="1" dirty="0" err="1">
                <a:latin typeface="UTM Avo" panose="02040603050506020204" pitchFamily="18" charset="0"/>
                <a:cs typeface="Arial" panose="020B0604020202020204" pitchFamily="34" charset="0"/>
                <a:sym typeface="+mn-ea"/>
              </a:rPr>
              <a:t>và</a:t>
            </a:r>
            <a:r>
              <a:rPr lang="en-US" sz="2400" b="1" dirty="0">
                <a:latin typeface="UTM Avo" panose="02040603050506020204" pitchFamily="18" charset="0"/>
                <a:cs typeface="Arial" panose="020B0604020202020204" pitchFamily="34" charset="0"/>
                <a:sym typeface="+mn-ea"/>
              </a:rPr>
              <a:t> </a:t>
            </a:r>
            <a:r>
              <a:rPr lang="en-US" sz="2400" b="1" dirty="0" err="1">
                <a:latin typeface="UTM Avo" panose="02040603050506020204" pitchFamily="18" charset="0"/>
                <a:cs typeface="Arial" panose="020B0604020202020204" pitchFamily="34" charset="0"/>
                <a:sym typeface="+mn-ea"/>
              </a:rPr>
              <a:t>liên</a:t>
            </a:r>
            <a:r>
              <a:rPr lang="en-US" sz="2400" b="1" dirty="0">
                <a:latin typeface="UTM Avo" panose="02040603050506020204" pitchFamily="18" charset="0"/>
                <a:cs typeface="Arial" panose="020B0604020202020204" pitchFamily="34" charset="0"/>
                <a:sym typeface="+mn-ea"/>
              </a:rPr>
              <a:t> </a:t>
            </a:r>
            <a:r>
              <a:rPr lang="en-US" sz="2400" b="1" dirty="0" err="1">
                <a:latin typeface="UTM Avo" panose="02040603050506020204" pitchFamily="18" charset="0"/>
                <a:cs typeface="Arial" panose="020B0604020202020204" pitchFamily="34" charset="0"/>
                <a:sym typeface="+mn-ea"/>
              </a:rPr>
              <a:t>kết</a:t>
            </a:r>
            <a:r>
              <a:rPr lang="en-US" sz="2400" b="1" dirty="0">
                <a:latin typeface="UTM Avo" panose="02040603050506020204" pitchFamily="18" charset="0"/>
                <a:cs typeface="Arial" panose="020B0604020202020204" pitchFamily="34" charset="0"/>
                <a:sym typeface="+mn-ea"/>
              </a:rPr>
              <a:t> pi (π)</a:t>
            </a:r>
            <a:endParaRPr lang="en-US" sz="2400" dirty="0">
              <a:latin typeface="UTM Avo" panose="02040603050506020204" pitchFamily="18" charset="0"/>
              <a:cs typeface="Arial" panose="020B0604020202020204" pitchFamily="34" charset="0"/>
            </a:endParaRPr>
          </a:p>
        </p:txBody>
      </p:sp>
      <p:sp>
        <p:nvSpPr>
          <p:cNvPr id="2" name="Rectangle 1">
            <a:extLst>
              <a:ext uri="{FF2B5EF4-FFF2-40B4-BE49-F238E27FC236}">
                <a16:creationId xmlns:a16="http://schemas.microsoft.com/office/drawing/2014/main" id="{3CA53952-5909-CF0B-D84C-A6F0B777B77F}"/>
              </a:ext>
            </a:extLst>
          </p:cNvPr>
          <p:cNvSpPr/>
          <p:nvPr/>
        </p:nvSpPr>
        <p:spPr>
          <a:xfrm>
            <a:off x="741680" y="2251752"/>
            <a:ext cx="10871200" cy="2783839"/>
          </a:xfrm>
          <a:prstGeom prst="rect">
            <a:avLst/>
          </a:prstGeom>
        </p:spPr>
        <p:txBody>
          <a:bodyPr wrap="square">
            <a:spAutoFit/>
          </a:bodyPr>
          <a:lstStyle/>
          <a:p>
            <a:pPr marR="367" algn="just">
              <a:lnSpc>
                <a:spcPct val="150000"/>
              </a:lnSpc>
            </a:pPr>
            <a:r>
              <a:rPr lang="vi-VN" sz="2400" dirty="0">
                <a:latin typeface="UTM Avo" panose="02040603050506020204" pitchFamily="18" charset="0"/>
              </a:rPr>
              <a:t>Liên kết cộng hoá trị được hình thành từ cặp electron dùng chung. Để tạo nên một cặp electron dùng chung, hai AO chứa electron độc thân (hoặc giữa 1 AO trống và 1 AO bão hoà electron) cần xen phủ với nhau. Các ví dụ dưới đây chỉ xét đến sự xen phủ của AO s và AO p.</a:t>
            </a:r>
          </a:p>
          <a:p>
            <a:pPr marR="367" algn="just">
              <a:lnSpc>
                <a:spcPct val="150000"/>
              </a:lnSpc>
            </a:pPr>
            <a:r>
              <a:rPr lang="vi-VN" sz="2400" dirty="0">
                <a:latin typeface="UTM Avo" panose="02040603050506020204" pitchFamily="18" charset="0"/>
              </a:rPr>
              <a:t>Có hai kiểu xen phủ AO là xen phủ trục và xen phủ bên.</a:t>
            </a:r>
          </a:p>
        </p:txBody>
      </p:sp>
    </p:spTree>
    <p:extLst>
      <p:ext uri="{BB962C8B-B14F-4D97-AF65-F5344CB8AC3E}">
        <p14:creationId xmlns:p14="http://schemas.microsoft.com/office/powerpoint/2010/main" val="1257156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774232"/>
            <a:ext cx="10871200" cy="1121846"/>
          </a:xfrm>
          <a:prstGeom prst="rect">
            <a:avLst/>
          </a:prstGeom>
        </p:spPr>
        <p:txBody>
          <a:bodyPr wrap="square">
            <a:spAutoFit/>
          </a:bodyPr>
          <a:lstStyle/>
          <a:p>
            <a:pPr marR="367" algn="just">
              <a:lnSpc>
                <a:spcPct val="150000"/>
              </a:lnSpc>
            </a:pPr>
            <a:r>
              <a:rPr lang="en-US" sz="2400" b="1" dirty="0">
                <a:latin typeface="UTM Avo" panose="02040603050506020204" pitchFamily="18" charset="0"/>
              </a:rPr>
              <a:t>1. </a:t>
            </a:r>
            <a:r>
              <a:rPr lang="vi-VN" sz="2400" b="1" dirty="0">
                <a:latin typeface="UTM Avo" panose="02040603050506020204" pitchFamily="18" charset="0"/>
              </a:rPr>
              <a:t>Xen phủ trục </a:t>
            </a:r>
            <a:r>
              <a:rPr lang="vi-VN" sz="2400" dirty="0">
                <a:latin typeface="UTM Avo" panose="02040603050506020204" pitchFamily="18" charset="0"/>
              </a:rPr>
              <a:t>là xen phủ giữa hai AO dọc theo trục nối (trục z) hai nguyên tử. Có ba khả năng xen phủ trục: </a:t>
            </a:r>
          </a:p>
        </p:txBody>
      </p:sp>
      <p:sp>
        <p:nvSpPr>
          <p:cNvPr id="3" name="Rectangle 2">
            <a:extLst>
              <a:ext uri="{FF2B5EF4-FFF2-40B4-BE49-F238E27FC236}">
                <a16:creationId xmlns:a16="http://schemas.microsoft.com/office/drawing/2014/main" id="{5405A25C-1F82-F897-BFFB-035005CC9376}"/>
              </a:ext>
            </a:extLst>
          </p:cNvPr>
          <p:cNvSpPr/>
          <p:nvPr/>
        </p:nvSpPr>
        <p:spPr>
          <a:xfrm>
            <a:off x="731520" y="3105192"/>
            <a:ext cx="4724400" cy="567848"/>
          </a:xfrm>
          <a:prstGeom prst="rect">
            <a:avLst/>
          </a:prstGeom>
        </p:spPr>
        <p:txBody>
          <a:bodyPr wrap="square">
            <a:spAutoFit/>
          </a:bodyPr>
          <a:lstStyle/>
          <a:p>
            <a:pPr marL="342900" marR="367" indent="-342900" algn="just">
              <a:lnSpc>
                <a:spcPct val="150000"/>
              </a:lnSpc>
              <a:buFont typeface="Wingdings" panose="05000000000000000000" pitchFamily="2" charset="2"/>
              <a:buChar char="v"/>
            </a:pPr>
            <a:r>
              <a:rPr lang="pt-BR" sz="2400" dirty="0">
                <a:latin typeface="UTM Avo" panose="02040603050506020204" pitchFamily="18" charset="0"/>
              </a:rPr>
              <a:t>Xen phủ giữa AO s với AO s</a:t>
            </a:r>
          </a:p>
        </p:txBody>
      </p:sp>
      <p:pic>
        <p:nvPicPr>
          <p:cNvPr id="4" name="Picture 3">
            <a:extLst>
              <a:ext uri="{FF2B5EF4-FFF2-40B4-BE49-F238E27FC236}">
                <a16:creationId xmlns:a16="http://schemas.microsoft.com/office/drawing/2014/main" id="{EAF4DD21-079D-C6B7-6286-F86A1B85D8E5}"/>
              </a:ext>
            </a:extLst>
          </p:cNvPr>
          <p:cNvPicPr>
            <a:picLocks noChangeAspect="1"/>
          </p:cNvPicPr>
          <p:nvPr/>
        </p:nvPicPr>
        <p:blipFill>
          <a:blip r:embed="rId4"/>
          <a:stretch>
            <a:fillRect/>
          </a:stretch>
        </p:blipFill>
        <p:spPr>
          <a:xfrm>
            <a:off x="5579138" y="2941691"/>
            <a:ext cx="5850862" cy="1086847"/>
          </a:xfrm>
          <a:prstGeom prst="rect">
            <a:avLst/>
          </a:prstGeom>
        </p:spPr>
      </p:pic>
      <p:sp>
        <p:nvSpPr>
          <p:cNvPr id="5" name="Rectangle 4">
            <a:extLst>
              <a:ext uri="{FF2B5EF4-FFF2-40B4-BE49-F238E27FC236}">
                <a16:creationId xmlns:a16="http://schemas.microsoft.com/office/drawing/2014/main" id="{CF297B1E-88C1-7566-B230-6D6C8B764024}"/>
              </a:ext>
            </a:extLst>
          </p:cNvPr>
          <p:cNvSpPr/>
          <p:nvPr/>
        </p:nvSpPr>
        <p:spPr>
          <a:xfrm>
            <a:off x="731520" y="4344712"/>
            <a:ext cx="4724400" cy="567848"/>
          </a:xfrm>
          <a:prstGeom prst="rect">
            <a:avLst/>
          </a:prstGeom>
        </p:spPr>
        <p:txBody>
          <a:bodyPr wrap="square">
            <a:spAutoFit/>
          </a:bodyPr>
          <a:lstStyle/>
          <a:p>
            <a:pPr marL="342900" marR="367" indent="-342900" algn="just">
              <a:lnSpc>
                <a:spcPct val="150000"/>
              </a:lnSpc>
              <a:buFont typeface="Wingdings" panose="05000000000000000000" pitchFamily="2" charset="2"/>
              <a:buChar char="v"/>
            </a:pPr>
            <a:r>
              <a:rPr lang="pt-BR" sz="2400" dirty="0">
                <a:latin typeface="UTM Avo" panose="02040603050506020204" pitchFamily="18" charset="0"/>
              </a:rPr>
              <a:t>Xen phủ giữa AO s với AO p</a:t>
            </a:r>
          </a:p>
        </p:txBody>
      </p:sp>
      <p:pic>
        <p:nvPicPr>
          <p:cNvPr id="8" name="Picture 7">
            <a:extLst>
              <a:ext uri="{FF2B5EF4-FFF2-40B4-BE49-F238E27FC236}">
                <a16:creationId xmlns:a16="http://schemas.microsoft.com/office/drawing/2014/main" id="{6C1082CB-8CBE-E0DF-BA51-11834C6A2E4B}"/>
              </a:ext>
            </a:extLst>
          </p:cNvPr>
          <p:cNvPicPr>
            <a:picLocks noChangeAspect="1"/>
          </p:cNvPicPr>
          <p:nvPr/>
        </p:nvPicPr>
        <p:blipFill>
          <a:blip r:embed="rId5"/>
          <a:stretch>
            <a:fillRect/>
          </a:stretch>
        </p:blipFill>
        <p:spPr>
          <a:xfrm>
            <a:off x="5323840" y="4241547"/>
            <a:ext cx="6428802" cy="1224533"/>
          </a:xfrm>
          <a:prstGeom prst="rect">
            <a:avLst/>
          </a:prstGeom>
        </p:spPr>
      </p:pic>
    </p:spTree>
    <p:extLst>
      <p:ext uri="{BB962C8B-B14F-4D97-AF65-F5344CB8AC3E}">
        <p14:creationId xmlns:p14="http://schemas.microsoft.com/office/powerpoint/2010/main" val="174234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774232"/>
            <a:ext cx="10871200" cy="1121846"/>
          </a:xfrm>
          <a:prstGeom prst="rect">
            <a:avLst/>
          </a:prstGeom>
        </p:spPr>
        <p:txBody>
          <a:bodyPr wrap="square">
            <a:spAutoFit/>
          </a:bodyPr>
          <a:lstStyle/>
          <a:p>
            <a:pPr marR="367" algn="just">
              <a:lnSpc>
                <a:spcPct val="150000"/>
              </a:lnSpc>
            </a:pPr>
            <a:r>
              <a:rPr lang="en-US" sz="2400" dirty="0">
                <a:latin typeface="UTM Avo" panose="02040603050506020204" pitchFamily="18" charset="0"/>
              </a:rPr>
              <a:t>1. </a:t>
            </a:r>
            <a:r>
              <a:rPr lang="vi-VN" sz="2400" dirty="0">
                <a:latin typeface="UTM Avo" panose="02040603050506020204" pitchFamily="18" charset="0"/>
              </a:rPr>
              <a:t>Xen phủ trục là xen phủ giữa hai AO dọc theo trục nối (trục z) hai nguyên tử. Có ba khả năng xen phủ trục: </a:t>
            </a:r>
          </a:p>
        </p:txBody>
      </p:sp>
      <p:sp>
        <p:nvSpPr>
          <p:cNvPr id="3" name="Rectangle 2">
            <a:extLst>
              <a:ext uri="{FF2B5EF4-FFF2-40B4-BE49-F238E27FC236}">
                <a16:creationId xmlns:a16="http://schemas.microsoft.com/office/drawing/2014/main" id="{5405A25C-1F82-F897-BFFB-035005CC9376}"/>
              </a:ext>
            </a:extLst>
          </p:cNvPr>
          <p:cNvSpPr/>
          <p:nvPr/>
        </p:nvSpPr>
        <p:spPr>
          <a:xfrm>
            <a:off x="731520" y="3105192"/>
            <a:ext cx="4907280" cy="461665"/>
          </a:xfrm>
          <a:prstGeom prst="rect">
            <a:avLst/>
          </a:prstGeom>
        </p:spPr>
        <p:txBody>
          <a:bodyPr wrap="square">
            <a:spAutoFit/>
          </a:bodyPr>
          <a:lstStyle/>
          <a:p>
            <a:pPr marL="381019" indent="-381019">
              <a:buFont typeface="Wingdings" panose="05000000000000000000" pitchFamily="2" charset="2"/>
              <a:buChar char="v"/>
            </a:pPr>
            <a:r>
              <a:rPr lang="pt-BR" sz="2400" dirty="0">
                <a:latin typeface="UTM Avo" panose="02040603050506020204" pitchFamily="18" charset="0"/>
              </a:rPr>
              <a:t>Xen phủ giữa AO p với AO p</a:t>
            </a:r>
          </a:p>
        </p:txBody>
      </p:sp>
      <p:pic>
        <p:nvPicPr>
          <p:cNvPr id="6" name="Picture 5">
            <a:extLst>
              <a:ext uri="{FF2B5EF4-FFF2-40B4-BE49-F238E27FC236}">
                <a16:creationId xmlns:a16="http://schemas.microsoft.com/office/drawing/2014/main" id="{9A664ABB-BE30-3FE8-18C1-9FA39C4E3369}"/>
              </a:ext>
            </a:extLst>
          </p:cNvPr>
          <p:cNvPicPr>
            <a:picLocks noChangeAspect="1"/>
          </p:cNvPicPr>
          <p:nvPr/>
        </p:nvPicPr>
        <p:blipFill>
          <a:blip r:embed="rId3"/>
          <a:stretch>
            <a:fillRect/>
          </a:stretch>
        </p:blipFill>
        <p:spPr>
          <a:xfrm>
            <a:off x="2356738" y="3733800"/>
            <a:ext cx="7798815" cy="1254760"/>
          </a:xfrm>
          <a:prstGeom prst="rect">
            <a:avLst/>
          </a:prstGeom>
        </p:spPr>
      </p:pic>
      <p:sp>
        <p:nvSpPr>
          <p:cNvPr id="7" name="Rectangle 6">
            <a:extLst>
              <a:ext uri="{FF2B5EF4-FFF2-40B4-BE49-F238E27FC236}">
                <a16:creationId xmlns:a16="http://schemas.microsoft.com/office/drawing/2014/main" id="{D5B248F4-8E57-84ED-5AE8-7EE164C69D56}"/>
              </a:ext>
            </a:extLst>
          </p:cNvPr>
          <p:cNvSpPr/>
          <p:nvPr/>
        </p:nvSpPr>
        <p:spPr>
          <a:xfrm>
            <a:off x="741680" y="5086392"/>
            <a:ext cx="11318240" cy="575927"/>
          </a:xfrm>
          <a:prstGeom prst="rect">
            <a:avLst/>
          </a:prstGeom>
        </p:spPr>
        <p:txBody>
          <a:bodyPr wrap="square">
            <a:spAutoFit/>
          </a:bodyPr>
          <a:lstStyle/>
          <a:p>
            <a:pPr marR="367" algn="just">
              <a:lnSpc>
                <a:spcPct val="150000"/>
              </a:lnSpc>
            </a:pPr>
            <a:r>
              <a:rPr lang="vi-VN" sz="2400" i="1" dirty="0">
                <a:latin typeface="UTM Avo" panose="02040603050506020204" pitchFamily="18" charset="0"/>
              </a:rPr>
              <a:t>Liên kết được tạo nên từ xen phủ trục của hai AO gọi là liên kết sigma (</a:t>
            </a:r>
            <a:r>
              <a:rPr lang="el-GR" sz="2400" i="1" dirty="0">
                <a:latin typeface="UTM Avo" panose="02040603050506020204" pitchFamily="18" charset="0"/>
              </a:rPr>
              <a:t>σ).</a:t>
            </a:r>
          </a:p>
        </p:txBody>
      </p:sp>
    </p:spTree>
    <p:extLst>
      <p:ext uri="{BB962C8B-B14F-4D97-AF65-F5344CB8AC3E}">
        <p14:creationId xmlns:p14="http://schemas.microsoft.com/office/powerpoint/2010/main" val="206107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774232"/>
            <a:ext cx="6614160" cy="2229841"/>
          </a:xfrm>
          <a:prstGeom prst="rect">
            <a:avLst/>
          </a:prstGeom>
        </p:spPr>
        <p:txBody>
          <a:bodyPr wrap="square">
            <a:spAutoFit/>
          </a:bodyPr>
          <a:lstStyle/>
          <a:p>
            <a:pPr marR="367" algn="just">
              <a:lnSpc>
                <a:spcPct val="150000"/>
              </a:lnSpc>
            </a:pPr>
            <a:r>
              <a:rPr lang="vi-VN" sz="2400" dirty="0">
                <a:latin typeface="UTM Avo" panose="02040603050506020204" pitchFamily="18" charset="0"/>
              </a:rPr>
              <a:t>Khi các nguyên tử liên kết với nhau, các AO phải được sắp xếp ở vị trí phù hợp. Chẳng hạn, khi hình thành phân tử hai nguyên tử, vị trí của các AO như sau:</a:t>
            </a:r>
          </a:p>
        </p:txBody>
      </p:sp>
      <p:sp>
        <p:nvSpPr>
          <p:cNvPr id="7" name="Rectangle 6">
            <a:extLst>
              <a:ext uri="{FF2B5EF4-FFF2-40B4-BE49-F238E27FC236}">
                <a16:creationId xmlns:a16="http://schemas.microsoft.com/office/drawing/2014/main" id="{D5B248F4-8E57-84ED-5AE8-7EE164C69D56}"/>
              </a:ext>
            </a:extLst>
          </p:cNvPr>
          <p:cNvSpPr/>
          <p:nvPr/>
        </p:nvSpPr>
        <p:spPr>
          <a:xfrm>
            <a:off x="792480" y="4253272"/>
            <a:ext cx="10871200" cy="1675843"/>
          </a:xfrm>
          <a:prstGeom prst="rect">
            <a:avLst/>
          </a:prstGeom>
        </p:spPr>
        <p:txBody>
          <a:bodyPr wrap="square">
            <a:spAutoFit/>
          </a:bodyPr>
          <a:lstStyle/>
          <a:p>
            <a:pPr marR="367" algn="just">
              <a:lnSpc>
                <a:spcPct val="150000"/>
              </a:lnSpc>
            </a:pPr>
            <a:r>
              <a:rPr lang="vi-VN" sz="2400" dirty="0">
                <a:latin typeface="UTM Avo" panose="02040603050506020204" pitchFamily="18" charset="0"/>
              </a:rPr>
              <a:t>Khi đó, hai AO p</a:t>
            </a:r>
            <a:r>
              <a:rPr lang="vi-VN" sz="2400" baseline="-25000" dirty="0">
                <a:latin typeface="UTM Avo" panose="02040603050506020204" pitchFamily="18" charset="0"/>
              </a:rPr>
              <a:t>z</a:t>
            </a:r>
            <a:r>
              <a:rPr lang="vi-VN" sz="2400" dirty="0">
                <a:latin typeface="UTM Avo" panose="02040603050506020204" pitchFamily="18" charset="0"/>
              </a:rPr>
              <a:t> nằm dọc trên cùng một trục nên chỉ có thể xen phủ trục với nhau, trong khi hai AO p</a:t>
            </a:r>
            <a:r>
              <a:rPr lang="vi-VN" sz="2400" baseline="-25000" dirty="0">
                <a:latin typeface="UTM Avo" panose="02040603050506020204" pitchFamily="18" charset="0"/>
              </a:rPr>
              <a:t>x</a:t>
            </a:r>
            <a:r>
              <a:rPr lang="vi-VN" sz="2400" dirty="0">
                <a:latin typeface="UTM Avo" panose="02040603050506020204" pitchFamily="18" charset="0"/>
              </a:rPr>
              <a:t> (cũng như hai AO p</a:t>
            </a:r>
            <a:r>
              <a:rPr lang="vi-VN" sz="2400" baseline="-25000" dirty="0">
                <a:latin typeface="UTM Avo" panose="02040603050506020204" pitchFamily="18" charset="0"/>
              </a:rPr>
              <a:t>y</a:t>
            </a:r>
            <a:r>
              <a:rPr lang="vi-VN" sz="2400" dirty="0">
                <a:latin typeface="UTM Avo" panose="02040603050506020204" pitchFamily="18" charset="0"/>
              </a:rPr>
              <a:t>) là song song với nhau nên chỉ có thể xen phủ bên với nhau.</a:t>
            </a:r>
          </a:p>
        </p:txBody>
      </p:sp>
      <p:pic>
        <p:nvPicPr>
          <p:cNvPr id="4" name="Picture 3">
            <a:extLst>
              <a:ext uri="{FF2B5EF4-FFF2-40B4-BE49-F238E27FC236}">
                <a16:creationId xmlns:a16="http://schemas.microsoft.com/office/drawing/2014/main" id="{54A49761-8BC5-8319-6161-A825A83B0F4A}"/>
              </a:ext>
            </a:extLst>
          </p:cNvPr>
          <p:cNvPicPr>
            <a:picLocks noChangeAspect="1"/>
          </p:cNvPicPr>
          <p:nvPr/>
        </p:nvPicPr>
        <p:blipFill>
          <a:blip r:embed="rId3"/>
          <a:stretch>
            <a:fillRect/>
          </a:stretch>
        </p:blipFill>
        <p:spPr>
          <a:xfrm>
            <a:off x="7579361" y="2108200"/>
            <a:ext cx="4020995" cy="1829779"/>
          </a:xfrm>
          <a:prstGeom prst="rect">
            <a:avLst/>
          </a:prstGeom>
        </p:spPr>
      </p:pic>
    </p:spTree>
    <p:extLst>
      <p:ext uri="{BB962C8B-B14F-4D97-AF65-F5344CB8AC3E}">
        <p14:creationId xmlns:p14="http://schemas.microsoft.com/office/powerpoint/2010/main" val="417472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743752"/>
            <a:ext cx="10881360" cy="1675843"/>
          </a:xfrm>
          <a:prstGeom prst="rect">
            <a:avLst/>
          </a:prstGeom>
        </p:spPr>
        <p:txBody>
          <a:bodyPr wrap="square">
            <a:spAutoFit/>
          </a:bodyPr>
          <a:lstStyle/>
          <a:p>
            <a:pPr marR="367" algn="just">
              <a:lnSpc>
                <a:spcPct val="150000"/>
              </a:lnSpc>
            </a:pPr>
            <a:r>
              <a:rPr lang="vi-VN" sz="2400" dirty="0">
                <a:latin typeface="UTM Avo" panose="02040603050506020204" pitchFamily="18" charset="0"/>
              </a:rPr>
              <a:t>4. Viết ô orbital của lớp electron ngoài cùng cho nguyên tử H và F. Từ đó chỉ ra những AO nào có thể xen phủ tạo liên kết đơn trong các phân tử H</a:t>
            </a:r>
            <a:r>
              <a:rPr lang="vi-VN" sz="2400" baseline="-25000" dirty="0">
                <a:latin typeface="UTM Avo" panose="02040603050506020204" pitchFamily="18" charset="0"/>
              </a:rPr>
              <a:t>2</a:t>
            </a:r>
            <a:r>
              <a:rPr lang="vi-VN" sz="2400" dirty="0">
                <a:latin typeface="UTM Avo" panose="02040603050506020204" pitchFamily="18" charset="0"/>
              </a:rPr>
              <a:t>, F</a:t>
            </a:r>
            <a:r>
              <a:rPr lang="vi-VN" sz="2400" baseline="-25000" dirty="0">
                <a:latin typeface="UTM Avo" panose="02040603050506020204" pitchFamily="18" charset="0"/>
              </a:rPr>
              <a:t>2</a:t>
            </a:r>
            <a:r>
              <a:rPr lang="vi-VN" sz="2400" dirty="0">
                <a:latin typeface="UTM Avo" panose="02040603050506020204" pitchFamily="18" charset="0"/>
              </a:rPr>
              <a:t> và HF.</a:t>
            </a:r>
          </a:p>
        </p:txBody>
      </p:sp>
      <p:sp>
        <p:nvSpPr>
          <p:cNvPr id="7" name="Rectangle 6">
            <a:extLst>
              <a:ext uri="{FF2B5EF4-FFF2-40B4-BE49-F238E27FC236}">
                <a16:creationId xmlns:a16="http://schemas.microsoft.com/office/drawing/2014/main" id="{D5B248F4-8E57-84ED-5AE8-7EE164C69D56}"/>
              </a:ext>
            </a:extLst>
          </p:cNvPr>
          <p:cNvSpPr/>
          <p:nvPr/>
        </p:nvSpPr>
        <p:spPr>
          <a:xfrm>
            <a:off x="741680" y="4241868"/>
            <a:ext cx="6268720" cy="567848"/>
          </a:xfrm>
          <a:prstGeom prst="rect">
            <a:avLst/>
          </a:prstGeom>
        </p:spPr>
        <p:txBody>
          <a:bodyPr wrap="square">
            <a:spAutoFit/>
          </a:bodyPr>
          <a:lstStyle/>
          <a:p>
            <a:pPr marR="367" algn="just">
              <a:lnSpc>
                <a:spcPct val="150000"/>
              </a:lnSpc>
            </a:pPr>
            <a:r>
              <a:rPr lang="vi-VN" sz="2400" dirty="0">
                <a:latin typeface="UTM Avo" panose="02040603050506020204" pitchFamily="18" charset="0"/>
              </a:rPr>
              <a:t>Ô orbital lớp ngoài cùng của H (Z = 1) là:</a:t>
            </a:r>
          </a:p>
        </p:txBody>
      </p:sp>
      <p:pic>
        <p:nvPicPr>
          <p:cNvPr id="3" name="Picture 2">
            <a:extLst>
              <a:ext uri="{FF2B5EF4-FFF2-40B4-BE49-F238E27FC236}">
                <a16:creationId xmlns:a16="http://schemas.microsoft.com/office/drawing/2014/main" id="{0826D5A1-C892-9E4A-AB1F-4C19302DA2CB}"/>
              </a:ext>
            </a:extLst>
          </p:cNvPr>
          <p:cNvPicPr>
            <a:picLocks noChangeAspect="1"/>
          </p:cNvPicPr>
          <p:nvPr/>
        </p:nvPicPr>
        <p:blipFill>
          <a:blip r:embed="rId3"/>
          <a:stretch>
            <a:fillRect/>
          </a:stretch>
        </p:blipFill>
        <p:spPr>
          <a:xfrm>
            <a:off x="7213600" y="4179596"/>
            <a:ext cx="925156" cy="915811"/>
          </a:xfrm>
          <a:prstGeom prst="rect">
            <a:avLst/>
          </a:prstGeom>
        </p:spPr>
      </p:pic>
      <p:pic>
        <p:nvPicPr>
          <p:cNvPr id="5" name="Picture 4">
            <a:extLst>
              <a:ext uri="{FF2B5EF4-FFF2-40B4-BE49-F238E27FC236}">
                <a16:creationId xmlns:a16="http://schemas.microsoft.com/office/drawing/2014/main" id="{798CF7D7-A0ED-381D-0400-3F9E9CBB15B4}"/>
              </a:ext>
            </a:extLst>
          </p:cNvPr>
          <p:cNvPicPr>
            <a:picLocks noChangeAspect="1"/>
          </p:cNvPicPr>
          <p:nvPr/>
        </p:nvPicPr>
        <p:blipFill>
          <a:blip r:embed="rId4"/>
          <a:stretch>
            <a:fillRect/>
          </a:stretch>
        </p:blipFill>
        <p:spPr>
          <a:xfrm>
            <a:off x="7267129" y="5117494"/>
            <a:ext cx="2328460" cy="795489"/>
          </a:xfrm>
          <a:prstGeom prst="rect">
            <a:avLst/>
          </a:prstGeom>
        </p:spPr>
      </p:pic>
      <p:sp>
        <p:nvSpPr>
          <p:cNvPr id="6" name="Rectangle 5">
            <a:extLst>
              <a:ext uri="{FF2B5EF4-FFF2-40B4-BE49-F238E27FC236}">
                <a16:creationId xmlns:a16="http://schemas.microsoft.com/office/drawing/2014/main" id="{A0AC9CDF-47F8-7458-B336-AFB14E2A4934}"/>
              </a:ext>
            </a:extLst>
          </p:cNvPr>
          <p:cNvSpPr/>
          <p:nvPr/>
        </p:nvSpPr>
        <p:spPr>
          <a:xfrm>
            <a:off x="741680" y="5054668"/>
            <a:ext cx="6268720" cy="567848"/>
          </a:xfrm>
          <a:prstGeom prst="rect">
            <a:avLst/>
          </a:prstGeom>
        </p:spPr>
        <p:txBody>
          <a:bodyPr wrap="square">
            <a:spAutoFit/>
          </a:bodyPr>
          <a:lstStyle/>
          <a:p>
            <a:pPr marR="367" algn="just">
              <a:lnSpc>
                <a:spcPct val="150000"/>
              </a:lnSpc>
            </a:pPr>
            <a:r>
              <a:rPr lang="vi-VN" sz="2400" dirty="0">
                <a:latin typeface="UTM Avo" panose="02040603050506020204" pitchFamily="18" charset="0"/>
              </a:rPr>
              <a:t>Ô orbital lớp ngoài cùng của F (Z = 9) là:</a:t>
            </a:r>
          </a:p>
        </p:txBody>
      </p:sp>
      <p:sp>
        <p:nvSpPr>
          <p:cNvPr id="4" name="TextBox 3">
            <a:extLst>
              <a:ext uri="{FF2B5EF4-FFF2-40B4-BE49-F238E27FC236}">
                <a16:creationId xmlns:a16="http://schemas.microsoft.com/office/drawing/2014/main" id="{8F34F296-73A7-D667-E183-F873993FA536}"/>
              </a:ext>
            </a:extLst>
          </p:cNvPr>
          <p:cNvSpPr txBox="1"/>
          <p:nvPr/>
        </p:nvSpPr>
        <p:spPr>
          <a:xfrm>
            <a:off x="741680" y="3535251"/>
            <a:ext cx="1234056" cy="461665"/>
          </a:xfrm>
          <a:prstGeom prst="rect">
            <a:avLst/>
          </a:prstGeom>
          <a:noFill/>
        </p:spPr>
        <p:txBody>
          <a:bodyPr wrap="none" rtlCol="0">
            <a:spAutoFit/>
          </a:bodyPr>
          <a:lstStyle/>
          <a:p>
            <a:r>
              <a:rPr lang="en-US" sz="2400" b="1" dirty="0" err="1">
                <a:solidFill>
                  <a:srgbClr val="002060"/>
                </a:solidFill>
                <a:latin typeface="UTM Avo" panose="02040603050506020204" pitchFamily="18" charset="0"/>
              </a:rPr>
              <a:t>Trả</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lời</a:t>
            </a:r>
            <a:r>
              <a:rPr lang="en-US" sz="24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96314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B1BE24-DF8D-4B3A-B080-B565976504EC}"/>
              </a:ext>
            </a:extLst>
          </p:cNvPr>
          <p:cNvSpPr/>
          <p:nvPr/>
        </p:nvSpPr>
        <p:spPr>
          <a:xfrm>
            <a:off x="457199" y="1784392"/>
            <a:ext cx="11504645" cy="2922338"/>
          </a:xfrm>
          <a:prstGeom prst="rect">
            <a:avLst/>
          </a:prstGeom>
        </p:spPr>
        <p:txBody>
          <a:bodyPr wrap="square">
            <a:spAutoFit/>
          </a:bodyPr>
          <a:lstStyle/>
          <a:p>
            <a:pPr marR="367" algn="just">
              <a:lnSpc>
                <a:spcPct val="200000"/>
              </a:lnSpc>
            </a:pPr>
            <a:r>
              <a:rPr lang="vi-VN" sz="2400" dirty="0">
                <a:latin typeface="UTM Avo" panose="02040603050506020204" pitchFamily="18" charset="0"/>
              </a:rPr>
              <a:t>Hai AOs của H xen phủ trục với nhau tạo liên kết đơn trong các phân tử H</a:t>
            </a:r>
            <a:r>
              <a:rPr lang="vi-VN" sz="2400" baseline="-25000" dirty="0">
                <a:latin typeface="UTM Avo" panose="02040603050506020204" pitchFamily="18" charset="0"/>
              </a:rPr>
              <a:t>2</a:t>
            </a:r>
            <a:r>
              <a:rPr lang="vi-VN" sz="2400" dirty="0">
                <a:latin typeface="UTM Avo" panose="02040603050506020204" pitchFamily="18" charset="0"/>
              </a:rPr>
              <a:t>.</a:t>
            </a:r>
          </a:p>
          <a:p>
            <a:pPr marR="367" algn="just">
              <a:lnSpc>
                <a:spcPct val="200000"/>
              </a:lnSpc>
            </a:pPr>
            <a:r>
              <a:rPr lang="vi-VN" sz="2400" dirty="0">
                <a:latin typeface="UTM Avo" panose="02040603050506020204" pitchFamily="18" charset="0"/>
              </a:rPr>
              <a:t>Hai AOp của F xen phủ trục với nhau tạo liên kết đơn trong các phân tử F</a:t>
            </a:r>
            <a:r>
              <a:rPr lang="vi-VN" sz="2400" baseline="-25000" dirty="0">
                <a:latin typeface="UTM Avo" panose="02040603050506020204" pitchFamily="18" charset="0"/>
              </a:rPr>
              <a:t>2</a:t>
            </a:r>
            <a:r>
              <a:rPr lang="vi-VN" sz="2400" dirty="0">
                <a:latin typeface="UTM Avo" panose="02040603050506020204" pitchFamily="18" charset="0"/>
              </a:rPr>
              <a:t>.</a:t>
            </a:r>
          </a:p>
          <a:p>
            <a:pPr marR="367" algn="just">
              <a:lnSpc>
                <a:spcPct val="200000"/>
              </a:lnSpc>
            </a:pPr>
            <a:r>
              <a:rPr lang="vi-VN" sz="2400" dirty="0">
                <a:latin typeface="UTM Avo" panose="02040603050506020204" pitchFamily="18" charset="0"/>
              </a:rPr>
              <a:t>Một AOs của H xen phủ trục với một AOp của F tạo liên kết đơn trong phân tử HF.</a:t>
            </a:r>
          </a:p>
        </p:txBody>
      </p:sp>
    </p:spTree>
    <p:extLst>
      <p:ext uri="{BB962C8B-B14F-4D97-AF65-F5344CB8AC3E}">
        <p14:creationId xmlns:p14="http://schemas.microsoft.com/office/powerpoint/2010/main" val="124485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774232"/>
            <a:ext cx="5963920" cy="1121846"/>
          </a:xfrm>
          <a:prstGeom prst="rect">
            <a:avLst/>
          </a:prstGeom>
        </p:spPr>
        <p:txBody>
          <a:bodyPr wrap="square">
            <a:spAutoFit/>
          </a:bodyPr>
          <a:lstStyle/>
          <a:p>
            <a:pPr marR="367" algn="just">
              <a:lnSpc>
                <a:spcPct val="150000"/>
              </a:lnSpc>
            </a:pPr>
            <a:r>
              <a:rPr lang="vi-VN" sz="2400" b="1" dirty="0">
                <a:latin typeface="UTM Avo" panose="02040603050506020204" pitchFamily="18" charset="0"/>
              </a:rPr>
              <a:t>2. Xen phủ bên </a:t>
            </a:r>
            <a:r>
              <a:rPr lang="vi-VN" sz="2400" dirty="0">
                <a:latin typeface="UTM Avo" panose="02040603050506020204" pitchFamily="18" charset="0"/>
              </a:rPr>
              <a:t>là sự xen phủ xảy ra giữa hai AO p song song với nhau.</a:t>
            </a:r>
          </a:p>
        </p:txBody>
      </p:sp>
      <p:sp>
        <p:nvSpPr>
          <p:cNvPr id="7" name="Rectangle 6">
            <a:extLst>
              <a:ext uri="{FF2B5EF4-FFF2-40B4-BE49-F238E27FC236}">
                <a16:creationId xmlns:a16="http://schemas.microsoft.com/office/drawing/2014/main" id="{D5B248F4-8E57-84ED-5AE8-7EE164C69D56}"/>
              </a:ext>
            </a:extLst>
          </p:cNvPr>
          <p:cNvSpPr/>
          <p:nvPr/>
        </p:nvSpPr>
        <p:spPr>
          <a:xfrm>
            <a:off x="792480" y="4253272"/>
            <a:ext cx="10871200" cy="1675843"/>
          </a:xfrm>
          <a:prstGeom prst="rect">
            <a:avLst/>
          </a:prstGeom>
        </p:spPr>
        <p:txBody>
          <a:bodyPr wrap="square">
            <a:spAutoFit/>
          </a:bodyPr>
          <a:lstStyle/>
          <a:p>
            <a:pPr marR="367" algn="just">
              <a:lnSpc>
                <a:spcPct val="150000"/>
              </a:lnSpc>
            </a:pPr>
            <a:r>
              <a:rPr lang="vi-VN" sz="2400" i="1" dirty="0">
                <a:latin typeface="UTM Avo" panose="02040603050506020204" pitchFamily="18" charset="0"/>
              </a:rPr>
              <a:t>Liên kết được tạo nên từ xen phủ bên của hai AO gọi là liên kết pi (</a:t>
            </a:r>
            <a:r>
              <a:rPr lang="el-GR" sz="2400" i="1" dirty="0">
                <a:latin typeface="UTM Avo" panose="02040603050506020204" pitchFamily="18" charset="0"/>
              </a:rPr>
              <a:t>π).</a:t>
            </a:r>
          </a:p>
          <a:p>
            <a:pPr marR="367" algn="just">
              <a:lnSpc>
                <a:spcPct val="150000"/>
              </a:lnSpc>
            </a:pPr>
            <a:r>
              <a:rPr lang="vi-VN" sz="2400" i="1" dirty="0">
                <a:latin typeface="UTM Avo" panose="02040603050506020204" pitchFamily="18" charset="0"/>
              </a:rPr>
              <a:t>Liên kết đơn còn gọi là liên kết </a:t>
            </a:r>
            <a:r>
              <a:rPr lang="el-GR" sz="2400" i="1" dirty="0">
                <a:latin typeface="UTM Avo" panose="02040603050506020204" pitchFamily="18" charset="0"/>
              </a:rPr>
              <a:t>σ, </a:t>
            </a:r>
            <a:r>
              <a:rPr lang="vi-VN" sz="2400" i="1" dirty="0">
                <a:latin typeface="UTM Avo" panose="02040603050506020204" pitchFamily="18" charset="0"/>
              </a:rPr>
              <a:t>liên kết đôi gồm một liên kết </a:t>
            </a:r>
            <a:r>
              <a:rPr lang="el-GR" sz="2400" i="1" dirty="0">
                <a:latin typeface="UTM Avo" panose="02040603050506020204" pitchFamily="18" charset="0"/>
              </a:rPr>
              <a:t>σ </a:t>
            </a:r>
            <a:r>
              <a:rPr lang="vi-VN" sz="2400" i="1" dirty="0">
                <a:latin typeface="UTM Avo" panose="02040603050506020204" pitchFamily="18" charset="0"/>
              </a:rPr>
              <a:t>và một liên kết </a:t>
            </a:r>
            <a:r>
              <a:rPr lang="el-GR" sz="2400" i="1" dirty="0">
                <a:latin typeface="UTM Avo" panose="02040603050506020204" pitchFamily="18" charset="0"/>
              </a:rPr>
              <a:t>π, </a:t>
            </a:r>
            <a:r>
              <a:rPr lang="vi-VN" sz="2400" i="1" dirty="0">
                <a:latin typeface="UTM Avo" panose="02040603050506020204" pitchFamily="18" charset="0"/>
              </a:rPr>
              <a:t>liên kết ba gồm một liên kết </a:t>
            </a:r>
            <a:r>
              <a:rPr lang="el-GR" sz="2400" i="1" dirty="0">
                <a:latin typeface="UTM Avo" panose="02040603050506020204" pitchFamily="18" charset="0"/>
              </a:rPr>
              <a:t>σ </a:t>
            </a:r>
            <a:r>
              <a:rPr lang="vi-VN" sz="2400" i="1" dirty="0">
                <a:latin typeface="UTM Avo" panose="02040603050506020204" pitchFamily="18" charset="0"/>
              </a:rPr>
              <a:t>và hai liên kết </a:t>
            </a:r>
            <a:r>
              <a:rPr lang="el-GR" sz="2400" i="1" dirty="0">
                <a:latin typeface="UTM Avo" panose="02040603050506020204" pitchFamily="18" charset="0"/>
              </a:rPr>
              <a:t>π.</a:t>
            </a:r>
          </a:p>
        </p:txBody>
      </p:sp>
      <p:pic>
        <p:nvPicPr>
          <p:cNvPr id="3" name="Picture 2">
            <a:extLst>
              <a:ext uri="{FF2B5EF4-FFF2-40B4-BE49-F238E27FC236}">
                <a16:creationId xmlns:a16="http://schemas.microsoft.com/office/drawing/2014/main" id="{6EDBDE8F-EF15-FF96-8776-3E8BB6F1E106}"/>
              </a:ext>
            </a:extLst>
          </p:cNvPr>
          <p:cNvPicPr>
            <a:picLocks noChangeAspect="1"/>
          </p:cNvPicPr>
          <p:nvPr/>
        </p:nvPicPr>
        <p:blipFill>
          <a:blip r:embed="rId3"/>
          <a:stretch>
            <a:fillRect/>
          </a:stretch>
        </p:blipFill>
        <p:spPr>
          <a:xfrm>
            <a:off x="6979920" y="1813560"/>
            <a:ext cx="4541520" cy="1835114"/>
          </a:xfrm>
          <a:prstGeom prst="rect">
            <a:avLst/>
          </a:prstGeom>
        </p:spPr>
      </p:pic>
    </p:spTree>
    <p:extLst>
      <p:ext uri="{BB962C8B-B14F-4D97-AF65-F5344CB8AC3E}">
        <p14:creationId xmlns:p14="http://schemas.microsoft.com/office/powerpoint/2010/main" val="133671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A53952-5909-CF0B-D84C-A6F0B777B77F}"/>
              </a:ext>
            </a:extLst>
          </p:cNvPr>
          <p:cNvSpPr/>
          <p:nvPr/>
        </p:nvSpPr>
        <p:spPr>
          <a:xfrm>
            <a:off x="741680" y="1867538"/>
            <a:ext cx="10993120" cy="1121846"/>
          </a:xfrm>
          <a:prstGeom prst="rect">
            <a:avLst/>
          </a:prstGeom>
        </p:spPr>
        <p:txBody>
          <a:bodyPr wrap="square">
            <a:spAutoFit/>
          </a:bodyPr>
          <a:lstStyle/>
          <a:p>
            <a:pPr marR="367" algn="just">
              <a:lnSpc>
                <a:spcPct val="150000"/>
              </a:lnSpc>
            </a:pPr>
            <a:r>
              <a:rPr lang="vi-VN" sz="2400" dirty="0">
                <a:latin typeface="UTM Avo" panose="02040603050506020204" pitchFamily="18" charset="0"/>
              </a:rPr>
              <a:t>5. Viết ô orbital của lớp electron ngoài cùng cho nguyên tử N. Từ đó chỉ ra những AO nào có thể xen phủ tạo liên kết ba trong phân tử N</a:t>
            </a:r>
            <a:r>
              <a:rPr lang="vi-VN" sz="2400" baseline="-25000" dirty="0">
                <a:latin typeface="UTM Avo" panose="02040603050506020204" pitchFamily="18" charset="0"/>
              </a:rPr>
              <a:t>2</a:t>
            </a:r>
            <a:r>
              <a:rPr lang="vi-VN" sz="2400" dirty="0">
                <a:latin typeface="UTM Avo" panose="02040603050506020204" pitchFamily="18" charset="0"/>
              </a:rPr>
              <a:t>.</a:t>
            </a:r>
          </a:p>
        </p:txBody>
      </p:sp>
      <p:sp>
        <p:nvSpPr>
          <p:cNvPr id="4" name="Rectangle 3">
            <a:extLst>
              <a:ext uri="{FF2B5EF4-FFF2-40B4-BE49-F238E27FC236}">
                <a16:creationId xmlns:a16="http://schemas.microsoft.com/office/drawing/2014/main" id="{596B0526-D312-DB11-28A9-0A8306D9021A}"/>
              </a:ext>
            </a:extLst>
          </p:cNvPr>
          <p:cNvSpPr/>
          <p:nvPr/>
        </p:nvSpPr>
        <p:spPr>
          <a:xfrm>
            <a:off x="741680" y="3658710"/>
            <a:ext cx="10993120" cy="1121846"/>
          </a:xfrm>
          <a:prstGeom prst="rect">
            <a:avLst/>
          </a:prstGeom>
        </p:spPr>
        <p:txBody>
          <a:bodyPr wrap="square">
            <a:spAutoFit/>
          </a:bodyPr>
          <a:lstStyle/>
          <a:p>
            <a:pPr marR="367" algn="just">
              <a:lnSpc>
                <a:spcPct val="150000"/>
              </a:lnSpc>
            </a:pPr>
            <a:r>
              <a:rPr lang="vi-VN" sz="2400" dirty="0">
                <a:latin typeface="UTM Avo" panose="02040603050506020204" pitchFamily="18" charset="0"/>
              </a:rPr>
              <a:t>Nguyên tử N (Z = 7) có cấu hình electron là 1s</a:t>
            </a:r>
            <a:r>
              <a:rPr lang="vi-VN" sz="2400" baseline="30000" dirty="0">
                <a:latin typeface="UTM Avo" panose="02040603050506020204" pitchFamily="18" charset="0"/>
              </a:rPr>
              <a:t>2</a:t>
            </a:r>
            <a:r>
              <a:rPr lang="vi-VN" sz="2400" dirty="0">
                <a:latin typeface="UTM Avo" panose="02040603050506020204" pitchFamily="18" charset="0"/>
              </a:rPr>
              <a:t>2s</a:t>
            </a:r>
            <a:r>
              <a:rPr lang="vi-VN" sz="2400" baseline="30000" dirty="0">
                <a:latin typeface="UTM Avo" panose="02040603050506020204" pitchFamily="18" charset="0"/>
              </a:rPr>
              <a:t>2</a:t>
            </a:r>
            <a:r>
              <a:rPr lang="vi-VN" sz="2400" dirty="0">
                <a:latin typeface="UTM Avo" panose="02040603050506020204" pitchFamily="18" charset="0"/>
              </a:rPr>
              <a:t>2p</a:t>
            </a:r>
            <a:r>
              <a:rPr lang="vi-VN" sz="2400" baseline="30000" dirty="0">
                <a:latin typeface="UTM Avo" panose="02040603050506020204" pitchFamily="18" charset="0"/>
              </a:rPr>
              <a:t>3</a:t>
            </a:r>
            <a:r>
              <a:rPr lang="vi-VN" sz="2400" dirty="0">
                <a:latin typeface="UTM Avo" panose="02040603050506020204" pitchFamily="18" charset="0"/>
              </a:rPr>
              <a:t>.</a:t>
            </a:r>
            <a:endParaRPr lang="vi-VN" sz="2400" baseline="30000" dirty="0">
              <a:latin typeface="UTM Avo" panose="02040603050506020204" pitchFamily="18" charset="0"/>
            </a:endParaRPr>
          </a:p>
          <a:p>
            <a:pPr marR="367" algn="just">
              <a:lnSpc>
                <a:spcPct val="150000"/>
              </a:lnSpc>
            </a:pPr>
            <a:r>
              <a:rPr lang="vi-VN" sz="2400" dirty="0">
                <a:latin typeface="UTM Avo" panose="02040603050506020204" pitchFamily="18" charset="0"/>
              </a:rPr>
              <a:t>Ô orbital lớp ngoài cùng của N (Z = 7) là:</a:t>
            </a:r>
          </a:p>
        </p:txBody>
      </p:sp>
      <p:pic>
        <p:nvPicPr>
          <p:cNvPr id="5" name="Picture 4">
            <a:extLst>
              <a:ext uri="{FF2B5EF4-FFF2-40B4-BE49-F238E27FC236}">
                <a16:creationId xmlns:a16="http://schemas.microsoft.com/office/drawing/2014/main" id="{D2BF2761-78AB-3C2B-0A1B-E8A0566D506D}"/>
              </a:ext>
            </a:extLst>
          </p:cNvPr>
          <p:cNvPicPr>
            <a:picLocks noChangeAspect="1"/>
          </p:cNvPicPr>
          <p:nvPr/>
        </p:nvPicPr>
        <p:blipFill>
          <a:blip r:embed="rId3"/>
          <a:stretch>
            <a:fillRect/>
          </a:stretch>
        </p:blipFill>
        <p:spPr>
          <a:xfrm>
            <a:off x="6868160" y="4268482"/>
            <a:ext cx="2438400" cy="900197"/>
          </a:xfrm>
          <a:prstGeom prst="rect">
            <a:avLst/>
          </a:prstGeom>
        </p:spPr>
      </p:pic>
      <p:sp>
        <p:nvSpPr>
          <p:cNvPr id="3" name="TextBox 2">
            <a:extLst>
              <a:ext uri="{FF2B5EF4-FFF2-40B4-BE49-F238E27FC236}">
                <a16:creationId xmlns:a16="http://schemas.microsoft.com/office/drawing/2014/main" id="{A703ADE7-C5A5-12E1-B1CE-39630BB279A3}"/>
              </a:ext>
            </a:extLst>
          </p:cNvPr>
          <p:cNvSpPr txBox="1"/>
          <p:nvPr/>
        </p:nvSpPr>
        <p:spPr>
          <a:xfrm>
            <a:off x="741680" y="3153979"/>
            <a:ext cx="1234056" cy="461665"/>
          </a:xfrm>
          <a:prstGeom prst="rect">
            <a:avLst/>
          </a:prstGeom>
          <a:noFill/>
        </p:spPr>
        <p:txBody>
          <a:bodyPr wrap="none" rtlCol="0">
            <a:spAutoFit/>
          </a:bodyPr>
          <a:lstStyle/>
          <a:p>
            <a:r>
              <a:rPr lang="en-US" sz="2400" b="1" dirty="0" err="1">
                <a:solidFill>
                  <a:srgbClr val="002060"/>
                </a:solidFill>
                <a:latin typeface="UTM Avo" panose="02040603050506020204" pitchFamily="18" charset="0"/>
              </a:rPr>
              <a:t>Trả</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lời</a:t>
            </a:r>
            <a:r>
              <a:rPr lang="en-US" sz="24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687884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B248F4-8E57-84ED-5AE8-7EE164C69D56}"/>
              </a:ext>
            </a:extLst>
          </p:cNvPr>
          <p:cNvSpPr/>
          <p:nvPr/>
        </p:nvSpPr>
        <p:spPr>
          <a:xfrm>
            <a:off x="731520" y="1810562"/>
            <a:ext cx="10739120" cy="2791918"/>
          </a:xfrm>
          <a:prstGeom prst="rect">
            <a:avLst/>
          </a:prstGeom>
        </p:spPr>
        <p:txBody>
          <a:bodyPr wrap="square">
            <a:spAutoFit/>
          </a:bodyPr>
          <a:lstStyle/>
          <a:p>
            <a:pPr marR="367" algn="just">
              <a:lnSpc>
                <a:spcPct val="150000"/>
              </a:lnSpc>
            </a:pPr>
            <a:r>
              <a:rPr lang="vi-VN" sz="2400" dirty="0">
                <a:latin typeface="UTM Avo" panose="02040603050506020204" pitchFamily="18" charset="0"/>
              </a:rPr>
              <a:t>Mỗi nguyên tử N có 3 AOp. Khi hình thành liên kết trong phân tử N2, 2 AO p</a:t>
            </a:r>
            <a:r>
              <a:rPr lang="vi-VN" sz="2400" baseline="-25000" dirty="0">
                <a:latin typeface="UTM Avo" panose="02040603050506020204" pitchFamily="18" charset="0"/>
              </a:rPr>
              <a:t>z</a:t>
            </a:r>
            <a:r>
              <a:rPr lang="vi-VN" sz="2400" dirty="0">
                <a:latin typeface="UTM Avo" panose="02040603050506020204" pitchFamily="18" charset="0"/>
              </a:rPr>
              <a:t> xen phủ trục với nhau tạo 1 liên kết </a:t>
            </a:r>
            <a:r>
              <a:rPr lang="el-GR" sz="2400" dirty="0">
                <a:latin typeface="UTM Avo" panose="02040603050506020204" pitchFamily="18" charset="0"/>
              </a:rPr>
              <a:t>σ, 2 </a:t>
            </a:r>
            <a:r>
              <a:rPr lang="vi-VN" sz="2400" dirty="0">
                <a:latin typeface="UTM Avo" panose="02040603050506020204" pitchFamily="18" charset="0"/>
              </a:rPr>
              <a:t>AO p</a:t>
            </a:r>
            <a:r>
              <a:rPr lang="vi-VN" sz="2400" baseline="-25000" dirty="0">
                <a:latin typeface="UTM Avo" panose="02040603050506020204" pitchFamily="18" charset="0"/>
              </a:rPr>
              <a:t>y</a:t>
            </a:r>
            <a:r>
              <a:rPr lang="vi-VN" sz="2400" dirty="0">
                <a:latin typeface="UTM Avo" panose="02040603050506020204" pitchFamily="18" charset="0"/>
              </a:rPr>
              <a:t> xen phủ bên với nhau tạo 1 liên kết </a:t>
            </a:r>
            <a:r>
              <a:rPr lang="el-GR" sz="2400" dirty="0">
                <a:latin typeface="UTM Avo" panose="02040603050506020204" pitchFamily="18" charset="0"/>
              </a:rPr>
              <a:t>π, 2</a:t>
            </a:r>
            <a:r>
              <a:rPr lang="vi-VN" sz="2400" dirty="0">
                <a:latin typeface="UTM Avo" panose="02040603050506020204" pitchFamily="18" charset="0"/>
              </a:rPr>
              <a:t>AO p</a:t>
            </a:r>
            <a:r>
              <a:rPr lang="vi-VN" sz="2400" baseline="-25000" dirty="0">
                <a:latin typeface="UTM Avo" panose="02040603050506020204" pitchFamily="18" charset="0"/>
              </a:rPr>
              <a:t>x</a:t>
            </a:r>
            <a:r>
              <a:rPr lang="vi-VN" sz="2400" dirty="0">
                <a:latin typeface="UTM Avo" panose="02040603050506020204" pitchFamily="18" charset="0"/>
              </a:rPr>
              <a:t> xen phủ bên với nhau tạo 1 liên kết </a:t>
            </a:r>
            <a:r>
              <a:rPr lang="el-GR" sz="2400" dirty="0">
                <a:latin typeface="UTM Avo" panose="02040603050506020204" pitchFamily="18" charset="0"/>
              </a:rPr>
              <a:t>π.</a:t>
            </a:r>
          </a:p>
          <a:p>
            <a:pPr marR="367" algn="just">
              <a:lnSpc>
                <a:spcPct val="150000"/>
              </a:lnSpc>
            </a:pPr>
            <a:r>
              <a:rPr lang="vi-VN" sz="2400" dirty="0">
                <a:latin typeface="UTM Avo" panose="02040603050506020204" pitchFamily="18" charset="0"/>
              </a:rPr>
              <a:t>Như vậy hai nguyên tử N liên kết với nhau bằng một liên kết ba tạo phân tử N</a:t>
            </a:r>
            <a:r>
              <a:rPr lang="vi-VN" sz="2400" baseline="-25000" dirty="0">
                <a:latin typeface="UTM Avo" panose="02040603050506020204" pitchFamily="18" charset="0"/>
              </a:rPr>
              <a:t>2</a:t>
            </a:r>
            <a:r>
              <a:rPr lang="vi-VN" sz="2400" dirty="0">
                <a:latin typeface="UTM Avo" panose="02040603050506020204" pitchFamily="18" charset="0"/>
              </a:rPr>
              <a:t> trong đó có 1 liên kết </a:t>
            </a:r>
            <a:r>
              <a:rPr lang="el-GR" sz="2400" dirty="0">
                <a:latin typeface="UTM Avo" panose="02040603050506020204" pitchFamily="18" charset="0"/>
              </a:rPr>
              <a:t>σ </a:t>
            </a:r>
            <a:r>
              <a:rPr lang="vi-VN" sz="2400" dirty="0">
                <a:latin typeface="UTM Avo" panose="02040603050506020204" pitchFamily="18" charset="0"/>
              </a:rPr>
              <a:t>và 2 liên kết </a:t>
            </a:r>
            <a:r>
              <a:rPr lang="el-GR" sz="2400" dirty="0">
                <a:latin typeface="UTM Avo" panose="02040603050506020204" pitchFamily="18" charset="0"/>
              </a:rPr>
              <a:t>π.</a:t>
            </a:r>
          </a:p>
        </p:txBody>
      </p:sp>
    </p:spTree>
    <p:extLst>
      <p:ext uri="{BB962C8B-B14F-4D97-AF65-F5344CB8AC3E}">
        <p14:creationId xmlns:p14="http://schemas.microsoft.com/office/powerpoint/2010/main" val="260497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 y="4"/>
            <a:ext cx="981995" cy="981995"/>
          </a:xfrm>
          <a:prstGeom prst="rect">
            <a:avLst/>
          </a:prstGeom>
        </p:spPr>
      </p:pic>
      <p:sp>
        <p:nvSpPr>
          <p:cNvPr id="10" name="Title 1">
            <a:extLst>
              <a:ext uri="{FF2B5EF4-FFF2-40B4-BE49-F238E27FC236}">
                <a16:creationId xmlns:a16="http://schemas.microsoft.com/office/drawing/2014/main" id="{4155D75E-91F1-6602-31B2-44B6A95D893E}"/>
              </a:ext>
            </a:extLst>
          </p:cNvPr>
          <p:cNvSpPr txBox="1">
            <a:spLocks/>
          </p:cNvSpPr>
          <p:nvPr/>
        </p:nvSpPr>
        <p:spPr>
          <a:xfrm>
            <a:off x="744586" y="838039"/>
            <a:ext cx="10702826" cy="1325563"/>
          </a:xfrm>
          <a:prstGeom prst="rect">
            <a:avLst/>
          </a:prstGeom>
        </p:spPr>
        <p:txBody>
          <a:bodyPr vert="horz" lIns="91413" tIns="45707" rIns="91413" bIns="45707"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1" i="0" u="none" strike="noStrike" kern="1200" cap="none" spc="0" normalizeH="0" baseline="0" noProof="0" dirty="0">
                <a:ln>
                  <a:noFill/>
                </a:ln>
                <a:solidFill>
                  <a:srgbClr val="FFFF00"/>
                </a:solidFill>
                <a:effectLst/>
                <a:uLnTx/>
                <a:uFillTx/>
                <a:latin typeface="UTM Avo" panose="02040603050506020204" pitchFamily="18" charset="0"/>
                <a:ea typeface="+mj-ea"/>
                <a:cs typeface="Arial" panose="020B0604020202020204" pitchFamily="34" charset="0"/>
              </a:rPr>
              <a:t>HÀNH TINH ÁNH SÁNG</a:t>
            </a:r>
          </a:p>
        </p:txBody>
      </p:sp>
      <p:pic>
        <p:nvPicPr>
          <p:cNvPr id="12" name="Picture 8">
            <a:extLst>
              <a:ext uri="{FF2B5EF4-FFF2-40B4-BE49-F238E27FC236}">
                <a16:creationId xmlns:a16="http://schemas.microsoft.com/office/drawing/2014/main" id="{F4443F75-C093-CD75-588A-5D1FBAE0D27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9919" y="2377826"/>
            <a:ext cx="4172167" cy="4114800"/>
          </a:xfrm>
          <a:prstGeom prst="rect">
            <a:avLst/>
          </a:prstGeom>
        </p:spPr>
      </p:pic>
      <p:pic>
        <p:nvPicPr>
          <p:cNvPr id="13" name="Picture 2">
            <a:extLst>
              <a:ext uri="{FF2B5EF4-FFF2-40B4-BE49-F238E27FC236}">
                <a16:creationId xmlns:a16="http://schemas.microsoft.com/office/drawing/2014/main" id="{272CCC5C-AFA3-AC63-D108-25813ED5DD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13734" y="4911141"/>
            <a:ext cx="3484318" cy="1946863"/>
          </a:xfrm>
          <a:prstGeom prst="rect">
            <a:avLst/>
          </a:prstGeom>
        </p:spPr>
      </p:pic>
      <p:pic>
        <p:nvPicPr>
          <p:cNvPr id="14" name="Picture 4">
            <a:extLst>
              <a:ext uri="{FF2B5EF4-FFF2-40B4-BE49-F238E27FC236}">
                <a16:creationId xmlns:a16="http://schemas.microsoft.com/office/drawing/2014/main" id="{AB65A397-588B-F8EA-1695-FF83FC04FF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407674" y="5796479"/>
            <a:ext cx="2784327" cy="1061525"/>
          </a:xfrm>
          <a:prstGeom prst="rect">
            <a:avLst/>
          </a:prstGeom>
        </p:spPr>
      </p:pic>
      <p:pic>
        <p:nvPicPr>
          <p:cNvPr id="15" name="Picture 7">
            <a:extLst>
              <a:ext uri="{FF2B5EF4-FFF2-40B4-BE49-F238E27FC236}">
                <a16:creationId xmlns:a16="http://schemas.microsoft.com/office/drawing/2014/main" id="{C39BCBAA-B24D-E1DF-2D9B-5D412AB1CD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758258" y="2623127"/>
            <a:ext cx="2942744" cy="2461204"/>
          </a:xfrm>
          <a:prstGeom prst="rect">
            <a:avLst/>
          </a:prstGeom>
        </p:spPr>
      </p:pic>
      <p:pic>
        <p:nvPicPr>
          <p:cNvPr id="16" name="Picture 7">
            <a:extLst>
              <a:ext uri="{FF2B5EF4-FFF2-40B4-BE49-F238E27FC236}">
                <a16:creationId xmlns:a16="http://schemas.microsoft.com/office/drawing/2014/main" id="{984D3F28-C4C9-4E2C-FCE5-AFC71F6FF6F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473339" y="2498932"/>
            <a:ext cx="2942744" cy="2461204"/>
          </a:xfrm>
          <a:prstGeom prst="rect">
            <a:avLst/>
          </a:prstGeom>
        </p:spPr>
      </p:pic>
      <p:pic>
        <p:nvPicPr>
          <p:cNvPr id="4" name="Picture 3">
            <a:extLst>
              <a:ext uri="{FF2B5EF4-FFF2-40B4-BE49-F238E27FC236}">
                <a16:creationId xmlns:a16="http://schemas.microsoft.com/office/drawing/2014/main" id="{D7075A35-895D-A41C-AC36-E7C6C17929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29372" cy="1036320"/>
          </a:xfrm>
          <a:prstGeom prst="rect">
            <a:avLst/>
          </a:prstGeom>
          <a:solidFill>
            <a:schemeClr val="bg1"/>
          </a:solidFill>
        </p:spPr>
      </p:pic>
    </p:spTree>
    <p:extLst>
      <p:ext uri="{BB962C8B-B14F-4D97-AF65-F5344CB8AC3E}">
        <p14:creationId xmlns:p14="http://schemas.microsoft.com/office/powerpoint/2010/main" val="21305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8" presetClass="emph" presetSubtype="0" repeatCount="indefinite" fill="hold" nodeType="withEffect">
                                  <p:stCondLst>
                                    <p:cond delay="0"/>
                                  </p:stCondLst>
                                  <p:childTnLst>
                                    <p:animRot by="21600000">
                                      <p:cBhvr>
                                        <p:cTn id="9" dur="5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23010B08-52A1-824D-C442-A531873D1636}"/>
              </a:ext>
            </a:extLst>
          </p:cNvPr>
          <p:cNvGrpSpPr/>
          <p:nvPr/>
        </p:nvGrpSpPr>
        <p:grpSpPr>
          <a:xfrm>
            <a:off x="1429597" y="1847851"/>
            <a:ext cx="9795933" cy="4349750"/>
            <a:chOff x="0" y="0"/>
            <a:chExt cx="2938191" cy="1853610"/>
          </a:xfrm>
        </p:grpSpPr>
        <p:sp>
          <p:nvSpPr>
            <p:cNvPr id="3" name="Freeform 3">
              <a:extLst>
                <a:ext uri="{FF2B5EF4-FFF2-40B4-BE49-F238E27FC236}">
                  <a16:creationId xmlns:a16="http://schemas.microsoft.com/office/drawing/2014/main" id="{B6F83E68-836B-EEFB-A30A-B9599633B4BD}"/>
                </a:ext>
              </a:extLst>
            </p:cNvPr>
            <p:cNvSpPr/>
            <p:nvPr/>
          </p:nvSpPr>
          <p:spPr>
            <a:xfrm>
              <a:off x="0" y="-3810"/>
              <a:ext cx="2942001" cy="1858690"/>
            </a:xfrm>
            <a:custGeom>
              <a:avLst/>
              <a:gdLst/>
              <a:ahLst/>
              <a:cxnLst/>
              <a:rect l="l" t="t" r="r" b="b"/>
              <a:pathLst>
                <a:path w="2942001" h="1858690">
                  <a:moveTo>
                    <a:pt x="2929301" y="38100"/>
                  </a:moveTo>
                  <a:cubicBezTo>
                    <a:pt x="2928031" y="34290"/>
                    <a:pt x="2928031" y="30480"/>
                    <a:pt x="2928031" y="25400"/>
                  </a:cubicBezTo>
                  <a:cubicBezTo>
                    <a:pt x="2928031" y="11430"/>
                    <a:pt x="2924221" y="6350"/>
                    <a:pt x="2910251" y="5080"/>
                  </a:cubicBezTo>
                  <a:cubicBezTo>
                    <a:pt x="2871571" y="3810"/>
                    <a:pt x="2816203" y="0"/>
                    <a:pt x="2763142" y="5080"/>
                  </a:cubicBezTo>
                  <a:cubicBezTo>
                    <a:pt x="2663941" y="12700"/>
                    <a:pt x="2567047" y="13970"/>
                    <a:pt x="2467845" y="13970"/>
                  </a:cubicBezTo>
                  <a:cubicBezTo>
                    <a:pt x="2317890" y="13970"/>
                    <a:pt x="2170242" y="10160"/>
                    <a:pt x="2020287" y="8890"/>
                  </a:cubicBezTo>
                  <a:cubicBezTo>
                    <a:pt x="1946463" y="7620"/>
                    <a:pt x="1874946" y="7620"/>
                    <a:pt x="1801122" y="8890"/>
                  </a:cubicBezTo>
                  <a:cubicBezTo>
                    <a:pt x="1720377" y="8890"/>
                    <a:pt x="1641939" y="11430"/>
                    <a:pt x="1561193" y="12700"/>
                  </a:cubicBezTo>
                  <a:cubicBezTo>
                    <a:pt x="1501211" y="13970"/>
                    <a:pt x="1443536" y="12700"/>
                    <a:pt x="1383554" y="16510"/>
                  </a:cubicBezTo>
                  <a:cubicBezTo>
                    <a:pt x="1323572" y="20320"/>
                    <a:pt x="1062881" y="20320"/>
                    <a:pt x="1002899" y="19050"/>
                  </a:cubicBezTo>
                  <a:cubicBezTo>
                    <a:pt x="965987" y="17780"/>
                    <a:pt x="846023" y="21590"/>
                    <a:pt x="809111" y="21590"/>
                  </a:cubicBezTo>
                  <a:cubicBezTo>
                    <a:pt x="760664" y="21590"/>
                    <a:pt x="709910" y="22860"/>
                    <a:pt x="661462" y="21590"/>
                  </a:cubicBezTo>
                  <a:cubicBezTo>
                    <a:pt x="603787" y="20320"/>
                    <a:pt x="546112" y="19050"/>
                    <a:pt x="488437" y="25400"/>
                  </a:cubicBezTo>
                  <a:cubicBezTo>
                    <a:pt x="430762" y="31750"/>
                    <a:pt x="373087" y="31750"/>
                    <a:pt x="315412" y="29210"/>
                  </a:cubicBezTo>
                  <a:cubicBezTo>
                    <a:pt x="255430" y="26670"/>
                    <a:pt x="197755" y="25400"/>
                    <a:pt x="137773" y="24130"/>
                  </a:cubicBezTo>
                  <a:cubicBezTo>
                    <a:pt x="100861" y="21590"/>
                    <a:pt x="61642" y="20320"/>
                    <a:pt x="39370" y="20320"/>
                  </a:cubicBezTo>
                  <a:cubicBezTo>
                    <a:pt x="26670" y="19050"/>
                    <a:pt x="13970" y="17780"/>
                    <a:pt x="0" y="16510"/>
                  </a:cubicBezTo>
                  <a:cubicBezTo>
                    <a:pt x="0" y="24130"/>
                    <a:pt x="0" y="29210"/>
                    <a:pt x="0" y="33020"/>
                  </a:cubicBezTo>
                  <a:cubicBezTo>
                    <a:pt x="7620" y="96586"/>
                    <a:pt x="3810" y="181805"/>
                    <a:pt x="2540" y="248863"/>
                  </a:cubicBezTo>
                  <a:cubicBezTo>
                    <a:pt x="1270" y="296362"/>
                    <a:pt x="2540" y="342464"/>
                    <a:pt x="2540" y="389963"/>
                  </a:cubicBezTo>
                  <a:cubicBezTo>
                    <a:pt x="3810" y="433271"/>
                    <a:pt x="5080" y="476579"/>
                    <a:pt x="6350" y="519888"/>
                  </a:cubicBezTo>
                  <a:cubicBezTo>
                    <a:pt x="7620" y="561799"/>
                    <a:pt x="6350" y="603710"/>
                    <a:pt x="7620" y="645621"/>
                  </a:cubicBezTo>
                  <a:cubicBezTo>
                    <a:pt x="8890" y="709884"/>
                    <a:pt x="10160" y="774148"/>
                    <a:pt x="11430" y="838412"/>
                  </a:cubicBezTo>
                  <a:cubicBezTo>
                    <a:pt x="11430" y="862161"/>
                    <a:pt x="11430" y="1781411"/>
                    <a:pt x="11430" y="1805160"/>
                  </a:cubicBezTo>
                  <a:cubicBezTo>
                    <a:pt x="11430" y="1823130"/>
                    <a:pt x="15240" y="1826940"/>
                    <a:pt x="31750" y="1830750"/>
                  </a:cubicBezTo>
                  <a:cubicBezTo>
                    <a:pt x="43180" y="1833290"/>
                    <a:pt x="54610" y="1835830"/>
                    <a:pt x="70870" y="1837100"/>
                  </a:cubicBezTo>
                  <a:cubicBezTo>
                    <a:pt x="165457" y="1838370"/>
                    <a:pt x="260044" y="1839640"/>
                    <a:pt x="354631" y="1839640"/>
                  </a:cubicBezTo>
                  <a:cubicBezTo>
                    <a:pt x="375394" y="1839640"/>
                    <a:pt x="396157" y="1839640"/>
                    <a:pt x="416920" y="1839640"/>
                  </a:cubicBezTo>
                  <a:cubicBezTo>
                    <a:pt x="483823" y="1840910"/>
                    <a:pt x="548419" y="1844720"/>
                    <a:pt x="615323" y="1842180"/>
                  </a:cubicBezTo>
                  <a:cubicBezTo>
                    <a:pt x="686840" y="1839640"/>
                    <a:pt x="760664" y="1840910"/>
                    <a:pt x="832181" y="1842180"/>
                  </a:cubicBezTo>
                  <a:cubicBezTo>
                    <a:pt x="917540" y="1843450"/>
                    <a:pt x="1288967" y="1843450"/>
                    <a:pt x="1374326" y="1843450"/>
                  </a:cubicBezTo>
                  <a:cubicBezTo>
                    <a:pt x="1445843" y="1844720"/>
                    <a:pt x="1517360" y="1843450"/>
                    <a:pt x="1588878" y="1844720"/>
                  </a:cubicBezTo>
                  <a:cubicBezTo>
                    <a:pt x="1641939" y="1844720"/>
                    <a:pt x="1695000" y="1847260"/>
                    <a:pt x="1748061" y="1845990"/>
                  </a:cubicBezTo>
                  <a:cubicBezTo>
                    <a:pt x="1858797" y="1845990"/>
                    <a:pt x="1969533" y="1843450"/>
                    <a:pt x="2080269" y="1844720"/>
                  </a:cubicBezTo>
                  <a:cubicBezTo>
                    <a:pt x="2248680" y="1845990"/>
                    <a:pt x="2417092" y="1849800"/>
                    <a:pt x="2585503" y="1852340"/>
                  </a:cubicBezTo>
                  <a:cubicBezTo>
                    <a:pt x="2640871" y="1853610"/>
                    <a:pt x="2696239" y="1852340"/>
                    <a:pt x="2751607" y="1851070"/>
                  </a:cubicBezTo>
                  <a:cubicBezTo>
                    <a:pt x="2800054" y="1849800"/>
                    <a:pt x="2848501" y="1849800"/>
                    <a:pt x="2893741" y="1856150"/>
                  </a:cubicBezTo>
                  <a:cubicBezTo>
                    <a:pt x="2906441" y="1858690"/>
                    <a:pt x="2915331" y="1852340"/>
                    <a:pt x="2916601" y="1838370"/>
                  </a:cubicBezTo>
                  <a:cubicBezTo>
                    <a:pt x="2917871" y="1823130"/>
                    <a:pt x="2919141" y="1807890"/>
                    <a:pt x="2919141" y="1789793"/>
                  </a:cubicBezTo>
                  <a:cubicBezTo>
                    <a:pt x="2921681" y="1742294"/>
                    <a:pt x="2924221" y="799295"/>
                    <a:pt x="2926761" y="751795"/>
                  </a:cubicBezTo>
                  <a:cubicBezTo>
                    <a:pt x="2928031" y="733634"/>
                    <a:pt x="2928031" y="715472"/>
                    <a:pt x="2928031" y="698708"/>
                  </a:cubicBezTo>
                  <a:cubicBezTo>
                    <a:pt x="2929301" y="651209"/>
                    <a:pt x="2930571" y="603710"/>
                    <a:pt x="2931841" y="554813"/>
                  </a:cubicBezTo>
                  <a:cubicBezTo>
                    <a:pt x="2933111" y="498932"/>
                    <a:pt x="2933111" y="444447"/>
                    <a:pt x="2933111" y="388566"/>
                  </a:cubicBezTo>
                  <a:cubicBezTo>
                    <a:pt x="2933111" y="370405"/>
                    <a:pt x="2934381" y="352243"/>
                    <a:pt x="2934381" y="335479"/>
                  </a:cubicBezTo>
                  <a:cubicBezTo>
                    <a:pt x="2934381" y="289377"/>
                    <a:pt x="2933111" y="244671"/>
                    <a:pt x="2934381" y="198569"/>
                  </a:cubicBezTo>
                  <a:cubicBezTo>
                    <a:pt x="2938191" y="151070"/>
                    <a:pt x="2942001" y="84012"/>
                    <a:pt x="2929301" y="38100"/>
                  </a:cubicBezTo>
                  <a:close/>
                </a:path>
              </a:pathLst>
            </a:custGeom>
            <a:solidFill>
              <a:srgbClr val="FCE4E2"/>
            </a:solidFill>
          </p:spPr>
        </p:sp>
      </p:grpSp>
      <p:pic>
        <p:nvPicPr>
          <p:cNvPr id="4" name="Picture 4">
            <a:extLst>
              <a:ext uri="{FF2B5EF4-FFF2-40B4-BE49-F238E27FC236}">
                <a16:creationId xmlns:a16="http://schemas.microsoft.com/office/drawing/2014/main" id="{55501EFD-4277-55EB-9AA6-FC170BC17A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49817" y="1671451"/>
            <a:ext cx="1375485" cy="872808"/>
          </a:xfrm>
          <a:prstGeom prst="rect">
            <a:avLst/>
          </a:prstGeom>
        </p:spPr>
      </p:pic>
      <p:pic>
        <p:nvPicPr>
          <p:cNvPr id="5" name="Picture 7">
            <a:extLst>
              <a:ext uri="{FF2B5EF4-FFF2-40B4-BE49-F238E27FC236}">
                <a16:creationId xmlns:a16="http://schemas.microsoft.com/office/drawing/2014/main" id="{72FE04EF-E3EB-4AD0-B194-699F7088161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693813">
            <a:off x="566684" y="5802806"/>
            <a:ext cx="2079705" cy="470533"/>
          </a:xfrm>
          <a:prstGeom prst="rect">
            <a:avLst/>
          </a:prstGeom>
        </p:spPr>
      </p:pic>
      <p:sp>
        <p:nvSpPr>
          <p:cNvPr id="6" name="Text Box 270">
            <a:extLst>
              <a:ext uri="{FF2B5EF4-FFF2-40B4-BE49-F238E27FC236}">
                <a16:creationId xmlns:a16="http://schemas.microsoft.com/office/drawing/2014/main" id="{67FB896A-C038-0F81-DD67-E7D2CC5517F6}"/>
              </a:ext>
            </a:extLst>
          </p:cNvPr>
          <p:cNvSpPr txBox="1"/>
          <p:nvPr/>
        </p:nvSpPr>
        <p:spPr>
          <a:xfrm>
            <a:off x="1608244" y="2023110"/>
            <a:ext cx="9366250" cy="3891835"/>
          </a:xfrm>
          <a:prstGeom prst="rect">
            <a:avLst/>
          </a:prstGeom>
          <a:noFill/>
          <a:ln w="9525">
            <a:noFill/>
          </a:ln>
        </p:spPr>
        <p:txBody>
          <a:bodyPr wrap="square">
            <a:spAutoFit/>
          </a:bodyPr>
          <a:lstStyle/>
          <a:p>
            <a:pPr algn="ctr">
              <a:lnSpc>
                <a:spcPct val="150000"/>
              </a:lnSpc>
            </a:pPr>
            <a:r>
              <a:rPr lang="en-US" sz="2400" b="1" dirty="0" err="1">
                <a:solidFill>
                  <a:srgbClr val="000000"/>
                </a:solidFill>
                <a:latin typeface="UTM Avo" panose="02040603050506020204" pitchFamily="18" charset="0"/>
                <a:cs typeface="Arial" panose="020B0604020202020204" pitchFamily="34" charset="0"/>
              </a:rPr>
              <a:t>Kết</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luận</a:t>
            </a:r>
            <a:endParaRPr lang="en-US" sz="2400" b="1" dirty="0">
              <a:solidFill>
                <a:srgbClr val="000000"/>
              </a:solidFill>
              <a:latin typeface="UTM Avo" panose="02040603050506020204" pitchFamily="18" charset="0"/>
              <a:cs typeface="Arial" panose="020B0604020202020204" pitchFamily="34" charset="0"/>
            </a:endParaRPr>
          </a:p>
          <a:p>
            <a:pPr marL="381019" indent="-381019" algn="just">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Sự</a:t>
            </a:r>
            <a:r>
              <a:rPr lang="en-US" sz="2400" dirty="0">
                <a:solidFill>
                  <a:srgbClr val="000000"/>
                </a:solidFill>
                <a:latin typeface="UTM Avo" panose="02040603050506020204" pitchFamily="18" charset="0"/>
                <a:cs typeface="Arial" panose="020B0604020202020204" pitchFamily="34" charset="0"/>
              </a:rPr>
              <a:t> xen </a:t>
            </a:r>
            <a:r>
              <a:rPr lang="en-US" sz="2400" dirty="0" err="1">
                <a:solidFill>
                  <a:srgbClr val="000000"/>
                </a:solidFill>
                <a:latin typeface="UTM Avo" panose="02040603050506020204" pitchFamily="18" charset="0"/>
                <a:cs typeface="Arial" panose="020B0604020202020204" pitchFamily="34" charset="0"/>
              </a:rPr>
              <a:t>phủ</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trục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Sự</a:t>
            </a:r>
            <a:r>
              <a:rPr lang="en-US" sz="2400" dirty="0">
                <a:solidFill>
                  <a:srgbClr val="000000"/>
                </a:solidFill>
                <a:latin typeface="UTM Avo" panose="02040603050506020204" pitchFamily="18" charset="0"/>
                <a:cs typeface="Arial" panose="020B0604020202020204" pitchFamily="34" charset="0"/>
              </a:rPr>
              <a:t> xen </a:t>
            </a:r>
            <a:r>
              <a:rPr lang="en-US" sz="2400" dirty="0" err="1">
                <a:solidFill>
                  <a:srgbClr val="000000"/>
                </a:solidFill>
                <a:latin typeface="UTM Avo" panose="02040603050506020204" pitchFamily="18" charset="0"/>
                <a:cs typeface="Arial" panose="020B0604020202020204" pitchFamily="34" charset="0"/>
              </a:rPr>
              <a:t>phủ</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trục</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obitan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tham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trùng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được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đường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nối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tâm</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hai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Sự</a:t>
            </a:r>
            <a:r>
              <a:rPr lang="en-US" sz="2400" dirty="0">
                <a:solidFill>
                  <a:srgbClr val="000000"/>
                </a:solidFill>
                <a:latin typeface="UTM Avo" panose="02040603050506020204" pitchFamily="18" charset="0"/>
                <a:cs typeface="Arial" panose="020B0604020202020204" pitchFamily="34" charset="0"/>
              </a:rPr>
              <a:t> xen </a:t>
            </a:r>
            <a:r>
              <a:rPr lang="en-US" sz="2400" dirty="0" err="1">
                <a:solidFill>
                  <a:srgbClr val="000000"/>
                </a:solidFill>
                <a:latin typeface="UTM Avo" panose="02040603050506020204" pitchFamily="18" charset="0"/>
                <a:cs typeface="Arial" panose="020B0604020202020204" pitchFamily="34" charset="0"/>
              </a:rPr>
              <a:t>phủ</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Sự</a:t>
            </a:r>
            <a:r>
              <a:rPr lang="en-US" sz="2400" dirty="0">
                <a:solidFill>
                  <a:srgbClr val="000000"/>
                </a:solidFill>
                <a:latin typeface="UTM Avo" panose="02040603050506020204" pitchFamily="18" charset="0"/>
                <a:cs typeface="Arial" panose="020B0604020202020204" pitchFamily="34" charset="0"/>
              </a:rPr>
              <a:t> xen </a:t>
            </a:r>
            <a:r>
              <a:rPr lang="en-US" sz="2400" dirty="0" err="1">
                <a:solidFill>
                  <a:srgbClr val="000000"/>
                </a:solidFill>
                <a:latin typeface="UTM Avo" panose="02040603050506020204" pitchFamily="18" charset="0"/>
                <a:cs typeface="Arial" panose="020B0604020202020204" pitchFamily="34" charset="0"/>
              </a:rPr>
              <a:t>phủ</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đó</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trục</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obitan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tham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 song </a:t>
            </a:r>
            <a:r>
              <a:rPr lang="en-US" sz="2400" dirty="0" err="1">
                <a:solidFill>
                  <a:srgbClr val="000000"/>
                </a:solidFill>
                <a:latin typeface="UTM Avo" panose="02040603050506020204" pitchFamily="18" charset="0"/>
                <a:cs typeface="Arial" panose="020B0604020202020204" pitchFamily="34" charset="0"/>
              </a:rPr>
              <a:t>song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vuông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góc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đường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nối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tâm</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hai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nguyên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liên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kết</a:t>
            </a:r>
            <a:r>
              <a:rPr lang="en-US" sz="2400" dirty="0">
                <a:solidFill>
                  <a:srgbClr val="00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301137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BC17BA-E289-DE47-2C8B-38C92F63B6FE}"/>
              </a:ext>
            </a:extLst>
          </p:cNvPr>
          <p:cNvSpPr/>
          <p:nvPr/>
        </p:nvSpPr>
        <p:spPr>
          <a:xfrm>
            <a:off x="645160" y="1926884"/>
            <a:ext cx="10901680" cy="1683923"/>
          </a:xfrm>
          <a:prstGeom prst="rect">
            <a:avLst/>
          </a:prstGeom>
        </p:spPr>
        <p:txBody>
          <a:bodyPr wrap="square">
            <a:spAutoFit/>
          </a:bodyPr>
          <a:lstStyle/>
          <a:p>
            <a:pPr marR="367" algn="just">
              <a:lnSpc>
                <a:spcPct val="150000"/>
              </a:lnSpc>
            </a:pPr>
            <a:r>
              <a:rPr lang="vi-VN" sz="2400" dirty="0">
                <a:latin typeface="UTM Avo" panose="02040603050506020204" pitchFamily="18" charset="0"/>
              </a:rPr>
              <a:t>Liên kết </a:t>
            </a:r>
            <a:r>
              <a:rPr lang="el-GR" sz="2400" dirty="0">
                <a:latin typeface="UTM Avo" panose="02040603050506020204" pitchFamily="18" charset="0"/>
              </a:rPr>
              <a:t>σ </a:t>
            </a:r>
            <a:r>
              <a:rPr lang="vi-VN" sz="2400" dirty="0">
                <a:latin typeface="UTM Avo" panose="02040603050506020204" pitchFamily="18" charset="0"/>
              </a:rPr>
              <a:t>bền vững hơn liên kết </a:t>
            </a:r>
            <a:r>
              <a:rPr lang="el-GR" sz="2400" dirty="0">
                <a:latin typeface="UTM Avo" panose="02040603050506020204" pitchFamily="18" charset="0"/>
              </a:rPr>
              <a:t>π </a:t>
            </a:r>
            <a:r>
              <a:rPr lang="vi-VN" sz="2400" dirty="0">
                <a:latin typeface="UTM Avo" panose="02040603050506020204" pitchFamily="18" charset="0"/>
              </a:rPr>
              <a:t>bởi vùng xen phủ AO chứa electron chung chắn giữa hai hạt nhân, làm giảm lực đẩy giữa chúng. Để phân tử bền vững thì trong phân tử phải luôn có liên kết </a:t>
            </a:r>
            <a:r>
              <a:rPr lang="el-GR" sz="2400" dirty="0">
                <a:latin typeface="UTM Avo" panose="02040603050506020204" pitchFamily="18" charset="0"/>
              </a:rPr>
              <a:t>σ.</a:t>
            </a:r>
          </a:p>
        </p:txBody>
      </p:sp>
    </p:spTree>
    <p:extLst>
      <p:ext uri="{BB962C8B-B14F-4D97-AF65-F5344CB8AC3E}">
        <p14:creationId xmlns:p14="http://schemas.microsoft.com/office/powerpoint/2010/main" val="102877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B8AFAC-7ED3-58B9-172E-C70F2B47F9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65ED37C0-6F92-67D4-6945-D99202DE6B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D46722F5-F8FB-1823-F0A2-E60698BB0DB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538480" y="1793241"/>
            <a:ext cx="11165840" cy="2793137"/>
          </a:xfrm>
          <a:prstGeom prst="rect">
            <a:avLst/>
          </a:prstGeom>
          <a:noFill/>
        </p:spPr>
        <p:txBody>
          <a:bodyPr wrap="square">
            <a:spAutoFit/>
          </a:bodyPr>
          <a:lstStyle/>
          <a:p>
            <a:pPr algn="just">
              <a:lnSpc>
                <a:spcPct val="150000"/>
              </a:lnSpc>
            </a:pPr>
            <a:r>
              <a:rPr lang="vi-VN" sz="2400" b="1" dirty="0">
                <a:latin typeface="UTM Avo" panose="02040603050506020204" pitchFamily="18" charset="0"/>
              </a:rPr>
              <a:t>Bài 2.  Những phát biểu nào sau đây là đúng?</a:t>
            </a:r>
          </a:p>
          <a:p>
            <a:pPr algn="just">
              <a:lnSpc>
                <a:spcPct val="150000"/>
              </a:lnSpc>
            </a:pPr>
            <a:r>
              <a:rPr lang="vi-VN" sz="2400" b="1" dirty="0">
                <a:latin typeface="UTM Avo" panose="02040603050506020204" pitchFamily="18" charset="0"/>
              </a:rPr>
              <a:t>  </a:t>
            </a:r>
            <a:r>
              <a:rPr lang="vi-VN" sz="2400" dirty="0">
                <a:latin typeface="UTM Avo" panose="02040603050506020204" pitchFamily="18" charset="0"/>
              </a:rPr>
              <a:t>(a) Liên kết đôi được tạo nên từ 2 liên kết </a:t>
            </a:r>
            <a:r>
              <a:rPr lang="el-GR" sz="2400" dirty="0">
                <a:latin typeface="UTM Avo" panose="02040603050506020204" pitchFamily="18" charset="0"/>
              </a:rPr>
              <a:t>σ.</a:t>
            </a:r>
          </a:p>
          <a:p>
            <a:pPr algn="just">
              <a:lnSpc>
                <a:spcPct val="150000"/>
              </a:lnSpc>
            </a:pPr>
            <a:r>
              <a:rPr lang="el-GR" sz="2400" dirty="0">
                <a:latin typeface="UTM Avo" panose="02040603050506020204" pitchFamily="18" charset="0"/>
              </a:rPr>
              <a:t>  (</a:t>
            </a:r>
            <a:r>
              <a:rPr lang="vi-VN" sz="2400" dirty="0">
                <a:latin typeface="UTM Avo" panose="02040603050506020204" pitchFamily="18" charset="0"/>
              </a:rPr>
              <a:t>b) Liên kết ba được tạo nên từ 2 liên kết </a:t>
            </a:r>
            <a:r>
              <a:rPr lang="el-GR" sz="2400" dirty="0">
                <a:latin typeface="UTM Avo" panose="02040603050506020204" pitchFamily="18" charset="0"/>
              </a:rPr>
              <a:t>σ </a:t>
            </a:r>
            <a:r>
              <a:rPr lang="vi-VN" sz="2400" dirty="0">
                <a:latin typeface="UTM Avo" panose="02040603050506020204" pitchFamily="18" charset="0"/>
              </a:rPr>
              <a:t>và 1 liên kết </a:t>
            </a:r>
            <a:r>
              <a:rPr lang="el-GR" sz="2400" dirty="0">
                <a:latin typeface="UTM Avo" panose="02040603050506020204" pitchFamily="18" charset="0"/>
              </a:rPr>
              <a:t>π. </a:t>
            </a:r>
          </a:p>
          <a:p>
            <a:pPr algn="just">
              <a:lnSpc>
                <a:spcPct val="150000"/>
              </a:lnSpc>
            </a:pPr>
            <a:r>
              <a:rPr lang="el-GR" sz="2400" dirty="0">
                <a:latin typeface="UTM Avo" panose="02040603050506020204" pitchFamily="18" charset="0"/>
              </a:rPr>
              <a:t>  (</a:t>
            </a:r>
            <a:r>
              <a:rPr lang="vi-VN" sz="2400" dirty="0">
                <a:latin typeface="UTM Avo" panose="02040603050506020204" pitchFamily="18" charset="0"/>
              </a:rPr>
              <a:t>c) Liên kết đôi được tạo nên từ 1 liên kết </a:t>
            </a:r>
            <a:r>
              <a:rPr lang="el-GR" sz="2400" dirty="0">
                <a:latin typeface="UTM Avo" panose="02040603050506020204" pitchFamily="18" charset="0"/>
              </a:rPr>
              <a:t>σ </a:t>
            </a:r>
            <a:r>
              <a:rPr lang="vi-VN" sz="2400" dirty="0">
                <a:latin typeface="UTM Avo" panose="02040603050506020204" pitchFamily="18" charset="0"/>
              </a:rPr>
              <a:t>và 1 liên kết </a:t>
            </a:r>
            <a:r>
              <a:rPr lang="el-GR" sz="2400" dirty="0">
                <a:latin typeface="UTM Avo" panose="02040603050506020204" pitchFamily="18" charset="0"/>
              </a:rPr>
              <a:t>π. </a:t>
            </a:r>
          </a:p>
          <a:p>
            <a:pPr algn="just">
              <a:lnSpc>
                <a:spcPct val="150000"/>
              </a:lnSpc>
            </a:pPr>
            <a:r>
              <a:rPr lang="el-GR" sz="2400" dirty="0">
                <a:latin typeface="UTM Avo" panose="02040603050506020204" pitchFamily="18" charset="0"/>
              </a:rPr>
              <a:t>  (</a:t>
            </a:r>
            <a:r>
              <a:rPr lang="vi-VN" sz="2400" dirty="0">
                <a:latin typeface="UTM Avo" panose="02040603050506020204" pitchFamily="18" charset="0"/>
              </a:rPr>
              <a:t>d) Liên kết ba được tạo nên từ 1 liên kết </a:t>
            </a:r>
            <a:r>
              <a:rPr lang="el-GR" sz="2400" dirty="0">
                <a:latin typeface="UTM Avo" panose="02040603050506020204" pitchFamily="18" charset="0"/>
              </a:rPr>
              <a:t>σ </a:t>
            </a:r>
            <a:r>
              <a:rPr lang="vi-VN" sz="2400" dirty="0">
                <a:latin typeface="UTM Avo" panose="02040603050506020204" pitchFamily="18" charset="0"/>
              </a:rPr>
              <a:t>và 2 liên kết </a:t>
            </a:r>
            <a:r>
              <a:rPr lang="el-GR" sz="2400" dirty="0">
                <a:latin typeface="UTM Avo" panose="02040603050506020204" pitchFamily="18" charset="0"/>
              </a:rPr>
              <a:t>π.</a:t>
            </a:r>
          </a:p>
        </p:txBody>
      </p:sp>
      <p:sp>
        <p:nvSpPr>
          <p:cNvPr id="3" name="Oval 2">
            <a:extLst>
              <a:ext uri="{FF2B5EF4-FFF2-40B4-BE49-F238E27FC236}">
                <a16:creationId xmlns:a16="http://schemas.microsoft.com/office/drawing/2014/main" id="{9C25FF96-7E3F-DAE2-7EF2-FF05B627E54D}"/>
              </a:ext>
            </a:extLst>
          </p:cNvPr>
          <p:cNvSpPr/>
          <p:nvPr/>
        </p:nvSpPr>
        <p:spPr>
          <a:xfrm>
            <a:off x="756252" y="3546475"/>
            <a:ext cx="497237" cy="4889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A98C9DEF-6D04-56BE-3DCD-F0FE140370B3}"/>
              </a:ext>
            </a:extLst>
          </p:cNvPr>
          <p:cNvSpPr/>
          <p:nvPr/>
        </p:nvSpPr>
        <p:spPr>
          <a:xfrm>
            <a:off x="756252" y="4105275"/>
            <a:ext cx="497237" cy="48895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120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529754" y="1678476"/>
            <a:ext cx="11165840" cy="1121846"/>
          </a:xfrm>
          <a:prstGeom prst="rect">
            <a:avLst/>
          </a:prstGeom>
          <a:noFill/>
        </p:spPr>
        <p:txBody>
          <a:bodyPr wrap="square">
            <a:spAutoFit/>
          </a:bodyPr>
          <a:lstStyle/>
          <a:p>
            <a:pPr>
              <a:lnSpc>
                <a:spcPct val="150000"/>
              </a:lnSpc>
            </a:pPr>
            <a:r>
              <a:rPr lang="en-US" sz="2400" b="1" dirty="0">
                <a:latin typeface="UTM Avo" panose="02040603050506020204" pitchFamily="18" charset="0"/>
              </a:rPr>
              <a:t>Bài 3.</a:t>
            </a:r>
            <a:r>
              <a:rPr lang="en-US" sz="2400" dirty="0">
                <a:latin typeface="UTM Avo" panose="02040603050506020204" pitchFamily="18" charset="0"/>
              </a:rPr>
              <a:t> </a:t>
            </a:r>
            <a:r>
              <a:rPr lang="en-US" sz="2400" dirty="0" err="1">
                <a:latin typeface="UTM Avo" panose="02040603050506020204" pitchFamily="18" charset="0"/>
              </a:rPr>
              <a:t>Viết</a:t>
            </a:r>
            <a:r>
              <a:rPr lang="en-US" sz="2400" dirty="0">
                <a:latin typeface="UTM Avo" panose="02040603050506020204" pitchFamily="18" charset="0"/>
              </a:rPr>
              <a:t> </a:t>
            </a:r>
            <a:r>
              <a:rPr lang="en-US" sz="2400" dirty="0" err="1">
                <a:latin typeface="UTM Avo" panose="02040603050506020204" pitchFamily="18" charset="0"/>
              </a:rPr>
              <a:t>công</a:t>
            </a:r>
            <a:r>
              <a:rPr lang="en-US" sz="2400" dirty="0">
                <a:latin typeface="UTM Avo" panose="02040603050506020204" pitchFamily="18" charset="0"/>
              </a:rPr>
              <a:t> </a:t>
            </a:r>
            <a:r>
              <a:rPr lang="en-US" sz="2400" dirty="0" err="1">
                <a:latin typeface="UTM Avo" panose="02040603050506020204" pitchFamily="18" charset="0"/>
              </a:rPr>
              <a:t>thức</a:t>
            </a:r>
            <a:r>
              <a:rPr lang="en-US" sz="2400" dirty="0">
                <a:latin typeface="UTM Avo" panose="02040603050506020204" pitchFamily="18" charset="0"/>
              </a:rPr>
              <a:t> Lewis </a:t>
            </a:r>
            <a:r>
              <a:rPr lang="en-US" sz="2400" dirty="0" err="1">
                <a:latin typeface="UTM Avo" panose="02040603050506020204" pitchFamily="18" charset="0"/>
              </a:rPr>
              <a:t>cho</a:t>
            </a:r>
            <a:r>
              <a:rPr lang="en-US" sz="2400" dirty="0">
                <a:latin typeface="UTM Avo" panose="02040603050506020204" pitchFamily="18" charset="0"/>
              </a:rPr>
              <a:t> </a:t>
            </a:r>
            <a:r>
              <a:rPr lang="en-US" sz="2400" dirty="0" err="1">
                <a:latin typeface="UTM Avo" panose="02040603050506020204" pitchFamily="18" charset="0"/>
              </a:rPr>
              <a:t>các</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tử</a:t>
            </a:r>
            <a:r>
              <a:rPr lang="en-US" sz="2400" dirty="0">
                <a:latin typeface="UTM Avo" panose="02040603050506020204" pitchFamily="18" charset="0"/>
              </a:rPr>
              <a:t> H</a:t>
            </a:r>
            <a:r>
              <a:rPr lang="en-US" sz="2400" baseline="-25000" dirty="0">
                <a:latin typeface="UTM Avo" panose="02040603050506020204" pitchFamily="18" charset="0"/>
              </a:rPr>
              <a:t>2</a:t>
            </a:r>
            <a:r>
              <a:rPr lang="en-US" sz="2400" dirty="0">
                <a:latin typeface="UTM Avo" panose="02040603050506020204" pitchFamily="18" charset="0"/>
              </a:rPr>
              <a:t>O </a:t>
            </a:r>
            <a:r>
              <a:rPr lang="en-US" sz="2400" dirty="0" err="1">
                <a:latin typeface="UTM Avo" panose="02040603050506020204" pitchFamily="18" charset="0"/>
              </a:rPr>
              <a:t>và</a:t>
            </a:r>
            <a:r>
              <a:rPr lang="en-US" sz="2400" dirty="0">
                <a:latin typeface="UTM Avo" panose="02040603050506020204" pitchFamily="18" charset="0"/>
              </a:rPr>
              <a:t> CH</a:t>
            </a:r>
            <a:r>
              <a:rPr lang="en-US" sz="2400" baseline="-25000" dirty="0">
                <a:latin typeface="UTM Avo" panose="02040603050506020204" pitchFamily="18" charset="0"/>
              </a:rPr>
              <a:t>4</a:t>
            </a:r>
            <a:r>
              <a:rPr lang="en-US" sz="2400" dirty="0">
                <a:latin typeface="UTM Avo" panose="02040603050506020204" pitchFamily="18" charset="0"/>
              </a:rPr>
              <a:t>. </a:t>
            </a:r>
            <a:r>
              <a:rPr lang="en-US" sz="2400" dirty="0" err="1">
                <a:latin typeface="UTM Avo" panose="02040603050506020204" pitchFamily="18" charset="0"/>
              </a:rPr>
              <a:t>Mỗi</a:t>
            </a:r>
            <a:r>
              <a:rPr lang="en-US" sz="2400" dirty="0">
                <a:latin typeface="UTM Avo" panose="02040603050506020204" pitchFamily="18" charset="0"/>
              </a:rPr>
              <a:t> </a:t>
            </a:r>
            <a:r>
              <a:rPr lang="en-US" sz="2400" dirty="0" err="1">
                <a:latin typeface="UTM Avo" panose="02040603050506020204" pitchFamily="18" charset="0"/>
              </a:rPr>
              <a:t>phân</a:t>
            </a:r>
            <a:r>
              <a:rPr lang="en-US" sz="2400" dirty="0">
                <a:latin typeface="UTM Avo" panose="02040603050506020204" pitchFamily="18" charset="0"/>
              </a:rPr>
              <a:t> </a:t>
            </a:r>
            <a:r>
              <a:rPr lang="en-US" sz="2400" dirty="0" err="1">
                <a:latin typeface="UTM Avo" panose="02040603050506020204" pitchFamily="18" charset="0"/>
              </a:rPr>
              <a:t>tử</a:t>
            </a:r>
            <a:r>
              <a:rPr lang="en-US" sz="2400" dirty="0">
                <a:latin typeface="UTM Avo" panose="02040603050506020204" pitchFamily="18" charset="0"/>
              </a:rPr>
              <a:t> </a:t>
            </a:r>
            <a:r>
              <a:rPr lang="en-US" sz="2400" dirty="0" err="1">
                <a:latin typeface="UTM Avo" panose="02040603050506020204" pitchFamily="18" charset="0"/>
              </a:rPr>
              <a:t>này</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bao </a:t>
            </a:r>
            <a:r>
              <a:rPr lang="en-US" sz="2400" dirty="0" err="1">
                <a:latin typeface="UTM Avo" panose="02040603050506020204" pitchFamily="18" charset="0"/>
              </a:rPr>
              <a:t>nhiêu</a:t>
            </a:r>
            <a:r>
              <a:rPr lang="en-US" sz="2400" dirty="0">
                <a:latin typeface="UTM Avo" panose="02040603050506020204" pitchFamily="18" charset="0"/>
              </a:rPr>
              <a:t> </a:t>
            </a:r>
            <a:r>
              <a:rPr lang="en-US" sz="2400" dirty="0" err="1">
                <a:latin typeface="UTM Avo" panose="02040603050506020204" pitchFamily="18" charset="0"/>
              </a:rPr>
              <a:t>cặp</a:t>
            </a:r>
            <a:r>
              <a:rPr lang="en-US" sz="2400" dirty="0">
                <a:latin typeface="UTM Avo" panose="02040603050506020204" pitchFamily="18" charset="0"/>
              </a:rPr>
              <a:t> electron </a:t>
            </a:r>
            <a:r>
              <a:rPr lang="en-US" sz="2400" dirty="0" err="1">
                <a:latin typeface="UTM Avo" panose="02040603050506020204" pitchFamily="18" charset="0"/>
              </a:rPr>
              <a:t>hoá</a:t>
            </a:r>
            <a:r>
              <a:rPr lang="en-US" sz="2400" dirty="0">
                <a:latin typeface="UTM Avo" panose="02040603050506020204" pitchFamily="18" charset="0"/>
              </a:rPr>
              <a:t> </a:t>
            </a:r>
            <a:r>
              <a:rPr lang="en-US" sz="2400" dirty="0" err="1">
                <a:latin typeface="UTM Avo" panose="02040603050506020204" pitchFamily="18" charset="0"/>
              </a:rPr>
              <a:t>trị</a:t>
            </a:r>
            <a:r>
              <a:rPr lang="en-US" sz="2400" dirty="0">
                <a:latin typeface="UTM Avo" panose="02040603050506020204" pitchFamily="18" charset="0"/>
              </a:rPr>
              <a:t> </a:t>
            </a:r>
            <a:r>
              <a:rPr lang="en-US" sz="2400" dirty="0" err="1">
                <a:latin typeface="UTM Avo" panose="02040603050506020204" pitchFamily="18" charset="0"/>
              </a:rPr>
              <a:t>riêng</a:t>
            </a:r>
            <a:r>
              <a:rPr lang="en-US" sz="2400" dirty="0">
                <a:latin typeface="UTM Avo" panose="02040603050506020204" pitchFamily="18" charset="0"/>
              </a:rPr>
              <a:t>?</a:t>
            </a:r>
          </a:p>
        </p:txBody>
      </p:sp>
      <p:sp>
        <p:nvSpPr>
          <p:cNvPr id="6" name="TextBox 5">
            <a:extLst>
              <a:ext uri="{FF2B5EF4-FFF2-40B4-BE49-F238E27FC236}">
                <a16:creationId xmlns:a16="http://schemas.microsoft.com/office/drawing/2014/main" id="{CD5E6AE1-F385-BD53-587E-19E3EA768FFD}"/>
              </a:ext>
            </a:extLst>
          </p:cNvPr>
          <p:cNvSpPr txBox="1"/>
          <p:nvPr/>
        </p:nvSpPr>
        <p:spPr>
          <a:xfrm>
            <a:off x="563874" y="3348877"/>
            <a:ext cx="6588766" cy="461665"/>
          </a:xfrm>
          <a:prstGeom prst="rect">
            <a:avLst/>
          </a:prstGeom>
          <a:noFill/>
        </p:spPr>
        <p:txBody>
          <a:bodyPr wrap="square">
            <a:spAutoFit/>
          </a:bodyPr>
          <a:lstStyle/>
          <a:p>
            <a:r>
              <a:rPr lang="pt-BR" sz="2400" dirty="0">
                <a:solidFill>
                  <a:srgbClr val="000000"/>
                </a:solidFill>
                <a:latin typeface="UTM Avo" panose="02040603050506020204" pitchFamily="18" charset="0"/>
              </a:rPr>
              <a:t>Công thức Lewis của H</a:t>
            </a:r>
            <a:r>
              <a:rPr lang="pt-BR" sz="2400" baseline="-25000" dirty="0">
                <a:solidFill>
                  <a:srgbClr val="000000"/>
                </a:solidFill>
                <a:latin typeface="UTM Avo" panose="02040603050506020204" pitchFamily="18" charset="0"/>
              </a:rPr>
              <a:t>2</a:t>
            </a:r>
            <a:r>
              <a:rPr lang="pt-BR" sz="2400" dirty="0">
                <a:solidFill>
                  <a:srgbClr val="000000"/>
                </a:solidFill>
                <a:latin typeface="UTM Avo" panose="02040603050506020204" pitchFamily="18" charset="0"/>
              </a:rPr>
              <a:t>O:</a:t>
            </a:r>
            <a:endParaRPr lang="en-US" sz="2400" dirty="0">
              <a:latin typeface="UTM Avo" panose="02040603050506020204" pitchFamily="18" charset="0"/>
            </a:endParaRPr>
          </a:p>
        </p:txBody>
      </p:sp>
      <p:pic>
        <p:nvPicPr>
          <p:cNvPr id="7" name="Picture 6">
            <a:extLst>
              <a:ext uri="{FF2B5EF4-FFF2-40B4-BE49-F238E27FC236}">
                <a16:creationId xmlns:a16="http://schemas.microsoft.com/office/drawing/2014/main" id="{D2EDA177-4DFC-9BCC-C1AC-EB293773360A}"/>
              </a:ext>
            </a:extLst>
          </p:cNvPr>
          <p:cNvPicPr>
            <a:picLocks noChangeAspect="1"/>
          </p:cNvPicPr>
          <p:nvPr/>
        </p:nvPicPr>
        <p:blipFill>
          <a:blip r:embed="rId3"/>
          <a:stretch>
            <a:fillRect/>
          </a:stretch>
        </p:blipFill>
        <p:spPr>
          <a:xfrm>
            <a:off x="4603186" y="3244239"/>
            <a:ext cx="2176344" cy="701760"/>
          </a:xfrm>
          <a:prstGeom prst="rect">
            <a:avLst/>
          </a:prstGeom>
        </p:spPr>
      </p:pic>
      <p:sp>
        <p:nvSpPr>
          <p:cNvPr id="8" name="TextBox 7">
            <a:extLst>
              <a:ext uri="{FF2B5EF4-FFF2-40B4-BE49-F238E27FC236}">
                <a16:creationId xmlns:a16="http://schemas.microsoft.com/office/drawing/2014/main" id="{B9154BDC-7BC2-56EF-0F69-2B1CA93A56F7}"/>
              </a:ext>
            </a:extLst>
          </p:cNvPr>
          <p:cNvSpPr txBox="1"/>
          <p:nvPr/>
        </p:nvSpPr>
        <p:spPr>
          <a:xfrm>
            <a:off x="529754" y="4983955"/>
            <a:ext cx="6588766" cy="461665"/>
          </a:xfrm>
          <a:prstGeom prst="rect">
            <a:avLst/>
          </a:prstGeom>
          <a:noFill/>
        </p:spPr>
        <p:txBody>
          <a:bodyPr wrap="square">
            <a:spAutoFit/>
          </a:bodyPr>
          <a:lstStyle/>
          <a:p>
            <a:r>
              <a:rPr lang="pt-BR" sz="2400" dirty="0">
                <a:solidFill>
                  <a:srgbClr val="000000"/>
                </a:solidFill>
                <a:latin typeface="UTM Avo" panose="02040603050506020204" pitchFamily="18" charset="0"/>
              </a:rPr>
              <a:t>Công thức Lewis của CH</a:t>
            </a:r>
            <a:r>
              <a:rPr lang="pt-BR" sz="2400" baseline="-25000" dirty="0">
                <a:solidFill>
                  <a:srgbClr val="000000"/>
                </a:solidFill>
                <a:latin typeface="UTM Avo" panose="02040603050506020204" pitchFamily="18" charset="0"/>
              </a:rPr>
              <a:t>4</a:t>
            </a:r>
            <a:r>
              <a:rPr lang="pt-BR" sz="2400" dirty="0">
                <a:solidFill>
                  <a:srgbClr val="000000"/>
                </a:solidFill>
                <a:latin typeface="UTM Avo" panose="02040603050506020204" pitchFamily="18" charset="0"/>
              </a:rPr>
              <a:t>:</a:t>
            </a:r>
            <a:endParaRPr lang="en-US" sz="2400" dirty="0">
              <a:latin typeface="UTM Avo" panose="02040603050506020204" pitchFamily="18" charset="0"/>
            </a:endParaRPr>
          </a:p>
        </p:txBody>
      </p:sp>
      <p:sp>
        <p:nvSpPr>
          <p:cNvPr id="9" name="TextBox 8">
            <a:extLst>
              <a:ext uri="{FF2B5EF4-FFF2-40B4-BE49-F238E27FC236}">
                <a16:creationId xmlns:a16="http://schemas.microsoft.com/office/drawing/2014/main" id="{B446EBC1-2FCF-3DD0-5FE5-07D74C561AE4}"/>
              </a:ext>
            </a:extLst>
          </p:cNvPr>
          <p:cNvSpPr txBox="1"/>
          <p:nvPr/>
        </p:nvSpPr>
        <p:spPr>
          <a:xfrm>
            <a:off x="563874" y="3979283"/>
            <a:ext cx="9890766" cy="461665"/>
          </a:xfrm>
          <a:prstGeom prst="rect">
            <a:avLst/>
          </a:prstGeom>
          <a:noFill/>
        </p:spPr>
        <p:txBody>
          <a:bodyPr wrap="square">
            <a:spAutoFit/>
          </a:bodyPr>
          <a:lstStyle/>
          <a:p>
            <a:r>
              <a:rPr lang="pt-BR" sz="2400" dirty="0">
                <a:solidFill>
                  <a:srgbClr val="000000"/>
                </a:solidFill>
                <a:latin typeface="UTM Avo" panose="02040603050506020204" pitchFamily="18" charset="0"/>
              </a:rPr>
              <a:t>Phân tử H</a:t>
            </a:r>
            <a:r>
              <a:rPr lang="pt-BR" sz="2400" baseline="-25000" dirty="0">
                <a:solidFill>
                  <a:srgbClr val="000000"/>
                </a:solidFill>
                <a:latin typeface="UTM Avo" panose="02040603050506020204" pitchFamily="18" charset="0"/>
              </a:rPr>
              <a:t>2</a:t>
            </a:r>
            <a:r>
              <a:rPr lang="pt-BR" sz="2400" dirty="0">
                <a:solidFill>
                  <a:srgbClr val="000000"/>
                </a:solidFill>
                <a:latin typeface="UTM Avo" panose="02040603050506020204" pitchFamily="18" charset="0"/>
              </a:rPr>
              <a:t>O có 2 cặp electron hóa trị riêng.</a:t>
            </a:r>
            <a:endParaRPr lang="en-US" sz="2400" dirty="0">
              <a:latin typeface="UTM Avo" panose="02040603050506020204" pitchFamily="18" charset="0"/>
            </a:endParaRPr>
          </a:p>
        </p:txBody>
      </p:sp>
      <p:pic>
        <p:nvPicPr>
          <p:cNvPr id="10" name="Picture 9">
            <a:extLst>
              <a:ext uri="{FF2B5EF4-FFF2-40B4-BE49-F238E27FC236}">
                <a16:creationId xmlns:a16="http://schemas.microsoft.com/office/drawing/2014/main" id="{C664D865-7886-2583-C2DA-C64E1ED6DBCD}"/>
              </a:ext>
            </a:extLst>
          </p:cNvPr>
          <p:cNvPicPr>
            <a:picLocks noChangeAspect="1"/>
          </p:cNvPicPr>
          <p:nvPr/>
        </p:nvPicPr>
        <p:blipFill>
          <a:blip r:embed="rId4"/>
          <a:stretch>
            <a:fillRect/>
          </a:stretch>
        </p:blipFill>
        <p:spPr>
          <a:xfrm>
            <a:off x="4946688" y="4436364"/>
            <a:ext cx="1567104" cy="1567104"/>
          </a:xfrm>
          <a:prstGeom prst="rect">
            <a:avLst/>
          </a:prstGeom>
        </p:spPr>
      </p:pic>
      <p:sp>
        <p:nvSpPr>
          <p:cNvPr id="11" name="TextBox 10">
            <a:extLst>
              <a:ext uri="{FF2B5EF4-FFF2-40B4-BE49-F238E27FC236}">
                <a16:creationId xmlns:a16="http://schemas.microsoft.com/office/drawing/2014/main" id="{9B5423F0-D3F7-3407-2C11-898720FB36B4}"/>
              </a:ext>
            </a:extLst>
          </p:cNvPr>
          <p:cNvSpPr txBox="1"/>
          <p:nvPr/>
        </p:nvSpPr>
        <p:spPr>
          <a:xfrm>
            <a:off x="563874" y="6127066"/>
            <a:ext cx="8214366" cy="461665"/>
          </a:xfrm>
          <a:prstGeom prst="rect">
            <a:avLst/>
          </a:prstGeom>
          <a:noFill/>
        </p:spPr>
        <p:txBody>
          <a:bodyPr wrap="square">
            <a:spAutoFit/>
          </a:bodyPr>
          <a:lstStyle/>
          <a:p>
            <a:r>
              <a:rPr lang="en-US" sz="2400" dirty="0" err="1">
                <a:solidFill>
                  <a:srgbClr val="000000"/>
                </a:solidFill>
                <a:latin typeface="UTM Avo" panose="02040603050506020204" pitchFamily="18" charset="0"/>
              </a:rPr>
              <a:t>Phân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tử</a:t>
            </a:r>
            <a:r>
              <a:rPr lang="en-US" sz="2400" dirty="0">
                <a:solidFill>
                  <a:srgbClr val="000000"/>
                </a:solidFill>
                <a:latin typeface="UTM Avo" panose="02040603050506020204" pitchFamily="18" charset="0"/>
              </a:rPr>
              <a:t> CH</a:t>
            </a:r>
            <a:r>
              <a:rPr lang="en-US" sz="2400" baseline="-25000" dirty="0">
                <a:solidFill>
                  <a:srgbClr val="000000"/>
                </a:solidFill>
                <a:latin typeface="UTM Avo" panose="02040603050506020204" pitchFamily="18" charset="0"/>
              </a:rPr>
              <a:t>4</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không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có</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cặp</a:t>
            </a:r>
            <a:r>
              <a:rPr lang="en-US" sz="2400" dirty="0">
                <a:solidFill>
                  <a:srgbClr val="000000"/>
                </a:solidFill>
                <a:latin typeface="UTM Avo" panose="02040603050506020204" pitchFamily="18" charset="0"/>
              </a:rPr>
              <a:t> electron </a:t>
            </a:r>
            <a:r>
              <a:rPr lang="en-US" sz="2400" dirty="0" err="1">
                <a:solidFill>
                  <a:srgbClr val="000000"/>
                </a:solidFill>
                <a:latin typeface="UTM Avo" panose="02040603050506020204" pitchFamily="18" charset="0"/>
              </a:rPr>
              <a:t>hóa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trị</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riêng</a:t>
            </a:r>
            <a:r>
              <a:rPr lang="en-US" sz="2400" dirty="0">
                <a:solidFill>
                  <a:srgbClr val="000000"/>
                </a:solidFill>
                <a:latin typeface="UTM Avo" panose="02040603050506020204" pitchFamily="18" charset="0"/>
              </a:rPr>
              <a:t>.</a:t>
            </a:r>
            <a:endParaRPr lang="en-US" sz="2400" dirty="0">
              <a:latin typeface="UTM Avo" panose="02040603050506020204" pitchFamily="18" charset="0"/>
            </a:endParaRPr>
          </a:p>
        </p:txBody>
      </p:sp>
      <p:sp>
        <p:nvSpPr>
          <p:cNvPr id="5" name="TextBox 4">
            <a:extLst>
              <a:ext uri="{FF2B5EF4-FFF2-40B4-BE49-F238E27FC236}">
                <a16:creationId xmlns:a16="http://schemas.microsoft.com/office/drawing/2014/main" id="{E55CC7E6-3BBD-D28D-86E8-165CE9C9ADB6}"/>
              </a:ext>
            </a:extLst>
          </p:cNvPr>
          <p:cNvSpPr txBox="1"/>
          <p:nvPr/>
        </p:nvSpPr>
        <p:spPr>
          <a:xfrm>
            <a:off x="563874" y="2870570"/>
            <a:ext cx="1234056" cy="461665"/>
          </a:xfrm>
          <a:prstGeom prst="rect">
            <a:avLst/>
          </a:prstGeom>
          <a:noFill/>
        </p:spPr>
        <p:txBody>
          <a:bodyPr wrap="none" rtlCol="0">
            <a:spAutoFit/>
          </a:bodyPr>
          <a:lstStyle/>
          <a:p>
            <a:r>
              <a:rPr lang="en-US" sz="2400" b="1" dirty="0" err="1">
                <a:solidFill>
                  <a:srgbClr val="002060"/>
                </a:solidFill>
                <a:latin typeface="UTM Avo" panose="02040603050506020204" pitchFamily="18" charset="0"/>
              </a:rPr>
              <a:t>Trả</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lời</a:t>
            </a:r>
            <a:r>
              <a:rPr lang="en-US" sz="24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328105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1"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509604" y="1773991"/>
            <a:ext cx="11165840" cy="493148"/>
          </a:xfrm>
          <a:prstGeom prst="rect">
            <a:avLst/>
          </a:prstGeom>
          <a:noFill/>
        </p:spPr>
        <p:txBody>
          <a:bodyPr wrap="square">
            <a:spAutoFit/>
          </a:bodyPr>
          <a:lstStyle/>
          <a:p>
            <a:pPr>
              <a:lnSpc>
                <a:spcPct val="150000"/>
              </a:lnSpc>
            </a:pPr>
            <a:r>
              <a:rPr lang="en-US" sz="2000" b="1" dirty="0">
                <a:latin typeface="UTM Avo" panose="02040603050506020204" pitchFamily="18" charset="0"/>
                <a:cs typeface="Arial" panose="020B0604020202020204" pitchFamily="34" charset="0"/>
              </a:rPr>
              <a:t>Bài 4. </a:t>
            </a:r>
            <a:r>
              <a:rPr lang="en-US" sz="2000" dirty="0" err="1">
                <a:latin typeface="UTM Avo" panose="02040603050506020204" pitchFamily="18" charset="0"/>
                <a:cs typeface="Arial" panose="020B0604020202020204" pitchFamily="34" charset="0"/>
              </a:rPr>
              <a:t>Nối</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mục</a:t>
            </a:r>
            <a:r>
              <a:rPr lang="en-US" sz="2000" dirty="0">
                <a:latin typeface="UTM Avo" panose="02040603050506020204" pitchFamily="18" charset="0"/>
                <a:cs typeface="Arial" panose="020B0604020202020204" pitchFamily="34" charset="0"/>
              </a:rPr>
              <a:t> ở </a:t>
            </a:r>
            <a:r>
              <a:rPr lang="en-US" sz="2000" dirty="0" err="1">
                <a:latin typeface="UTM Avo" panose="02040603050506020204" pitchFamily="18" charset="0"/>
                <a:cs typeface="Arial" panose="020B0604020202020204" pitchFamily="34" charset="0"/>
              </a:rPr>
              <a:t>cột</a:t>
            </a:r>
            <a:r>
              <a:rPr lang="en-US" sz="2000" dirty="0">
                <a:latin typeface="UTM Avo" panose="02040603050506020204" pitchFamily="18" charset="0"/>
                <a:cs typeface="Arial" panose="020B0604020202020204" pitchFamily="34" charset="0"/>
              </a:rPr>
              <a:t> (a) </a:t>
            </a:r>
            <a:r>
              <a:rPr lang="en-US" sz="2000" dirty="0" err="1">
                <a:latin typeface="UTM Avo" panose="02040603050506020204" pitchFamily="18" charset="0"/>
                <a:cs typeface="Arial" panose="020B0604020202020204" pitchFamily="34" charset="0"/>
              </a:rPr>
              <a:t>với</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các</a:t>
            </a:r>
            <a:r>
              <a:rPr lang="en-US" sz="2000" dirty="0">
                <a:latin typeface="UTM Avo" panose="02040603050506020204" pitchFamily="18" charset="0"/>
                <a:cs typeface="Arial" panose="020B0604020202020204" pitchFamily="34" charset="0"/>
              </a:rPr>
              <a:t> </a:t>
            </a:r>
            <a:r>
              <a:rPr lang="en-US" sz="2000" dirty="0" err="1">
                <a:latin typeface="UTM Avo" panose="02040603050506020204" pitchFamily="18" charset="0"/>
                <a:cs typeface="Arial" panose="020B0604020202020204" pitchFamily="34" charset="0"/>
              </a:rPr>
              <a:t>mục</a:t>
            </a:r>
            <a:r>
              <a:rPr lang="en-US" sz="2000" dirty="0">
                <a:latin typeface="UTM Avo" panose="02040603050506020204" pitchFamily="18" charset="0"/>
                <a:cs typeface="Arial" panose="020B0604020202020204" pitchFamily="34" charset="0"/>
              </a:rPr>
              <a:t> ở </a:t>
            </a:r>
            <a:r>
              <a:rPr lang="en-US" sz="2000" dirty="0" err="1">
                <a:latin typeface="UTM Avo" panose="02040603050506020204" pitchFamily="18" charset="0"/>
                <a:cs typeface="Arial" panose="020B0604020202020204" pitchFamily="34" charset="0"/>
              </a:rPr>
              <a:t>cột</a:t>
            </a:r>
            <a:r>
              <a:rPr lang="en-US" sz="2000" dirty="0">
                <a:latin typeface="UTM Avo" panose="02040603050506020204" pitchFamily="18" charset="0"/>
                <a:cs typeface="Arial" panose="020B0604020202020204" pitchFamily="34" charset="0"/>
              </a:rPr>
              <a:t> (b)</a:t>
            </a:r>
          </a:p>
        </p:txBody>
      </p:sp>
      <p:graphicFrame>
        <p:nvGraphicFramePr>
          <p:cNvPr id="3" name="Table 2">
            <a:extLst>
              <a:ext uri="{FF2B5EF4-FFF2-40B4-BE49-F238E27FC236}">
                <a16:creationId xmlns:a16="http://schemas.microsoft.com/office/drawing/2014/main" id="{99A79635-0A4E-9FDD-D024-577F9CC010DD}"/>
              </a:ext>
            </a:extLst>
          </p:cNvPr>
          <p:cNvGraphicFramePr/>
          <p:nvPr>
            <p:extLst>
              <p:ext uri="{D42A27DB-BD31-4B8C-83A1-F6EECF244321}">
                <p14:modId xmlns:p14="http://schemas.microsoft.com/office/powerpoint/2010/main" val="4242048996"/>
              </p:ext>
            </p:extLst>
          </p:nvPr>
        </p:nvGraphicFramePr>
        <p:xfrm>
          <a:off x="581348" y="2361665"/>
          <a:ext cx="11009630" cy="3718079"/>
        </p:xfrm>
        <a:graphic>
          <a:graphicData uri="http://schemas.openxmlformats.org/drawingml/2006/table">
            <a:tbl>
              <a:tblPr firstRow="1" bandRow="1">
                <a:tableStyleId>{5940675A-B579-460E-94D1-54222C63F5DA}</a:tableStyleId>
              </a:tblPr>
              <a:tblGrid>
                <a:gridCol w="894927">
                  <a:extLst>
                    <a:ext uri="{9D8B030D-6E8A-4147-A177-3AD203B41FA5}">
                      <a16:colId xmlns:a16="http://schemas.microsoft.com/office/drawing/2014/main" val="20000"/>
                    </a:ext>
                  </a:extLst>
                </a:gridCol>
                <a:gridCol w="641282">
                  <a:extLst>
                    <a:ext uri="{9D8B030D-6E8A-4147-A177-3AD203B41FA5}">
                      <a16:colId xmlns:a16="http://schemas.microsoft.com/office/drawing/2014/main" val="20001"/>
                    </a:ext>
                  </a:extLst>
                </a:gridCol>
                <a:gridCol w="635268">
                  <a:extLst>
                    <a:ext uri="{9D8B030D-6E8A-4147-A177-3AD203B41FA5}">
                      <a16:colId xmlns:a16="http://schemas.microsoft.com/office/drawing/2014/main" val="20002"/>
                    </a:ext>
                  </a:extLst>
                </a:gridCol>
                <a:gridCol w="8838153">
                  <a:extLst>
                    <a:ext uri="{9D8B030D-6E8A-4147-A177-3AD203B41FA5}">
                      <a16:colId xmlns:a16="http://schemas.microsoft.com/office/drawing/2014/main" val="20003"/>
                    </a:ext>
                  </a:extLst>
                </a:gridCol>
              </a:tblGrid>
              <a:tr h="324522">
                <a:tc gridSpan="2">
                  <a:txBody>
                    <a:bodyPr/>
                    <a:lstStyle/>
                    <a:p>
                      <a:pPr indent="0" algn="ctr">
                        <a:lnSpc>
                          <a:spcPct val="150000"/>
                        </a:lnSpc>
                        <a:buNone/>
                      </a:pPr>
                      <a:r>
                        <a:rPr lang="en-US" sz="2000" b="1" dirty="0">
                          <a:latin typeface="UTM Avo" panose="02040603050506020204" pitchFamily="18" charset="0"/>
                          <a:cs typeface="Arial" panose="020B0604020202020204" pitchFamily="34" charset="0"/>
                        </a:rPr>
                        <a:t>Liên </a:t>
                      </a:r>
                      <a:r>
                        <a:rPr lang="en-US" sz="2000" b="1" dirty="0" err="1">
                          <a:latin typeface="UTM Avo" panose="02040603050506020204" pitchFamily="18" charset="0"/>
                          <a:cs typeface="Arial" panose="020B0604020202020204" pitchFamily="34" charset="0"/>
                        </a:rPr>
                        <a:t>kết</a:t>
                      </a:r>
                      <a:r>
                        <a:rPr lang="en-US" sz="2000" b="1" dirty="0">
                          <a:latin typeface="UTM Avo" panose="02040603050506020204" pitchFamily="18" charset="0"/>
                          <a:cs typeface="Arial" panose="020B0604020202020204" pitchFamily="34" charset="0"/>
                        </a:rPr>
                        <a:t>(a)</a:t>
                      </a:r>
                      <a:endParaRPr lang="en-US" sz="2000" b="1"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tc gridSpan="2">
                  <a:txBody>
                    <a:bodyPr/>
                    <a:lstStyle/>
                    <a:p>
                      <a:pPr indent="0" algn="ctr">
                        <a:lnSpc>
                          <a:spcPct val="150000"/>
                        </a:lnSpc>
                        <a:buNone/>
                      </a:pPr>
                      <a:r>
                        <a:rPr lang="en-US" sz="2000" b="1" dirty="0" err="1">
                          <a:latin typeface="UTM Avo" panose="02040603050506020204" pitchFamily="18" charset="0"/>
                          <a:cs typeface="Arial" panose="020B0604020202020204" pitchFamily="34" charset="0"/>
                        </a:rPr>
                        <a:t>Được</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hình</a:t>
                      </a:r>
                      <a:r>
                        <a:rPr lang="en-US" sz="2000" b="1" dirty="0">
                          <a:latin typeface="UTM Avo" panose="02040603050506020204" pitchFamily="18" charset="0"/>
                          <a:cs typeface="Arial" panose="020B0604020202020204" pitchFamily="34" charset="0"/>
                        </a:rPr>
                        <a:t> </a:t>
                      </a:r>
                      <a:r>
                        <a:rPr lang="en-US" sz="2000" b="1" dirty="0" err="1">
                          <a:latin typeface="UTM Avo" panose="02040603050506020204" pitchFamily="18" charset="0"/>
                          <a:cs typeface="Arial" panose="020B0604020202020204" pitchFamily="34" charset="0"/>
                        </a:rPr>
                        <a:t>thành</a:t>
                      </a:r>
                      <a:r>
                        <a:rPr lang="en-US" sz="2000" b="1" dirty="0">
                          <a:latin typeface="UTM Avo" panose="02040603050506020204" pitchFamily="18" charset="0"/>
                          <a:cs typeface="Arial" panose="020B0604020202020204" pitchFamily="34" charset="0"/>
                        </a:rPr>
                        <a:t>(b)</a:t>
                      </a:r>
                      <a:endParaRPr lang="en-US" sz="2000" b="1"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tcPr>
                </a:tc>
                <a:extLst>
                  <a:ext uri="{0D108BD9-81ED-4DB2-BD59-A6C34878D82A}">
                    <a16:rowId xmlns:a16="http://schemas.microsoft.com/office/drawing/2014/main" val="10000"/>
                  </a:ext>
                </a:extLst>
              </a:tr>
              <a:tr h="391708">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H – H</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(1)</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A</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2 </a:t>
                      </a:r>
                      <a:r>
                        <a:rPr lang="en-US" sz="2000" b="0" dirty="0" err="1">
                          <a:latin typeface="UTM Avo" panose="02040603050506020204" pitchFamily="18" charset="0"/>
                          <a:cs typeface="Arial" panose="020B0604020202020204" pitchFamily="34" charset="0"/>
                        </a:rPr>
                        <a:t>AOp</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eđộc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của 2 </a:t>
                      </a:r>
                      <a:r>
                        <a:rPr lang="en-US" sz="2000" b="0" dirty="0" err="1">
                          <a:latin typeface="UTM Avo" panose="02040603050506020204" pitchFamily="18" charset="0"/>
                          <a:cs typeface="Arial" panose="020B0604020202020204" pitchFamily="34" charset="0"/>
                        </a:rPr>
                        <a:t>nguyên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tử</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47858">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H</a:t>
                      </a:r>
                      <a:r>
                        <a:rPr lang="en-US" sz="2000" b="0" baseline="-25000" dirty="0">
                          <a:latin typeface="UTM Avo" panose="02040603050506020204" pitchFamily="18" charset="0"/>
                          <a:cs typeface="Arial" panose="020B0604020202020204" pitchFamily="34" charset="0"/>
                        </a:rPr>
                        <a:t>2</a:t>
                      </a:r>
                      <a:r>
                        <a:rPr lang="en-US" sz="2000" b="0" dirty="0">
                          <a:latin typeface="UTM Avo" panose="02040603050506020204" pitchFamily="18" charset="0"/>
                          <a:cs typeface="Arial" panose="020B0604020202020204" pitchFamily="34" charset="0"/>
                        </a:rPr>
                        <a:t>S</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(2)</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B</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1 AO p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với</a:t>
                      </a:r>
                      <a:r>
                        <a:rPr lang="en-US" sz="2000" b="0" dirty="0">
                          <a:latin typeface="UTM Avo" panose="02040603050506020204" pitchFamily="18" charset="0"/>
                          <a:cs typeface="Arial" panose="020B0604020202020204" pitchFamily="34" charset="0"/>
                        </a:rPr>
                        <a:t> 1 AO s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3150">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NH</a:t>
                      </a:r>
                      <a:r>
                        <a:rPr lang="en-US" sz="2000" b="0" baseline="-25000" dirty="0">
                          <a:latin typeface="UTM Avo" panose="02040603050506020204" pitchFamily="18" charset="0"/>
                          <a:cs typeface="Arial" panose="020B0604020202020204" pitchFamily="34" charset="0"/>
                        </a:rPr>
                        <a:t>3</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(3)</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C</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2 AO p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eđộc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với</a:t>
                      </a:r>
                      <a:r>
                        <a:rPr lang="en-US" sz="2000" b="0" dirty="0">
                          <a:latin typeface="UTM Avo" panose="02040603050506020204" pitchFamily="18" charset="0"/>
                          <a:cs typeface="Arial" panose="020B0604020202020204" pitchFamily="34" charset="0"/>
                        </a:rPr>
                        <a:t> 2 AO p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của </a:t>
                      </a:r>
                      <a:r>
                        <a:rPr lang="en-US" sz="2000" b="0" dirty="0" err="1">
                          <a:latin typeface="UTM Avo" panose="02040603050506020204" pitchFamily="18" charset="0"/>
                          <a:cs typeface="Arial" panose="020B0604020202020204" pitchFamily="34" charset="0"/>
                        </a:rPr>
                        <a:t>các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nguyên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tử</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khác</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7858">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Cl</a:t>
                      </a:r>
                      <a:r>
                        <a:rPr lang="en-US" sz="2000" b="0" baseline="-25000" dirty="0">
                          <a:latin typeface="UTM Avo" panose="02040603050506020204" pitchFamily="18" charset="0"/>
                          <a:cs typeface="Arial" panose="020B0604020202020204" pitchFamily="34" charset="0"/>
                        </a:rPr>
                        <a:t>2</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(4)</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D</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2 AO p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eđộc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với</a:t>
                      </a:r>
                      <a:r>
                        <a:rPr lang="en-US" sz="2000" b="0" dirty="0">
                          <a:latin typeface="UTM Avo" panose="02040603050506020204" pitchFamily="18" charset="0"/>
                          <a:cs typeface="Arial" panose="020B0604020202020204" pitchFamily="34" charset="0"/>
                        </a:rPr>
                        <a:t> 2 AO s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7858">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HCl</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(5)</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E</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3 AO p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eđộc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với</a:t>
                      </a:r>
                      <a:r>
                        <a:rPr lang="en-US" sz="2000" b="0" dirty="0">
                          <a:latin typeface="UTM Avo" panose="02040603050506020204" pitchFamily="18" charset="0"/>
                          <a:cs typeface="Arial" panose="020B0604020202020204" pitchFamily="34" charset="0"/>
                        </a:rPr>
                        <a:t> 3 AO s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43537">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 </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 </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lnSpc>
                          <a:spcPct val="150000"/>
                        </a:lnSpc>
                        <a:buNone/>
                      </a:pPr>
                      <a:r>
                        <a:rPr lang="en-US" sz="2000" b="0" dirty="0">
                          <a:latin typeface="UTM Avo" panose="02040603050506020204" pitchFamily="18" charset="0"/>
                          <a:cs typeface="Arial" panose="020B0604020202020204" pitchFamily="34" charset="0"/>
                        </a:rPr>
                        <a:t>F</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l">
                        <a:lnSpc>
                          <a:spcPct val="150000"/>
                        </a:lnSpc>
                        <a:buNone/>
                      </a:pPr>
                      <a:r>
                        <a:rPr lang="en-US" sz="2000" b="0" dirty="0" err="1">
                          <a:latin typeface="UTM Avo" panose="02040603050506020204" pitchFamily="18" charset="0"/>
                          <a:cs typeface="Arial" panose="020B0604020202020204" pitchFamily="34" charset="0"/>
                        </a:rPr>
                        <a:t>Bằng</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sự</a:t>
                      </a:r>
                      <a:r>
                        <a:rPr lang="en-US" sz="2000" b="0" dirty="0">
                          <a:latin typeface="UTM Avo" panose="02040603050506020204" pitchFamily="18" charset="0"/>
                          <a:cs typeface="Arial" panose="020B0604020202020204" pitchFamily="34" charset="0"/>
                        </a:rPr>
                        <a:t> xen </a:t>
                      </a:r>
                      <a:r>
                        <a:rPr lang="en-US" sz="2000" b="0" dirty="0" err="1">
                          <a:latin typeface="UTM Avo" panose="02040603050506020204" pitchFamily="18" charset="0"/>
                          <a:cs typeface="Arial" panose="020B0604020202020204" pitchFamily="34" charset="0"/>
                        </a:rPr>
                        <a:t>phủ</a:t>
                      </a:r>
                      <a:r>
                        <a:rPr lang="en-US" sz="2000" b="0" dirty="0">
                          <a:latin typeface="UTM Avo" panose="02040603050506020204" pitchFamily="18" charset="0"/>
                          <a:cs typeface="Arial" panose="020B0604020202020204" pitchFamily="34" charset="0"/>
                        </a:rPr>
                        <a:t> 2 AOs </a:t>
                      </a:r>
                      <a:r>
                        <a:rPr lang="en-US" sz="2000" b="0" dirty="0" err="1">
                          <a:latin typeface="UTM Avo" panose="02040603050506020204" pitchFamily="18" charset="0"/>
                          <a:cs typeface="Arial" panose="020B0604020202020204" pitchFamily="34" charset="0"/>
                        </a:rPr>
                        <a:t>chứa</a:t>
                      </a:r>
                      <a:r>
                        <a:rPr lang="en-US" sz="2000" b="0" dirty="0">
                          <a:latin typeface="UTM Avo" panose="02040603050506020204" pitchFamily="18" charset="0"/>
                          <a:cs typeface="Arial" panose="020B0604020202020204" pitchFamily="34" charset="0"/>
                        </a:rPr>
                        <a:t> e </a:t>
                      </a:r>
                      <a:r>
                        <a:rPr lang="en-US" sz="2000" b="0" dirty="0" err="1">
                          <a:latin typeface="UTM Avo" panose="02040603050506020204" pitchFamily="18" charset="0"/>
                          <a:cs typeface="Arial" panose="020B0604020202020204" pitchFamily="34" charset="0"/>
                        </a:rPr>
                        <a:t>độc</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thân</a:t>
                      </a:r>
                      <a:r>
                        <a:rPr lang="en-US" sz="2000" b="0" dirty="0">
                          <a:latin typeface="UTM Avo" panose="02040603050506020204" pitchFamily="18" charset="0"/>
                          <a:cs typeface="Arial" panose="020B0604020202020204" pitchFamily="34" charset="0"/>
                        </a:rPr>
                        <a:t> của 2 </a:t>
                      </a:r>
                      <a:r>
                        <a:rPr lang="en-US" sz="2000" b="0" dirty="0" err="1">
                          <a:latin typeface="UTM Avo" panose="02040603050506020204" pitchFamily="18" charset="0"/>
                          <a:cs typeface="Arial" panose="020B0604020202020204" pitchFamily="34" charset="0"/>
                        </a:rPr>
                        <a:t>nguyên</a:t>
                      </a:r>
                      <a:r>
                        <a:rPr lang="en-US" sz="2000" b="0" dirty="0">
                          <a:latin typeface="UTM Avo" panose="02040603050506020204" pitchFamily="18" charset="0"/>
                          <a:cs typeface="Arial" panose="020B0604020202020204" pitchFamily="34" charset="0"/>
                        </a:rPr>
                        <a:t> </a:t>
                      </a:r>
                      <a:r>
                        <a:rPr lang="en-US" sz="2000" b="0" dirty="0" err="1">
                          <a:latin typeface="UTM Avo" panose="02040603050506020204" pitchFamily="18" charset="0"/>
                          <a:cs typeface="Arial" panose="020B0604020202020204" pitchFamily="34" charset="0"/>
                        </a:rPr>
                        <a:t>tử</a:t>
                      </a:r>
                      <a:endParaRPr lang="en-US" sz="2000" b="0" dirty="0">
                        <a:latin typeface="UTM Avo" panose="02040603050506020204" pitchFamily="18" charset="0"/>
                        <a:ea typeface="Times New Roman" panose="02020603050405020304" charset="0"/>
                        <a:cs typeface="Arial" panose="020B0604020202020204" pitchFamily="34" charset="0"/>
                      </a:endParaRPr>
                    </a:p>
                  </a:txBody>
                  <a:tcPr marL="8467" marR="8467" marT="8467"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4" name="TextBox 3">
            <a:extLst>
              <a:ext uri="{FF2B5EF4-FFF2-40B4-BE49-F238E27FC236}">
                <a16:creationId xmlns:a16="http://schemas.microsoft.com/office/drawing/2014/main" id="{F3470DB7-A1FA-C367-C09D-3BB6A0705309}"/>
              </a:ext>
            </a:extLst>
          </p:cNvPr>
          <p:cNvSpPr txBox="1"/>
          <p:nvPr/>
        </p:nvSpPr>
        <p:spPr>
          <a:xfrm>
            <a:off x="509604" y="6163111"/>
            <a:ext cx="11165840" cy="654731"/>
          </a:xfrm>
          <a:prstGeom prst="rect">
            <a:avLst/>
          </a:prstGeom>
          <a:noFill/>
        </p:spPr>
        <p:txBody>
          <a:bodyPr wrap="square">
            <a:spAutoFit/>
          </a:bodyPr>
          <a:lstStyle/>
          <a:p>
            <a:pPr algn="ctr">
              <a:lnSpc>
                <a:spcPct val="150000"/>
              </a:lnSpc>
            </a:pPr>
            <a:r>
              <a:rPr lang="en-US" sz="2800" b="1" dirty="0">
                <a:latin typeface="UTM Avo" panose="02040603050506020204" pitchFamily="18" charset="0"/>
                <a:cs typeface="Arial" panose="020B0604020202020204" pitchFamily="34" charset="0"/>
              </a:rPr>
              <a:t>1 - F, 2 - D, 3 - E, 4 - A, 5 - B</a:t>
            </a:r>
          </a:p>
        </p:txBody>
      </p:sp>
    </p:spTree>
    <p:extLst>
      <p:ext uri="{BB962C8B-B14F-4D97-AF65-F5344CB8AC3E}">
        <p14:creationId xmlns:p14="http://schemas.microsoft.com/office/powerpoint/2010/main" val="279624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152568"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395295" y="24876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9038859" y="251303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892175" y="3367421"/>
            <a:ext cx="3032125" cy="1852238"/>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Ôn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và</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ghi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nhớ</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kiến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thức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trong</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bài</a:t>
            </a:r>
            <a:endParaRPr lang="en-US" sz="2667" dirty="0">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165600" y="3401728"/>
            <a:ext cx="3301999" cy="1293496"/>
          </a:xfrm>
          <a:prstGeom prst="rect">
            <a:avLst/>
          </a:prstGeom>
        </p:spPr>
        <p:txBody>
          <a:bodyPr wrap="square">
            <a:spAutoFit/>
          </a:bodyPr>
          <a:lstStyle/>
          <a:p>
            <a:pPr algn="ctr">
              <a:lnSpc>
                <a:spcPct val="150000"/>
              </a:lnSpc>
            </a:pPr>
            <a:r>
              <a:rPr lang="en-US" sz="2800" dirty="0">
                <a:latin typeface="UTM Avo" panose="02040603050506020204" pitchFamily="18" charset="0"/>
                <a:cs typeface="Arial" panose="020B0604020202020204" pitchFamily="34" charset="0"/>
              </a:rPr>
              <a:t>Hoàn </a:t>
            </a:r>
            <a:r>
              <a:rPr lang="en-US" sz="2800" dirty="0" err="1">
                <a:latin typeface="UTM Avo" panose="02040603050506020204" pitchFamily="18" charset="0"/>
                <a:cs typeface="Arial" panose="020B0604020202020204" pitchFamily="34" charset="0"/>
              </a:rPr>
              <a:t>thành</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bài</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tập</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trong</a:t>
            </a:r>
            <a:r>
              <a:rPr lang="en-US" sz="2800" dirty="0">
                <a:latin typeface="UTM Avo" panose="02040603050506020204" pitchFamily="18" charset="0"/>
                <a:cs typeface="Arial" panose="020B0604020202020204" pitchFamily="34" charset="0"/>
              </a:rPr>
              <a:t> SBT</a:t>
            </a:r>
          </a:p>
        </p:txBody>
      </p:sp>
      <p:sp>
        <p:nvSpPr>
          <p:cNvPr id="41" name="Rectangle 40">
            <a:extLst>
              <a:ext uri="{FF2B5EF4-FFF2-40B4-BE49-F238E27FC236}">
                <a16:creationId xmlns:a16="http://schemas.microsoft.com/office/drawing/2014/main" id="{6A5E6E00-5B58-6064-C3FE-5C6D70A37FDB}"/>
              </a:ext>
            </a:extLst>
          </p:cNvPr>
          <p:cNvSpPr/>
          <p:nvPr/>
        </p:nvSpPr>
        <p:spPr>
          <a:xfrm>
            <a:off x="7740819" y="3446761"/>
            <a:ext cx="3552656" cy="1306320"/>
          </a:xfrm>
          <a:prstGeom prst="rect">
            <a:avLst/>
          </a:prstGeom>
        </p:spPr>
        <p:txBody>
          <a:bodyPr wrap="square">
            <a:spAutoFit/>
          </a:bodyPr>
          <a:lstStyle/>
          <a:p>
            <a:pPr algn="ctr">
              <a:lnSpc>
                <a:spcPct val="150000"/>
              </a:lnSpc>
            </a:pPr>
            <a:r>
              <a:rPr lang="en-US" sz="2800" dirty="0" err="1">
                <a:latin typeface="UTM Avo" panose="02040603050506020204" pitchFamily="18" charset="0"/>
                <a:cs typeface="Arial" panose="020B0604020202020204" pitchFamily="34" charset="0"/>
              </a:rPr>
              <a:t>Chuẩn</a:t>
            </a:r>
            <a:r>
              <a:rPr lang="en-US" sz="2800" dirty="0">
                <a:latin typeface="UTM Avo" panose="02040603050506020204" pitchFamily="18" charset="0"/>
                <a:cs typeface="Arial" panose="020B0604020202020204" pitchFamily="34" charset="0"/>
              </a:rPr>
              <a:t> </a:t>
            </a:r>
            <a:r>
              <a:rPr lang="en-US" sz="2800" dirty="0" err="1">
                <a:latin typeface="UTM Avo" panose="02040603050506020204" pitchFamily="18" charset="0"/>
                <a:cs typeface="Arial" panose="020B0604020202020204" pitchFamily="34" charset="0"/>
              </a:rPr>
              <a:t>bị</a:t>
            </a:r>
            <a:r>
              <a:rPr lang="en-US" sz="2800" dirty="0">
                <a:latin typeface="UTM Avo" panose="02040603050506020204" pitchFamily="18" charset="0"/>
                <a:cs typeface="Arial" panose="020B0604020202020204" pitchFamily="34" charset="0"/>
              </a:rPr>
              <a:t> </a:t>
            </a:r>
          </a:p>
          <a:p>
            <a:pPr algn="ctr">
              <a:lnSpc>
                <a:spcPct val="150000"/>
              </a:lnSpc>
            </a:pPr>
            <a:r>
              <a:rPr lang="en-US" sz="2800" b="1" dirty="0" err="1">
                <a:latin typeface="UTM Avo" panose="02040603050506020204" pitchFamily="18" charset="0"/>
                <a:cs typeface="Arial" panose="020B0604020202020204" pitchFamily="34" charset="0"/>
              </a:rPr>
              <a:t>Phần</a:t>
            </a:r>
            <a:r>
              <a:rPr lang="en-US" sz="2800" b="1" dirty="0">
                <a:latin typeface="UTM Avo" panose="02040603050506020204" pitchFamily="18" charset="0"/>
                <a:cs typeface="Arial" panose="020B0604020202020204" pitchFamily="34" charset="0"/>
              </a:rPr>
              <a:t> IV – Bài 11</a:t>
            </a: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D23CF8-676B-4E6D-009D-42850C2D9CF8}"/>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B57969-ADD1-68E7-0F5B-5CABFDD8C40B}"/>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dirty="0">
                <a:solidFill>
                  <a:schemeClr val="accent2">
                    <a:lumMod val="50000"/>
                  </a:schemeClr>
                </a:solidFill>
                <a:latin typeface="UTM Avo" panose="02040603050506020204" pitchFamily="18" charset="0"/>
              </a:rPr>
              <a:t>Like </a:t>
            </a:r>
            <a:r>
              <a:rPr lang="en-US" sz="2000" b="1" dirty="0" err="1">
                <a:solidFill>
                  <a:schemeClr val="accent2">
                    <a:lumMod val="50000"/>
                  </a:schemeClr>
                </a:solidFill>
                <a:latin typeface="UTM Avo" panose="02040603050506020204" pitchFamily="18" charset="0"/>
              </a:rPr>
              <a:t>fanpage</a:t>
            </a:r>
            <a:r>
              <a:rPr lang="en-US" sz="2000" b="1" dirty="0">
                <a:solidFill>
                  <a:schemeClr val="accent2">
                    <a:lumMod val="50000"/>
                  </a:schemeClr>
                </a:solidFill>
                <a:latin typeface="UTM Avo" panose="02040603050506020204" pitchFamily="18" charset="0"/>
              </a:rPr>
              <a:t> Hoc10 - </a:t>
            </a:r>
            <a:r>
              <a:rPr lang="en-US" sz="2000" b="1" dirty="0" err="1">
                <a:solidFill>
                  <a:schemeClr val="accent2">
                    <a:lumMod val="50000"/>
                  </a:schemeClr>
                </a:solidFill>
                <a:latin typeface="UTM Avo" panose="02040603050506020204" pitchFamily="18" charset="0"/>
              </a:rPr>
              <a:t>Học</a:t>
            </a:r>
            <a:r>
              <a:rPr lang="en-US" sz="2000" b="1" dirty="0">
                <a:solidFill>
                  <a:schemeClr val="accent2">
                    <a:lumMod val="50000"/>
                  </a:schemeClr>
                </a:solidFill>
                <a:latin typeface="UTM Avo" panose="02040603050506020204" pitchFamily="18" charset="0"/>
              </a:rPr>
              <a:t> 1 </a:t>
            </a:r>
            <a:r>
              <a:rPr lang="en-US" sz="2000" b="1" dirty="0" err="1">
                <a:solidFill>
                  <a:schemeClr val="accent2">
                    <a:lumMod val="50000"/>
                  </a:schemeClr>
                </a:solidFill>
                <a:latin typeface="UTM Avo" panose="02040603050506020204" pitchFamily="18" charset="0"/>
              </a:rPr>
              <a:t>biết</a:t>
            </a:r>
            <a:r>
              <a:rPr lang="en-US" sz="2000" b="1" dirty="0">
                <a:solidFill>
                  <a:schemeClr val="accent2">
                    <a:lumMod val="50000"/>
                  </a:schemeClr>
                </a:solidFill>
                <a:latin typeface="UTM Avo" panose="02040603050506020204" pitchFamily="18" charset="0"/>
              </a:rPr>
              <a:t> 10 </a:t>
            </a: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endParaRPr lang="en-US" sz="2000" b="1" dirty="0">
              <a:solidFill>
                <a:schemeClr val="accent2">
                  <a:lumMod val="50000"/>
                </a:schemeClr>
              </a:solidFill>
              <a:latin typeface="UTM Avo" panose="02040603050506020204" pitchFamily="18" charset="0"/>
            </a:endParaRP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6" name="Rectangle: Rounded Corners 5">
            <a:extLst>
              <a:ext uri="{FF2B5EF4-FFF2-40B4-BE49-F238E27FC236}">
                <a16:creationId xmlns:a16="http://schemas.microsoft.com/office/drawing/2014/main" id="{1265C779-9C1F-D7FB-628C-DEE982D96B4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D3EAFB52-B0A2-F0EE-74C3-6EDCEF12C45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8" name="TextBox 7">
            <a:extLst>
              <a:ext uri="{FF2B5EF4-FFF2-40B4-BE49-F238E27FC236}">
                <a16:creationId xmlns:a16="http://schemas.microsoft.com/office/drawing/2014/main" id="{A6082F07-DC91-8538-744D-123C0BF9255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9" name="Picture 2" descr="Ngón Trỏ, ngón tay, Máy tính Biểu tượng Tay - tay png tải về - Miễn phí  trong suốt Tay png Tải về.">
            <a:extLst>
              <a:ext uri="{FF2B5EF4-FFF2-40B4-BE49-F238E27FC236}">
                <a16:creationId xmlns:a16="http://schemas.microsoft.com/office/drawing/2014/main" id="{8B905591-11D6-AA7C-4F0B-7458D7C3F2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4E85B9-4865-03F5-FF6D-178C788CFD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4021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6"/>
                                        </p:tgtEl>
                                        <p:attrNameLst>
                                          <p:attrName>fillcolor</p:attrName>
                                        </p:attrNameLst>
                                      </p:cBhvr>
                                      <p:to>
                                        <a:srgbClr val="C5E0B3"/>
                                      </p:to>
                                    </p:animClr>
                                    <p:set>
                                      <p:cBhvr>
                                        <p:cTn id="12" dur="1000" fill="hold"/>
                                        <p:tgtEl>
                                          <p:spTgt spid="6"/>
                                        </p:tgtEl>
                                        <p:attrNameLst>
                                          <p:attrName>fill.type</p:attrName>
                                        </p:attrNameLst>
                                      </p:cBhvr>
                                      <p:to>
                                        <p:strVal val="solid"/>
                                      </p:to>
                                    </p:set>
                                    <p:set>
                                      <p:cBhvr>
                                        <p:cTn id="13" dur="1000" fill="hold"/>
                                        <p:tgtEl>
                                          <p:spTgt spid="6"/>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4"/>
                                        </p:tgtEl>
                                        <p:attrNameLst>
                                          <p:attrName>style.color</p:attrName>
                                        </p:attrNameLst>
                                      </p:cBhvr>
                                      <p:by>
                                        <p:hsl h="7200000" s="0" l="0"/>
                                      </p:by>
                                    </p:animClr>
                                    <p:animClr clrSpc="hsl" dir="cw">
                                      <p:cBhvr>
                                        <p:cTn id="16" dur="1000" fill="hold"/>
                                        <p:tgtEl>
                                          <p:spTgt spid="4"/>
                                        </p:tgtEl>
                                        <p:attrNameLst>
                                          <p:attrName>fillcolor</p:attrName>
                                        </p:attrNameLst>
                                      </p:cBhvr>
                                      <p:by>
                                        <p:hsl h="7200000" s="0" l="0"/>
                                      </p:by>
                                    </p:animClr>
                                    <p:animClr clrSpc="hsl" dir="cw">
                                      <p:cBhvr>
                                        <p:cTn id="17" dur="1000" fill="hold"/>
                                        <p:tgtEl>
                                          <p:spTgt spid="4"/>
                                        </p:tgtEl>
                                        <p:attrNameLst>
                                          <p:attrName>stroke.color</p:attrName>
                                        </p:attrNameLst>
                                      </p:cBhvr>
                                      <p:by>
                                        <p:hsl h="7200000" s="0" l="0"/>
                                      </p:by>
                                    </p:animClr>
                                    <p:set>
                                      <p:cBhvr>
                                        <p:cTn id="18"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 y="4"/>
            <a:ext cx="981995" cy="981995"/>
          </a:xfrm>
          <a:prstGeom prst="rect">
            <a:avLst/>
          </a:prstGeom>
        </p:spPr>
      </p:pic>
      <p:pic>
        <p:nvPicPr>
          <p:cNvPr id="11" name="Picture 8">
            <a:extLst>
              <a:ext uri="{FF2B5EF4-FFF2-40B4-BE49-F238E27FC236}">
                <a16:creationId xmlns:a16="http://schemas.microsoft.com/office/drawing/2014/main" id="{3AAC19CD-1FF0-6388-9B79-62848F89C3BA}"/>
              </a:ext>
            </a:extLst>
          </p:cNvPr>
          <p:cNvPicPr>
            <a:picLocks noChangeAspect="1"/>
          </p:cNvPicPr>
          <p:nvPr/>
        </p:nvPicPr>
        <p:blipFill>
          <a:blip r:embed="rId7"/>
          <a:srcRect/>
          <a:stretch>
            <a:fillRect/>
          </a:stretch>
        </p:blipFill>
        <p:spPr>
          <a:xfrm flipH="1">
            <a:off x="491000" y="2111680"/>
            <a:ext cx="2785603" cy="3764329"/>
          </a:xfrm>
          <a:prstGeom prst="rect">
            <a:avLst/>
          </a:prstGeom>
        </p:spPr>
      </p:pic>
      <p:sp>
        <p:nvSpPr>
          <p:cNvPr id="3" name="Speech Bubble: Rectangle with Corners Rounded 2">
            <a:extLst>
              <a:ext uri="{FF2B5EF4-FFF2-40B4-BE49-F238E27FC236}">
                <a16:creationId xmlns:a16="http://schemas.microsoft.com/office/drawing/2014/main" id="{DA46F771-BF8A-E41C-B613-01E626E835EF}"/>
              </a:ext>
            </a:extLst>
          </p:cNvPr>
          <p:cNvSpPr/>
          <p:nvPr/>
        </p:nvSpPr>
        <p:spPr>
          <a:xfrm>
            <a:off x="4191000" y="637700"/>
            <a:ext cx="7358744" cy="5366657"/>
          </a:xfrm>
          <a:prstGeom prst="wedgeRoundRectCallout">
            <a:avLst>
              <a:gd name="adj1" fmla="val -60942"/>
              <a:gd name="adj2" fmla="val 13602"/>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marL="0" marR="0" lvl="0" indent="0" algn="ctr" defTabSz="914173"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1">
                <a:ln>
                  <a:noFill/>
                </a:ln>
                <a:solidFill>
                  <a:prstClr val="black"/>
                </a:solidFill>
                <a:effectLst/>
                <a:uLnTx/>
                <a:uFillTx/>
                <a:latin typeface="UTM Avo" panose="02040603050506020204" pitchFamily="18" charset="0"/>
                <a:ea typeface="+mn-ea"/>
                <a:cs typeface="Arial" panose="020B0604020202020204" pitchFamily="34" charset="0"/>
              </a:rPr>
              <a:t>Các hành tinh trong hệ Mặt Trời của chúng mình đang bị một thế lực bóng tối hút mất năng lượng và ánh sáng. Các bạn hãy giúp chúng mình tìm lại năng lượng và ánh sáng bằng cách trả lời đúng các câu hỏi đang ấn giấu trong mỗi hành tinh nhé!!!</a:t>
            </a:r>
          </a:p>
        </p:txBody>
      </p:sp>
      <p:pic>
        <p:nvPicPr>
          <p:cNvPr id="4" name="Tieng-co-be-khoc-www_tiengdong_com">
            <a:hlinkClick r:id="" action="ppaction://media"/>
            <a:extLst>
              <a:ext uri="{FF2B5EF4-FFF2-40B4-BE49-F238E27FC236}">
                <a16:creationId xmlns:a16="http://schemas.microsoft.com/office/drawing/2014/main" id="{1A68464D-C861-A218-960F-EF2E366196AB}"/>
              </a:ext>
            </a:extLst>
          </p:cNvPr>
          <p:cNvPicPr>
            <a:picLocks noChangeAspect="1"/>
          </p:cNvPicPr>
          <p:nvPr>
            <a:audioFile r:link="rId1"/>
            <p:extLst>
              <p:ext uri="{DAA4B4D4-6D71-4841-9C94-3DE7FCFB9230}">
                <p14:media xmlns:p14="http://schemas.microsoft.com/office/powerpoint/2010/main" r:embed="rId2">
                  <p14:trim st="6930" end="0.6875"/>
                </p14:media>
              </p:ext>
            </p:extLst>
          </p:nvPr>
        </p:nvPicPr>
        <p:blipFill>
          <a:blip r:embed="rId8"/>
          <a:stretch>
            <a:fillRect/>
          </a:stretch>
        </p:blipFill>
        <p:spPr>
          <a:xfrm>
            <a:off x="-625474" y="29038"/>
            <a:ext cx="487363" cy="487363"/>
          </a:xfrm>
          <a:prstGeom prst="rect">
            <a:avLst/>
          </a:prstGeom>
        </p:spPr>
      </p:pic>
      <p:pic>
        <p:nvPicPr>
          <p:cNvPr id="5" name="Picture 4">
            <a:extLst>
              <a:ext uri="{FF2B5EF4-FFF2-40B4-BE49-F238E27FC236}">
                <a16:creationId xmlns:a16="http://schemas.microsoft.com/office/drawing/2014/main" id="{195F826D-7A20-79E4-0B7C-BB409DF96D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929372" cy="1036320"/>
          </a:xfrm>
          <a:prstGeom prst="rect">
            <a:avLst/>
          </a:prstGeom>
          <a:solidFill>
            <a:schemeClr val="bg1"/>
          </a:solidFill>
        </p:spPr>
      </p:pic>
    </p:spTree>
    <p:extLst>
      <p:ext uri="{BB962C8B-B14F-4D97-AF65-F5344CB8AC3E}">
        <p14:creationId xmlns:p14="http://schemas.microsoft.com/office/powerpoint/2010/main" val="449214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par>
                                <p:cTn id="12" presetID="1" presetClass="mediacall" presetSubtype="0" fill="hold" nodeType="withEffect">
                                  <p:stCondLst>
                                    <p:cond delay="0"/>
                                  </p:stCondLst>
                                  <p:childTnLst>
                                    <p:cmd type="call" cmd="playFrom(0.0)">
                                      <p:cBhvr>
                                        <p:cTn id="13" dur="10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4"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10009" y="5876009"/>
            <a:ext cx="981995" cy="98199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pic>
        <p:nvPicPr>
          <p:cNvPr id="68" name="Picture 9">
            <a:hlinkClick r:id="rId6" action="ppaction://hlinksldjump"/>
            <a:extLst>
              <a:ext uri="{FF2B5EF4-FFF2-40B4-BE49-F238E27FC236}">
                <a16:creationId xmlns:a16="http://schemas.microsoft.com/office/drawing/2014/main" id="{1B380651-4B0A-AC11-C8EB-FB6EC22C368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65" y="6089240"/>
            <a:ext cx="765965" cy="768760"/>
          </a:xfrm>
          <a:prstGeom prst="rect">
            <a:avLst/>
          </a:prstGeom>
        </p:spPr>
      </p:pic>
      <p:pic>
        <p:nvPicPr>
          <p:cNvPr id="3" name="Picture 2">
            <a:hlinkClick r:id="rId9" action="ppaction://hlinksldjump"/>
            <a:extLst>
              <a:ext uri="{FF2B5EF4-FFF2-40B4-BE49-F238E27FC236}">
                <a16:creationId xmlns:a16="http://schemas.microsoft.com/office/drawing/2014/main" id="{392E8C2B-8A20-9D09-061B-80987F719092}"/>
              </a:ext>
            </a:extLst>
          </p:cNvPr>
          <p:cNvPicPr>
            <a:picLocks noChangeAspect="1"/>
          </p:cNvPicPr>
          <p:nvPr/>
        </p:nvPicPr>
        <p:blipFill>
          <a:blip r:embed="rId10"/>
          <a:stretch>
            <a:fillRect/>
          </a:stretch>
        </p:blipFill>
        <p:spPr>
          <a:xfrm>
            <a:off x="2235201" y="438969"/>
            <a:ext cx="2895851" cy="2682472"/>
          </a:xfrm>
          <a:prstGeom prst="rect">
            <a:avLst/>
          </a:prstGeom>
        </p:spPr>
      </p:pic>
      <p:pic>
        <p:nvPicPr>
          <p:cNvPr id="4" name="Picture 3">
            <a:hlinkClick r:id="rId11" action="ppaction://hlinksldjump"/>
            <a:extLst>
              <a:ext uri="{FF2B5EF4-FFF2-40B4-BE49-F238E27FC236}">
                <a16:creationId xmlns:a16="http://schemas.microsoft.com/office/drawing/2014/main" id="{D6E98C9E-1C45-0AAA-CB2D-7C066BEF2AB0}"/>
              </a:ext>
            </a:extLst>
          </p:cNvPr>
          <p:cNvPicPr>
            <a:picLocks noChangeAspect="1"/>
          </p:cNvPicPr>
          <p:nvPr/>
        </p:nvPicPr>
        <p:blipFill>
          <a:blip r:embed="rId12"/>
          <a:stretch>
            <a:fillRect/>
          </a:stretch>
        </p:blipFill>
        <p:spPr>
          <a:xfrm>
            <a:off x="5071043" y="483193"/>
            <a:ext cx="2926334" cy="2664183"/>
          </a:xfrm>
          <a:prstGeom prst="rect">
            <a:avLst/>
          </a:prstGeom>
        </p:spPr>
      </p:pic>
      <p:pic>
        <p:nvPicPr>
          <p:cNvPr id="5" name="Picture 4">
            <a:hlinkClick r:id="rId13" action="ppaction://hlinksldjump"/>
            <a:extLst>
              <a:ext uri="{FF2B5EF4-FFF2-40B4-BE49-F238E27FC236}">
                <a16:creationId xmlns:a16="http://schemas.microsoft.com/office/drawing/2014/main" id="{8DE72A3D-CAFB-EB27-7B62-ECA68B57C53E}"/>
              </a:ext>
            </a:extLst>
          </p:cNvPr>
          <p:cNvPicPr>
            <a:picLocks noChangeAspect="1"/>
          </p:cNvPicPr>
          <p:nvPr/>
        </p:nvPicPr>
        <p:blipFill>
          <a:blip r:embed="rId14"/>
          <a:stretch>
            <a:fillRect/>
          </a:stretch>
        </p:blipFill>
        <p:spPr>
          <a:xfrm>
            <a:off x="3612036" y="3191600"/>
            <a:ext cx="2749534" cy="2731245"/>
          </a:xfrm>
          <a:prstGeom prst="rect">
            <a:avLst/>
          </a:prstGeom>
        </p:spPr>
      </p:pic>
      <p:pic>
        <p:nvPicPr>
          <p:cNvPr id="8" name="Picture 7">
            <a:hlinkClick r:id="rId15" action="ppaction://hlinksldjump"/>
            <a:extLst>
              <a:ext uri="{FF2B5EF4-FFF2-40B4-BE49-F238E27FC236}">
                <a16:creationId xmlns:a16="http://schemas.microsoft.com/office/drawing/2014/main" id="{C42DCA9D-694E-7255-E66C-C67A9EF46AAF}"/>
              </a:ext>
            </a:extLst>
          </p:cNvPr>
          <p:cNvPicPr>
            <a:picLocks noChangeAspect="1"/>
          </p:cNvPicPr>
          <p:nvPr/>
        </p:nvPicPr>
        <p:blipFill>
          <a:blip r:embed="rId16"/>
          <a:stretch>
            <a:fillRect/>
          </a:stretch>
        </p:blipFill>
        <p:spPr>
          <a:xfrm>
            <a:off x="7010400" y="3530601"/>
            <a:ext cx="2901948" cy="2706859"/>
          </a:xfrm>
          <a:prstGeom prst="rect">
            <a:avLst/>
          </a:prstGeom>
        </p:spPr>
      </p:pic>
      <p:pic>
        <p:nvPicPr>
          <p:cNvPr id="9" name="Picture 8">
            <a:extLst>
              <a:ext uri="{FF2B5EF4-FFF2-40B4-BE49-F238E27FC236}">
                <a16:creationId xmlns:a16="http://schemas.microsoft.com/office/drawing/2014/main" id="{75ECC263-FA82-392D-ABE1-1063B266F70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29372" cy="1036320"/>
          </a:xfrm>
          <a:prstGeom prst="rect">
            <a:avLst/>
          </a:prstGeom>
          <a:solidFill>
            <a:schemeClr val="bg1"/>
          </a:solidFill>
        </p:spPr>
      </p:pic>
    </p:spTree>
    <p:extLst>
      <p:ext uri="{BB962C8B-B14F-4D97-AF65-F5344CB8AC3E}">
        <p14:creationId xmlns:p14="http://schemas.microsoft.com/office/powerpoint/2010/main" val="128512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4"/>
                                        </p:tgtEl>
                                        <p:attrNameLst>
                                          <p:attrName>r</p:attrName>
                                        </p:attrNameLst>
                                      </p:cBhvr>
                                    </p:animRot>
                                    <p:animRot by="-240000">
                                      <p:cBhvr>
                                        <p:cTn id="13" dur="600" fill="hold">
                                          <p:stCondLst>
                                            <p:cond delay="600"/>
                                          </p:stCondLst>
                                        </p:cTn>
                                        <p:tgtEl>
                                          <p:spTgt spid="4"/>
                                        </p:tgtEl>
                                        <p:attrNameLst>
                                          <p:attrName>r</p:attrName>
                                        </p:attrNameLst>
                                      </p:cBhvr>
                                    </p:animRot>
                                    <p:animRot by="240000">
                                      <p:cBhvr>
                                        <p:cTn id="14" dur="600" fill="hold">
                                          <p:stCondLst>
                                            <p:cond delay="1200"/>
                                          </p:stCondLst>
                                        </p:cTn>
                                        <p:tgtEl>
                                          <p:spTgt spid="4"/>
                                        </p:tgtEl>
                                        <p:attrNameLst>
                                          <p:attrName>r</p:attrName>
                                        </p:attrNameLst>
                                      </p:cBhvr>
                                    </p:animRot>
                                    <p:animRot by="-240000">
                                      <p:cBhvr>
                                        <p:cTn id="15" dur="600" fill="hold">
                                          <p:stCondLst>
                                            <p:cond delay="1800"/>
                                          </p:stCondLst>
                                        </p:cTn>
                                        <p:tgtEl>
                                          <p:spTgt spid="4"/>
                                        </p:tgtEl>
                                        <p:attrNameLst>
                                          <p:attrName>r</p:attrName>
                                        </p:attrNameLst>
                                      </p:cBhvr>
                                    </p:animRot>
                                    <p:animRot by="120000">
                                      <p:cBhvr>
                                        <p:cTn id="16" dur="600" fill="hold">
                                          <p:stCondLst>
                                            <p:cond delay="2400"/>
                                          </p:stCondLst>
                                        </p:cTn>
                                        <p:tgtEl>
                                          <p:spTgt spid="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5"/>
                                        </p:tgtEl>
                                        <p:attrNameLst>
                                          <p:attrName>r</p:attrName>
                                        </p:attrNameLst>
                                      </p:cBhvr>
                                    </p:animRot>
                                    <p:animRot by="-240000">
                                      <p:cBhvr>
                                        <p:cTn id="19" dur="600" fill="hold">
                                          <p:stCondLst>
                                            <p:cond delay="600"/>
                                          </p:stCondLst>
                                        </p:cTn>
                                        <p:tgtEl>
                                          <p:spTgt spid="5"/>
                                        </p:tgtEl>
                                        <p:attrNameLst>
                                          <p:attrName>r</p:attrName>
                                        </p:attrNameLst>
                                      </p:cBhvr>
                                    </p:animRot>
                                    <p:animRot by="240000">
                                      <p:cBhvr>
                                        <p:cTn id="20" dur="600" fill="hold">
                                          <p:stCondLst>
                                            <p:cond delay="1200"/>
                                          </p:stCondLst>
                                        </p:cTn>
                                        <p:tgtEl>
                                          <p:spTgt spid="5"/>
                                        </p:tgtEl>
                                        <p:attrNameLst>
                                          <p:attrName>r</p:attrName>
                                        </p:attrNameLst>
                                      </p:cBhvr>
                                    </p:animRot>
                                    <p:animRot by="-240000">
                                      <p:cBhvr>
                                        <p:cTn id="21" dur="600" fill="hold">
                                          <p:stCondLst>
                                            <p:cond delay="1800"/>
                                          </p:stCondLst>
                                        </p:cTn>
                                        <p:tgtEl>
                                          <p:spTgt spid="5"/>
                                        </p:tgtEl>
                                        <p:attrNameLst>
                                          <p:attrName>r</p:attrName>
                                        </p:attrNameLst>
                                      </p:cBhvr>
                                    </p:animRot>
                                    <p:animRot by="120000">
                                      <p:cBhvr>
                                        <p:cTn id="22" dur="600" fill="hold">
                                          <p:stCondLst>
                                            <p:cond delay="2400"/>
                                          </p:stCondLst>
                                        </p:cTn>
                                        <p:tgtEl>
                                          <p:spTgt spid="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8"/>
                                        </p:tgtEl>
                                        <p:attrNameLst>
                                          <p:attrName>r</p:attrName>
                                        </p:attrNameLst>
                                      </p:cBhvr>
                                    </p:animRot>
                                    <p:animRot by="-240000">
                                      <p:cBhvr>
                                        <p:cTn id="25" dur="600" fill="hold">
                                          <p:stCondLst>
                                            <p:cond delay="600"/>
                                          </p:stCondLst>
                                        </p:cTn>
                                        <p:tgtEl>
                                          <p:spTgt spid="8"/>
                                        </p:tgtEl>
                                        <p:attrNameLst>
                                          <p:attrName>r</p:attrName>
                                        </p:attrNameLst>
                                      </p:cBhvr>
                                    </p:animRot>
                                    <p:animRot by="240000">
                                      <p:cBhvr>
                                        <p:cTn id="26" dur="600" fill="hold">
                                          <p:stCondLst>
                                            <p:cond delay="1200"/>
                                          </p:stCondLst>
                                        </p:cTn>
                                        <p:tgtEl>
                                          <p:spTgt spid="8"/>
                                        </p:tgtEl>
                                        <p:attrNameLst>
                                          <p:attrName>r</p:attrName>
                                        </p:attrNameLst>
                                      </p:cBhvr>
                                    </p:animRot>
                                    <p:animRot by="-240000">
                                      <p:cBhvr>
                                        <p:cTn id="27" dur="600" fill="hold">
                                          <p:stCondLst>
                                            <p:cond delay="1800"/>
                                          </p:stCondLst>
                                        </p:cTn>
                                        <p:tgtEl>
                                          <p:spTgt spid="8"/>
                                        </p:tgtEl>
                                        <p:attrNameLst>
                                          <p:attrName>r</p:attrName>
                                        </p:attrNameLst>
                                      </p:cBhvr>
                                    </p:animRot>
                                    <p:animRot by="120000">
                                      <p:cBhvr>
                                        <p:cTn id="28" dur="600" fill="hold">
                                          <p:stCondLst>
                                            <p:cond delay="2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3"/>
                                        </p:tgtEl>
                                        <p:attrNameLst>
                                          <p:attrName>ppt_w</p:attrName>
                                        </p:attrNameLst>
                                      </p:cBhvr>
                                      <p:tavLst>
                                        <p:tav tm="0">
                                          <p:val>
                                            <p:strVal val="ppt_w"/>
                                          </p:val>
                                        </p:tav>
                                        <p:tav tm="100000">
                                          <p:val>
                                            <p:fltVal val="0"/>
                                          </p:val>
                                        </p:tav>
                                      </p:tavLst>
                                    </p:anim>
                                    <p:anim calcmode="lin" valueType="num">
                                      <p:cBhvr>
                                        <p:cTn id="34" dur="500"/>
                                        <p:tgtEl>
                                          <p:spTgt spid="3"/>
                                        </p:tgtEl>
                                        <p:attrNameLst>
                                          <p:attrName>ppt_h</p:attrName>
                                        </p:attrNameLst>
                                      </p:cBhvr>
                                      <p:tavLst>
                                        <p:tav tm="0">
                                          <p:val>
                                            <p:strVal val="ppt_h"/>
                                          </p:val>
                                        </p:tav>
                                        <p:tav tm="100000">
                                          <p:val>
                                            <p:fltVal val="0"/>
                                          </p:val>
                                        </p:tav>
                                      </p:tavLst>
                                    </p:anim>
                                    <p:animEffect transition="out" filter="fade">
                                      <p:cBhvr>
                                        <p:cTn id="35" dur="500"/>
                                        <p:tgtEl>
                                          <p:spTgt spid="3"/>
                                        </p:tgtEl>
                                      </p:cBhvr>
                                    </p:animEffect>
                                    <p:set>
                                      <p:cBhvr>
                                        <p:cTn id="36"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4"/>
                                        </p:tgtEl>
                                        <p:attrNameLst>
                                          <p:attrName>ppt_w</p:attrName>
                                        </p:attrNameLst>
                                      </p:cBhvr>
                                      <p:tavLst>
                                        <p:tav tm="0">
                                          <p:val>
                                            <p:strVal val="ppt_w"/>
                                          </p:val>
                                        </p:tav>
                                        <p:tav tm="100000">
                                          <p:val>
                                            <p:fltVal val="0"/>
                                          </p:val>
                                        </p:tav>
                                      </p:tavLst>
                                    </p:anim>
                                    <p:anim calcmode="lin" valueType="num">
                                      <p:cBhvr>
                                        <p:cTn id="42" dur="500"/>
                                        <p:tgtEl>
                                          <p:spTgt spid="4"/>
                                        </p:tgtEl>
                                        <p:attrNameLst>
                                          <p:attrName>ppt_h</p:attrName>
                                        </p:attrNameLst>
                                      </p:cBhvr>
                                      <p:tavLst>
                                        <p:tav tm="0">
                                          <p:val>
                                            <p:strVal val="ppt_h"/>
                                          </p:val>
                                        </p:tav>
                                        <p:tav tm="100000">
                                          <p:val>
                                            <p:fltVal val="0"/>
                                          </p:val>
                                        </p:tav>
                                      </p:tavLst>
                                    </p:anim>
                                    <p:animEffect transition="out" filter="fade">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8"/>
                                        </p:tgtEl>
                                        <p:attrNameLst>
                                          <p:attrName>ppt_w</p:attrName>
                                        </p:attrNameLst>
                                      </p:cBhvr>
                                      <p:tavLst>
                                        <p:tav tm="0">
                                          <p:val>
                                            <p:strVal val="ppt_w"/>
                                          </p:val>
                                        </p:tav>
                                        <p:tav tm="100000">
                                          <p:val>
                                            <p:fltVal val="0"/>
                                          </p:val>
                                        </p:tav>
                                      </p:tavLst>
                                    </p:anim>
                                    <p:anim calcmode="lin" valueType="num">
                                      <p:cBhvr>
                                        <p:cTn id="58" dur="500"/>
                                        <p:tgtEl>
                                          <p:spTgt spid="8"/>
                                        </p:tgtEl>
                                        <p:attrNameLst>
                                          <p:attrName>ppt_h</p:attrName>
                                        </p:attrNameLst>
                                      </p:cBhvr>
                                      <p:tavLst>
                                        <p:tav tm="0">
                                          <p:val>
                                            <p:strVal val="ppt_h"/>
                                          </p:val>
                                        </p:tav>
                                        <p:tav tm="100000">
                                          <p:val>
                                            <p:fltVal val="0"/>
                                          </p:val>
                                        </p:tav>
                                      </p:tavLst>
                                    </p:anim>
                                    <p:animEffect transition="out" filter="fade">
                                      <p:cBhvr>
                                        <p:cTn id="59" dur="500"/>
                                        <p:tgtEl>
                                          <p:spTgt spid="8"/>
                                        </p:tgtEl>
                                      </p:cBhvr>
                                    </p:animEffect>
                                    <p:set>
                                      <p:cBhvr>
                                        <p:cTn id="6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3665" y="447719"/>
            <a:ext cx="8078976" cy="2129505"/>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en-US" sz="2800" b="1" dirty="0">
                <a:solidFill>
                  <a:srgbClr val="000000"/>
                </a:solidFill>
                <a:latin typeface="UTM Avo" panose="02040603050506020204" pitchFamily="18" charset="0"/>
                <a:cs typeface="Arial" pitchFamily="34" charset="0"/>
              </a:rPr>
              <a:t>Câu 1: </a:t>
            </a:r>
            <a:r>
              <a:rPr lang="en-US" sz="2800" dirty="0">
                <a:solidFill>
                  <a:srgbClr val="000000"/>
                </a:solidFill>
                <a:latin typeface="UTM Avo" panose="02040603050506020204" pitchFamily="18" charset="0"/>
                <a:cs typeface="Arial" pitchFamily="34" charset="0"/>
              </a:rPr>
              <a:t>Trong </a:t>
            </a:r>
            <a:r>
              <a:rPr lang="en-US" sz="2800" dirty="0" err="1">
                <a:solidFill>
                  <a:srgbClr val="000000"/>
                </a:solidFill>
                <a:latin typeface="UTM Avo" panose="02040603050506020204" pitchFamily="18" charset="0"/>
                <a:cs typeface="Arial" pitchFamily="34" charset="0"/>
              </a:rPr>
              <a:t>nguyên</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tử</a:t>
            </a:r>
            <a:r>
              <a:rPr lang="en-US" sz="2800" dirty="0">
                <a:solidFill>
                  <a:srgbClr val="000000"/>
                </a:solidFill>
                <a:latin typeface="UTM Avo" panose="02040603050506020204" pitchFamily="18" charset="0"/>
                <a:cs typeface="Arial" pitchFamily="34" charset="0"/>
              </a:rPr>
              <a:t> C, </a:t>
            </a:r>
            <a:r>
              <a:rPr lang="en-US" sz="2800" dirty="0" err="1">
                <a:solidFill>
                  <a:srgbClr val="000000"/>
                </a:solidFill>
                <a:latin typeface="UTM Avo" panose="02040603050506020204" pitchFamily="18" charset="0"/>
                <a:cs typeface="Arial" pitchFamily="34" charset="0"/>
              </a:rPr>
              <a:t>những</a:t>
            </a:r>
            <a:r>
              <a:rPr lang="en-US" sz="2800" dirty="0">
                <a:solidFill>
                  <a:srgbClr val="000000"/>
                </a:solidFill>
                <a:latin typeface="UTM Avo" panose="02040603050506020204" pitchFamily="18" charset="0"/>
                <a:cs typeface="Arial" pitchFamily="34" charset="0"/>
              </a:rPr>
              <a:t> electron </a:t>
            </a:r>
            <a:r>
              <a:rPr lang="en-US" sz="2800" dirty="0" err="1">
                <a:solidFill>
                  <a:srgbClr val="000000"/>
                </a:solidFill>
                <a:latin typeface="UTM Avo" panose="02040603050506020204" pitchFamily="18" charset="0"/>
                <a:cs typeface="Arial" pitchFamily="34" charset="0"/>
              </a:rPr>
              <a:t>có</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khả</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năng</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tham</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gia</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hình</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thành</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liên</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kết</a:t>
            </a:r>
            <a:r>
              <a:rPr lang="en-US" sz="2800" dirty="0">
                <a:solidFill>
                  <a:srgbClr val="000000"/>
                </a:solidFill>
                <a:latin typeface="UTM Avo" panose="02040603050506020204" pitchFamily="18" charset="0"/>
                <a:cs typeface="Arial" pitchFamily="34" charset="0"/>
              </a:rPr>
              <a:t> cộng </a:t>
            </a:r>
            <a:r>
              <a:rPr lang="en-US" sz="2800" dirty="0" err="1">
                <a:solidFill>
                  <a:srgbClr val="000000"/>
                </a:solidFill>
                <a:latin typeface="UTM Avo" panose="02040603050506020204" pitchFamily="18" charset="0"/>
                <a:cs typeface="Arial" pitchFamily="34" charset="0"/>
              </a:rPr>
              <a:t>hoá</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trị</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thuộc</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phân</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lớp</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nào</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sau</a:t>
            </a:r>
            <a:r>
              <a:rPr lang="en-US" sz="2800" dirty="0">
                <a:solidFill>
                  <a:srgbClr val="000000"/>
                </a:solidFill>
                <a:latin typeface="UTM Avo" panose="02040603050506020204" pitchFamily="18" charset="0"/>
                <a:cs typeface="Arial" pitchFamily="34" charset="0"/>
              </a:rPr>
              <a:t> </a:t>
            </a:r>
            <a:r>
              <a:rPr lang="en-US" sz="2800" dirty="0" err="1">
                <a:solidFill>
                  <a:srgbClr val="000000"/>
                </a:solidFill>
                <a:latin typeface="UTM Avo" panose="02040603050506020204" pitchFamily="18" charset="0"/>
                <a:cs typeface="Arial" pitchFamily="34" charset="0"/>
              </a:rPr>
              <a:t>đây</a:t>
            </a:r>
            <a:r>
              <a:rPr lang="en-US" sz="2800" dirty="0">
                <a:solidFill>
                  <a:srgbClr val="000000"/>
                </a:solidFill>
                <a:latin typeface="UTM Avo" panose="02040603050506020204" pitchFamily="18" charset="0"/>
                <a:cs typeface="Arial" pitchFamily="34" charset="0"/>
              </a:rPr>
              <a:t>?</a:t>
            </a:r>
          </a:p>
        </p:txBody>
      </p:sp>
      <p:pic>
        <p:nvPicPr>
          <p:cNvPr id="28" name="Picture 11">
            <a:hlinkClick r:id="rId6" action="ppaction://hlinksldjump"/>
            <a:extLst>
              <a:ext uri="{FF2B5EF4-FFF2-40B4-BE49-F238E27FC236}">
                <a16:creationId xmlns:a16="http://schemas.microsoft.com/office/drawing/2014/main" id="{B52C797C-B2D8-0F6D-7955-4756C897EFFF}"/>
              </a:ext>
            </a:extLst>
          </p:cNvPr>
          <p:cNvPicPr>
            <a:picLocks noChangeAspect="1"/>
          </p:cNvPicPr>
          <p:nvPr/>
        </p:nvPicPr>
        <p:blipFill>
          <a:blip r:embed="rId7"/>
          <a:srcRect/>
          <a:stretch>
            <a:fillRect/>
          </a:stretch>
        </p:blipFill>
        <p:spPr>
          <a:xfrm>
            <a:off x="10969753" y="5582552"/>
            <a:ext cx="1222251" cy="1242441"/>
          </a:xfrm>
          <a:prstGeom prst="rect">
            <a:avLst/>
          </a:prstGeom>
        </p:spPr>
      </p:pic>
      <p:sp>
        <p:nvSpPr>
          <p:cNvPr id="3" name="Rectangle: Rounded Corners 2">
            <a:extLst>
              <a:ext uri="{FF2B5EF4-FFF2-40B4-BE49-F238E27FC236}">
                <a16:creationId xmlns:a16="http://schemas.microsoft.com/office/drawing/2014/main" id="{F0976A90-C0E8-809F-5601-37EB6DD338BE}"/>
              </a:ext>
            </a:extLst>
          </p:cNvPr>
          <p:cNvSpPr/>
          <p:nvPr/>
        </p:nvSpPr>
        <p:spPr>
          <a:xfrm>
            <a:off x="6250997"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3200" dirty="0">
                <a:solidFill>
                  <a:srgbClr val="000000"/>
                </a:solidFill>
                <a:latin typeface="UTM Avo" panose="02040603050506020204" pitchFamily="18" charset="0"/>
                <a:ea typeface="Calibri"/>
                <a:cs typeface="Arial" pitchFamily="34" charset="0"/>
              </a:rPr>
              <a:t>B. 2s.</a:t>
            </a:r>
          </a:p>
        </p:txBody>
      </p:sp>
      <p:sp>
        <p:nvSpPr>
          <p:cNvPr id="4" name="Rectangle: Rounded Corners 3">
            <a:extLst>
              <a:ext uri="{FF2B5EF4-FFF2-40B4-BE49-F238E27FC236}">
                <a16:creationId xmlns:a16="http://schemas.microsoft.com/office/drawing/2014/main" id="{2F748F59-1C09-A02F-0C2B-B794BD504C1A}"/>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3200" dirty="0">
                <a:solidFill>
                  <a:srgbClr val="000000"/>
                </a:solidFill>
                <a:latin typeface="UTM Avo" panose="02040603050506020204" pitchFamily="18" charset="0"/>
                <a:ea typeface="Calibri"/>
                <a:cs typeface="Arial" pitchFamily="34" charset="0"/>
              </a:rPr>
              <a:t>C. 2s, 2p.</a:t>
            </a:r>
          </a:p>
        </p:txBody>
      </p:sp>
      <p:sp>
        <p:nvSpPr>
          <p:cNvPr id="5" name="Rectangle: Rounded Corners 4">
            <a:extLst>
              <a:ext uri="{FF2B5EF4-FFF2-40B4-BE49-F238E27FC236}">
                <a16:creationId xmlns:a16="http://schemas.microsoft.com/office/drawing/2014/main" id="{4F81407B-AB37-1A54-A808-026056FD2DF7}"/>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en-US" sz="3200" dirty="0">
                <a:solidFill>
                  <a:srgbClr val="000000"/>
                </a:solidFill>
                <a:latin typeface="UTM Avo" panose="02040603050506020204" pitchFamily="18" charset="0"/>
                <a:cs typeface="Arial" pitchFamily="34" charset="0"/>
              </a:rPr>
              <a:t>A. 1s.</a:t>
            </a:r>
          </a:p>
        </p:txBody>
      </p:sp>
      <p:sp>
        <p:nvSpPr>
          <p:cNvPr id="8" name="Rectangle: Rounded Corners 7">
            <a:extLst>
              <a:ext uri="{FF2B5EF4-FFF2-40B4-BE49-F238E27FC236}">
                <a16:creationId xmlns:a16="http://schemas.microsoft.com/office/drawing/2014/main" id="{0BB82B68-35C3-A6AA-C536-B62681B38FC5}"/>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r>
              <a:rPr lang="fr-FR" sz="3200" dirty="0">
                <a:solidFill>
                  <a:srgbClr val="000000"/>
                </a:solidFill>
                <a:latin typeface="UTM Avo" panose="02040603050506020204" pitchFamily="18" charset="0"/>
                <a:cs typeface="Arial" pitchFamily="34" charset="0"/>
              </a:rPr>
              <a:t>D. 1s, 2s, 2p.</a:t>
            </a:r>
          </a:p>
        </p:txBody>
      </p:sp>
      <p:pic>
        <p:nvPicPr>
          <p:cNvPr id="9" name="Picture 9">
            <a:extLst>
              <a:ext uri="{FF2B5EF4-FFF2-40B4-BE49-F238E27FC236}">
                <a16:creationId xmlns:a16="http://schemas.microsoft.com/office/drawing/2014/main" id="{1FAB268F-3132-937F-2793-C24C21217FE7}"/>
              </a:ext>
            </a:extLst>
          </p:cNvPr>
          <p:cNvPicPr>
            <a:picLocks noChangeAspect="1"/>
          </p:cNvPicPr>
          <p:nvPr/>
        </p:nvPicPr>
        <p:blipFill>
          <a:blip r:embed="rId8"/>
          <a:srcRect/>
          <a:stretch>
            <a:fillRect/>
          </a:stretch>
        </p:blipFill>
        <p:spPr>
          <a:xfrm>
            <a:off x="381150" y="657453"/>
            <a:ext cx="1973963" cy="2011680"/>
          </a:xfrm>
          <a:prstGeom prst="rect">
            <a:avLst/>
          </a:prstGeom>
        </p:spPr>
      </p:pic>
      <p:pic>
        <p:nvPicPr>
          <p:cNvPr id="10" name="Picture 9">
            <a:extLst>
              <a:ext uri="{FF2B5EF4-FFF2-40B4-BE49-F238E27FC236}">
                <a16:creationId xmlns:a16="http://schemas.microsoft.com/office/drawing/2014/main" id="{C2863BB3-DBC3-8546-6961-32565090910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2628" y="0"/>
            <a:ext cx="929372" cy="1036320"/>
          </a:xfrm>
          <a:prstGeom prst="rect">
            <a:avLst/>
          </a:prstGeom>
          <a:solidFill>
            <a:schemeClr val="bg1"/>
          </a:solidFill>
        </p:spPr>
      </p:pic>
    </p:spTree>
    <p:extLst>
      <p:ext uri="{BB962C8B-B14F-4D97-AF65-F5344CB8AC3E}">
        <p14:creationId xmlns:p14="http://schemas.microsoft.com/office/powerpoint/2010/main" val="145121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8"/>
                                        </p:tgtEl>
                                        <p:attrNameLst>
                                          <p:attrName>fillcolor</p:attrName>
                                        </p:attrNameLst>
                                      </p:cBhvr>
                                      <p:to>
                                        <a:srgbClr val="D99694"/>
                                      </p:to>
                                    </p:animClr>
                                    <p:set>
                                      <p:cBhvr>
                                        <p:cTn id="34" dur="500" fill="hold"/>
                                        <p:tgtEl>
                                          <p:spTgt spid="8"/>
                                        </p:tgtEl>
                                        <p:attrNameLst>
                                          <p:attrName>fill.type</p:attrName>
                                        </p:attrNameLst>
                                      </p:cBhvr>
                                      <p:to>
                                        <p:strVal val="solid"/>
                                      </p:to>
                                    </p:set>
                                    <p:set>
                                      <p:cBhvr>
                                        <p:cTn id="35"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92D050"/>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childTnLst>
                          </p:cTn>
                        </p:par>
                      </p:childTnLst>
                    </p:cTn>
                  </p:par>
                </p:childTnLst>
              </p:cTn>
              <p:nextCondLst>
                <p:cond evt="onClick" delay="0">
                  <p:tgtEl>
                    <p:spTgt spid="4"/>
                  </p:tgtEl>
                </p:cond>
              </p:nextCondLst>
            </p:seq>
            <p:seq concurrent="1" nextAc="seek">
              <p:cTn id="43" restart="whenNotActive" fill="hold" evtFilter="cancelBubble" nodeType="interactiveSeq">
                <p:stCondLst>
                  <p:cond evt="onClick" delay="0">
                    <p:tgtEl>
                      <p:spTgt spid="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3"/>
                                        </p:tgtEl>
                                        <p:attrNameLst>
                                          <p:attrName>fillcolor</p:attrName>
                                        </p:attrNameLst>
                                      </p:cBhvr>
                                      <p:to>
                                        <a:srgbClr val="D99694"/>
                                      </p:to>
                                    </p:animClr>
                                    <p:set>
                                      <p:cBhvr>
                                        <p:cTn id="48" dur="500" fill="hold"/>
                                        <p:tgtEl>
                                          <p:spTgt spid="3"/>
                                        </p:tgtEl>
                                        <p:attrNameLst>
                                          <p:attrName>fill.type</p:attrName>
                                        </p:attrNameLst>
                                      </p:cBhvr>
                                      <p:to>
                                        <p:strVal val="solid"/>
                                      </p:to>
                                    </p:set>
                                    <p:set>
                                      <p:cBhvr>
                                        <p:cTn id="49" dur="5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childTnLst>
        </p:cTn>
      </p:par>
    </p:tnLst>
    <p:bldLst>
      <p:bldP spid="27" grpId="0" animBg="1"/>
      <p:bldP spid="3" grpId="0" animBg="1"/>
      <p:bldP spid="4" grpId="0" animBg="1"/>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6493" y="447715"/>
            <a:ext cx="8006628"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spcAft>
                <a:spcPts val="533"/>
              </a:spcAft>
            </a:pPr>
            <a:r>
              <a:rPr lang="en-US" sz="2800" b="1" dirty="0">
                <a:solidFill>
                  <a:srgbClr val="000000"/>
                </a:solidFill>
                <a:latin typeface="UTM Avo" panose="02040603050506020204" pitchFamily="18" charset="0"/>
                <a:ea typeface="等线"/>
                <a:cs typeface="Arial" pitchFamily="34" charset="0"/>
              </a:rPr>
              <a:t>Câu 2: </a:t>
            </a:r>
            <a:r>
              <a:rPr lang="en-US" sz="2800" dirty="0" err="1">
                <a:solidFill>
                  <a:srgbClr val="000000"/>
                </a:solidFill>
                <a:latin typeface="UTM Avo" panose="02040603050506020204" pitchFamily="18" charset="0"/>
                <a:ea typeface="等线"/>
                <a:cs typeface="Arial" pitchFamily="34" charset="0"/>
              </a:rPr>
              <a:t>Những</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phát</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biểu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nào</a:t>
            </a:r>
            <a:r>
              <a:rPr lang="en-US" sz="2800" dirty="0">
                <a:solidFill>
                  <a:srgbClr val="000000"/>
                </a:solidFill>
                <a:latin typeface="UTM Avo" panose="02040603050506020204" pitchFamily="18" charset="0"/>
                <a:ea typeface="等线"/>
                <a:cs typeface="Arial" pitchFamily="34" charset="0"/>
              </a:rPr>
              <a:t> </a:t>
            </a:r>
          </a:p>
          <a:p>
            <a:pPr lvl="0" algn="ctr">
              <a:lnSpc>
                <a:spcPct val="150000"/>
              </a:lnSpc>
              <a:spcAft>
                <a:spcPts val="533"/>
              </a:spcAft>
            </a:pPr>
            <a:r>
              <a:rPr lang="en-US" sz="2800" dirty="0" err="1">
                <a:solidFill>
                  <a:srgbClr val="000000"/>
                </a:solidFill>
                <a:latin typeface="UTM Avo" panose="02040603050506020204" pitchFamily="18" charset="0"/>
                <a:ea typeface="等线"/>
                <a:cs typeface="Arial" pitchFamily="34" charset="0"/>
              </a:rPr>
              <a:t>sau</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đây</a:t>
            </a:r>
            <a:r>
              <a:rPr lang="en-US" sz="2800" dirty="0">
                <a:solidFill>
                  <a:srgbClr val="000000"/>
                </a:solidFill>
                <a:latin typeface="UTM Avo" panose="02040603050506020204" pitchFamily="18" charset="0"/>
                <a:ea typeface="等线"/>
                <a:cs typeface="Arial" pitchFamily="34" charset="0"/>
              </a:rPr>
              <a:t> </a:t>
            </a:r>
            <a:r>
              <a:rPr lang="en-US" sz="2800" dirty="0" err="1">
                <a:solidFill>
                  <a:srgbClr val="000000"/>
                </a:solidFill>
                <a:latin typeface="UTM Avo" panose="02040603050506020204" pitchFamily="18" charset="0"/>
                <a:ea typeface="等线"/>
                <a:cs typeface="Arial" pitchFamily="34" charset="0"/>
              </a:rPr>
              <a:t>là</a:t>
            </a:r>
            <a:r>
              <a:rPr lang="en-US" sz="2800" dirty="0">
                <a:solidFill>
                  <a:srgbClr val="000000"/>
                </a:solidFill>
                <a:latin typeface="UTM Avo" panose="02040603050506020204" pitchFamily="18" charset="0"/>
                <a:ea typeface="等线"/>
                <a:cs typeface="Arial" pitchFamily="34" charset="0"/>
              </a:rPr>
              <a:t> </a:t>
            </a:r>
            <a:r>
              <a:rPr lang="en-US" sz="2800" b="1" dirty="0" err="1">
                <a:solidFill>
                  <a:srgbClr val="000000"/>
                </a:solidFill>
                <a:latin typeface="UTM Avo" panose="02040603050506020204" pitchFamily="18" charset="0"/>
                <a:ea typeface="等线"/>
                <a:cs typeface="Arial" pitchFamily="34" charset="0"/>
              </a:rPr>
              <a:t>không</a:t>
            </a:r>
            <a:r>
              <a:rPr lang="en-US" sz="2800" b="1" dirty="0">
                <a:solidFill>
                  <a:srgbClr val="000000"/>
                </a:solidFill>
                <a:latin typeface="UTM Avo" panose="02040603050506020204" pitchFamily="18" charset="0"/>
                <a:ea typeface="等线"/>
                <a:cs typeface="Arial" pitchFamily="34" charset="0"/>
              </a:rPr>
              <a:t> </a:t>
            </a:r>
            <a:r>
              <a:rPr lang="en-US" sz="2800" b="1" dirty="0" err="1">
                <a:solidFill>
                  <a:srgbClr val="000000"/>
                </a:solidFill>
                <a:latin typeface="UTM Avo" panose="02040603050506020204" pitchFamily="18" charset="0"/>
                <a:ea typeface="等线"/>
                <a:cs typeface="Arial" pitchFamily="34" charset="0"/>
              </a:rPr>
              <a:t>đúng</a:t>
            </a:r>
            <a:r>
              <a:rPr lang="en-US" sz="2800" dirty="0">
                <a:solidFill>
                  <a:srgbClr val="000000"/>
                </a:solidFill>
                <a:latin typeface="UTM Avo" panose="02040603050506020204" pitchFamily="18" charset="0"/>
                <a:ea typeface="等线"/>
                <a:cs typeface="Arial" pitchFamily="34" charset="0"/>
              </a:rPr>
              <a:t>?</a:t>
            </a:r>
          </a:p>
        </p:txBody>
      </p:sp>
      <p:pic>
        <p:nvPicPr>
          <p:cNvPr id="10" name="Picture 6">
            <a:extLst>
              <a:ext uri="{FF2B5EF4-FFF2-40B4-BE49-F238E27FC236}">
                <a16:creationId xmlns:a16="http://schemas.microsoft.com/office/drawing/2014/main" id="{03701BCE-2B53-B530-F893-D5AFAB9E00BC}"/>
              </a:ext>
            </a:extLst>
          </p:cNvPr>
          <p:cNvPicPr>
            <a:picLocks noChangeAspect="1"/>
          </p:cNvPicPr>
          <p:nvPr/>
        </p:nvPicPr>
        <p:blipFill>
          <a:blip r:embed="rId6"/>
          <a:srcRect/>
          <a:stretch>
            <a:fillRect/>
          </a:stretch>
        </p:blipFill>
        <p:spPr>
          <a:xfrm>
            <a:off x="490997" y="498306"/>
            <a:ext cx="1961388" cy="2011680"/>
          </a:xfrm>
          <a:prstGeom prst="rect">
            <a:avLst/>
          </a:prstGeom>
        </p:spPr>
      </p:pic>
      <p:pic>
        <p:nvPicPr>
          <p:cNvPr id="3" name="Picture 6">
            <a:extLst>
              <a:ext uri="{FF2B5EF4-FFF2-40B4-BE49-F238E27FC236}">
                <a16:creationId xmlns:a16="http://schemas.microsoft.com/office/drawing/2014/main" id="{C159FD8A-A445-722A-134A-D45E6BBFBC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7" action="ppaction://hlinksldjump"/>
            <a:extLst>
              <a:ext uri="{FF2B5EF4-FFF2-40B4-BE49-F238E27FC236}">
                <a16:creationId xmlns:a16="http://schemas.microsoft.com/office/drawing/2014/main" id="{D3D05A52-B6DB-8E20-D976-D8B86A5B7D99}"/>
              </a:ext>
            </a:extLst>
          </p:cNvPr>
          <p:cNvPicPr>
            <a:picLocks noChangeAspect="1"/>
          </p:cNvPicPr>
          <p:nvPr/>
        </p:nvPicPr>
        <p:blipFill>
          <a:blip r:embed="rId8"/>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7BCD599D-FA30-5876-80B3-5B4E4CB235F6}"/>
              </a:ext>
            </a:extLst>
          </p:cNvPr>
          <p:cNvSpPr/>
          <p:nvPr/>
        </p:nvSpPr>
        <p:spPr>
          <a:xfrm>
            <a:off x="6125868" y="2743316"/>
            <a:ext cx="4718756" cy="13919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defTabSz="914173"/>
            <a:r>
              <a:rPr lang="vi-VN" sz="2400" dirty="0">
                <a:solidFill>
                  <a:srgbClr val="000000"/>
                </a:solidFill>
                <a:latin typeface="UTM Avo" panose="02040603050506020204" pitchFamily="18" charset="0"/>
                <a:cs typeface="Arial" pitchFamily="34" charset="0"/>
              </a:rPr>
              <a:t>B. Các nguyên tử liên kết với nhau theo xu hướng tạo hệ có năng lượng thấp hơn. </a:t>
            </a:r>
          </a:p>
        </p:txBody>
      </p:sp>
      <p:sp>
        <p:nvSpPr>
          <p:cNvPr id="8" name="Rectangle: Rounded Corners 7">
            <a:extLst>
              <a:ext uri="{FF2B5EF4-FFF2-40B4-BE49-F238E27FC236}">
                <a16:creationId xmlns:a16="http://schemas.microsoft.com/office/drawing/2014/main" id="{3C7ED264-7CB5-AD64-7F0E-C57813DDF78A}"/>
              </a:ext>
            </a:extLst>
          </p:cNvPr>
          <p:cNvSpPr/>
          <p:nvPr/>
        </p:nvSpPr>
        <p:spPr>
          <a:xfrm>
            <a:off x="1222252" y="4209917"/>
            <a:ext cx="4718756" cy="13919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defTabSz="914173"/>
            <a:r>
              <a:rPr lang="vi-VN" sz="2400" dirty="0">
                <a:solidFill>
                  <a:srgbClr val="000000"/>
                </a:solidFill>
                <a:latin typeface="UTM Avo" panose="02040603050506020204" pitchFamily="18" charset="0"/>
                <a:cs typeface="Arial" pitchFamily="34" charset="0"/>
              </a:rPr>
              <a:t>C. Các nguyên tử liên kết với nhau theo xu hướng tạo lớp vỏ electron được octet. </a:t>
            </a:r>
          </a:p>
        </p:txBody>
      </p:sp>
      <p:sp>
        <p:nvSpPr>
          <p:cNvPr id="9" name="Rectangle: Rounded Corners 8">
            <a:extLst>
              <a:ext uri="{FF2B5EF4-FFF2-40B4-BE49-F238E27FC236}">
                <a16:creationId xmlns:a16="http://schemas.microsoft.com/office/drawing/2014/main" id="{2A29A4DD-A89D-CBAA-B075-B4A82AB377F7}"/>
              </a:ext>
            </a:extLst>
          </p:cNvPr>
          <p:cNvSpPr/>
          <p:nvPr/>
        </p:nvSpPr>
        <p:spPr>
          <a:xfrm>
            <a:off x="1222252" y="2743316"/>
            <a:ext cx="4718756" cy="13919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vi-VN" sz="2400" dirty="0">
                <a:solidFill>
                  <a:srgbClr val="000000"/>
                </a:solidFill>
                <a:latin typeface="UTM Avo" panose="02040603050506020204" pitchFamily="18" charset="0"/>
                <a:ea typeface="Calibri"/>
                <a:cs typeface="Arial" pitchFamily="34" charset="0"/>
              </a:rPr>
              <a:t>A. Các nguyên tử liên kết với nhau theo xu hướng tạo hệ bền vững hơn.</a:t>
            </a:r>
          </a:p>
        </p:txBody>
      </p:sp>
      <p:sp>
        <p:nvSpPr>
          <p:cNvPr id="12" name="Rectangle: Rounded Corners 11">
            <a:extLst>
              <a:ext uri="{FF2B5EF4-FFF2-40B4-BE49-F238E27FC236}">
                <a16:creationId xmlns:a16="http://schemas.microsoft.com/office/drawing/2014/main" id="{319B3B8B-821E-9355-2C6A-B288A4D7DBE6}"/>
              </a:ext>
            </a:extLst>
          </p:cNvPr>
          <p:cNvSpPr/>
          <p:nvPr/>
        </p:nvSpPr>
        <p:spPr>
          <a:xfrm>
            <a:off x="6125864" y="4209917"/>
            <a:ext cx="4718756" cy="13919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defTabSz="914173"/>
            <a:r>
              <a:rPr lang="vi-VN" sz="2400" dirty="0">
                <a:solidFill>
                  <a:srgbClr val="000000"/>
                </a:solidFill>
                <a:latin typeface="UTM Avo" panose="02040603050506020204" pitchFamily="18" charset="0"/>
                <a:cs typeface="Arial" pitchFamily="34" charset="0"/>
              </a:rPr>
              <a:t>D. Các nguyên tử liên kết với nhau theo xu hướng tạo hệ có năng lượng cao hơn. </a:t>
            </a:r>
          </a:p>
        </p:txBody>
      </p:sp>
      <p:pic>
        <p:nvPicPr>
          <p:cNvPr id="6" name="Picture 5">
            <a:extLst>
              <a:ext uri="{FF2B5EF4-FFF2-40B4-BE49-F238E27FC236}">
                <a16:creationId xmlns:a16="http://schemas.microsoft.com/office/drawing/2014/main" id="{F9E4043A-8E96-0A54-7348-AE3A747C48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2628" y="0"/>
            <a:ext cx="929372" cy="1036320"/>
          </a:xfrm>
          <a:prstGeom prst="rect">
            <a:avLst/>
          </a:prstGeom>
          <a:solidFill>
            <a:schemeClr val="bg1"/>
          </a:solidFill>
        </p:spPr>
      </p:pic>
      <p:sp>
        <p:nvSpPr>
          <p:cNvPr id="11" name="Rectangle: Rounded Corners 10">
            <a:extLst>
              <a:ext uri="{FF2B5EF4-FFF2-40B4-BE49-F238E27FC236}">
                <a16:creationId xmlns:a16="http://schemas.microsoft.com/office/drawing/2014/main" id="{32435425-CA00-18A4-82D9-83EBD976DC22}"/>
              </a:ext>
            </a:extLst>
          </p:cNvPr>
          <p:cNvSpPr/>
          <p:nvPr/>
        </p:nvSpPr>
        <p:spPr>
          <a:xfrm>
            <a:off x="1196852" y="5692342"/>
            <a:ext cx="9660445" cy="94240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defTabSz="914173"/>
            <a:r>
              <a:rPr lang="vi-VN" sz="2400" dirty="0">
                <a:solidFill>
                  <a:srgbClr val="000000"/>
                </a:solidFill>
                <a:latin typeface="UTM Avo" panose="02040603050506020204" pitchFamily="18" charset="0"/>
                <a:cs typeface="Arial" pitchFamily="34" charset="0"/>
              </a:rPr>
              <a:t>E. Các nguyên tử nguyên tố phi kim chỉ liên kết với các nguyên tử nguyên tố kim loại.</a:t>
            </a:r>
          </a:p>
        </p:txBody>
      </p:sp>
    </p:spTree>
    <p:extLst>
      <p:ext uri="{BB962C8B-B14F-4D97-AF65-F5344CB8AC3E}">
        <p14:creationId xmlns:p14="http://schemas.microsoft.com/office/powerpoint/2010/main" val="116702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5"/>
                                        </p:tgtEl>
                                        <p:attrNameLst>
                                          <p:attrName>fillcolor</p:attrName>
                                        </p:attrNameLst>
                                      </p:cBhvr>
                                      <p:to>
                                        <a:srgbClr val="D99694"/>
                                      </p:to>
                                    </p:animClr>
                                    <p:set>
                                      <p:cBhvr>
                                        <p:cTn id="30" dur="500" fill="hold"/>
                                        <p:tgtEl>
                                          <p:spTgt spid="5"/>
                                        </p:tgtEl>
                                        <p:attrNameLst>
                                          <p:attrName>fill.type</p:attrName>
                                        </p:attrNameLst>
                                      </p:cBhvr>
                                      <p:to>
                                        <p:strVal val="solid"/>
                                      </p:to>
                                    </p:set>
                                    <p:set>
                                      <p:cBhvr>
                                        <p:cTn id="31"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8"/>
                                        </p:tgtEl>
                                        <p:attrNameLst>
                                          <p:attrName>fillcolor</p:attrName>
                                        </p:attrNameLst>
                                      </p:cBhvr>
                                      <p:to>
                                        <a:srgbClr val="D99694"/>
                                      </p:to>
                                    </p:animClr>
                                    <p:set>
                                      <p:cBhvr>
                                        <p:cTn id="37" dur="500" fill="hold"/>
                                        <p:tgtEl>
                                          <p:spTgt spid="8"/>
                                        </p:tgtEl>
                                        <p:attrNameLst>
                                          <p:attrName>fill.type</p:attrName>
                                        </p:attrNameLst>
                                      </p:cBhvr>
                                      <p:to>
                                        <p:strVal val="solid"/>
                                      </p:to>
                                    </p:set>
                                    <p:set>
                                      <p:cBhvr>
                                        <p:cTn id="38"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12"/>
                                        </p:tgtEl>
                                        <p:attrNameLst>
                                          <p:attrName>fillcolor</p:attrName>
                                        </p:attrNameLst>
                                      </p:cBhvr>
                                      <p:to>
                                        <a:srgbClr val="92D050"/>
                                      </p:to>
                                    </p:animClr>
                                    <p:set>
                                      <p:cBhvr>
                                        <p:cTn id="44" dur="500" fill="hold"/>
                                        <p:tgtEl>
                                          <p:spTgt spid="12"/>
                                        </p:tgtEl>
                                        <p:attrNameLst>
                                          <p:attrName>fill.type</p:attrName>
                                        </p:attrNameLst>
                                      </p:cBhvr>
                                      <p:to>
                                        <p:strVal val="solid"/>
                                      </p:to>
                                    </p:set>
                                    <p:set>
                                      <p:cBhvr>
                                        <p:cTn id="45"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46" restart="whenNotActive" fill="hold" evtFilter="cancelBubble" nodeType="interactiveSeq">
                <p:stCondLst>
                  <p:cond evt="onClick" delay="0">
                    <p:tgtEl>
                      <p:spTgt spid="11"/>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1"/>
                                        </p:tgtEl>
                                        <p:attrNameLst>
                                          <p:attrName>fillcolor</p:attrName>
                                        </p:attrNameLst>
                                      </p:cBhvr>
                                      <p:to>
                                        <a:srgbClr val="92D050"/>
                                      </p:to>
                                    </p:animClr>
                                    <p:set>
                                      <p:cBhvr>
                                        <p:cTn id="51" dur="500" fill="hold"/>
                                        <p:tgtEl>
                                          <p:spTgt spid="11"/>
                                        </p:tgtEl>
                                        <p:attrNameLst>
                                          <p:attrName>fill.type</p:attrName>
                                        </p:attrNameLst>
                                      </p:cBhvr>
                                      <p:to>
                                        <p:strVal val="solid"/>
                                      </p:to>
                                    </p:set>
                                    <p:set>
                                      <p:cBhvr>
                                        <p:cTn id="52"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9"/>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9"/>
                                        </p:tgtEl>
                                        <p:attrNameLst>
                                          <p:attrName>fillcolor</p:attrName>
                                        </p:attrNameLst>
                                      </p:cBhvr>
                                      <p:to>
                                        <a:srgbClr val="D99694"/>
                                      </p:to>
                                    </p:animClr>
                                    <p:set>
                                      <p:cBhvr>
                                        <p:cTn id="58" dur="500" fill="hold"/>
                                        <p:tgtEl>
                                          <p:spTgt spid="9"/>
                                        </p:tgtEl>
                                        <p:attrNameLst>
                                          <p:attrName>fill.type</p:attrName>
                                        </p:attrNameLst>
                                      </p:cBhvr>
                                      <p:to>
                                        <p:strVal val="solid"/>
                                      </p:to>
                                    </p:set>
                                    <p:set>
                                      <p:cBhvr>
                                        <p:cTn id="59"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27" grpId="0" animBg="1"/>
      <p:bldP spid="5" grpId="0" animBg="1"/>
      <p:bldP spid="8" grpId="0" animBg="1"/>
      <p:bldP spid="9" grpId="0" animBg="1"/>
      <p:bldP spid="12"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885029" y="490997"/>
            <a:ext cx="8158892" cy="2062272"/>
          </a:xfrm>
          <a:prstGeom prst="wedgeRoundRectCallout">
            <a:avLst>
              <a:gd name="adj1" fmla="val -54943"/>
              <a:gd name="adj2" fmla="val -242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lnSpc>
                <a:spcPct val="150000"/>
              </a:lnSpc>
            </a:pPr>
            <a:r>
              <a:rPr lang="vi-VN" sz="2800" b="1" dirty="0">
                <a:solidFill>
                  <a:srgbClr val="000000"/>
                </a:solidFill>
                <a:latin typeface="UTM Avo" panose="02040603050506020204" pitchFamily="18" charset="0"/>
                <a:cs typeface="Arial" pitchFamily="34" charset="0"/>
              </a:rPr>
              <a:t>Câu 3: </a:t>
            </a:r>
            <a:r>
              <a:rPr lang="vi-VN" sz="2800" dirty="0">
                <a:solidFill>
                  <a:srgbClr val="000000"/>
                </a:solidFill>
                <a:latin typeface="UTM Avo" panose="02040603050506020204" pitchFamily="18" charset="0"/>
                <a:cs typeface="Arial" pitchFamily="34" charset="0"/>
              </a:rPr>
              <a:t>Liên kết cộng hoá trị</a:t>
            </a:r>
            <a:endParaRPr lang="en-US" sz="2800" dirty="0">
              <a:solidFill>
                <a:srgbClr val="000000"/>
              </a:solidFill>
              <a:latin typeface="UTM Avo" panose="02040603050506020204" pitchFamily="18" charset="0"/>
              <a:cs typeface="Arial" pitchFamily="34" charset="0"/>
            </a:endParaRPr>
          </a:p>
          <a:p>
            <a:pPr lvl="0" algn="ctr">
              <a:lnSpc>
                <a:spcPct val="150000"/>
              </a:lnSpc>
            </a:pPr>
            <a:r>
              <a:rPr lang="vi-VN" sz="2800" dirty="0">
                <a:solidFill>
                  <a:srgbClr val="000000"/>
                </a:solidFill>
                <a:latin typeface="UTM Avo" panose="02040603050506020204" pitchFamily="18" charset="0"/>
                <a:cs typeface="Arial" pitchFamily="34" charset="0"/>
              </a:rPr>
              <a:t>thường được hình thành giữa</a:t>
            </a:r>
          </a:p>
        </p:txBody>
      </p:sp>
      <p:pic>
        <p:nvPicPr>
          <p:cNvPr id="12" name="Picture 2">
            <a:extLst>
              <a:ext uri="{FF2B5EF4-FFF2-40B4-BE49-F238E27FC236}">
                <a16:creationId xmlns:a16="http://schemas.microsoft.com/office/drawing/2014/main" id="{08952F1D-56AF-2BF2-5986-EB24ACD555B3}"/>
              </a:ext>
            </a:extLst>
          </p:cNvPr>
          <p:cNvPicPr>
            <a:picLocks noChangeAspect="1"/>
          </p:cNvPicPr>
          <p:nvPr/>
        </p:nvPicPr>
        <p:blipFill>
          <a:blip r:embed="rId6"/>
          <a:srcRect/>
          <a:stretch>
            <a:fillRect/>
          </a:stretch>
        </p:blipFill>
        <p:spPr>
          <a:xfrm>
            <a:off x="491001" y="522171"/>
            <a:ext cx="1929933" cy="1999931"/>
          </a:xfrm>
          <a:prstGeom prst="rect">
            <a:avLst/>
          </a:prstGeom>
        </p:spPr>
      </p:pic>
      <p:pic>
        <p:nvPicPr>
          <p:cNvPr id="3" name="Picture 6">
            <a:extLst>
              <a:ext uri="{FF2B5EF4-FFF2-40B4-BE49-F238E27FC236}">
                <a16:creationId xmlns:a16="http://schemas.microsoft.com/office/drawing/2014/main" id="{71E07ED1-0751-FCF3-F7CC-7714167EBE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7" action="ppaction://hlinksldjump"/>
            <a:extLst>
              <a:ext uri="{FF2B5EF4-FFF2-40B4-BE49-F238E27FC236}">
                <a16:creationId xmlns:a16="http://schemas.microsoft.com/office/drawing/2014/main" id="{1DC14CE4-D107-2D20-8931-CAECB7B37C17}"/>
              </a:ext>
            </a:extLst>
          </p:cNvPr>
          <p:cNvPicPr>
            <a:picLocks noChangeAspect="1"/>
          </p:cNvPicPr>
          <p:nvPr/>
        </p:nvPicPr>
        <p:blipFill>
          <a:blip r:embed="rId8"/>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D4440DFE-96BA-EF28-B2DF-2E2665BFF1EE}"/>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defTabSz="914173">
              <a:lnSpc>
                <a:spcPct val="150000"/>
              </a:lnSpc>
            </a:pPr>
            <a:r>
              <a:rPr lang="en-US" sz="2500" dirty="0">
                <a:solidFill>
                  <a:srgbClr val="000000"/>
                </a:solidFill>
                <a:latin typeface="UTM Avo" panose="02040603050506020204" pitchFamily="18" charset="0"/>
                <a:cs typeface="Arial" pitchFamily="34" charset="0"/>
              </a:rPr>
              <a:t>A. </a:t>
            </a:r>
            <a:r>
              <a:rPr lang="en-US" sz="2500" dirty="0" err="1">
                <a:solidFill>
                  <a:srgbClr val="000000"/>
                </a:solidFill>
                <a:latin typeface="UTM Avo" panose="02040603050506020204" pitchFamily="18" charset="0"/>
                <a:cs typeface="Arial" pitchFamily="34" charset="0"/>
              </a:rPr>
              <a:t>các</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nguyên</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tử</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nguyên</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tố</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kim</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loại</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với</a:t>
            </a:r>
            <a:r>
              <a:rPr lang="en-US" sz="2500" dirty="0">
                <a:solidFill>
                  <a:srgbClr val="000000"/>
                </a:solidFill>
                <a:latin typeface="UTM Avo" panose="02040603050506020204" pitchFamily="18" charset="0"/>
                <a:cs typeface="Arial" pitchFamily="34" charset="0"/>
              </a:rPr>
              <a:t> </a:t>
            </a:r>
            <a:r>
              <a:rPr lang="en-US" sz="2500" dirty="0" err="1">
                <a:solidFill>
                  <a:srgbClr val="000000"/>
                </a:solidFill>
                <a:latin typeface="UTM Avo" panose="02040603050506020204" pitchFamily="18" charset="0"/>
                <a:cs typeface="Arial" pitchFamily="34" charset="0"/>
              </a:rPr>
              <a:t>nhau</a:t>
            </a:r>
            <a:r>
              <a:rPr lang="en-US" sz="2500" dirty="0">
                <a:solidFill>
                  <a:srgbClr val="000000"/>
                </a:solidFill>
                <a:latin typeface="UTM Avo" panose="02040603050506020204" pitchFamily="18" charset="0"/>
                <a:cs typeface="Arial" pitchFamily="34" charset="0"/>
              </a:rPr>
              <a:t>.</a:t>
            </a:r>
          </a:p>
        </p:txBody>
      </p:sp>
      <p:sp>
        <p:nvSpPr>
          <p:cNvPr id="8" name="Rectangle: Rounded Corners 7">
            <a:extLst>
              <a:ext uri="{FF2B5EF4-FFF2-40B4-BE49-F238E27FC236}">
                <a16:creationId xmlns:a16="http://schemas.microsoft.com/office/drawing/2014/main" id="{48FDE9D9-8154-4D08-44C7-66F8A042769C}"/>
              </a:ext>
            </a:extLst>
          </p:cNvPr>
          <p:cNvSpPr/>
          <p:nvPr/>
        </p:nvSpPr>
        <p:spPr>
          <a:xfrm>
            <a:off x="6250993" y="4763279"/>
            <a:ext cx="4718756" cy="17494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lnSpc>
                <a:spcPct val="150000"/>
              </a:lnSpc>
            </a:pPr>
            <a:r>
              <a:rPr lang="en-US" sz="2500" dirty="0">
                <a:solidFill>
                  <a:schemeClr val="tx1"/>
                </a:solidFill>
                <a:latin typeface="UTM Avo" panose="02040603050506020204" pitchFamily="18" charset="0"/>
              </a:rPr>
              <a:t>D. </a:t>
            </a:r>
            <a:r>
              <a:rPr lang="en-US" sz="2500" dirty="0" err="1">
                <a:solidFill>
                  <a:schemeClr val="tx1"/>
                </a:solidFill>
                <a:latin typeface="UTM Avo" panose="02040603050506020204" pitchFamily="18" charset="0"/>
              </a:rPr>
              <a:t>các</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tử</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khí</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hiếm</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với</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nhau</a:t>
            </a:r>
            <a:r>
              <a:rPr lang="en-US" sz="2500" dirty="0">
                <a:solidFill>
                  <a:schemeClr val="tx1"/>
                </a:solidFill>
                <a:latin typeface="UTM Avo" panose="02040603050506020204" pitchFamily="18" charset="0"/>
              </a:rPr>
              <a:t>.</a:t>
            </a:r>
          </a:p>
        </p:txBody>
      </p:sp>
      <p:sp>
        <p:nvSpPr>
          <p:cNvPr id="9" name="Rectangle: Rounded Corners 8">
            <a:extLst>
              <a:ext uri="{FF2B5EF4-FFF2-40B4-BE49-F238E27FC236}">
                <a16:creationId xmlns:a16="http://schemas.microsoft.com/office/drawing/2014/main" id="{B3AE66C6-F34A-3EF2-BB69-A972D74C3E36}"/>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lnSpc>
                <a:spcPct val="150000"/>
              </a:lnSpc>
            </a:pPr>
            <a:r>
              <a:rPr lang="en-US" sz="2500" dirty="0">
                <a:solidFill>
                  <a:schemeClr val="tx1"/>
                </a:solidFill>
                <a:latin typeface="UTM Avo" panose="02040603050506020204" pitchFamily="18" charset="0"/>
              </a:rPr>
              <a:t>B. </a:t>
            </a:r>
            <a:r>
              <a:rPr lang="en-US" sz="2500" dirty="0" err="1">
                <a:solidFill>
                  <a:schemeClr val="tx1"/>
                </a:solidFill>
                <a:latin typeface="UTM Avo" panose="02040603050506020204" pitchFamily="18" charset="0"/>
              </a:rPr>
              <a:t>các</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tử</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tố</a:t>
            </a:r>
            <a:r>
              <a:rPr lang="en-US" sz="2500" dirty="0">
                <a:solidFill>
                  <a:schemeClr val="tx1"/>
                </a:solidFill>
                <a:latin typeface="UTM Avo" panose="02040603050506020204" pitchFamily="18" charset="0"/>
              </a:rPr>
              <a:t> phi </a:t>
            </a:r>
            <a:r>
              <a:rPr lang="en-US" sz="2500" dirty="0" err="1">
                <a:solidFill>
                  <a:schemeClr val="tx1"/>
                </a:solidFill>
                <a:latin typeface="UTM Avo" panose="02040603050506020204" pitchFamily="18" charset="0"/>
              </a:rPr>
              <a:t>kim</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với</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nhau</a:t>
            </a:r>
            <a:r>
              <a:rPr lang="en-US" sz="2500" dirty="0">
                <a:solidFill>
                  <a:schemeClr val="tx1"/>
                </a:solidFill>
                <a:latin typeface="UTM Avo" panose="02040603050506020204" pitchFamily="18" charset="0"/>
              </a:rPr>
              <a:t>.</a:t>
            </a:r>
          </a:p>
        </p:txBody>
      </p:sp>
      <p:sp>
        <p:nvSpPr>
          <p:cNvPr id="10" name="Rectangle: Rounded Corners 9">
            <a:extLst>
              <a:ext uri="{FF2B5EF4-FFF2-40B4-BE49-F238E27FC236}">
                <a16:creationId xmlns:a16="http://schemas.microsoft.com/office/drawing/2014/main" id="{44AACDED-E608-7AA9-B7E7-F7D8DFB795B1}"/>
              </a:ext>
            </a:extLst>
          </p:cNvPr>
          <p:cNvSpPr/>
          <p:nvPr/>
        </p:nvSpPr>
        <p:spPr>
          <a:xfrm>
            <a:off x="1222252" y="4763279"/>
            <a:ext cx="4718756" cy="17494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algn="ctr">
              <a:lnSpc>
                <a:spcPct val="150000"/>
              </a:lnSpc>
            </a:pPr>
            <a:r>
              <a:rPr lang="en-US" sz="2500" dirty="0">
                <a:solidFill>
                  <a:schemeClr val="tx1"/>
                </a:solidFill>
                <a:latin typeface="UTM Avo" panose="02040603050506020204" pitchFamily="18" charset="0"/>
              </a:rPr>
              <a:t>C. </a:t>
            </a:r>
            <a:r>
              <a:rPr lang="en-US" sz="2500" dirty="0" err="1">
                <a:solidFill>
                  <a:schemeClr val="tx1"/>
                </a:solidFill>
                <a:latin typeface="UTM Avo" panose="02040603050506020204" pitchFamily="18" charset="0"/>
              </a:rPr>
              <a:t>các</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tử</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tố</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kim</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loại</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với</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các</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tử</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nguyên</a:t>
            </a:r>
            <a:r>
              <a:rPr lang="en-US" sz="2500" dirty="0">
                <a:solidFill>
                  <a:schemeClr val="tx1"/>
                </a:solidFill>
                <a:latin typeface="UTM Avo" panose="02040603050506020204" pitchFamily="18" charset="0"/>
              </a:rPr>
              <a:t> </a:t>
            </a:r>
            <a:r>
              <a:rPr lang="en-US" sz="2500" dirty="0" err="1">
                <a:solidFill>
                  <a:schemeClr val="tx1"/>
                </a:solidFill>
                <a:latin typeface="UTM Avo" panose="02040603050506020204" pitchFamily="18" charset="0"/>
              </a:rPr>
              <a:t>tố</a:t>
            </a:r>
            <a:r>
              <a:rPr lang="en-US" sz="2500" dirty="0">
                <a:solidFill>
                  <a:schemeClr val="tx1"/>
                </a:solidFill>
                <a:latin typeface="UTM Avo" panose="02040603050506020204" pitchFamily="18" charset="0"/>
              </a:rPr>
              <a:t> phi </a:t>
            </a:r>
            <a:r>
              <a:rPr lang="en-US" sz="2500" dirty="0" err="1">
                <a:solidFill>
                  <a:schemeClr val="tx1"/>
                </a:solidFill>
                <a:latin typeface="UTM Avo" panose="02040603050506020204" pitchFamily="18" charset="0"/>
              </a:rPr>
              <a:t>kim</a:t>
            </a:r>
            <a:r>
              <a:rPr lang="en-US" sz="2500" dirty="0">
                <a:solidFill>
                  <a:schemeClr val="tx1"/>
                </a:solidFill>
                <a:latin typeface="UTM Avo" panose="02040603050506020204" pitchFamily="18" charset="0"/>
              </a:rPr>
              <a:t>. </a:t>
            </a:r>
          </a:p>
        </p:txBody>
      </p:sp>
      <p:pic>
        <p:nvPicPr>
          <p:cNvPr id="6" name="Picture 5">
            <a:extLst>
              <a:ext uri="{FF2B5EF4-FFF2-40B4-BE49-F238E27FC236}">
                <a16:creationId xmlns:a16="http://schemas.microsoft.com/office/drawing/2014/main" id="{16C85E5D-7650-90F7-3691-6CE176C644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2628" y="0"/>
            <a:ext cx="929372" cy="1036320"/>
          </a:xfrm>
          <a:prstGeom prst="rect">
            <a:avLst/>
          </a:prstGeom>
          <a:solidFill>
            <a:schemeClr val="bg1"/>
          </a:solidFill>
        </p:spPr>
      </p:pic>
    </p:spTree>
    <p:extLst>
      <p:ext uri="{BB962C8B-B14F-4D97-AF65-F5344CB8AC3E}">
        <p14:creationId xmlns:p14="http://schemas.microsoft.com/office/powerpoint/2010/main" val="4076265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5"/>
                                        </p:tgtEl>
                                        <p:attrNameLst>
                                          <p:attrName>fillcolor</p:attrName>
                                        </p:attrNameLst>
                                      </p:cBhvr>
                                      <p:to>
                                        <a:srgbClr val="D99694"/>
                                      </p:to>
                                    </p:animClr>
                                    <p:set>
                                      <p:cBhvr>
                                        <p:cTn id="27" dur="500" fill="hold"/>
                                        <p:tgtEl>
                                          <p:spTgt spid="5"/>
                                        </p:tgtEl>
                                        <p:attrNameLst>
                                          <p:attrName>fill.type</p:attrName>
                                        </p:attrNameLst>
                                      </p:cBhvr>
                                      <p:to>
                                        <p:strVal val="solid"/>
                                      </p:to>
                                    </p:set>
                                    <p:set>
                                      <p:cBhvr>
                                        <p:cTn id="28"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10"/>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10"/>
                                        </p:tgtEl>
                                        <p:attrNameLst>
                                          <p:attrName>fillcolor</p:attrName>
                                        </p:attrNameLst>
                                      </p:cBhvr>
                                      <p:to>
                                        <a:srgbClr val="D99694"/>
                                      </p:to>
                                    </p:animClr>
                                    <p:set>
                                      <p:cBhvr>
                                        <p:cTn id="34" dur="500" fill="hold"/>
                                        <p:tgtEl>
                                          <p:spTgt spid="10"/>
                                        </p:tgtEl>
                                        <p:attrNameLst>
                                          <p:attrName>fill.type</p:attrName>
                                        </p:attrNameLst>
                                      </p:cBhvr>
                                      <p:to>
                                        <p:strVal val="solid"/>
                                      </p:to>
                                    </p:set>
                                    <p:set>
                                      <p:cBhvr>
                                        <p:cTn id="35"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9"/>
                                        </p:tgtEl>
                                        <p:attrNameLst>
                                          <p:attrName>fillcolor</p:attrName>
                                        </p:attrNameLst>
                                      </p:cBhvr>
                                      <p:to>
                                        <a:srgbClr val="92D050"/>
                                      </p:to>
                                    </p:animClr>
                                    <p:set>
                                      <p:cBhvr>
                                        <p:cTn id="41" dur="500" fill="hold"/>
                                        <p:tgtEl>
                                          <p:spTgt spid="9"/>
                                        </p:tgtEl>
                                        <p:attrNameLst>
                                          <p:attrName>fill.type</p:attrName>
                                        </p:attrNameLst>
                                      </p:cBhvr>
                                      <p:to>
                                        <p:strVal val="solid"/>
                                      </p:to>
                                    </p:set>
                                    <p:set>
                                      <p:cBhvr>
                                        <p:cTn id="42"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500" fill="hold"/>
                                        <p:tgtEl>
                                          <p:spTgt spid="8"/>
                                        </p:tgtEl>
                                        <p:attrNameLst>
                                          <p:attrName>fillcolor</p:attrName>
                                        </p:attrNameLst>
                                      </p:cBhvr>
                                      <p:to>
                                        <a:srgbClr val="D99694"/>
                                      </p:to>
                                    </p:animClr>
                                    <p:set>
                                      <p:cBhvr>
                                        <p:cTn id="48" dur="500" fill="hold"/>
                                        <p:tgtEl>
                                          <p:spTgt spid="8"/>
                                        </p:tgtEl>
                                        <p:attrNameLst>
                                          <p:attrName>fill.type</p:attrName>
                                        </p:attrNameLst>
                                      </p:cBhvr>
                                      <p:to>
                                        <p:strVal val="solid"/>
                                      </p:to>
                                    </p:set>
                                    <p:set>
                                      <p:cBhvr>
                                        <p:cTn id="4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27" grpId="0" animBg="1"/>
      <p:bldP spid="5"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786" b="7786"/>
          <a:stretch>
            <a:fillRect/>
          </a:stretch>
        </p:blipFill>
        <p:spPr>
          <a:xfrm>
            <a:off x="0" y="0"/>
            <a:ext cx="12192000" cy="68580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 y="4"/>
            <a:ext cx="981995" cy="981995"/>
          </a:xfrm>
          <a:prstGeom prst="rect">
            <a:avLst/>
          </a:prstGeom>
        </p:spPr>
      </p:pic>
      <p:sp>
        <p:nvSpPr>
          <p:cNvPr id="27" name="Speech Bubble: Rectangle with Corners Rounded 26">
            <a:extLst>
              <a:ext uri="{FF2B5EF4-FFF2-40B4-BE49-F238E27FC236}">
                <a16:creationId xmlns:a16="http://schemas.microsoft.com/office/drawing/2014/main" id="{D83D3188-04A8-F212-E264-8B1805F95112}"/>
              </a:ext>
            </a:extLst>
          </p:cNvPr>
          <p:cNvSpPr/>
          <p:nvPr/>
        </p:nvSpPr>
        <p:spPr>
          <a:xfrm>
            <a:off x="2988831" y="362278"/>
            <a:ext cx="7933170" cy="2359757"/>
          </a:xfrm>
          <a:prstGeom prst="wedgeRoundRectCallout">
            <a:avLst>
              <a:gd name="adj1" fmla="val -54943"/>
              <a:gd name="adj2" fmla="val -888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3" tIns="45707" rIns="91413" bIns="45707" rtlCol="0" anchor="ctr"/>
          <a:lstStyle/>
          <a:p>
            <a:pPr lvl="0" algn="ctr">
              <a:spcAft>
                <a:spcPts val="533"/>
              </a:spcAft>
            </a:pPr>
            <a:r>
              <a:rPr lang="vi-VN" sz="2800" b="1" dirty="0">
                <a:solidFill>
                  <a:srgbClr val="000000"/>
                </a:solidFill>
                <a:latin typeface="UTM Avo" panose="02040603050506020204" pitchFamily="18" charset="0"/>
                <a:ea typeface="等线"/>
                <a:cs typeface="Arial" pitchFamily="34" charset="0"/>
              </a:rPr>
              <a:t>Câu 4: </a:t>
            </a:r>
            <a:r>
              <a:rPr lang="vi-VN" sz="2800" dirty="0">
                <a:solidFill>
                  <a:srgbClr val="000000"/>
                </a:solidFill>
                <a:latin typeface="UTM Avo" panose="02040603050506020204" pitchFamily="18" charset="0"/>
                <a:ea typeface="等线"/>
                <a:cs typeface="Arial" pitchFamily="34" charset="0"/>
              </a:rPr>
              <a:t>Trong phân tử HF, số cặp electron </a:t>
            </a:r>
            <a:endParaRPr lang="en-US" sz="2800" dirty="0">
              <a:solidFill>
                <a:srgbClr val="000000"/>
              </a:solidFill>
              <a:latin typeface="UTM Avo" panose="02040603050506020204" pitchFamily="18" charset="0"/>
              <a:ea typeface="等线"/>
              <a:cs typeface="Arial" pitchFamily="34" charset="0"/>
            </a:endParaRPr>
          </a:p>
          <a:p>
            <a:pPr lvl="0" algn="ctr">
              <a:spcAft>
                <a:spcPts val="533"/>
              </a:spcAft>
            </a:pPr>
            <a:r>
              <a:rPr lang="vi-VN" sz="2800" dirty="0">
                <a:solidFill>
                  <a:srgbClr val="000000"/>
                </a:solidFill>
                <a:latin typeface="UTM Avo" panose="02040603050506020204" pitchFamily="18" charset="0"/>
                <a:ea typeface="等线"/>
                <a:cs typeface="Arial" pitchFamily="34" charset="0"/>
              </a:rPr>
              <a:t>dùng chung và cặp electron hoá trị riêng</a:t>
            </a:r>
          </a:p>
          <a:p>
            <a:pPr lvl="0" algn="ctr">
              <a:lnSpc>
                <a:spcPct val="150000"/>
              </a:lnSpc>
              <a:spcAft>
                <a:spcPts val="533"/>
              </a:spcAft>
            </a:pPr>
            <a:r>
              <a:rPr lang="vi-VN" sz="2800" dirty="0">
                <a:solidFill>
                  <a:srgbClr val="000000"/>
                </a:solidFill>
                <a:latin typeface="UTM Avo" panose="02040603050506020204" pitchFamily="18" charset="0"/>
                <a:ea typeface="等线"/>
                <a:cs typeface="Arial" pitchFamily="34" charset="0"/>
              </a:rPr>
              <a:t>của nguyên tử F lần lượt là:</a:t>
            </a:r>
          </a:p>
        </p:txBody>
      </p:sp>
      <p:pic>
        <p:nvPicPr>
          <p:cNvPr id="14" name="Picture 8">
            <a:extLst>
              <a:ext uri="{FF2B5EF4-FFF2-40B4-BE49-F238E27FC236}">
                <a16:creationId xmlns:a16="http://schemas.microsoft.com/office/drawing/2014/main" id="{78040024-FAE0-1F4A-B3A0-59025BC2864D}"/>
              </a:ext>
            </a:extLst>
          </p:cNvPr>
          <p:cNvPicPr>
            <a:picLocks noChangeAspect="1"/>
          </p:cNvPicPr>
          <p:nvPr/>
        </p:nvPicPr>
        <p:blipFill>
          <a:blip r:embed="rId6"/>
          <a:srcRect/>
          <a:stretch>
            <a:fillRect/>
          </a:stretch>
        </p:blipFill>
        <p:spPr>
          <a:xfrm>
            <a:off x="491000" y="676471"/>
            <a:ext cx="1994421" cy="2045560"/>
          </a:xfrm>
          <a:prstGeom prst="rect">
            <a:avLst/>
          </a:prstGeom>
        </p:spPr>
      </p:pic>
      <p:pic>
        <p:nvPicPr>
          <p:cNvPr id="3" name="Picture 6">
            <a:extLst>
              <a:ext uri="{FF2B5EF4-FFF2-40B4-BE49-F238E27FC236}">
                <a16:creationId xmlns:a16="http://schemas.microsoft.com/office/drawing/2014/main" id="{18EDCDCE-566F-2627-2D91-2A8649BF47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458" y="5876009"/>
            <a:ext cx="981995" cy="981995"/>
          </a:xfrm>
          <a:prstGeom prst="rect">
            <a:avLst/>
          </a:prstGeom>
        </p:spPr>
      </p:pic>
      <p:pic>
        <p:nvPicPr>
          <p:cNvPr id="4" name="Picture 11">
            <a:hlinkClick r:id="rId7" action="ppaction://hlinksldjump"/>
            <a:extLst>
              <a:ext uri="{FF2B5EF4-FFF2-40B4-BE49-F238E27FC236}">
                <a16:creationId xmlns:a16="http://schemas.microsoft.com/office/drawing/2014/main" id="{A7B18114-BA41-6A3F-CFCB-A126FB5956B2}"/>
              </a:ext>
            </a:extLst>
          </p:cNvPr>
          <p:cNvPicPr>
            <a:picLocks noChangeAspect="1"/>
          </p:cNvPicPr>
          <p:nvPr/>
        </p:nvPicPr>
        <p:blipFill>
          <a:blip r:embed="rId8"/>
          <a:srcRect/>
          <a:stretch>
            <a:fillRect/>
          </a:stretch>
        </p:blipFill>
        <p:spPr>
          <a:xfrm>
            <a:off x="10969753" y="5582552"/>
            <a:ext cx="1222251" cy="1242441"/>
          </a:xfrm>
          <a:prstGeom prst="rect">
            <a:avLst/>
          </a:prstGeom>
        </p:spPr>
      </p:pic>
      <p:sp>
        <p:nvSpPr>
          <p:cNvPr id="5" name="Rectangle: Rounded Corners 4">
            <a:extLst>
              <a:ext uri="{FF2B5EF4-FFF2-40B4-BE49-F238E27FC236}">
                <a16:creationId xmlns:a16="http://schemas.microsoft.com/office/drawing/2014/main" id="{8953163F-4D1F-B4BC-EDC8-AABE00520BDC}"/>
              </a:ext>
            </a:extLst>
          </p:cNvPr>
          <p:cNvSpPr/>
          <p:nvPr/>
        </p:nvSpPr>
        <p:spPr>
          <a:xfrm>
            <a:off x="1222252"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3200" dirty="0">
                <a:solidFill>
                  <a:srgbClr val="000000"/>
                </a:solidFill>
                <a:latin typeface="UTM Avo" panose="02040603050506020204" pitchFamily="18" charset="0"/>
                <a:ea typeface="Calibri"/>
                <a:cs typeface="Arial" pitchFamily="34" charset="0"/>
              </a:rPr>
              <a:t>A. 1 </a:t>
            </a:r>
            <a:r>
              <a:rPr lang="fr-FR" sz="3200" dirty="0" err="1">
                <a:solidFill>
                  <a:srgbClr val="000000"/>
                </a:solidFill>
                <a:latin typeface="UTM Avo" panose="02040603050506020204" pitchFamily="18" charset="0"/>
                <a:ea typeface="Calibri"/>
                <a:cs typeface="Arial" pitchFamily="34" charset="0"/>
              </a:rPr>
              <a:t>và</a:t>
            </a:r>
            <a:r>
              <a:rPr lang="fr-FR" sz="3200" dirty="0">
                <a:solidFill>
                  <a:srgbClr val="000000"/>
                </a:solidFill>
                <a:latin typeface="UTM Avo" panose="02040603050506020204" pitchFamily="18" charset="0"/>
                <a:ea typeface="Calibri"/>
                <a:cs typeface="Arial" pitchFamily="34" charset="0"/>
              </a:rPr>
              <a:t> 3.</a:t>
            </a:r>
          </a:p>
        </p:txBody>
      </p:sp>
      <p:sp>
        <p:nvSpPr>
          <p:cNvPr id="8" name="Rectangle: Rounded Corners 7">
            <a:extLst>
              <a:ext uri="{FF2B5EF4-FFF2-40B4-BE49-F238E27FC236}">
                <a16:creationId xmlns:a16="http://schemas.microsoft.com/office/drawing/2014/main" id="{EFDCDBC2-D05E-DB30-E074-BF83916079DB}"/>
              </a:ext>
            </a:extLst>
          </p:cNvPr>
          <p:cNvSpPr/>
          <p:nvPr/>
        </p:nvSpPr>
        <p:spPr>
          <a:xfrm>
            <a:off x="1222252"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3200" dirty="0">
                <a:solidFill>
                  <a:srgbClr val="000000"/>
                </a:solidFill>
                <a:latin typeface="UTM Avo" panose="02040603050506020204" pitchFamily="18" charset="0"/>
                <a:cs typeface="Arial" pitchFamily="34" charset="0"/>
              </a:rPr>
              <a:t>C. 3 </a:t>
            </a:r>
            <a:r>
              <a:rPr lang="fr-FR" sz="3200" dirty="0" err="1">
                <a:solidFill>
                  <a:srgbClr val="000000"/>
                </a:solidFill>
                <a:latin typeface="UTM Avo" panose="02040603050506020204" pitchFamily="18" charset="0"/>
                <a:cs typeface="Arial" pitchFamily="34" charset="0"/>
              </a:rPr>
              <a:t>và</a:t>
            </a:r>
            <a:r>
              <a:rPr lang="fr-FR" sz="3200" dirty="0">
                <a:solidFill>
                  <a:srgbClr val="000000"/>
                </a:solidFill>
                <a:latin typeface="UTM Avo" panose="02040603050506020204" pitchFamily="18" charset="0"/>
                <a:cs typeface="Arial" pitchFamily="34" charset="0"/>
              </a:rPr>
              <a:t> 1.</a:t>
            </a:r>
          </a:p>
        </p:txBody>
      </p:sp>
      <p:sp>
        <p:nvSpPr>
          <p:cNvPr id="9" name="Rectangle: Rounded Corners 8">
            <a:extLst>
              <a:ext uri="{FF2B5EF4-FFF2-40B4-BE49-F238E27FC236}">
                <a16:creationId xmlns:a16="http://schemas.microsoft.com/office/drawing/2014/main" id="{2A27DA89-33D7-7502-C2A1-C095B63FA100}"/>
              </a:ext>
            </a:extLst>
          </p:cNvPr>
          <p:cNvSpPr/>
          <p:nvPr/>
        </p:nvSpPr>
        <p:spPr>
          <a:xfrm>
            <a:off x="6250993" y="2880476"/>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defTabSz="914173"/>
            <a:r>
              <a:rPr lang="fr-FR" sz="3200" dirty="0">
                <a:solidFill>
                  <a:srgbClr val="000000"/>
                </a:solidFill>
                <a:latin typeface="UTM Avo" panose="02040603050506020204" pitchFamily="18" charset="0"/>
                <a:cs typeface="Arial" pitchFamily="34" charset="0"/>
              </a:rPr>
              <a:t>B. 2 </a:t>
            </a:r>
            <a:r>
              <a:rPr lang="fr-FR" sz="3200" dirty="0" err="1">
                <a:solidFill>
                  <a:srgbClr val="000000"/>
                </a:solidFill>
                <a:latin typeface="UTM Avo" panose="02040603050506020204" pitchFamily="18" charset="0"/>
                <a:cs typeface="Arial" pitchFamily="34" charset="0"/>
              </a:rPr>
              <a:t>và</a:t>
            </a:r>
            <a:r>
              <a:rPr lang="fr-FR" sz="3200" dirty="0">
                <a:solidFill>
                  <a:srgbClr val="000000"/>
                </a:solidFill>
                <a:latin typeface="UTM Avo" panose="02040603050506020204" pitchFamily="18" charset="0"/>
                <a:cs typeface="Arial" pitchFamily="34" charset="0"/>
              </a:rPr>
              <a:t> 2. </a:t>
            </a:r>
          </a:p>
        </p:txBody>
      </p:sp>
      <p:sp>
        <p:nvSpPr>
          <p:cNvPr id="10" name="Rectangle: Rounded Corners 9">
            <a:extLst>
              <a:ext uri="{FF2B5EF4-FFF2-40B4-BE49-F238E27FC236}">
                <a16:creationId xmlns:a16="http://schemas.microsoft.com/office/drawing/2014/main" id="{DE14934E-20A6-7D64-CA3E-A41BD37E648C}"/>
              </a:ext>
            </a:extLst>
          </p:cNvPr>
          <p:cNvSpPr/>
          <p:nvPr/>
        </p:nvSpPr>
        <p:spPr>
          <a:xfrm>
            <a:off x="6250993" y="4754812"/>
            <a:ext cx="4718756" cy="16554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13" tIns="45707" rIns="91413" bIns="45707" rtlCol="0" anchor="ctr"/>
          <a:lstStyle/>
          <a:p>
            <a:pPr lvl="0" algn="ctr"/>
            <a:r>
              <a:rPr lang="fr-FR" sz="3200" dirty="0">
                <a:solidFill>
                  <a:srgbClr val="000000"/>
                </a:solidFill>
                <a:latin typeface="UTM Avo" panose="02040603050506020204" pitchFamily="18" charset="0"/>
                <a:cs typeface="Arial" pitchFamily="34" charset="0"/>
              </a:rPr>
              <a:t>D. 1 </a:t>
            </a:r>
            <a:r>
              <a:rPr lang="fr-FR" sz="3200" dirty="0" err="1">
                <a:solidFill>
                  <a:srgbClr val="000000"/>
                </a:solidFill>
                <a:latin typeface="UTM Avo" panose="02040603050506020204" pitchFamily="18" charset="0"/>
                <a:cs typeface="Arial" pitchFamily="34" charset="0"/>
              </a:rPr>
              <a:t>và</a:t>
            </a:r>
            <a:r>
              <a:rPr lang="fr-FR" sz="3200" dirty="0">
                <a:solidFill>
                  <a:srgbClr val="000000"/>
                </a:solidFill>
                <a:latin typeface="UTM Avo" panose="02040603050506020204" pitchFamily="18" charset="0"/>
                <a:cs typeface="Arial" pitchFamily="34" charset="0"/>
              </a:rPr>
              <a:t> 4.</a:t>
            </a:r>
          </a:p>
        </p:txBody>
      </p:sp>
      <p:pic>
        <p:nvPicPr>
          <p:cNvPr id="6" name="Picture 5">
            <a:extLst>
              <a:ext uri="{FF2B5EF4-FFF2-40B4-BE49-F238E27FC236}">
                <a16:creationId xmlns:a16="http://schemas.microsoft.com/office/drawing/2014/main" id="{E9207469-2909-28E6-C3DB-C693BE9A59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62628" y="0"/>
            <a:ext cx="929372" cy="1036320"/>
          </a:xfrm>
          <a:prstGeom prst="rect">
            <a:avLst/>
          </a:prstGeom>
          <a:solidFill>
            <a:schemeClr val="bg1"/>
          </a:solidFill>
        </p:spPr>
      </p:pic>
    </p:spTree>
    <p:extLst>
      <p:ext uri="{BB962C8B-B14F-4D97-AF65-F5344CB8AC3E}">
        <p14:creationId xmlns:p14="http://schemas.microsoft.com/office/powerpoint/2010/main" val="39487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9"/>
                                        </p:tgtEl>
                                        <p:attrNameLst>
                                          <p:attrName>fillcolor</p:attrName>
                                        </p:attrNameLst>
                                      </p:cBhvr>
                                      <p:to>
                                        <a:srgbClr val="D99694"/>
                                      </p:to>
                                    </p:animClr>
                                    <p:set>
                                      <p:cBhvr>
                                        <p:cTn id="27" dur="500" fill="hold"/>
                                        <p:tgtEl>
                                          <p:spTgt spid="9"/>
                                        </p:tgtEl>
                                        <p:attrNameLst>
                                          <p:attrName>fill.type</p:attrName>
                                        </p:attrNameLst>
                                      </p:cBhvr>
                                      <p:to>
                                        <p:strVal val="solid"/>
                                      </p:to>
                                    </p:set>
                                    <p:set>
                                      <p:cBhvr>
                                        <p:cTn id="28" dur="5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mph" presetSubtype="2" fill="hold" nodeType="clickEffect">
                                  <p:stCondLst>
                                    <p:cond delay="0"/>
                                  </p:stCondLst>
                                  <p:childTnLst>
                                    <p:animClr clrSpc="rgb" dir="cw">
                                      <p:cBhvr>
                                        <p:cTn id="33" dur="500" fill="hold"/>
                                        <p:tgtEl>
                                          <p:spTgt spid="8"/>
                                        </p:tgtEl>
                                        <p:attrNameLst>
                                          <p:attrName>fillcolor</p:attrName>
                                        </p:attrNameLst>
                                      </p:cBhvr>
                                      <p:to>
                                        <a:srgbClr val="D99694"/>
                                      </p:to>
                                    </p:animClr>
                                    <p:set>
                                      <p:cBhvr>
                                        <p:cTn id="34" dur="500" fill="hold"/>
                                        <p:tgtEl>
                                          <p:spTgt spid="8"/>
                                        </p:tgtEl>
                                        <p:attrNameLst>
                                          <p:attrName>fill.type</p:attrName>
                                        </p:attrNameLst>
                                      </p:cBhvr>
                                      <p:to>
                                        <p:strVal val="solid"/>
                                      </p:to>
                                    </p:set>
                                    <p:set>
                                      <p:cBhvr>
                                        <p:cTn id="35"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5"/>
                                        </p:tgtEl>
                                        <p:attrNameLst>
                                          <p:attrName>fillcolor</p:attrName>
                                        </p:attrNameLst>
                                      </p:cBhvr>
                                      <p:to>
                                        <a:srgbClr val="92D050"/>
                                      </p:to>
                                    </p:animClr>
                                    <p:set>
                                      <p:cBhvr>
                                        <p:cTn id="41" dur="500" fill="hold"/>
                                        <p:tgtEl>
                                          <p:spTgt spid="5"/>
                                        </p:tgtEl>
                                        <p:attrNameLst>
                                          <p:attrName>fill.type</p:attrName>
                                        </p:attrNameLst>
                                      </p:cBhvr>
                                      <p:to>
                                        <p:strVal val="solid"/>
                                      </p:to>
                                    </p:set>
                                    <p:set>
                                      <p:cBhvr>
                                        <p:cTn id="4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clickEffect">
                                  <p:stCondLst>
                                    <p:cond delay="0"/>
                                  </p:stCondLst>
                                  <p:childTnLst>
                                    <p:animClr clrSpc="rgb" dir="cw">
                                      <p:cBhvr>
                                        <p:cTn id="47" dur="500" fill="hold"/>
                                        <p:tgtEl>
                                          <p:spTgt spid="10"/>
                                        </p:tgtEl>
                                        <p:attrNameLst>
                                          <p:attrName>fillcolor</p:attrName>
                                        </p:attrNameLst>
                                      </p:cBhvr>
                                      <p:to>
                                        <a:srgbClr val="D99694"/>
                                      </p:to>
                                    </p:animClr>
                                    <p:set>
                                      <p:cBhvr>
                                        <p:cTn id="48" dur="500" fill="hold"/>
                                        <p:tgtEl>
                                          <p:spTgt spid="10"/>
                                        </p:tgtEl>
                                        <p:attrNameLst>
                                          <p:attrName>fill.type</p:attrName>
                                        </p:attrNameLst>
                                      </p:cBhvr>
                                      <p:to>
                                        <p:strVal val="solid"/>
                                      </p:to>
                                    </p:set>
                                    <p:set>
                                      <p:cBhvr>
                                        <p:cTn id="49"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childTnLst>
        </p:cTn>
      </p:par>
    </p:tnLst>
    <p:bldLst>
      <p:bldP spid="27" grpId="0" animBg="1"/>
      <p:bldP spid="5" grpId="0" animBg="1"/>
      <p:bldP spid="8" grpId="0" animBg="1"/>
      <p:bldP spid="9"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402</TotalTime>
  <Words>2439</Words>
  <Application>Microsoft Office PowerPoint</Application>
  <PresentationFormat>Widescreen</PresentationFormat>
  <Paragraphs>194</Paragraphs>
  <Slides>39</Slides>
  <Notes>9</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Calibri</vt:lpstr>
      <vt:lpstr>Wingdings</vt:lpstr>
      <vt:lpstr>UTM Avo</vt:lpstr>
      <vt:lpstr>Calibri Light</vt:lpstr>
      <vt:lpstr>Cambria Math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26</cp:revision>
  <dcterms:created xsi:type="dcterms:W3CDTF">2024-03-07T01:43:18Z</dcterms:created>
  <dcterms:modified xsi:type="dcterms:W3CDTF">2024-05-07T08:06:30Z</dcterms:modified>
</cp:coreProperties>
</file>