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1"/>
  </p:notesMasterIdLst>
  <p:handoutMasterIdLst>
    <p:handoutMasterId r:id="rId32"/>
  </p:handoutMasterIdLst>
  <p:sldIdLst>
    <p:sldId id="256" r:id="rId2"/>
    <p:sldId id="334" r:id="rId3"/>
    <p:sldId id="276" r:id="rId4"/>
    <p:sldId id="284" r:id="rId5"/>
    <p:sldId id="291" r:id="rId6"/>
    <p:sldId id="293" r:id="rId7"/>
    <p:sldId id="342" r:id="rId8"/>
    <p:sldId id="335" r:id="rId9"/>
    <p:sldId id="336" r:id="rId10"/>
    <p:sldId id="340" r:id="rId11"/>
    <p:sldId id="305" r:id="rId12"/>
    <p:sldId id="343" r:id="rId13"/>
    <p:sldId id="344" r:id="rId14"/>
    <p:sldId id="345" r:id="rId15"/>
    <p:sldId id="346" r:id="rId16"/>
    <p:sldId id="347" r:id="rId17"/>
    <p:sldId id="348" r:id="rId18"/>
    <p:sldId id="299" r:id="rId19"/>
    <p:sldId id="349" r:id="rId20"/>
    <p:sldId id="321" r:id="rId21"/>
    <p:sldId id="350" r:id="rId22"/>
    <p:sldId id="351" r:id="rId23"/>
    <p:sldId id="359" r:id="rId24"/>
    <p:sldId id="361" r:id="rId25"/>
    <p:sldId id="362" r:id="rId26"/>
    <p:sldId id="363" r:id="rId27"/>
    <p:sldId id="364" r:id="rId28"/>
    <p:sldId id="357" r:id="rId29"/>
    <p:sldId id="358" r:id="rId30"/>
  </p:sldIdLst>
  <p:sldSz cx="12192000" cy="6858000"/>
  <p:notesSz cx="6858000" cy="9144000"/>
  <p:embeddedFontLst>
    <p:embeddedFont>
      <p:font typeface="#9Slide03 Sofia Pro Soft Bold" panose="020B0604020202020204" charset="0"/>
      <p:bold r:id="rId33"/>
    </p:embeddedFont>
    <p:embeddedFont>
      <p:font typeface="Cambria Math" panose="02040503050406030204" pitchFamily="18" charset="0"/>
      <p:regular r:id="rId3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67B00"/>
    <a:srgbClr val="CC00CC"/>
    <a:srgbClr val="0066FF"/>
    <a:srgbClr val="336600"/>
    <a:srgbClr val="33CC33"/>
    <a:srgbClr val="00FFFF"/>
    <a:srgbClr val="FFFFE7"/>
    <a:srgbClr val="007A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1" autoAdjust="0"/>
    <p:restoredTop sz="94660"/>
  </p:normalViewPr>
  <p:slideViewPr>
    <p:cSldViewPr snapToGrid="0">
      <p:cViewPr varScale="1">
        <p:scale>
          <a:sx n="70" d="100"/>
          <a:sy n="70" d="100"/>
        </p:scale>
        <p:origin x="708" y="66"/>
      </p:cViewPr>
      <p:guideLst>
        <p:guide orient="horz" pos="211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9Slide03 Sofia Pro Soft Bold" panose="020B0000000000000000" pitchFamily="34" charset="0"/>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9Slide03 Sofia Pro Soft Bold" panose="020B0000000000000000" pitchFamily="34" charset="0"/>
              </a:rPr>
              <a:t>2026/2/1</a:t>
            </a:fld>
            <a:endParaRPr lang="zh-CN" altLang="en-US">
              <a:latin typeface="#9Slide03 Sofia Pro Soft Bold" panose="020B0000000000000000" pitchFamily="34" charset="0"/>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9Slide03 Sofia Pro Soft Bold" panose="020B0000000000000000" pitchFamily="34" charset="0"/>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9Slide03 Sofia Pro Soft Bold" panose="020B0000000000000000" pitchFamily="34" charset="0"/>
              </a:rPr>
              <a:t>‹#›</a:t>
            </a:fld>
            <a:endParaRPr lang="zh-CN" altLang="en-US">
              <a:latin typeface="#9Slide03 Sofia Pro Soft Bold" panose="020B0000000000000000"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9Slide03 Sofia Pro Soft Bold" panose="020B0000000000000000" pitchFamily="34" charset="0"/>
                <a:ea typeface="Calibri" panose="020F0502020204030204" charset="0"/>
                <a:cs typeface="Calibri" panose="020F0502020204030204"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9Slide03 Sofia Pro Soft Bold" panose="020B0000000000000000" pitchFamily="34" charset="0"/>
                <a:ea typeface="Calibri" panose="020F0502020204030204" charset="0"/>
                <a:cs typeface="Calibri" panose="020F0502020204030204" charset="0"/>
              </a:defRPr>
            </a:lvl1pPr>
          </a:lstStyle>
          <a:p>
            <a:fld id="{D2A48B96-639E-45A3-A0BA-2464DFDB1FAA}" type="datetimeFigureOut">
              <a:rPr lang="zh-CN" altLang="en-US" smtClean="0"/>
              <a:pPr/>
              <a:t>2026/2/1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9Slide03 Sofia Pro Soft Bold" panose="020B0000000000000000" pitchFamily="34" charset="0"/>
                <a:ea typeface="Calibri" panose="020F0502020204030204" charset="0"/>
                <a:cs typeface="Calibri" panose="020F0502020204030204"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9Slide03 Sofia Pro Soft Bold" panose="020B0000000000000000" pitchFamily="34" charset="0"/>
                <a:ea typeface="Calibri" panose="020F0502020204030204" charset="0"/>
                <a:cs typeface="Calibri" panose="020F0502020204030204" charset="0"/>
              </a:defRPr>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9Slide03 Sofia Pro Soft Bold" panose="020B0000000000000000" pitchFamily="34" charset="0"/>
        <a:ea typeface="Calibri" panose="020F0502020204030204" charset="0"/>
        <a:cs typeface="Calibri" panose="020F0502020204030204" charset="0"/>
      </a:defRPr>
    </a:lvl1pPr>
    <a:lvl2pPr marL="457200" algn="l" defTabSz="914400" rtl="0" eaLnBrk="1" latinLnBrk="0" hangingPunct="1">
      <a:defRPr sz="1200" kern="1200">
        <a:solidFill>
          <a:schemeClr val="tx1"/>
        </a:solidFill>
        <a:latin typeface="#9Slide03 Sofia Pro Soft Bold" panose="020B0000000000000000" pitchFamily="34" charset="0"/>
        <a:ea typeface="Calibri" panose="020F0502020204030204" charset="0"/>
        <a:cs typeface="Calibri" panose="020F0502020204030204" charset="0"/>
      </a:defRPr>
    </a:lvl2pPr>
    <a:lvl3pPr marL="914400" algn="l" defTabSz="914400" rtl="0" eaLnBrk="1" latinLnBrk="0" hangingPunct="1">
      <a:defRPr sz="1200" kern="1200">
        <a:solidFill>
          <a:schemeClr val="tx1"/>
        </a:solidFill>
        <a:latin typeface="#9Slide03 Sofia Pro Soft Bold" panose="020B0000000000000000" pitchFamily="34" charset="0"/>
        <a:ea typeface="Calibri" panose="020F0502020204030204" charset="0"/>
        <a:cs typeface="Calibri" panose="020F0502020204030204" charset="0"/>
      </a:defRPr>
    </a:lvl3pPr>
    <a:lvl4pPr marL="1371600" algn="l" defTabSz="914400" rtl="0" eaLnBrk="1" latinLnBrk="0" hangingPunct="1">
      <a:defRPr sz="1200" kern="1200">
        <a:solidFill>
          <a:schemeClr val="tx1"/>
        </a:solidFill>
        <a:latin typeface="#9Slide03 Sofia Pro Soft Bold" panose="020B0000000000000000" pitchFamily="34" charset="0"/>
        <a:ea typeface="Calibri" panose="020F0502020204030204" charset="0"/>
        <a:cs typeface="Calibri" panose="020F0502020204030204" charset="0"/>
      </a:defRPr>
    </a:lvl4pPr>
    <a:lvl5pPr marL="1828800" algn="l" defTabSz="914400" rtl="0" eaLnBrk="1" latinLnBrk="0" hangingPunct="1">
      <a:defRPr sz="1200" kern="1200">
        <a:solidFill>
          <a:schemeClr val="tx1"/>
        </a:solidFill>
        <a:latin typeface="#9Slide03 Sofia Pro Soft Bold" panose="020B0000000000000000" pitchFamily="34" charset="0"/>
        <a:ea typeface="Calibri" panose="020F0502020204030204" charset="0"/>
        <a:cs typeface="Calibri" panose="020F050202020403020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DABBA846-BFE6-4A6F-6ACC-424D822D5481}"/>
              </a:ext>
            </a:extLst>
          </p:cNvPr>
          <p:cNvGrpSpPr/>
          <p:nvPr userDrawn="1"/>
        </p:nvGrpSpPr>
        <p:grpSpPr>
          <a:xfrm>
            <a:off x="0" y="-3115"/>
            <a:ext cx="12192000" cy="6861116"/>
            <a:chOff x="0" y="-3115"/>
            <a:chExt cx="12192000" cy="6861116"/>
          </a:xfrm>
        </p:grpSpPr>
        <p:sp>
          <p:nvSpPr>
            <p:cNvPr id="20" name="Rectangle 6" descr="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
            <p:cNvSpPr/>
            <p:nvPr userDrawn="1"/>
          </p:nvSpPr>
          <p:spPr>
            <a:xfrm>
              <a:off x="0" y="-1"/>
              <a:ext cx="12192000" cy="4881093"/>
            </a:xfrm>
            <a:prstGeom prst="rect">
              <a:avLst/>
            </a:prstGeom>
            <a:solidFill>
              <a:schemeClr val="accent6">
                <a:lumMod val="40000"/>
                <a:lumOff val="60000"/>
              </a:schemeClr>
            </a:solidFill>
            <a:ln w="9525">
              <a:noFill/>
            </a:ln>
          </p:spPr>
          <p:txBody>
            <a:bodyPr/>
            <a:lstStyle>
              <a:lvl1pPr marL="342900" indent="-342900" algn="l" rtl="0" eaLnBrk="0" fontAlgn="base" hangingPunct="0">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SimSun"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SimSun"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SimSun" panose="02010600030101010101" pitchFamily="2" charset="-122"/>
                </a:defRPr>
              </a:lvl5pPr>
            </a:lstStyle>
            <a:p>
              <a:pPr marL="0" lvl="0" indent="0" eaLnBrk="1" hangingPunct="1">
                <a:spcBef>
                  <a:spcPct val="0"/>
                </a:spcBef>
                <a:buNone/>
              </a:pPr>
              <a:endParaRPr lang="zh-CN" altLang="en-US" sz="1800" dirty="0">
                <a:solidFill>
                  <a:schemeClr val="tx1"/>
                </a:solidFill>
                <a:latin typeface="#9Slide03 Sofia Pro Soft Bold" panose="020B0000000000000000" pitchFamily="34" charset="0"/>
                <a:ea typeface="Calibri" panose="020F0502020204030204" charset="0"/>
                <a:cs typeface="Calibri" panose="020F0502020204030204" charset="0"/>
              </a:endParaRPr>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6226" r="7389" b="84853"/>
            <a:stretch>
              <a:fillRect/>
            </a:stretch>
          </p:blipFill>
          <p:spPr>
            <a:xfrm>
              <a:off x="1687112" y="-3115"/>
              <a:ext cx="8772281" cy="4085718"/>
            </a:xfrm>
            <a:prstGeom prst="rect">
              <a:avLst/>
            </a:prstGeom>
          </p:spPr>
        </p:pic>
        <p:sp>
          <p:nvSpPr>
            <p:cNvPr id="21" name="Rectangle 6" descr="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
            <p:cNvSpPr/>
            <p:nvPr userDrawn="1"/>
          </p:nvSpPr>
          <p:spPr>
            <a:xfrm>
              <a:off x="0" y="3672498"/>
              <a:ext cx="12192000" cy="3185503"/>
            </a:xfrm>
            <a:prstGeom prst="rect">
              <a:avLst/>
            </a:prstGeom>
            <a:solidFill>
              <a:schemeClr val="accent4">
                <a:lumMod val="40000"/>
                <a:lumOff val="60000"/>
              </a:schemeClr>
            </a:solidFill>
            <a:ln w="9525">
              <a:noFill/>
            </a:ln>
          </p:spPr>
          <p:txBody>
            <a:bodyPr/>
            <a:lstStyle>
              <a:lvl1pPr marL="342900" indent="-342900" algn="l" rtl="0" eaLnBrk="0" fontAlgn="base" hangingPunct="0">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SimSun"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SimSun"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SimSun" panose="02010600030101010101" pitchFamily="2" charset="-122"/>
                </a:defRPr>
              </a:lvl5pPr>
            </a:lstStyle>
            <a:p>
              <a:pPr marL="0" lvl="0" indent="0" eaLnBrk="1" hangingPunct="1">
                <a:spcBef>
                  <a:spcPct val="0"/>
                </a:spcBef>
                <a:buNone/>
              </a:pPr>
              <a:endParaRPr lang="zh-CN" altLang="en-US" sz="1800" dirty="0">
                <a:solidFill>
                  <a:schemeClr val="tx1"/>
                </a:solidFill>
                <a:latin typeface="#9Slide03 Sofia Pro Soft Bold" panose="020B0000000000000000" pitchFamily="34" charset="0"/>
                <a:ea typeface="Calibri" panose="020F0502020204030204" charset="0"/>
                <a:cs typeface="Calibri" panose="020F0502020204030204" charset="0"/>
              </a:endParaRPr>
            </a:p>
          </p:txBody>
        </p:sp>
        <p:pic>
          <p:nvPicPr>
            <p:cNvPr id="14" name="图片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3521" t="2395" r="84645" b="93484"/>
            <a:stretch>
              <a:fillRect/>
            </a:stretch>
          </p:blipFill>
          <p:spPr>
            <a:xfrm>
              <a:off x="466892" y="292901"/>
              <a:ext cx="1123233" cy="1038992"/>
            </a:xfrm>
            <a:prstGeom prst="rect">
              <a:avLst/>
            </a:prstGeom>
          </p:spPr>
        </p:pic>
        <p:grpSp>
          <p:nvGrpSpPr>
            <p:cNvPr id="11" name="Group 10">
              <a:extLst>
                <a:ext uri="{FF2B5EF4-FFF2-40B4-BE49-F238E27FC236}">
                  <a16:creationId xmlns:a16="http://schemas.microsoft.com/office/drawing/2014/main" id="{B4F3B753-0755-07AE-914C-EE42794D84D6}"/>
                </a:ext>
              </a:extLst>
            </p:cNvPr>
            <p:cNvGrpSpPr/>
            <p:nvPr userDrawn="1"/>
          </p:nvGrpSpPr>
          <p:grpSpPr>
            <a:xfrm>
              <a:off x="2634518" y="1337636"/>
              <a:ext cx="6810085" cy="2994182"/>
              <a:chOff x="2690957" y="2493218"/>
              <a:chExt cx="6810085" cy="2994182"/>
            </a:xfrm>
          </p:grpSpPr>
          <p:pic>
            <p:nvPicPr>
              <p:cNvPr id="9"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l="31922" t="724" r="34057" b="90923"/>
              <a:stretch>
                <a:fillRect/>
              </a:stretch>
            </p:blipFill>
            <p:spPr>
              <a:xfrm>
                <a:off x="4572000" y="2493218"/>
                <a:ext cx="2906631" cy="1895632"/>
              </a:xfrm>
              <a:prstGeom prst="rect">
                <a:avLst/>
              </a:prstGeom>
            </p:spPr>
          </p:pic>
          <p:pic>
            <p:nvPicPr>
              <p:cNvPr id="19" name="图片 18"/>
              <p:cNvPicPr>
                <a:picLocks noChangeAspect="1"/>
              </p:cNvPicPr>
              <p:nvPr userDrawn="1"/>
            </p:nvPicPr>
            <p:blipFill rotWithShape="1">
              <a:blip r:embed="rId3" cstate="print">
                <a:extLst>
                  <a:ext uri="{28A0092B-C50C-407E-A947-70E740481C1C}">
                    <a14:useLocalDpi xmlns:a14="http://schemas.microsoft.com/office/drawing/2010/main" val="0"/>
                  </a:ext>
                </a:extLst>
              </a:blip>
              <a:srcRect l="13284" t="14646" r="12461" b="75553"/>
              <a:stretch>
                <a:fillRect/>
              </a:stretch>
            </p:blipFill>
            <p:spPr>
              <a:xfrm>
                <a:off x="2690957" y="3099800"/>
                <a:ext cx="6810085" cy="2387600"/>
              </a:xfrm>
              <a:prstGeom prst="rect">
                <a:avLst/>
              </a:prstGeom>
            </p:spPr>
          </p:pic>
        </p:grpSp>
        <p:pic>
          <p:nvPicPr>
            <p:cNvPr id="24" name="图片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82256" t="20493" r="3839" b="71711"/>
            <a:stretch>
              <a:fillRect/>
            </a:stretch>
          </p:blipFill>
          <p:spPr>
            <a:xfrm>
              <a:off x="1098576" y="5296749"/>
              <a:ext cx="605307" cy="901521"/>
            </a:xfrm>
            <a:prstGeom prst="rect">
              <a:avLst/>
            </a:prstGeom>
          </p:spPr>
        </p:pic>
        <p:pic>
          <p:nvPicPr>
            <p:cNvPr id="25" name="图片 24"/>
            <p:cNvPicPr>
              <a:picLocks noChangeAspect="1"/>
            </p:cNvPicPr>
            <p:nvPr userDrawn="1"/>
          </p:nvPicPr>
          <p:blipFill rotWithShape="1">
            <a:blip r:embed="rId2" cstate="print">
              <a:extLst>
                <a:ext uri="{28A0092B-C50C-407E-A947-70E740481C1C}">
                  <a14:useLocalDpi xmlns:a14="http://schemas.microsoft.com/office/drawing/2010/main" val="0"/>
                </a:ext>
              </a:extLst>
            </a:blip>
            <a:srcRect t="29848" r="80462" b="64472"/>
            <a:stretch>
              <a:fillRect/>
            </a:stretch>
          </p:blipFill>
          <p:spPr>
            <a:xfrm>
              <a:off x="10428450" y="5613283"/>
              <a:ext cx="850559" cy="656822"/>
            </a:xfrm>
            <a:prstGeom prst="rect">
              <a:avLst/>
            </a:prstGeom>
          </p:spPr>
        </p:pic>
      </p:grpSp>
      <p:sp>
        <p:nvSpPr>
          <p:cNvPr id="3" name="副标题 2"/>
          <p:cNvSpPr>
            <a:spLocks noGrp="1"/>
          </p:cNvSpPr>
          <p:nvPr>
            <p:ph type="subTitle" idx="1" hasCustomPrompt="1"/>
          </p:nvPr>
        </p:nvSpPr>
        <p:spPr>
          <a:xfrm>
            <a:off x="1590125" y="5487674"/>
            <a:ext cx="9144000" cy="656822"/>
          </a:xfrm>
        </p:spPr>
        <p:txBody>
          <a:bodyPr>
            <a:noAutofit/>
          </a:bodyPr>
          <a:lstStyle>
            <a:lvl1pPr marL="0" indent="0" algn="ctr">
              <a:buNone/>
              <a:defRPr sz="4400">
                <a:solidFill>
                  <a:srgbClr val="0F304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BÀI</a:t>
            </a:r>
            <a:r>
              <a:rPr lang="vi-VN" altLang="zh-CN"/>
              <a:t> 17. NGUYÊN TỐ NHÓM IA</a:t>
            </a:r>
            <a:endParaRPr lang="zh-CN" altLang="en-US"/>
          </a:p>
        </p:txBody>
      </p:sp>
      <p:pic>
        <p:nvPicPr>
          <p:cNvPr id="29" name="Picture 28">
            <a:extLst>
              <a:ext uri="{FF2B5EF4-FFF2-40B4-BE49-F238E27FC236}">
                <a16:creationId xmlns:a16="http://schemas.microsoft.com/office/drawing/2014/main" id="{1583B455-B473-BB86-ACA8-2EB9AFDB73B9}"/>
              </a:ext>
            </a:extLst>
          </p:cNvPr>
          <p:cNvPicPr>
            <a:picLocks noChangeAspect="1"/>
          </p:cNvPicPr>
          <p:nvPr userDrawn="1"/>
        </p:nvPicPr>
        <p:blipFill>
          <a:blip r:embed="rId4"/>
          <a:stretch>
            <a:fillRect/>
          </a:stretch>
        </p:blipFill>
        <p:spPr>
          <a:xfrm rot="1349642">
            <a:off x="10817020" y="4152106"/>
            <a:ext cx="986308" cy="986308"/>
          </a:xfrm>
          <a:prstGeom prst="rect">
            <a:avLst/>
          </a:prstGeom>
        </p:spPr>
      </p:pic>
      <p:sp>
        <p:nvSpPr>
          <p:cNvPr id="30" name="Title 29">
            <a:extLst>
              <a:ext uri="{FF2B5EF4-FFF2-40B4-BE49-F238E27FC236}">
                <a16:creationId xmlns:a16="http://schemas.microsoft.com/office/drawing/2014/main" id="{1EDE7FAB-DF6F-DE9B-C46A-859690A528E2}"/>
              </a:ext>
            </a:extLst>
          </p:cNvPr>
          <p:cNvSpPr>
            <a:spLocks noGrp="1"/>
          </p:cNvSpPr>
          <p:nvPr>
            <p:ph type="title" hasCustomPrompt="1"/>
          </p:nvPr>
        </p:nvSpPr>
        <p:spPr>
          <a:xfrm>
            <a:off x="3703895" y="3931283"/>
            <a:ext cx="7836289" cy="1325563"/>
          </a:xfrm>
        </p:spPr>
        <p:txBody>
          <a:bodyPr>
            <a:normAutofit/>
          </a:bodyPr>
          <a:lstStyle>
            <a:lvl1pPr>
              <a:defRPr sz="3200"/>
            </a:lvl1pPr>
          </a:lstStyle>
          <a:p>
            <a:r>
              <a:rPr lang="en-US">
                <a:solidFill>
                  <a:schemeClr val="accent5">
                    <a:lumMod val="50000"/>
                  </a:schemeClr>
                </a:solidFill>
              </a:rPr>
              <a:t>NGUYÊN TỐ NHÓM IA VÀ NHÓM IIA</a:t>
            </a:r>
            <a:endParaRPr lang="en-US"/>
          </a:p>
        </p:txBody>
      </p:sp>
      <p:sp>
        <p:nvSpPr>
          <p:cNvPr id="37" name="日期占位符 3">
            <a:extLst>
              <a:ext uri="{FF2B5EF4-FFF2-40B4-BE49-F238E27FC236}">
                <a16:creationId xmlns:a16="http://schemas.microsoft.com/office/drawing/2014/main" id="{81D632CC-86DF-7FCC-57F4-83C86D44E19D}"/>
              </a:ext>
            </a:extLst>
          </p:cNvPr>
          <p:cNvSpPr txBox="1">
            <a:spLocks/>
          </p:cNvSpPr>
          <p:nvPr userDrawn="1"/>
        </p:nvSpPr>
        <p:spPr>
          <a:xfrm>
            <a:off x="1179815" y="6423208"/>
            <a:ext cx="3106479"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9Slide03 Sofia Pro Soft Bold" panose="020B0000000000000000" pitchFamily="34" charset="0"/>
                <a:ea typeface="Calibri" panose="020F0502020204030204" charset="0"/>
                <a:cs typeface="Calibri" panose="020F050202020403020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SIÊU DỰ ÁN HÓA 12 CHƯƠNG TRÌNH MỚI</a:t>
            </a:r>
            <a:endParaRPr lang="zh-CN" altLang="en-US"/>
          </a:p>
        </p:txBody>
      </p:sp>
      <p:sp>
        <p:nvSpPr>
          <p:cNvPr id="39" name="Title 29">
            <a:extLst>
              <a:ext uri="{FF2B5EF4-FFF2-40B4-BE49-F238E27FC236}">
                <a16:creationId xmlns:a16="http://schemas.microsoft.com/office/drawing/2014/main" id="{DEA9E4EA-CEFB-5258-0574-9357F235F27F}"/>
              </a:ext>
            </a:extLst>
          </p:cNvPr>
          <p:cNvSpPr txBox="1">
            <a:spLocks/>
          </p:cNvSpPr>
          <p:nvPr userDrawn="1"/>
        </p:nvSpPr>
        <p:spPr>
          <a:xfrm>
            <a:off x="1173676" y="3931283"/>
            <a:ext cx="78362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9Slide03 Sofia Pro Soft Bold" panose="020B0000000000000000" pitchFamily="34" charset="0"/>
                <a:ea typeface="Calibri" panose="020F0502020204030204" charset="0"/>
                <a:cs typeface="Calibri" panose="020F0502020204030204" charset="0"/>
              </a:defRPr>
            </a:lvl1pPr>
          </a:lstStyle>
          <a:p>
            <a:r>
              <a:rPr lang="en-US">
                <a:solidFill>
                  <a:schemeClr val="accent5">
                    <a:lumMod val="50000"/>
                  </a:schemeClr>
                </a:solidFill>
              </a:rPr>
              <a:t>CHƯƠNG </a:t>
            </a:r>
            <a:r>
              <a:rPr lang="vi-VN">
                <a:solidFill>
                  <a:schemeClr val="accent5">
                    <a:lumMod val="50000"/>
                  </a:schemeClr>
                </a:solidFill>
              </a:rPr>
              <a:t>7</a:t>
            </a:r>
            <a:endParaRPr lang="en-US">
              <a:solidFill>
                <a:schemeClr val="accent5">
                  <a:lumMod val="50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B6D4C43E-DD09-483E-B4F8-0CD08AE46E0C}"/>
              </a:ext>
            </a:extLst>
          </p:cNvPr>
          <p:cNvPicPr>
            <a:picLocks noChangeAspect="1"/>
          </p:cNvPicPr>
          <p:nvPr userDrawn="1"/>
        </p:nvPicPr>
        <p:blipFill>
          <a:blip r:embed="rId2"/>
          <a:stretch>
            <a:fillRect/>
          </a:stretch>
        </p:blipFill>
        <p:spPr>
          <a:xfrm>
            <a:off x="539568" y="50800"/>
            <a:ext cx="811493" cy="815792"/>
          </a:xfrm>
          <a:prstGeom prst="rect">
            <a:avLst/>
          </a:prstGeom>
        </p:spPr>
      </p:pic>
      <p:pic>
        <p:nvPicPr>
          <p:cNvPr id="6" name="图片 5">
            <a:extLst>
              <a:ext uri="{FF2B5EF4-FFF2-40B4-BE49-F238E27FC236}">
                <a16:creationId xmlns:a16="http://schemas.microsoft.com/office/drawing/2014/main" id="{CB4CBCD7-CDCA-4F7B-A8E8-9AC9F26BC650}"/>
              </a:ext>
            </a:extLst>
          </p:cNvPr>
          <p:cNvPicPr>
            <a:picLocks noChangeAspect="1"/>
          </p:cNvPicPr>
          <p:nvPr userDrawn="1"/>
        </p:nvPicPr>
        <p:blipFill>
          <a:blip r:embed="rId3"/>
          <a:stretch>
            <a:fillRect/>
          </a:stretch>
        </p:blipFill>
        <p:spPr>
          <a:xfrm>
            <a:off x="10172058" y="5348376"/>
            <a:ext cx="839981" cy="1249384"/>
          </a:xfrm>
          <a:prstGeom prst="rect">
            <a:avLst/>
          </a:prstGeom>
        </p:spPr>
      </p:pic>
      <p:pic>
        <p:nvPicPr>
          <p:cNvPr id="7" name="图片 6">
            <a:extLst>
              <a:ext uri="{FF2B5EF4-FFF2-40B4-BE49-F238E27FC236}">
                <a16:creationId xmlns:a16="http://schemas.microsoft.com/office/drawing/2014/main" id="{16C29C2F-77D8-4AAE-B029-91E7CAE0A77C}"/>
              </a:ext>
            </a:extLst>
          </p:cNvPr>
          <p:cNvPicPr>
            <a:picLocks noChangeAspect="1"/>
          </p:cNvPicPr>
          <p:nvPr userDrawn="1"/>
        </p:nvPicPr>
        <p:blipFill>
          <a:blip r:embed="rId4"/>
          <a:stretch>
            <a:fillRect/>
          </a:stretch>
        </p:blipFill>
        <p:spPr>
          <a:xfrm>
            <a:off x="1" y="408587"/>
            <a:ext cx="1079135" cy="458005"/>
          </a:xfrm>
          <a:prstGeom prst="rect">
            <a:avLst/>
          </a:prstGeom>
        </p:spPr>
      </p:pic>
      <p:pic>
        <p:nvPicPr>
          <p:cNvPr id="8" name="图片 7">
            <a:extLst>
              <a:ext uri="{FF2B5EF4-FFF2-40B4-BE49-F238E27FC236}">
                <a16:creationId xmlns:a16="http://schemas.microsoft.com/office/drawing/2014/main" id="{360598B0-5E40-4DA3-9401-A9C04D121717}"/>
              </a:ext>
            </a:extLst>
          </p:cNvPr>
          <p:cNvPicPr>
            <a:picLocks noChangeAspect="1"/>
          </p:cNvPicPr>
          <p:nvPr userDrawn="1"/>
        </p:nvPicPr>
        <p:blipFill>
          <a:blip r:embed="rId5"/>
          <a:stretch>
            <a:fillRect/>
          </a:stretch>
        </p:blipFill>
        <p:spPr>
          <a:xfrm>
            <a:off x="-373870" y="6430038"/>
            <a:ext cx="12997799" cy="430821"/>
          </a:xfrm>
          <a:prstGeom prst="rect">
            <a:avLst/>
          </a:prstGeom>
        </p:spPr>
      </p:pic>
      <p:pic>
        <p:nvPicPr>
          <p:cNvPr id="9" name="图片 8">
            <a:extLst>
              <a:ext uri="{FF2B5EF4-FFF2-40B4-BE49-F238E27FC236}">
                <a16:creationId xmlns:a16="http://schemas.microsoft.com/office/drawing/2014/main" id="{6E4EBAB0-B729-4215-B817-FC067D842D35}"/>
              </a:ext>
            </a:extLst>
          </p:cNvPr>
          <p:cNvPicPr>
            <a:picLocks noChangeAspect="1"/>
          </p:cNvPicPr>
          <p:nvPr userDrawn="1"/>
        </p:nvPicPr>
        <p:blipFill>
          <a:blip r:embed="rId6"/>
          <a:stretch>
            <a:fillRect/>
          </a:stretch>
        </p:blipFill>
        <p:spPr>
          <a:xfrm>
            <a:off x="4821446" y="6432855"/>
            <a:ext cx="2942591" cy="178832"/>
          </a:xfrm>
          <a:prstGeom prst="rect">
            <a:avLst/>
          </a:prstGeom>
        </p:spPr>
      </p:pic>
      <p:pic>
        <p:nvPicPr>
          <p:cNvPr id="10" name="图片 9">
            <a:extLst>
              <a:ext uri="{FF2B5EF4-FFF2-40B4-BE49-F238E27FC236}">
                <a16:creationId xmlns:a16="http://schemas.microsoft.com/office/drawing/2014/main" id="{6D7B5E2B-5F9F-4F50-8DCD-D76A227987D2}"/>
              </a:ext>
            </a:extLst>
          </p:cNvPr>
          <p:cNvPicPr>
            <a:picLocks noChangeAspect="1"/>
          </p:cNvPicPr>
          <p:nvPr userDrawn="1"/>
        </p:nvPicPr>
        <p:blipFill>
          <a:blip r:embed="rId7"/>
          <a:stretch>
            <a:fillRect/>
          </a:stretch>
        </p:blipFill>
        <p:spPr>
          <a:xfrm>
            <a:off x="10949296" y="4741333"/>
            <a:ext cx="903509" cy="1870547"/>
          </a:xfrm>
          <a:prstGeom prst="rect">
            <a:avLst/>
          </a:prstGeom>
        </p:spPr>
      </p:pic>
      <p:pic>
        <p:nvPicPr>
          <p:cNvPr id="11" name="图片 10">
            <a:extLst>
              <a:ext uri="{FF2B5EF4-FFF2-40B4-BE49-F238E27FC236}">
                <a16:creationId xmlns:a16="http://schemas.microsoft.com/office/drawing/2014/main" id="{BEFBD492-E027-448C-B14D-3F92A7861FC9}"/>
              </a:ext>
            </a:extLst>
          </p:cNvPr>
          <p:cNvPicPr>
            <a:picLocks noChangeAspect="1"/>
          </p:cNvPicPr>
          <p:nvPr userDrawn="1"/>
        </p:nvPicPr>
        <p:blipFill>
          <a:blip r:embed="rId8"/>
          <a:stretch>
            <a:fillRect/>
          </a:stretch>
        </p:blipFill>
        <p:spPr>
          <a:xfrm>
            <a:off x="9360097" y="4721524"/>
            <a:ext cx="1164680" cy="1948192"/>
          </a:xfrm>
          <a:prstGeom prst="rect">
            <a:avLst/>
          </a:prstGeom>
        </p:spPr>
      </p:pic>
      <p:pic>
        <p:nvPicPr>
          <p:cNvPr id="12" name="图片 11">
            <a:extLst>
              <a:ext uri="{FF2B5EF4-FFF2-40B4-BE49-F238E27FC236}">
                <a16:creationId xmlns:a16="http://schemas.microsoft.com/office/drawing/2014/main" id="{8F2D29CF-81A6-4D49-8830-087779FEC47A}"/>
              </a:ext>
            </a:extLst>
          </p:cNvPr>
          <p:cNvPicPr>
            <a:picLocks noChangeAspect="1"/>
          </p:cNvPicPr>
          <p:nvPr userDrawn="1"/>
        </p:nvPicPr>
        <p:blipFill>
          <a:blip r:embed="rId9"/>
          <a:stretch>
            <a:fillRect/>
          </a:stretch>
        </p:blipFill>
        <p:spPr>
          <a:xfrm>
            <a:off x="11511853" y="6116047"/>
            <a:ext cx="564692" cy="395285"/>
          </a:xfrm>
          <a:prstGeom prst="rect">
            <a:avLst/>
          </a:prstGeom>
        </p:spPr>
      </p:pic>
      <p:pic>
        <p:nvPicPr>
          <p:cNvPr id="13" name="图片 12">
            <a:extLst>
              <a:ext uri="{FF2B5EF4-FFF2-40B4-BE49-F238E27FC236}">
                <a16:creationId xmlns:a16="http://schemas.microsoft.com/office/drawing/2014/main" id="{3F94A80F-97E3-4D6C-9CE9-5F1248926610}"/>
              </a:ext>
            </a:extLst>
          </p:cNvPr>
          <p:cNvPicPr>
            <a:picLocks noChangeAspect="1"/>
          </p:cNvPicPr>
          <p:nvPr userDrawn="1"/>
        </p:nvPicPr>
        <p:blipFill>
          <a:blip r:embed="rId10"/>
          <a:stretch>
            <a:fillRect/>
          </a:stretch>
        </p:blipFill>
        <p:spPr>
          <a:xfrm>
            <a:off x="10172058" y="3909484"/>
            <a:ext cx="1058799" cy="889392"/>
          </a:xfrm>
          <a:prstGeom prst="rect">
            <a:avLst/>
          </a:prstGeom>
        </p:spPr>
      </p:pic>
      <p:pic>
        <p:nvPicPr>
          <p:cNvPr id="14" name="图片 13">
            <a:extLst>
              <a:ext uri="{FF2B5EF4-FFF2-40B4-BE49-F238E27FC236}">
                <a16:creationId xmlns:a16="http://schemas.microsoft.com/office/drawing/2014/main" id="{1AC476DB-14CB-4419-8E7B-144FF0496BDA}"/>
              </a:ext>
            </a:extLst>
          </p:cNvPr>
          <p:cNvPicPr>
            <a:picLocks noChangeAspect="1"/>
          </p:cNvPicPr>
          <p:nvPr userDrawn="1"/>
        </p:nvPicPr>
        <p:blipFill rotWithShape="1">
          <a:blip r:embed="rId11"/>
          <a:srcRect t="22427" r="27990"/>
          <a:stretch/>
        </p:blipFill>
        <p:spPr>
          <a:xfrm rot="5400000">
            <a:off x="10353517" y="-873279"/>
            <a:ext cx="1098684" cy="2578281"/>
          </a:xfrm>
          <a:prstGeom prst="rect">
            <a:avLst/>
          </a:prstGeom>
        </p:spPr>
      </p:pic>
    </p:spTree>
    <p:extLst>
      <p:ext uri="{BB962C8B-B14F-4D97-AF65-F5344CB8AC3E}">
        <p14:creationId xmlns:p14="http://schemas.microsoft.com/office/powerpoint/2010/main" val="2781135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wind"/>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Parallelogram 12">
            <a:extLst>
              <a:ext uri="{FF2B5EF4-FFF2-40B4-BE49-F238E27FC236}">
                <a16:creationId xmlns:a16="http://schemas.microsoft.com/office/drawing/2014/main" id="{17C6A2A0-4F75-0881-107A-D35F8C4A9A27}"/>
              </a:ext>
            </a:extLst>
          </p:cNvPr>
          <p:cNvSpPr/>
          <p:nvPr userDrawn="1"/>
        </p:nvSpPr>
        <p:spPr>
          <a:xfrm rot="7800168">
            <a:off x="886758" y="4418090"/>
            <a:ext cx="252796" cy="3031711"/>
          </a:xfrm>
          <a:custGeom>
            <a:avLst/>
            <a:gdLst>
              <a:gd name="connsiteX0" fmla="*/ 0 w 621718"/>
              <a:gd name="connsiteY0" fmla="*/ 6477856 h 6477856"/>
              <a:gd name="connsiteX1" fmla="*/ 155430 w 621718"/>
              <a:gd name="connsiteY1" fmla="*/ 0 h 6477856"/>
              <a:gd name="connsiteX2" fmla="*/ 621718 w 621718"/>
              <a:gd name="connsiteY2" fmla="*/ 0 h 6477856"/>
              <a:gd name="connsiteX3" fmla="*/ 466289 w 621718"/>
              <a:gd name="connsiteY3" fmla="*/ 6477856 h 6477856"/>
              <a:gd name="connsiteX4" fmla="*/ 0 w 621718"/>
              <a:gd name="connsiteY4" fmla="*/ 6477856 h 6477856"/>
              <a:gd name="connsiteX0" fmla="*/ 0 w 621718"/>
              <a:gd name="connsiteY0" fmla="*/ 6477856 h 6477856"/>
              <a:gd name="connsiteX1" fmla="*/ 155430 w 621718"/>
              <a:gd name="connsiteY1" fmla="*/ 0 h 6477856"/>
              <a:gd name="connsiteX2" fmla="*/ 621718 w 621718"/>
              <a:gd name="connsiteY2" fmla="*/ 0 h 6477856"/>
              <a:gd name="connsiteX3" fmla="*/ 476450 w 621718"/>
              <a:gd name="connsiteY3" fmla="*/ 5111263 h 6477856"/>
              <a:gd name="connsiteX4" fmla="*/ 0 w 621718"/>
              <a:gd name="connsiteY4" fmla="*/ 6477856 h 6477856"/>
              <a:gd name="connsiteX0" fmla="*/ 0 w 599704"/>
              <a:gd name="connsiteY0" fmla="*/ 5493430 h 5493430"/>
              <a:gd name="connsiteX1" fmla="*/ 133416 w 599704"/>
              <a:gd name="connsiteY1" fmla="*/ 0 h 5493430"/>
              <a:gd name="connsiteX2" fmla="*/ 599704 w 599704"/>
              <a:gd name="connsiteY2" fmla="*/ 0 h 5493430"/>
              <a:gd name="connsiteX3" fmla="*/ 454436 w 599704"/>
              <a:gd name="connsiteY3" fmla="*/ 5111263 h 5493430"/>
              <a:gd name="connsiteX4" fmla="*/ 0 w 599704"/>
              <a:gd name="connsiteY4" fmla="*/ 5493430 h 5493430"/>
              <a:gd name="connsiteX0" fmla="*/ 0 w 599704"/>
              <a:gd name="connsiteY0" fmla="*/ 5493430 h 5493430"/>
              <a:gd name="connsiteX1" fmla="*/ 133416 w 599704"/>
              <a:gd name="connsiteY1" fmla="*/ 0 h 5493430"/>
              <a:gd name="connsiteX2" fmla="*/ 599704 w 599704"/>
              <a:gd name="connsiteY2" fmla="*/ 0 h 5493430"/>
              <a:gd name="connsiteX3" fmla="*/ 573303 w 599704"/>
              <a:gd name="connsiteY3" fmla="*/ 4935802 h 5493430"/>
              <a:gd name="connsiteX4" fmla="*/ 0 w 599704"/>
              <a:gd name="connsiteY4" fmla="*/ 5493430 h 5493430"/>
              <a:gd name="connsiteX0" fmla="*/ 0 w 599704"/>
              <a:gd name="connsiteY0" fmla="*/ 5493430 h 5493430"/>
              <a:gd name="connsiteX1" fmla="*/ 133416 w 599704"/>
              <a:gd name="connsiteY1" fmla="*/ 0 h 5493430"/>
              <a:gd name="connsiteX2" fmla="*/ 599704 w 599704"/>
              <a:gd name="connsiteY2" fmla="*/ 0 h 5493430"/>
              <a:gd name="connsiteX3" fmla="*/ 492210 w 599704"/>
              <a:gd name="connsiteY3" fmla="*/ 4971938 h 5493430"/>
              <a:gd name="connsiteX4" fmla="*/ 0 w 599704"/>
              <a:gd name="connsiteY4" fmla="*/ 5493430 h 5493430"/>
              <a:gd name="connsiteX0" fmla="*/ 0 w 599704"/>
              <a:gd name="connsiteY0" fmla="*/ 5493430 h 5493430"/>
              <a:gd name="connsiteX1" fmla="*/ 133416 w 599704"/>
              <a:gd name="connsiteY1" fmla="*/ 0 h 5493430"/>
              <a:gd name="connsiteX2" fmla="*/ 599704 w 599704"/>
              <a:gd name="connsiteY2" fmla="*/ 0 h 5493430"/>
              <a:gd name="connsiteX3" fmla="*/ 521490 w 599704"/>
              <a:gd name="connsiteY3" fmla="*/ 4986851 h 5493430"/>
              <a:gd name="connsiteX4" fmla="*/ 0 w 599704"/>
              <a:gd name="connsiteY4" fmla="*/ 5493430 h 5493430"/>
              <a:gd name="connsiteX0" fmla="*/ 0 w 647147"/>
              <a:gd name="connsiteY0" fmla="*/ 5493430 h 5493430"/>
              <a:gd name="connsiteX1" fmla="*/ 133416 w 647147"/>
              <a:gd name="connsiteY1" fmla="*/ 0 h 5493430"/>
              <a:gd name="connsiteX2" fmla="*/ 647147 w 647147"/>
              <a:gd name="connsiteY2" fmla="*/ 536734 h 5493430"/>
              <a:gd name="connsiteX3" fmla="*/ 521490 w 647147"/>
              <a:gd name="connsiteY3" fmla="*/ 4986851 h 5493430"/>
              <a:gd name="connsiteX4" fmla="*/ 0 w 647147"/>
              <a:gd name="connsiteY4" fmla="*/ 5493430 h 5493430"/>
              <a:gd name="connsiteX0" fmla="*/ 1 w 642076"/>
              <a:gd name="connsiteY0" fmla="*/ 5184845 h 5184845"/>
              <a:gd name="connsiteX1" fmla="*/ 128345 w 642076"/>
              <a:gd name="connsiteY1" fmla="*/ 0 h 5184845"/>
              <a:gd name="connsiteX2" fmla="*/ 642076 w 642076"/>
              <a:gd name="connsiteY2" fmla="*/ 536734 h 5184845"/>
              <a:gd name="connsiteX3" fmla="*/ 516419 w 642076"/>
              <a:gd name="connsiteY3" fmla="*/ 4986851 h 5184845"/>
              <a:gd name="connsiteX4" fmla="*/ 1 w 642076"/>
              <a:gd name="connsiteY4" fmla="*/ 5184845 h 5184845"/>
              <a:gd name="connsiteX0" fmla="*/ 1 w 642076"/>
              <a:gd name="connsiteY0" fmla="*/ 5184845 h 5184845"/>
              <a:gd name="connsiteX1" fmla="*/ 128345 w 642076"/>
              <a:gd name="connsiteY1" fmla="*/ 0 h 5184845"/>
              <a:gd name="connsiteX2" fmla="*/ 642076 w 642076"/>
              <a:gd name="connsiteY2" fmla="*/ 536734 h 5184845"/>
              <a:gd name="connsiteX3" fmla="*/ 452173 w 642076"/>
              <a:gd name="connsiteY3" fmla="*/ 4942549 h 5184845"/>
              <a:gd name="connsiteX4" fmla="*/ 1 w 642076"/>
              <a:gd name="connsiteY4" fmla="*/ 5184845 h 5184845"/>
              <a:gd name="connsiteX0" fmla="*/ 1 w 642076"/>
              <a:gd name="connsiteY0" fmla="*/ 4942767 h 4942767"/>
              <a:gd name="connsiteX1" fmla="*/ 10663 w 642076"/>
              <a:gd name="connsiteY1" fmla="*/ 0 h 4942767"/>
              <a:gd name="connsiteX2" fmla="*/ 642076 w 642076"/>
              <a:gd name="connsiteY2" fmla="*/ 294656 h 4942767"/>
              <a:gd name="connsiteX3" fmla="*/ 452173 w 642076"/>
              <a:gd name="connsiteY3" fmla="*/ 4700471 h 4942767"/>
              <a:gd name="connsiteX4" fmla="*/ 1 w 642076"/>
              <a:gd name="connsiteY4" fmla="*/ 4942767 h 4942767"/>
              <a:gd name="connsiteX0" fmla="*/ 1 w 642076"/>
              <a:gd name="connsiteY0" fmla="*/ 4934927 h 4934927"/>
              <a:gd name="connsiteX1" fmla="*/ 156727 w 642076"/>
              <a:gd name="connsiteY1" fmla="*/ 0 h 4934927"/>
              <a:gd name="connsiteX2" fmla="*/ 642076 w 642076"/>
              <a:gd name="connsiteY2" fmla="*/ 286816 h 4934927"/>
              <a:gd name="connsiteX3" fmla="*/ 452173 w 642076"/>
              <a:gd name="connsiteY3" fmla="*/ 4692631 h 4934927"/>
              <a:gd name="connsiteX4" fmla="*/ 1 w 642076"/>
              <a:gd name="connsiteY4" fmla="*/ 4934927 h 4934927"/>
              <a:gd name="connsiteX0" fmla="*/ 1 w 642076"/>
              <a:gd name="connsiteY0" fmla="*/ 4897918 h 4897918"/>
              <a:gd name="connsiteX1" fmla="*/ 237335 w 642076"/>
              <a:gd name="connsiteY1" fmla="*/ 0 h 4897918"/>
              <a:gd name="connsiteX2" fmla="*/ 642076 w 642076"/>
              <a:gd name="connsiteY2" fmla="*/ 249807 h 4897918"/>
              <a:gd name="connsiteX3" fmla="*/ 452173 w 642076"/>
              <a:gd name="connsiteY3" fmla="*/ 4655622 h 4897918"/>
              <a:gd name="connsiteX4" fmla="*/ 1 w 642076"/>
              <a:gd name="connsiteY4" fmla="*/ 4897918 h 4897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076" h="4897918">
                <a:moveTo>
                  <a:pt x="1" y="4897918"/>
                </a:moveTo>
                <a:lnTo>
                  <a:pt x="237335" y="0"/>
                </a:lnTo>
                <a:lnTo>
                  <a:pt x="642076" y="249807"/>
                </a:lnTo>
                <a:lnTo>
                  <a:pt x="452173" y="4655622"/>
                </a:lnTo>
                <a:lnTo>
                  <a:pt x="1" y="4897918"/>
                </a:lnTo>
                <a:close/>
              </a:path>
            </a:pathLst>
          </a:custGeom>
          <a:solidFill>
            <a:srgbClr val="FFE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E589D5EF-030F-8769-1C50-91274FB2E506}"/>
              </a:ext>
            </a:extLst>
          </p:cNvPr>
          <p:cNvSpPr/>
          <p:nvPr userDrawn="1"/>
        </p:nvSpPr>
        <p:spPr>
          <a:xfrm rot="10800000">
            <a:off x="10596282" y="0"/>
            <a:ext cx="1595718" cy="1398494"/>
          </a:xfrm>
          <a:prstGeom prst="rtTriangle">
            <a:avLst/>
          </a:prstGeom>
          <a:solidFill>
            <a:srgbClr val="FFE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C6B19EB-00A6-024A-AE5E-A768B734BCD4}"/>
              </a:ext>
            </a:extLst>
          </p:cNvPr>
          <p:cNvSpPr/>
          <p:nvPr userDrawn="1"/>
        </p:nvSpPr>
        <p:spPr>
          <a:xfrm>
            <a:off x="0" y="5280212"/>
            <a:ext cx="1801907" cy="1577787"/>
          </a:xfrm>
          <a:prstGeom prst="rtTriangle">
            <a:avLst/>
          </a:prstGeom>
          <a:solidFill>
            <a:srgbClr val="C5E0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818584" y="425796"/>
            <a:ext cx="10515600" cy="1325563"/>
          </a:xfrm>
        </p:spPr>
        <p:txBody>
          <a:bodyPr/>
          <a:lstStyle>
            <a:lvl1pPr>
              <a:defRPr/>
            </a:lvl1pPr>
          </a:lstStyle>
          <a:p>
            <a:endParaRPr lang="zh-CN" altLang="en-US"/>
          </a:p>
        </p:txBody>
      </p:sp>
      <p:sp>
        <p:nvSpPr>
          <p:cNvPr id="3" name="内容占位符 2"/>
          <p:cNvSpPr>
            <a:spLocks noGrp="1"/>
          </p:cNvSpPr>
          <p:nvPr>
            <p:ph idx="1"/>
          </p:nvPr>
        </p:nvSpPr>
        <p:spPr>
          <a:xfrm>
            <a:off x="818584" y="1868486"/>
            <a:ext cx="10515600" cy="4351338"/>
          </a:xfrm>
        </p:spPr>
        <p:txBody>
          <a:bodyPr/>
          <a:lstStyle>
            <a:lvl1pPr>
              <a:defRPr/>
            </a:lvl1pPr>
          </a:lstStyle>
          <a:p>
            <a:pPr lvl="0"/>
            <a:endParaRPr lang="zh-CN" altLang="en-US" dirty="0"/>
          </a:p>
        </p:txBody>
      </p:sp>
      <p:pic>
        <p:nvPicPr>
          <p:cNvPr id="10" name="Picture 9">
            <a:extLst>
              <a:ext uri="{FF2B5EF4-FFF2-40B4-BE49-F238E27FC236}">
                <a16:creationId xmlns:a16="http://schemas.microsoft.com/office/drawing/2014/main" id="{80F3A084-5693-AD05-A610-B1A7F100A5F4}"/>
              </a:ext>
            </a:extLst>
          </p:cNvPr>
          <p:cNvPicPr>
            <a:picLocks noChangeAspect="1"/>
          </p:cNvPicPr>
          <p:nvPr userDrawn="1"/>
        </p:nvPicPr>
        <p:blipFill>
          <a:blip r:embed="rId2"/>
          <a:stretch>
            <a:fillRect/>
          </a:stretch>
        </p:blipFill>
        <p:spPr>
          <a:xfrm>
            <a:off x="-714566" y="654278"/>
            <a:ext cx="403895" cy="2072820"/>
          </a:xfrm>
          <a:prstGeom prst="rect">
            <a:avLst/>
          </a:prstGeom>
        </p:spPr>
      </p:pic>
      <p:pic>
        <p:nvPicPr>
          <p:cNvPr id="4" name="Picture 3">
            <a:extLst>
              <a:ext uri="{FF2B5EF4-FFF2-40B4-BE49-F238E27FC236}">
                <a16:creationId xmlns:a16="http://schemas.microsoft.com/office/drawing/2014/main" id="{04B52CEC-C8CF-9CE5-3B24-56FB847E4826}"/>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 contrast="-14000"/>
                    </a14:imgEffect>
                  </a14:imgLayer>
                </a14:imgProps>
              </a:ext>
            </a:extLst>
          </a:blip>
          <a:stretch>
            <a:fillRect/>
          </a:stretch>
        </p:blipFill>
        <p:spPr>
          <a:xfrm>
            <a:off x="188358" y="6062286"/>
            <a:ext cx="669458" cy="669458"/>
          </a:xfrm>
          <a:prstGeom prst="rect">
            <a:avLst/>
          </a:prstGeom>
        </p:spPr>
      </p:pic>
      <p:pic>
        <p:nvPicPr>
          <p:cNvPr id="5" name="Picture 4">
            <a:extLst>
              <a:ext uri="{FF2B5EF4-FFF2-40B4-BE49-F238E27FC236}">
                <a16:creationId xmlns:a16="http://schemas.microsoft.com/office/drawing/2014/main" id="{264AE32C-2F30-350B-3B6C-F202C500572E}"/>
              </a:ext>
            </a:extLst>
          </p:cNvPr>
          <p:cNvPicPr>
            <a:picLocks noChangeAspect="1"/>
          </p:cNvPicPr>
          <p:nvPr userDrawn="1"/>
        </p:nvPicPr>
        <p:blipFill>
          <a:blip r:embed="rId5">
            <a:duotone>
              <a:schemeClr val="accent4">
                <a:shade val="45000"/>
                <a:satMod val="135000"/>
              </a:schemeClr>
              <a:prstClr val="white"/>
            </a:duotone>
          </a:blip>
          <a:stretch>
            <a:fillRect/>
          </a:stretch>
        </p:blipFill>
        <p:spPr>
          <a:xfrm>
            <a:off x="11463063" y="138610"/>
            <a:ext cx="574372" cy="5743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a:p>
        </p:txBody>
      </p:sp>
      <p:sp>
        <p:nvSpPr>
          <p:cNvPr id="7" name="日期占位符 3">
            <a:extLst>
              <a:ext uri="{FF2B5EF4-FFF2-40B4-BE49-F238E27FC236}">
                <a16:creationId xmlns:a16="http://schemas.microsoft.com/office/drawing/2014/main" id="{0FF70F6A-CAE4-535C-BF5B-2778D6D3CB6D}"/>
              </a:ext>
            </a:extLst>
          </p:cNvPr>
          <p:cNvSpPr>
            <a:spLocks noGrp="1"/>
          </p:cNvSpPr>
          <p:nvPr>
            <p:ph type="dt" sz="half" idx="10"/>
          </p:nvPr>
        </p:nvSpPr>
        <p:spPr>
          <a:xfrm>
            <a:off x="838199" y="6310312"/>
            <a:ext cx="3106479" cy="365125"/>
          </a:xfrm>
        </p:spPr>
        <p:txBody>
          <a:bodyPr/>
          <a:lstStyle>
            <a:lvl1pPr>
              <a:defRPr/>
            </a:lvl1pPr>
          </a:lstStyle>
          <a:p>
            <a:r>
              <a:rPr lang="en-US" altLang="zh-CN"/>
              <a:t>SIÊU DỰ ÁN HÓA 12 CHƯƠNG TRÌNH MỚI</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E3E02AE-512E-32FD-FF19-25183AC9E500}"/>
              </a:ext>
            </a:extLst>
          </p:cNvPr>
          <p:cNvSpPr/>
          <p:nvPr userDrawn="1"/>
        </p:nvSpPr>
        <p:spPr>
          <a:xfrm>
            <a:off x="1" y="6517891"/>
            <a:ext cx="12192000" cy="34011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descr="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
          <p:cNvSpPr/>
          <p:nvPr userDrawn="1"/>
        </p:nvSpPr>
        <p:spPr>
          <a:xfrm flipH="1">
            <a:off x="0" y="1"/>
            <a:ext cx="1647492" cy="834296"/>
          </a:xfrm>
          <a:prstGeom prst="rect">
            <a:avLst/>
          </a:prstGeom>
          <a:solidFill>
            <a:schemeClr val="accent4">
              <a:lumMod val="40000"/>
              <a:lumOff val="60000"/>
            </a:schemeClr>
          </a:solidFill>
          <a:ln w="9525">
            <a:noFill/>
          </a:ln>
        </p:spPr>
        <p:txBody>
          <a:bodyPr/>
          <a:lstStyle>
            <a:lvl1pPr marL="342900" indent="-342900" algn="l" rtl="0" eaLnBrk="0" fontAlgn="base" hangingPunct="0">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SimSun"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SimSun"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SimSun" panose="02010600030101010101" pitchFamily="2" charset="-122"/>
              </a:defRPr>
            </a:lvl5pPr>
          </a:lstStyle>
          <a:p>
            <a:pPr marL="0" lvl="0" indent="0" eaLnBrk="1" hangingPunct="1">
              <a:spcBef>
                <a:spcPct val="0"/>
              </a:spcBef>
              <a:buNone/>
            </a:pPr>
            <a:endParaRPr lang="zh-CN" altLang="en-US" sz="1800" dirty="0">
              <a:solidFill>
                <a:schemeClr val="tx1"/>
              </a:solidFill>
              <a:latin typeface="#9Slide03 Sofia Pro Soft Bold" panose="020B0000000000000000" pitchFamily="34" charset="0"/>
              <a:ea typeface="Calibri" panose="020F0502020204030204" charset="0"/>
              <a:cs typeface="Calibri" panose="020F0502020204030204" charset="0"/>
            </a:endParaRPr>
          </a:p>
        </p:txBody>
      </p:sp>
      <p:pic>
        <p:nvPicPr>
          <p:cNvPr id="15"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41" t="15318" r="15590" b="76144"/>
          <a:stretch>
            <a:fillRect/>
          </a:stretch>
        </p:blipFill>
        <p:spPr>
          <a:xfrm>
            <a:off x="147090" y="83274"/>
            <a:ext cx="1363848" cy="667749"/>
          </a:xfrm>
          <a:prstGeom prst="rect">
            <a:avLst/>
          </a:prstGeom>
        </p:spPr>
      </p:pic>
      <p:sp>
        <p:nvSpPr>
          <p:cNvPr id="11" name="Rectangle 6" descr="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
          <p:cNvSpPr/>
          <p:nvPr userDrawn="1"/>
        </p:nvSpPr>
        <p:spPr>
          <a:xfrm flipH="1">
            <a:off x="1647492" y="0"/>
            <a:ext cx="10544508" cy="834296"/>
          </a:xfrm>
          <a:prstGeom prst="rect">
            <a:avLst/>
          </a:prstGeom>
          <a:solidFill>
            <a:srgbClr val="82C69F"/>
          </a:solidFill>
          <a:ln w="9525">
            <a:noFill/>
          </a:ln>
        </p:spPr>
        <p:txBody>
          <a:bodyPr anchor="ctr"/>
          <a:lstStyle>
            <a:lvl1pPr marL="342900" indent="-342900" algn="l" rtl="0" eaLnBrk="0" fontAlgn="base" hangingPunct="0">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SimSun"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SimSun"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SimSun" panose="02010600030101010101" pitchFamily="2" charset="-122"/>
              </a:defRPr>
            </a:lvl5pPr>
          </a:lstStyle>
          <a:p>
            <a:pPr marL="0" lvl="0" indent="0" eaLnBrk="1" hangingPunct="1">
              <a:spcBef>
                <a:spcPct val="0"/>
              </a:spcBef>
              <a:buNone/>
            </a:pPr>
            <a:endParaRPr lang="zh-CN" altLang="en-US" sz="4000" dirty="0">
              <a:solidFill>
                <a:schemeClr val="bg1"/>
              </a:solidFill>
              <a:latin typeface="#9Slide03 Sofia Pro Soft Bold" panose="020B0000000000000000" pitchFamily="34" charset="0"/>
              <a:ea typeface="Calibri" panose="020F0502020204030204" charset="0"/>
              <a:cs typeface="Calibri" panose="020F0502020204030204" charset="0"/>
            </a:endParaRPr>
          </a:p>
        </p:txBody>
      </p:sp>
      <p:sp>
        <p:nvSpPr>
          <p:cNvPr id="16" name="标题 1">
            <a:extLst>
              <a:ext uri="{FF2B5EF4-FFF2-40B4-BE49-F238E27FC236}">
                <a16:creationId xmlns:a16="http://schemas.microsoft.com/office/drawing/2014/main" id="{385707DC-ABC0-B892-85C0-F3CCC6310A65}"/>
              </a:ext>
            </a:extLst>
          </p:cNvPr>
          <p:cNvSpPr txBox="1">
            <a:spLocks/>
          </p:cNvSpPr>
          <p:nvPr userDrawn="1"/>
        </p:nvSpPr>
        <p:spPr>
          <a:xfrm>
            <a:off x="1787296" y="191271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9Slide03 Sofia Pro Soft Bold" panose="020B0000000000000000" pitchFamily="34" charset="0"/>
                <a:ea typeface="Calibri" panose="020F0502020204030204" charset="0"/>
                <a:cs typeface="Calibri" panose="020F0502020204030204" charset="0"/>
              </a:defRPr>
            </a:lvl1pPr>
          </a:lstStyle>
          <a:p>
            <a:endParaRPr lang="en-US" altLang="zh-CN"/>
          </a:p>
        </p:txBody>
      </p:sp>
      <p:pic>
        <p:nvPicPr>
          <p:cNvPr id="6" name="图片 11">
            <a:extLst>
              <a:ext uri="{FF2B5EF4-FFF2-40B4-BE49-F238E27FC236}">
                <a16:creationId xmlns:a16="http://schemas.microsoft.com/office/drawing/2014/main" id="{7052236C-E6A5-6066-0C3E-A62C807E2496}"/>
              </a:ext>
            </a:extLst>
          </p:cNvPr>
          <p:cNvPicPr>
            <a:picLocks noChangeAspect="1"/>
          </p:cNvPicPr>
          <p:nvPr userDrawn="1"/>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l="6226" r="7389" b="84853"/>
          <a:stretch>
            <a:fillRect/>
          </a:stretch>
        </p:blipFill>
        <p:spPr>
          <a:xfrm>
            <a:off x="5362243" y="12850"/>
            <a:ext cx="4214454" cy="855230"/>
          </a:xfrm>
          <a:prstGeom prst="rect">
            <a:avLst/>
          </a:prstGeom>
        </p:spPr>
      </p:pic>
      <p:pic>
        <p:nvPicPr>
          <p:cNvPr id="7" name="图片 11">
            <a:extLst>
              <a:ext uri="{FF2B5EF4-FFF2-40B4-BE49-F238E27FC236}">
                <a16:creationId xmlns:a16="http://schemas.microsoft.com/office/drawing/2014/main" id="{16197A58-DEBE-6791-219D-FB0662D23DA6}"/>
              </a:ext>
            </a:extLst>
          </p:cNvPr>
          <p:cNvPicPr>
            <a:picLocks noChangeAspect="1"/>
          </p:cNvPicPr>
          <p:nvPr userDrawn="1"/>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l="6226" r="7389" b="84853"/>
          <a:stretch>
            <a:fillRect/>
          </a:stretch>
        </p:blipFill>
        <p:spPr>
          <a:xfrm>
            <a:off x="1671851" y="12849"/>
            <a:ext cx="3876797" cy="821448"/>
          </a:xfrm>
          <a:prstGeom prst="rect">
            <a:avLst/>
          </a:prstGeom>
        </p:spPr>
      </p:pic>
      <p:sp>
        <p:nvSpPr>
          <p:cNvPr id="13" name="TextBox 12">
            <a:extLst>
              <a:ext uri="{FF2B5EF4-FFF2-40B4-BE49-F238E27FC236}">
                <a16:creationId xmlns:a16="http://schemas.microsoft.com/office/drawing/2014/main" id="{5BE67157-5B93-BB35-4452-AEF6039DCA05}"/>
              </a:ext>
            </a:extLst>
          </p:cNvPr>
          <p:cNvSpPr txBox="1"/>
          <p:nvPr userDrawn="1"/>
        </p:nvSpPr>
        <p:spPr>
          <a:xfrm>
            <a:off x="2508483" y="117299"/>
            <a:ext cx="6504708" cy="646331"/>
          </a:xfrm>
          <a:prstGeom prst="rect">
            <a:avLst/>
          </a:prstGeom>
          <a:noFill/>
        </p:spPr>
        <p:txBody>
          <a:bodyPr wrap="square">
            <a:spAutoFit/>
          </a:bodyPr>
          <a:lstStyle/>
          <a:p>
            <a:pPr marL="0" lvl="0" indent="0" eaLnBrk="1" hangingPunct="1">
              <a:spcBef>
                <a:spcPct val="0"/>
              </a:spcBef>
              <a:buNone/>
            </a:pPr>
            <a:r>
              <a:rPr lang="en-US" altLang="zh-CN" sz="3600">
                <a:solidFill>
                  <a:schemeClr val="bg1"/>
                </a:solidFill>
                <a:latin typeface="#9Slide03 Sofia Pro Soft Bold" panose="020B0000000000000000" pitchFamily="34" charset="0"/>
                <a:ea typeface="Calibri" panose="020F0502020204030204" charset="0"/>
                <a:cs typeface="Calibri" panose="020F0502020204030204" charset="0"/>
              </a:rPr>
              <a:t>BÀI</a:t>
            </a:r>
            <a:r>
              <a:rPr lang="en-US" altLang="zh-CN" sz="3600" baseline="0">
                <a:solidFill>
                  <a:schemeClr val="bg1"/>
                </a:solidFill>
                <a:latin typeface="#9Slide03 Sofia Pro Soft Bold" panose="020B0000000000000000" pitchFamily="34" charset="0"/>
                <a:ea typeface="Calibri" panose="020F0502020204030204" charset="0"/>
                <a:cs typeface="Calibri" panose="020F0502020204030204" charset="0"/>
              </a:rPr>
              <a:t> </a:t>
            </a:r>
            <a:r>
              <a:rPr lang="vi-VN" altLang="zh-CN" sz="3600" baseline="0">
                <a:solidFill>
                  <a:schemeClr val="bg1"/>
                </a:solidFill>
                <a:latin typeface="#9Slide03 Sofia Pro Soft Bold" panose="020B0000000000000000" pitchFamily="34" charset="0"/>
                <a:ea typeface="Calibri" panose="020F0502020204030204" charset="0"/>
                <a:cs typeface="Calibri" panose="020F0502020204030204" charset="0"/>
              </a:rPr>
              <a:t>17</a:t>
            </a:r>
            <a:r>
              <a:rPr lang="en-US" altLang="zh-CN" sz="3600" baseline="0">
                <a:solidFill>
                  <a:schemeClr val="bg1"/>
                </a:solidFill>
                <a:latin typeface="#9Slide03 Sofia Pro Soft Bold" panose="020B0000000000000000" pitchFamily="34" charset="0"/>
                <a:ea typeface="Calibri" panose="020F0502020204030204" charset="0"/>
                <a:cs typeface="Calibri" panose="020F0502020204030204" charset="0"/>
              </a:rPr>
              <a:t>. </a:t>
            </a:r>
            <a:r>
              <a:rPr lang="en-US" altLang="zh-CN" sz="3600" baseline="0" dirty="0">
                <a:solidFill>
                  <a:schemeClr val="bg1"/>
                </a:solidFill>
                <a:latin typeface="#9Slide03 Sofia Pro Soft Bold" panose="020B0000000000000000" pitchFamily="34" charset="0"/>
                <a:ea typeface="Calibri" panose="020F0502020204030204" charset="0"/>
                <a:cs typeface="Calibri" panose="020F0502020204030204" charset="0"/>
              </a:rPr>
              <a:t>NGUYÊN TỐ NHÓM IIA</a:t>
            </a:r>
            <a:endParaRPr lang="zh-CN" altLang="en-US" sz="3600" dirty="0">
              <a:solidFill>
                <a:schemeClr val="bg1"/>
              </a:solidFill>
              <a:latin typeface="#9Slide03 Sofia Pro Soft Bold" panose="020B0000000000000000" pitchFamily="34" charset="0"/>
              <a:ea typeface="Calibri" panose="020F0502020204030204" charset="0"/>
              <a:cs typeface="Calibri" panose="020F0502020204030204" charset="0"/>
            </a:endParaRPr>
          </a:p>
        </p:txBody>
      </p:sp>
      <p:pic>
        <p:nvPicPr>
          <p:cNvPr id="17" name="图片 11">
            <a:extLst>
              <a:ext uri="{FF2B5EF4-FFF2-40B4-BE49-F238E27FC236}">
                <a16:creationId xmlns:a16="http://schemas.microsoft.com/office/drawing/2014/main" id="{A87EA374-0413-9B9D-92EF-6FE52E1273CB}"/>
              </a:ext>
            </a:extLst>
          </p:cNvPr>
          <p:cNvPicPr>
            <a:picLocks noChangeAspect="1"/>
          </p:cNvPicPr>
          <p:nvPr userDrawn="1"/>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l="6226" r="7389" b="84853"/>
          <a:stretch>
            <a:fillRect/>
          </a:stretch>
        </p:blipFill>
        <p:spPr>
          <a:xfrm>
            <a:off x="8956421" y="0"/>
            <a:ext cx="4214454" cy="855231"/>
          </a:xfrm>
          <a:prstGeom prst="rect">
            <a:avLst/>
          </a:prstGeom>
        </p:spPr>
      </p:pic>
      <p:pic>
        <p:nvPicPr>
          <p:cNvPr id="5" name="Picture 4">
            <a:extLst>
              <a:ext uri="{FF2B5EF4-FFF2-40B4-BE49-F238E27FC236}">
                <a16:creationId xmlns:a16="http://schemas.microsoft.com/office/drawing/2014/main" id="{4E1267A8-1A68-EAF8-409A-2AFBF773F0EC}"/>
              </a:ext>
            </a:extLst>
          </p:cNvPr>
          <p:cNvPicPr>
            <a:picLocks noChangeAspect="1"/>
          </p:cNvPicPr>
          <p:nvPr userDrawn="1"/>
        </p:nvPicPr>
        <p:blipFill>
          <a:blip r:embed="rId4"/>
          <a:stretch>
            <a:fillRect/>
          </a:stretch>
        </p:blipFill>
        <p:spPr>
          <a:xfrm>
            <a:off x="11239869" y="0"/>
            <a:ext cx="805041" cy="805041"/>
          </a:xfrm>
          <a:prstGeom prst="rect">
            <a:avLst/>
          </a:prstGeom>
        </p:spPr>
      </p:pic>
      <p:sp>
        <p:nvSpPr>
          <p:cNvPr id="24" name="Rectangle 23">
            <a:extLst>
              <a:ext uri="{FF2B5EF4-FFF2-40B4-BE49-F238E27FC236}">
                <a16:creationId xmlns:a16="http://schemas.microsoft.com/office/drawing/2014/main" id="{39F5F7E4-98ED-40EB-9BD7-65B11D76C656}"/>
              </a:ext>
            </a:extLst>
          </p:cNvPr>
          <p:cNvSpPr/>
          <p:nvPr userDrawn="1"/>
        </p:nvSpPr>
        <p:spPr>
          <a:xfrm>
            <a:off x="147090" y="6430208"/>
            <a:ext cx="5769429" cy="5154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1400" dirty="0">
                <a:solidFill>
                  <a:schemeClr val="tx2"/>
                </a:solidFill>
                <a:latin typeface="#9Slide03 Sofia Pro Soft Bold" panose="020B0000000000000000" pitchFamily="34" charset="0"/>
              </a:rPr>
              <a:t>SIÊU DỰ ÁN HÓA 12 CHƯƠNG TRÌNH MỚI</a:t>
            </a:r>
            <a:endParaRPr lang="zh-CN" altLang="en-US" sz="1400" dirty="0">
              <a:solidFill>
                <a:schemeClr val="tx2"/>
              </a:solidFill>
              <a:latin typeface="#9Slide03 Sofia Pro Soft Bold" panose="020B00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250" fill="hold"/>
                                        <p:tgtEl>
                                          <p:spTgt spid="13"/>
                                        </p:tgtEl>
                                        <p:attrNameLst>
                                          <p:attrName>ppt_x</p:attrName>
                                        </p:attrNameLst>
                                      </p:cBhvr>
                                      <p:tavLst>
                                        <p:tav tm="0">
                                          <p:val>
                                            <p:strVal val="1+#ppt_w/2"/>
                                          </p:val>
                                        </p:tav>
                                        <p:tav tm="100000">
                                          <p:val>
                                            <p:strVal val="#ppt_x"/>
                                          </p:val>
                                        </p:tav>
                                      </p:tavLst>
                                    </p:anim>
                                    <p:anim calcmode="lin" valueType="num">
                                      <p:cBhvr additive="base">
                                        <p:cTn id="8" dur="12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A2A41DB-4420-A75C-6B3C-107D8BD86DBB}"/>
              </a:ext>
            </a:extLst>
          </p:cNvPr>
          <p:cNvGrpSpPr/>
          <p:nvPr userDrawn="1"/>
        </p:nvGrpSpPr>
        <p:grpSpPr>
          <a:xfrm flipH="1">
            <a:off x="0" y="0"/>
            <a:ext cx="12191998" cy="7929788"/>
            <a:chOff x="2" y="0"/>
            <a:chExt cx="12191998" cy="7929788"/>
          </a:xfrm>
        </p:grpSpPr>
        <p:sp>
          <p:nvSpPr>
            <p:cNvPr id="4" name="Right Triangle 3">
              <a:extLst>
                <a:ext uri="{FF2B5EF4-FFF2-40B4-BE49-F238E27FC236}">
                  <a16:creationId xmlns:a16="http://schemas.microsoft.com/office/drawing/2014/main" id="{39A8F63F-E63B-E5EC-7A89-CB47D99CCB5F}"/>
                </a:ext>
              </a:extLst>
            </p:cNvPr>
            <p:cNvSpPr/>
            <p:nvPr userDrawn="1"/>
          </p:nvSpPr>
          <p:spPr>
            <a:xfrm rot="10800000">
              <a:off x="10387446" y="0"/>
              <a:ext cx="1804554" cy="1600200"/>
            </a:xfrm>
            <a:prstGeom prst="rtTriangle">
              <a:avLst/>
            </a:prstGeom>
            <a:solidFill>
              <a:srgbClr val="FFE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F4D73A-43CB-9D3F-D0FF-2329D2088C42}"/>
                </a:ext>
              </a:extLst>
            </p:cNvPr>
            <p:cNvGrpSpPr/>
            <p:nvPr userDrawn="1"/>
          </p:nvGrpSpPr>
          <p:grpSpPr>
            <a:xfrm>
              <a:off x="2" y="3031870"/>
              <a:ext cx="1918446" cy="4897918"/>
              <a:chOff x="2" y="3031870"/>
              <a:chExt cx="1918446" cy="4897918"/>
            </a:xfrm>
          </p:grpSpPr>
          <p:sp>
            <p:nvSpPr>
              <p:cNvPr id="3" name="Parallelogram 12">
                <a:extLst>
                  <a:ext uri="{FF2B5EF4-FFF2-40B4-BE49-F238E27FC236}">
                    <a16:creationId xmlns:a16="http://schemas.microsoft.com/office/drawing/2014/main" id="{259C567D-2E7A-3FB2-1BBD-145B861C527E}"/>
                  </a:ext>
                </a:extLst>
              </p:cNvPr>
              <p:cNvSpPr/>
              <p:nvPr userDrawn="1"/>
            </p:nvSpPr>
            <p:spPr>
              <a:xfrm rot="8260486">
                <a:off x="851043" y="3031870"/>
                <a:ext cx="247851" cy="4897918"/>
              </a:xfrm>
              <a:custGeom>
                <a:avLst/>
                <a:gdLst>
                  <a:gd name="connsiteX0" fmla="*/ 0 w 621718"/>
                  <a:gd name="connsiteY0" fmla="*/ 6477856 h 6477856"/>
                  <a:gd name="connsiteX1" fmla="*/ 155430 w 621718"/>
                  <a:gd name="connsiteY1" fmla="*/ 0 h 6477856"/>
                  <a:gd name="connsiteX2" fmla="*/ 621718 w 621718"/>
                  <a:gd name="connsiteY2" fmla="*/ 0 h 6477856"/>
                  <a:gd name="connsiteX3" fmla="*/ 466289 w 621718"/>
                  <a:gd name="connsiteY3" fmla="*/ 6477856 h 6477856"/>
                  <a:gd name="connsiteX4" fmla="*/ 0 w 621718"/>
                  <a:gd name="connsiteY4" fmla="*/ 6477856 h 6477856"/>
                  <a:gd name="connsiteX0" fmla="*/ 0 w 621718"/>
                  <a:gd name="connsiteY0" fmla="*/ 6477856 h 6477856"/>
                  <a:gd name="connsiteX1" fmla="*/ 155430 w 621718"/>
                  <a:gd name="connsiteY1" fmla="*/ 0 h 6477856"/>
                  <a:gd name="connsiteX2" fmla="*/ 621718 w 621718"/>
                  <a:gd name="connsiteY2" fmla="*/ 0 h 6477856"/>
                  <a:gd name="connsiteX3" fmla="*/ 476450 w 621718"/>
                  <a:gd name="connsiteY3" fmla="*/ 5111263 h 6477856"/>
                  <a:gd name="connsiteX4" fmla="*/ 0 w 621718"/>
                  <a:gd name="connsiteY4" fmla="*/ 6477856 h 6477856"/>
                  <a:gd name="connsiteX0" fmla="*/ 0 w 599704"/>
                  <a:gd name="connsiteY0" fmla="*/ 5493430 h 5493430"/>
                  <a:gd name="connsiteX1" fmla="*/ 133416 w 599704"/>
                  <a:gd name="connsiteY1" fmla="*/ 0 h 5493430"/>
                  <a:gd name="connsiteX2" fmla="*/ 599704 w 599704"/>
                  <a:gd name="connsiteY2" fmla="*/ 0 h 5493430"/>
                  <a:gd name="connsiteX3" fmla="*/ 454436 w 599704"/>
                  <a:gd name="connsiteY3" fmla="*/ 5111263 h 5493430"/>
                  <a:gd name="connsiteX4" fmla="*/ 0 w 599704"/>
                  <a:gd name="connsiteY4" fmla="*/ 5493430 h 5493430"/>
                  <a:gd name="connsiteX0" fmla="*/ 0 w 599704"/>
                  <a:gd name="connsiteY0" fmla="*/ 5493430 h 5493430"/>
                  <a:gd name="connsiteX1" fmla="*/ 133416 w 599704"/>
                  <a:gd name="connsiteY1" fmla="*/ 0 h 5493430"/>
                  <a:gd name="connsiteX2" fmla="*/ 599704 w 599704"/>
                  <a:gd name="connsiteY2" fmla="*/ 0 h 5493430"/>
                  <a:gd name="connsiteX3" fmla="*/ 573303 w 599704"/>
                  <a:gd name="connsiteY3" fmla="*/ 4935802 h 5493430"/>
                  <a:gd name="connsiteX4" fmla="*/ 0 w 599704"/>
                  <a:gd name="connsiteY4" fmla="*/ 5493430 h 5493430"/>
                  <a:gd name="connsiteX0" fmla="*/ 0 w 599704"/>
                  <a:gd name="connsiteY0" fmla="*/ 5493430 h 5493430"/>
                  <a:gd name="connsiteX1" fmla="*/ 133416 w 599704"/>
                  <a:gd name="connsiteY1" fmla="*/ 0 h 5493430"/>
                  <a:gd name="connsiteX2" fmla="*/ 599704 w 599704"/>
                  <a:gd name="connsiteY2" fmla="*/ 0 h 5493430"/>
                  <a:gd name="connsiteX3" fmla="*/ 492210 w 599704"/>
                  <a:gd name="connsiteY3" fmla="*/ 4971938 h 5493430"/>
                  <a:gd name="connsiteX4" fmla="*/ 0 w 599704"/>
                  <a:gd name="connsiteY4" fmla="*/ 5493430 h 5493430"/>
                  <a:gd name="connsiteX0" fmla="*/ 0 w 599704"/>
                  <a:gd name="connsiteY0" fmla="*/ 5493430 h 5493430"/>
                  <a:gd name="connsiteX1" fmla="*/ 133416 w 599704"/>
                  <a:gd name="connsiteY1" fmla="*/ 0 h 5493430"/>
                  <a:gd name="connsiteX2" fmla="*/ 599704 w 599704"/>
                  <a:gd name="connsiteY2" fmla="*/ 0 h 5493430"/>
                  <a:gd name="connsiteX3" fmla="*/ 521490 w 599704"/>
                  <a:gd name="connsiteY3" fmla="*/ 4986851 h 5493430"/>
                  <a:gd name="connsiteX4" fmla="*/ 0 w 599704"/>
                  <a:gd name="connsiteY4" fmla="*/ 5493430 h 5493430"/>
                  <a:gd name="connsiteX0" fmla="*/ 0 w 647147"/>
                  <a:gd name="connsiteY0" fmla="*/ 5493430 h 5493430"/>
                  <a:gd name="connsiteX1" fmla="*/ 133416 w 647147"/>
                  <a:gd name="connsiteY1" fmla="*/ 0 h 5493430"/>
                  <a:gd name="connsiteX2" fmla="*/ 647147 w 647147"/>
                  <a:gd name="connsiteY2" fmla="*/ 536734 h 5493430"/>
                  <a:gd name="connsiteX3" fmla="*/ 521490 w 647147"/>
                  <a:gd name="connsiteY3" fmla="*/ 4986851 h 5493430"/>
                  <a:gd name="connsiteX4" fmla="*/ 0 w 647147"/>
                  <a:gd name="connsiteY4" fmla="*/ 5493430 h 5493430"/>
                  <a:gd name="connsiteX0" fmla="*/ 1 w 642076"/>
                  <a:gd name="connsiteY0" fmla="*/ 5184845 h 5184845"/>
                  <a:gd name="connsiteX1" fmla="*/ 128345 w 642076"/>
                  <a:gd name="connsiteY1" fmla="*/ 0 h 5184845"/>
                  <a:gd name="connsiteX2" fmla="*/ 642076 w 642076"/>
                  <a:gd name="connsiteY2" fmla="*/ 536734 h 5184845"/>
                  <a:gd name="connsiteX3" fmla="*/ 516419 w 642076"/>
                  <a:gd name="connsiteY3" fmla="*/ 4986851 h 5184845"/>
                  <a:gd name="connsiteX4" fmla="*/ 1 w 642076"/>
                  <a:gd name="connsiteY4" fmla="*/ 5184845 h 5184845"/>
                  <a:gd name="connsiteX0" fmla="*/ 1 w 642076"/>
                  <a:gd name="connsiteY0" fmla="*/ 5184845 h 5184845"/>
                  <a:gd name="connsiteX1" fmla="*/ 128345 w 642076"/>
                  <a:gd name="connsiteY1" fmla="*/ 0 h 5184845"/>
                  <a:gd name="connsiteX2" fmla="*/ 642076 w 642076"/>
                  <a:gd name="connsiteY2" fmla="*/ 536734 h 5184845"/>
                  <a:gd name="connsiteX3" fmla="*/ 452173 w 642076"/>
                  <a:gd name="connsiteY3" fmla="*/ 4942549 h 5184845"/>
                  <a:gd name="connsiteX4" fmla="*/ 1 w 642076"/>
                  <a:gd name="connsiteY4" fmla="*/ 5184845 h 5184845"/>
                  <a:gd name="connsiteX0" fmla="*/ 1 w 642076"/>
                  <a:gd name="connsiteY0" fmla="*/ 4942767 h 4942767"/>
                  <a:gd name="connsiteX1" fmla="*/ 10663 w 642076"/>
                  <a:gd name="connsiteY1" fmla="*/ 0 h 4942767"/>
                  <a:gd name="connsiteX2" fmla="*/ 642076 w 642076"/>
                  <a:gd name="connsiteY2" fmla="*/ 294656 h 4942767"/>
                  <a:gd name="connsiteX3" fmla="*/ 452173 w 642076"/>
                  <a:gd name="connsiteY3" fmla="*/ 4700471 h 4942767"/>
                  <a:gd name="connsiteX4" fmla="*/ 1 w 642076"/>
                  <a:gd name="connsiteY4" fmla="*/ 4942767 h 4942767"/>
                  <a:gd name="connsiteX0" fmla="*/ 1 w 642076"/>
                  <a:gd name="connsiteY0" fmla="*/ 4934927 h 4934927"/>
                  <a:gd name="connsiteX1" fmla="*/ 156727 w 642076"/>
                  <a:gd name="connsiteY1" fmla="*/ 0 h 4934927"/>
                  <a:gd name="connsiteX2" fmla="*/ 642076 w 642076"/>
                  <a:gd name="connsiteY2" fmla="*/ 286816 h 4934927"/>
                  <a:gd name="connsiteX3" fmla="*/ 452173 w 642076"/>
                  <a:gd name="connsiteY3" fmla="*/ 4692631 h 4934927"/>
                  <a:gd name="connsiteX4" fmla="*/ 1 w 642076"/>
                  <a:gd name="connsiteY4" fmla="*/ 4934927 h 4934927"/>
                  <a:gd name="connsiteX0" fmla="*/ 1 w 642076"/>
                  <a:gd name="connsiteY0" fmla="*/ 4897918 h 4897918"/>
                  <a:gd name="connsiteX1" fmla="*/ 237335 w 642076"/>
                  <a:gd name="connsiteY1" fmla="*/ 0 h 4897918"/>
                  <a:gd name="connsiteX2" fmla="*/ 642076 w 642076"/>
                  <a:gd name="connsiteY2" fmla="*/ 249807 h 4897918"/>
                  <a:gd name="connsiteX3" fmla="*/ 452173 w 642076"/>
                  <a:gd name="connsiteY3" fmla="*/ 4655622 h 4897918"/>
                  <a:gd name="connsiteX4" fmla="*/ 1 w 642076"/>
                  <a:gd name="connsiteY4" fmla="*/ 4897918 h 4897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076" h="4897918">
                    <a:moveTo>
                      <a:pt x="1" y="4897918"/>
                    </a:moveTo>
                    <a:lnTo>
                      <a:pt x="237335" y="0"/>
                    </a:lnTo>
                    <a:lnTo>
                      <a:pt x="642076" y="249807"/>
                    </a:lnTo>
                    <a:lnTo>
                      <a:pt x="452173" y="4655622"/>
                    </a:lnTo>
                    <a:lnTo>
                      <a:pt x="1" y="4897918"/>
                    </a:lnTo>
                    <a:close/>
                  </a:path>
                </a:pathLst>
              </a:custGeom>
              <a:solidFill>
                <a:srgbClr val="FFE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9FA990B2-6E0D-202A-9471-D3175F6528A5}"/>
                  </a:ext>
                </a:extLst>
              </p:cNvPr>
              <p:cNvSpPr/>
              <p:nvPr userDrawn="1"/>
            </p:nvSpPr>
            <p:spPr>
              <a:xfrm>
                <a:off x="2" y="4652682"/>
                <a:ext cx="1918446" cy="2205317"/>
              </a:xfrm>
              <a:prstGeom prst="rtTriangle">
                <a:avLst/>
              </a:prstGeom>
              <a:solidFill>
                <a:srgbClr val="C5E0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4073052F-4B08-5D2E-6FFB-78E5497A725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 contrast="-14000"/>
                      </a14:imgEffect>
                    </a14:imgLayer>
                  </a14:imgProps>
                </a:ext>
              </a:extLst>
            </a:blip>
            <a:stretch>
              <a:fillRect/>
            </a:stretch>
          </p:blipFill>
          <p:spPr>
            <a:xfrm>
              <a:off x="218210" y="5940054"/>
              <a:ext cx="651367" cy="651367"/>
            </a:xfrm>
            <a:prstGeom prst="rect">
              <a:avLst/>
            </a:prstGeom>
          </p:spPr>
        </p:pic>
        <p:pic>
          <p:nvPicPr>
            <p:cNvPr id="9" name="Picture 8">
              <a:extLst>
                <a:ext uri="{FF2B5EF4-FFF2-40B4-BE49-F238E27FC236}">
                  <a16:creationId xmlns:a16="http://schemas.microsoft.com/office/drawing/2014/main" id="{7250973C-2772-4F59-1DB9-72A27CC73F90}"/>
                </a:ext>
              </a:extLst>
            </p:cNvPr>
            <p:cNvPicPr>
              <a:picLocks noChangeAspect="1"/>
            </p:cNvPicPr>
            <p:nvPr userDrawn="1"/>
          </p:nvPicPr>
          <p:blipFill>
            <a:blip r:embed="rId4">
              <a:duotone>
                <a:schemeClr val="accent4">
                  <a:shade val="45000"/>
                  <a:satMod val="135000"/>
                </a:schemeClr>
                <a:prstClr val="white"/>
              </a:duotone>
            </a:blip>
            <a:stretch>
              <a:fillRect/>
            </a:stretch>
          </p:blipFill>
          <p:spPr>
            <a:xfrm>
              <a:off x="11289723" y="115896"/>
              <a:ext cx="658065" cy="658065"/>
            </a:xfrm>
            <a:prstGeom prst="rect">
              <a:avLst/>
            </a:prstGeom>
          </p:spPr>
        </p:pic>
      </p:grpSp>
      <p:sp>
        <p:nvSpPr>
          <p:cNvPr id="2" name="标题 1"/>
          <p:cNvSpPr>
            <a:spLocks noGrp="1"/>
          </p:cNvSpPr>
          <p:nvPr userDrawn="1">
            <p:ph type="title"/>
          </p:nvPr>
        </p:nvSpPr>
        <p:spPr>
          <a:xfrm>
            <a:off x="1319809" y="542993"/>
            <a:ext cx="10515600" cy="1325563"/>
          </a:xfrm>
        </p:spPr>
        <p:txBody>
          <a:bodyPr/>
          <a:lstStyle>
            <a:lvl1pPr>
              <a:defRPr>
                <a:solidFill>
                  <a:schemeClr val="accent5">
                    <a:lumMod val="50000"/>
                  </a:schemeClr>
                </a:solidFill>
              </a:defRPr>
            </a:lvl1pPr>
          </a:lstStyle>
          <a:p>
            <a:endParaRPr lang="zh-CN" altLang="en-US"/>
          </a:p>
        </p:txBody>
      </p:sp>
      <p:sp>
        <p:nvSpPr>
          <p:cNvPr id="15" name="Rectangle 14">
            <a:extLst>
              <a:ext uri="{FF2B5EF4-FFF2-40B4-BE49-F238E27FC236}">
                <a16:creationId xmlns:a16="http://schemas.microsoft.com/office/drawing/2014/main" id="{8733B23E-01E3-256C-BF31-ED48C070A26E}"/>
              </a:ext>
            </a:extLst>
          </p:cNvPr>
          <p:cNvSpPr/>
          <p:nvPr userDrawn="1"/>
        </p:nvSpPr>
        <p:spPr>
          <a:xfrm>
            <a:off x="66595" y="6472394"/>
            <a:ext cx="5769429" cy="4035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1400" dirty="0">
                <a:solidFill>
                  <a:schemeClr val="tx2"/>
                </a:solidFill>
                <a:latin typeface="#9Slide03 Sofia Pro Soft Bold" panose="020B0000000000000000" pitchFamily="34" charset="0"/>
              </a:rPr>
              <a:t>SIÊU DỰ ÁN HÓA 12 CHƯƠNG TRÌNH MỚI</a:t>
            </a:r>
            <a:endParaRPr lang="zh-CN" altLang="en-US" sz="1400" dirty="0">
              <a:solidFill>
                <a:schemeClr val="tx2"/>
              </a:solidFill>
              <a:latin typeface="#9Slide03 Sofia Pro Soft Bold" panose="020B0000000000000000"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and title">
    <p:spTree>
      <p:nvGrpSpPr>
        <p:cNvPr id="1" name=""/>
        <p:cNvGrpSpPr/>
        <p:nvPr/>
      </p:nvGrpSpPr>
      <p:grpSpPr>
        <a:xfrm>
          <a:off x="0" y="0"/>
          <a:ext cx="0" cy="0"/>
          <a:chOff x="0" y="0"/>
          <a:chExt cx="0" cy="0"/>
        </a:xfrm>
      </p:grpSpPr>
      <p:sp>
        <p:nvSpPr>
          <p:cNvPr id="2" name="标题 1"/>
          <p:cNvSpPr>
            <a:spLocks noGrp="1"/>
          </p:cNvSpPr>
          <p:nvPr>
            <p:ph type="title"/>
          </p:nvPr>
        </p:nvSpPr>
        <p:spPr>
          <a:xfrm>
            <a:off x="836612" y="457200"/>
            <a:ext cx="3932237" cy="1600200"/>
          </a:xfrm>
        </p:spPr>
        <p:txBody>
          <a:bodyPr anchor="b"/>
          <a:lstStyle>
            <a:lvl1pPr>
              <a:defRPr sz="3200"/>
            </a:lvl1pPr>
          </a:lstStyle>
          <a:p>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zh-CN" altLang="en-US"/>
          </a:p>
        </p:txBody>
      </p:sp>
      <p:sp>
        <p:nvSpPr>
          <p:cNvPr id="8" name="日期占位符 3">
            <a:extLst>
              <a:ext uri="{FF2B5EF4-FFF2-40B4-BE49-F238E27FC236}">
                <a16:creationId xmlns:a16="http://schemas.microsoft.com/office/drawing/2014/main" id="{6ECE6A3D-C27E-A88E-A8BA-D00B87CCFD4A}"/>
              </a:ext>
            </a:extLst>
          </p:cNvPr>
          <p:cNvSpPr>
            <a:spLocks noGrp="1"/>
          </p:cNvSpPr>
          <p:nvPr>
            <p:ph type="dt" sz="half" idx="10"/>
          </p:nvPr>
        </p:nvSpPr>
        <p:spPr>
          <a:xfrm>
            <a:off x="838199" y="6310312"/>
            <a:ext cx="3106479" cy="365125"/>
          </a:xfrm>
        </p:spPr>
        <p:txBody>
          <a:bodyPr/>
          <a:lstStyle>
            <a:lvl1pPr>
              <a:defRPr/>
            </a:lvl1pPr>
          </a:lstStyle>
          <a:p>
            <a:r>
              <a:rPr lang="en-US" altLang="zh-CN"/>
              <a:t>SIÊU DỰ ÁN HÓA 12 CHƯƠNG TRÌNH MỚI</a:t>
            </a:r>
            <a:endParaRPr lang="zh-CN" altLang="en-US"/>
          </a:p>
        </p:txBody>
      </p:sp>
      <p:sp>
        <p:nvSpPr>
          <p:cNvPr id="9" name="灯片编号占位符 5">
            <a:extLst>
              <a:ext uri="{FF2B5EF4-FFF2-40B4-BE49-F238E27FC236}">
                <a16:creationId xmlns:a16="http://schemas.microsoft.com/office/drawing/2014/main" id="{A2787DC0-AE3B-C909-93EE-27B39CDFD55E}"/>
              </a:ext>
            </a:extLst>
          </p:cNvPr>
          <p:cNvSpPr>
            <a:spLocks noGrp="1"/>
          </p:cNvSpPr>
          <p:nvPr>
            <p:ph type="sldNum" sz="quarter" idx="12"/>
          </p:nvPr>
        </p:nvSpPr>
        <p:spPr>
          <a:xfrm>
            <a:off x="7810904" y="6310312"/>
            <a:ext cx="3776330" cy="365125"/>
          </a:xfrm>
        </p:spPr>
        <p:txBody>
          <a:bodyPr/>
          <a:lstStyle>
            <a:lvl1pPr>
              <a:defRPr/>
            </a:lvl1pPr>
          </a:lstStyle>
          <a:p>
            <a:r>
              <a:rPr lang="en-US" altLang="zh-CN"/>
              <a:t>NHÓM 6 - Nhóm trưởng: Thầy Nguyễn Trung Kiên</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日期占位符 3">
            <a:extLst>
              <a:ext uri="{FF2B5EF4-FFF2-40B4-BE49-F238E27FC236}">
                <a16:creationId xmlns:a16="http://schemas.microsoft.com/office/drawing/2014/main" id="{7060ED3D-F3C4-E8A9-FD13-5F48F76A3E7A}"/>
              </a:ext>
            </a:extLst>
          </p:cNvPr>
          <p:cNvSpPr>
            <a:spLocks noGrp="1"/>
          </p:cNvSpPr>
          <p:nvPr>
            <p:ph type="dt" sz="half" idx="10"/>
          </p:nvPr>
        </p:nvSpPr>
        <p:spPr>
          <a:xfrm>
            <a:off x="838199" y="6310312"/>
            <a:ext cx="3106479" cy="365125"/>
          </a:xfrm>
        </p:spPr>
        <p:txBody>
          <a:bodyPr/>
          <a:lstStyle>
            <a:lvl1pPr>
              <a:defRPr/>
            </a:lvl1pPr>
          </a:lstStyle>
          <a:p>
            <a:r>
              <a:rPr lang="en-US" altLang="zh-CN"/>
              <a:t>SIÊU DỰ ÁN HÓA 12 CHƯƠNG TRÌNH MỚI</a:t>
            </a:r>
            <a:endParaRPr lang="zh-CN" altLang="en-US"/>
          </a:p>
        </p:txBody>
      </p:sp>
      <p:sp>
        <p:nvSpPr>
          <p:cNvPr id="6" name="灯片编号占位符 5">
            <a:extLst>
              <a:ext uri="{FF2B5EF4-FFF2-40B4-BE49-F238E27FC236}">
                <a16:creationId xmlns:a16="http://schemas.microsoft.com/office/drawing/2014/main" id="{7140DCD5-2216-A9B6-E3AB-B3DFE8E5DD9F}"/>
              </a:ext>
            </a:extLst>
          </p:cNvPr>
          <p:cNvSpPr>
            <a:spLocks noGrp="1"/>
          </p:cNvSpPr>
          <p:nvPr>
            <p:ph type="sldNum" sz="quarter" idx="12"/>
          </p:nvPr>
        </p:nvSpPr>
        <p:spPr>
          <a:xfrm>
            <a:off x="7810904" y="6310312"/>
            <a:ext cx="3776330" cy="365125"/>
          </a:xfrm>
        </p:spPr>
        <p:txBody>
          <a:bodyPr/>
          <a:lstStyle>
            <a:lvl1pPr>
              <a:defRPr/>
            </a:lvl1pPr>
          </a:lstStyle>
          <a:p>
            <a:r>
              <a:rPr lang="en-US" altLang="zh-CN"/>
              <a:t>NHÓM 6 - Nhóm trưởng: Thầy Nguyễn Trung Kiên</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and title">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zh-CN" altLang="en-US"/>
          </a:p>
        </p:txBody>
      </p:sp>
      <p:sp>
        <p:nvSpPr>
          <p:cNvPr id="8" name="日期占位符 3">
            <a:extLst>
              <a:ext uri="{FF2B5EF4-FFF2-40B4-BE49-F238E27FC236}">
                <a16:creationId xmlns:a16="http://schemas.microsoft.com/office/drawing/2014/main" id="{970A3818-53E5-C23F-3BC9-1E6CAE675187}"/>
              </a:ext>
            </a:extLst>
          </p:cNvPr>
          <p:cNvSpPr>
            <a:spLocks noGrp="1"/>
          </p:cNvSpPr>
          <p:nvPr>
            <p:ph type="dt" sz="half" idx="10"/>
          </p:nvPr>
        </p:nvSpPr>
        <p:spPr>
          <a:xfrm>
            <a:off x="838199" y="6310312"/>
            <a:ext cx="3106479" cy="365125"/>
          </a:xfrm>
        </p:spPr>
        <p:txBody>
          <a:bodyPr/>
          <a:lstStyle>
            <a:lvl1pPr>
              <a:defRPr/>
            </a:lvl1pPr>
          </a:lstStyle>
          <a:p>
            <a:r>
              <a:rPr lang="en-US" altLang="zh-CN"/>
              <a:t>SIÊU DỰ ÁN HÓA 12 CHƯƠNG TRÌNH MỚI</a:t>
            </a:r>
            <a:endParaRPr lang="zh-CN" altLang="en-US"/>
          </a:p>
        </p:txBody>
      </p:sp>
      <p:sp>
        <p:nvSpPr>
          <p:cNvPr id="9" name="灯片编号占位符 5">
            <a:extLst>
              <a:ext uri="{FF2B5EF4-FFF2-40B4-BE49-F238E27FC236}">
                <a16:creationId xmlns:a16="http://schemas.microsoft.com/office/drawing/2014/main" id="{24F58648-C7D2-F78B-F66C-841F766B07A0}"/>
              </a:ext>
            </a:extLst>
          </p:cNvPr>
          <p:cNvSpPr>
            <a:spLocks noGrp="1"/>
          </p:cNvSpPr>
          <p:nvPr>
            <p:ph type="sldNum" sz="quarter" idx="12"/>
          </p:nvPr>
        </p:nvSpPr>
        <p:spPr>
          <a:xfrm>
            <a:off x="7810904" y="6310312"/>
            <a:ext cx="3776330" cy="365125"/>
          </a:xfrm>
        </p:spPr>
        <p:txBody>
          <a:bodyPr/>
          <a:lstStyle>
            <a:lvl1pPr>
              <a:defRPr/>
            </a:lvl1pPr>
          </a:lstStyle>
          <a:p>
            <a:r>
              <a:rPr lang="en-US" altLang="zh-CN"/>
              <a:t>NHÓM 6 - Nhóm trưởng: Thầy Nguyễn Trung Kiên</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wo-column conten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E3E02AE-512E-32FD-FF19-25183AC9E500}"/>
              </a:ext>
            </a:extLst>
          </p:cNvPr>
          <p:cNvSpPr/>
          <p:nvPr userDrawn="1"/>
        </p:nvSpPr>
        <p:spPr>
          <a:xfrm>
            <a:off x="1" y="6365432"/>
            <a:ext cx="12192000" cy="667933"/>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descr="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
          <p:cNvSpPr/>
          <p:nvPr userDrawn="1"/>
        </p:nvSpPr>
        <p:spPr>
          <a:xfrm flipH="1">
            <a:off x="0" y="0"/>
            <a:ext cx="2495508" cy="1280160"/>
          </a:xfrm>
          <a:prstGeom prst="rect">
            <a:avLst/>
          </a:prstGeom>
          <a:solidFill>
            <a:schemeClr val="accent4">
              <a:lumMod val="40000"/>
              <a:lumOff val="60000"/>
            </a:schemeClr>
          </a:solidFill>
          <a:ln w="9525">
            <a:noFill/>
          </a:ln>
        </p:spPr>
        <p:txBody>
          <a:bodyPr/>
          <a:lstStyle>
            <a:lvl1pPr marL="342900" indent="-342900" algn="l" rtl="0" eaLnBrk="0" fontAlgn="base" hangingPunct="0">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SimSun"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SimSun"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SimSun" panose="02010600030101010101" pitchFamily="2" charset="-122"/>
              </a:defRPr>
            </a:lvl5pPr>
          </a:lstStyle>
          <a:p>
            <a:pPr marL="0" lvl="0" indent="0" eaLnBrk="1" hangingPunct="1">
              <a:spcBef>
                <a:spcPct val="0"/>
              </a:spcBef>
              <a:buNone/>
            </a:pPr>
            <a:endParaRPr lang="zh-CN" altLang="en-US" sz="1800" dirty="0">
              <a:solidFill>
                <a:schemeClr val="tx1"/>
              </a:solidFill>
              <a:latin typeface="#9Slide03 Sofia Pro Soft Bold" panose="020B0000000000000000" pitchFamily="34" charset="0"/>
              <a:ea typeface="Calibri" panose="020F0502020204030204" charset="0"/>
              <a:cs typeface="Calibri" panose="020F0502020204030204" charset="0"/>
            </a:endParaRPr>
          </a:p>
        </p:txBody>
      </p:sp>
      <p:pic>
        <p:nvPicPr>
          <p:cNvPr id="15"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41" t="15318" r="15590" b="76144"/>
          <a:stretch>
            <a:fillRect/>
          </a:stretch>
        </p:blipFill>
        <p:spPr>
          <a:xfrm>
            <a:off x="209785" y="333096"/>
            <a:ext cx="2068925" cy="667749"/>
          </a:xfrm>
          <a:prstGeom prst="rect">
            <a:avLst/>
          </a:prstGeom>
        </p:spPr>
      </p:pic>
      <p:sp>
        <p:nvSpPr>
          <p:cNvPr id="11" name="Rectangle 6" descr="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
          <p:cNvSpPr/>
          <p:nvPr userDrawn="1"/>
        </p:nvSpPr>
        <p:spPr>
          <a:xfrm flipH="1">
            <a:off x="2495508" y="0"/>
            <a:ext cx="9696492" cy="1280160"/>
          </a:xfrm>
          <a:prstGeom prst="rect">
            <a:avLst/>
          </a:prstGeom>
          <a:solidFill>
            <a:srgbClr val="82C69F"/>
          </a:solidFill>
          <a:ln w="9525">
            <a:noFill/>
          </a:ln>
        </p:spPr>
        <p:txBody>
          <a:bodyPr anchor="ctr"/>
          <a:lstStyle>
            <a:lvl1pPr marL="342900" indent="-342900" algn="l" rtl="0" eaLnBrk="0" fontAlgn="base" hangingPunct="0">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SimSun"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SimSun"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SimSun" panose="02010600030101010101" pitchFamily="2" charset="-122"/>
              </a:defRPr>
            </a:lvl5pPr>
          </a:lstStyle>
          <a:p>
            <a:pPr marL="0" lvl="0" indent="0" eaLnBrk="1" hangingPunct="1">
              <a:spcBef>
                <a:spcPct val="0"/>
              </a:spcBef>
              <a:buNone/>
            </a:pPr>
            <a:endParaRPr lang="zh-CN" altLang="en-US" sz="4000" dirty="0">
              <a:solidFill>
                <a:schemeClr val="bg1"/>
              </a:solidFill>
              <a:latin typeface="#9Slide03 Sofia Pro Soft Bold" panose="020B0000000000000000" pitchFamily="34" charset="0"/>
              <a:ea typeface="Calibri" panose="020F0502020204030204" charset="0"/>
              <a:cs typeface="Calibri" panose="020F0502020204030204" charset="0"/>
            </a:endParaRPr>
          </a:p>
        </p:txBody>
      </p:sp>
      <p:sp>
        <p:nvSpPr>
          <p:cNvPr id="3" name="内容占位符 2"/>
          <p:cNvSpPr>
            <a:spLocks noGrp="1"/>
          </p:cNvSpPr>
          <p:nvPr>
            <p:ph sz="half" idx="1"/>
          </p:nvPr>
        </p:nvSpPr>
        <p:spPr>
          <a:xfrm>
            <a:off x="838200" y="1825625"/>
            <a:ext cx="5181600" cy="4351338"/>
          </a:xfrm>
        </p:spPr>
        <p:txBody>
          <a:bodyPr/>
          <a:lstStyle>
            <a:lvl1pPr>
              <a:defRPr/>
            </a:lvl1pPr>
          </a:lstStyle>
          <a:p>
            <a:pPr lvl="0"/>
            <a:endParaRPr lang="zh-CN" altLang="en-US"/>
          </a:p>
        </p:txBody>
      </p:sp>
      <p:sp>
        <p:nvSpPr>
          <p:cNvPr id="4" name="内容占位符 3"/>
          <p:cNvSpPr>
            <a:spLocks noGrp="1"/>
          </p:cNvSpPr>
          <p:nvPr>
            <p:ph sz="half" idx="2"/>
          </p:nvPr>
        </p:nvSpPr>
        <p:spPr>
          <a:xfrm>
            <a:off x="6172200" y="1825625"/>
            <a:ext cx="5181600" cy="4351338"/>
          </a:xfrm>
        </p:spPr>
        <p:txBody>
          <a:bodyPr/>
          <a:lstStyle>
            <a:lvl1pPr>
              <a:defRPr/>
            </a:lvl1pPr>
          </a:lstStyle>
          <a:p>
            <a:pPr lvl="0"/>
            <a:endParaRPr lang="zh-CN" altLang="en-US"/>
          </a:p>
        </p:txBody>
      </p:sp>
      <p:sp>
        <p:nvSpPr>
          <p:cNvPr id="16" name="标题 1">
            <a:extLst>
              <a:ext uri="{FF2B5EF4-FFF2-40B4-BE49-F238E27FC236}">
                <a16:creationId xmlns:a16="http://schemas.microsoft.com/office/drawing/2014/main" id="{385707DC-ABC0-B892-85C0-F3CCC6310A65}"/>
              </a:ext>
            </a:extLst>
          </p:cNvPr>
          <p:cNvSpPr txBox="1">
            <a:spLocks/>
          </p:cNvSpPr>
          <p:nvPr userDrawn="1"/>
        </p:nvSpPr>
        <p:spPr>
          <a:xfrm>
            <a:off x="2495508" y="1310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9Slide03 Sofia Pro Soft Bold" panose="020B0000000000000000" pitchFamily="34" charset="0"/>
                <a:ea typeface="Calibri" panose="020F0502020204030204" charset="0"/>
                <a:cs typeface="Calibri" panose="020F0502020204030204" charset="0"/>
              </a:defRPr>
            </a:lvl1pPr>
          </a:lstStyle>
          <a:p>
            <a:endParaRPr lang="en-US" altLang="zh-CN"/>
          </a:p>
        </p:txBody>
      </p:sp>
      <p:pic>
        <p:nvPicPr>
          <p:cNvPr id="18" name="Picture 17">
            <a:extLst>
              <a:ext uri="{FF2B5EF4-FFF2-40B4-BE49-F238E27FC236}">
                <a16:creationId xmlns:a16="http://schemas.microsoft.com/office/drawing/2014/main" id="{64C2B1E8-675E-9769-AB1C-C747A8444BD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9785" y="1692276"/>
            <a:ext cx="628414" cy="628414"/>
          </a:xfrm>
          <a:prstGeom prst="rect">
            <a:avLst/>
          </a:prstGeom>
        </p:spPr>
      </p:pic>
      <p:pic>
        <p:nvPicPr>
          <p:cNvPr id="19" name="Picture 18">
            <a:extLst>
              <a:ext uri="{FF2B5EF4-FFF2-40B4-BE49-F238E27FC236}">
                <a16:creationId xmlns:a16="http://schemas.microsoft.com/office/drawing/2014/main" id="{29365AD7-171E-60E4-84B5-342AC925CC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43786" y="1747363"/>
            <a:ext cx="628414" cy="628414"/>
          </a:xfrm>
          <a:prstGeom prst="rect">
            <a:avLst/>
          </a:prstGeom>
        </p:spPr>
      </p:pic>
      <p:pic>
        <p:nvPicPr>
          <p:cNvPr id="6" name="图片 11">
            <a:extLst>
              <a:ext uri="{FF2B5EF4-FFF2-40B4-BE49-F238E27FC236}">
                <a16:creationId xmlns:a16="http://schemas.microsoft.com/office/drawing/2014/main" id="{7052236C-E6A5-6066-0C3E-A62C807E2496}"/>
              </a:ext>
            </a:extLst>
          </p:cNvPr>
          <p:cNvPicPr>
            <a:picLocks noChangeAspect="1"/>
          </p:cNvPicPr>
          <p:nvPr userDrawn="1"/>
        </p:nvPicPr>
        <p:blipFill rotWithShape="1">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l="6226" r="7389" b="84853"/>
          <a:stretch>
            <a:fillRect/>
          </a:stretch>
        </p:blipFill>
        <p:spPr>
          <a:xfrm>
            <a:off x="6070089" y="-683473"/>
            <a:ext cx="4214454" cy="1962895"/>
          </a:xfrm>
          <a:prstGeom prst="rect">
            <a:avLst/>
          </a:prstGeom>
        </p:spPr>
      </p:pic>
      <p:pic>
        <p:nvPicPr>
          <p:cNvPr id="7" name="图片 11">
            <a:extLst>
              <a:ext uri="{FF2B5EF4-FFF2-40B4-BE49-F238E27FC236}">
                <a16:creationId xmlns:a16="http://schemas.microsoft.com/office/drawing/2014/main" id="{16197A58-DEBE-6791-219D-FB0662D23DA6}"/>
              </a:ext>
            </a:extLst>
          </p:cNvPr>
          <p:cNvPicPr>
            <a:picLocks noChangeAspect="1"/>
          </p:cNvPicPr>
          <p:nvPr userDrawn="1"/>
        </p:nvPicPr>
        <p:blipFill rotWithShape="1">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l="6226" r="7389" b="84853"/>
          <a:stretch>
            <a:fillRect/>
          </a:stretch>
        </p:blipFill>
        <p:spPr>
          <a:xfrm>
            <a:off x="2712306" y="-526209"/>
            <a:ext cx="3876797" cy="1805631"/>
          </a:xfrm>
          <a:prstGeom prst="rect">
            <a:avLst/>
          </a:prstGeom>
        </p:spPr>
      </p:pic>
      <p:sp>
        <p:nvSpPr>
          <p:cNvPr id="13" name="TextBox 12">
            <a:extLst>
              <a:ext uri="{FF2B5EF4-FFF2-40B4-BE49-F238E27FC236}">
                <a16:creationId xmlns:a16="http://schemas.microsoft.com/office/drawing/2014/main" id="{5BE67157-5B93-BB35-4452-AEF6039DCA05}"/>
              </a:ext>
            </a:extLst>
          </p:cNvPr>
          <p:cNvSpPr txBox="1"/>
          <p:nvPr userDrawn="1"/>
        </p:nvSpPr>
        <p:spPr>
          <a:xfrm>
            <a:off x="2539830" y="333096"/>
            <a:ext cx="6504708" cy="646331"/>
          </a:xfrm>
          <a:prstGeom prst="rect">
            <a:avLst/>
          </a:prstGeom>
          <a:noFill/>
        </p:spPr>
        <p:txBody>
          <a:bodyPr wrap="square">
            <a:spAutoFit/>
          </a:bodyPr>
          <a:lstStyle/>
          <a:p>
            <a:pPr marL="0" lvl="0" indent="0" eaLnBrk="1" hangingPunct="1">
              <a:spcBef>
                <a:spcPct val="0"/>
              </a:spcBef>
              <a:buNone/>
            </a:pPr>
            <a:r>
              <a:rPr lang="en-US" altLang="zh-CN" sz="3600">
                <a:solidFill>
                  <a:schemeClr val="bg1"/>
                </a:solidFill>
                <a:latin typeface="#9Slide03 Sofia Pro Soft Bold" panose="020B0000000000000000" pitchFamily="34" charset="0"/>
                <a:ea typeface="Calibri" panose="020F0502020204030204" charset="0"/>
                <a:cs typeface="Calibri" panose="020F0502020204030204" charset="0"/>
              </a:rPr>
              <a:t>NỘI DUNG BÀI HỌC</a:t>
            </a:r>
            <a:endParaRPr lang="zh-CN" altLang="en-US" sz="3600" dirty="0">
              <a:solidFill>
                <a:schemeClr val="bg1"/>
              </a:solidFill>
              <a:latin typeface="#9Slide03 Sofia Pro Soft Bold" panose="020B0000000000000000" pitchFamily="34" charset="0"/>
              <a:ea typeface="Calibri" panose="020F0502020204030204" charset="0"/>
              <a:cs typeface="Calibri" panose="020F0502020204030204" charset="0"/>
            </a:endParaRPr>
          </a:p>
        </p:txBody>
      </p:sp>
      <p:pic>
        <p:nvPicPr>
          <p:cNvPr id="17" name="图片 11">
            <a:extLst>
              <a:ext uri="{FF2B5EF4-FFF2-40B4-BE49-F238E27FC236}">
                <a16:creationId xmlns:a16="http://schemas.microsoft.com/office/drawing/2014/main" id="{A87EA374-0413-9B9D-92EF-6FE52E1273CB}"/>
              </a:ext>
            </a:extLst>
          </p:cNvPr>
          <p:cNvPicPr>
            <a:picLocks noChangeAspect="1"/>
          </p:cNvPicPr>
          <p:nvPr userDrawn="1"/>
        </p:nvPicPr>
        <p:blipFill rotWithShape="1">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l="6226" r="7389" b="84853"/>
          <a:stretch>
            <a:fillRect/>
          </a:stretch>
        </p:blipFill>
        <p:spPr>
          <a:xfrm>
            <a:off x="9644670" y="-526209"/>
            <a:ext cx="4214454" cy="1962895"/>
          </a:xfrm>
          <a:prstGeom prst="rect">
            <a:avLst/>
          </a:prstGeom>
        </p:spPr>
      </p:pic>
      <p:pic>
        <p:nvPicPr>
          <p:cNvPr id="5" name="Picture 4">
            <a:extLst>
              <a:ext uri="{FF2B5EF4-FFF2-40B4-BE49-F238E27FC236}">
                <a16:creationId xmlns:a16="http://schemas.microsoft.com/office/drawing/2014/main" id="{4E1267A8-1A68-EAF8-409A-2AFBF773F0EC}"/>
              </a:ext>
            </a:extLst>
          </p:cNvPr>
          <p:cNvPicPr>
            <a:picLocks noChangeAspect="1"/>
          </p:cNvPicPr>
          <p:nvPr userDrawn="1"/>
        </p:nvPicPr>
        <p:blipFill>
          <a:blip r:embed="rId5"/>
          <a:stretch>
            <a:fillRect/>
          </a:stretch>
        </p:blipFill>
        <p:spPr>
          <a:xfrm>
            <a:off x="10733810" y="61008"/>
            <a:ext cx="1248406" cy="1248406"/>
          </a:xfrm>
          <a:prstGeom prst="rect">
            <a:avLst/>
          </a:prstGeom>
        </p:spPr>
      </p:pic>
      <p:sp>
        <p:nvSpPr>
          <p:cNvPr id="24" name="Rectangle 23">
            <a:extLst>
              <a:ext uri="{FF2B5EF4-FFF2-40B4-BE49-F238E27FC236}">
                <a16:creationId xmlns:a16="http://schemas.microsoft.com/office/drawing/2014/main" id="{39F5F7E4-98ED-40EB-9BD7-65B11D76C656}"/>
              </a:ext>
            </a:extLst>
          </p:cNvPr>
          <p:cNvSpPr/>
          <p:nvPr userDrawn="1"/>
        </p:nvSpPr>
        <p:spPr>
          <a:xfrm>
            <a:off x="402771" y="6399215"/>
            <a:ext cx="5769429" cy="5154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1400">
                <a:solidFill>
                  <a:schemeClr val="tx2"/>
                </a:solidFill>
                <a:latin typeface="#9Slide03 Sofia Pro Soft Bold" panose="020B0000000000000000" pitchFamily="34" charset="0"/>
              </a:rPr>
              <a:t>SIÊU DỰ ÁN HÓA 12 CHƯƠNG TRÌNH MỚI</a:t>
            </a:r>
            <a:endParaRPr lang="zh-CN" altLang="en-US" sz="1400">
              <a:solidFill>
                <a:schemeClr val="tx2"/>
              </a:solidFill>
              <a:latin typeface="#9Slide03 Sofia Pro Soft Bold" panose="020B0000000000000000" pitchFamily="34" charset="0"/>
            </a:endParaRPr>
          </a:p>
        </p:txBody>
      </p:sp>
    </p:spTree>
    <p:extLst>
      <p:ext uri="{BB962C8B-B14F-4D97-AF65-F5344CB8AC3E}">
        <p14:creationId xmlns:p14="http://schemas.microsoft.com/office/powerpoint/2010/main" val="376545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nodePh="1">
                                  <p:stCondLst>
                                    <p:cond delay="0"/>
                                  </p:stCondLst>
                                  <p:endCondLst>
                                    <p:cond evt="begin" delay="0">
                                      <p:tn val="17"/>
                                    </p:cond>
                                  </p:end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nodePh="1">
                                  <p:stCondLst>
                                    <p:cond delay="0"/>
                                  </p:stCondLst>
                                  <p:endCondLst>
                                    <p:cond evt="begin" delay="0">
                                      <p:tn val="24"/>
                                    </p:cond>
                                  </p:end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250" fill="hold"/>
                                        <p:tgtEl>
                                          <p:spTgt spid="13"/>
                                        </p:tgtEl>
                                        <p:attrNameLst>
                                          <p:attrName>ppt_x</p:attrName>
                                        </p:attrNameLst>
                                      </p:cBhvr>
                                      <p:tavLst>
                                        <p:tav tm="0">
                                          <p:val>
                                            <p:strVal val="1+#ppt_w/2"/>
                                          </p:val>
                                        </p:tav>
                                        <p:tav tm="100000">
                                          <p:val>
                                            <p:strVal val="#ppt_x"/>
                                          </p:val>
                                        </p:tav>
                                      </p:tavLst>
                                    </p:anim>
                                    <p:anim calcmode="lin" valueType="num">
                                      <p:cBhvr additive="base">
                                        <p:cTn id="32" dur="12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clickEffect" nodePh="1">
                  <p:stCondLst>
                    <p:cond delay="0"/>
                  </p:stCondLst>
                  <p:endCondLst>
                    <p:cond delay="0"/>
                  </p:end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47" presetClass="entr" presetSubtype="0" fill="hold" nodeType="clickEffect" nodePh="1">
                  <p:stCondLst>
                    <p:cond delay="0"/>
                  </p:stCondLst>
                  <p:endCondLst>
                    <p:cond delay="0"/>
                  </p:end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Lst>
      </p:bldP>
      <p:bldP spid="13"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6000"/>
            <a:duotone>
              <a:schemeClr val="accent4">
                <a:shade val="45000"/>
                <a:satMod val="135000"/>
              </a:schemeClr>
              <a:prstClr val="white"/>
            </a:duotone>
            <a:lum/>
            <a:extLst>
              <a:ext uri="{BEBA8EAE-BF5A-486C-A8C5-ECC9F3942E4B}">
                <a14:imgProps xmlns:a14="http://schemas.microsoft.com/office/drawing/2010/main">
                  <a14:imgLayer r:embed="rId1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57BF248A-8300-D382-C0FD-7F2F2C7A5C2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9Slide03 Sofia Pro Soft Bold" panose="020B0000000000000000" pitchFamily="34" charset="0"/>
                <a:ea typeface="Calibri" panose="020F0502020204030204" charset="0"/>
                <a:cs typeface="Calibri" panose="020F0502020204030204" charset="0"/>
              </a:defRPr>
            </a:lvl1pPr>
          </a:lstStyle>
          <a:p>
            <a:fld id="{AB924962-3816-43BA-9BCB-0E93DF6D0E52}" type="datetimeFigureOut">
              <a:rPr lang="zh-CN" altLang="en-US" smtClean="0"/>
              <a:pPr/>
              <a:t>2026/2/1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9Slide03 Sofia Pro Soft Bold" panose="020B0000000000000000" pitchFamily="34" charset="0"/>
                <a:ea typeface="Calibri" panose="020F0502020204030204" charset="0"/>
                <a:cs typeface="Calibri" panose="020F0502020204030204" charset="0"/>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9Slide03 Sofia Pro Soft Bold" panose="020B0000000000000000" pitchFamily="34" charset="0"/>
                <a:ea typeface="Calibri" panose="020F0502020204030204" charset="0"/>
                <a:cs typeface="Calibri" panose="020F0502020204030204" charset="0"/>
              </a:defRPr>
            </a:lvl1pPr>
          </a:lstStyle>
          <a:p>
            <a:fld id="{FE987BC6-219C-41BA-B7BF-D5EC59099B7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7" r:id="rId6"/>
    <p:sldLayoutId id="2147483655" r:id="rId7"/>
    <p:sldLayoutId id="2147483656"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9Slide03 Sofia Pro Soft Bold" panose="020B0000000000000000" pitchFamily="34" charset="0"/>
          <a:ea typeface="Calibri" panose="020F0502020204030204" charset="0"/>
          <a:cs typeface="Calibri" panose="020F050202020403020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9Slide03 Sofia Pro Soft Bold" panose="020B0000000000000000" pitchFamily="34" charset="0"/>
          <a:ea typeface="Calibri" panose="020F0502020204030204" charset="0"/>
          <a:cs typeface="Calibri" panose="020F050202020403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Calibri" panose="020F0502020204030204" charset="0"/>
          <a:cs typeface="Calibri" panose="020F050202020403020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Calibri" panose="020F0502020204030204" charset="0"/>
          <a:cs typeface="Calibri" panose="020F050202020403020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Calibri" panose="020F0502020204030204" charset="0"/>
          <a:cs typeface="Calibri" panose="020F050202020403020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Calibri" panose="020F0502020204030204" charset="0"/>
          <a:cs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vinmec.com/vi/co-the-nguoi/do-ph-85/" TargetMode="External"/><Relationship Id="rId7" Type="http://schemas.openxmlformats.org/officeDocument/2006/relationships/image" Target="../media/image29.jpeg"/><Relationship Id="rId2" Type="http://schemas.openxmlformats.org/officeDocument/2006/relationships/image" Target="../media/image25.jpeg"/><Relationship Id="rId1" Type="http://schemas.openxmlformats.org/officeDocument/2006/relationships/slideLayout" Target="../slideLayouts/slideLayout5.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audio" Target="../media/audio2.wav"/><Relationship Id="rId7" Type="http://schemas.openxmlformats.org/officeDocument/2006/relationships/image" Target="../media/image44.png"/><Relationship Id="rId2" Type="http://schemas.openxmlformats.org/officeDocument/2006/relationships/audio" Target="../media/audio1.wav"/><Relationship Id="rId1" Type="http://schemas.openxmlformats.org/officeDocument/2006/relationships/slideLayout" Target="../slideLayouts/slideLayout10.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audio" Target="../media/audio3.wav"/><Relationship Id="rId9" Type="http://schemas.openxmlformats.org/officeDocument/2006/relationships/slide" Target="slide25.xml"/></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audio" Target="../media/audio2.wav"/><Relationship Id="rId7" Type="http://schemas.openxmlformats.org/officeDocument/2006/relationships/image" Target="../media/image44.png"/><Relationship Id="rId2" Type="http://schemas.openxmlformats.org/officeDocument/2006/relationships/audio" Target="../media/audio1.wav"/><Relationship Id="rId1" Type="http://schemas.openxmlformats.org/officeDocument/2006/relationships/slideLayout" Target="../slideLayouts/slideLayout10.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audio" Target="../media/audio3.wav"/><Relationship Id="rId9" Type="http://schemas.openxmlformats.org/officeDocument/2006/relationships/slide" Target="slide25.xml"/></Relationships>
</file>

<file path=ppt/slides/_rels/slide25.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audio" Target="../media/audio2.wav"/><Relationship Id="rId7" Type="http://schemas.openxmlformats.org/officeDocument/2006/relationships/image" Target="../media/image45.png"/><Relationship Id="rId2" Type="http://schemas.openxmlformats.org/officeDocument/2006/relationships/audio" Target="../media/audio1.wav"/><Relationship Id="rId1" Type="http://schemas.openxmlformats.org/officeDocument/2006/relationships/slideLayout" Target="../slideLayouts/slideLayout10.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audio" Target="../media/audio3.wav"/></Relationships>
</file>

<file path=ppt/slides/_rels/slide26.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audio" Target="../media/audio2.wav"/><Relationship Id="rId7" Type="http://schemas.openxmlformats.org/officeDocument/2006/relationships/image" Target="../media/image45.png"/><Relationship Id="rId2" Type="http://schemas.openxmlformats.org/officeDocument/2006/relationships/audio" Target="../media/audio1.wav"/><Relationship Id="rId1" Type="http://schemas.openxmlformats.org/officeDocument/2006/relationships/slideLayout" Target="../slideLayouts/slideLayout10.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audio" Target="../media/audio3.wav"/></Relationships>
</file>

<file path=ppt/slides/_rels/slide2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audio" Target="../media/audio2.wav"/><Relationship Id="rId7" Type="http://schemas.openxmlformats.org/officeDocument/2006/relationships/image" Target="../media/image55.png"/><Relationship Id="rId12" Type="http://schemas.openxmlformats.org/officeDocument/2006/relationships/slide" Target="slide25.xml"/><Relationship Id="rId2" Type="http://schemas.openxmlformats.org/officeDocument/2006/relationships/audio" Target="../media/audio1.wav"/><Relationship Id="rId1" Type="http://schemas.openxmlformats.org/officeDocument/2006/relationships/slideLayout" Target="../slideLayouts/slideLayout10.xml"/><Relationship Id="rId6" Type="http://schemas.openxmlformats.org/officeDocument/2006/relationships/image" Target="../media/image54.png"/><Relationship Id="rId11" Type="http://schemas.openxmlformats.org/officeDocument/2006/relationships/image" Target="../media/image45.png"/><Relationship Id="rId5" Type="http://schemas.openxmlformats.org/officeDocument/2006/relationships/image" Target="../media/image41.png"/><Relationship Id="rId10" Type="http://schemas.openxmlformats.org/officeDocument/2006/relationships/image" Target="../media/image43.png"/><Relationship Id="rId4" Type="http://schemas.openxmlformats.org/officeDocument/2006/relationships/audio" Target="../media/audio3.wav"/><Relationship Id="rId9" Type="http://schemas.openxmlformats.org/officeDocument/2006/relationships/image" Target="../media/image57.png"/></Relationships>
</file>

<file path=ppt/slides/_rels/slide2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8.png"/><Relationship Id="rId4" Type="http://schemas.openxmlformats.org/officeDocument/2006/relationships/image" Target="../media/image48.png"/><Relationship Id="rId9" Type="http://schemas.openxmlformats.org/officeDocument/2006/relationships/image" Target="../media/image53.png"/></Relationships>
</file>

<file path=ppt/slides/_rels/slide2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8.png"/><Relationship Id="rId4" Type="http://schemas.openxmlformats.org/officeDocument/2006/relationships/image" Target="../media/image48.png"/><Relationship Id="rId9"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1282E561-BEF2-AD24-3134-1994463949B7}"/>
              </a:ext>
            </a:extLst>
          </p:cNvPr>
          <p:cNvSpPr>
            <a:spLocks noGrp="1"/>
          </p:cNvSpPr>
          <p:nvPr>
            <p:ph type="subTitle" idx="1"/>
          </p:nvPr>
        </p:nvSpPr>
        <p:spPr>
          <a:xfrm>
            <a:off x="1461237" y="5217667"/>
            <a:ext cx="9144000" cy="656822"/>
          </a:xfrm>
        </p:spPr>
        <p:txBody>
          <a:bodyPr>
            <a:normAutofit lnSpcReduction="10000"/>
          </a:bodyPr>
          <a:lstStyle/>
          <a:p>
            <a:r>
              <a:rPr lang="en-US" sz="4400"/>
              <a:t>BÀI </a:t>
            </a:r>
            <a:r>
              <a:rPr lang="vi-VN" sz="4400"/>
              <a:t>17</a:t>
            </a:r>
            <a:r>
              <a:rPr lang="en-US" sz="4400"/>
              <a:t>. </a:t>
            </a:r>
            <a:r>
              <a:rPr lang="en-US" sz="4400" dirty="0"/>
              <a:t>NGUYÊN TỐ </a:t>
            </a:r>
            <a:r>
              <a:rPr lang="en-US" sz="4400"/>
              <a:t>NHÓM IA</a:t>
            </a:r>
            <a:endParaRPr lang="en-US" sz="4400" dirty="0"/>
          </a:p>
        </p:txBody>
      </p:sp>
      <p:sp>
        <p:nvSpPr>
          <p:cNvPr id="2" name="Rectangle 1">
            <a:extLst>
              <a:ext uri="{FF2B5EF4-FFF2-40B4-BE49-F238E27FC236}">
                <a16:creationId xmlns:a16="http://schemas.microsoft.com/office/drawing/2014/main" id="{60377AB0-D4D7-4611-B63D-A6FE8E48FA3A}"/>
              </a:ext>
            </a:extLst>
          </p:cNvPr>
          <p:cNvSpPr/>
          <p:nvPr/>
        </p:nvSpPr>
        <p:spPr>
          <a:xfrm>
            <a:off x="1208689" y="4275909"/>
            <a:ext cx="2422785" cy="656822"/>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84B49D7C-AED9-F0D8-DE44-D3AC033DB832}"/>
              </a:ext>
            </a:extLst>
          </p:cNvPr>
          <p:cNvSpPr>
            <a:spLocks noGrp="1"/>
          </p:cNvSpPr>
          <p:nvPr>
            <p:ph type="ctrTitle"/>
          </p:nvPr>
        </p:nvSpPr>
        <p:spPr>
          <a:xfrm>
            <a:off x="1678005" y="3486889"/>
            <a:ext cx="9144000" cy="2387600"/>
          </a:xfrm>
        </p:spPr>
        <p:txBody>
          <a:bodyPr/>
          <a:lstStyle/>
          <a:p>
            <a:r>
              <a:rPr lang="en-US" dirty="0">
                <a:solidFill>
                  <a:schemeClr val="accent5">
                    <a:lumMod val="50000"/>
                  </a:schemeClr>
                </a:solidFill>
              </a:rPr>
              <a:t>CHƯƠNG 7: NGUYÊN TỐ NHÓM IA VÀ NHÓM IIA</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C3E3408-D85F-419B-84F9-7769C1ED6C63}"/>
              </a:ext>
            </a:extLst>
          </p:cNvPr>
          <p:cNvSpPr>
            <a:spLocks noGrp="1"/>
          </p:cNvSpPr>
          <p:nvPr>
            <p:ph type="title"/>
          </p:nvPr>
        </p:nvSpPr>
        <p:spPr>
          <a:xfrm>
            <a:off x="558818" y="217237"/>
            <a:ext cx="10515600" cy="795790"/>
          </a:xfrm>
          <a:prstGeom prst="roundRect">
            <a:avLst/>
          </a:prstGeom>
        </p:spPr>
        <p:txBody>
          <a:bodyPr/>
          <a:lstStyle/>
          <a:p>
            <a:r>
              <a:rPr lang="en-US" dirty="0">
                <a:solidFill>
                  <a:srgbClr val="2B8F66"/>
                </a:solidFill>
              </a:rPr>
              <a:t>II. ĐƠN CHẤT</a:t>
            </a:r>
          </a:p>
        </p:txBody>
      </p:sp>
      <p:sp>
        <p:nvSpPr>
          <p:cNvPr id="10" name="文本框 22">
            <a:extLst>
              <a:ext uri="{FF2B5EF4-FFF2-40B4-BE49-F238E27FC236}">
                <a16:creationId xmlns:a16="http://schemas.microsoft.com/office/drawing/2014/main" id="{F366497A-1146-4792-8999-286B3F33827B}"/>
              </a:ext>
            </a:extLst>
          </p:cNvPr>
          <p:cNvSpPr txBox="1"/>
          <p:nvPr/>
        </p:nvSpPr>
        <p:spPr>
          <a:xfrm>
            <a:off x="672029" y="1016985"/>
            <a:ext cx="8985833" cy="523220"/>
          </a:xfrm>
          <a:prstGeom prst="rect">
            <a:avLst/>
          </a:prstGeom>
          <a:noFill/>
        </p:spPr>
        <p:txBody>
          <a:bodyPr wrap="square" rtlCol="0">
            <a:spAutoFit/>
            <a:scene3d>
              <a:camera prst="orthographicFront"/>
              <a:lightRig rig="threePt" dir="t"/>
            </a:scene3d>
            <a:sp3d contourW="12700"/>
          </a:bodyPr>
          <a:lstStyle/>
          <a:p>
            <a:r>
              <a:rPr lang="vi-VN" altLang="zh-CN" sz="2800" b="1">
                <a:solidFill>
                  <a:schemeClr val="accent2">
                    <a:lumMod val="75000"/>
                  </a:schemeClr>
                </a:solidFill>
                <a:latin typeface="#9Slide03 Sofia Pro Soft Bold" panose="020B0000000000000000" pitchFamily="34" charset="0"/>
                <a:cs typeface="Calibri" panose="020F0502020204030204" charset="0"/>
              </a:rPr>
              <a:t>2. Tính chất hóa học</a:t>
            </a:r>
            <a:endParaRPr lang="zh-CN" altLang="en-US" sz="2800" b="1" dirty="0">
              <a:solidFill>
                <a:schemeClr val="accent2">
                  <a:lumMod val="75000"/>
                </a:schemeClr>
              </a:solidFill>
              <a:latin typeface="#9Slide03 Sofia Pro Soft Bold" panose="020B0000000000000000" pitchFamily="34" charset="0"/>
              <a:cs typeface="Calibri" panose="020F0502020204030204" charset="0"/>
            </a:endParaRPr>
          </a:p>
        </p:txBody>
      </p:sp>
      <p:sp>
        <p:nvSpPr>
          <p:cNvPr id="12" name="文本框 30"/>
          <p:cNvSpPr txBox="1"/>
          <p:nvPr/>
        </p:nvSpPr>
        <p:spPr>
          <a:xfrm>
            <a:off x="1383804" y="1629369"/>
            <a:ext cx="9571937" cy="584775"/>
          </a:xfrm>
          <a:prstGeom prst="rect">
            <a:avLst/>
          </a:prstGeom>
          <a:noFill/>
        </p:spPr>
        <p:txBody>
          <a:bodyPr wrap="square" rtlCol="0">
            <a:spAutoFit/>
            <a:scene3d>
              <a:camera prst="orthographicFront"/>
              <a:lightRig rig="threePt" dir="t"/>
            </a:scene3d>
            <a:sp3d contourW="12700"/>
          </a:bodyPr>
          <a:lstStyle/>
          <a:p>
            <a:r>
              <a:rPr lang="en-US" altLang="zh-CN" sz="3200" b="1">
                <a:solidFill>
                  <a:schemeClr val="accent2">
                    <a:lumMod val="75000"/>
                  </a:schemeClr>
                </a:solidFill>
                <a:latin typeface="#9Slide03 Sofia Pro Soft Bold" panose="020B0000000000000000" pitchFamily="34" charset="0"/>
                <a:cs typeface="Calibri" panose="020F0502020204030204" charset="0"/>
              </a:rPr>
              <a:t>Kết luận </a:t>
            </a:r>
            <a:endParaRPr lang="zh-CN" altLang="en-US" sz="3200" b="1" dirty="0">
              <a:solidFill>
                <a:schemeClr val="accent2">
                  <a:lumMod val="75000"/>
                </a:schemeClr>
              </a:solidFill>
              <a:latin typeface="#9Slide03 Sofia Pro Soft Bold" panose="020B0000000000000000" pitchFamily="34" charset="0"/>
              <a:cs typeface="Calibri" panose="020F0502020204030204" charset="0"/>
            </a:endParaRPr>
          </a:p>
        </p:txBody>
      </p:sp>
      <p:pic>
        <p:nvPicPr>
          <p:cNvPr id="16" name="Picture 15">
            <a:extLst>
              <a:ext uri="{FF2B5EF4-FFF2-40B4-BE49-F238E27FC236}">
                <a16:creationId xmlns:a16="http://schemas.microsoft.com/office/drawing/2014/main" id="{4209DABC-0562-9B30-B477-34C76B279BF4}"/>
              </a:ext>
            </a:extLst>
          </p:cNvPr>
          <p:cNvPicPr>
            <a:picLocks noChangeAspect="1"/>
          </p:cNvPicPr>
          <p:nvPr/>
        </p:nvPicPr>
        <p:blipFill>
          <a:blip r:embed="rId2"/>
          <a:stretch>
            <a:fillRect/>
          </a:stretch>
        </p:blipFill>
        <p:spPr>
          <a:xfrm>
            <a:off x="672029" y="1513274"/>
            <a:ext cx="711775" cy="711775"/>
          </a:xfrm>
          <a:prstGeom prst="rect">
            <a:avLst/>
          </a:prstGeom>
        </p:spPr>
      </p:pic>
      <p:sp>
        <p:nvSpPr>
          <p:cNvPr id="18" name="文本框 31"/>
          <p:cNvSpPr txBox="1"/>
          <p:nvPr/>
        </p:nvSpPr>
        <p:spPr>
          <a:xfrm>
            <a:off x="672029" y="2247188"/>
            <a:ext cx="10871183" cy="2640723"/>
          </a:xfrm>
          <a:prstGeom prst="rect">
            <a:avLst/>
          </a:prstGeom>
          <a:noFill/>
        </p:spPr>
        <p:txBody>
          <a:bodyPr wrap="square" rtlCol="0">
            <a:spAutoFit/>
            <a:scene3d>
              <a:camera prst="orthographicFront"/>
              <a:lightRig rig="threePt" dir="t"/>
            </a:scene3d>
            <a:sp3d contourW="12700"/>
          </a:bodyPr>
          <a:lstStyle/>
          <a:p>
            <a:pPr lvl="0"/>
            <a:r>
              <a:rPr lang="vi-VN" sz="2400">
                <a:solidFill>
                  <a:srgbClr val="0070C0"/>
                </a:solidFill>
                <a:latin typeface="#9Slide03 Sofia Pro Soft Bold" panose="020B0604020202020204" charset="0"/>
                <a:cs typeface="Arial" panose="020B0604020202020204" pitchFamily="34" charset="0"/>
              </a:rPr>
              <a:t>- Các kim loại kiềm </a:t>
            </a:r>
            <a:r>
              <a:rPr lang="en-US" sz="2400">
                <a:solidFill>
                  <a:srgbClr val="0070C0"/>
                </a:solidFill>
                <a:latin typeface="#9Slide03 Sofia Pro Soft Bold" panose="020B0604020202020204" charset="0"/>
                <a:ea typeface="Calibri" panose="020F0502020204030204" pitchFamily="34" charset="0"/>
                <a:cs typeface="Times New Roman" panose="02020603050405020304" pitchFamily="18" charset="0"/>
              </a:rPr>
              <a:t>phản ứng mạnh với nước, oxygen, chlorine và nhi</a:t>
            </a:r>
            <a:r>
              <a:rPr lang="vi-VN" sz="2400">
                <a:solidFill>
                  <a:srgbClr val="0070C0"/>
                </a:solidFill>
                <a:latin typeface="#9Slide03 Sofia Pro Soft Bold" panose="020B0604020202020204" charset="0"/>
                <a:ea typeface="Calibri" panose="020F0502020204030204" pitchFamily="34" charset="0"/>
                <a:cs typeface="Times New Roman" panose="02020603050405020304" pitchFamily="18" charset="0"/>
              </a:rPr>
              <a:t>ề</a:t>
            </a:r>
            <a:r>
              <a:rPr lang="en-US" sz="2400">
                <a:solidFill>
                  <a:srgbClr val="0070C0"/>
                </a:solidFill>
                <a:latin typeface="#9Slide03 Sofia Pro Soft Bold" panose="020B0604020202020204" charset="0"/>
                <a:ea typeface="Calibri" panose="020F0502020204030204" pitchFamily="34" charset="0"/>
                <a:cs typeface="Times New Roman" panose="02020603050405020304" pitchFamily="18" charset="0"/>
              </a:rPr>
              <a:t>u chất oxi hoá khác... Mức độ phản ứng của kim loại kiềm với chất oxi hoá tăng d</a:t>
            </a:r>
            <a:r>
              <a:rPr lang="vi-VN" sz="2400">
                <a:solidFill>
                  <a:srgbClr val="0070C0"/>
                </a:solidFill>
                <a:latin typeface="#9Slide03 Sofia Pro Soft Bold" panose="020B0604020202020204" charset="0"/>
                <a:ea typeface="Calibri" panose="020F0502020204030204" pitchFamily="34" charset="0"/>
                <a:cs typeface="Times New Roman" panose="02020603050405020304" pitchFamily="18" charset="0"/>
              </a:rPr>
              <a:t>ầ</a:t>
            </a:r>
            <a:r>
              <a:rPr lang="en-US" sz="2400">
                <a:solidFill>
                  <a:srgbClr val="0070C0"/>
                </a:solidFill>
                <a:latin typeface="#9Slide03 Sofia Pro Soft Bold" panose="020B0604020202020204" charset="0"/>
                <a:ea typeface="Calibri" panose="020F0502020204030204" pitchFamily="34" charset="0"/>
                <a:cs typeface="Times New Roman" panose="02020603050405020304" pitchFamily="18" charset="0"/>
              </a:rPr>
              <a:t>n từ lithium đ</a:t>
            </a:r>
            <a:r>
              <a:rPr lang="vi-VN" sz="2400">
                <a:solidFill>
                  <a:srgbClr val="0070C0"/>
                </a:solidFill>
                <a:latin typeface="#9Slide03 Sofia Pro Soft Bold" panose="020B0604020202020204" charset="0"/>
                <a:ea typeface="Calibri" panose="020F0502020204030204" pitchFamily="34" charset="0"/>
                <a:cs typeface="Times New Roman" panose="02020603050405020304" pitchFamily="18" charset="0"/>
              </a:rPr>
              <a:t>ế</a:t>
            </a:r>
            <a:r>
              <a:rPr lang="en-US" sz="2400">
                <a:solidFill>
                  <a:srgbClr val="0070C0"/>
                </a:solidFill>
                <a:latin typeface="#9Slide03 Sofia Pro Soft Bold" panose="020B0604020202020204" charset="0"/>
                <a:ea typeface="Calibri" panose="020F0502020204030204" pitchFamily="34" charset="0"/>
                <a:cs typeface="Times New Roman" panose="02020603050405020304" pitchFamily="18" charset="0"/>
              </a:rPr>
              <a:t>n caesium. </a:t>
            </a:r>
            <a:r>
              <a:rPr lang="en-US" sz="2400">
                <a:solidFill>
                  <a:schemeClr val="accent2">
                    <a:lumMod val="75000"/>
                  </a:schemeClr>
                </a:solidFill>
                <a:latin typeface="#9Slide03 Sofia Pro Soft Bold" panose="020B0604020202020204" charset="0"/>
                <a:ea typeface="Calibri" panose="020F0502020204030204" pitchFamily="34" charset="0"/>
                <a:cs typeface="Times New Roman" panose="02020603050405020304" pitchFamily="18" charset="0"/>
              </a:rPr>
              <a:t>V</a:t>
            </a:r>
            <a:r>
              <a:rPr lang="vi-VN" sz="2400">
                <a:solidFill>
                  <a:schemeClr val="accent2">
                    <a:lumMod val="75000"/>
                  </a:schemeClr>
                </a:solidFill>
                <a:latin typeface="#9Slide03 Sofia Pro Soft Bold" panose="020B0604020202020204" charset="0"/>
                <a:ea typeface="Calibri" panose="020F0502020204030204" pitchFamily="34" charset="0"/>
                <a:cs typeface="Times New Roman" panose="02020603050405020304" pitchFamily="18" charset="0"/>
              </a:rPr>
              <a:t>ì</a:t>
            </a:r>
            <a:r>
              <a:rPr lang="en-US" sz="2400">
                <a:solidFill>
                  <a:schemeClr val="accent2">
                    <a:lumMod val="75000"/>
                  </a:schemeClr>
                </a:solidFill>
                <a:latin typeface="#9Slide03 Sofia Pro Soft Bold" panose="020B0604020202020204" charset="0"/>
                <a:ea typeface="Calibri" panose="020F0502020204030204" pitchFamily="34" charset="0"/>
                <a:cs typeface="Times New Roman" panose="02020603050405020304" pitchFamily="18" charset="0"/>
              </a:rPr>
              <a:t> vậy:</a:t>
            </a:r>
            <a:endParaRPr lang="vi-VN" sz="2400">
              <a:solidFill>
                <a:schemeClr val="accent2">
                  <a:lumMod val="75000"/>
                </a:schemeClr>
              </a:solidFill>
              <a:latin typeface="#9Slide03 Sofia Pro Soft Bold" panose="020B0604020202020204" charset="0"/>
              <a:ea typeface="Calibri" panose="020F0502020204030204" pitchFamily="34" charset="0"/>
              <a:cs typeface="Times New Roman" panose="02020603050405020304" pitchFamily="18" charset="0"/>
            </a:endParaRPr>
          </a:p>
          <a:p>
            <a:pPr marL="342900" indent="-342900">
              <a:lnSpc>
                <a:spcPct val="130000"/>
              </a:lnSpc>
              <a:spcAft>
                <a:spcPts val="0"/>
              </a:spcAft>
              <a:buFontTx/>
              <a:buChar char="-"/>
              <a:tabLst>
                <a:tab pos="197485" algn="l"/>
              </a:tabLst>
            </a:pPr>
            <a:r>
              <a:rPr lang="en-US" sz="2400" b="1">
                <a:solidFill>
                  <a:schemeClr val="accent2">
                    <a:lumMod val="75000"/>
                  </a:schemeClr>
                </a:solidFill>
                <a:latin typeface="#9Slide03 Sofia Pro Soft Bold" panose="020B0604020202020204" charset="0"/>
                <a:ea typeface="Times New Roman" panose="02020603050405020304" pitchFamily="18" charset="0"/>
              </a:rPr>
              <a:t>Trong tự nhiên, nguyên tố nhóm IA chỉ tồn tại dạng hợp chất.</a:t>
            </a:r>
            <a:endParaRPr lang="vi-VN" sz="2400" b="1">
              <a:solidFill>
                <a:schemeClr val="accent2">
                  <a:lumMod val="75000"/>
                </a:schemeClr>
              </a:solidFill>
              <a:latin typeface="#9Slide03 Sofia Pro Soft Bold" panose="020B0604020202020204" charset="0"/>
              <a:ea typeface="Times New Roman" panose="02020603050405020304" pitchFamily="18" charset="0"/>
            </a:endParaRPr>
          </a:p>
          <a:p>
            <a:pPr marL="342900" indent="-342900">
              <a:lnSpc>
                <a:spcPct val="130000"/>
              </a:lnSpc>
              <a:spcAft>
                <a:spcPts val="0"/>
              </a:spcAft>
              <a:buFontTx/>
              <a:buChar char="-"/>
              <a:tabLst>
                <a:tab pos="197485" algn="l"/>
              </a:tabLst>
            </a:pPr>
            <a:r>
              <a:rPr lang="en-US" sz="2400" b="1">
                <a:solidFill>
                  <a:schemeClr val="accent2">
                    <a:lumMod val="75000"/>
                  </a:schemeClr>
                </a:solidFill>
                <a:latin typeface="#9Slide03 Sofia Pro Soft Bold" panose="020B0604020202020204" charset="0"/>
                <a:ea typeface="Calibri" panose="020F0502020204030204" pitchFamily="34" charset="0"/>
                <a:cs typeface="Times New Roman" panose="02020603050405020304" pitchFamily="18" charset="0"/>
              </a:rPr>
              <a:t>Các kim loại ki</a:t>
            </a:r>
            <a:r>
              <a:rPr lang="vi-VN" sz="2400" b="1">
                <a:solidFill>
                  <a:schemeClr val="accent2">
                    <a:lumMod val="75000"/>
                  </a:schemeClr>
                </a:solidFill>
                <a:latin typeface="#9Slide03 Sofia Pro Soft Bold" panose="020B0604020202020204" charset="0"/>
                <a:ea typeface="Calibri" panose="020F0502020204030204" pitchFamily="34" charset="0"/>
                <a:cs typeface="Times New Roman" panose="02020603050405020304" pitchFamily="18" charset="0"/>
              </a:rPr>
              <a:t>ề</a:t>
            </a:r>
            <a:r>
              <a:rPr lang="en-US" sz="2400" b="1">
                <a:solidFill>
                  <a:schemeClr val="accent2">
                    <a:lumMod val="75000"/>
                  </a:schemeClr>
                </a:solidFill>
                <a:latin typeface="#9Slide03 Sofia Pro Soft Bold" panose="020B0604020202020204" charset="0"/>
                <a:ea typeface="Calibri" panose="020F0502020204030204" pitchFamily="34" charset="0"/>
                <a:cs typeface="Times New Roman" panose="02020603050405020304" pitchFamily="18" charset="0"/>
              </a:rPr>
              <a:t>m được bảo qu</a:t>
            </a:r>
            <a:r>
              <a:rPr lang="vi-VN" sz="2400" b="1">
                <a:solidFill>
                  <a:schemeClr val="accent2">
                    <a:lumMod val="75000"/>
                  </a:schemeClr>
                </a:solidFill>
                <a:latin typeface="#9Slide03 Sofia Pro Soft Bold" panose="020B0604020202020204" charset="0"/>
                <a:ea typeface="Calibri" panose="020F0502020204030204" pitchFamily="34" charset="0"/>
                <a:cs typeface="Times New Roman" panose="02020603050405020304" pitchFamily="18" charset="0"/>
              </a:rPr>
              <a:t>ả</a:t>
            </a:r>
            <a:r>
              <a:rPr lang="en-US" sz="2400" b="1">
                <a:solidFill>
                  <a:schemeClr val="accent2">
                    <a:lumMod val="75000"/>
                  </a:schemeClr>
                </a:solidFill>
                <a:latin typeface="#9Slide03 Sofia Pro Soft Bold" panose="020B0604020202020204" charset="0"/>
                <a:ea typeface="Calibri" panose="020F0502020204030204" pitchFamily="34" charset="0"/>
                <a:cs typeface="Times New Roman" panose="02020603050405020304" pitchFamily="18" charset="0"/>
              </a:rPr>
              <a:t>n bằng cách ngâm trong d</a:t>
            </a:r>
            <a:r>
              <a:rPr lang="vi-VN" sz="2400" b="1">
                <a:solidFill>
                  <a:schemeClr val="accent2">
                    <a:lumMod val="75000"/>
                  </a:schemeClr>
                </a:solidFill>
                <a:latin typeface="#9Slide03 Sofia Pro Soft Bold" panose="020B0604020202020204" charset="0"/>
                <a:ea typeface="Calibri" panose="020F0502020204030204" pitchFamily="34" charset="0"/>
                <a:cs typeface="Times New Roman" panose="02020603050405020304" pitchFamily="18" charset="0"/>
              </a:rPr>
              <a:t>ầ</a:t>
            </a:r>
            <a:r>
              <a:rPr lang="en-US" sz="2400" b="1">
                <a:solidFill>
                  <a:schemeClr val="accent2">
                    <a:lumMod val="75000"/>
                  </a:schemeClr>
                </a:solidFill>
                <a:latin typeface="#9Slide03 Sofia Pro Soft Bold" panose="020B0604020202020204" charset="0"/>
                <a:ea typeface="Calibri" panose="020F0502020204030204" pitchFamily="34" charset="0"/>
                <a:cs typeface="Times New Roman" panose="02020603050405020304" pitchFamily="18" charset="0"/>
              </a:rPr>
              <a:t>u hoả khan hoặc trong bình khí hiếm.</a:t>
            </a:r>
            <a:r>
              <a:rPr lang="vi-VN" sz="2400" b="1">
                <a:solidFill>
                  <a:schemeClr val="accent2">
                    <a:lumMod val="75000"/>
                  </a:schemeClr>
                </a:solidFill>
                <a:latin typeface="#9Slide03 Sofia Pro Soft Bold" panose="020B0604020202020204" charset="0"/>
                <a:cs typeface="Arial" panose="020B0604020202020204" pitchFamily="34" charset="0"/>
              </a:rPr>
              <a:t> </a:t>
            </a:r>
            <a:endParaRPr lang="en-US" sz="2400" b="1">
              <a:solidFill>
                <a:schemeClr val="accent2">
                  <a:lumMod val="75000"/>
                </a:schemeClr>
              </a:solidFill>
              <a:latin typeface="#9Slide03 Sofia Pro Soft Bold" panose="020B0604020202020204" charset="0"/>
              <a:cs typeface="Arial" panose="020B0604020202020204" pitchFamily="34" charset="0"/>
            </a:endParaRPr>
          </a:p>
        </p:txBody>
      </p:sp>
      <p:pic>
        <p:nvPicPr>
          <p:cNvPr id="9" name="Shape 877"/>
          <p:cNvPicPr/>
          <p:nvPr/>
        </p:nvPicPr>
        <p:blipFill>
          <a:blip r:embed="rId3"/>
          <a:stretch/>
        </p:blipFill>
        <p:spPr>
          <a:xfrm>
            <a:off x="4612640" y="4840142"/>
            <a:ext cx="2238057" cy="1666823"/>
          </a:xfrm>
          <a:prstGeom prst="rect">
            <a:avLst/>
          </a:prstGeom>
        </p:spPr>
      </p:pic>
      <p:sp>
        <p:nvSpPr>
          <p:cNvPr id="11" name="Shape 879"/>
          <p:cNvSpPr txBox="1"/>
          <p:nvPr/>
        </p:nvSpPr>
        <p:spPr>
          <a:xfrm>
            <a:off x="3725840" y="6552170"/>
            <a:ext cx="4181555" cy="467094"/>
          </a:xfrm>
          <a:prstGeom prst="rect">
            <a:avLst/>
          </a:prstGeom>
          <a:noFill/>
        </p:spPr>
        <p:txBody>
          <a:bodyPr lIns="0" tIns="0" rIns="0" bIns="0"/>
          <a:lstStyle/>
          <a:p>
            <a:pPr algn="ctr">
              <a:lnSpc>
                <a:spcPct val="115000"/>
              </a:lnSpc>
              <a:spcAft>
                <a:spcPts val="0"/>
              </a:spcAft>
            </a:pPr>
            <a:r>
              <a:rPr lang="vi-VN" sz="2000" i="1">
                <a:effectLst/>
                <a:latin typeface="Arial" panose="020B0604020202020204" pitchFamily="34" charset="0"/>
                <a:ea typeface="Arial" panose="020B0604020202020204" pitchFamily="34" charset="0"/>
              </a:rPr>
              <a:t>Bảo quản Na, K trong dầu hoả</a:t>
            </a:r>
            <a:endParaRPr lang="en-US" sz="200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87971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2">
            <a:extLst>
              <a:ext uri="{FF2B5EF4-FFF2-40B4-BE49-F238E27FC236}">
                <a16:creationId xmlns:a16="http://schemas.microsoft.com/office/drawing/2014/main" id="{E422876E-C2B2-4C32-DD9B-A026D11F29A8}"/>
              </a:ext>
            </a:extLst>
          </p:cNvPr>
          <p:cNvSpPr txBox="1"/>
          <p:nvPr/>
        </p:nvSpPr>
        <p:spPr>
          <a:xfrm>
            <a:off x="672029" y="886988"/>
            <a:ext cx="8985833" cy="523220"/>
          </a:xfrm>
          <a:prstGeom prst="rect">
            <a:avLst/>
          </a:prstGeom>
          <a:noFill/>
        </p:spPr>
        <p:txBody>
          <a:bodyPr wrap="square" rtlCol="0">
            <a:spAutoFit/>
            <a:scene3d>
              <a:camera prst="orthographicFront"/>
              <a:lightRig rig="threePt" dir="t"/>
            </a:scene3d>
            <a:sp3d contourW="12700"/>
          </a:bodyPr>
          <a:lstStyle/>
          <a:p>
            <a:r>
              <a:rPr lang="en-US" altLang="zh-CN" sz="2800" b="1" dirty="0">
                <a:solidFill>
                  <a:srgbClr val="F67B00"/>
                </a:solidFill>
                <a:latin typeface="#9Slide03 Sofia Pro Soft Bold" panose="020B0000000000000000" pitchFamily="34" charset="0"/>
                <a:cs typeface="Calibri" panose="020F0502020204030204" charset="0"/>
              </a:rPr>
              <a:t>1</a:t>
            </a:r>
            <a:r>
              <a:rPr lang="en-US" altLang="zh-CN" sz="2800" b="1">
                <a:solidFill>
                  <a:srgbClr val="F67B00"/>
                </a:solidFill>
                <a:latin typeface="#9Slide03 Sofia Pro Soft Bold" panose="020B0000000000000000" pitchFamily="34" charset="0"/>
                <a:cs typeface="Calibri" panose="020F0502020204030204" charset="0"/>
              </a:rPr>
              <a:t>. </a:t>
            </a:r>
            <a:r>
              <a:rPr lang="vi-VN" altLang="zh-CN" sz="2800" b="1">
                <a:solidFill>
                  <a:srgbClr val="F67B00"/>
                </a:solidFill>
                <a:latin typeface="#9Slide03 Sofia Pro Soft Bold" panose="020B0000000000000000" pitchFamily="34" charset="0"/>
                <a:cs typeface="Calibri" panose="020F0502020204030204" charset="0"/>
              </a:rPr>
              <a:t>Khả năng hòa tan trong nước</a:t>
            </a:r>
            <a:endParaRPr lang="zh-CN" altLang="en-US" sz="2800" b="1" dirty="0">
              <a:solidFill>
                <a:srgbClr val="F67B00"/>
              </a:solidFill>
              <a:latin typeface="#9Slide03 Sofia Pro Soft Bold" panose="020B0000000000000000" pitchFamily="34" charset="0"/>
              <a:cs typeface="Calibri" panose="020F0502020204030204" charset="0"/>
            </a:endParaRPr>
          </a:p>
        </p:txBody>
      </p:sp>
      <p:sp>
        <p:nvSpPr>
          <p:cNvPr id="16" name="AutoShape 2">
            <a:extLst>
              <a:ext uri="{FF2B5EF4-FFF2-40B4-BE49-F238E27FC236}">
                <a16:creationId xmlns:a16="http://schemas.microsoft.com/office/drawing/2014/main" id="{198271F1-A700-4569-BD7B-473ED04BEE24}"/>
              </a:ext>
            </a:extLst>
          </p:cNvPr>
          <p:cNvSpPr>
            <a:spLocks noChangeAspect="1" noChangeArrowheads="1"/>
          </p:cNvSpPr>
          <p:nvPr/>
        </p:nvSpPr>
        <p:spPr bwMode="auto">
          <a:xfrm>
            <a:off x="5808492" y="39014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4" descr="Hoàn nguyên magie kim loại từ quặng dolomit Thanh Hoá bằng quy trình Pidgeo">
            <a:extLst>
              <a:ext uri="{FF2B5EF4-FFF2-40B4-BE49-F238E27FC236}">
                <a16:creationId xmlns:a16="http://schemas.microsoft.com/office/drawing/2014/main" id="{1926C874-EEBB-46E9-BF75-4FA1DB3BECC5}"/>
              </a:ext>
            </a:extLst>
          </p:cNvPr>
          <p:cNvSpPr>
            <a:spLocks noChangeAspect="1" noChangeArrowheads="1"/>
          </p:cNvSpPr>
          <p:nvPr/>
        </p:nvSpPr>
        <p:spPr bwMode="auto">
          <a:xfrm>
            <a:off x="5960893" y="42062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a:extLst>
              <a:ext uri="{FF2B5EF4-FFF2-40B4-BE49-F238E27FC236}">
                <a16:creationId xmlns:a16="http://schemas.microsoft.com/office/drawing/2014/main" id="{A2D28300-DB7A-499E-A056-242DC6025AC5}"/>
              </a:ext>
            </a:extLst>
          </p:cNvPr>
          <p:cNvSpPr txBox="1">
            <a:spLocks/>
          </p:cNvSpPr>
          <p:nvPr/>
        </p:nvSpPr>
        <p:spPr>
          <a:xfrm>
            <a:off x="229871" y="196990"/>
            <a:ext cx="10757035" cy="795790"/>
          </a:xfrm>
          <a:prstGeom prst="round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9Slide03 Sofia Pro Soft Bold" panose="020B0000000000000000" pitchFamily="34" charset="0"/>
                <a:ea typeface="Calibri" panose="020F0502020204030204" charset="0"/>
                <a:cs typeface="Calibri" panose="020F0502020204030204" charset="0"/>
              </a:defRPr>
            </a:lvl1pPr>
          </a:lstStyle>
          <a:p>
            <a:r>
              <a:rPr lang="en-US" sz="3800" dirty="0">
                <a:solidFill>
                  <a:srgbClr val="2B8F66"/>
                </a:solidFill>
              </a:rPr>
              <a:t>III. </a:t>
            </a:r>
            <a:r>
              <a:rPr lang="en-US" sz="3800">
                <a:solidFill>
                  <a:srgbClr val="2B8F66"/>
                </a:solidFill>
              </a:rPr>
              <a:t>HỢP CHẤT</a:t>
            </a:r>
            <a:endParaRPr lang="en-US" sz="3800" dirty="0">
              <a:solidFill>
                <a:srgbClr val="2B8F66"/>
              </a:solidFill>
            </a:endParaRPr>
          </a:p>
        </p:txBody>
      </p:sp>
      <p:sp>
        <p:nvSpPr>
          <p:cNvPr id="18" name="Rectangle 17"/>
          <p:cNvSpPr/>
          <p:nvPr/>
        </p:nvSpPr>
        <p:spPr>
          <a:xfrm>
            <a:off x="492160" y="1575639"/>
            <a:ext cx="12055440" cy="524695"/>
          </a:xfrm>
          <a:prstGeom prst="rect">
            <a:avLst/>
          </a:prstGeom>
        </p:spPr>
        <p:txBody>
          <a:bodyPr wrap="square">
            <a:spAutoFit/>
          </a:bodyPr>
          <a:lstStyle/>
          <a:p>
            <a:pPr indent="180340">
              <a:lnSpc>
                <a:spcPct val="130000"/>
              </a:lnSpc>
              <a:spcAft>
                <a:spcPts val="0"/>
              </a:spcAft>
            </a:pPr>
            <a:r>
              <a:rPr lang="vi-VN" sz="2400">
                <a:solidFill>
                  <a:srgbClr val="0070C0"/>
                </a:solidFill>
                <a:latin typeface="#9Slide03 Sofia Pro Soft Bold" panose="020B0604020202020204" charset="0"/>
                <a:ea typeface="Times New Roman" panose="02020603050405020304" pitchFamily="18" charset="0"/>
                <a:cs typeface="Times New Roman" panose="02020603050405020304" pitchFamily="18" charset="0"/>
              </a:rPr>
              <a:t>Ở </a:t>
            </a:r>
            <a:r>
              <a:rPr lang="en-US" sz="2400">
                <a:solidFill>
                  <a:srgbClr val="0070C0"/>
                </a:solidFill>
                <a:latin typeface="#9Slide03 Sofia Pro Soft Bold" panose="020B0604020202020204" charset="0"/>
                <a:ea typeface="Times New Roman" panose="02020603050405020304" pitchFamily="18" charset="0"/>
                <a:cs typeface="Times New Roman" panose="02020603050405020304" pitchFamily="18" charset="0"/>
              </a:rPr>
              <a:t>đi</a:t>
            </a:r>
            <a:r>
              <a:rPr lang="vi-VN" sz="2400">
                <a:solidFill>
                  <a:srgbClr val="0070C0"/>
                </a:solidFill>
                <a:latin typeface="#9Slide03 Sofia Pro Soft Bold" panose="020B0604020202020204" charset="0"/>
                <a:ea typeface="Times New Roman" panose="02020603050405020304" pitchFamily="18" charset="0"/>
                <a:cs typeface="Times New Roman" panose="02020603050405020304" pitchFamily="18" charset="0"/>
              </a:rPr>
              <a:t>ề</a:t>
            </a:r>
            <a:r>
              <a:rPr lang="en-US" sz="2400">
                <a:solidFill>
                  <a:srgbClr val="0070C0"/>
                </a:solidFill>
                <a:latin typeface="#9Slide03 Sofia Pro Soft Bold" panose="020B0604020202020204" charset="0"/>
                <a:ea typeface="Times New Roman" panose="02020603050405020304" pitchFamily="18" charset="0"/>
                <a:cs typeface="Times New Roman" panose="02020603050405020304" pitchFamily="18" charset="0"/>
              </a:rPr>
              <a:t>u kiện thường, đa s</a:t>
            </a:r>
            <a:r>
              <a:rPr lang="vi-VN" sz="2400">
                <a:solidFill>
                  <a:srgbClr val="0070C0"/>
                </a:solidFill>
                <a:latin typeface="#9Slide03 Sofia Pro Soft Bold" panose="020B0604020202020204" charset="0"/>
                <a:ea typeface="Times New Roman" panose="02020603050405020304" pitchFamily="18" charset="0"/>
                <a:cs typeface="Times New Roman" panose="02020603050405020304" pitchFamily="18" charset="0"/>
              </a:rPr>
              <a:t>ố</a:t>
            </a:r>
            <a:r>
              <a:rPr lang="en-US" sz="2400">
                <a:solidFill>
                  <a:srgbClr val="0070C0"/>
                </a:solidFill>
                <a:latin typeface="#9Slide03 Sofia Pro Soft Bold" panose="020B0604020202020204" charset="0"/>
                <a:ea typeface="Times New Roman" panose="02020603050405020304" pitchFamily="18" charset="0"/>
                <a:cs typeface="Times New Roman" panose="02020603050405020304" pitchFamily="18" charset="0"/>
              </a:rPr>
              <a:t> các hợp chất c</a:t>
            </a:r>
            <a:r>
              <a:rPr lang="vi-VN" sz="2400">
                <a:solidFill>
                  <a:srgbClr val="0070C0"/>
                </a:solidFill>
                <a:latin typeface="#9Slide03 Sofia Pro Soft Bold" panose="020B0604020202020204" charset="0"/>
                <a:ea typeface="Times New Roman" panose="02020603050405020304" pitchFamily="18" charset="0"/>
                <a:cs typeface="Times New Roman" panose="02020603050405020304" pitchFamily="18" charset="0"/>
              </a:rPr>
              <a:t>ủ</a:t>
            </a:r>
            <a:r>
              <a:rPr lang="en-US" sz="2400">
                <a:solidFill>
                  <a:srgbClr val="0070C0"/>
                </a:solidFill>
                <a:latin typeface="#9Slide03 Sofia Pro Soft Bold" panose="020B0604020202020204" charset="0"/>
                <a:ea typeface="Times New Roman" panose="02020603050405020304" pitchFamily="18" charset="0"/>
                <a:cs typeface="Times New Roman" panose="02020603050405020304" pitchFamily="18" charset="0"/>
              </a:rPr>
              <a:t>a kim loại kiềm </a:t>
            </a:r>
            <a:r>
              <a:rPr lang="en-US" sz="2400" b="1" u="sng">
                <a:solidFill>
                  <a:schemeClr val="accent2"/>
                </a:solidFill>
                <a:latin typeface="#9Slide03 Sofia Pro Soft Bold" panose="020B0604020202020204" charset="0"/>
                <a:ea typeface="Times New Roman" panose="02020603050405020304" pitchFamily="18" charset="0"/>
                <a:cs typeface="Times New Roman" panose="02020603050405020304" pitchFamily="18" charset="0"/>
              </a:rPr>
              <a:t>tan tốt trong nước</a:t>
            </a:r>
            <a:r>
              <a:rPr lang="en-US" sz="2400" u="sng">
                <a:solidFill>
                  <a:schemeClr val="accent2"/>
                </a:solidFill>
                <a:latin typeface="#9Slide03 Sofia Pro Soft Bold" panose="020B0604020202020204" charset="0"/>
                <a:ea typeface="Times New Roman" panose="02020603050405020304" pitchFamily="18" charset="0"/>
                <a:cs typeface="Times New Roman" panose="02020603050405020304" pitchFamily="18" charset="0"/>
              </a:rPr>
              <a:t>.</a:t>
            </a:r>
            <a:endParaRPr lang="en-US" sz="2400" u="sng">
              <a:solidFill>
                <a:schemeClr val="accent2"/>
              </a:solidFill>
              <a:effectLst/>
              <a:latin typeface="#9Slide03 Sofia Pro Soft Bold" panose="020B0604020202020204" charset="0"/>
              <a:ea typeface="Times New Roman" panose="02020603050405020304" pitchFamily="18" charset="0"/>
              <a:cs typeface="Times New Roman" panose="02020603050405020304" pitchFamily="18" charset="0"/>
            </a:endParaRPr>
          </a:p>
        </p:txBody>
      </p:sp>
      <p:sp>
        <p:nvSpPr>
          <p:cNvPr id="19" name="Rectangle 18"/>
          <p:cNvSpPr/>
          <p:nvPr/>
        </p:nvSpPr>
        <p:spPr>
          <a:xfrm>
            <a:off x="492160" y="2265765"/>
            <a:ext cx="4955203" cy="596574"/>
          </a:xfrm>
          <a:prstGeom prst="rect">
            <a:avLst/>
          </a:prstGeom>
        </p:spPr>
        <p:txBody>
          <a:bodyPr wrap="none">
            <a:spAutoFit/>
          </a:bodyPr>
          <a:lstStyle/>
          <a:p>
            <a:pPr marL="127000" algn="just">
              <a:lnSpc>
                <a:spcPct val="130000"/>
              </a:lnSpc>
              <a:spcAft>
                <a:spcPts val="0"/>
              </a:spcAft>
              <a:tabLst>
                <a:tab pos="263525" algn="l"/>
              </a:tabLst>
            </a:pPr>
            <a:r>
              <a:rPr lang="en-US" sz="2800" b="1">
                <a:solidFill>
                  <a:schemeClr val="accent2"/>
                </a:solidFill>
                <a:latin typeface="Times New Roman" panose="02020603050405020304" pitchFamily="18" charset="0"/>
                <a:ea typeface="Arial" panose="020B0604020202020204" pitchFamily="34" charset="0"/>
                <a:cs typeface="Times New Roman" panose="02020603050405020304" pitchFamily="18" charset="0"/>
              </a:rPr>
              <a:t>2</a:t>
            </a:r>
            <a:r>
              <a:rPr lang="vi-VN" sz="2800" b="1">
                <a:solidFill>
                  <a:schemeClr val="accent2"/>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a:solidFill>
                  <a:schemeClr val="accent2"/>
                </a:solidFill>
                <a:latin typeface="Times New Roman" panose="02020603050405020304" pitchFamily="18" charset="0"/>
                <a:ea typeface="Arial" panose="020B0604020202020204" pitchFamily="34" charset="0"/>
                <a:cs typeface="Times New Roman" panose="02020603050405020304" pitchFamily="18" charset="0"/>
              </a:rPr>
              <a:t>Một s</a:t>
            </a:r>
            <a:r>
              <a:rPr lang="vi-VN" sz="2800" b="1">
                <a:solidFill>
                  <a:schemeClr val="accent2"/>
                </a:solidFill>
                <a:latin typeface="Times New Roman" panose="02020603050405020304" pitchFamily="18" charset="0"/>
                <a:ea typeface="Arial" panose="020B0604020202020204" pitchFamily="34" charset="0"/>
                <a:cs typeface="Times New Roman" panose="02020603050405020304" pitchFamily="18" charset="0"/>
              </a:rPr>
              <a:t>ố</a:t>
            </a:r>
            <a:r>
              <a:rPr lang="en-US" sz="2800" b="1">
                <a:solidFill>
                  <a:schemeClr val="accent2"/>
                </a:solidFill>
                <a:latin typeface="Times New Roman" panose="02020603050405020304" pitchFamily="18" charset="0"/>
                <a:ea typeface="Arial" panose="020B0604020202020204" pitchFamily="34" charset="0"/>
                <a:cs typeface="Times New Roman" panose="02020603050405020304" pitchFamily="18" charset="0"/>
              </a:rPr>
              <a:t> hợp ch</a:t>
            </a:r>
            <a:r>
              <a:rPr lang="vi-VN" sz="2800" b="1">
                <a:solidFill>
                  <a:schemeClr val="accent2"/>
                </a:solidFill>
                <a:latin typeface="Times New Roman" panose="02020603050405020304" pitchFamily="18" charset="0"/>
                <a:ea typeface="Arial" panose="020B0604020202020204" pitchFamily="34" charset="0"/>
                <a:cs typeface="Times New Roman" panose="02020603050405020304" pitchFamily="18" charset="0"/>
              </a:rPr>
              <a:t>ấ</a:t>
            </a:r>
            <a:r>
              <a:rPr lang="en-US" sz="2800" b="1">
                <a:solidFill>
                  <a:schemeClr val="accent2"/>
                </a:solidFill>
                <a:latin typeface="Times New Roman" panose="02020603050405020304" pitchFamily="18" charset="0"/>
                <a:ea typeface="Arial" panose="020B0604020202020204" pitchFamily="34" charset="0"/>
                <a:cs typeface="Times New Roman" panose="02020603050405020304" pitchFamily="18" charset="0"/>
              </a:rPr>
              <a:t>t quan trọng</a:t>
            </a:r>
            <a:endParaRPr lang="en-US" sz="2800">
              <a:solidFill>
                <a:schemeClr val="accent2"/>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0" name="Rectangle 19"/>
          <p:cNvSpPr/>
          <p:nvPr/>
        </p:nvSpPr>
        <p:spPr>
          <a:xfrm>
            <a:off x="672029" y="2729483"/>
            <a:ext cx="4124847" cy="596574"/>
          </a:xfrm>
          <a:prstGeom prst="rect">
            <a:avLst/>
          </a:prstGeom>
        </p:spPr>
        <p:txBody>
          <a:bodyPr wrap="none">
            <a:spAutoFit/>
          </a:bodyPr>
          <a:lstStyle/>
          <a:p>
            <a:pPr algn="just">
              <a:lnSpc>
                <a:spcPct val="130000"/>
              </a:lnSpc>
              <a:spcAft>
                <a:spcPts val="0"/>
              </a:spcAft>
            </a:pPr>
            <a:r>
              <a:rPr lang="en-US" sz="2800" b="1" i="1" dirty="0">
                <a:solidFill>
                  <a:srgbClr val="9D22AE"/>
                </a:solidFill>
                <a:latin typeface="Times New Roman" panose="02020603050405020304" pitchFamily="18" charset="0"/>
                <a:ea typeface="Times New Roman" panose="02020603050405020304" pitchFamily="18" charset="0"/>
              </a:rPr>
              <a:t>a) Sodium chloride (NaCl)</a:t>
            </a:r>
            <a:endParaRPr lang="en-US" sz="2800" b="1" dirty="0">
              <a:solidFill>
                <a:srgbClr val="9D22AE"/>
              </a:solidFill>
              <a:effectLst/>
              <a:latin typeface="Times New Roman" panose="02020603050405020304" pitchFamily="18" charset="0"/>
              <a:ea typeface="Times New Roman" panose="02020603050405020304" pitchFamily="18" charset="0"/>
            </a:endParaRPr>
          </a:p>
        </p:txBody>
      </p:sp>
      <p:pic>
        <p:nvPicPr>
          <p:cNvPr id="21" name="Picture 20">
            <a:extLst>
              <a:ext uri="{FF2B5EF4-FFF2-40B4-BE49-F238E27FC236}">
                <a16:creationId xmlns:a16="http://schemas.microsoft.com/office/drawing/2014/main" id="{E28CA99A-95B9-3AA7-2419-9B57DE1B333C}"/>
              </a:ext>
            </a:extLst>
          </p:cNvPr>
          <p:cNvPicPr>
            <a:picLocks noChangeAspect="1"/>
          </p:cNvPicPr>
          <p:nvPr/>
        </p:nvPicPr>
        <p:blipFill>
          <a:blip r:embed="rId2"/>
          <a:stretch>
            <a:fillRect/>
          </a:stretch>
        </p:blipFill>
        <p:spPr>
          <a:xfrm>
            <a:off x="492160" y="3574049"/>
            <a:ext cx="1088565" cy="914400"/>
          </a:xfrm>
          <a:prstGeom prst="rect">
            <a:avLst/>
          </a:prstGeom>
        </p:spPr>
      </p:pic>
      <p:sp>
        <p:nvSpPr>
          <p:cNvPr id="22" name="文本框 22">
            <a:extLst>
              <a:ext uri="{FF2B5EF4-FFF2-40B4-BE49-F238E27FC236}">
                <a16:creationId xmlns:a16="http://schemas.microsoft.com/office/drawing/2014/main" id="{36EBFE1A-157E-4499-B738-9FD4827A2A9F}"/>
              </a:ext>
            </a:extLst>
          </p:cNvPr>
          <p:cNvSpPr txBox="1"/>
          <p:nvPr/>
        </p:nvSpPr>
        <p:spPr>
          <a:xfrm>
            <a:off x="1580725" y="3574049"/>
            <a:ext cx="10893069" cy="2246769"/>
          </a:xfrm>
          <a:prstGeom prst="rect">
            <a:avLst/>
          </a:prstGeom>
          <a:noFill/>
        </p:spPr>
        <p:txBody>
          <a:bodyPr wrap="square" rtlCol="0">
            <a:spAutoFit/>
            <a:scene3d>
              <a:camera prst="orthographicFront"/>
              <a:lightRig rig="threePt" dir="t"/>
            </a:scene3d>
            <a:sp3d contourW="12700"/>
          </a:bodyPr>
          <a:lstStyle/>
          <a:p>
            <a:pPr marL="514350" indent="-514350">
              <a:buAutoNum type="arabicPeriod"/>
            </a:pPr>
            <a:r>
              <a:rPr lang="vi-VN" altLang="zh-CN" sz="2800" b="1">
                <a:solidFill>
                  <a:srgbClr val="00A69C"/>
                </a:solidFill>
                <a:latin typeface="#9Slide03 Sofia Pro Soft Bold" panose="020B0000000000000000" pitchFamily="34" charset="0"/>
                <a:cs typeface="Calibri" panose="020F0502020204030204" charset="0"/>
              </a:rPr>
              <a:t>Ứng dụng của sodium chloride?</a:t>
            </a:r>
          </a:p>
          <a:p>
            <a:pPr marL="514350" indent="-514350">
              <a:buAutoNum type="arabicPeriod"/>
            </a:pPr>
            <a:r>
              <a:rPr lang="vi-VN" altLang="zh-CN" sz="2800" b="1">
                <a:solidFill>
                  <a:srgbClr val="00A69C"/>
                </a:solidFill>
                <a:latin typeface="#9Slide03 Sofia Pro Soft Bold" panose="020B0604020202020204" charset="0"/>
                <a:cs typeface="Calibri" panose="020F0502020204030204" charset="0"/>
              </a:rPr>
              <a:t>Quy trình công nghiệp chlorine – kiềm</a:t>
            </a:r>
          </a:p>
          <a:p>
            <a:pPr marL="457200" indent="-457200">
              <a:buFontTx/>
              <a:buChar char="-"/>
            </a:pPr>
            <a:r>
              <a:rPr lang="vi-VN" altLang="zh-CN" sz="2800" b="1">
                <a:solidFill>
                  <a:srgbClr val="00A69C"/>
                </a:solidFill>
                <a:latin typeface="#9Slide03 Sofia Pro Soft Bold" panose="020B0604020202020204" charset="0"/>
                <a:cs typeface="Calibri" panose="020F0502020204030204" charset="0"/>
              </a:rPr>
              <a:t>Phương trình điện phân</a:t>
            </a:r>
          </a:p>
          <a:p>
            <a:pPr marL="457200" indent="-457200">
              <a:buFontTx/>
              <a:buChar char="-"/>
            </a:pPr>
            <a:r>
              <a:rPr lang="vi-VN" altLang="zh-CN" sz="2800" b="1">
                <a:solidFill>
                  <a:srgbClr val="00A69C"/>
                </a:solidFill>
                <a:latin typeface="#9Slide03 Sofia Pro Soft Bold" panose="020B0604020202020204" charset="0"/>
                <a:cs typeface="Calibri" panose="020F0502020204030204" charset="0"/>
              </a:rPr>
              <a:t>Các sản phẩm của quá trình </a:t>
            </a:r>
          </a:p>
          <a:p>
            <a:pPr marL="457200" indent="-457200">
              <a:buFontTx/>
              <a:buChar char="-"/>
            </a:pPr>
            <a:r>
              <a:rPr lang="vi-VN" altLang="zh-CN" sz="2800" b="1">
                <a:solidFill>
                  <a:srgbClr val="00A69C"/>
                </a:solidFill>
                <a:latin typeface="#9Slide03 Sofia Pro Soft Bold" panose="020B0604020202020204" charset="0"/>
                <a:cs typeface="Calibri" panose="020F0502020204030204" charset="0"/>
              </a:rPr>
              <a:t>Ứng dụng của các sản phẩm của công nghiệp chlorine - kiềm</a:t>
            </a:r>
          </a:p>
        </p:txBody>
      </p:sp>
    </p:spTree>
    <p:extLst>
      <p:ext uri="{BB962C8B-B14F-4D97-AF65-F5344CB8AC3E}">
        <p14:creationId xmlns:p14="http://schemas.microsoft.com/office/powerpoint/2010/main" val="30126609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6" presetClass="entr" presetSubtype="32" fill="hold" grpId="0" nodeType="withEffect" nodePh="1">
                                  <p:stCondLst>
                                    <p:cond delay="0"/>
                                  </p:stCondLst>
                                  <p:endCondLst>
                                    <p:cond evt="begin" delay="0">
                                      <p:tn val="8"/>
                                    </p:cond>
                                  </p:endCondLst>
                                  <p:childTnLst>
                                    <p:set>
                                      <p:cBhvr>
                                        <p:cTn id="9" dur="1" fill="hold">
                                          <p:stCondLst>
                                            <p:cond delay="0"/>
                                          </p:stCondLst>
                                        </p:cTn>
                                        <p:tgtEl>
                                          <p:spTgt spid="16"/>
                                        </p:tgtEl>
                                        <p:attrNameLst>
                                          <p:attrName>style.visibility</p:attrName>
                                        </p:attrNameLst>
                                      </p:cBhvr>
                                      <p:to>
                                        <p:strVal val="visible"/>
                                      </p:to>
                                    </p:set>
                                    <p:animEffect transition="in" filter="circle(out)">
                                      <p:cBhvr>
                                        <p:cTn id="10" dur="2000"/>
                                        <p:tgtEl>
                                          <p:spTgt spid="16"/>
                                        </p:tgtEl>
                                      </p:cBhvr>
                                    </p:animEffect>
                                  </p:childTnLst>
                                </p:cTn>
                              </p:par>
                              <p:par>
                                <p:cTn id="11" presetID="6" presetClass="entr" presetSubtype="32" fill="hold" grpId="0" nodeType="withEffect" nodePh="1">
                                  <p:stCondLst>
                                    <p:cond delay="0"/>
                                  </p:stCondLst>
                                  <p:endCondLst>
                                    <p:cond evt="begin" delay="0">
                                      <p:tn val="11"/>
                                    </p:cond>
                                  </p:endCondLst>
                                  <p:childTnLst>
                                    <p:set>
                                      <p:cBhvr>
                                        <p:cTn id="12" dur="1" fill="hold">
                                          <p:stCondLst>
                                            <p:cond delay="0"/>
                                          </p:stCondLst>
                                        </p:cTn>
                                        <p:tgtEl>
                                          <p:spTgt spid="17"/>
                                        </p:tgtEl>
                                        <p:attrNameLst>
                                          <p:attrName>style.visibility</p:attrName>
                                        </p:attrNameLst>
                                      </p:cBhvr>
                                      <p:to>
                                        <p:strVal val="visible"/>
                                      </p:to>
                                    </p:set>
                                    <p:animEffect transition="in" filter="circle(out)">
                                      <p:cBhvr>
                                        <p:cTn id="13" dur="2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18" grpId="0"/>
      <p:bldP spid="19" grpId="0"/>
      <p:bldP spid="20"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198271F1-A700-4569-BD7B-473ED04BEE24}"/>
              </a:ext>
            </a:extLst>
          </p:cNvPr>
          <p:cNvSpPr>
            <a:spLocks noChangeAspect="1" noChangeArrowheads="1"/>
          </p:cNvSpPr>
          <p:nvPr/>
        </p:nvSpPr>
        <p:spPr bwMode="auto">
          <a:xfrm>
            <a:off x="5808492" y="39014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4" descr="Hoàn nguyên magie kim loại từ quặng dolomit Thanh Hoá bằng quy trình Pidgeo">
            <a:extLst>
              <a:ext uri="{FF2B5EF4-FFF2-40B4-BE49-F238E27FC236}">
                <a16:creationId xmlns:a16="http://schemas.microsoft.com/office/drawing/2014/main" id="{1926C874-EEBB-46E9-BF75-4FA1DB3BECC5}"/>
              </a:ext>
            </a:extLst>
          </p:cNvPr>
          <p:cNvSpPr>
            <a:spLocks noChangeAspect="1" noChangeArrowheads="1"/>
          </p:cNvSpPr>
          <p:nvPr/>
        </p:nvSpPr>
        <p:spPr bwMode="auto">
          <a:xfrm>
            <a:off x="5960893" y="42062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a:extLst>
              <a:ext uri="{FF2B5EF4-FFF2-40B4-BE49-F238E27FC236}">
                <a16:creationId xmlns:a16="http://schemas.microsoft.com/office/drawing/2014/main" id="{A2D28300-DB7A-499E-A056-242DC6025AC5}"/>
              </a:ext>
            </a:extLst>
          </p:cNvPr>
          <p:cNvSpPr txBox="1">
            <a:spLocks/>
          </p:cNvSpPr>
          <p:nvPr/>
        </p:nvSpPr>
        <p:spPr>
          <a:xfrm>
            <a:off x="229871" y="196990"/>
            <a:ext cx="10757035" cy="795790"/>
          </a:xfrm>
          <a:prstGeom prst="round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9Slide03 Sofia Pro Soft Bold" panose="020B0000000000000000" pitchFamily="34" charset="0"/>
                <a:ea typeface="Calibri" panose="020F0502020204030204" charset="0"/>
                <a:cs typeface="Calibri" panose="020F0502020204030204" charset="0"/>
              </a:defRPr>
            </a:lvl1pPr>
          </a:lstStyle>
          <a:p>
            <a:r>
              <a:rPr lang="en-US" sz="3800" dirty="0">
                <a:solidFill>
                  <a:srgbClr val="2B8F66"/>
                </a:solidFill>
              </a:rPr>
              <a:t>III. </a:t>
            </a:r>
            <a:r>
              <a:rPr lang="en-US" sz="3800">
                <a:solidFill>
                  <a:srgbClr val="2B8F66"/>
                </a:solidFill>
              </a:rPr>
              <a:t>HỢP CHẤT</a:t>
            </a:r>
            <a:endParaRPr lang="en-US" sz="3800" dirty="0">
              <a:solidFill>
                <a:srgbClr val="2B8F66"/>
              </a:solidFill>
            </a:endParaRPr>
          </a:p>
        </p:txBody>
      </p:sp>
      <p:sp>
        <p:nvSpPr>
          <p:cNvPr id="19" name="Rectangle 18"/>
          <p:cNvSpPr/>
          <p:nvPr/>
        </p:nvSpPr>
        <p:spPr>
          <a:xfrm>
            <a:off x="390560" y="745822"/>
            <a:ext cx="4955203" cy="596574"/>
          </a:xfrm>
          <a:prstGeom prst="rect">
            <a:avLst/>
          </a:prstGeom>
        </p:spPr>
        <p:txBody>
          <a:bodyPr wrap="none">
            <a:spAutoFit/>
          </a:bodyPr>
          <a:lstStyle/>
          <a:p>
            <a:pPr marL="127000" algn="just">
              <a:lnSpc>
                <a:spcPct val="130000"/>
              </a:lnSpc>
              <a:spcAft>
                <a:spcPts val="0"/>
              </a:spcAft>
              <a:tabLst>
                <a:tab pos="263525" algn="l"/>
              </a:tabLst>
            </a:pPr>
            <a:r>
              <a:rPr lang="en-US" sz="2800" b="1">
                <a:solidFill>
                  <a:schemeClr val="accent2"/>
                </a:solidFill>
                <a:latin typeface="Times New Roman" panose="02020603050405020304" pitchFamily="18" charset="0"/>
                <a:ea typeface="Arial" panose="020B0604020202020204" pitchFamily="34" charset="0"/>
                <a:cs typeface="Times New Roman" panose="02020603050405020304" pitchFamily="18" charset="0"/>
              </a:rPr>
              <a:t>2</a:t>
            </a:r>
            <a:r>
              <a:rPr lang="vi-VN" sz="2800" b="1">
                <a:solidFill>
                  <a:schemeClr val="accent2"/>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a:solidFill>
                  <a:schemeClr val="accent2"/>
                </a:solidFill>
                <a:latin typeface="Times New Roman" panose="02020603050405020304" pitchFamily="18" charset="0"/>
                <a:ea typeface="Arial" panose="020B0604020202020204" pitchFamily="34" charset="0"/>
                <a:cs typeface="Times New Roman" panose="02020603050405020304" pitchFamily="18" charset="0"/>
              </a:rPr>
              <a:t>Một s</a:t>
            </a:r>
            <a:r>
              <a:rPr lang="vi-VN" sz="2800" b="1">
                <a:solidFill>
                  <a:schemeClr val="accent2"/>
                </a:solidFill>
                <a:latin typeface="Times New Roman" panose="02020603050405020304" pitchFamily="18" charset="0"/>
                <a:ea typeface="Arial" panose="020B0604020202020204" pitchFamily="34" charset="0"/>
                <a:cs typeface="Times New Roman" panose="02020603050405020304" pitchFamily="18" charset="0"/>
              </a:rPr>
              <a:t>ố</a:t>
            </a:r>
            <a:r>
              <a:rPr lang="en-US" sz="2800" b="1">
                <a:solidFill>
                  <a:schemeClr val="accent2"/>
                </a:solidFill>
                <a:latin typeface="Times New Roman" panose="02020603050405020304" pitchFamily="18" charset="0"/>
                <a:ea typeface="Arial" panose="020B0604020202020204" pitchFamily="34" charset="0"/>
                <a:cs typeface="Times New Roman" panose="02020603050405020304" pitchFamily="18" charset="0"/>
              </a:rPr>
              <a:t> hợp ch</a:t>
            </a:r>
            <a:r>
              <a:rPr lang="vi-VN" sz="2800" b="1">
                <a:solidFill>
                  <a:schemeClr val="accent2"/>
                </a:solidFill>
                <a:latin typeface="Times New Roman" panose="02020603050405020304" pitchFamily="18" charset="0"/>
                <a:ea typeface="Arial" panose="020B0604020202020204" pitchFamily="34" charset="0"/>
                <a:cs typeface="Times New Roman" panose="02020603050405020304" pitchFamily="18" charset="0"/>
              </a:rPr>
              <a:t>ấ</a:t>
            </a:r>
            <a:r>
              <a:rPr lang="en-US" sz="2800" b="1">
                <a:solidFill>
                  <a:schemeClr val="accent2"/>
                </a:solidFill>
                <a:latin typeface="Times New Roman" panose="02020603050405020304" pitchFamily="18" charset="0"/>
                <a:ea typeface="Arial" panose="020B0604020202020204" pitchFamily="34" charset="0"/>
                <a:cs typeface="Times New Roman" panose="02020603050405020304" pitchFamily="18" charset="0"/>
              </a:rPr>
              <a:t>t quan trọng</a:t>
            </a:r>
            <a:endParaRPr lang="en-US" sz="2800">
              <a:solidFill>
                <a:schemeClr val="accent2"/>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0" name="Rectangle 19"/>
          <p:cNvSpPr/>
          <p:nvPr/>
        </p:nvSpPr>
        <p:spPr>
          <a:xfrm>
            <a:off x="626293" y="1225156"/>
            <a:ext cx="3017173" cy="596574"/>
          </a:xfrm>
          <a:prstGeom prst="rect">
            <a:avLst/>
          </a:prstGeom>
        </p:spPr>
        <p:txBody>
          <a:bodyPr wrap="none">
            <a:spAutoFit/>
          </a:bodyPr>
          <a:lstStyle/>
          <a:p>
            <a:pPr algn="just">
              <a:lnSpc>
                <a:spcPct val="130000"/>
              </a:lnSpc>
              <a:spcAft>
                <a:spcPts val="0"/>
              </a:spcAft>
            </a:pPr>
            <a:r>
              <a:rPr lang="en-US" sz="2800" b="1" i="1">
                <a:solidFill>
                  <a:srgbClr val="9D22AE"/>
                </a:solidFill>
                <a:latin typeface="Times New Roman" panose="02020603050405020304" pitchFamily="18" charset="0"/>
                <a:ea typeface="Times New Roman" panose="02020603050405020304" pitchFamily="18" charset="0"/>
              </a:rPr>
              <a:t>a) Sodium chloride</a:t>
            </a:r>
            <a:endParaRPr lang="en-US" sz="2800" b="1">
              <a:solidFill>
                <a:srgbClr val="9D22AE"/>
              </a:solidFill>
              <a:effectLst/>
              <a:latin typeface="Times New Roman" panose="02020603050405020304" pitchFamily="18" charset="0"/>
              <a:ea typeface="Times New Roman" panose="02020603050405020304" pitchFamily="18" charset="0"/>
            </a:endParaRPr>
          </a:p>
        </p:txBody>
      </p:sp>
      <p:sp>
        <p:nvSpPr>
          <p:cNvPr id="12" name="文本框 30"/>
          <p:cNvSpPr txBox="1"/>
          <p:nvPr/>
        </p:nvSpPr>
        <p:spPr>
          <a:xfrm>
            <a:off x="1688604" y="2170201"/>
            <a:ext cx="9571937" cy="584775"/>
          </a:xfrm>
          <a:prstGeom prst="rect">
            <a:avLst/>
          </a:prstGeom>
          <a:noFill/>
        </p:spPr>
        <p:txBody>
          <a:bodyPr wrap="square" rtlCol="0">
            <a:spAutoFit/>
            <a:scene3d>
              <a:camera prst="orthographicFront"/>
              <a:lightRig rig="threePt" dir="t"/>
            </a:scene3d>
            <a:sp3d contourW="12700"/>
          </a:bodyPr>
          <a:lstStyle/>
          <a:p>
            <a:r>
              <a:rPr lang="en-US" altLang="zh-CN" sz="3200" b="1">
                <a:solidFill>
                  <a:schemeClr val="accent2">
                    <a:lumMod val="75000"/>
                  </a:schemeClr>
                </a:solidFill>
                <a:latin typeface="#9Slide03 Sofia Pro Soft Bold" panose="020B0000000000000000" pitchFamily="34" charset="0"/>
                <a:cs typeface="Calibri" panose="020F0502020204030204" charset="0"/>
              </a:rPr>
              <a:t>Kết luận </a:t>
            </a:r>
            <a:endParaRPr lang="zh-CN" altLang="en-US" sz="3200" b="1" dirty="0">
              <a:solidFill>
                <a:schemeClr val="accent2">
                  <a:lumMod val="75000"/>
                </a:schemeClr>
              </a:solidFill>
              <a:latin typeface="#9Slide03 Sofia Pro Soft Bold" panose="020B0000000000000000" pitchFamily="34" charset="0"/>
              <a:cs typeface="Calibri" panose="020F0502020204030204" charset="0"/>
            </a:endParaRPr>
          </a:p>
        </p:txBody>
      </p:sp>
      <p:pic>
        <p:nvPicPr>
          <p:cNvPr id="13" name="Picture 12">
            <a:extLst>
              <a:ext uri="{FF2B5EF4-FFF2-40B4-BE49-F238E27FC236}">
                <a16:creationId xmlns:a16="http://schemas.microsoft.com/office/drawing/2014/main" id="{4209DABC-0562-9B30-B477-34C76B279BF4}"/>
              </a:ext>
            </a:extLst>
          </p:cNvPr>
          <p:cNvPicPr>
            <a:picLocks noChangeAspect="1"/>
          </p:cNvPicPr>
          <p:nvPr/>
        </p:nvPicPr>
        <p:blipFill>
          <a:blip r:embed="rId2"/>
          <a:stretch>
            <a:fillRect/>
          </a:stretch>
        </p:blipFill>
        <p:spPr>
          <a:xfrm>
            <a:off x="976829" y="2054106"/>
            <a:ext cx="711775" cy="711775"/>
          </a:xfrm>
          <a:prstGeom prst="rect">
            <a:avLst/>
          </a:prstGeom>
        </p:spPr>
      </p:pic>
      <p:sp>
        <p:nvSpPr>
          <p:cNvPr id="14" name="文本框 31"/>
          <p:cNvSpPr txBox="1"/>
          <p:nvPr/>
        </p:nvSpPr>
        <p:spPr>
          <a:xfrm>
            <a:off x="976829" y="2788020"/>
            <a:ext cx="10871183" cy="2308324"/>
          </a:xfrm>
          <a:prstGeom prst="rect">
            <a:avLst/>
          </a:prstGeom>
          <a:noFill/>
        </p:spPr>
        <p:txBody>
          <a:bodyPr wrap="square" rtlCol="0">
            <a:spAutoFit/>
            <a:scene3d>
              <a:camera prst="orthographicFront"/>
              <a:lightRig rig="threePt" dir="t"/>
            </a:scene3d>
            <a:sp3d contourW="12700"/>
          </a:bodyPr>
          <a:lstStyle/>
          <a:p>
            <a:pPr lvl="0"/>
            <a:r>
              <a:rPr lang="vi-VN" sz="2400" b="1">
                <a:solidFill>
                  <a:schemeClr val="accent2"/>
                </a:solidFill>
                <a:latin typeface="#9Slide03 Sofia Pro Soft Bold" panose="020B0604020202020204" charset="0"/>
                <a:ea typeface="Calibri" panose="020F0502020204030204" pitchFamily="34" charset="0"/>
                <a:cs typeface="Times New Roman" panose="02020603050405020304" pitchFamily="18" charset="0"/>
              </a:rPr>
              <a:t>* Ứng dụng</a:t>
            </a:r>
          </a:p>
          <a:p>
            <a:pPr marL="457200" lvl="0" indent="-457200">
              <a:buFontTx/>
              <a:buChar char="-"/>
            </a:pPr>
            <a:r>
              <a:rPr lang="vi-VN" sz="2400" b="1">
                <a:solidFill>
                  <a:srgbClr val="0070C0"/>
                </a:solidFill>
                <a:latin typeface="#9Slide03 Sofia Pro Soft Bold" panose="020B0604020202020204" charset="0"/>
                <a:ea typeface="Calibri" panose="020F0502020204030204" pitchFamily="34" charset="0"/>
                <a:cs typeface="Times New Roman" panose="02020603050405020304" pitchFamily="18" charset="0"/>
              </a:rPr>
              <a:t>Trong đời sống: </a:t>
            </a:r>
            <a:r>
              <a:rPr lang="en-US" sz="2400" b="1">
                <a:solidFill>
                  <a:srgbClr val="0070C0"/>
                </a:solidFill>
                <a:latin typeface="#9Slide03 Sofia Pro Soft Bold" panose="020B0604020202020204" charset="0"/>
                <a:ea typeface="Calibri" panose="020F0502020204030204" pitchFamily="34" charset="0"/>
                <a:cs typeface="Times New Roman" panose="02020603050405020304" pitchFamily="18" charset="0"/>
              </a:rPr>
              <a:t>Sodium chloride được dùng trong chế biến và bảo quản thực </a:t>
            </a:r>
            <a:r>
              <a:rPr lang="vi-VN" sz="2400" b="1">
                <a:solidFill>
                  <a:srgbClr val="0070C0"/>
                </a:solidFill>
                <a:latin typeface="#9Slide03 Sofia Pro Soft Bold" panose="020B0604020202020204" charset="0"/>
                <a:ea typeface="Calibri" panose="020F0502020204030204" pitchFamily="34" charset="0"/>
                <a:cs typeface="Times New Roman" panose="02020603050405020304" pitchFamily="18" charset="0"/>
              </a:rPr>
              <a:t>phẩm.</a:t>
            </a:r>
          </a:p>
          <a:p>
            <a:pPr marL="457200" lvl="0" indent="-457200">
              <a:buFontTx/>
              <a:buChar char="-"/>
            </a:pPr>
            <a:r>
              <a:rPr lang="vi-VN" sz="2400" b="1">
                <a:solidFill>
                  <a:srgbClr val="0070C0"/>
                </a:solidFill>
                <a:latin typeface="#9Slide03 Sofia Pro Soft Bold" panose="020B0604020202020204" charset="0"/>
                <a:ea typeface="Calibri" panose="020F0502020204030204" pitchFamily="34" charset="0"/>
                <a:cs typeface="Times New Roman" panose="02020603050405020304" pitchFamily="18" charset="0"/>
              </a:rPr>
              <a:t>Trong y học: nước muối sinh lý, chất điện giải...</a:t>
            </a:r>
          </a:p>
          <a:p>
            <a:pPr marL="457200" lvl="0" indent="-457200">
              <a:buFontTx/>
              <a:buChar char="-"/>
            </a:pPr>
            <a:r>
              <a:rPr lang="vi-VN" sz="2400" b="1">
                <a:solidFill>
                  <a:srgbClr val="0070C0"/>
                </a:solidFill>
                <a:latin typeface="#9Slide03 Sofia Pro Soft Bold" panose="020B0604020202020204" charset="0"/>
                <a:ea typeface="Calibri" panose="020F0502020204030204" pitchFamily="34" charset="0"/>
                <a:cs typeface="Times New Roman" panose="02020603050405020304" pitchFamily="18" charset="0"/>
              </a:rPr>
              <a:t>Trong công nghiệp hóa chất: </a:t>
            </a:r>
            <a:r>
              <a:rPr lang="en-US" sz="2400" b="1">
                <a:solidFill>
                  <a:srgbClr val="0070C0"/>
                </a:solidFill>
                <a:latin typeface="#9Slide03 Sofia Pro Soft Bold" panose="020B0604020202020204" charset="0"/>
                <a:ea typeface="Calibri" panose="020F0502020204030204" pitchFamily="34" charset="0"/>
                <a:cs typeface="Times New Roman" panose="02020603050405020304" pitchFamily="18" charset="0"/>
              </a:rPr>
              <a:t>làm nguyên liệu chính của quy trình công nghiệp chlorine – </a:t>
            </a:r>
            <a:r>
              <a:rPr lang="vi-VN" sz="2400" b="1">
                <a:solidFill>
                  <a:srgbClr val="0070C0"/>
                </a:solidFill>
                <a:latin typeface="#9Slide03 Sofia Pro Soft Bold" panose="020B0604020202020204" charset="0"/>
                <a:ea typeface="Calibri" panose="020F0502020204030204" pitchFamily="34" charset="0"/>
                <a:cs typeface="Times New Roman" panose="02020603050405020304" pitchFamily="18" charset="0"/>
              </a:rPr>
              <a:t>kiềm.</a:t>
            </a:r>
            <a:r>
              <a:rPr lang="vi-VN" sz="2400" b="1">
                <a:solidFill>
                  <a:srgbClr val="0070C0"/>
                </a:solidFill>
                <a:latin typeface="#9Slide03 Sofia Pro Soft Bold" panose="020B0604020202020204" charset="0"/>
                <a:cs typeface="Arial" panose="020B0604020202020204" pitchFamily="34" charset="0"/>
              </a:rPr>
              <a:t> </a:t>
            </a:r>
            <a:endParaRPr lang="en-US" sz="2400" b="1">
              <a:solidFill>
                <a:srgbClr val="0070C0"/>
              </a:solidFill>
              <a:latin typeface="#9Slide03 Sofia Pro Soft Bold" panose="020B0604020202020204" charset="0"/>
              <a:cs typeface="Arial" panose="020B0604020202020204" pitchFamily="34" charset="0"/>
            </a:endParaRPr>
          </a:p>
        </p:txBody>
      </p:sp>
    </p:spTree>
    <p:extLst>
      <p:ext uri="{BB962C8B-B14F-4D97-AF65-F5344CB8AC3E}">
        <p14:creationId xmlns:p14="http://schemas.microsoft.com/office/powerpoint/2010/main" val="8324960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circle(out)">
                                      <p:cBhvr>
                                        <p:cTn id="7" dur="2000"/>
                                        <p:tgtEl>
                                          <p:spTgt spid="16"/>
                                        </p:tgtEl>
                                      </p:cBhvr>
                                    </p:animEffect>
                                  </p:childTnLst>
                                </p:cTn>
                              </p:par>
                              <p:par>
                                <p:cTn id="8" presetID="6" presetClass="entr" presetSubtype="32" fill="hold" grpId="0" nodeType="withEffect" nodePh="1">
                                  <p:stCondLst>
                                    <p:cond delay="0"/>
                                  </p:stCondLst>
                                  <p:endCondLst>
                                    <p:cond evt="begin" delay="0">
                                      <p:tn val="8"/>
                                    </p:cond>
                                  </p:endCondLst>
                                  <p:childTnLst>
                                    <p:set>
                                      <p:cBhvr>
                                        <p:cTn id="9" dur="1" fill="hold">
                                          <p:stCondLst>
                                            <p:cond delay="0"/>
                                          </p:stCondLst>
                                        </p:cTn>
                                        <p:tgtEl>
                                          <p:spTgt spid="17"/>
                                        </p:tgtEl>
                                        <p:attrNameLst>
                                          <p:attrName>style.visibility</p:attrName>
                                        </p:attrNameLst>
                                      </p:cBhvr>
                                      <p:to>
                                        <p:strVal val="visible"/>
                                      </p:to>
                                    </p:set>
                                    <p:animEffect transition="in" filter="circle(out)">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198271F1-A700-4569-BD7B-473ED04BEE24}"/>
              </a:ext>
            </a:extLst>
          </p:cNvPr>
          <p:cNvSpPr>
            <a:spLocks noChangeAspect="1" noChangeArrowheads="1"/>
          </p:cNvSpPr>
          <p:nvPr/>
        </p:nvSpPr>
        <p:spPr bwMode="auto">
          <a:xfrm>
            <a:off x="5808492" y="39014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4" descr="Hoàn nguyên magie kim loại từ quặng dolomit Thanh Hoá bằng quy trình Pidgeo">
            <a:extLst>
              <a:ext uri="{FF2B5EF4-FFF2-40B4-BE49-F238E27FC236}">
                <a16:creationId xmlns:a16="http://schemas.microsoft.com/office/drawing/2014/main" id="{1926C874-EEBB-46E9-BF75-4FA1DB3BECC5}"/>
              </a:ext>
            </a:extLst>
          </p:cNvPr>
          <p:cNvSpPr>
            <a:spLocks noChangeAspect="1" noChangeArrowheads="1"/>
          </p:cNvSpPr>
          <p:nvPr/>
        </p:nvSpPr>
        <p:spPr bwMode="auto">
          <a:xfrm>
            <a:off x="5960893" y="42062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a:extLst>
              <a:ext uri="{FF2B5EF4-FFF2-40B4-BE49-F238E27FC236}">
                <a16:creationId xmlns:a16="http://schemas.microsoft.com/office/drawing/2014/main" id="{A2D28300-DB7A-499E-A056-242DC6025AC5}"/>
              </a:ext>
            </a:extLst>
          </p:cNvPr>
          <p:cNvSpPr txBox="1">
            <a:spLocks/>
          </p:cNvSpPr>
          <p:nvPr/>
        </p:nvSpPr>
        <p:spPr>
          <a:xfrm>
            <a:off x="229871" y="196990"/>
            <a:ext cx="10757035" cy="795790"/>
          </a:xfrm>
          <a:prstGeom prst="round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9Slide03 Sofia Pro Soft Bold" panose="020B0000000000000000" pitchFamily="34" charset="0"/>
                <a:ea typeface="Calibri" panose="020F0502020204030204" charset="0"/>
                <a:cs typeface="Calibri" panose="020F0502020204030204" charset="0"/>
              </a:defRPr>
            </a:lvl1pPr>
          </a:lstStyle>
          <a:p>
            <a:r>
              <a:rPr lang="en-US" sz="3800" dirty="0">
                <a:solidFill>
                  <a:srgbClr val="2B8F66"/>
                </a:solidFill>
              </a:rPr>
              <a:t>III. </a:t>
            </a:r>
            <a:r>
              <a:rPr lang="en-US" sz="3800">
                <a:solidFill>
                  <a:srgbClr val="2B8F66"/>
                </a:solidFill>
              </a:rPr>
              <a:t>HỢP CHẤT</a:t>
            </a:r>
            <a:endParaRPr lang="en-US" sz="3800" dirty="0">
              <a:solidFill>
                <a:srgbClr val="2B8F66"/>
              </a:solidFill>
            </a:endParaRPr>
          </a:p>
        </p:txBody>
      </p:sp>
      <p:sp>
        <p:nvSpPr>
          <p:cNvPr id="19" name="Rectangle 18"/>
          <p:cNvSpPr/>
          <p:nvPr/>
        </p:nvSpPr>
        <p:spPr>
          <a:xfrm>
            <a:off x="390560" y="745822"/>
            <a:ext cx="4955203" cy="596574"/>
          </a:xfrm>
          <a:prstGeom prst="rect">
            <a:avLst/>
          </a:prstGeom>
        </p:spPr>
        <p:txBody>
          <a:bodyPr wrap="none">
            <a:spAutoFit/>
          </a:bodyPr>
          <a:lstStyle/>
          <a:p>
            <a:pPr marL="127000" algn="just">
              <a:lnSpc>
                <a:spcPct val="130000"/>
              </a:lnSpc>
              <a:spcAft>
                <a:spcPts val="0"/>
              </a:spcAft>
              <a:tabLst>
                <a:tab pos="263525" algn="l"/>
              </a:tabLst>
            </a:pPr>
            <a:r>
              <a:rPr lang="en-US" sz="2800" b="1">
                <a:solidFill>
                  <a:schemeClr val="accent2"/>
                </a:solidFill>
                <a:latin typeface="Times New Roman" panose="02020603050405020304" pitchFamily="18" charset="0"/>
                <a:ea typeface="Arial" panose="020B0604020202020204" pitchFamily="34" charset="0"/>
                <a:cs typeface="Times New Roman" panose="02020603050405020304" pitchFamily="18" charset="0"/>
              </a:rPr>
              <a:t>2</a:t>
            </a:r>
            <a:r>
              <a:rPr lang="vi-VN" sz="2800" b="1">
                <a:solidFill>
                  <a:schemeClr val="accent2"/>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a:solidFill>
                  <a:schemeClr val="accent2"/>
                </a:solidFill>
                <a:latin typeface="Times New Roman" panose="02020603050405020304" pitchFamily="18" charset="0"/>
                <a:ea typeface="Arial" panose="020B0604020202020204" pitchFamily="34" charset="0"/>
                <a:cs typeface="Times New Roman" panose="02020603050405020304" pitchFamily="18" charset="0"/>
              </a:rPr>
              <a:t>Một s</a:t>
            </a:r>
            <a:r>
              <a:rPr lang="vi-VN" sz="2800" b="1">
                <a:solidFill>
                  <a:schemeClr val="accent2"/>
                </a:solidFill>
                <a:latin typeface="Times New Roman" panose="02020603050405020304" pitchFamily="18" charset="0"/>
                <a:ea typeface="Arial" panose="020B0604020202020204" pitchFamily="34" charset="0"/>
                <a:cs typeface="Times New Roman" panose="02020603050405020304" pitchFamily="18" charset="0"/>
              </a:rPr>
              <a:t>ố</a:t>
            </a:r>
            <a:r>
              <a:rPr lang="en-US" sz="2800" b="1">
                <a:solidFill>
                  <a:schemeClr val="accent2"/>
                </a:solidFill>
                <a:latin typeface="Times New Roman" panose="02020603050405020304" pitchFamily="18" charset="0"/>
                <a:ea typeface="Arial" panose="020B0604020202020204" pitchFamily="34" charset="0"/>
                <a:cs typeface="Times New Roman" panose="02020603050405020304" pitchFamily="18" charset="0"/>
              </a:rPr>
              <a:t> hợp ch</a:t>
            </a:r>
            <a:r>
              <a:rPr lang="vi-VN" sz="2800" b="1">
                <a:solidFill>
                  <a:schemeClr val="accent2"/>
                </a:solidFill>
                <a:latin typeface="Times New Roman" panose="02020603050405020304" pitchFamily="18" charset="0"/>
                <a:ea typeface="Arial" panose="020B0604020202020204" pitchFamily="34" charset="0"/>
                <a:cs typeface="Times New Roman" panose="02020603050405020304" pitchFamily="18" charset="0"/>
              </a:rPr>
              <a:t>ấ</a:t>
            </a:r>
            <a:r>
              <a:rPr lang="en-US" sz="2800" b="1">
                <a:solidFill>
                  <a:schemeClr val="accent2"/>
                </a:solidFill>
                <a:latin typeface="Times New Roman" panose="02020603050405020304" pitchFamily="18" charset="0"/>
                <a:ea typeface="Arial" panose="020B0604020202020204" pitchFamily="34" charset="0"/>
                <a:cs typeface="Times New Roman" panose="02020603050405020304" pitchFamily="18" charset="0"/>
              </a:rPr>
              <a:t>t quan trọng</a:t>
            </a:r>
            <a:endParaRPr lang="en-US" sz="2800">
              <a:solidFill>
                <a:schemeClr val="accent2"/>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0" name="Rectangle 19"/>
          <p:cNvSpPr/>
          <p:nvPr/>
        </p:nvSpPr>
        <p:spPr>
          <a:xfrm>
            <a:off x="626293" y="1225156"/>
            <a:ext cx="3017173" cy="596574"/>
          </a:xfrm>
          <a:prstGeom prst="rect">
            <a:avLst/>
          </a:prstGeom>
        </p:spPr>
        <p:txBody>
          <a:bodyPr wrap="none">
            <a:spAutoFit/>
          </a:bodyPr>
          <a:lstStyle/>
          <a:p>
            <a:pPr algn="just">
              <a:lnSpc>
                <a:spcPct val="130000"/>
              </a:lnSpc>
              <a:spcAft>
                <a:spcPts val="0"/>
              </a:spcAft>
            </a:pPr>
            <a:r>
              <a:rPr lang="en-US" sz="2800" b="1" i="1">
                <a:solidFill>
                  <a:srgbClr val="9D22AE"/>
                </a:solidFill>
                <a:latin typeface="Times New Roman" panose="02020603050405020304" pitchFamily="18" charset="0"/>
                <a:ea typeface="Times New Roman" panose="02020603050405020304" pitchFamily="18" charset="0"/>
              </a:rPr>
              <a:t>a) Sodium chloride</a:t>
            </a:r>
            <a:endParaRPr lang="en-US" sz="2800" b="1">
              <a:solidFill>
                <a:srgbClr val="9D22AE"/>
              </a:solidFill>
              <a:effectLst/>
              <a:latin typeface="Times New Roman" panose="02020603050405020304" pitchFamily="18" charset="0"/>
              <a:ea typeface="Times New Roman" panose="02020603050405020304" pitchFamily="18" charset="0"/>
            </a:endParaRPr>
          </a:p>
        </p:txBody>
      </p:sp>
      <p:sp>
        <p:nvSpPr>
          <p:cNvPr id="12" name="文本框 30"/>
          <p:cNvSpPr txBox="1"/>
          <p:nvPr/>
        </p:nvSpPr>
        <p:spPr>
          <a:xfrm>
            <a:off x="1587004" y="1891228"/>
            <a:ext cx="9571937" cy="584775"/>
          </a:xfrm>
          <a:prstGeom prst="rect">
            <a:avLst/>
          </a:prstGeom>
          <a:noFill/>
        </p:spPr>
        <p:txBody>
          <a:bodyPr wrap="square" rtlCol="0">
            <a:spAutoFit/>
            <a:scene3d>
              <a:camera prst="orthographicFront"/>
              <a:lightRig rig="threePt" dir="t"/>
            </a:scene3d>
            <a:sp3d contourW="12700"/>
          </a:bodyPr>
          <a:lstStyle/>
          <a:p>
            <a:r>
              <a:rPr lang="en-US" altLang="zh-CN" sz="3200" b="1">
                <a:solidFill>
                  <a:schemeClr val="accent2">
                    <a:lumMod val="75000"/>
                  </a:schemeClr>
                </a:solidFill>
                <a:latin typeface="#9Slide03 Sofia Pro Soft Bold" panose="020B0000000000000000" pitchFamily="34" charset="0"/>
                <a:cs typeface="Calibri" panose="020F0502020204030204" charset="0"/>
              </a:rPr>
              <a:t>Kết luận </a:t>
            </a:r>
            <a:endParaRPr lang="zh-CN" altLang="en-US" sz="3200" b="1" dirty="0">
              <a:solidFill>
                <a:schemeClr val="accent2">
                  <a:lumMod val="75000"/>
                </a:schemeClr>
              </a:solidFill>
              <a:latin typeface="#9Slide03 Sofia Pro Soft Bold" panose="020B0000000000000000" pitchFamily="34" charset="0"/>
              <a:cs typeface="Calibri" panose="020F0502020204030204" charset="0"/>
            </a:endParaRPr>
          </a:p>
        </p:txBody>
      </p:sp>
      <p:pic>
        <p:nvPicPr>
          <p:cNvPr id="13" name="Picture 12">
            <a:extLst>
              <a:ext uri="{FF2B5EF4-FFF2-40B4-BE49-F238E27FC236}">
                <a16:creationId xmlns:a16="http://schemas.microsoft.com/office/drawing/2014/main" id="{4209DABC-0562-9B30-B477-34C76B279BF4}"/>
              </a:ext>
            </a:extLst>
          </p:cNvPr>
          <p:cNvPicPr>
            <a:picLocks noChangeAspect="1"/>
          </p:cNvPicPr>
          <p:nvPr/>
        </p:nvPicPr>
        <p:blipFill>
          <a:blip r:embed="rId2"/>
          <a:stretch>
            <a:fillRect/>
          </a:stretch>
        </p:blipFill>
        <p:spPr>
          <a:xfrm>
            <a:off x="875229" y="1775133"/>
            <a:ext cx="711775" cy="711775"/>
          </a:xfrm>
          <a:prstGeom prst="rect">
            <a:avLst/>
          </a:prstGeom>
        </p:spPr>
      </p:pic>
      <mc:AlternateContent xmlns:mc="http://schemas.openxmlformats.org/markup-compatibility/2006" xmlns:a14="http://schemas.microsoft.com/office/drawing/2010/main">
        <mc:Choice Requires="a14">
          <p:sp>
            <p:nvSpPr>
              <p:cNvPr id="14" name="文本框 31"/>
              <p:cNvSpPr txBox="1"/>
              <p:nvPr/>
            </p:nvSpPr>
            <p:spPr>
              <a:xfrm>
                <a:off x="728501" y="2588403"/>
                <a:ext cx="11463499" cy="4034053"/>
              </a:xfrm>
              <a:prstGeom prst="rect">
                <a:avLst/>
              </a:prstGeom>
              <a:noFill/>
            </p:spPr>
            <p:txBody>
              <a:bodyPr wrap="square" rtlCol="0">
                <a:spAutoFit/>
                <a:scene3d>
                  <a:camera prst="orthographicFront"/>
                  <a:lightRig rig="threePt" dir="t"/>
                </a:scene3d>
                <a:sp3d contourW="12700"/>
              </a:bodyPr>
              <a:lstStyle/>
              <a:p>
                <a:pPr lvl="0"/>
                <a:r>
                  <a:rPr lang="vi-VN" sz="2400" b="1">
                    <a:solidFill>
                      <a:schemeClr val="accent2"/>
                    </a:solidFill>
                    <a:latin typeface="#9Slide03 Sofia Pro Soft Bold" panose="020B0604020202020204" charset="0"/>
                    <a:ea typeface="Calibri" panose="020F0502020204030204" pitchFamily="34" charset="0"/>
                    <a:cs typeface="Times New Roman" panose="02020603050405020304" pitchFamily="18" charset="0"/>
                  </a:rPr>
                  <a:t>* Công nghiệp chlorine - kiềm</a:t>
                </a:r>
              </a:p>
              <a:p>
                <a:pPr marL="457200" lvl="0" indent="-457200">
                  <a:buFontTx/>
                  <a:buChar char="-"/>
                </a:pPr>
                <a:r>
                  <a:rPr lang="vi-VN" sz="2400" b="1">
                    <a:solidFill>
                      <a:srgbClr val="0070C0"/>
                    </a:solidFill>
                    <a:latin typeface="#9Slide03 Sofia Pro Soft Bold" panose="020B0604020202020204" charset="0"/>
                    <a:cs typeface="Arial" panose="020B0604020202020204" pitchFamily="34" charset="0"/>
                  </a:rPr>
                  <a:t>Phương trình hóa học:</a:t>
                </a:r>
              </a:p>
              <a:p>
                <a:pPr lvl="0"/>
                <a14:m>
                  <m:oMathPara xmlns:m="http://schemas.openxmlformats.org/officeDocument/2006/math">
                    <m:oMathParaPr>
                      <m:jc m:val="centerGroup"/>
                    </m:oMathParaPr>
                    <m:oMath xmlns:m="http://schemas.openxmlformats.org/officeDocument/2006/math">
                      <m:sSub>
                        <m:sSubPr>
                          <m:ctrlPr>
                            <a:rPr lang="vi-VN" sz="2400" b="1" i="1" smtClean="0">
                              <a:solidFill>
                                <a:srgbClr val="0070C0"/>
                              </a:solidFill>
                              <a:latin typeface="Cambria Math" panose="02040503050406030204" pitchFamily="18" charset="0"/>
                              <a:cs typeface="Arial" panose="020B0604020202020204" pitchFamily="34" charset="0"/>
                            </a:rPr>
                          </m:ctrlPr>
                        </m:sSubPr>
                        <m:e>
                          <m:r>
                            <a:rPr lang="vi-VN" sz="2400" b="1" i="0">
                              <a:solidFill>
                                <a:srgbClr val="0070C0"/>
                              </a:solidFill>
                              <a:latin typeface="Cambria Math" panose="02040503050406030204" pitchFamily="18" charset="0"/>
                              <a:cs typeface="Arial" panose="020B0604020202020204" pitchFamily="34" charset="0"/>
                            </a:rPr>
                            <m:t>𝟐𝐍𝐚𝐂𝐥</m:t>
                          </m:r>
                        </m:e>
                        <m:sub>
                          <m:r>
                            <a:rPr lang="vi-VN" sz="2400" b="1" i="0" smtClean="0">
                              <a:solidFill>
                                <a:srgbClr val="0070C0"/>
                              </a:solidFill>
                              <a:latin typeface="Cambria Math" panose="02040503050406030204" pitchFamily="18" charset="0"/>
                              <a:cs typeface="Arial" panose="020B0604020202020204" pitchFamily="34" charset="0"/>
                            </a:rPr>
                            <m:t>(</m:t>
                          </m:r>
                          <m:r>
                            <a:rPr lang="vi-VN" sz="2400" b="1" i="0">
                              <a:solidFill>
                                <a:srgbClr val="0070C0"/>
                              </a:solidFill>
                              <a:latin typeface="Cambria Math" panose="02040503050406030204" pitchFamily="18" charset="0"/>
                              <a:cs typeface="Arial" panose="020B0604020202020204" pitchFamily="34" charset="0"/>
                            </a:rPr>
                            <m:t>𝐚𝐪</m:t>
                          </m:r>
                          <m:r>
                            <a:rPr lang="vi-VN" sz="2400" b="1" i="0" smtClean="0">
                              <a:solidFill>
                                <a:srgbClr val="0070C0"/>
                              </a:solidFill>
                              <a:latin typeface="Cambria Math" panose="02040503050406030204" pitchFamily="18" charset="0"/>
                              <a:cs typeface="Arial" panose="020B0604020202020204" pitchFamily="34" charset="0"/>
                            </a:rPr>
                            <m:t>)</m:t>
                          </m:r>
                        </m:sub>
                      </m:sSub>
                      <m:r>
                        <a:rPr lang="vi-VN" sz="2400" b="1" i="0" smtClean="0">
                          <a:solidFill>
                            <a:srgbClr val="0070C0"/>
                          </a:solidFill>
                          <a:latin typeface="Cambria Math" panose="02040503050406030204" pitchFamily="18" charset="0"/>
                          <a:cs typeface="Arial" panose="020B0604020202020204" pitchFamily="34" charset="0"/>
                        </a:rPr>
                        <m:t>+</m:t>
                      </m:r>
                      <m:sSub>
                        <m:sSubPr>
                          <m:ctrlPr>
                            <a:rPr lang="vi-VN" sz="2400" b="1" i="1" smtClean="0">
                              <a:solidFill>
                                <a:srgbClr val="0070C0"/>
                              </a:solidFill>
                              <a:latin typeface="Cambria Math" panose="02040503050406030204" pitchFamily="18" charset="0"/>
                              <a:cs typeface="Arial" panose="020B0604020202020204" pitchFamily="34" charset="0"/>
                            </a:rPr>
                          </m:ctrlPr>
                        </m:sSubPr>
                        <m:e>
                          <m:r>
                            <a:rPr lang="vi-VN" sz="2400" b="1" i="0">
                              <a:solidFill>
                                <a:srgbClr val="0070C0"/>
                              </a:solidFill>
                              <a:latin typeface="Cambria Math" panose="02040503050406030204" pitchFamily="18" charset="0"/>
                              <a:cs typeface="Arial" panose="020B0604020202020204" pitchFamily="34" charset="0"/>
                            </a:rPr>
                            <m:t>𝟐𝐇</m:t>
                          </m:r>
                        </m:e>
                        <m:sub>
                          <m:r>
                            <a:rPr lang="vi-VN" sz="2400" b="1" i="0">
                              <a:solidFill>
                                <a:srgbClr val="0070C0"/>
                              </a:solidFill>
                              <a:latin typeface="Cambria Math" panose="02040503050406030204" pitchFamily="18" charset="0"/>
                              <a:cs typeface="Arial" panose="020B0604020202020204" pitchFamily="34" charset="0"/>
                            </a:rPr>
                            <m:t>𝟐</m:t>
                          </m:r>
                        </m:sub>
                      </m:sSub>
                      <m:sSub>
                        <m:sSubPr>
                          <m:ctrlPr>
                            <a:rPr lang="vi-VN" sz="2400" b="1" i="1" smtClean="0">
                              <a:solidFill>
                                <a:srgbClr val="0070C0"/>
                              </a:solidFill>
                              <a:latin typeface="Cambria Math" panose="02040503050406030204" pitchFamily="18" charset="0"/>
                              <a:cs typeface="Arial" panose="020B0604020202020204" pitchFamily="34" charset="0"/>
                            </a:rPr>
                          </m:ctrlPr>
                        </m:sSubPr>
                        <m:e>
                          <m:r>
                            <a:rPr lang="vi-VN" sz="2400" b="1" i="0">
                              <a:solidFill>
                                <a:srgbClr val="0070C0"/>
                              </a:solidFill>
                              <a:latin typeface="Cambria Math" panose="02040503050406030204" pitchFamily="18" charset="0"/>
                              <a:cs typeface="Arial" panose="020B0604020202020204" pitchFamily="34" charset="0"/>
                            </a:rPr>
                            <m:t>𝐎</m:t>
                          </m:r>
                        </m:e>
                        <m:sub>
                          <m:r>
                            <a:rPr lang="vi-VN" sz="2400" b="1" i="0" smtClean="0">
                              <a:solidFill>
                                <a:srgbClr val="0070C0"/>
                              </a:solidFill>
                              <a:latin typeface="Cambria Math" panose="02040503050406030204" pitchFamily="18" charset="0"/>
                              <a:cs typeface="Arial" panose="020B0604020202020204" pitchFamily="34" charset="0"/>
                            </a:rPr>
                            <m:t>(</m:t>
                          </m:r>
                          <m:r>
                            <a:rPr lang="vi-VN" sz="2400" b="1" i="0">
                              <a:solidFill>
                                <a:srgbClr val="0070C0"/>
                              </a:solidFill>
                              <a:latin typeface="Cambria Math" panose="02040503050406030204" pitchFamily="18" charset="0"/>
                              <a:cs typeface="Arial" panose="020B0604020202020204" pitchFamily="34" charset="0"/>
                            </a:rPr>
                            <m:t>𝐥</m:t>
                          </m:r>
                          <m:r>
                            <a:rPr lang="vi-VN" sz="2400" b="1" i="0" smtClean="0">
                              <a:solidFill>
                                <a:srgbClr val="0070C0"/>
                              </a:solidFill>
                              <a:latin typeface="Cambria Math" panose="02040503050406030204" pitchFamily="18" charset="0"/>
                              <a:cs typeface="Arial" panose="020B0604020202020204" pitchFamily="34" charset="0"/>
                            </a:rPr>
                            <m:t>)</m:t>
                          </m:r>
                        </m:sub>
                      </m:sSub>
                      <m:groupChr>
                        <m:groupChrPr>
                          <m:chr m:val="→"/>
                          <m:vertJc m:val="bot"/>
                          <m:ctrlPr>
                            <a:rPr lang="vi-VN" sz="2400" b="1" i="1" smtClean="0">
                              <a:solidFill>
                                <a:srgbClr val="0070C0"/>
                              </a:solidFill>
                              <a:latin typeface="Cambria Math" panose="02040503050406030204" pitchFamily="18" charset="0"/>
                              <a:cs typeface="Arial" panose="020B0604020202020204" pitchFamily="34" charset="0"/>
                            </a:rPr>
                          </m:ctrlPr>
                        </m:groupChrPr>
                        <m:e>
                          <m:r>
                            <m:rPr>
                              <m:brk m:alnAt="2"/>
                            </m:rPr>
                            <a:rPr lang="vi-VN" sz="2400" b="1" i="0">
                              <a:solidFill>
                                <a:srgbClr val="0070C0"/>
                              </a:solidFill>
                              <a:latin typeface="Cambria Math" panose="02040503050406030204" pitchFamily="18" charset="0"/>
                              <a:cs typeface="Arial" panose="020B0604020202020204" pitchFamily="34" charset="0"/>
                            </a:rPr>
                            <m:t>đ</m:t>
                          </m:r>
                          <m:r>
                            <a:rPr lang="vi-VN" sz="2400" b="1" i="0">
                              <a:solidFill>
                                <a:srgbClr val="0070C0"/>
                              </a:solidFill>
                              <a:latin typeface="Cambria Math" panose="02040503050406030204" pitchFamily="18" charset="0"/>
                              <a:cs typeface="Arial" panose="020B0604020202020204" pitchFamily="34" charset="0"/>
                            </a:rPr>
                            <m:t>𝐢</m:t>
                          </m:r>
                          <m:r>
                            <a:rPr lang="vi-VN" sz="2400" b="1" i="0">
                              <a:solidFill>
                                <a:srgbClr val="0070C0"/>
                              </a:solidFill>
                              <a:latin typeface="Cambria Math" panose="02040503050406030204" pitchFamily="18" charset="0"/>
                              <a:cs typeface="Arial" panose="020B0604020202020204" pitchFamily="34" charset="0"/>
                            </a:rPr>
                            <m:t>ệ</m:t>
                          </m:r>
                          <m:r>
                            <a:rPr lang="vi-VN" sz="2400" b="1" i="0">
                              <a:solidFill>
                                <a:srgbClr val="0070C0"/>
                              </a:solidFill>
                              <a:latin typeface="Cambria Math" panose="02040503050406030204" pitchFamily="18" charset="0"/>
                              <a:cs typeface="Arial" panose="020B0604020202020204" pitchFamily="34" charset="0"/>
                            </a:rPr>
                            <m:t>𝐧</m:t>
                          </m:r>
                          <m:r>
                            <a:rPr lang="vi-VN" sz="2400" b="1" i="0" smtClean="0">
                              <a:solidFill>
                                <a:srgbClr val="0070C0"/>
                              </a:solidFill>
                              <a:latin typeface="Cambria Math" panose="02040503050406030204" pitchFamily="18" charset="0"/>
                              <a:cs typeface="Arial" panose="020B0604020202020204" pitchFamily="34" charset="0"/>
                            </a:rPr>
                            <m:t> </m:t>
                          </m:r>
                          <m:r>
                            <a:rPr lang="vi-VN" sz="2400" b="1" i="0">
                              <a:solidFill>
                                <a:srgbClr val="0070C0"/>
                              </a:solidFill>
                              <a:latin typeface="Cambria Math" panose="02040503050406030204" pitchFamily="18" charset="0"/>
                              <a:cs typeface="Arial" panose="020B0604020202020204" pitchFamily="34" charset="0"/>
                            </a:rPr>
                            <m:t>𝐩𝐡</m:t>
                          </m:r>
                          <m:r>
                            <a:rPr lang="vi-VN" sz="2400" b="1" i="0">
                              <a:solidFill>
                                <a:srgbClr val="0070C0"/>
                              </a:solidFill>
                              <a:latin typeface="Cambria Math" panose="02040503050406030204" pitchFamily="18" charset="0"/>
                              <a:cs typeface="Arial" panose="020B0604020202020204" pitchFamily="34" charset="0"/>
                            </a:rPr>
                            <m:t>â</m:t>
                          </m:r>
                          <m:r>
                            <a:rPr lang="vi-VN" sz="2400" b="1" i="0">
                              <a:solidFill>
                                <a:srgbClr val="0070C0"/>
                              </a:solidFill>
                              <a:latin typeface="Cambria Math" panose="02040503050406030204" pitchFamily="18" charset="0"/>
                              <a:cs typeface="Arial" panose="020B0604020202020204" pitchFamily="34" charset="0"/>
                            </a:rPr>
                            <m:t>𝐧</m:t>
                          </m:r>
                          <m:r>
                            <a:rPr lang="vi-VN" sz="2400" b="1" i="0" smtClean="0">
                              <a:solidFill>
                                <a:srgbClr val="0070C0"/>
                              </a:solidFill>
                              <a:latin typeface="Cambria Math" panose="02040503050406030204" pitchFamily="18" charset="0"/>
                              <a:cs typeface="Arial" panose="020B0604020202020204" pitchFamily="34" charset="0"/>
                            </a:rPr>
                            <m:t> </m:t>
                          </m:r>
                          <m:r>
                            <a:rPr lang="vi-VN" sz="2400" b="1" i="0">
                              <a:solidFill>
                                <a:srgbClr val="0070C0"/>
                              </a:solidFill>
                              <a:latin typeface="Cambria Math" panose="02040503050406030204" pitchFamily="18" charset="0"/>
                              <a:cs typeface="Arial" panose="020B0604020202020204" pitchFamily="34" charset="0"/>
                            </a:rPr>
                            <m:t>𝐜</m:t>
                          </m:r>
                          <m:r>
                            <a:rPr lang="vi-VN" sz="2400" b="1" i="0">
                              <a:solidFill>
                                <a:srgbClr val="0070C0"/>
                              </a:solidFill>
                              <a:latin typeface="Cambria Math" panose="02040503050406030204" pitchFamily="18" charset="0"/>
                              <a:cs typeface="Arial" panose="020B0604020202020204" pitchFamily="34" charset="0"/>
                            </a:rPr>
                            <m:t>ó </m:t>
                          </m:r>
                          <m:r>
                            <a:rPr lang="vi-VN" sz="2400" b="1" i="0">
                              <a:solidFill>
                                <a:srgbClr val="0070C0"/>
                              </a:solidFill>
                              <a:latin typeface="Cambria Math" panose="02040503050406030204" pitchFamily="18" charset="0"/>
                              <a:cs typeface="Arial" panose="020B0604020202020204" pitchFamily="34" charset="0"/>
                            </a:rPr>
                            <m:t>𝐦</m:t>
                          </m:r>
                          <m:r>
                            <a:rPr lang="vi-VN" sz="2400" b="1" i="0">
                              <a:solidFill>
                                <a:srgbClr val="0070C0"/>
                              </a:solidFill>
                              <a:latin typeface="Cambria Math" panose="02040503050406030204" pitchFamily="18" charset="0"/>
                              <a:cs typeface="Arial" panose="020B0604020202020204" pitchFamily="34" charset="0"/>
                            </a:rPr>
                            <m:t>à</m:t>
                          </m:r>
                          <m:r>
                            <a:rPr lang="vi-VN" sz="2400" b="1" i="0">
                              <a:solidFill>
                                <a:srgbClr val="0070C0"/>
                              </a:solidFill>
                              <a:latin typeface="Cambria Math" panose="02040503050406030204" pitchFamily="18" charset="0"/>
                              <a:cs typeface="Arial" panose="020B0604020202020204" pitchFamily="34" charset="0"/>
                            </a:rPr>
                            <m:t>𝐧𝐠</m:t>
                          </m:r>
                          <m:r>
                            <a:rPr lang="vi-VN" sz="2400" b="1" i="0" smtClean="0">
                              <a:solidFill>
                                <a:srgbClr val="0070C0"/>
                              </a:solidFill>
                              <a:latin typeface="Cambria Math" panose="02040503050406030204" pitchFamily="18" charset="0"/>
                              <a:cs typeface="Arial" panose="020B0604020202020204" pitchFamily="34" charset="0"/>
                            </a:rPr>
                            <m:t> </m:t>
                          </m:r>
                          <m:r>
                            <a:rPr lang="vi-VN" sz="2400" b="1" i="0">
                              <a:solidFill>
                                <a:srgbClr val="0070C0"/>
                              </a:solidFill>
                              <a:latin typeface="Cambria Math" panose="02040503050406030204" pitchFamily="18" charset="0"/>
                              <a:cs typeface="Arial" panose="020B0604020202020204" pitchFamily="34" charset="0"/>
                            </a:rPr>
                            <m:t>𝐧𝐠</m:t>
                          </m:r>
                          <m:r>
                            <a:rPr lang="vi-VN" sz="2400" b="1" i="0">
                              <a:solidFill>
                                <a:srgbClr val="0070C0"/>
                              </a:solidFill>
                              <a:latin typeface="Cambria Math" panose="02040503050406030204" pitchFamily="18" charset="0"/>
                              <a:cs typeface="Arial" panose="020B0604020202020204" pitchFamily="34" charset="0"/>
                            </a:rPr>
                            <m:t>ă</m:t>
                          </m:r>
                          <m:r>
                            <a:rPr lang="vi-VN" sz="2400" b="1" i="0">
                              <a:solidFill>
                                <a:srgbClr val="0070C0"/>
                              </a:solidFill>
                              <a:latin typeface="Cambria Math" panose="02040503050406030204" pitchFamily="18" charset="0"/>
                              <a:cs typeface="Arial" panose="020B0604020202020204" pitchFamily="34" charset="0"/>
                            </a:rPr>
                            <m:t>𝐧</m:t>
                          </m:r>
                          <m:r>
                            <a:rPr lang="vi-VN" sz="2400" b="1" i="0" smtClean="0">
                              <a:solidFill>
                                <a:srgbClr val="0070C0"/>
                              </a:solidFill>
                              <a:latin typeface="Cambria Math" panose="02040503050406030204" pitchFamily="18" charset="0"/>
                              <a:cs typeface="Arial" panose="020B0604020202020204" pitchFamily="34" charset="0"/>
                            </a:rPr>
                            <m:t> </m:t>
                          </m:r>
                        </m:e>
                      </m:groupChr>
                      <m:sSub>
                        <m:sSubPr>
                          <m:ctrlPr>
                            <a:rPr lang="vi-VN" sz="2400" b="1" i="1">
                              <a:solidFill>
                                <a:srgbClr val="0070C0"/>
                              </a:solidFill>
                              <a:latin typeface="Cambria Math" panose="02040503050406030204" pitchFamily="18" charset="0"/>
                              <a:cs typeface="Arial" panose="020B0604020202020204" pitchFamily="34" charset="0"/>
                            </a:rPr>
                          </m:ctrlPr>
                        </m:sSubPr>
                        <m:e>
                          <m:r>
                            <a:rPr lang="vi-VN" sz="2400" b="1" i="0">
                              <a:solidFill>
                                <a:srgbClr val="0070C0"/>
                              </a:solidFill>
                              <a:latin typeface="Cambria Math" panose="02040503050406030204" pitchFamily="18" charset="0"/>
                              <a:cs typeface="Arial" panose="020B0604020202020204" pitchFamily="34" charset="0"/>
                            </a:rPr>
                            <m:t>𝟐𝐍𝐚𝐎𝐇</m:t>
                          </m:r>
                        </m:e>
                        <m:sub>
                          <m:r>
                            <a:rPr lang="vi-VN" sz="2400" b="1" i="0">
                              <a:solidFill>
                                <a:srgbClr val="0070C0"/>
                              </a:solidFill>
                              <a:latin typeface="Cambria Math" panose="02040503050406030204" pitchFamily="18" charset="0"/>
                              <a:cs typeface="Arial" panose="020B0604020202020204" pitchFamily="34" charset="0"/>
                            </a:rPr>
                            <m:t>(</m:t>
                          </m:r>
                          <m:r>
                            <a:rPr lang="vi-VN" sz="2400" b="1" i="0">
                              <a:solidFill>
                                <a:srgbClr val="0070C0"/>
                              </a:solidFill>
                              <a:latin typeface="Cambria Math" panose="02040503050406030204" pitchFamily="18" charset="0"/>
                              <a:cs typeface="Arial" panose="020B0604020202020204" pitchFamily="34" charset="0"/>
                            </a:rPr>
                            <m:t>𝐚𝐪</m:t>
                          </m:r>
                          <m:r>
                            <a:rPr lang="vi-VN" sz="2400" b="1" i="0">
                              <a:solidFill>
                                <a:srgbClr val="0070C0"/>
                              </a:solidFill>
                              <a:latin typeface="Cambria Math" panose="02040503050406030204" pitchFamily="18" charset="0"/>
                              <a:cs typeface="Arial" panose="020B0604020202020204" pitchFamily="34" charset="0"/>
                            </a:rPr>
                            <m:t>)</m:t>
                          </m:r>
                        </m:sub>
                      </m:sSub>
                      <m:r>
                        <a:rPr lang="vi-VN" sz="2400" b="1" i="0">
                          <a:solidFill>
                            <a:srgbClr val="0070C0"/>
                          </a:solidFill>
                          <a:latin typeface="Cambria Math" panose="02040503050406030204" pitchFamily="18" charset="0"/>
                          <a:cs typeface="Arial" panose="020B0604020202020204" pitchFamily="34" charset="0"/>
                        </a:rPr>
                        <m:t>+</m:t>
                      </m:r>
                      <m:sSub>
                        <m:sSubPr>
                          <m:ctrlPr>
                            <a:rPr lang="vi-VN" sz="2400" b="1" i="1">
                              <a:solidFill>
                                <a:srgbClr val="0070C0"/>
                              </a:solidFill>
                              <a:latin typeface="Cambria Math" panose="02040503050406030204" pitchFamily="18" charset="0"/>
                              <a:cs typeface="Arial" panose="020B0604020202020204" pitchFamily="34" charset="0"/>
                            </a:rPr>
                          </m:ctrlPr>
                        </m:sSubPr>
                        <m:e>
                          <m:r>
                            <a:rPr lang="vi-VN" sz="2400" b="1" i="0">
                              <a:solidFill>
                                <a:srgbClr val="0070C0"/>
                              </a:solidFill>
                              <a:latin typeface="Cambria Math" panose="02040503050406030204" pitchFamily="18" charset="0"/>
                              <a:cs typeface="Arial" panose="020B0604020202020204" pitchFamily="34" charset="0"/>
                            </a:rPr>
                            <m:t>𝐂𝐥</m:t>
                          </m:r>
                        </m:e>
                        <m:sub>
                          <m:r>
                            <a:rPr lang="vi-VN" sz="2400" b="1" i="0">
                              <a:solidFill>
                                <a:srgbClr val="0070C0"/>
                              </a:solidFill>
                              <a:latin typeface="Cambria Math" panose="02040503050406030204" pitchFamily="18" charset="0"/>
                              <a:cs typeface="Arial" panose="020B0604020202020204" pitchFamily="34" charset="0"/>
                            </a:rPr>
                            <m:t>𝟐</m:t>
                          </m:r>
                          <m:r>
                            <a:rPr lang="vi-VN" sz="2400" b="1" i="0">
                              <a:solidFill>
                                <a:srgbClr val="0070C0"/>
                              </a:solidFill>
                              <a:latin typeface="Cambria Math" panose="02040503050406030204" pitchFamily="18" charset="0"/>
                              <a:cs typeface="Arial" panose="020B0604020202020204" pitchFamily="34" charset="0"/>
                            </a:rPr>
                            <m:t>(</m:t>
                          </m:r>
                          <m:r>
                            <a:rPr lang="vi-VN" sz="2400" b="1" i="0">
                              <a:solidFill>
                                <a:srgbClr val="0070C0"/>
                              </a:solidFill>
                              <a:latin typeface="Cambria Math" panose="02040503050406030204" pitchFamily="18" charset="0"/>
                              <a:cs typeface="Arial" panose="020B0604020202020204" pitchFamily="34" charset="0"/>
                            </a:rPr>
                            <m:t>𝐠</m:t>
                          </m:r>
                          <m:r>
                            <a:rPr lang="vi-VN" sz="2400" b="1" i="0">
                              <a:solidFill>
                                <a:srgbClr val="0070C0"/>
                              </a:solidFill>
                              <a:latin typeface="Cambria Math" panose="02040503050406030204" pitchFamily="18" charset="0"/>
                              <a:cs typeface="Arial" panose="020B0604020202020204" pitchFamily="34" charset="0"/>
                            </a:rPr>
                            <m:t>)</m:t>
                          </m:r>
                        </m:sub>
                      </m:sSub>
                      <m:r>
                        <a:rPr lang="vi-VN" sz="2400" b="1" i="0">
                          <a:solidFill>
                            <a:srgbClr val="0070C0"/>
                          </a:solidFill>
                          <a:latin typeface="Cambria Math" panose="02040503050406030204" pitchFamily="18" charset="0"/>
                          <a:cs typeface="Arial" panose="020B0604020202020204" pitchFamily="34" charset="0"/>
                        </a:rPr>
                        <m:t>+</m:t>
                      </m:r>
                      <m:sSub>
                        <m:sSubPr>
                          <m:ctrlPr>
                            <a:rPr lang="vi-VN" sz="2400" b="1" i="1">
                              <a:solidFill>
                                <a:srgbClr val="0070C0"/>
                              </a:solidFill>
                              <a:latin typeface="Cambria Math" panose="02040503050406030204" pitchFamily="18" charset="0"/>
                              <a:cs typeface="Arial" panose="020B0604020202020204" pitchFamily="34" charset="0"/>
                            </a:rPr>
                          </m:ctrlPr>
                        </m:sSubPr>
                        <m:e>
                          <m:r>
                            <a:rPr lang="vi-VN" sz="2400" b="1" i="0">
                              <a:solidFill>
                                <a:srgbClr val="0070C0"/>
                              </a:solidFill>
                              <a:latin typeface="Cambria Math" panose="02040503050406030204" pitchFamily="18" charset="0"/>
                              <a:cs typeface="Arial" panose="020B0604020202020204" pitchFamily="34" charset="0"/>
                            </a:rPr>
                            <m:t>𝐇</m:t>
                          </m:r>
                        </m:e>
                        <m:sub>
                          <m:r>
                            <a:rPr lang="vi-VN" sz="2400" b="1" i="0">
                              <a:solidFill>
                                <a:srgbClr val="0070C0"/>
                              </a:solidFill>
                              <a:latin typeface="Cambria Math" panose="02040503050406030204" pitchFamily="18" charset="0"/>
                              <a:cs typeface="Arial" panose="020B0604020202020204" pitchFamily="34" charset="0"/>
                            </a:rPr>
                            <m:t>𝟐</m:t>
                          </m:r>
                          <m:r>
                            <a:rPr lang="vi-VN" sz="2400" b="1" i="0">
                              <a:solidFill>
                                <a:srgbClr val="0070C0"/>
                              </a:solidFill>
                              <a:latin typeface="Cambria Math" panose="02040503050406030204" pitchFamily="18" charset="0"/>
                              <a:cs typeface="Arial" panose="020B0604020202020204" pitchFamily="34" charset="0"/>
                            </a:rPr>
                            <m:t>(</m:t>
                          </m:r>
                          <m:r>
                            <a:rPr lang="vi-VN" sz="2400" b="1" i="0">
                              <a:solidFill>
                                <a:srgbClr val="0070C0"/>
                              </a:solidFill>
                              <a:latin typeface="Cambria Math" panose="02040503050406030204" pitchFamily="18" charset="0"/>
                              <a:cs typeface="Arial" panose="020B0604020202020204" pitchFamily="34" charset="0"/>
                            </a:rPr>
                            <m:t>𝐠</m:t>
                          </m:r>
                          <m:r>
                            <a:rPr lang="vi-VN" sz="2400" b="1" i="0">
                              <a:solidFill>
                                <a:srgbClr val="0070C0"/>
                              </a:solidFill>
                              <a:latin typeface="Cambria Math" panose="02040503050406030204" pitchFamily="18" charset="0"/>
                              <a:cs typeface="Arial" panose="020B0604020202020204" pitchFamily="34" charset="0"/>
                            </a:rPr>
                            <m:t>)</m:t>
                          </m:r>
                        </m:sub>
                      </m:sSub>
                    </m:oMath>
                  </m:oMathPara>
                </a14:m>
                <a:endParaRPr lang="vi-VN" sz="2400" b="1">
                  <a:solidFill>
                    <a:srgbClr val="0070C0"/>
                  </a:solidFill>
                  <a:latin typeface="#9Slide03 Sofia Pro Soft Bold" panose="020B0604020202020204" charset="0"/>
                  <a:cs typeface="Arial" panose="020B0604020202020204" pitchFamily="34" charset="0"/>
                </a:endParaRPr>
              </a:p>
              <a:p>
                <a:pPr marL="457200" lvl="0" indent="-457200">
                  <a:buFontTx/>
                  <a:buChar char="-"/>
                </a:pPr>
                <a:r>
                  <a:rPr lang="vi-VN" sz="2400" b="1">
                    <a:solidFill>
                      <a:srgbClr val="0070C0"/>
                    </a:solidFill>
                    <a:latin typeface="#9Slide03 Sofia Pro Soft Bold" panose="020B0604020202020204" charset="0"/>
                    <a:cs typeface="Arial" panose="020B0604020202020204" pitchFamily="34" charset="0"/>
                  </a:rPr>
                  <a:t>Ứng dụng của các sản phẩm:</a:t>
                </a:r>
              </a:p>
              <a:p>
                <a:pPr lvl="0"/>
                <a:r>
                  <a:rPr lang="vi-VN" sz="2400" b="1">
                    <a:solidFill>
                      <a:srgbClr val="0070C0"/>
                    </a:solidFill>
                    <a:latin typeface="#9Slide03 Sofia Pro Soft Bold" panose="020B0604020202020204" charset="0"/>
                    <a:cs typeface="Arial" panose="020B0604020202020204" pitchFamily="34" charset="0"/>
                  </a:rPr>
                  <a:t>+ </a:t>
                </a:r>
                <a:r>
                  <a:rPr lang="en-US" sz="2400">
                    <a:solidFill>
                      <a:srgbClr val="0070C0"/>
                    </a:solidFill>
                    <a:latin typeface="#9Slide03 Sofia Pro Soft Bold" panose="020B0604020202020204" charset="0"/>
                    <a:ea typeface="Calibri" panose="020F0502020204030204" pitchFamily="34" charset="0"/>
                    <a:cs typeface="Times New Roman" panose="02020603050405020304" pitchFamily="18" charset="0"/>
                  </a:rPr>
                  <a:t>Sodium hydroxide</a:t>
                </a:r>
                <a:r>
                  <a:rPr lang="vi-VN" sz="2400">
                    <a:solidFill>
                      <a:srgbClr val="0070C0"/>
                    </a:solidFill>
                    <a:latin typeface="#9Slide03 Sofia Pro Soft Bold" panose="020B0604020202020204" charset="0"/>
                    <a:ea typeface="Calibri" panose="020F0502020204030204" pitchFamily="34" charset="0"/>
                    <a:cs typeface="Times New Roman" panose="02020603050405020304" pitchFamily="18" charset="0"/>
                  </a:rPr>
                  <a:t>: </a:t>
                </a:r>
                <a:r>
                  <a:rPr lang="en-US" sz="2400">
                    <a:solidFill>
                      <a:srgbClr val="0070C0"/>
                    </a:solidFill>
                    <a:latin typeface="#9Slide03 Sofia Pro Soft Bold" panose="020B0604020202020204" charset="0"/>
                    <a:ea typeface="Calibri" panose="020F0502020204030204" pitchFamily="34" charset="0"/>
                    <a:cs typeface="Times New Roman" panose="02020603050405020304" pitchFamily="18" charset="0"/>
                  </a:rPr>
                  <a:t>Được dùng trong ch</a:t>
                </a:r>
                <a:r>
                  <a:rPr lang="vi-VN" sz="2400">
                    <a:solidFill>
                      <a:srgbClr val="0070C0"/>
                    </a:solidFill>
                    <a:latin typeface="#9Slide03 Sofia Pro Soft Bold" panose="020B0604020202020204" charset="0"/>
                    <a:ea typeface="Calibri" panose="020F0502020204030204" pitchFamily="34" charset="0"/>
                    <a:cs typeface="Times New Roman" panose="02020603050405020304" pitchFamily="18" charset="0"/>
                  </a:rPr>
                  <a:t>ế</a:t>
                </a:r>
                <a:r>
                  <a:rPr lang="en-US" sz="2400">
                    <a:solidFill>
                      <a:srgbClr val="0070C0"/>
                    </a:solidFill>
                    <a:latin typeface="#9Slide03 Sofia Pro Soft Bold" panose="020B0604020202020204" charset="0"/>
                    <a:ea typeface="Calibri" panose="020F0502020204030204" pitchFamily="34" charset="0"/>
                    <a:cs typeface="Times New Roman" panose="02020603050405020304" pitchFamily="18" charset="0"/>
                  </a:rPr>
                  <a:t> biến dầu mỏ, sản xuất nhôm, giấy, xà phòng và nhi</a:t>
                </a:r>
                <a:r>
                  <a:rPr lang="vi-VN" sz="2400">
                    <a:solidFill>
                      <a:srgbClr val="0070C0"/>
                    </a:solidFill>
                    <a:latin typeface="#9Slide03 Sofia Pro Soft Bold" panose="020B0604020202020204" charset="0"/>
                    <a:ea typeface="Calibri" panose="020F0502020204030204" pitchFamily="34" charset="0"/>
                    <a:cs typeface="Times New Roman" panose="02020603050405020304" pitchFamily="18" charset="0"/>
                  </a:rPr>
                  <a:t>ề</a:t>
                </a:r>
                <a:r>
                  <a:rPr lang="en-US" sz="2400">
                    <a:solidFill>
                      <a:srgbClr val="0070C0"/>
                    </a:solidFill>
                    <a:latin typeface="#9Slide03 Sofia Pro Soft Bold" panose="020B0604020202020204" charset="0"/>
                    <a:ea typeface="Calibri" panose="020F0502020204030204" pitchFamily="34" charset="0"/>
                    <a:cs typeface="Times New Roman" panose="02020603050405020304" pitchFamily="18" charset="0"/>
                  </a:rPr>
                  <a:t>u hoá ch</a:t>
                </a:r>
                <a:r>
                  <a:rPr lang="vi-VN" sz="2400">
                    <a:solidFill>
                      <a:srgbClr val="0070C0"/>
                    </a:solidFill>
                    <a:latin typeface="#9Slide03 Sofia Pro Soft Bold" panose="020B0604020202020204" charset="0"/>
                    <a:ea typeface="Calibri" panose="020F0502020204030204" pitchFamily="34" charset="0"/>
                    <a:cs typeface="Times New Roman" panose="02020603050405020304" pitchFamily="18" charset="0"/>
                  </a:rPr>
                  <a:t>ấ</a:t>
                </a:r>
                <a:r>
                  <a:rPr lang="en-US" sz="2400">
                    <a:solidFill>
                      <a:srgbClr val="0070C0"/>
                    </a:solidFill>
                    <a:latin typeface="#9Slide03 Sofia Pro Soft Bold" panose="020B0604020202020204" charset="0"/>
                    <a:ea typeface="Calibri" panose="020F0502020204030204" pitchFamily="34" charset="0"/>
                    <a:cs typeface="Times New Roman" panose="02020603050405020304" pitchFamily="18" charset="0"/>
                  </a:rPr>
                  <a:t>t </a:t>
                </a:r>
                <a:r>
                  <a:rPr lang="vi-VN" sz="2400">
                    <a:solidFill>
                      <a:srgbClr val="0070C0"/>
                    </a:solidFill>
                    <a:latin typeface="#9Slide03 Sofia Pro Soft Bold" panose="020B0604020202020204" charset="0"/>
                    <a:ea typeface="Calibri" panose="020F0502020204030204" pitchFamily="34" charset="0"/>
                    <a:cs typeface="Times New Roman" panose="02020603050405020304" pitchFamily="18" charset="0"/>
                  </a:rPr>
                  <a:t>khác.</a:t>
                </a:r>
              </a:p>
              <a:p>
                <a:pPr lvl="0"/>
                <a:r>
                  <a:rPr lang="vi-VN" sz="2400" b="1">
                    <a:solidFill>
                      <a:srgbClr val="0070C0"/>
                    </a:solidFill>
                    <a:latin typeface="#9Slide03 Sofia Pro Soft Bold" panose="020B0604020202020204" charset="0"/>
                    <a:cs typeface="Times New Roman" panose="02020603050405020304" pitchFamily="18" charset="0"/>
                  </a:rPr>
                  <a:t>+ </a:t>
                </a:r>
                <a:r>
                  <a:rPr lang="en-US" sz="2400">
                    <a:solidFill>
                      <a:srgbClr val="0070C0"/>
                    </a:solidFill>
                    <a:latin typeface="#9Slide03 Sofia Pro Soft Bold" panose="020B0604020202020204" charset="0"/>
                    <a:ea typeface="Calibri" panose="020F0502020204030204" pitchFamily="34" charset="0"/>
                  </a:rPr>
                  <a:t>Chlorine</a:t>
                </a:r>
                <a:r>
                  <a:rPr lang="vi-VN" sz="2400">
                    <a:solidFill>
                      <a:srgbClr val="0070C0"/>
                    </a:solidFill>
                    <a:latin typeface="#9Slide03 Sofia Pro Soft Bold" panose="020B0604020202020204" charset="0"/>
                    <a:ea typeface="Calibri" panose="020F0502020204030204" pitchFamily="34" charset="0"/>
                  </a:rPr>
                  <a:t>: </a:t>
                </a:r>
                <a:r>
                  <a:rPr lang="en-US" sz="2400">
                    <a:solidFill>
                      <a:srgbClr val="0070C0"/>
                    </a:solidFill>
                    <a:latin typeface="#9Slide03 Sofia Pro Soft Bold" panose="020B0604020202020204" charset="0"/>
                    <a:ea typeface="Calibri" panose="020F0502020204030204" pitchFamily="34" charset="0"/>
                  </a:rPr>
                  <a:t>Được dùng để sản xuất chất tẩy trẳng và sát trùng; s</a:t>
                </a:r>
                <a:r>
                  <a:rPr lang="vi-VN" sz="2400">
                    <a:solidFill>
                      <a:srgbClr val="0070C0"/>
                    </a:solidFill>
                    <a:latin typeface="#9Slide03 Sofia Pro Soft Bold" panose="020B0604020202020204" charset="0"/>
                    <a:ea typeface="Calibri" panose="020F0502020204030204" pitchFamily="34" charset="0"/>
                  </a:rPr>
                  <a:t>ả</a:t>
                </a:r>
                <a:r>
                  <a:rPr lang="en-US" sz="2400">
                    <a:solidFill>
                      <a:srgbClr val="0070C0"/>
                    </a:solidFill>
                    <a:latin typeface="#9Slide03 Sofia Pro Soft Bold" panose="020B0604020202020204" charset="0"/>
                    <a:ea typeface="Calibri" panose="020F0502020204030204" pitchFamily="34" charset="0"/>
                  </a:rPr>
                  <a:t>n xuất hydrochloric acid, potassium chlorate...</a:t>
                </a:r>
                <a:endParaRPr lang="vi-VN" sz="2400">
                  <a:solidFill>
                    <a:srgbClr val="0070C0"/>
                  </a:solidFill>
                  <a:latin typeface="#9Slide03 Sofia Pro Soft Bold" panose="020B0604020202020204" charset="0"/>
                  <a:ea typeface="Calibri" panose="020F0502020204030204" pitchFamily="34" charset="0"/>
                </a:endParaRPr>
              </a:p>
              <a:p>
                <a:pPr lvl="0"/>
                <a:r>
                  <a:rPr lang="vi-VN" sz="2400" b="1">
                    <a:solidFill>
                      <a:srgbClr val="0070C0"/>
                    </a:solidFill>
                    <a:latin typeface="#9Slide03 Sofia Pro Soft Bold" panose="020B0604020202020204" charset="0"/>
                    <a:cs typeface="Arial" panose="020B0604020202020204" pitchFamily="34" charset="0"/>
                  </a:rPr>
                  <a:t>+ </a:t>
                </a:r>
                <a:r>
                  <a:rPr lang="en-US" sz="2400">
                    <a:solidFill>
                      <a:srgbClr val="0070C0"/>
                    </a:solidFill>
                    <a:latin typeface="#9Slide03 Sofia Pro Soft Bold" panose="020B0604020202020204" charset="0"/>
                    <a:ea typeface="Calibri" panose="020F0502020204030204" pitchFamily="34" charset="0"/>
                    <a:cs typeface="Times New Roman" panose="02020603050405020304" pitchFamily="18" charset="0"/>
                  </a:rPr>
                  <a:t>Hydrogen</a:t>
                </a:r>
                <a:r>
                  <a:rPr lang="vi-VN" sz="2400">
                    <a:solidFill>
                      <a:srgbClr val="0070C0"/>
                    </a:solidFill>
                    <a:latin typeface="#9Slide03 Sofia Pro Soft Bold" panose="020B0604020202020204" charset="0"/>
                    <a:ea typeface="Calibri" panose="020F0502020204030204" pitchFamily="34" charset="0"/>
                    <a:cs typeface="Times New Roman" panose="02020603050405020304" pitchFamily="18" charset="0"/>
                  </a:rPr>
                  <a:t>:</a:t>
                </a:r>
                <a:r>
                  <a:rPr lang="en-US" sz="2400">
                    <a:solidFill>
                      <a:srgbClr val="0070C0"/>
                    </a:solidFill>
                    <a:latin typeface="#9Slide03 Sofia Pro Soft Bold" panose="020B0604020202020204" charset="0"/>
                    <a:ea typeface="Calibri" panose="020F0502020204030204" pitchFamily="34" charset="0"/>
                    <a:cs typeface="Times New Roman" panose="02020603050405020304" pitchFamily="18" charset="0"/>
                  </a:rPr>
                  <a:t> Được dùng đề sản xuất hydrochloric acid, ammonia...</a:t>
                </a:r>
                <a:r>
                  <a:rPr lang="vi-VN" sz="2400" b="1">
                    <a:solidFill>
                      <a:srgbClr val="0070C0"/>
                    </a:solidFill>
                    <a:latin typeface="#9Slide03 Sofia Pro Soft Bold" panose="020B0604020202020204" charset="0"/>
                    <a:cs typeface="Arial" panose="020B0604020202020204" pitchFamily="34" charset="0"/>
                  </a:rPr>
                  <a:t> </a:t>
                </a:r>
              </a:p>
              <a:p>
                <a:pPr lvl="0"/>
                <a:endParaRPr lang="en-US" sz="2800" b="1">
                  <a:solidFill>
                    <a:srgbClr val="0070C0"/>
                  </a:solidFill>
                  <a:latin typeface="#9Slide03 Sofia Pro Soft Bold" panose="020B0604020202020204" charset="0"/>
                  <a:cs typeface="Arial" panose="020B0604020202020204" pitchFamily="34" charset="0"/>
                </a:endParaRPr>
              </a:p>
            </p:txBody>
          </p:sp>
        </mc:Choice>
        <mc:Fallback xmlns="">
          <p:sp>
            <p:nvSpPr>
              <p:cNvPr id="14" name="文本框 31"/>
              <p:cNvSpPr txBox="1">
                <a:spLocks noRot="1" noChangeAspect="1" noMove="1" noResize="1" noEditPoints="1" noAdjustHandles="1" noChangeArrowheads="1" noChangeShapeType="1" noTextEdit="1"/>
              </p:cNvSpPr>
              <p:nvPr/>
            </p:nvSpPr>
            <p:spPr>
              <a:xfrm>
                <a:off x="728501" y="2588403"/>
                <a:ext cx="11463499" cy="4034053"/>
              </a:xfrm>
              <a:prstGeom prst="rect">
                <a:avLst/>
              </a:prstGeom>
              <a:blipFill>
                <a:blip r:embed="rId3"/>
                <a:stretch>
                  <a:fillRect l="-851" t="-1210"/>
                </a:stretch>
              </a:blipFill>
            </p:spPr>
            <p:txBody>
              <a:bodyPr/>
              <a:lstStyle/>
              <a:p>
                <a:r>
                  <a:rPr lang="en-US">
                    <a:noFill/>
                  </a:rPr>
                  <a:t> </a:t>
                </a:r>
              </a:p>
            </p:txBody>
          </p:sp>
        </mc:Fallback>
      </mc:AlternateContent>
    </p:spTree>
    <p:extLst>
      <p:ext uri="{BB962C8B-B14F-4D97-AF65-F5344CB8AC3E}">
        <p14:creationId xmlns:p14="http://schemas.microsoft.com/office/powerpoint/2010/main" val="22563664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circle(out)">
                                      <p:cBhvr>
                                        <p:cTn id="7" dur="2000"/>
                                        <p:tgtEl>
                                          <p:spTgt spid="16"/>
                                        </p:tgtEl>
                                      </p:cBhvr>
                                    </p:animEffect>
                                  </p:childTnLst>
                                </p:cTn>
                              </p:par>
                              <p:par>
                                <p:cTn id="8" presetID="6" presetClass="entr" presetSubtype="32" fill="hold" grpId="0" nodeType="withEffect" nodePh="1">
                                  <p:stCondLst>
                                    <p:cond delay="0"/>
                                  </p:stCondLst>
                                  <p:endCondLst>
                                    <p:cond evt="begin" delay="0">
                                      <p:tn val="8"/>
                                    </p:cond>
                                  </p:endCondLst>
                                  <p:childTnLst>
                                    <p:set>
                                      <p:cBhvr>
                                        <p:cTn id="9" dur="1" fill="hold">
                                          <p:stCondLst>
                                            <p:cond delay="0"/>
                                          </p:stCondLst>
                                        </p:cTn>
                                        <p:tgtEl>
                                          <p:spTgt spid="17"/>
                                        </p:tgtEl>
                                        <p:attrNameLst>
                                          <p:attrName>style.visibility</p:attrName>
                                        </p:attrNameLst>
                                      </p:cBhvr>
                                      <p:to>
                                        <p:strVal val="visible"/>
                                      </p:to>
                                    </p:set>
                                    <p:animEffect transition="in" filter="circle(out)">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198271F1-A700-4569-BD7B-473ED04BEE24}"/>
              </a:ext>
            </a:extLst>
          </p:cNvPr>
          <p:cNvSpPr>
            <a:spLocks noChangeAspect="1" noChangeArrowheads="1"/>
          </p:cNvSpPr>
          <p:nvPr/>
        </p:nvSpPr>
        <p:spPr bwMode="auto">
          <a:xfrm>
            <a:off x="5808492" y="39014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4" descr="Hoàn nguyên magie kim loại từ quặng dolomit Thanh Hoá bằng quy trình Pidgeo">
            <a:extLst>
              <a:ext uri="{FF2B5EF4-FFF2-40B4-BE49-F238E27FC236}">
                <a16:creationId xmlns:a16="http://schemas.microsoft.com/office/drawing/2014/main" id="{1926C874-EEBB-46E9-BF75-4FA1DB3BECC5}"/>
              </a:ext>
            </a:extLst>
          </p:cNvPr>
          <p:cNvSpPr>
            <a:spLocks noChangeAspect="1" noChangeArrowheads="1"/>
          </p:cNvSpPr>
          <p:nvPr/>
        </p:nvSpPr>
        <p:spPr bwMode="auto">
          <a:xfrm>
            <a:off x="5960893" y="42062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a:extLst>
              <a:ext uri="{FF2B5EF4-FFF2-40B4-BE49-F238E27FC236}">
                <a16:creationId xmlns:a16="http://schemas.microsoft.com/office/drawing/2014/main" id="{A2D28300-DB7A-499E-A056-242DC6025AC5}"/>
              </a:ext>
            </a:extLst>
          </p:cNvPr>
          <p:cNvSpPr txBox="1">
            <a:spLocks/>
          </p:cNvSpPr>
          <p:nvPr/>
        </p:nvSpPr>
        <p:spPr>
          <a:xfrm>
            <a:off x="229871" y="196990"/>
            <a:ext cx="10757035" cy="795790"/>
          </a:xfrm>
          <a:prstGeom prst="round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9Slide03 Sofia Pro Soft Bold" panose="020B0000000000000000" pitchFamily="34" charset="0"/>
                <a:ea typeface="Calibri" panose="020F0502020204030204" charset="0"/>
                <a:cs typeface="Calibri" panose="020F0502020204030204" charset="0"/>
              </a:defRPr>
            </a:lvl1pPr>
          </a:lstStyle>
          <a:p>
            <a:r>
              <a:rPr lang="en-US" sz="3800" dirty="0">
                <a:solidFill>
                  <a:srgbClr val="2B8F66"/>
                </a:solidFill>
              </a:rPr>
              <a:t>III. </a:t>
            </a:r>
            <a:r>
              <a:rPr lang="en-US" sz="3800">
                <a:solidFill>
                  <a:srgbClr val="2B8F66"/>
                </a:solidFill>
              </a:rPr>
              <a:t>HỢP CHẤT</a:t>
            </a:r>
            <a:endParaRPr lang="en-US" sz="3800" dirty="0">
              <a:solidFill>
                <a:srgbClr val="2B8F66"/>
              </a:solidFill>
            </a:endParaRPr>
          </a:p>
        </p:txBody>
      </p:sp>
      <p:pic>
        <p:nvPicPr>
          <p:cNvPr id="21" name="Picture 20">
            <a:extLst>
              <a:ext uri="{FF2B5EF4-FFF2-40B4-BE49-F238E27FC236}">
                <a16:creationId xmlns:a16="http://schemas.microsoft.com/office/drawing/2014/main" id="{E28CA99A-95B9-3AA7-2419-9B57DE1B333C}"/>
              </a:ext>
            </a:extLst>
          </p:cNvPr>
          <p:cNvPicPr>
            <a:picLocks noChangeAspect="1"/>
          </p:cNvPicPr>
          <p:nvPr/>
        </p:nvPicPr>
        <p:blipFill>
          <a:blip r:embed="rId2"/>
          <a:stretch>
            <a:fillRect/>
          </a:stretch>
        </p:blipFill>
        <p:spPr>
          <a:xfrm>
            <a:off x="628796" y="1736813"/>
            <a:ext cx="1088565" cy="914400"/>
          </a:xfrm>
          <a:prstGeom prst="rect">
            <a:avLst/>
          </a:prstGeom>
        </p:spPr>
      </p:pic>
      <p:sp>
        <p:nvSpPr>
          <p:cNvPr id="22" name="文本框 22">
            <a:extLst>
              <a:ext uri="{FF2B5EF4-FFF2-40B4-BE49-F238E27FC236}">
                <a16:creationId xmlns:a16="http://schemas.microsoft.com/office/drawing/2014/main" id="{36EBFE1A-157E-4499-B738-9FD4827A2A9F}"/>
              </a:ext>
            </a:extLst>
          </p:cNvPr>
          <p:cNvSpPr txBox="1"/>
          <p:nvPr/>
        </p:nvSpPr>
        <p:spPr>
          <a:xfrm>
            <a:off x="1933407" y="1696173"/>
            <a:ext cx="10893069" cy="830997"/>
          </a:xfrm>
          <a:prstGeom prst="rect">
            <a:avLst/>
          </a:prstGeom>
          <a:noFill/>
        </p:spPr>
        <p:txBody>
          <a:bodyPr wrap="square" rtlCol="0">
            <a:spAutoFit/>
            <a:scene3d>
              <a:camera prst="orthographicFront"/>
              <a:lightRig rig="threePt" dir="t"/>
            </a:scene3d>
            <a:sp3d contourW="12700"/>
          </a:bodyPr>
          <a:lstStyle/>
          <a:p>
            <a:pPr marL="514350" indent="-514350">
              <a:buAutoNum type="arabicPeriod"/>
            </a:pPr>
            <a:r>
              <a:rPr lang="vi-VN" altLang="zh-CN" sz="2400" b="1">
                <a:solidFill>
                  <a:srgbClr val="00A69C"/>
                </a:solidFill>
                <a:latin typeface="#9Slide03 Sofia Pro Soft Bold" panose="020B0000000000000000" pitchFamily="34" charset="0"/>
                <a:cs typeface="Calibri" panose="020F0502020204030204" charset="0"/>
              </a:rPr>
              <a:t>Tính chất vật lý của sodium hydrogencarbonate?</a:t>
            </a:r>
          </a:p>
          <a:p>
            <a:pPr marL="514350" indent="-514350">
              <a:buAutoNum type="arabicPeriod"/>
            </a:pPr>
            <a:r>
              <a:rPr lang="vi-VN" altLang="zh-CN" sz="2400" b="1">
                <a:solidFill>
                  <a:srgbClr val="00A69C"/>
                </a:solidFill>
                <a:latin typeface="#9Slide03 Sofia Pro Soft Bold" panose="020B0604020202020204" charset="0"/>
                <a:cs typeface="Calibri" panose="020F0502020204030204" charset="0"/>
              </a:rPr>
              <a:t>Ứng dụng và giải thích bằng phương trình hóa học?</a:t>
            </a:r>
          </a:p>
        </p:txBody>
      </p:sp>
      <p:sp>
        <p:nvSpPr>
          <p:cNvPr id="12" name="Rectangle 11"/>
          <p:cNvSpPr/>
          <p:nvPr/>
        </p:nvSpPr>
        <p:spPr>
          <a:xfrm>
            <a:off x="357278" y="783125"/>
            <a:ext cx="7657930" cy="523220"/>
          </a:xfrm>
          <a:prstGeom prst="rect">
            <a:avLst/>
          </a:prstGeom>
        </p:spPr>
        <p:txBody>
          <a:bodyPr wrap="none">
            <a:spAutoFit/>
          </a:bodyPr>
          <a:lstStyle/>
          <a:p>
            <a:r>
              <a:rPr lang="vi-VN" sz="2800" b="1" i="1">
                <a:solidFill>
                  <a:srgbClr val="9D22AE"/>
                </a:solidFill>
                <a:ea typeface="Calibri" panose="020F0502020204030204" pitchFamily="34" charset="0"/>
                <a:cs typeface="Times New Roman" panose="02020603050405020304" pitchFamily="18" charset="0"/>
              </a:rPr>
              <a:t>b</a:t>
            </a:r>
            <a:r>
              <a:rPr lang="en-US" sz="2800" b="1" i="1">
                <a:solidFill>
                  <a:srgbClr val="9D22AE"/>
                </a:solidFill>
                <a:ea typeface="Calibri" panose="020F0502020204030204" pitchFamily="34" charset="0"/>
                <a:cs typeface="Times New Roman" panose="02020603050405020304" pitchFamily="18" charset="0"/>
              </a:rPr>
              <a:t>) Sodium hydrogencarbonate</a:t>
            </a:r>
            <a:r>
              <a:rPr lang="vi-VN" sz="2800" b="1" i="1">
                <a:solidFill>
                  <a:srgbClr val="9D22AE"/>
                </a:solidFill>
                <a:ea typeface="Calibri" panose="020F0502020204030204" pitchFamily="34" charset="0"/>
                <a:cs typeface="Times New Roman" panose="02020603050405020304" pitchFamily="18" charset="0"/>
              </a:rPr>
              <a:t>, s</a:t>
            </a:r>
            <a:r>
              <a:rPr lang="en-US" sz="2800" b="1" i="1">
                <a:solidFill>
                  <a:srgbClr val="9D22AE"/>
                </a:solidFill>
                <a:ea typeface="Calibri" panose="020F0502020204030204" pitchFamily="34" charset="0"/>
                <a:cs typeface="Times New Roman" panose="02020603050405020304" pitchFamily="18" charset="0"/>
              </a:rPr>
              <a:t>odium carbonate</a:t>
            </a:r>
            <a:endParaRPr lang="en-US" sz="2800">
              <a:solidFill>
                <a:srgbClr val="9D22AE"/>
              </a:solidFill>
            </a:endParaRPr>
          </a:p>
        </p:txBody>
      </p:sp>
      <p:sp>
        <p:nvSpPr>
          <p:cNvPr id="13" name="Rectangle 12"/>
          <p:cNvSpPr/>
          <p:nvPr/>
        </p:nvSpPr>
        <p:spPr>
          <a:xfrm>
            <a:off x="357278" y="1242854"/>
            <a:ext cx="6229206" cy="523220"/>
          </a:xfrm>
          <a:prstGeom prst="rect">
            <a:avLst/>
          </a:prstGeom>
        </p:spPr>
        <p:txBody>
          <a:bodyPr wrap="none">
            <a:spAutoFit/>
          </a:bodyPr>
          <a:lstStyle/>
          <a:p>
            <a:r>
              <a:rPr lang="vi-VN" sz="2800" b="1" i="1">
                <a:solidFill>
                  <a:schemeClr val="accent2"/>
                </a:solidFill>
                <a:ea typeface="Calibri" panose="020F0502020204030204" pitchFamily="34" charset="0"/>
                <a:cs typeface="Times New Roman" panose="02020603050405020304" pitchFamily="18" charset="0"/>
              </a:rPr>
              <a:t>* </a:t>
            </a:r>
            <a:r>
              <a:rPr lang="en-US" sz="2800" b="1" i="1">
                <a:solidFill>
                  <a:schemeClr val="accent2"/>
                </a:solidFill>
                <a:ea typeface="Calibri" panose="020F0502020204030204" pitchFamily="34" charset="0"/>
                <a:cs typeface="Times New Roman" panose="02020603050405020304" pitchFamily="18" charset="0"/>
              </a:rPr>
              <a:t>Sodium hydrogencarbonate</a:t>
            </a:r>
            <a:r>
              <a:rPr lang="vi-VN" sz="2800" b="1" i="1">
                <a:solidFill>
                  <a:schemeClr val="accent2"/>
                </a:solidFill>
                <a:ea typeface="Calibri" panose="020F0502020204030204" pitchFamily="34" charset="0"/>
                <a:cs typeface="Times New Roman" panose="02020603050405020304" pitchFamily="18" charset="0"/>
              </a:rPr>
              <a:t> (</a:t>
            </a:r>
            <a:r>
              <a:rPr lang="en-US" altLang="en-US" sz="2800" b="1" i="1">
                <a:solidFill>
                  <a:schemeClr val="accent2"/>
                </a:solidFill>
                <a:cs typeface="Times New Roman" panose="02020603050405020304" pitchFamily="18" charset="0"/>
              </a:rPr>
              <a:t>NaHCO</a:t>
            </a:r>
            <a:r>
              <a:rPr lang="en-US" altLang="en-US" sz="2800" b="1" i="1" baseline="-25000">
                <a:solidFill>
                  <a:schemeClr val="accent2"/>
                </a:solidFill>
                <a:cs typeface="Times New Roman" panose="02020603050405020304" pitchFamily="18" charset="0"/>
              </a:rPr>
              <a:t>3</a:t>
            </a:r>
            <a:r>
              <a:rPr lang="vi-VN" sz="2800" b="1" i="1">
                <a:solidFill>
                  <a:schemeClr val="accent2"/>
                </a:solidFill>
                <a:ea typeface="Calibri" panose="020F0502020204030204" pitchFamily="34" charset="0"/>
                <a:cs typeface="Times New Roman" panose="02020603050405020304" pitchFamily="18" charset="0"/>
              </a:rPr>
              <a:t>)</a:t>
            </a:r>
            <a:endParaRPr lang="en-US" sz="2800">
              <a:solidFill>
                <a:schemeClr val="accent2"/>
              </a:solidFill>
            </a:endParaRPr>
          </a:p>
        </p:txBody>
      </p:sp>
      <p:sp>
        <p:nvSpPr>
          <p:cNvPr id="24" name="文本框 30"/>
          <p:cNvSpPr txBox="1"/>
          <p:nvPr/>
        </p:nvSpPr>
        <p:spPr>
          <a:xfrm>
            <a:off x="1327323" y="2789293"/>
            <a:ext cx="9571937" cy="584775"/>
          </a:xfrm>
          <a:prstGeom prst="rect">
            <a:avLst/>
          </a:prstGeom>
          <a:noFill/>
        </p:spPr>
        <p:txBody>
          <a:bodyPr wrap="square" rtlCol="0">
            <a:spAutoFit/>
            <a:scene3d>
              <a:camera prst="orthographicFront"/>
              <a:lightRig rig="threePt" dir="t"/>
            </a:scene3d>
            <a:sp3d contourW="12700"/>
          </a:bodyPr>
          <a:lstStyle/>
          <a:p>
            <a:r>
              <a:rPr lang="en-US" altLang="zh-CN" sz="3200" b="1">
                <a:solidFill>
                  <a:schemeClr val="accent2">
                    <a:lumMod val="75000"/>
                  </a:schemeClr>
                </a:solidFill>
                <a:latin typeface="#9Slide03 Sofia Pro Soft Bold" panose="020B0000000000000000" pitchFamily="34" charset="0"/>
                <a:cs typeface="Calibri" panose="020F0502020204030204" charset="0"/>
              </a:rPr>
              <a:t>Kết luận </a:t>
            </a:r>
            <a:endParaRPr lang="zh-CN" altLang="en-US" sz="3200" b="1" dirty="0">
              <a:solidFill>
                <a:schemeClr val="accent2">
                  <a:lumMod val="75000"/>
                </a:schemeClr>
              </a:solidFill>
              <a:latin typeface="#9Slide03 Sofia Pro Soft Bold" panose="020B0000000000000000" pitchFamily="34" charset="0"/>
              <a:cs typeface="Calibri" panose="020F0502020204030204" charset="0"/>
            </a:endParaRPr>
          </a:p>
        </p:txBody>
      </p:sp>
      <p:pic>
        <p:nvPicPr>
          <p:cNvPr id="25" name="Picture 24">
            <a:extLst>
              <a:ext uri="{FF2B5EF4-FFF2-40B4-BE49-F238E27FC236}">
                <a16:creationId xmlns:a16="http://schemas.microsoft.com/office/drawing/2014/main" id="{4209DABC-0562-9B30-B477-34C76B279BF4}"/>
              </a:ext>
            </a:extLst>
          </p:cNvPr>
          <p:cNvPicPr>
            <a:picLocks noChangeAspect="1"/>
          </p:cNvPicPr>
          <p:nvPr/>
        </p:nvPicPr>
        <p:blipFill>
          <a:blip r:embed="rId3"/>
          <a:stretch>
            <a:fillRect/>
          </a:stretch>
        </p:blipFill>
        <p:spPr>
          <a:xfrm>
            <a:off x="615548" y="2673198"/>
            <a:ext cx="711775" cy="711775"/>
          </a:xfrm>
          <a:prstGeom prst="rect">
            <a:avLst/>
          </a:prstGeom>
        </p:spPr>
      </p:pic>
      <mc:AlternateContent xmlns:mc="http://schemas.openxmlformats.org/markup-compatibility/2006" xmlns:a14="http://schemas.microsoft.com/office/drawing/2010/main">
        <mc:Choice Requires="a14">
          <p:sp>
            <p:nvSpPr>
              <p:cNvPr id="26" name="文本框 31"/>
              <p:cNvSpPr txBox="1"/>
              <p:nvPr/>
            </p:nvSpPr>
            <p:spPr>
              <a:xfrm>
                <a:off x="229871" y="3311843"/>
                <a:ext cx="12078562" cy="3964034"/>
              </a:xfrm>
              <a:prstGeom prst="rect">
                <a:avLst/>
              </a:prstGeom>
              <a:noFill/>
            </p:spPr>
            <p:txBody>
              <a:bodyPr wrap="square" rtlCol="0">
                <a:spAutoFit/>
                <a:scene3d>
                  <a:camera prst="orthographicFront"/>
                  <a:lightRig rig="threePt" dir="t"/>
                </a:scene3d>
                <a:sp3d contourW="12700"/>
              </a:bodyPr>
              <a:lstStyle/>
              <a:p>
                <a:pPr marL="457200" lvl="0" indent="-457200">
                  <a:buFontTx/>
                  <a:buChar char="-"/>
                </a:pPr>
                <a:r>
                  <a:rPr lang="en-US" sz="2400">
                    <a:solidFill>
                      <a:srgbClr val="0070C0"/>
                    </a:solidFill>
                    <a:latin typeface="#9Slide03 Sofia Pro Soft Bold" panose="020B0604020202020204" charset="0"/>
                    <a:ea typeface="Calibri" panose="020F0502020204030204" pitchFamily="34" charset="0"/>
                    <a:cs typeface="Arial" panose="020B0604020202020204" pitchFamily="34" charset="0"/>
                  </a:rPr>
                  <a:t>Sodium hydrogencarbonate</a:t>
                </a:r>
                <a:r>
                  <a:rPr lang="vi-VN" sz="2400">
                    <a:solidFill>
                      <a:srgbClr val="0070C0"/>
                    </a:solidFill>
                    <a:latin typeface="#9Slide03 Sofia Pro Soft Bold" panose="020B0604020202020204" charset="0"/>
                    <a:ea typeface="Calibri" panose="020F0502020204030204" pitchFamily="34" charset="0"/>
                    <a:cs typeface="Arial" panose="020B0604020202020204" pitchFamily="34" charset="0"/>
                  </a:rPr>
                  <a:t> có dạng bột, màu trắng, còn được gọi là baking soda</a:t>
                </a:r>
              </a:p>
              <a:p>
                <a:pPr marL="457200" lvl="0" indent="-457200">
                  <a:buFontTx/>
                  <a:buChar char="-"/>
                </a:pPr>
                <a:r>
                  <a:rPr lang="vi-VN" sz="2400">
                    <a:solidFill>
                      <a:srgbClr val="0070C0"/>
                    </a:solidFill>
                    <a:latin typeface="#9Slide03 Sofia Pro Soft Bold" panose="020B0604020202020204" charset="0"/>
                    <a:cs typeface="Arial" panose="020B0604020202020204" pitchFamily="34" charset="0"/>
                  </a:rPr>
                  <a:t>Ứng dụng:</a:t>
                </a:r>
              </a:p>
              <a:p>
                <a:pPr lvl="0"/>
                <a:r>
                  <a:rPr lang="vi-VN" sz="2400">
                    <a:solidFill>
                      <a:srgbClr val="0070C0"/>
                    </a:solidFill>
                    <a:latin typeface="#9Slide03 Sofia Pro Soft Bold" panose="020B0604020202020204" charset="0"/>
                    <a:cs typeface="Arial" panose="020B0604020202020204" pitchFamily="34" charset="0"/>
                  </a:rPr>
                  <a:t>+ Trong y học: Điều trị chứng dư acid ở dạ dày</a:t>
                </a:r>
              </a:p>
              <a:p>
                <a:pPr lvl="0" algn="ctr"/>
                <a:r>
                  <a:rPr lang="vi-VN" sz="2400">
                    <a:solidFill>
                      <a:srgbClr val="0070C0"/>
                    </a:solidFill>
                    <a:latin typeface="#9Slide03 Sofia Pro Soft Bold" panose="020B0604020202020204" charset="0"/>
                    <a:cs typeface="Arial" panose="020B0604020202020204" pitchFamily="34" charset="0"/>
                  </a:rPr>
                  <a:t> </a:t>
                </a:r>
                <a:r>
                  <a:rPr lang="en-US" altLang="en-US" sz="2400">
                    <a:solidFill>
                      <a:schemeClr val="accent2"/>
                    </a:solidFill>
                    <a:latin typeface="#9Slide03 Sofia Pro Soft Bold" panose="020B0604020202020204" charset="0"/>
                    <a:cs typeface="Times New Roman" panose="02020603050405020304" pitchFamily="18" charset="0"/>
                  </a:rPr>
                  <a:t>NaHCO</a:t>
                </a:r>
                <a:r>
                  <a:rPr lang="en-US" altLang="en-US" sz="2400" baseline="-25000">
                    <a:solidFill>
                      <a:schemeClr val="accent2"/>
                    </a:solidFill>
                    <a:latin typeface="#9Slide03 Sofia Pro Soft Bold" panose="020B0604020202020204" charset="0"/>
                    <a:cs typeface="Times New Roman" panose="02020603050405020304" pitchFamily="18" charset="0"/>
                  </a:rPr>
                  <a:t>3</a:t>
                </a:r>
                <a:r>
                  <a:rPr lang="en-US" altLang="en-US" sz="2400">
                    <a:solidFill>
                      <a:schemeClr val="accent2"/>
                    </a:solidFill>
                    <a:latin typeface="#9Slide03 Sofia Pro Soft Bold" panose="020B0604020202020204" charset="0"/>
                    <a:cs typeface="Times New Roman" panose="02020603050405020304" pitchFamily="18" charset="0"/>
                  </a:rPr>
                  <a:t> + HCl → NaCl + CO</a:t>
                </a:r>
                <a:r>
                  <a:rPr lang="en-US" altLang="en-US" sz="2400" baseline="-25000">
                    <a:solidFill>
                      <a:schemeClr val="accent2"/>
                    </a:solidFill>
                    <a:latin typeface="#9Slide03 Sofia Pro Soft Bold" panose="020B0604020202020204" charset="0"/>
                    <a:cs typeface="Times New Roman" panose="02020603050405020304" pitchFamily="18" charset="0"/>
                  </a:rPr>
                  <a:t>2</a:t>
                </a:r>
                <a:r>
                  <a:rPr lang="en-US" altLang="en-US" sz="2400">
                    <a:solidFill>
                      <a:schemeClr val="accent2"/>
                    </a:solidFill>
                    <a:latin typeface="#9Slide03 Sofia Pro Soft Bold" panose="020B0604020202020204" charset="0"/>
                    <a:cs typeface="Times New Roman" panose="02020603050405020304" pitchFamily="18" charset="0"/>
                  </a:rPr>
                  <a:t>↑ + H</a:t>
                </a:r>
                <a:r>
                  <a:rPr lang="en-US" altLang="en-US" sz="2400" baseline="-25000">
                    <a:solidFill>
                      <a:schemeClr val="accent2"/>
                    </a:solidFill>
                    <a:latin typeface="#9Slide03 Sofia Pro Soft Bold" panose="020B0604020202020204" charset="0"/>
                    <a:cs typeface="Times New Roman" panose="02020603050405020304" pitchFamily="18" charset="0"/>
                  </a:rPr>
                  <a:t>2</a:t>
                </a:r>
                <a:r>
                  <a:rPr lang="en-US" altLang="en-US" sz="2400">
                    <a:solidFill>
                      <a:schemeClr val="accent2"/>
                    </a:solidFill>
                    <a:latin typeface="#9Slide03 Sofia Pro Soft Bold" panose="020B0604020202020204" charset="0"/>
                    <a:cs typeface="Times New Roman" panose="02020603050405020304" pitchFamily="18" charset="0"/>
                  </a:rPr>
                  <a:t>O</a:t>
                </a:r>
                <a:r>
                  <a:rPr lang="vi-VN" altLang="en-US" sz="2400">
                    <a:solidFill>
                      <a:schemeClr val="accent2"/>
                    </a:solidFill>
                    <a:latin typeface="#9Slide03 Sofia Pro Soft Bold" panose="020B0604020202020204" charset="0"/>
                    <a:cs typeface="Times New Roman" panose="02020603050405020304" pitchFamily="18" charset="0"/>
                  </a:rPr>
                  <a:t> (1)</a:t>
                </a:r>
              </a:p>
              <a:p>
                <a:pPr lvl="0"/>
                <a:r>
                  <a:rPr lang="vi-VN" sz="2400">
                    <a:solidFill>
                      <a:srgbClr val="0070C0"/>
                    </a:solidFill>
                    <a:latin typeface="#9Slide03 Sofia Pro Soft Bold" panose="020B0604020202020204" charset="0"/>
                    <a:cs typeface="Times New Roman" panose="02020603050405020304" pitchFamily="18" charset="0"/>
                  </a:rPr>
                  <a:t>+ Trong sản xuất và đời sống:</a:t>
                </a:r>
              </a:p>
              <a:p>
                <a:pPr marL="342900" lvl="0" indent="-342900">
                  <a:buFont typeface="Arial" panose="020B0604020202020204" pitchFamily="34" charset="0"/>
                  <a:buChar char="•"/>
                </a:pPr>
                <a:r>
                  <a:rPr lang="vi-VN" sz="2400">
                    <a:solidFill>
                      <a:srgbClr val="0070C0"/>
                    </a:solidFill>
                    <a:latin typeface="#9Slide03 Sofia Pro Soft Bold" panose="020B0604020202020204" charset="0"/>
                    <a:cs typeface="Times New Roman" panose="02020603050405020304" pitchFamily="18" charset="0"/>
                  </a:rPr>
                  <a:t> Điều chỉnh vị chua của nước giải khát theo phản ứng (1)</a:t>
                </a:r>
              </a:p>
              <a:p>
                <a:pPr marL="342900" lvl="0" indent="-342900">
                  <a:buFont typeface="Arial" panose="020B0604020202020204" pitchFamily="34" charset="0"/>
                  <a:buChar char="•"/>
                </a:pPr>
                <a:r>
                  <a:rPr lang="vi-VN" sz="2400">
                    <a:solidFill>
                      <a:srgbClr val="0070C0"/>
                    </a:solidFill>
                    <a:latin typeface="#9Slide03 Sofia Pro Soft Bold" panose="020B0604020202020204" charset="0"/>
                    <a:cs typeface="Times New Roman" panose="02020603050405020304" pitchFamily="18" charset="0"/>
                  </a:rPr>
                  <a:t>Làm tăng độ xốp của bánh, làm mềm thực phẩm (bột nở) do baking soda bị nhiệt phân (2)</a:t>
                </a:r>
              </a:p>
              <a:p>
                <a:pPr algn="ctr"/>
                <a:r>
                  <a:rPr lang="vi-VN" sz="2400">
                    <a:solidFill>
                      <a:schemeClr val="accent2"/>
                    </a:solidFill>
                    <a:latin typeface="#9Slide03 Sofia Pro Soft Bold" panose="020B0604020202020204" charset="0"/>
                    <a:cs typeface="Arial" panose="020B0604020202020204" pitchFamily="34" charset="0"/>
                  </a:rPr>
                  <a:t> 2</a:t>
                </a:r>
                <a:r>
                  <a:rPr lang="en-US" altLang="en-US" sz="2400">
                    <a:solidFill>
                      <a:schemeClr val="accent2"/>
                    </a:solidFill>
                    <a:latin typeface="#9Slide03 Sofia Pro Soft Bold" panose="020B0604020202020204" charset="0"/>
                    <a:cs typeface="Times New Roman" panose="02020603050405020304" pitchFamily="18" charset="0"/>
                  </a:rPr>
                  <a:t>NaHCO</a:t>
                </a:r>
                <a:r>
                  <a:rPr lang="en-US" altLang="en-US" sz="2400" baseline="-25000">
                    <a:solidFill>
                      <a:schemeClr val="accent2"/>
                    </a:solidFill>
                    <a:latin typeface="#9Slide03 Sofia Pro Soft Bold" panose="020B0604020202020204" charset="0"/>
                    <a:cs typeface="Times New Roman" panose="02020603050405020304" pitchFamily="18" charset="0"/>
                  </a:rPr>
                  <a:t>3</a:t>
                </a:r>
                <a:r>
                  <a:rPr lang="en-US" altLang="en-US" sz="2400">
                    <a:solidFill>
                      <a:schemeClr val="accent2"/>
                    </a:solidFill>
                    <a:latin typeface="#9Slide03 Sofia Pro Soft Bold" panose="020B0604020202020204" charset="0"/>
                    <a:cs typeface="Times New Roman" panose="02020603050405020304" pitchFamily="18" charset="0"/>
                  </a:rPr>
                  <a:t> </a:t>
                </a:r>
                <a14:m>
                  <m:oMath xmlns:m="http://schemas.openxmlformats.org/officeDocument/2006/math">
                    <m:groupChr>
                      <m:groupChrPr>
                        <m:chr m:val="→"/>
                        <m:vertJc m:val="bot"/>
                        <m:ctrlPr>
                          <a:rPr lang="en-US" altLang="en-US" sz="2400" i="1" smtClean="0">
                            <a:solidFill>
                              <a:schemeClr val="accent2"/>
                            </a:solidFill>
                            <a:latin typeface="Cambria Math" panose="02040503050406030204" pitchFamily="18" charset="0"/>
                            <a:cs typeface="Times New Roman" panose="02020603050405020304" pitchFamily="18" charset="0"/>
                          </a:rPr>
                        </m:ctrlPr>
                      </m:groupChrPr>
                      <m:e>
                        <m:sSup>
                          <m:sSupPr>
                            <m:ctrlPr>
                              <a:rPr lang="en-US" altLang="en-US" sz="2400" i="1" smtClean="0">
                                <a:solidFill>
                                  <a:schemeClr val="accent2"/>
                                </a:solidFill>
                                <a:latin typeface="Cambria Math" panose="02040503050406030204" pitchFamily="18" charset="0"/>
                                <a:cs typeface="Times New Roman" panose="02020603050405020304" pitchFamily="18" charset="0"/>
                              </a:rPr>
                            </m:ctrlPr>
                          </m:sSupPr>
                          <m:e>
                            <m:r>
                              <a:rPr lang="vi-VN" altLang="en-US" sz="2400" b="0" i="1" smtClean="0">
                                <a:solidFill>
                                  <a:schemeClr val="accent2"/>
                                </a:solidFill>
                                <a:latin typeface="Cambria Math" panose="02040503050406030204" pitchFamily="18" charset="0"/>
                                <a:cs typeface="Times New Roman" panose="02020603050405020304" pitchFamily="18" charset="0"/>
                              </a:rPr>
                              <m:t>      </m:t>
                            </m:r>
                            <m:r>
                              <m:rPr>
                                <m:sty m:val="p"/>
                              </m:rPr>
                              <a:rPr lang="vi-VN" altLang="en-US" sz="2400" i="1">
                                <a:solidFill>
                                  <a:schemeClr val="accent2"/>
                                </a:solidFill>
                                <a:latin typeface="Cambria Math" panose="02040503050406030204" pitchFamily="18" charset="0"/>
                                <a:cs typeface="Times New Roman" panose="02020603050405020304" pitchFamily="18" charset="0"/>
                              </a:rPr>
                              <m:t>t</m:t>
                            </m:r>
                          </m:e>
                          <m:sup>
                            <m:r>
                              <a:rPr lang="vi-VN" altLang="en-US" sz="2400" i="1">
                                <a:solidFill>
                                  <a:schemeClr val="accent2"/>
                                </a:solidFill>
                                <a:latin typeface="Cambria Math" panose="02040503050406030204" pitchFamily="18" charset="0"/>
                                <a:cs typeface="Times New Roman" panose="02020603050405020304" pitchFamily="18" charset="0"/>
                              </a:rPr>
                              <m:t>0</m:t>
                            </m:r>
                            <m:r>
                              <a:rPr lang="vi-VN" altLang="en-US" sz="2400" b="0" i="1" smtClean="0">
                                <a:solidFill>
                                  <a:schemeClr val="accent2"/>
                                </a:solidFill>
                                <a:latin typeface="Cambria Math" panose="02040503050406030204" pitchFamily="18" charset="0"/>
                                <a:cs typeface="Times New Roman" panose="02020603050405020304" pitchFamily="18" charset="0"/>
                              </a:rPr>
                              <m:t>       </m:t>
                            </m:r>
                          </m:sup>
                        </m:sSup>
                      </m:e>
                    </m:groupChr>
                    <m:r>
                      <a:rPr lang="vi-VN" altLang="en-US" sz="2400" b="1" i="0" smtClean="0">
                        <a:solidFill>
                          <a:schemeClr val="accent2"/>
                        </a:solidFill>
                        <a:latin typeface="Cambria Math" panose="02040503050406030204" pitchFamily="18" charset="0"/>
                        <a:cs typeface="Times New Roman" panose="02020603050405020304" pitchFamily="18" charset="0"/>
                      </a:rPr>
                      <m:t> </m:t>
                    </m:r>
                    <m:sSub>
                      <m:sSubPr>
                        <m:ctrlPr>
                          <a:rPr lang="vi-VN" altLang="en-US" sz="2400" b="1" i="1" smtClean="0">
                            <a:solidFill>
                              <a:schemeClr val="accent2"/>
                            </a:solidFill>
                            <a:latin typeface="Cambria Math" panose="02040503050406030204" pitchFamily="18" charset="0"/>
                            <a:cs typeface="Times New Roman" panose="02020603050405020304" pitchFamily="18" charset="0"/>
                          </a:rPr>
                        </m:ctrlPr>
                      </m:sSubPr>
                      <m:e>
                        <m:r>
                          <a:rPr lang="vi-VN" altLang="en-US" sz="2400" b="1" i="0">
                            <a:solidFill>
                              <a:schemeClr val="accent2"/>
                            </a:solidFill>
                            <a:latin typeface="Cambria Math" panose="02040503050406030204" pitchFamily="18" charset="0"/>
                            <a:cs typeface="Times New Roman" panose="02020603050405020304" pitchFamily="18" charset="0"/>
                          </a:rPr>
                          <m:t>𝐍𝐚</m:t>
                        </m:r>
                      </m:e>
                      <m:sub>
                        <m:r>
                          <a:rPr lang="vi-VN" altLang="en-US" sz="2400" b="1" i="0">
                            <a:solidFill>
                              <a:schemeClr val="accent2"/>
                            </a:solidFill>
                            <a:latin typeface="Cambria Math" panose="02040503050406030204" pitchFamily="18" charset="0"/>
                            <a:cs typeface="Times New Roman" panose="02020603050405020304" pitchFamily="18" charset="0"/>
                          </a:rPr>
                          <m:t>𝟐</m:t>
                        </m:r>
                      </m:sub>
                    </m:sSub>
                    <m:sSub>
                      <m:sSubPr>
                        <m:ctrlPr>
                          <a:rPr lang="vi-VN" altLang="en-US" sz="2400" b="1" i="1" smtClean="0">
                            <a:solidFill>
                              <a:schemeClr val="accent2"/>
                            </a:solidFill>
                            <a:latin typeface="Cambria Math" panose="02040503050406030204" pitchFamily="18" charset="0"/>
                            <a:cs typeface="Times New Roman" panose="02020603050405020304" pitchFamily="18" charset="0"/>
                          </a:rPr>
                        </m:ctrlPr>
                      </m:sSubPr>
                      <m:e>
                        <m:r>
                          <a:rPr lang="vi-VN" altLang="en-US" sz="2400" b="1" i="0">
                            <a:solidFill>
                              <a:schemeClr val="accent2"/>
                            </a:solidFill>
                            <a:latin typeface="Cambria Math" panose="02040503050406030204" pitchFamily="18" charset="0"/>
                            <a:cs typeface="Times New Roman" panose="02020603050405020304" pitchFamily="18" charset="0"/>
                          </a:rPr>
                          <m:t>𝐂𝐎</m:t>
                        </m:r>
                      </m:e>
                      <m:sub>
                        <m:r>
                          <a:rPr lang="vi-VN" altLang="en-US" sz="2400" b="1" i="0">
                            <a:solidFill>
                              <a:schemeClr val="accent2"/>
                            </a:solidFill>
                            <a:latin typeface="Cambria Math" panose="02040503050406030204" pitchFamily="18" charset="0"/>
                            <a:cs typeface="Times New Roman" panose="02020603050405020304" pitchFamily="18" charset="0"/>
                          </a:rPr>
                          <m:t>𝟑</m:t>
                        </m:r>
                      </m:sub>
                    </m:sSub>
                    <m:r>
                      <a:rPr lang="vi-VN" altLang="en-US" sz="2400" b="0" i="1" smtClean="0">
                        <a:solidFill>
                          <a:schemeClr val="accent2"/>
                        </a:solidFill>
                        <a:latin typeface="Cambria Math" panose="02040503050406030204" pitchFamily="18" charset="0"/>
                        <a:cs typeface="Times New Roman" panose="02020603050405020304" pitchFamily="18" charset="0"/>
                      </a:rPr>
                      <m:t>+ </m:t>
                    </m:r>
                  </m:oMath>
                </a14:m>
                <a:r>
                  <a:rPr lang="en-US" altLang="en-US" sz="2400">
                    <a:solidFill>
                      <a:schemeClr val="accent2"/>
                    </a:solidFill>
                    <a:latin typeface="#9Slide03 Sofia Pro Soft Bold" panose="020B0604020202020204" charset="0"/>
                    <a:cs typeface="Times New Roman" panose="02020603050405020304" pitchFamily="18" charset="0"/>
                  </a:rPr>
                  <a:t>CO</a:t>
                </a:r>
                <a:r>
                  <a:rPr lang="en-US" altLang="en-US" sz="2400" baseline="-25000">
                    <a:solidFill>
                      <a:schemeClr val="accent2"/>
                    </a:solidFill>
                    <a:latin typeface="#9Slide03 Sofia Pro Soft Bold" panose="020B0604020202020204" charset="0"/>
                    <a:cs typeface="Times New Roman" panose="02020603050405020304" pitchFamily="18" charset="0"/>
                  </a:rPr>
                  <a:t>2</a:t>
                </a:r>
                <a:r>
                  <a:rPr lang="en-US" altLang="en-US" sz="2400">
                    <a:solidFill>
                      <a:schemeClr val="accent2"/>
                    </a:solidFill>
                    <a:latin typeface="#9Slide03 Sofia Pro Soft Bold" panose="020B0604020202020204" charset="0"/>
                    <a:cs typeface="Times New Roman" panose="02020603050405020304" pitchFamily="18" charset="0"/>
                  </a:rPr>
                  <a:t>↑ + H</a:t>
                </a:r>
                <a:r>
                  <a:rPr lang="en-US" altLang="en-US" sz="2400" baseline="-25000">
                    <a:solidFill>
                      <a:schemeClr val="accent2"/>
                    </a:solidFill>
                    <a:latin typeface="#9Slide03 Sofia Pro Soft Bold" panose="020B0604020202020204" charset="0"/>
                    <a:cs typeface="Times New Roman" panose="02020603050405020304" pitchFamily="18" charset="0"/>
                  </a:rPr>
                  <a:t>2</a:t>
                </a:r>
                <a:r>
                  <a:rPr lang="en-US" altLang="en-US" sz="2400">
                    <a:solidFill>
                      <a:schemeClr val="accent2"/>
                    </a:solidFill>
                    <a:latin typeface="#9Slide03 Sofia Pro Soft Bold" panose="020B0604020202020204" charset="0"/>
                    <a:cs typeface="Times New Roman" panose="02020603050405020304" pitchFamily="18" charset="0"/>
                  </a:rPr>
                  <a:t>O</a:t>
                </a:r>
                <a:r>
                  <a:rPr lang="vi-VN" altLang="en-US" sz="2400">
                    <a:solidFill>
                      <a:schemeClr val="accent2"/>
                    </a:solidFill>
                    <a:latin typeface="#9Slide03 Sofia Pro Soft Bold" panose="020B0604020202020204" charset="0"/>
                    <a:cs typeface="Times New Roman" panose="02020603050405020304" pitchFamily="18" charset="0"/>
                  </a:rPr>
                  <a:t> (2)</a:t>
                </a:r>
              </a:p>
              <a:p>
                <a:pPr lvl="0"/>
                <a:endParaRPr lang="en-US" sz="2400">
                  <a:solidFill>
                    <a:schemeClr val="accent2"/>
                  </a:solidFill>
                  <a:latin typeface="Arial" panose="020B0604020202020204" pitchFamily="34" charset="0"/>
                  <a:cs typeface="Arial" panose="020B0604020202020204" pitchFamily="34" charset="0"/>
                </a:endParaRPr>
              </a:p>
            </p:txBody>
          </p:sp>
        </mc:Choice>
        <mc:Fallback xmlns="">
          <p:sp>
            <p:nvSpPr>
              <p:cNvPr id="26" name="文本框 31"/>
              <p:cNvSpPr txBox="1">
                <a:spLocks noRot="1" noChangeAspect="1" noMove="1" noResize="1" noEditPoints="1" noAdjustHandles="1" noChangeArrowheads="1" noChangeShapeType="1" noTextEdit="1"/>
              </p:cNvSpPr>
              <p:nvPr/>
            </p:nvSpPr>
            <p:spPr>
              <a:xfrm>
                <a:off x="229871" y="3311843"/>
                <a:ext cx="12078562" cy="3964034"/>
              </a:xfrm>
              <a:prstGeom prst="rect">
                <a:avLst/>
              </a:prstGeom>
              <a:blipFill>
                <a:blip r:embed="rId4"/>
                <a:stretch>
                  <a:fillRect l="-808" t="-1382"/>
                </a:stretch>
              </a:blipFill>
            </p:spPr>
            <p:txBody>
              <a:bodyPr/>
              <a:lstStyle/>
              <a:p>
                <a:r>
                  <a:rPr lang="en-US">
                    <a:noFill/>
                  </a:rPr>
                  <a:t> </a:t>
                </a:r>
              </a:p>
            </p:txBody>
          </p:sp>
        </mc:Fallback>
      </mc:AlternateContent>
    </p:spTree>
    <p:extLst>
      <p:ext uri="{BB962C8B-B14F-4D97-AF65-F5344CB8AC3E}">
        <p14:creationId xmlns:p14="http://schemas.microsoft.com/office/powerpoint/2010/main" val="3340355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circle(out)">
                                      <p:cBhvr>
                                        <p:cTn id="7" dur="2000"/>
                                        <p:tgtEl>
                                          <p:spTgt spid="16"/>
                                        </p:tgtEl>
                                      </p:cBhvr>
                                    </p:animEffect>
                                  </p:childTnLst>
                                </p:cTn>
                              </p:par>
                              <p:par>
                                <p:cTn id="8" presetID="6" presetClass="entr" presetSubtype="32" fill="hold" grpId="0" nodeType="withEffect" nodePh="1">
                                  <p:stCondLst>
                                    <p:cond delay="0"/>
                                  </p:stCondLst>
                                  <p:endCondLst>
                                    <p:cond evt="begin" delay="0">
                                      <p:tn val="8"/>
                                    </p:cond>
                                  </p:endCondLst>
                                  <p:childTnLst>
                                    <p:set>
                                      <p:cBhvr>
                                        <p:cTn id="9" dur="1" fill="hold">
                                          <p:stCondLst>
                                            <p:cond delay="0"/>
                                          </p:stCondLst>
                                        </p:cTn>
                                        <p:tgtEl>
                                          <p:spTgt spid="17"/>
                                        </p:tgtEl>
                                        <p:attrNameLst>
                                          <p:attrName>style.visibility</p:attrName>
                                        </p:attrNameLst>
                                      </p:cBhvr>
                                      <p:to>
                                        <p:strVal val="visible"/>
                                      </p:to>
                                    </p:set>
                                    <p:animEffect transition="in" filter="circle(out)">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anim calcmode="lin" valueType="num">
                                      <p:cBhvr>
                                        <p:cTn id="21" dur="1000" fill="hold"/>
                                        <p:tgtEl>
                                          <p:spTgt spid="22"/>
                                        </p:tgtEl>
                                        <p:attrNameLst>
                                          <p:attrName>ppt_x</p:attrName>
                                        </p:attrNameLst>
                                      </p:cBhvr>
                                      <p:tavLst>
                                        <p:tav tm="0">
                                          <p:val>
                                            <p:strVal val="#ppt_x"/>
                                          </p:val>
                                        </p:tav>
                                        <p:tav tm="100000">
                                          <p:val>
                                            <p:strVal val="#ppt_x"/>
                                          </p:val>
                                        </p:tav>
                                      </p:tavLst>
                                    </p:anim>
                                    <p:anim calcmode="lin" valueType="num">
                                      <p:cBhvr>
                                        <p:cTn id="2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2" grpId="0"/>
      <p:bldP spid="24"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198271F1-A700-4569-BD7B-473ED04BEE24}"/>
              </a:ext>
            </a:extLst>
          </p:cNvPr>
          <p:cNvSpPr>
            <a:spLocks noChangeAspect="1" noChangeArrowheads="1"/>
          </p:cNvSpPr>
          <p:nvPr/>
        </p:nvSpPr>
        <p:spPr bwMode="auto">
          <a:xfrm>
            <a:off x="5808492" y="39014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4" descr="Hoàn nguyên magie kim loại từ quặng dolomit Thanh Hoá bằng quy trình Pidgeo">
            <a:extLst>
              <a:ext uri="{FF2B5EF4-FFF2-40B4-BE49-F238E27FC236}">
                <a16:creationId xmlns:a16="http://schemas.microsoft.com/office/drawing/2014/main" id="{1926C874-EEBB-46E9-BF75-4FA1DB3BECC5}"/>
              </a:ext>
            </a:extLst>
          </p:cNvPr>
          <p:cNvSpPr>
            <a:spLocks noChangeAspect="1" noChangeArrowheads="1"/>
          </p:cNvSpPr>
          <p:nvPr/>
        </p:nvSpPr>
        <p:spPr bwMode="auto">
          <a:xfrm>
            <a:off x="5960893" y="42062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a:extLst>
              <a:ext uri="{FF2B5EF4-FFF2-40B4-BE49-F238E27FC236}">
                <a16:creationId xmlns:a16="http://schemas.microsoft.com/office/drawing/2014/main" id="{A2D28300-DB7A-499E-A056-242DC6025AC5}"/>
              </a:ext>
            </a:extLst>
          </p:cNvPr>
          <p:cNvSpPr txBox="1">
            <a:spLocks/>
          </p:cNvSpPr>
          <p:nvPr/>
        </p:nvSpPr>
        <p:spPr>
          <a:xfrm>
            <a:off x="229871" y="196990"/>
            <a:ext cx="10757035" cy="795790"/>
          </a:xfrm>
          <a:prstGeom prst="round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9Slide03 Sofia Pro Soft Bold" panose="020B0000000000000000" pitchFamily="34" charset="0"/>
                <a:ea typeface="Calibri" panose="020F0502020204030204" charset="0"/>
                <a:cs typeface="Calibri" panose="020F0502020204030204" charset="0"/>
              </a:defRPr>
            </a:lvl1pPr>
          </a:lstStyle>
          <a:p>
            <a:r>
              <a:rPr lang="en-US" sz="3800" dirty="0">
                <a:solidFill>
                  <a:srgbClr val="2B8F66"/>
                </a:solidFill>
              </a:rPr>
              <a:t>III. </a:t>
            </a:r>
            <a:r>
              <a:rPr lang="en-US" sz="3800">
                <a:solidFill>
                  <a:srgbClr val="2B8F66"/>
                </a:solidFill>
              </a:rPr>
              <a:t>HỢP CHẤT</a:t>
            </a:r>
            <a:endParaRPr lang="en-US" sz="3800" dirty="0">
              <a:solidFill>
                <a:srgbClr val="2B8F66"/>
              </a:solidFill>
            </a:endParaRPr>
          </a:p>
        </p:txBody>
      </p:sp>
      <p:pic>
        <p:nvPicPr>
          <p:cNvPr id="21" name="Picture 20">
            <a:extLst>
              <a:ext uri="{FF2B5EF4-FFF2-40B4-BE49-F238E27FC236}">
                <a16:creationId xmlns:a16="http://schemas.microsoft.com/office/drawing/2014/main" id="{E28CA99A-95B9-3AA7-2419-9B57DE1B333C}"/>
              </a:ext>
            </a:extLst>
          </p:cNvPr>
          <p:cNvPicPr>
            <a:picLocks noChangeAspect="1"/>
          </p:cNvPicPr>
          <p:nvPr/>
        </p:nvPicPr>
        <p:blipFill>
          <a:blip r:embed="rId2"/>
          <a:stretch>
            <a:fillRect/>
          </a:stretch>
        </p:blipFill>
        <p:spPr>
          <a:xfrm>
            <a:off x="509678" y="1916190"/>
            <a:ext cx="1088565" cy="914400"/>
          </a:xfrm>
          <a:prstGeom prst="rect">
            <a:avLst/>
          </a:prstGeom>
        </p:spPr>
      </p:pic>
      <p:sp>
        <p:nvSpPr>
          <p:cNvPr id="22" name="文本框 22">
            <a:extLst>
              <a:ext uri="{FF2B5EF4-FFF2-40B4-BE49-F238E27FC236}">
                <a16:creationId xmlns:a16="http://schemas.microsoft.com/office/drawing/2014/main" id="{36EBFE1A-157E-4499-B738-9FD4827A2A9F}"/>
              </a:ext>
            </a:extLst>
          </p:cNvPr>
          <p:cNvSpPr txBox="1"/>
          <p:nvPr/>
        </p:nvSpPr>
        <p:spPr>
          <a:xfrm>
            <a:off x="1814289" y="1916190"/>
            <a:ext cx="10893069" cy="1384995"/>
          </a:xfrm>
          <a:prstGeom prst="rect">
            <a:avLst/>
          </a:prstGeom>
          <a:noFill/>
        </p:spPr>
        <p:txBody>
          <a:bodyPr wrap="square" rtlCol="0">
            <a:spAutoFit/>
            <a:scene3d>
              <a:camera prst="orthographicFront"/>
              <a:lightRig rig="threePt" dir="t"/>
            </a:scene3d>
            <a:sp3d contourW="12700"/>
          </a:bodyPr>
          <a:lstStyle/>
          <a:p>
            <a:pPr marL="514350" indent="-514350">
              <a:buAutoNum type="arabicPeriod"/>
            </a:pPr>
            <a:r>
              <a:rPr lang="vi-VN" altLang="zh-CN" sz="2800" b="1">
                <a:solidFill>
                  <a:srgbClr val="00A69C"/>
                </a:solidFill>
                <a:latin typeface="#9Slide03 Sofia Pro Soft Bold" panose="020B0000000000000000" pitchFamily="34" charset="0"/>
                <a:cs typeface="Calibri" panose="020F0502020204030204" charset="0"/>
              </a:rPr>
              <a:t>Tính chất vật lý của sodium carbonate?</a:t>
            </a:r>
          </a:p>
          <a:p>
            <a:pPr marL="514350" indent="-514350">
              <a:buAutoNum type="arabicPeriod"/>
            </a:pPr>
            <a:r>
              <a:rPr lang="vi-VN" altLang="zh-CN" sz="2800" b="1">
                <a:solidFill>
                  <a:srgbClr val="00A69C"/>
                </a:solidFill>
                <a:latin typeface="#9Slide03 Sofia Pro Soft Bold" panose="020B0604020202020204" charset="0"/>
                <a:cs typeface="Calibri" panose="020F0502020204030204" charset="0"/>
              </a:rPr>
              <a:t>Ứng dụng và giải thích bằng phương trình hóa học?</a:t>
            </a:r>
          </a:p>
          <a:p>
            <a:pPr marL="514350" indent="-514350">
              <a:buAutoNum type="arabicPeriod"/>
            </a:pPr>
            <a:r>
              <a:rPr lang="vi-VN" altLang="zh-CN" sz="2800" b="1">
                <a:solidFill>
                  <a:srgbClr val="00A69C"/>
                </a:solidFill>
                <a:latin typeface="#9Slide03 Sofia Pro Soft Bold" panose="020B0604020202020204" charset="0"/>
                <a:cs typeface="Calibri" panose="020F0502020204030204" charset="0"/>
              </a:rPr>
              <a:t>Trình bày phương pháp Solvay sản xuất soda?</a:t>
            </a:r>
          </a:p>
        </p:txBody>
      </p:sp>
      <p:sp>
        <p:nvSpPr>
          <p:cNvPr id="12" name="Rectangle 11"/>
          <p:cNvSpPr/>
          <p:nvPr/>
        </p:nvSpPr>
        <p:spPr>
          <a:xfrm>
            <a:off x="357278" y="935770"/>
            <a:ext cx="7657930" cy="523220"/>
          </a:xfrm>
          <a:prstGeom prst="rect">
            <a:avLst/>
          </a:prstGeom>
        </p:spPr>
        <p:txBody>
          <a:bodyPr wrap="none">
            <a:spAutoFit/>
          </a:bodyPr>
          <a:lstStyle/>
          <a:p>
            <a:r>
              <a:rPr lang="vi-VN" sz="2800" b="1" i="1">
                <a:solidFill>
                  <a:srgbClr val="9D22AE"/>
                </a:solidFill>
                <a:ea typeface="Calibri" panose="020F0502020204030204" pitchFamily="34" charset="0"/>
                <a:cs typeface="Times New Roman" panose="02020603050405020304" pitchFamily="18" charset="0"/>
              </a:rPr>
              <a:t>b</a:t>
            </a:r>
            <a:r>
              <a:rPr lang="en-US" sz="2800" b="1" i="1">
                <a:solidFill>
                  <a:srgbClr val="9D22AE"/>
                </a:solidFill>
                <a:ea typeface="Calibri" panose="020F0502020204030204" pitchFamily="34" charset="0"/>
                <a:cs typeface="Times New Roman" panose="02020603050405020304" pitchFamily="18" charset="0"/>
              </a:rPr>
              <a:t>) Sodium hydrogencarbonate</a:t>
            </a:r>
            <a:r>
              <a:rPr lang="vi-VN" sz="2800" b="1" i="1">
                <a:solidFill>
                  <a:srgbClr val="9D22AE"/>
                </a:solidFill>
                <a:ea typeface="Calibri" panose="020F0502020204030204" pitchFamily="34" charset="0"/>
                <a:cs typeface="Times New Roman" panose="02020603050405020304" pitchFamily="18" charset="0"/>
              </a:rPr>
              <a:t>, s</a:t>
            </a:r>
            <a:r>
              <a:rPr lang="en-US" sz="2800" b="1" i="1">
                <a:solidFill>
                  <a:srgbClr val="9D22AE"/>
                </a:solidFill>
                <a:ea typeface="Calibri" panose="020F0502020204030204" pitchFamily="34" charset="0"/>
                <a:cs typeface="Times New Roman" panose="02020603050405020304" pitchFamily="18" charset="0"/>
              </a:rPr>
              <a:t>odium carbonate</a:t>
            </a:r>
            <a:endParaRPr lang="en-US" sz="2800">
              <a:solidFill>
                <a:srgbClr val="9D22AE"/>
              </a:solidFill>
            </a:endParaRPr>
          </a:p>
        </p:txBody>
      </p:sp>
      <mc:AlternateContent xmlns:mc="http://schemas.openxmlformats.org/markup-compatibility/2006" xmlns:a14="http://schemas.microsoft.com/office/drawing/2010/main">
        <mc:Choice Requires="a14">
          <p:sp>
            <p:nvSpPr>
              <p:cNvPr id="13" name="Rectangle 12"/>
              <p:cNvSpPr/>
              <p:nvPr/>
            </p:nvSpPr>
            <p:spPr>
              <a:xfrm>
                <a:off x="357278" y="1425980"/>
                <a:ext cx="4869988" cy="523220"/>
              </a:xfrm>
              <a:prstGeom prst="rect">
                <a:avLst/>
              </a:prstGeom>
            </p:spPr>
            <p:txBody>
              <a:bodyPr wrap="none">
                <a:spAutoFit/>
              </a:bodyPr>
              <a:lstStyle/>
              <a:p>
                <a:r>
                  <a:rPr lang="vi-VN" sz="2800" b="1" i="1">
                    <a:solidFill>
                      <a:schemeClr val="accent2"/>
                    </a:solidFill>
                    <a:ea typeface="Calibri" panose="020F0502020204030204" pitchFamily="34" charset="0"/>
                    <a:cs typeface="Times New Roman" panose="02020603050405020304" pitchFamily="18" charset="0"/>
                  </a:rPr>
                  <a:t>* </a:t>
                </a:r>
                <a:r>
                  <a:rPr lang="en-US" sz="2800" b="1" i="1">
                    <a:solidFill>
                      <a:schemeClr val="accent2"/>
                    </a:solidFill>
                    <a:ea typeface="Calibri" panose="020F0502020204030204" pitchFamily="34" charset="0"/>
                    <a:cs typeface="Times New Roman" panose="02020603050405020304" pitchFamily="18" charset="0"/>
                  </a:rPr>
                  <a:t>Sodium carbonate</a:t>
                </a:r>
                <a:r>
                  <a:rPr lang="vi-VN" sz="2800" b="1" i="1">
                    <a:solidFill>
                      <a:schemeClr val="accent2"/>
                    </a:solidFill>
                    <a:ea typeface="Calibri" panose="020F0502020204030204" pitchFamily="34" charset="0"/>
                    <a:cs typeface="Times New Roman" panose="02020603050405020304" pitchFamily="18" charset="0"/>
                  </a:rPr>
                  <a:t> (</a:t>
                </a:r>
                <a14:m>
                  <m:oMath xmlns:m="http://schemas.openxmlformats.org/officeDocument/2006/math">
                    <m:sSub>
                      <m:sSubPr>
                        <m:ctrlPr>
                          <a:rPr lang="vi-VN" altLang="en-US" sz="2800" b="1" i="1">
                            <a:solidFill>
                              <a:schemeClr val="accent2"/>
                            </a:solidFill>
                            <a:latin typeface="Cambria Math" panose="02040503050406030204" pitchFamily="18" charset="0"/>
                            <a:cs typeface="Times New Roman" panose="02020603050405020304" pitchFamily="18" charset="0"/>
                          </a:rPr>
                        </m:ctrlPr>
                      </m:sSubPr>
                      <m:e>
                        <m:r>
                          <a:rPr lang="vi-VN" altLang="en-US" sz="2800" b="1" i="1">
                            <a:solidFill>
                              <a:schemeClr val="accent2"/>
                            </a:solidFill>
                            <a:latin typeface="Cambria Math" panose="02040503050406030204" pitchFamily="18" charset="0"/>
                            <a:cs typeface="Times New Roman" panose="02020603050405020304" pitchFamily="18" charset="0"/>
                          </a:rPr>
                          <m:t>𝑵𝒂</m:t>
                        </m:r>
                      </m:e>
                      <m:sub>
                        <m:r>
                          <a:rPr lang="vi-VN" altLang="en-US" sz="2800" b="1" i="1">
                            <a:solidFill>
                              <a:schemeClr val="accent2"/>
                            </a:solidFill>
                            <a:latin typeface="Cambria Math" panose="02040503050406030204" pitchFamily="18" charset="0"/>
                            <a:cs typeface="Times New Roman" panose="02020603050405020304" pitchFamily="18" charset="0"/>
                          </a:rPr>
                          <m:t>𝟐</m:t>
                        </m:r>
                      </m:sub>
                    </m:sSub>
                    <m:sSub>
                      <m:sSubPr>
                        <m:ctrlPr>
                          <a:rPr lang="vi-VN" altLang="en-US" sz="2800" b="1" i="1">
                            <a:solidFill>
                              <a:schemeClr val="accent2"/>
                            </a:solidFill>
                            <a:latin typeface="Cambria Math" panose="02040503050406030204" pitchFamily="18" charset="0"/>
                            <a:cs typeface="Times New Roman" panose="02020603050405020304" pitchFamily="18" charset="0"/>
                          </a:rPr>
                        </m:ctrlPr>
                      </m:sSubPr>
                      <m:e>
                        <m:r>
                          <a:rPr lang="vi-VN" altLang="en-US" sz="2800" b="1" i="1">
                            <a:solidFill>
                              <a:schemeClr val="accent2"/>
                            </a:solidFill>
                            <a:latin typeface="Cambria Math" panose="02040503050406030204" pitchFamily="18" charset="0"/>
                            <a:cs typeface="Times New Roman" panose="02020603050405020304" pitchFamily="18" charset="0"/>
                          </a:rPr>
                          <m:t>𝑪𝑶</m:t>
                        </m:r>
                      </m:e>
                      <m:sub>
                        <m:r>
                          <a:rPr lang="vi-VN" altLang="en-US" sz="2800" b="1" i="1">
                            <a:solidFill>
                              <a:schemeClr val="accent2"/>
                            </a:solidFill>
                            <a:latin typeface="Cambria Math" panose="02040503050406030204" pitchFamily="18" charset="0"/>
                            <a:cs typeface="Times New Roman" panose="02020603050405020304" pitchFamily="18" charset="0"/>
                          </a:rPr>
                          <m:t>𝟑</m:t>
                        </m:r>
                      </m:sub>
                    </m:sSub>
                  </m:oMath>
                </a14:m>
                <a:r>
                  <a:rPr lang="vi-VN" sz="2800" b="1" i="1">
                    <a:solidFill>
                      <a:schemeClr val="accent2"/>
                    </a:solidFill>
                    <a:ea typeface="Calibri" panose="020F0502020204030204" pitchFamily="34" charset="0"/>
                    <a:cs typeface="Times New Roman" panose="02020603050405020304" pitchFamily="18" charset="0"/>
                  </a:rPr>
                  <a:t>) </a:t>
                </a:r>
                <a:endParaRPr lang="en-US" sz="2800" i="1">
                  <a:solidFill>
                    <a:schemeClr val="accent2"/>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357278" y="1425980"/>
                <a:ext cx="4869988" cy="523220"/>
              </a:xfrm>
              <a:prstGeom prst="rect">
                <a:avLst/>
              </a:prstGeom>
              <a:blipFill>
                <a:blip r:embed="rId3"/>
                <a:stretch>
                  <a:fillRect l="-2632" t="-11628" r="-1629" b="-32558"/>
                </a:stretch>
              </a:blipFill>
            </p:spPr>
            <p:txBody>
              <a:bodyPr/>
              <a:lstStyle/>
              <a:p>
                <a:r>
                  <a:rPr lang="en-US">
                    <a:noFill/>
                  </a:rPr>
                  <a:t> </a:t>
                </a:r>
              </a:p>
            </p:txBody>
          </p:sp>
        </mc:Fallback>
      </mc:AlternateContent>
    </p:spTree>
    <p:extLst>
      <p:ext uri="{BB962C8B-B14F-4D97-AF65-F5344CB8AC3E}">
        <p14:creationId xmlns:p14="http://schemas.microsoft.com/office/powerpoint/2010/main" val="3354567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circle(out)">
                                      <p:cBhvr>
                                        <p:cTn id="7" dur="2000"/>
                                        <p:tgtEl>
                                          <p:spTgt spid="16"/>
                                        </p:tgtEl>
                                      </p:cBhvr>
                                    </p:animEffect>
                                  </p:childTnLst>
                                </p:cTn>
                              </p:par>
                              <p:par>
                                <p:cTn id="8" presetID="6" presetClass="entr" presetSubtype="32" fill="hold" grpId="0" nodeType="withEffect" nodePh="1">
                                  <p:stCondLst>
                                    <p:cond delay="0"/>
                                  </p:stCondLst>
                                  <p:endCondLst>
                                    <p:cond evt="begin" delay="0">
                                      <p:tn val="8"/>
                                    </p:cond>
                                  </p:endCondLst>
                                  <p:childTnLst>
                                    <p:set>
                                      <p:cBhvr>
                                        <p:cTn id="9" dur="1" fill="hold">
                                          <p:stCondLst>
                                            <p:cond delay="0"/>
                                          </p:stCondLst>
                                        </p:cTn>
                                        <p:tgtEl>
                                          <p:spTgt spid="17"/>
                                        </p:tgtEl>
                                        <p:attrNameLst>
                                          <p:attrName>style.visibility</p:attrName>
                                        </p:attrNameLst>
                                      </p:cBhvr>
                                      <p:to>
                                        <p:strVal val="visible"/>
                                      </p:to>
                                    </p:set>
                                    <p:animEffect transition="in" filter="circle(out)">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anim calcmode="lin" valueType="num">
                                      <p:cBhvr>
                                        <p:cTn id="21" dur="1000" fill="hold"/>
                                        <p:tgtEl>
                                          <p:spTgt spid="22"/>
                                        </p:tgtEl>
                                        <p:attrNameLst>
                                          <p:attrName>ppt_x</p:attrName>
                                        </p:attrNameLst>
                                      </p:cBhvr>
                                      <p:tavLst>
                                        <p:tav tm="0">
                                          <p:val>
                                            <p:strVal val="#ppt_x"/>
                                          </p:val>
                                        </p:tav>
                                        <p:tav tm="100000">
                                          <p:val>
                                            <p:strVal val="#ppt_x"/>
                                          </p:val>
                                        </p:tav>
                                      </p:tavLst>
                                    </p:anim>
                                    <p:anim calcmode="lin" valueType="num">
                                      <p:cBhvr>
                                        <p:cTn id="2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198271F1-A700-4569-BD7B-473ED04BEE24}"/>
              </a:ext>
            </a:extLst>
          </p:cNvPr>
          <p:cNvSpPr>
            <a:spLocks noChangeAspect="1" noChangeArrowheads="1"/>
          </p:cNvSpPr>
          <p:nvPr/>
        </p:nvSpPr>
        <p:spPr bwMode="auto">
          <a:xfrm>
            <a:off x="5808492" y="39014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4" descr="Hoàn nguyên magie kim loại từ quặng dolomit Thanh Hoá bằng quy trình Pidgeo">
            <a:extLst>
              <a:ext uri="{FF2B5EF4-FFF2-40B4-BE49-F238E27FC236}">
                <a16:creationId xmlns:a16="http://schemas.microsoft.com/office/drawing/2014/main" id="{1926C874-EEBB-46E9-BF75-4FA1DB3BECC5}"/>
              </a:ext>
            </a:extLst>
          </p:cNvPr>
          <p:cNvSpPr>
            <a:spLocks noChangeAspect="1" noChangeArrowheads="1"/>
          </p:cNvSpPr>
          <p:nvPr/>
        </p:nvSpPr>
        <p:spPr bwMode="auto">
          <a:xfrm>
            <a:off x="5960893" y="42062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a:extLst>
              <a:ext uri="{FF2B5EF4-FFF2-40B4-BE49-F238E27FC236}">
                <a16:creationId xmlns:a16="http://schemas.microsoft.com/office/drawing/2014/main" id="{A2D28300-DB7A-499E-A056-242DC6025AC5}"/>
              </a:ext>
            </a:extLst>
          </p:cNvPr>
          <p:cNvSpPr txBox="1">
            <a:spLocks/>
          </p:cNvSpPr>
          <p:nvPr/>
        </p:nvSpPr>
        <p:spPr>
          <a:xfrm>
            <a:off x="215900" y="-52833"/>
            <a:ext cx="10757035" cy="795790"/>
          </a:xfrm>
          <a:prstGeom prst="round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9Slide03 Sofia Pro Soft Bold" panose="020B0000000000000000" pitchFamily="34" charset="0"/>
                <a:ea typeface="Calibri" panose="020F0502020204030204" charset="0"/>
                <a:cs typeface="Calibri" panose="020F0502020204030204" charset="0"/>
              </a:defRPr>
            </a:lvl1pPr>
          </a:lstStyle>
          <a:p>
            <a:r>
              <a:rPr lang="en-US" sz="3800" dirty="0">
                <a:solidFill>
                  <a:srgbClr val="2B8F66"/>
                </a:solidFill>
              </a:rPr>
              <a:t>III. </a:t>
            </a:r>
            <a:r>
              <a:rPr lang="en-US" sz="3800">
                <a:solidFill>
                  <a:srgbClr val="2B8F66"/>
                </a:solidFill>
              </a:rPr>
              <a:t>HỢP CHẤT</a:t>
            </a:r>
            <a:endParaRPr lang="en-US" sz="3800" dirty="0">
              <a:solidFill>
                <a:srgbClr val="2B8F66"/>
              </a:solidFill>
            </a:endParaRPr>
          </a:p>
        </p:txBody>
      </p:sp>
      <mc:AlternateContent xmlns:mc="http://schemas.openxmlformats.org/markup-compatibility/2006" xmlns:a14="http://schemas.microsoft.com/office/drawing/2010/main">
        <mc:Choice Requires="a14">
          <p:sp>
            <p:nvSpPr>
              <p:cNvPr id="13" name="Rectangle 12"/>
              <p:cNvSpPr/>
              <p:nvPr/>
            </p:nvSpPr>
            <p:spPr>
              <a:xfrm>
                <a:off x="463149" y="532315"/>
                <a:ext cx="4869988" cy="523220"/>
              </a:xfrm>
              <a:prstGeom prst="rect">
                <a:avLst/>
              </a:prstGeom>
            </p:spPr>
            <p:txBody>
              <a:bodyPr wrap="none">
                <a:spAutoFit/>
              </a:bodyPr>
              <a:lstStyle/>
              <a:p>
                <a:r>
                  <a:rPr lang="vi-VN" sz="2800" b="1" i="1">
                    <a:solidFill>
                      <a:schemeClr val="accent2"/>
                    </a:solidFill>
                    <a:ea typeface="Calibri" panose="020F0502020204030204" pitchFamily="34" charset="0"/>
                    <a:cs typeface="Times New Roman" panose="02020603050405020304" pitchFamily="18" charset="0"/>
                  </a:rPr>
                  <a:t>* </a:t>
                </a:r>
                <a:r>
                  <a:rPr lang="en-US" sz="2800" b="1" i="1">
                    <a:solidFill>
                      <a:schemeClr val="accent2"/>
                    </a:solidFill>
                    <a:ea typeface="Calibri" panose="020F0502020204030204" pitchFamily="34" charset="0"/>
                    <a:cs typeface="Times New Roman" panose="02020603050405020304" pitchFamily="18" charset="0"/>
                  </a:rPr>
                  <a:t>Sodium carbonate</a:t>
                </a:r>
                <a:r>
                  <a:rPr lang="vi-VN" sz="2800" b="1" i="1">
                    <a:solidFill>
                      <a:schemeClr val="accent2"/>
                    </a:solidFill>
                    <a:ea typeface="Calibri" panose="020F0502020204030204" pitchFamily="34" charset="0"/>
                    <a:cs typeface="Times New Roman" panose="02020603050405020304" pitchFamily="18" charset="0"/>
                  </a:rPr>
                  <a:t> (</a:t>
                </a:r>
                <a14:m>
                  <m:oMath xmlns:m="http://schemas.openxmlformats.org/officeDocument/2006/math">
                    <m:sSub>
                      <m:sSubPr>
                        <m:ctrlPr>
                          <a:rPr lang="vi-VN" altLang="en-US" sz="2800" b="1" i="1">
                            <a:solidFill>
                              <a:schemeClr val="accent2"/>
                            </a:solidFill>
                            <a:latin typeface="Cambria Math" panose="02040503050406030204" pitchFamily="18" charset="0"/>
                            <a:cs typeface="Times New Roman" panose="02020603050405020304" pitchFamily="18" charset="0"/>
                          </a:rPr>
                        </m:ctrlPr>
                      </m:sSubPr>
                      <m:e>
                        <m:r>
                          <a:rPr lang="vi-VN" altLang="en-US" sz="2800" b="1" i="1">
                            <a:solidFill>
                              <a:schemeClr val="accent2"/>
                            </a:solidFill>
                            <a:latin typeface="Cambria Math" panose="02040503050406030204" pitchFamily="18" charset="0"/>
                            <a:cs typeface="Times New Roman" panose="02020603050405020304" pitchFamily="18" charset="0"/>
                          </a:rPr>
                          <m:t>𝑵𝒂</m:t>
                        </m:r>
                      </m:e>
                      <m:sub>
                        <m:r>
                          <a:rPr lang="vi-VN" altLang="en-US" sz="2800" b="1" i="1">
                            <a:solidFill>
                              <a:schemeClr val="accent2"/>
                            </a:solidFill>
                            <a:latin typeface="Cambria Math" panose="02040503050406030204" pitchFamily="18" charset="0"/>
                            <a:cs typeface="Times New Roman" panose="02020603050405020304" pitchFamily="18" charset="0"/>
                          </a:rPr>
                          <m:t>𝟐</m:t>
                        </m:r>
                      </m:sub>
                    </m:sSub>
                    <m:sSub>
                      <m:sSubPr>
                        <m:ctrlPr>
                          <a:rPr lang="vi-VN" altLang="en-US" sz="2800" b="1" i="1">
                            <a:solidFill>
                              <a:schemeClr val="accent2"/>
                            </a:solidFill>
                            <a:latin typeface="Cambria Math" panose="02040503050406030204" pitchFamily="18" charset="0"/>
                            <a:cs typeface="Times New Roman" panose="02020603050405020304" pitchFamily="18" charset="0"/>
                          </a:rPr>
                        </m:ctrlPr>
                      </m:sSubPr>
                      <m:e>
                        <m:r>
                          <a:rPr lang="vi-VN" altLang="en-US" sz="2800" b="1" i="1">
                            <a:solidFill>
                              <a:schemeClr val="accent2"/>
                            </a:solidFill>
                            <a:latin typeface="Cambria Math" panose="02040503050406030204" pitchFamily="18" charset="0"/>
                            <a:cs typeface="Times New Roman" panose="02020603050405020304" pitchFamily="18" charset="0"/>
                          </a:rPr>
                          <m:t>𝑪𝑶</m:t>
                        </m:r>
                      </m:e>
                      <m:sub>
                        <m:r>
                          <a:rPr lang="vi-VN" altLang="en-US" sz="2800" b="1" i="1">
                            <a:solidFill>
                              <a:schemeClr val="accent2"/>
                            </a:solidFill>
                            <a:latin typeface="Cambria Math" panose="02040503050406030204" pitchFamily="18" charset="0"/>
                            <a:cs typeface="Times New Roman" panose="02020603050405020304" pitchFamily="18" charset="0"/>
                          </a:rPr>
                          <m:t>𝟑</m:t>
                        </m:r>
                      </m:sub>
                    </m:sSub>
                  </m:oMath>
                </a14:m>
                <a:r>
                  <a:rPr lang="vi-VN" sz="2800" b="1" i="1">
                    <a:solidFill>
                      <a:schemeClr val="accent2"/>
                    </a:solidFill>
                    <a:ea typeface="Calibri" panose="020F0502020204030204" pitchFamily="34" charset="0"/>
                    <a:cs typeface="Times New Roman" panose="02020603050405020304" pitchFamily="18" charset="0"/>
                  </a:rPr>
                  <a:t>) </a:t>
                </a:r>
                <a:endParaRPr lang="en-US" sz="2800" i="1">
                  <a:solidFill>
                    <a:schemeClr val="accent2"/>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463149" y="532315"/>
                <a:ext cx="4869988" cy="523220"/>
              </a:xfrm>
              <a:prstGeom prst="rect">
                <a:avLst/>
              </a:prstGeom>
              <a:blipFill>
                <a:blip r:embed="rId2"/>
                <a:stretch>
                  <a:fillRect l="-2628" t="-10465" r="-1502" b="-32558"/>
                </a:stretch>
              </a:blipFill>
            </p:spPr>
            <p:txBody>
              <a:bodyPr/>
              <a:lstStyle/>
              <a:p>
                <a:r>
                  <a:rPr lang="en-US">
                    <a:noFill/>
                  </a:rPr>
                  <a:t> </a:t>
                </a:r>
              </a:p>
            </p:txBody>
          </p:sp>
        </mc:Fallback>
      </mc:AlternateContent>
      <p:sp>
        <p:nvSpPr>
          <p:cNvPr id="24" name="文本框 30"/>
          <p:cNvSpPr txBox="1"/>
          <p:nvPr/>
        </p:nvSpPr>
        <p:spPr>
          <a:xfrm>
            <a:off x="1327323" y="1055908"/>
            <a:ext cx="9571937" cy="584775"/>
          </a:xfrm>
          <a:prstGeom prst="rect">
            <a:avLst/>
          </a:prstGeom>
          <a:noFill/>
        </p:spPr>
        <p:txBody>
          <a:bodyPr wrap="square" rtlCol="0">
            <a:spAutoFit/>
            <a:scene3d>
              <a:camera prst="orthographicFront"/>
              <a:lightRig rig="threePt" dir="t"/>
            </a:scene3d>
            <a:sp3d contourW="12700"/>
          </a:bodyPr>
          <a:lstStyle/>
          <a:p>
            <a:r>
              <a:rPr lang="en-US" altLang="zh-CN" sz="3200" b="1">
                <a:solidFill>
                  <a:schemeClr val="accent2">
                    <a:lumMod val="75000"/>
                  </a:schemeClr>
                </a:solidFill>
                <a:latin typeface="#9Slide03 Sofia Pro Soft Bold" panose="020B0000000000000000" pitchFamily="34" charset="0"/>
                <a:cs typeface="Calibri" panose="020F0502020204030204" charset="0"/>
              </a:rPr>
              <a:t>Kết luận </a:t>
            </a:r>
            <a:endParaRPr lang="zh-CN" altLang="en-US" sz="3200" b="1" dirty="0">
              <a:solidFill>
                <a:schemeClr val="accent2">
                  <a:lumMod val="75000"/>
                </a:schemeClr>
              </a:solidFill>
              <a:latin typeface="#9Slide03 Sofia Pro Soft Bold" panose="020B0000000000000000" pitchFamily="34" charset="0"/>
              <a:cs typeface="Calibri" panose="020F0502020204030204" charset="0"/>
            </a:endParaRPr>
          </a:p>
        </p:txBody>
      </p:sp>
      <p:pic>
        <p:nvPicPr>
          <p:cNvPr id="25" name="Picture 24">
            <a:extLst>
              <a:ext uri="{FF2B5EF4-FFF2-40B4-BE49-F238E27FC236}">
                <a16:creationId xmlns:a16="http://schemas.microsoft.com/office/drawing/2014/main" id="{4209DABC-0562-9B30-B477-34C76B279BF4}"/>
              </a:ext>
            </a:extLst>
          </p:cNvPr>
          <p:cNvPicPr>
            <a:picLocks noChangeAspect="1"/>
          </p:cNvPicPr>
          <p:nvPr/>
        </p:nvPicPr>
        <p:blipFill>
          <a:blip r:embed="rId3"/>
          <a:stretch>
            <a:fillRect/>
          </a:stretch>
        </p:blipFill>
        <p:spPr>
          <a:xfrm>
            <a:off x="615548" y="939813"/>
            <a:ext cx="711775" cy="711775"/>
          </a:xfrm>
          <a:prstGeom prst="rect">
            <a:avLst/>
          </a:prstGeom>
        </p:spPr>
      </p:pic>
      <mc:AlternateContent xmlns:mc="http://schemas.openxmlformats.org/markup-compatibility/2006" xmlns:a14="http://schemas.microsoft.com/office/drawing/2010/main">
        <mc:Choice Requires="a14">
          <p:sp>
            <p:nvSpPr>
              <p:cNvPr id="26" name="文本框 31"/>
              <p:cNvSpPr txBox="1"/>
              <p:nvPr/>
            </p:nvSpPr>
            <p:spPr>
              <a:xfrm>
                <a:off x="975360" y="1640683"/>
                <a:ext cx="11413950" cy="5026504"/>
              </a:xfrm>
              <a:prstGeom prst="rect">
                <a:avLst/>
              </a:prstGeom>
              <a:noFill/>
            </p:spPr>
            <p:txBody>
              <a:bodyPr wrap="square" rtlCol="0">
                <a:spAutoFit/>
                <a:scene3d>
                  <a:camera prst="orthographicFront"/>
                  <a:lightRig rig="threePt" dir="t"/>
                </a:scene3d>
                <a:sp3d contourW="12700"/>
              </a:bodyPr>
              <a:lstStyle/>
              <a:p>
                <a:pPr marL="457200" lvl="0" indent="-457200">
                  <a:buFontTx/>
                  <a:buChar char="-"/>
                </a:pPr>
                <a:r>
                  <a:rPr lang="en-US" sz="2800">
                    <a:solidFill>
                      <a:srgbClr val="0070C0"/>
                    </a:solidFill>
                    <a:latin typeface="#9Slide03 Sofia Pro Soft Bold" panose="020B0604020202020204" charset="0"/>
                    <a:ea typeface="Calibri" panose="020F0502020204030204" pitchFamily="34" charset="0"/>
                    <a:cs typeface="Arial" panose="020B0604020202020204" pitchFamily="34" charset="0"/>
                  </a:rPr>
                  <a:t>Sodium carbonate</a:t>
                </a:r>
                <a:r>
                  <a:rPr lang="vi-VN" sz="2800">
                    <a:solidFill>
                      <a:srgbClr val="0070C0"/>
                    </a:solidFill>
                    <a:latin typeface="#9Slide03 Sofia Pro Soft Bold" panose="020B0604020202020204" charset="0"/>
                    <a:ea typeface="Calibri" panose="020F0502020204030204" pitchFamily="34" charset="0"/>
                    <a:cs typeface="Arial" panose="020B0604020202020204" pitchFamily="34" charset="0"/>
                  </a:rPr>
                  <a:t> có dạng bột, màu trắng, còn được gọi là soda</a:t>
                </a:r>
              </a:p>
              <a:p>
                <a:pPr marL="457200" lvl="0" indent="-457200">
                  <a:buFontTx/>
                  <a:buChar char="-"/>
                </a:pPr>
                <a:r>
                  <a:rPr lang="vi-VN" sz="2800">
                    <a:solidFill>
                      <a:srgbClr val="0070C0"/>
                    </a:solidFill>
                    <a:latin typeface="#9Slide03 Sofia Pro Soft Bold" panose="020B0604020202020204" charset="0"/>
                    <a:cs typeface="Arial" panose="020B0604020202020204" pitchFamily="34" charset="0"/>
                  </a:rPr>
                  <a:t>Ứng dụng:</a:t>
                </a:r>
              </a:p>
              <a:p>
                <a:pPr lvl="0"/>
                <a:r>
                  <a:rPr lang="vi-VN" sz="2800">
                    <a:solidFill>
                      <a:srgbClr val="0070C0"/>
                    </a:solidFill>
                    <a:latin typeface="#9Slide03 Sofia Pro Soft Bold" panose="020B0604020202020204" charset="0"/>
                    <a:cs typeface="Arial" panose="020B0604020202020204" pitchFamily="34" charset="0"/>
                  </a:rPr>
                  <a:t>+ </a:t>
                </a:r>
                <a:r>
                  <a:rPr lang="vi-VN" sz="2800">
                    <a:solidFill>
                      <a:srgbClr val="0070C0"/>
                    </a:solidFill>
                    <a:latin typeface="#9Slide03 Sofia Pro Soft Bold" panose="020B0604020202020204" charset="0"/>
                    <a:cs typeface="Times New Roman" panose="02020603050405020304" pitchFamily="18" charset="0"/>
                  </a:rPr>
                  <a:t>S</a:t>
                </a:r>
                <a:r>
                  <a:rPr lang="en-US" sz="2800">
                    <a:solidFill>
                      <a:srgbClr val="0070C0"/>
                    </a:solidFill>
                    <a:latin typeface="#9Slide03 Sofia Pro Soft Bold" panose="020B0604020202020204" charset="0"/>
                    <a:ea typeface="Calibri" panose="020F0502020204030204" pitchFamily="34" charset="0"/>
                    <a:cs typeface="Times New Roman" panose="02020603050405020304" pitchFamily="18" charset="0"/>
                  </a:rPr>
                  <a:t>oda được sử dụng </a:t>
                </a:r>
                <a:r>
                  <a:rPr lang="vi-VN" sz="2800">
                    <a:solidFill>
                      <a:srgbClr val="0070C0"/>
                    </a:solidFill>
                    <a:latin typeface="#9Slide03 Sofia Pro Soft Bold" panose="020B0604020202020204" charset="0"/>
                    <a:ea typeface="Calibri" panose="020F0502020204030204" pitchFamily="34" charset="0"/>
                    <a:cs typeface="Times New Roman" panose="02020603050405020304" pitchFamily="18" charset="0"/>
                  </a:rPr>
                  <a:t>để</a:t>
                </a:r>
                <a:r>
                  <a:rPr lang="en-US" sz="2800">
                    <a:solidFill>
                      <a:srgbClr val="0070C0"/>
                    </a:solidFill>
                    <a:latin typeface="#9Slide03 Sofia Pro Soft Bold" panose="020B0604020202020204" charset="0"/>
                    <a:ea typeface="Calibri" panose="020F0502020204030204" pitchFamily="34" charset="0"/>
                    <a:cs typeface="Times New Roman" panose="02020603050405020304" pitchFamily="18" charset="0"/>
                  </a:rPr>
                  <a:t> tấy rửa dầu, mỡ bám trên các dụng cụ, thiết bị</a:t>
                </a:r>
                <a:r>
                  <a:rPr lang="vi-VN" sz="2800">
                    <a:solidFill>
                      <a:srgbClr val="0070C0"/>
                    </a:solidFill>
                    <a:latin typeface="#9Slide03 Sofia Pro Soft Bold" panose="020B0604020202020204" charset="0"/>
                    <a:ea typeface="Calibri" panose="020F0502020204030204" pitchFamily="34" charset="0"/>
                    <a:cs typeface="Times New Roman" panose="02020603050405020304" pitchFamily="18" charset="0"/>
                  </a:rPr>
                  <a:t> do soda có môi trường kiềm nên chất béo, dầu mỡ bị thủy phân.</a:t>
                </a:r>
              </a:p>
              <a:p>
                <a:pPr lvl="0"/>
                <a:r>
                  <a:rPr lang="vi-VN" sz="2800">
                    <a:solidFill>
                      <a:srgbClr val="0070C0"/>
                    </a:solidFill>
                    <a:latin typeface="#9Slide03 Sofia Pro Soft Bold" panose="020B0604020202020204" charset="0"/>
                    <a:ea typeface="Calibri" panose="020F0502020204030204" pitchFamily="34" charset="0"/>
                    <a:cs typeface="Times New Roman" panose="02020603050405020304" pitchFamily="18" charset="0"/>
                  </a:rPr>
                  <a:t>+ Được sử dụng làm mềm nước cứng do có tạo kết tủa với ion </a:t>
                </a:r>
                <a14:m>
                  <m:oMath xmlns:m="http://schemas.openxmlformats.org/officeDocument/2006/math">
                    <m:sSup>
                      <m:sSupPr>
                        <m:ctrlPr>
                          <a:rPr lang="vi-VN" sz="2800" b="1" i="1" smtClean="0">
                            <a:solidFill>
                              <a:srgbClr val="0070C0"/>
                            </a:solidFill>
                            <a:latin typeface="Cambria Math" panose="02040503050406030204" pitchFamily="18" charset="0"/>
                            <a:cs typeface="Times New Roman" panose="02020603050405020304" pitchFamily="18" charset="0"/>
                          </a:rPr>
                        </m:ctrlPr>
                      </m:sSupPr>
                      <m:e>
                        <m:r>
                          <a:rPr lang="vi-VN" sz="2800" b="1" i="0">
                            <a:solidFill>
                              <a:srgbClr val="0070C0"/>
                            </a:solidFill>
                            <a:latin typeface="Cambria Math" panose="02040503050406030204" pitchFamily="18" charset="0"/>
                            <a:cs typeface="Times New Roman" panose="02020603050405020304" pitchFamily="18" charset="0"/>
                          </a:rPr>
                          <m:t>𝐂𝐚</m:t>
                        </m:r>
                      </m:e>
                      <m:sup>
                        <m:r>
                          <a:rPr lang="vi-VN" sz="2800" b="1" i="0">
                            <a:solidFill>
                              <a:srgbClr val="0070C0"/>
                            </a:solidFill>
                            <a:latin typeface="Cambria Math" panose="02040503050406030204" pitchFamily="18" charset="0"/>
                            <a:cs typeface="Times New Roman" panose="02020603050405020304" pitchFamily="18" charset="0"/>
                          </a:rPr>
                          <m:t>𝟐</m:t>
                        </m:r>
                        <m:r>
                          <a:rPr lang="vi-VN" sz="2800" b="1" i="0" smtClean="0">
                            <a:solidFill>
                              <a:srgbClr val="0070C0"/>
                            </a:solidFill>
                            <a:latin typeface="Cambria Math" panose="02040503050406030204" pitchFamily="18" charset="0"/>
                            <a:cs typeface="Times New Roman" panose="02020603050405020304" pitchFamily="18" charset="0"/>
                          </a:rPr>
                          <m:t>+</m:t>
                        </m:r>
                      </m:sup>
                    </m:sSup>
                    <m:r>
                      <a:rPr lang="vi-VN" sz="2800" b="1" i="0" smtClean="0">
                        <a:solidFill>
                          <a:srgbClr val="0070C0"/>
                        </a:solidFill>
                        <a:latin typeface="Cambria Math" panose="02040503050406030204" pitchFamily="18" charset="0"/>
                        <a:cs typeface="Times New Roman" panose="02020603050405020304" pitchFamily="18" charset="0"/>
                      </a:rPr>
                      <m:t>,</m:t>
                    </m:r>
                    <m:sSup>
                      <m:sSupPr>
                        <m:ctrlPr>
                          <a:rPr lang="vi-VN" sz="2800" b="1" i="1" smtClean="0">
                            <a:solidFill>
                              <a:srgbClr val="0070C0"/>
                            </a:solidFill>
                            <a:latin typeface="Cambria Math" panose="02040503050406030204" pitchFamily="18" charset="0"/>
                            <a:cs typeface="Times New Roman" panose="02020603050405020304" pitchFamily="18" charset="0"/>
                          </a:rPr>
                        </m:ctrlPr>
                      </m:sSupPr>
                      <m:e>
                        <m:r>
                          <a:rPr lang="vi-VN" sz="2800" b="1" i="0">
                            <a:solidFill>
                              <a:srgbClr val="0070C0"/>
                            </a:solidFill>
                            <a:latin typeface="Cambria Math" panose="02040503050406030204" pitchFamily="18" charset="0"/>
                            <a:cs typeface="Times New Roman" panose="02020603050405020304" pitchFamily="18" charset="0"/>
                          </a:rPr>
                          <m:t>𝐌𝐠</m:t>
                        </m:r>
                      </m:e>
                      <m:sup>
                        <m:r>
                          <a:rPr lang="vi-VN" sz="2800" b="1" i="0">
                            <a:solidFill>
                              <a:srgbClr val="0070C0"/>
                            </a:solidFill>
                            <a:latin typeface="Cambria Math" panose="02040503050406030204" pitchFamily="18" charset="0"/>
                            <a:cs typeface="Times New Roman" panose="02020603050405020304" pitchFamily="18" charset="0"/>
                          </a:rPr>
                          <m:t>𝟐</m:t>
                        </m:r>
                        <m:r>
                          <a:rPr lang="vi-VN" sz="2800" b="1" i="0" smtClean="0">
                            <a:solidFill>
                              <a:srgbClr val="0070C0"/>
                            </a:solidFill>
                            <a:latin typeface="Cambria Math" panose="02040503050406030204" pitchFamily="18" charset="0"/>
                            <a:cs typeface="Times New Roman" panose="02020603050405020304" pitchFamily="18" charset="0"/>
                          </a:rPr>
                          <m:t>+</m:t>
                        </m:r>
                      </m:sup>
                    </m:sSup>
                    <m:r>
                      <a:rPr lang="vi-VN" sz="2800" b="1" i="0" smtClean="0">
                        <a:solidFill>
                          <a:srgbClr val="0070C0"/>
                        </a:solidFill>
                        <a:latin typeface="Cambria Math" panose="02040503050406030204" pitchFamily="18" charset="0"/>
                        <a:cs typeface="Times New Roman" panose="02020603050405020304" pitchFamily="18" charset="0"/>
                      </a:rPr>
                      <m:t> </m:t>
                    </m:r>
                    <m:r>
                      <a:rPr lang="vi-VN" sz="2800" b="1" i="0">
                        <a:solidFill>
                          <a:srgbClr val="0070C0"/>
                        </a:solidFill>
                        <a:latin typeface="Cambria Math" panose="02040503050406030204" pitchFamily="18" charset="0"/>
                        <a:cs typeface="Times New Roman" panose="02020603050405020304" pitchFamily="18" charset="0"/>
                      </a:rPr>
                      <m:t>𝐜</m:t>
                    </m:r>
                    <m:r>
                      <a:rPr lang="vi-VN" sz="2800" b="1" i="0">
                        <a:solidFill>
                          <a:srgbClr val="0070C0"/>
                        </a:solidFill>
                        <a:latin typeface="Cambria Math" panose="02040503050406030204" pitchFamily="18" charset="0"/>
                        <a:cs typeface="Times New Roman" panose="02020603050405020304" pitchFamily="18" charset="0"/>
                      </a:rPr>
                      <m:t>ó</m:t>
                    </m:r>
                  </m:oMath>
                </a14:m>
                <a:r>
                  <a:rPr lang="vi-VN" sz="2800" b="1">
                    <a:solidFill>
                      <a:srgbClr val="0070C0"/>
                    </a:solidFill>
                    <a:latin typeface="#9Slide03 Sofia Pro Soft Bold" panose="020B0604020202020204" charset="0"/>
                    <a:ea typeface="Calibri" panose="020F0502020204030204" pitchFamily="34" charset="0"/>
                    <a:cs typeface="Times New Roman" panose="02020603050405020304" pitchFamily="18" charset="0"/>
                  </a:rPr>
                  <a:t> </a:t>
                </a:r>
                <a:r>
                  <a:rPr lang="vi-VN" sz="2800">
                    <a:solidFill>
                      <a:srgbClr val="0070C0"/>
                    </a:solidFill>
                    <a:latin typeface="#9Slide03 Sofia Pro Soft Bold" panose="020B0604020202020204" charset="0"/>
                    <a:ea typeface="Calibri" panose="020F0502020204030204" pitchFamily="34" charset="0"/>
                    <a:cs typeface="Times New Roman" panose="02020603050405020304" pitchFamily="18" charset="0"/>
                  </a:rPr>
                  <a:t>trong nước cứng.</a:t>
                </a:r>
              </a:p>
              <a:p>
                <a:pPr lvl="0"/>
                <a:r>
                  <a:rPr lang="vi-VN" sz="2800">
                    <a:solidFill>
                      <a:srgbClr val="0070C0"/>
                    </a:solidFill>
                    <a:latin typeface="#9Slide03 Sofia Pro Soft Bold" panose="020B0604020202020204" charset="0"/>
                    <a:cs typeface="Times New Roman" panose="02020603050405020304" pitchFamily="18" charset="0"/>
                  </a:rPr>
                  <a:t>+ Nguyên liệu sản xuất thủy tinh, giấy và nhiều hóa chất khác.</a:t>
                </a:r>
              </a:p>
              <a:p>
                <a:pPr lvl="0"/>
                <a:r>
                  <a:rPr lang="vi-VN" altLang="en-US" sz="2800">
                    <a:solidFill>
                      <a:srgbClr val="0070C0"/>
                    </a:solidFill>
                    <a:latin typeface="#9Slide03 Sofia Pro Soft Bold" panose="020B0604020202020204" charset="0"/>
                    <a:cs typeface="Times New Roman" panose="02020603050405020304" pitchFamily="18" charset="0"/>
                  </a:rPr>
                  <a:t>+ Sản xuất xà phòng...</a:t>
                </a:r>
              </a:p>
              <a:p>
                <a:pPr lvl="0"/>
                <a:endParaRPr lang="vi-VN" altLang="en-US" sz="2400">
                  <a:solidFill>
                    <a:srgbClr val="0070C0"/>
                  </a:solidFill>
                  <a:latin typeface="#9Slide03 Sofia Pro Soft Bold" panose="020B0604020202020204" charset="0"/>
                  <a:cs typeface="Times New Roman" panose="02020603050405020304" pitchFamily="18" charset="0"/>
                </a:endParaRPr>
              </a:p>
              <a:p>
                <a:pPr lvl="0"/>
                <a:endParaRPr lang="vi-VN" altLang="en-US" sz="2400">
                  <a:solidFill>
                    <a:srgbClr val="0070C0"/>
                  </a:solidFill>
                  <a:cs typeface="Times New Roman" panose="02020603050405020304" pitchFamily="18" charset="0"/>
                </a:endParaRPr>
              </a:p>
              <a:p>
                <a:pPr lvl="0"/>
                <a:endParaRPr lang="vi-VN" altLang="en-US" sz="2400">
                  <a:solidFill>
                    <a:srgbClr val="0070C0"/>
                  </a:solidFill>
                  <a:cs typeface="Times New Roman" panose="02020603050405020304" pitchFamily="18" charset="0"/>
                </a:endParaRPr>
              </a:p>
              <a:p>
                <a:pPr lvl="0"/>
                <a:endParaRPr lang="en-US" sz="2400">
                  <a:solidFill>
                    <a:schemeClr val="accent2"/>
                  </a:solidFill>
                  <a:latin typeface="Arial" panose="020B0604020202020204" pitchFamily="34" charset="0"/>
                  <a:cs typeface="Arial" panose="020B0604020202020204" pitchFamily="34" charset="0"/>
                </a:endParaRPr>
              </a:p>
            </p:txBody>
          </p:sp>
        </mc:Choice>
        <mc:Fallback xmlns="">
          <p:sp>
            <p:nvSpPr>
              <p:cNvPr id="26" name="文本框 31"/>
              <p:cNvSpPr txBox="1">
                <a:spLocks noRot="1" noChangeAspect="1" noMove="1" noResize="1" noEditPoints="1" noAdjustHandles="1" noChangeArrowheads="1" noChangeShapeType="1" noTextEdit="1"/>
              </p:cNvSpPr>
              <p:nvPr/>
            </p:nvSpPr>
            <p:spPr>
              <a:xfrm>
                <a:off x="975360" y="1640683"/>
                <a:ext cx="11413950" cy="5026504"/>
              </a:xfrm>
              <a:prstGeom prst="rect">
                <a:avLst/>
              </a:prstGeom>
              <a:blipFill>
                <a:blip r:embed="rId4"/>
                <a:stretch>
                  <a:fillRect l="-1122" t="-1455"/>
                </a:stretch>
              </a:blipFill>
            </p:spPr>
            <p:txBody>
              <a:bodyPr/>
              <a:lstStyle/>
              <a:p>
                <a:r>
                  <a:rPr lang="en-US">
                    <a:noFill/>
                  </a:rPr>
                  <a:t> </a:t>
                </a:r>
              </a:p>
            </p:txBody>
          </p:sp>
        </mc:Fallback>
      </mc:AlternateContent>
    </p:spTree>
    <p:extLst>
      <p:ext uri="{BB962C8B-B14F-4D97-AF65-F5344CB8AC3E}">
        <p14:creationId xmlns:p14="http://schemas.microsoft.com/office/powerpoint/2010/main" val="919480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circle(out)">
                                      <p:cBhvr>
                                        <p:cTn id="7" dur="2000"/>
                                        <p:tgtEl>
                                          <p:spTgt spid="16"/>
                                        </p:tgtEl>
                                      </p:cBhvr>
                                    </p:animEffect>
                                  </p:childTnLst>
                                </p:cTn>
                              </p:par>
                              <p:par>
                                <p:cTn id="8" presetID="6" presetClass="entr" presetSubtype="32" fill="hold" grpId="0" nodeType="withEffect" nodePh="1">
                                  <p:stCondLst>
                                    <p:cond delay="0"/>
                                  </p:stCondLst>
                                  <p:endCondLst>
                                    <p:cond evt="begin" delay="0">
                                      <p:tn val="8"/>
                                    </p:cond>
                                  </p:endCondLst>
                                  <p:childTnLst>
                                    <p:set>
                                      <p:cBhvr>
                                        <p:cTn id="9" dur="1" fill="hold">
                                          <p:stCondLst>
                                            <p:cond delay="0"/>
                                          </p:stCondLst>
                                        </p:cTn>
                                        <p:tgtEl>
                                          <p:spTgt spid="17"/>
                                        </p:tgtEl>
                                        <p:attrNameLst>
                                          <p:attrName>style.visibility</p:attrName>
                                        </p:attrNameLst>
                                      </p:cBhvr>
                                      <p:to>
                                        <p:strVal val="visible"/>
                                      </p:to>
                                    </p:set>
                                    <p:animEffect transition="in" filter="circle(out)">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198271F1-A700-4569-BD7B-473ED04BEE24}"/>
              </a:ext>
            </a:extLst>
          </p:cNvPr>
          <p:cNvSpPr>
            <a:spLocks noChangeAspect="1" noChangeArrowheads="1"/>
          </p:cNvSpPr>
          <p:nvPr/>
        </p:nvSpPr>
        <p:spPr bwMode="auto">
          <a:xfrm>
            <a:off x="5808492" y="39014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4" descr="Hoàn nguyên magie kim loại từ quặng dolomit Thanh Hoá bằng quy trình Pidgeo">
            <a:extLst>
              <a:ext uri="{FF2B5EF4-FFF2-40B4-BE49-F238E27FC236}">
                <a16:creationId xmlns:a16="http://schemas.microsoft.com/office/drawing/2014/main" id="{1926C874-EEBB-46E9-BF75-4FA1DB3BECC5}"/>
              </a:ext>
            </a:extLst>
          </p:cNvPr>
          <p:cNvSpPr>
            <a:spLocks noChangeAspect="1" noChangeArrowheads="1"/>
          </p:cNvSpPr>
          <p:nvPr/>
        </p:nvSpPr>
        <p:spPr bwMode="auto">
          <a:xfrm>
            <a:off x="5960893" y="42062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a:extLst>
              <a:ext uri="{FF2B5EF4-FFF2-40B4-BE49-F238E27FC236}">
                <a16:creationId xmlns:a16="http://schemas.microsoft.com/office/drawing/2014/main" id="{A2D28300-DB7A-499E-A056-242DC6025AC5}"/>
              </a:ext>
            </a:extLst>
          </p:cNvPr>
          <p:cNvSpPr txBox="1">
            <a:spLocks/>
          </p:cNvSpPr>
          <p:nvPr/>
        </p:nvSpPr>
        <p:spPr>
          <a:xfrm>
            <a:off x="215900" y="-52833"/>
            <a:ext cx="10757035" cy="795790"/>
          </a:xfrm>
          <a:prstGeom prst="round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9Slide03 Sofia Pro Soft Bold" panose="020B0000000000000000" pitchFamily="34" charset="0"/>
                <a:ea typeface="Calibri" panose="020F0502020204030204" charset="0"/>
                <a:cs typeface="Calibri" panose="020F0502020204030204" charset="0"/>
              </a:defRPr>
            </a:lvl1pPr>
          </a:lstStyle>
          <a:p>
            <a:r>
              <a:rPr lang="en-US" sz="3800" dirty="0">
                <a:solidFill>
                  <a:srgbClr val="2B8F66"/>
                </a:solidFill>
              </a:rPr>
              <a:t>III. </a:t>
            </a:r>
            <a:r>
              <a:rPr lang="en-US" sz="3800">
                <a:solidFill>
                  <a:srgbClr val="2B8F66"/>
                </a:solidFill>
              </a:rPr>
              <a:t>HỢP CHẤT</a:t>
            </a:r>
            <a:endParaRPr lang="en-US" sz="3800" dirty="0">
              <a:solidFill>
                <a:srgbClr val="2B8F66"/>
              </a:solidFill>
            </a:endParaRPr>
          </a:p>
        </p:txBody>
      </p:sp>
      <mc:AlternateContent xmlns:mc="http://schemas.openxmlformats.org/markup-compatibility/2006" xmlns:a14="http://schemas.microsoft.com/office/drawing/2010/main">
        <mc:Choice Requires="a14">
          <p:sp>
            <p:nvSpPr>
              <p:cNvPr id="13" name="Rectangle 12"/>
              <p:cNvSpPr/>
              <p:nvPr/>
            </p:nvSpPr>
            <p:spPr>
              <a:xfrm>
                <a:off x="463149" y="532315"/>
                <a:ext cx="4869988" cy="523220"/>
              </a:xfrm>
              <a:prstGeom prst="rect">
                <a:avLst/>
              </a:prstGeom>
            </p:spPr>
            <p:txBody>
              <a:bodyPr wrap="none">
                <a:spAutoFit/>
              </a:bodyPr>
              <a:lstStyle/>
              <a:p>
                <a:r>
                  <a:rPr lang="vi-VN" sz="2800" b="1" i="1">
                    <a:solidFill>
                      <a:schemeClr val="accent2"/>
                    </a:solidFill>
                    <a:ea typeface="Calibri" panose="020F0502020204030204" pitchFamily="34" charset="0"/>
                    <a:cs typeface="Times New Roman" panose="02020603050405020304" pitchFamily="18" charset="0"/>
                  </a:rPr>
                  <a:t>* </a:t>
                </a:r>
                <a:r>
                  <a:rPr lang="en-US" sz="2800" b="1" i="1">
                    <a:solidFill>
                      <a:schemeClr val="accent2"/>
                    </a:solidFill>
                    <a:ea typeface="Calibri" panose="020F0502020204030204" pitchFamily="34" charset="0"/>
                    <a:cs typeface="Times New Roman" panose="02020603050405020304" pitchFamily="18" charset="0"/>
                  </a:rPr>
                  <a:t>Sodium carbonate</a:t>
                </a:r>
                <a:r>
                  <a:rPr lang="vi-VN" sz="2800" b="1" i="1">
                    <a:solidFill>
                      <a:schemeClr val="accent2"/>
                    </a:solidFill>
                    <a:ea typeface="Calibri" panose="020F0502020204030204" pitchFamily="34" charset="0"/>
                    <a:cs typeface="Times New Roman" panose="02020603050405020304" pitchFamily="18" charset="0"/>
                  </a:rPr>
                  <a:t> (</a:t>
                </a:r>
                <a14:m>
                  <m:oMath xmlns:m="http://schemas.openxmlformats.org/officeDocument/2006/math">
                    <m:sSub>
                      <m:sSubPr>
                        <m:ctrlPr>
                          <a:rPr lang="vi-VN" altLang="en-US" sz="2800" b="1" i="1">
                            <a:solidFill>
                              <a:schemeClr val="accent2"/>
                            </a:solidFill>
                            <a:latin typeface="Cambria Math" panose="02040503050406030204" pitchFamily="18" charset="0"/>
                            <a:cs typeface="Times New Roman" panose="02020603050405020304" pitchFamily="18" charset="0"/>
                          </a:rPr>
                        </m:ctrlPr>
                      </m:sSubPr>
                      <m:e>
                        <m:r>
                          <a:rPr lang="vi-VN" altLang="en-US" sz="2800" b="1" i="1">
                            <a:solidFill>
                              <a:schemeClr val="accent2"/>
                            </a:solidFill>
                            <a:latin typeface="Cambria Math" panose="02040503050406030204" pitchFamily="18" charset="0"/>
                            <a:cs typeface="Times New Roman" panose="02020603050405020304" pitchFamily="18" charset="0"/>
                          </a:rPr>
                          <m:t>𝑵𝒂</m:t>
                        </m:r>
                      </m:e>
                      <m:sub>
                        <m:r>
                          <a:rPr lang="vi-VN" altLang="en-US" sz="2800" b="1" i="1">
                            <a:solidFill>
                              <a:schemeClr val="accent2"/>
                            </a:solidFill>
                            <a:latin typeface="Cambria Math" panose="02040503050406030204" pitchFamily="18" charset="0"/>
                            <a:cs typeface="Times New Roman" panose="02020603050405020304" pitchFamily="18" charset="0"/>
                          </a:rPr>
                          <m:t>𝟐</m:t>
                        </m:r>
                      </m:sub>
                    </m:sSub>
                    <m:sSub>
                      <m:sSubPr>
                        <m:ctrlPr>
                          <a:rPr lang="vi-VN" altLang="en-US" sz="2800" b="1" i="1">
                            <a:solidFill>
                              <a:schemeClr val="accent2"/>
                            </a:solidFill>
                            <a:latin typeface="Cambria Math" panose="02040503050406030204" pitchFamily="18" charset="0"/>
                            <a:cs typeface="Times New Roman" panose="02020603050405020304" pitchFamily="18" charset="0"/>
                          </a:rPr>
                        </m:ctrlPr>
                      </m:sSubPr>
                      <m:e>
                        <m:r>
                          <a:rPr lang="vi-VN" altLang="en-US" sz="2800" b="1" i="1">
                            <a:solidFill>
                              <a:schemeClr val="accent2"/>
                            </a:solidFill>
                            <a:latin typeface="Cambria Math" panose="02040503050406030204" pitchFamily="18" charset="0"/>
                            <a:cs typeface="Times New Roman" panose="02020603050405020304" pitchFamily="18" charset="0"/>
                          </a:rPr>
                          <m:t>𝑪𝑶</m:t>
                        </m:r>
                      </m:e>
                      <m:sub>
                        <m:r>
                          <a:rPr lang="vi-VN" altLang="en-US" sz="2800" b="1" i="1">
                            <a:solidFill>
                              <a:schemeClr val="accent2"/>
                            </a:solidFill>
                            <a:latin typeface="Cambria Math" panose="02040503050406030204" pitchFamily="18" charset="0"/>
                            <a:cs typeface="Times New Roman" panose="02020603050405020304" pitchFamily="18" charset="0"/>
                          </a:rPr>
                          <m:t>𝟑</m:t>
                        </m:r>
                      </m:sub>
                    </m:sSub>
                  </m:oMath>
                </a14:m>
                <a:r>
                  <a:rPr lang="vi-VN" sz="2800" b="1" i="1">
                    <a:solidFill>
                      <a:schemeClr val="accent2"/>
                    </a:solidFill>
                    <a:ea typeface="Calibri" panose="020F0502020204030204" pitchFamily="34" charset="0"/>
                    <a:cs typeface="Times New Roman" panose="02020603050405020304" pitchFamily="18" charset="0"/>
                  </a:rPr>
                  <a:t>) </a:t>
                </a:r>
                <a:endParaRPr lang="en-US" sz="2800" i="1">
                  <a:solidFill>
                    <a:schemeClr val="accent2"/>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463149" y="532315"/>
                <a:ext cx="4869988" cy="523220"/>
              </a:xfrm>
              <a:prstGeom prst="rect">
                <a:avLst/>
              </a:prstGeom>
              <a:blipFill>
                <a:blip r:embed="rId2"/>
                <a:stretch>
                  <a:fillRect l="-2628" t="-10465" r="-1502" b="-32558"/>
                </a:stretch>
              </a:blipFill>
            </p:spPr>
            <p:txBody>
              <a:bodyPr/>
              <a:lstStyle/>
              <a:p>
                <a:r>
                  <a:rPr lang="en-US">
                    <a:noFill/>
                  </a:rPr>
                  <a:t> </a:t>
                </a:r>
              </a:p>
            </p:txBody>
          </p:sp>
        </mc:Fallback>
      </mc:AlternateContent>
      <p:sp>
        <p:nvSpPr>
          <p:cNvPr id="9" name="Rectangle 8"/>
          <p:cNvSpPr/>
          <p:nvPr/>
        </p:nvSpPr>
        <p:spPr>
          <a:xfrm>
            <a:off x="2218636" y="1117463"/>
            <a:ext cx="7789312" cy="584775"/>
          </a:xfrm>
          <a:prstGeom prst="rect">
            <a:avLst/>
          </a:prstGeom>
        </p:spPr>
        <p:txBody>
          <a:bodyPr wrap="none">
            <a:spAutoFit/>
          </a:bodyPr>
          <a:lstStyle/>
          <a:p>
            <a:pPr algn="ctr"/>
            <a:r>
              <a:rPr lang="vi-VN" sz="3200" b="1">
                <a:solidFill>
                  <a:srgbClr val="CC6600"/>
                </a:solidFill>
                <a:latin typeface="#9Slide03 Sofia Pro Soft Bold" panose="020B0604020202020204" charset="0"/>
                <a:ea typeface="Calibri" panose="020F0502020204030204" pitchFamily="34" charset="0"/>
                <a:cs typeface="Arial" panose="020B0604020202020204" pitchFamily="34" charset="0"/>
              </a:rPr>
              <a:t>S</a:t>
            </a:r>
            <a:r>
              <a:rPr lang="en-US" sz="3200" b="1">
                <a:solidFill>
                  <a:srgbClr val="CC6600"/>
                </a:solidFill>
                <a:latin typeface="#9Slide03 Sofia Pro Soft Bold" panose="020B0604020202020204" charset="0"/>
                <a:ea typeface="Calibri" panose="020F0502020204030204" pitchFamily="34" charset="0"/>
                <a:cs typeface="Arial" panose="020B0604020202020204" pitchFamily="34" charset="0"/>
              </a:rPr>
              <a:t>ản xuất </a:t>
            </a:r>
            <a:r>
              <a:rPr lang="vi-VN" sz="3200" b="1">
                <a:solidFill>
                  <a:srgbClr val="CC6600"/>
                </a:solidFill>
                <a:latin typeface="#9Slide03 Sofia Pro Soft Bold" panose="020B0604020202020204" charset="0"/>
                <a:ea typeface="Calibri" panose="020F0502020204030204" pitchFamily="34" charset="0"/>
                <a:cs typeface="Arial" panose="020B0604020202020204" pitchFamily="34" charset="0"/>
              </a:rPr>
              <a:t>soda </a:t>
            </a:r>
            <a:r>
              <a:rPr lang="en-US" sz="3200" b="1">
                <a:solidFill>
                  <a:srgbClr val="CC6600"/>
                </a:solidFill>
                <a:latin typeface="#9Slide03 Sofia Pro Soft Bold" panose="020B0604020202020204" charset="0"/>
                <a:ea typeface="Calibri" panose="020F0502020204030204" pitchFamily="34" charset="0"/>
                <a:cs typeface="Arial" panose="020B0604020202020204" pitchFamily="34" charset="0"/>
              </a:rPr>
              <a:t>theo phương pháp Solvay </a:t>
            </a:r>
            <a:endParaRPr lang="en-US" sz="3200" b="1">
              <a:solidFill>
                <a:srgbClr val="CC6600"/>
              </a:solidFill>
              <a:latin typeface="#9Slide03 Sofia Pro Soft Bold" panose="020B0604020202020204" charset="0"/>
              <a:cs typeface="Arial" panose="020B0604020202020204" pitchFamily="34" charset="0"/>
            </a:endParaRPr>
          </a:p>
        </p:txBody>
      </p:sp>
      <p:sp>
        <p:nvSpPr>
          <p:cNvPr id="10" name="Rectangle 9"/>
          <p:cNvSpPr/>
          <p:nvPr/>
        </p:nvSpPr>
        <p:spPr>
          <a:xfrm>
            <a:off x="978241" y="2137147"/>
            <a:ext cx="10340742" cy="461665"/>
          </a:xfrm>
          <a:prstGeom prst="rect">
            <a:avLst/>
          </a:prstGeom>
        </p:spPr>
        <p:txBody>
          <a:bodyPr wrap="square">
            <a:spAutoFit/>
          </a:bodyPr>
          <a:lstStyle/>
          <a:p>
            <a:pPr marL="285750" indent="-285750">
              <a:buFont typeface="Arial" panose="020B0604020202020204" pitchFamily="34" charset="0"/>
              <a:buChar char="•"/>
            </a:pPr>
            <a:r>
              <a:rPr lang="vi-VN" sz="2400">
                <a:solidFill>
                  <a:srgbClr val="0070C0"/>
                </a:solidFill>
                <a:latin typeface="Arial" panose="020B0604020202020204" pitchFamily="34" charset="0"/>
                <a:ea typeface="Calibri" panose="020F0502020204030204" pitchFamily="34" charset="0"/>
                <a:cs typeface="Arial" panose="020B0604020202020204" pitchFamily="34" charset="0"/>
              </a:rPr>
              <a:t>Quy trình:</a:t>
            </a:r>
          </a:p>
        </p:txBody>
      </p:sp>
      <p:sp>
        <p:nvSpPr>
          <p:cNvPr id="14" name="Rectangle 13"/>
          <p:cNvSpPr/>
          <p:nvPr/>
        </p:nvSpPr>
        <p:spPr>
          <a:xfrm>
            <a:off x="847218" y="4606422"/>
            <a:ext cx="10951562" cy="522451"/>
          </a:xfrm>
          <a:prstGeom prst="rect">
            <a:avLst/>
          </a:prstGeom>
        </p:spPr>
        <p:txBody>
          <a:bodyPr wrap="square">
            <a:spAutoFit/>
          </a:bodyPr>
          <a:lstStyle/>
          <a:p>
            <a:pPr indent="180340" algn="just">
              <a:lnSpc>
                <a:spcPct val="130000"/>
              </a:lnSpc>
              <a:spcAft>
                <a:spcPts val="0"/>
              </a:spcAft>
            </a:pPr>
            <a:r>
              <a:rPr lang="vi-VN" sz="240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a:solidFill>
                  <a:srgbClr val="7030A0"/>
                </a:solidFill>
                <a:latin typeface="Arial" panose="020B0604020202020204" pitchFamily="34" charset="0"/>
                <a:ea typeface="Times New Roman" panose="02020603050405020304" pitchFamily="18" charset="0"/>
                <a:cs typeface="Arial" panose="020B0604020202020204" pitchFamily="34" charset="0"/>
              </a:rPr>
              <a:t>Nhiệt phân NaHCO</a:t>
            </a:r>
            <a:r>
              <a:rPr lang="en-US" sz="2400" baseline="-25000">
                <a:solidFill>
                  <a:srgbClr val="7030A0"/>
                </a:solidFill>
                <a:latin typeface="Arial" panose="020B0604020202020204" pitchFamily="34" charset="0"/>
                <a:ea typeface="Times New Roman" panose="02020603050405020304" pitchFamily="18" charset="0"/>
                <a:cs typeface="Arial" panose="020B0604020202020204" pitchFamily="34" charset="0"/>
              </a:rPr>
              <a:t>3</a:t>
            </a:r>
            <a:r>
              <a:rPr lang="en-US" sz="2400">
                <a:solidFill>
                  <a:srgbClr val="7030A0"/>
                </a:solidFill>
                <a:latin typeface="Arial" panose="020B0604020202020204" pitchFamily="34" charset="0"/>
                <a:ea typeface="Times New Roman" panose="02020603050405020304" pitchFamily="18" charset="0"/>
                <a:cs typeface="Arial" panose="020B0604020202020204" pitchFamily="34" charset="0"/>
              </a:rPr>
              <a:t> thu được soda.</a:t>
            </a:r>
            <a:endParaRPr lang="en-US" sz="2400">
              <a:solidFill>
                <a:srgbClr val="7030A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8" name="Rectangle 17"/>
          <p:cNvSpPr/>
          <p:nvPr/>
        </p:nvSpPr>
        <p:spPr>
          <a:xfrm>
            <a:off x="1013964" y="5755352"/>
            <a:ext cx="10618069" cy="461665"/>
          </a:xfrm>
          <a:prstGeom prst="rect">
            <a:avLst/>
          </a:prstGeom>
        </p:spPr>
        <p:txBody>
          <a:bodyPr wrap="square">
            <a:spAutoFit/>
          </a:bodyPr>
          <a:lstStyle/>
          <a:p>
            <a:r>
              <a:rPr lang="vi-VN" sz="240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2400">
                <a:solidFill>
                  <a:srgbClr val="7030A0"/>
                </a:solidFill>
                <a:latin typeface="Arial" panose="020B0604020202020204" pitchFamily="34" charset="0"/>
                <a:ea typeface="Calibri" panose="020F0502020204030204" pitchFamily="34" charset="0"/>
                <a:cs typeface="Arial" panose="020B0604020202020204" pitchFamily="34" charset="0"/>
              </a:rPr>
              <a:t>Đ</a:t>
            </a:r>
            <a:r>
              <a:rPr lang="vi-VN" sz="2400">
                <a:solidFill>
                  <a:srgbClr val="7030A0"/>
                </a:solidFill>
                <a:latin typeface="Arial" panose="020B0604020202020204" pitchFamily="34" charset="0"/>
                <a:ea typeface="Calibri" panose="020F0502020204030204" pitchFamily="34" charset="0"/>
                <a:cs typeface="Arial" panose="020B0604020202020204" pitchFamily="34" charset="0"/>
              </a:rPr>
              <a:t>ể</a:t>
            </a:r>
            <a:r>
              <a:rPr lang="en-US" sz="2400">
                <a:solidFill>
                  <a:srgbClr val="7030A0"/>
                </a:solidFill>
                <a:latin typeface="Arial" panose="020B0604020202020204" pitchFamily="34" charset="0"/>
                <a:ea typeface="Calibri" panose="020F0502020204030204" pitchFamily="34" charset="0"/>
                <a:cs typeface="Arial" panose="020B0604020202020204" pitchFamily="34" charset="0"/>
              </a:rPr>
              <a:t> tái sử dụng NH</a:t>
            </a:r>
            <a:r>
              <a:rPr lang="en-US" sz="2400" baseline="-25000">
                <a:solidFill>
                  <a:srgbClr val="7030A0"/>
                </a:solidFill>
                <a:latin typeface="Arial" panose="020B0604020202020204" pitchFamily="34" charset="0"/>
                <a:ea typeface="Calibri" panose="020F0502020204030204" pitchFamily="34" charset="0"/>
                <a:cs typeface="Arial" panose="020B0604020202020204" pitchFamily="34" charset="0"/>
              </a:rPr>
              <a:t>3</a:t>
            </a:r>
            <a:r>
              <a:rPr lang="en-US" sz="2400">
                <a:solidFill>
                  <a:srgbClr val="7030A0"/>
                </a:solidFill>
                <a:latin typeface="Arial" panose="020B0604020202020204" pitchFamily="34" charset="0"/>
                <a:ea typeface="Calibri" panose="020F0502020204030204" pitchFamily="34" charset="0"/>
                <a:cs typeface="Arial" panose="020B0604020202020204" pitchFamily="34" charset="0"/>
              </a:rPr>
              <a:t>, người ta cho dung dịch NH</a:t>
            </a:r>
            <a:r>
              <a:rPr lang="en-US" sz="2400" baseline="-25000">
                <a:solidFill>
                  <a:srgbClr val="7030A0"/>
                </a:solidFill>
                <a:latin typeface="Arial" panose="020B0604020202020204" pitchFamily="34" charset="0"/>
                <a:ea typeface="Calibri" panose="020F0502020204030204" pitchFamily="34" charset="0"/>
                <a:cs typeface="Arial" panose="020B0604020202020204" pitchFamily="34" charset="0"/>
              </a:rPr>
              <a:t>4</a:t>
            </a:r>
            <a:r>
              <a:rPr lang="en-US" sz="2400">
                <a:solidFill>
                  <a:srgbClr val="7030A0"/>
                </a:solidFill>
                <a:latin typeface="Arial" panose="020B0604020202020204" pitchFamily="34" charset="0"/>
                <a:ea typeface="Calibri" panose="020F0502020204030204" pitchFamily="34" charset="0"/>
                <a:cs typeface="Arial" panose="020B0604020202020204" pitchFamily="34" charset="0"/>
              </a:rPr>
              <a:t>Cl ph</a:t>
            </a:r>
            <a:r>
              <a:rPr lang="vi-VN" sz="2400">
                <a:solidFill>
                  <a:srgbClr val="7030A0"/>
                </a:solidFill>
                <a:latin typeface="Arial" panose="020B0604020202020204" pitchFamily="34" charset="0"/>
                <a:ea typeface="Calibri" panose="020F0502020204030204" pitchFamily="34" charset="0"/>
                <a:cs typeface="Arial" panose="020B0604020202020204" pitchFamily="34" charset="0"/>
              </a:rPr>
              <a:t>ả</a:t>
            </a:r>
            <a:r>
              <a:rPr lang="en-US" sz="2400">
                <a:solidFill>
                  <a:srgbClr val="7030A0"/>
                </a:solidFill>
                <a:latin typeface="Arial" panose="020B0604020202020204" pitchFamily="34" charset="0"/>
                <a:ea typeface="Calibri" panose="020F0502020204030204" pitchFamily="34" charset="0"/>
                <a:cs typeface="Arial" panose="020B0604020202020204" pitchFamily="34" charset="0"/>
              </a:rPr>
              <a:t>n ứng với CaO </a:t>
            </a:r>
            <a:endParaRPr lang="en-US" sz="2400">
              <a:solidFill>
                <a:srgbClr val="7030A0"/>
              </a:solidFill>
              <a:latin typeface="Arial" panose="020B0604020202020204" pitchFamily="34" charset="0"/>
              <a:cs typeface="Arial" panose="020B0604020202020204" pitchFamily="34" charset="0"/>
            </a:endParaRPr>
          </a:p>
        </p:txBody>
      </p:sp>
      <p:sp>
        <p:nvSpPr>
          <p:cNvPr id="20" name="Rectangle 19"/>
          <p:cNvSpPr/>
          <p:nvPr/>
        </p:nvSpPr>
        <p:spPr>
          <a:xfrm>
            <a:off x="978241" y="1615988"/>
            <a:ext cx="4685898" cy="461665"/>
          </a:xfrm>
          <a:prstGeom prst="rect">
            <a:avLst/>
          </a:prstGeom>
        </p:spPr>
        <p:txBody>
          <a:bodyPr wrap="none">
            <a:spAutoFit/>
          </a:bodyPr>
          <a:lstStyle/>
          <a:p>
            <a:pPr marL="285750" indent="-285750">
              <a:buFont typeface="Arial" panose="020B0604020202020204" pitchFamily="34" charset="0"/>
              <a:buChar char="•"/>
            </a:pPr>
            <a:r>
              <a:rPr lang="vi-VN" sz="2400">
                <a:solidFill>
                  <a:srgbClr val="0070C0"/>
                </a:solidFill>
                <a:latin typeface="Arial" panose="020B0604020202020204" pitchFamily="34" charset="0"/>
                <a:ea typeface="Calibri" panose="020F0502020204030204" pitchFamily="34" charset="0"/>
                <a:cs typeface="Arial" panose="020B0604020202020204" pitchFamily="34" charset="0"/>
              </a:rPr>
              <a:t>N</a:t>
            </a:r>
            <a:r>
              <a:rPr lang="en-US" sz="2400">
                <a:solidFill>
                  <a:srgbClr val="0070C0"/>
                </a:solidFill>
                <a:latin typeface="Arial" panose="020B0604020202020204" pitchFamily="34" charset="0"/>
                <a:ea typeface="Calibri" panose="020F0502020204030204" pitchFamily="34" charset="0"/>
                <a:cs typeface="Arial" panose="020B0604020202020204" pitchFamily="34" charset="0"/>
              </a:rPr>
              <a:t>guyên </a:t>
            </a:r>
            <a:r>
              <a:rPr lang="vi-VN" sz="2400">
                <a:solidFill>
                  <a:srgbClr val="0070C0"/>
                </a:solidFill>
                <a:latin typeface="Arial" panose="020B0604020202020204" pitchFamily="34" charset="0"/>
                <a:ea typeface="Calibri" panose="020F0502020204030204" pitchFamily="34" charset="0"/>
                <a:cs typeface="Arial" panose="020B0604020202020204" pitchFamily="34" charset="0"/>
              </a:rPr>
              <a:t>liệu: </a:t>
            </a:r>
            <a:r>
              <a:rPr lang="en-US" sz="2400">
                <a:solidFill>
                  <a:srgbClr val="0070C0"/>
                </a:solidFill>
                <a:latin typeface="Arial" panose="020B0604020202020204" pitchFamily="34" charset="0"/>
                <a:ea typeface="Calibri" panose="020F0502020204030204" pitchFamily="34" charset="0"/>
                <a:cs typeface="Arial" panose="020B0604020202020204" pitchFamily="34" charset="0"/>
              </a:rPr>
              <a:t>đá vôi và muối ăn</a:t>
            </a:r>
            <a:endParaRPr lang="en-US" sz="2400">
              <a:solidFill>
                <a:srgbClr val="0070C0"/>
              </a:solidFill>
              <a:latin typeface="Arial" panose="020B0604020202020204" pitchFamily="34" charset="0"/>
              <a:cs typeface="Arial" panose="020B0604020202020204" pitchFamily="34" charset="0"/>
            </a:endParaRPr>
          </a:p>
        </p:txBody>
      </p:sp>
      <p:sp>
        <p:nvSpPr>
          <p:cNvPr id="21" name="Rectangle 20"/>
          <p:cNvSpPr/>
          <p:nvPr/>
        </p:nvSpPr>
        <p:spPr>
          <a:xfrm>
            <a:off x="979550" y="3592139"/>
            <a:ext cx="11212450" cy="461665"/>
          </a:xfrm>
          <a:prstGeom prst="rect">
            <a:avLst/>
          </a:prstGeom>
        </p:spPr>
        <p:txBody>
          <a:bodyPr wrap="square">
            <a:spAutoFit/>
          </a:bodyPr>
          <a:lstStyle/>
          <a:p>
            <a:r>
              <a:rPr lang="vi-VN" sz="2400">
                <a:solidFill>
                  <a:srgbClr val="7030A0"/>
                </a:solidFill>
                <a:ea typeface="Calibri" panose="020F0502020204030204" pitchFamily="34" charset="0"/>
                <a:cs typeface="Arial" panose="020B0604020202020204" pitchFamily="34" charset="0"/>
              </a:rPr>
              <a:t>- C</a:t>
            </a:r>
            <a:r>
              <a:rPr lang="en-US" sz="2400">
                <a:solidFill>
                  <a:srgbClr val="7030A0"/>
                </a:solidFill>
                <a:latin typeface="Arial" panose="020B0604020202020204" pitchFamily="34" charset="0"/>
                <a:ea typeface="Calibri" panose="020F0502020204030204" pitchFamily="34" charset="0"/>
                <a:cs typeface="Arial" panose="020B0604020202020204" pitchFamily="34" charset="0"/>
              </a:rPr>
              <a:t>ho khí C</a:t>
            </a:r>
            <a:r>
              <a:rPr lang="vi-VN" sz="2400">
                <a:solidFill>
                  <a:srgbClr val="7030A0"/>
                </a:solidFill>
                <a:ea typeface="Calibri" panose="020F0502020204030204" pitchFamily="34" charset="0"/>
                <a:cs typeface="Arial" panose="020B0604020202020204" pitchFamily="34" charset="0"/>
              </a:rPr>
              <a:t>O</a:t>
            </a:r>
            <a:r>
              <a:rPr lang="vi-VN" sz="2400" baseline="-25000">
                <a:solidFill>
                  <a:srgbClr val="7030A0"/>
                </a:solidFill>
                <a:ea typeface="Calibri" panose="020F0502020204030204" pitchFamily="34" charset="0"/>
                <a:cs typeface="Arial" panose="020B0604020202020204" pitchFamily="34" charset="0"/>
              </a:rPr>
              <a:t>2</a:t>
            </a:r>
            <a:r>
              <a:rPr lang="en-US" sz="2400">
                <a:solidFill>
                  <a:srgbClr val="7030A0"/>
                </a:solidFill>
                <a:latin typeface="Arial" panose="020B0604020202020204" pitchFamily="34" charset="0"/>
                <a:ea typeface="Calibri" panose="020F0502020204030204" pitchFamily="34" charset="0"/>
                <a:cs typeface="Arial" panose="020B0604020202020204" pitchFamily="34" charset="0"/>
              </a:rPr>
              <a:t> vào dung dịch chứa sodium chloride bão hoà và ammonia bão hoà.</a:t>
            </a:r>
            <a:endParaRPr lang="en-US" sz="240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680991" y="3992249"/>
                <a:ext cx="10117789" cy="665118"/>
              </a:xfrm>
              <a:prstGeom prst="rect">
                <a:avLst/>
              </a:prstGeom>
            </p:spPr>
            <p:txBody>
              <a:bodyPr wrap="square">
                <a:spAutoFit/>
              </a:bodyPr>
              <a:lstStyle/>
              <a:p>
                <a:r>
                  <a:rPr lang="vi-VN" altLang="en-US">
                    <a:solidFill>
                      <a:srgbClr val="0070C0"/>
                    </a:solidFill>
                    <a:cs typeface="Times New Roman" panose="02020603050405020304" pitchFamily="18" charset="0"/>
                  </a:rPr>
                  <a:t> </a:t>
                </a:r>
                <a14:m>
                  <m:oMath xmlns:m="http://schemas.openxmlformats.org/officeDocument/2006/math">
                    <m:sSub>
                      <m:sSubPr>
                        <m:ctrlPr>
                          <a:rPr lang="vi-VN" altLang="en-US" sz="2400" i="1">
                            <a:solidFill>
                              <a:srgbClr val="F67B00"/>
                            </a:solidFill>
                            <a:latin typeface="Cambria Math" panose="02040503050406030204" pitchFamily="18" charset="0"/>
                            <a:cs typeface="Times New Roman" panose="02020603050405020304" pitchFamily="18" charset="0"/>
                          </a:rPr>
                        </m:ctrlPr>
                      </m:sSubPr>
                      <m:e>
                        <m:r>
                          <m:rPr>
                            <m:sty m:val="p"/>
                          </m:rPr>
                          <a:rPr lang="vi-VN" altLang="en-US" sz="2400" i="1">
                            <a:solidFill>
                              <a:srgbClr val="F67B00"/>
                            </a:solidFill>
                            <a:latin typeface="Cambria Math" panose="02040503050406030204" pitchFamily="18" charset="0"/>
                            <a:cs typeface="Times New Roman" panose="02020603050405020304" pitchFamily="18" charset="0"/>
                          </a:rPr>
                          <m:t>NaCl</m:t>
                        </m:r>
                      </m:e>
                      <m:sub>
                        <m:r>
                          <a:rPr lang="vi-VN" altLang="en-US" sz="2400" i="1">
                            <a:solidFill>
                              <a:srgbClr val="F67B00"/>
                            </a:solidFill>
                            <a:latin typeface="Cambria Math" panose="02040503050406030204" pitchFamily="18" charset="0"/>
                            <a:cs typeface="Times New Roman" panose="02020603050405020304" pitchFamily="18" charset="0"/>
                          </a:rPr>
                          <m:t>(</m:t>
                        </m:r>
                        <m:r>
                          <m:rPr>
                            <m:sty m:val="p"/>
                          </m:rPr>
                          <a:rPr lang="vi-VN" altLang="en-US" sz="2400" i="1">
                            <a:solidFill>
                              <a:srgbClr val="F67B00"/>
                            </a:solidFill>
                            <a:latin typeface="Cambria Math" panose="02040503050406030204" pitchFamily="18" charset="0"/>
                            <a:cs typeface="Times New Roman" panose="02020603050405020304" pitchFamily="18" charset="0"/>
                          </a:rPr>
                          <m:t>aq</m:t>
                        </m:r>
                        <m:r>
                          <a:rPr lang="vi-VN" altLang="en-US" sz="2400" i="1">
                            <a:solidFill>
                              <a:srgbClr val="F67B00"/>
                            </a:solidFill>
                            <a:latin typeface="Cambria Math" panose="02040503050406030204" pitchFamily="18" charset="0"/>
                            <a:cs typeface="Times New Roman" panose="02020603050405020304" pitchFamily="18" charset="0"/>
                          </a:rPr>
                          <m:t>)</m:t>
                        </m:r>
                      </m:sub>
                    </m:sSub>
                    <m:r>
                      <a:rPr lang="vi-VN" altLang="en-US" sz="2400" i="1">
                        <a:solidFill>
                          <a:srgbClr val="F67B00"/>
                        </a:solidFill>
                        <a:latin typeface="Cambria Math" panose="02040503050406030204" pitchFamily="18" charset="0"/>
                        <a:cs typeface="Times New Roman" panose="02020603050405020304" pitchFamily="18" charset="0"/>
                      </a:rPr>
                      <m:t>+</m:t>
                    </m:r>
                    <m:sSub>
                      <m:sSubPr>
                        <m:ctrlPr>
                          <a:rPr lang="vi-VN" altLang="en-US" sz="2400" i="1">
                            <a:solidFill>
                              <a:srgbClr val="F67B00"/>
                            </a:solidFill>
                            <a:latin typeface="Cambria Math" panose="02040503050406030204" pitchFamily="18" charset="0"/>
                            <a:cs typeface="Times New Roman" panose="02020603050405020304" pitchFamily="18" charset="0"/>
                          </a:rPr>
                        </m:ctrlPr>
                      </m:sSubPr>
                      <m:e>
                        <m:r>
                          <m:rPr>
                            <m:sty m:val="p"/>
                          </m:rPr>
                          <a:rPr lang="vi-VN" altLang="en-US" sz="2400" i="1">
                            <a:solidFill>
                              <a:srgbClr val="F67B00"/>
                            </a:solidFill>
                            <a:latin typeface="Cambria Math" panose="02040503050406030204" pitchFamily="18" charset="0"/>
                            <a:cs typeface="Times New Roman" panose="02020603050405020304" pitchFamily="18" charset="0"/>
                          </a:rPr>
                          <m:t>CO</m:t>
                        </m:r>
                      </m:e>
                      <m:sub>
                        <m:r>
                          <a:rPr lang="vi-VN" altLang="en-US" sz="2400" i="1">
                            <a:solidFill>
                              <a:srgbClr val="F67B00"/>
                            </a:solidFill>
                            <a:latin typeface="Cambria Math" panose="02040503050406030204" pitchFamily="18" charset="0"/>
                            <a:cs typeface="Times New Roman" panose="02020603050405020304" pitchFamily="18" charset="0"/>
                          </a:rPr>
                          <m:t>2</m:t>
                        </m:r>
                        <m:r>
                          <a:rPr lang="vi-VN" altLang="en-US" sz="2400" i="1">
                            <a:solidFill>
                              <a:srgbClr val="F67B00"/>
                            </a:solidFill>
                            <a:latin typeface="Cambria Math" panose="02040503050406030204" pitchFamily="18" charset="0"/>
                            <a:cs typeface="Times New Roman" panose="02020603050405020304" pitchFamily="18" charset="0"/>
                          </a:rPr>
                          <m:t>(</m:t>
                        </m:r>
                        <m:r>
                          <m:rPr>
                            <m:sty m:val="p"/>
                          </m:rPr>
                          <a:rPr lang="vi-VN" altLang="en-US" sz="2400" i="1">
                            <a:solidFill>
                              <a:srgbClr val="F67B00"/>
                            </a:solidFill>
                            <a:latin typeface="Cambria Math" panose="02040503050406030204" pitchFamily="18" charset="0"/>
                            <a:cs typeface="Times New Roman" panose="02020603050405020304" pitchFamily="18" charset="0"/>
                          </a:rPr>
                          <m:t>aq</m:t>
                        </m:r>
                        <m:r>
                          <a:rPr lang="vi-VN" altLang="en-US" sz="2400" i="1">
                            <a:solidFill>
                              <a:srgbClr val="F67B00"/>
                            </a:solidFill>
                            <a:latin typeface="Cambria Math" panose="02040503050406030204" pitchFamily="18" charset="0"/>
                            <a:cs typeface="Times New Roman" panose="02020603050405020304" pitchFamily="18" charset="0"/>
                          </a:rPr>
                          <m:t>)</m:t>
                        </m:r>
                      </m:sub>
                    </m:sSub>
                    <m:r>
                      <a:rPr lang="vi-VN" altLang="en-US" sz="2400" i="1">
                        <a:solidFill>
                          <a:srgbClr val="F67B00"/>
                        </a:solidFill>
                        <a:latin typeface="Cambria Math" panose="02040503050406030204" pitchFamily="18" charset="0"/>
                        <a:cs typeface="Times New Roman" panose="02020603050405020304" pitchFamily="18" charset="0"/>
                      </a:rPr>
                      <m:t>+</m:t>
                    </m:r>
                    <m:sSub>
                      <m:sSubPr>
                        <m:ctrlPr>
                          <a:rPr lang="vi-VN" altLang="en-US" sz="2400" i="1">
                            <a:solidFill>
                              <a:srgbClr val="F67B00"/>
                            </a:solidFill>
                            <a:latin typeface="Cambria Math" panose="02040503050406030204" pitchFamily="18" charset="0"/>
                            <a:cs typeface="Times New Roman" panose="02020603050405020304" pitchFamily="18" charset="0"/>
                          </a:rPr>
                        </m:ctrlPr>
                      </m:sSubPr>
                      <m:e>
                        <m:r>
                          <m:rPr>
                            <m:sty m:val="p"/>
                          </m:rPr>
                          <a:rPr lang="vi-VN" altLang="en-US" sz="2400" i="1">
                            <a:solidFill>
                              <a:srgbClr val="F67B00"/>
                            </a:solidFill>
                            <a:latin typeface="Cambria Math" panose="02040503050406030204" pitchFamily="18" charset="0"/>
                            <a:cs typeface="Times New Roman" panose="02020603050405020304" pitchFamily="18" charset="0"/>
                          </a:rPr>
                          <m:t>NH</m:t>
                        </m:r>
                      </m:e>
                      <m:sub>
                        <m:r>
                          <a:rPr lang="vi-VN" altLang="en-US" sz="2400" i="1">
                            <a:solidFill>
                              <a:srgbClr val="F67B00"/>
                            </a:solidFill>
                            <a:latin typeface="Cambria Math" panose="02040503050406030204" pitchFamily="18" charset="0"/>
                            <a:cs typeface="Times New Roman" panose="02020603050405020304" pitchFamily="18" charset="0"/>
                          </a:rPr>
                          <m:t>3</m:t>
                        </m:r>
                        <m:r>
                          <a:rPr lang="vi-VN" altLang="en-US" sz="2400" i="1">
                            <a:solidFill>
                              <a:srgbClr val="F67B00"/>
                            </a:solidFill>
                            <a:latin typeface="Cambria Math" panose="02040503050406030204" pitchFamily="18" charset="0"/>
                            <a:cs typeface="Times New Roman" panose="02020603050405020304" pitchFamily="18" charset="0"/>
                          </a:rPr>
                          <m:t>(</m:t>
                        </m:r>
                        <m:r>
                          <m:rPr>
                            <m:sty m:val="p"/>
                          </m:rPr>
                          <a:rPr lang="vi-VN" altLang="en-US" sz="2400" i="1">
                            <a:solidFill>
                              <a:srgbClr val="F67B00"/>
                            </a:solidFill>
                            <a:latin typeface="Cambria Math" panose="02040503050406030204" pitchFamily="18" charset="0"/>
                            <a:cs typeface="Times New Roman" panose="02020603050405020304" pitchFamily="18" charset="0"/>
                          </a:rPr>
                          <m:t>aq</m:t>
                        </m:r>
                        <m:r>
                          <a:rPr lang="vi-VN" altLang="en-US" sz="2400" i="1">
                            <a:solidFill>
                              <a:srgbClr val="F67B00"/>
                            </a:solidFill>
                            <a:latin typeface="Cambria Math" panose="02040503050406030204" pitchFamily="18" charset="0"/>
                            <a:cs typeface="Times New Roman" panose="02020603050405020304" pitchFamily="18" charset="0"/>
                          </a:rPr>
                          <m:t>)</m:t>
                        </m:r>
                      </m:sub>
                    </m:sSub>
                    <m:r>
                      <a:rPr lang="vi-VN" altLang="en-US" sz="2400" i="1">
                        <a:solidFill>
                          <a:srgbClr val="F67B00"/>
                        </a:solidFill>
                        <a:latin typeface="Cambria Math" panose="02040503050406030204" pitchFamily="18" charset="0"/>
                        <a:cs typeface="Times New Roman" panose="02020603050405020304" pitchFamily="18" charset="0"/>
                      </a:rPr>
                      <m:t>+</m:t>
                    </m:r>
                    <m:sSub>
                      <m:sSubPr>
                        <m:ctrlPr>
                          <a:rPr lang="vi-VN" altLang="en-US" sz="2400" i="1">
                            <a:solidFill>
                              <a:srgbClr val="F67B00"/>
                            </a:solidFill>
                            <a:latin typeface="Cambria Math" panose="02040503050406030204" pitchFamily="18" charset="0"/>
                            <a:cs typeface="Times New Roman" panose="02020603050405020304" pitchFamily="18" charset="0"/>
                          </a:rPr>
                        </m:ctrlPr>
                      </m:sSubPr>
                      <m:e>
                        <m:r>
                          <m:rPr>
                            <m:sty m:val="p"/>
                          </m:rPr>
                          <a:rPr lang="vi-VN" altLang="en-US" sz="2400" i="1">
                            <a:solidFill>
                              <a:srgbClr val="F67B00"/>
                            </a:solidFill>
                            <a:latin typeface="Cambria Math" panose="02040503050406030204" pitchFamily="18" charset="0"/>
                            <a:cs typeface="Times New Roman" panose="02020603050405020304" pitchFamily="18" charset="0"/>
                          </a:rPr>
                          <m:t>H</m:t>
                        </m:r>
                      </m:e>
                      <m:sub>
                        <m:r>
                          <a:rPr lang="vi-VN" altLang="en-US" sz="2400" i="1">
                            <a:solidFill>
                              <a:srgbClr val="F67B00"/>
                            </a:solidFill>
                            <a:latin typeface="Cambria Math" panose="02040503050406030204" pitchFamily="18" charset="0"/>
                            <a:cs typeface="Times New Roman" panose="02020603050405020304" pitchFamily="18" charset="0"/>
                          </a:rPr>
                          <m:t>2</m:t>
                        </m:r>
                      </m:sub>
                    </m:sSub>
                    <m:sSub>
                      <m:sSubPr>
                        <m:ctrlPr>
                          <a:rPr lang="vi-VN" altLang="en-US" sz="2400" i="1">
                            <a:solidFill>
                              <a:srgbClr val="F67B00"/>
                            </a:solidFill>
                            <a:latin typeface="Cambria Math" panose="02040503050406030204" pitchFamily="18" charset="0"/>
                            <a:cs typeface="Times New Roman" panose="02020603050405020304" pitchFamily="18" charset="0"/>
                          </a:rPr>
                        </m:ctrlPr>
                      </m:sSubPr>
                      <m:e>
                        <m:r>
                          <m:rPr>
                            <m:sty m:val="p"/>
                          </m:rPr>
                          <a:rPr lang="vi-VN" altLang="en-US" sz="2400" i="1">
                            <a:solidFill>
                              <a:srgbClr val="F67B00"/>
                            </a:solidFill>
                            <a:latin typeface="Cambria Math" panose="02040503050406030204" pitchFamily="18" charset="0"/>
                            <a:cs typeface="Times New Roman" panose="02020603050405020304" pitchFamily="18" charset="0"/>
                          </a:rPr>
                          <m:t>O</m:t>
                        </m:r>
                      </m:e>
                      <m:sub>
                        <m:r>
                          <a:rPr lang="vi-VN" altLang="en-US" sz="2400" i="1">
                            <a:solidFill>
                              <a:srgbClr val="F67B00"/>
                            </a:solidFill>
                            <a:latin typeface="Cambria Math" panose="02040503050406030204" pitchFamily="18" charset="0"/>
                            <a:cs typeface="Times New Roman" panose="02020603050405020304" pitchFamily="18" charset="0"/>
                          </a:rPr>
                          <m:t>(</m:t>
                        </m:r>
                        <m:r>
                          <m:rPr>
                            <m:sty m:val="p"/>
                          </m:rPr>
                          <a:rPr lang="vi-VN" altLang="en-US" sz="2400" i="1">
                            <a:solidFill>
                              <a:srgbClr val="F67B00"/>
                            </a:solidFill>
                            <a:latin typeface="Cambria Math" panose="02040503050406030204" pitchFamily="18" charset="0"/>
                            <a:cs typeface="Times New Roman" panose="02020603050405020304" pitchFamily="18" charset="0"/>
                          </a:rPr>
                          <m:t>l</m:t>
                        </m:r>
                        <m:r>
                          <a:rPr lang="vi-VN" altLang="en-US" sz="2400" i="1">
                            <a:solidFill>
                              <a:srgbClr val="F67B00"/>
                            </a:solidFill>
                            <a:latin typeface="Cambria Math" panose="02040503050406030204" pitchFamily="18" charset="0"/>
                            <a:cs typeface="Times New Roman" panose="02020603050405020304" pitchFamily="18" charset="0"/>
                          </a:rPr>
                          <m:t>)</m:t>
                        </m:r>
                      </m:sub>
                    </m:sSub>
                    <m:r>
                      <a:rPr lang="vi-VN" altLang="en-US" sz="2400" i="1">
                        <a:solidFill>
                          <a:srgbClr val="F67B00"/>
                        </a:solidFill>
                        <a:latin typeface="Cambria Math" panose="02040503050406030204" pitchFamily="18" charset="0"/>
                        <a:cs typeface="Times New Roman" panose="02020603050405020304" pitchFamily="18" charset="0"/>
                      </a:rPr>
                      <m:t> </m:t>
                    </m:r>
                    <m:groupChr>
                      <m:groupChrPr>
                        <m:chr m:val="⇔"/>
                        <m:vertJc m:val="bot"/>
                        <m:ctrlPr>
                          <a:rPr lang="vi-VN" altLang="en-US" sz="2400" i="1">
                            <a:solidFill>
                              <a:srgbClr val="F67B00"/>
                            </a:solidFill>
                            <a:latin typeface="Cambria Math" panose="02040503050406030204" pitchFamily="18" charset="0"/>
                            <a:cs typeface="Times New Roman" panose="02020603050405020304" pitchFamily="18" charset="0"/>
                          </a:rPr>
                        </m:ctrlPr>
                      </m:groupChrPr>
                      <m:e/>
                    </m:groupChr>
                    <m:sSub>
                      <m:sSubPr>
                        <m:ctrlPr>
                          <a:rPr lang="vi-VN" altLang="en-US" sz="2400" i="1">
                            <a:solidFill>
                              <a:srgbClr val="F67B00"/>
                            </a:solidFill>
                            <a:latin typeface="Cambria Math" panose="02040503050406030204" pitchFamily="18" charset="0"/>
                            <a:cs typeface="Times New Roman" panose="02020603050405020304" pitchFamily="18" charset="0"/>
                          </a:rPr>
                        </m:ctrlPr>
                      </m:sSubPr>
                      <m:e>
                        <m:r>
                          <m:rPr>
                            <m:sty m:val="p"/>
                          </m:rPr>
                          <a:rPr lang="vi-VN" altLang="en-US" sz="2400" i="1">
                            <a:solidFill>
                              <a:srgbClr val="F67B00"/>
                            </a:solidFill>
                            <a:latin typeface="Cambria Math" panose="02040503050406030204" pitchFamily="18" charset="0"/>
                            <a:cs typeface="Times New Roman" panose="02020603050405020304" pitchFamily="18" charset="0"/>
                          </a:rPr>
                          <m:t>NaHCO</m:t>
                        </m:r>
                      </m:e>
                      <m:sub>
                        <m:r>
                          <a:rPr lang="vi-VN" altLang="en-US" sz="2400" i="1">
                            <a:solidFill>
                              <a:srgbClr val="F67B00"/>
                            </a:solidFill>
                            <a:latin typeface="Cambria Math" panose="02040503050406030204" pitchFamily="18" charset="0"/>
                            <a:cs typeface="Times New Roman" panose="02020603050405020304" pitchFamily="18" charset="0"/>
                          </a:rPr>
                          <m:t>3</m:t>
                        </m:r>
                        <m:r>
                          <a:rPr lang="vi-VN" altLang="en-US" sz="2400" i="1">
                            <a:solidFill>
                              <a:srgbClr val="F67B00"/>
                            </a:solidFill>
                            <a:latin typeface="Cambria Math" panose="02040503050406030204" pitchFamily="18" charset="0"/>
                            <a:cs typeface="Times New Roman" panose="02020603050405020304" pitchFamily="18" charset="0"/>
                          </a:rPr>
                          <m:t>(</m:t>
                        </m:r>
                        <m:r>
                          <m:rPr>
                            <m:sty m:val="p"/>
                          </m:rPr>
                          <a:rPr lang="vi-VN" altLang="en-US" sz="2400" i="1">
                            <a:solidFill>
                              <a:srgbClr val="F67B00"/>
                            </a:solidFill>
                            <a:latin typeface="Cambria Math" panose="02040503050406030204" pitchFamily="18" charset="0"/>
                            <a:cs typeface="Times New Roman" panose="02020603050405020304" pitchFamily="18" charset="0"/>
                          </a:rPr>
                          <m:t>s</m:t>
                        </m:r>
                        <m:r>
                          <a:rPr lang="vi-VN" altLang="en-US" sz="2400" i="1">
                            <a:solidFill>
                              <a:srgbClr val="F67B00"/>
                            </a:solidFill>
                            <a:latin typeface="Cambria Math" panose="02040503050406030204" pitchFamily="18" charset="0"/>
                            <a:cs typeface="Times New Roman" panose="02020603050405020304" pitchFamily="18" charset="0"/>
                          </a:rPr>
                          <m:t>)</m:t>
                        </m:r>
                      </m:sub>
                    </m:sSub>
                    <m:r>
                      <a:rPr lang="vi-VN" altLang="en-US" sz="2400" i="1">
                        <a:solidFill>
                          <a:srgbClr val="F67B00"/>
                        </a:solidFill>
                        <a:latin typeface="Cambria Math" panose="02040503050406030204" pitchFamily="18" charset="0"/>
                        <a:cs typeface="Times New Roman" panose="02020603050405020304" pitchFamily="18" charset="0"/>
                      </a:rPr>
                      <m:t>+</m:t>
                    </m:r>
                    <m:sSub>
                      <m:sSubPr>
                        <m:ctrlPr>
                          <a:rPr lang="vi-VN" altLang="en-US" sz="2400" i="1">
                            <a:solidFill>
                              <a:srgbClr val="F67B00"/>
                            </a:solidFill>
                            <a:latin typeface="Cambria Math" panose="02040503050406030204" pitchFamily="18" charset="0"/>
                            <a:cs typeface="Times New Roman" panose="02020603050405020304" pitchFamily="18" charset="0"/>
                          </a:rPr>
                        </m:ctrlPr>
                      </m:sSubPr>
                      <m:e>
                        <m:r>
                          <m:rPr>
                            <m:sty m:val="p"/>
                          </m:rPr>
                          <a:rPr lang="vi-VN" altLang="en-US" sz="2400" i="1">
                            <a:solidFill>
                              <a:srgbClr val="F67B00"/>
                            </a:solidFill>
                            <a:latin typeface="Cambria Math" panose="02040503050406030204" pitchFamily="18" charset="0"/>
                            <a:cs typeface="Times New Roman" panose="02020603050405020304" pitchFamily="18" charset="0"/>
                          </a:rPr>
                          <m:t>NH</m:t>
                        </m:r>
                      </m:e>
                      <m:sub>
                        <m:r>
                          <a:rPr lang="vi-VN" altLang="en-US" sz="2400" i="1">
                            <a:solidFill>
                              <a:srgbClr val="F67B00"/>
                            </a:solidFill>
                            <a:latin typeface="Cambria Math" panose="02040503050406030204" pitchFamily="18" charset="0"/>
                            <a:cs typeface="Times New Roman" panose="02020603050405020304" pitchFamily="18" charset="0"/>
                          </a:rPr>
                          <m:t>4</m:t>
                        </m:r>
                      </m:sub>
                    </m:sSub>
                    <m:sSub>
                      <m:sSubPr>
                        <m:ctrlPr>
                          <a:rPr lang="vi-VN" altLang="en-US" sz="2400" i="1">
                            <a:solidFill>
                              <a:srgbClr val="F67B00"/>
                            </a:solidFill>
                            <a:latin typeface="Cambria Math" panose="02040503050406030204" pitchFamily="18" charset="0"/>
                            <a:cs typeface="Times New Roman" panose="02020603050405020304" pitchFamily="18" charset="0"/>
                          </a:rPr>
                        </m:ctrlPr>
                      </m:sSubPr>
                      <m:e>
                        <m:r>
                          <m:rPr>
                            <m:sty m:val="p"/>
                          </m:rPr>
                          <a:rPr lang="vi-VN" altLang="en-US" sz="2400" i="1">
                            <a:solidFill>
                              <a:srgbClr val="F67B00"/>
                            </a:solidFill>
                            <a:latin typeface="Cambria Math" panose="02040503050406030204" pitchFamily="18" charset="0"/>
                            <a:cs typeface="Times New Roman" panose="02020603050405020304" pitchFamily="18" charset="0"/>
                          </a:rPr>
                          <m:t>Cl</m:t>
                        </m:r>
                      </m:e>
                      <m:sub>
                        <m:r>
                          <a:rPr lang="vi-VN" altLang="en-US" sz="2400" i="1">
                            <a:solidFill>
                              <a:srgbClr val="F67B00"/>
                            </a:solidFill>
                            <a:latin typeface="Cambria Math" panose="02040503050406030204" pitchFamily="18" charset="0"/>
                            <a:cs typeface="Times New Roman" panose="02020603050405020304" pitchFamily="18" charset="0"/>
                          </a:rPr>
                          <m:t>(</m:t>
                        </m:r>
                        <m:r>
                          <m:rPr>
                            <m:sty m:val="p"/>
                          </m:rPr>
                          <a:rPr lang="vi-VN" altLang="en-US" sz="2400" i="1">
                            <a:solidFill>
                              <a:srgbClr val="F67B00"/>
                            </a:solidFill>
                            <a:latin typeface="Cambria Math" panose="02040503050406030204" pitchFamily="18" charset="0"/>
                            <a:cs typeface="Times New Roman" panose="02020603050405020304" pitchFamily="18" charset="0"/>
                          </a:rPr>
                          <m:t>aq</m:t>
                        </m:r>
                        <m:r>
                          <a:rPr lang="vi-VN" altLang="en-US" sz="2400" i="1">
                            <a:solidFill>
                              <a:srgbClr val="F67B00"/>
                            </a:solidFill>
                            <a:latin typeface="Cambria Math" panose="02040503050406030204" pitchFamily="18" charset="0"/>
                            <a:cs typeface="Times New Roman" panose="02020603050405020304" pitchFamily="18" charset="0"/>
                          </a:rPr>
                          <m:t>)</m:t>
                        </m:r>
                      </m:sub>
                    </m:sSub>
                  </m:oMath>
                </a14:m>
                <a:endParaRPr lang="en-US" sz="2400"/>
              </a:p>
            </p:txBody>
          </p:sp>
        </mc:Choice>
        <mc:Fallback xmlns="">
          <p:sp>
            <p:nvSpPr>
              <p:cNvPr id="2" name="Rectangle 1"/>
              <p:cNvSpPr>
                <a:spLocks noRot="1" noChangeAspect="1" noMove="1" noResize="1" noEditPoints="1" noAdjustHandles="1" noChangeArrowheads="1" noChangeShapeType="1" noTextEdit="1"/>
              </p:cNvSpPr>
              <p:nvPr/>
            </p:nvSpPr>
            <p:spPr>
              <a:xfrm>
                <a:off x="1680991" y="3992249"/>
                <a:ext cx="10117789" cy="66511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099176" y="4987893"/>
                <a:ext cx="6467925" cy="684162"/>
              </a:xfrm>
              <a:prstGeom prst="rect">
                <a:avLst/>
              </a:prstGeom>
            </p:spPr>
            <p:txBody>
              <a:bodyPr wrap="none">
                <a:spAutoFit/>
              </a:bodyPr>
              <a:lstStyle/>
              <a:p>
                <a:pPr lvl="0" algn="ctr"/>
                <a14:m>
                  <m:oMath xmlns:m="http://schemas.openxmlformats.org/officeDocument/2006/math">
                    <m:sSub>
                      <m:sSubPr>
                        <m:ctrlPr>
                          <a:rPr lang="vi-VN" altLang="en-US" sz="2400" i="1" smtClean="0">
                            <a:solidFill>
                              <a:srgbClr val="F67B00"/>
                            </a:solidFill>
                            <a:latin typeface="Cambria Math" panose="02040503050406030204" pitchFamily="18" charset="0"/>
                            <a:cs typeface="Times New Roman" panose="02020603050405020304" pitchFamily="18" charset="0"/>
                          </a:rPr>
                        </m:ctrlPr>
                      </m:sSubPr>
                      <m:e>
                        <m:r>
                          <a:rPr lang="vi-VN" altLang="en-US" sz="2400" i="1" smtClean="0">
                            <a:solidFill>
                              <a:srgbClr val="F67B00"/>
                            </a:solidFill>
                            <a:latin typeface="Cambria Math" panose="02040503050406030204" pitchFamily="18" charset="0"/>
                            <a:cs typeface="Times New Roman" panose="02020603050405020304" pitchFamily="18" charset="0"/>
                          </a:rPr>
                          <m:t>2</m:t>
                        </m:r>
                        <m:r>
                          <m:rPr>
                            <m:sty m:val="p"/>
                          </m:rPr>
                          <a:rPr lang="vi-VN" altLang="en-US" sz="2400" i="1">
                            <a:solidFill>
                              <a:srgbClr val="F67B00"/>
                            </a:solidFill>
                            <a:latin typeface="Cambria Math" panose="02040503050406030204" pitchFamily="18" charset="0"/>
                            <a:cs typeface="Times New Roman" panose="02020603050405020304" pitchFamily="18" charset="0"/>
                          </a:rPr>
                          <m:t>NaHCO</m:t>
                        </m:r>
                      </m:e>
                      <m:sub>
                        <m:r>
                          <a:rPr lang="vi-VN" altLang="en-US" sz="2400" i="1">
                            <a:solidFill>
                              <a:srgbClr val="F67B00"/>
                            </a:solidFill>
                            <a:latin typeface="Cambria Math" panose="02040503050406030204" pitchFamily="18" charset="0"/>
                            <a:cs typeface="Times New Roman" panose="02020603050405020304" pitchFamily="18" charset="0"/>
                          </a:rPr>
                          <m:t>3</m:t>
                        </m:r>
                        <m:r>
                          <a:rPr lang="vi-VN" altLang="en-US" sz="2400" i="1">
                            <a:solidFill>
                              <a:srgbClr val="F67B00"/>
                            </a:solidFill>
                            <a:latin typeface="Cambria Math" panose="02040503050406030204" pitchFamily="18" charset="0"/>
                            <a:cs typeface="Times New Roman" panose="02020603050405020304" pitchFamily="18" charset="0"/>
                          </a:rPr>
                          <m:t>(</m:t>
                        </m:r>
                        <m:r>
                          <m:rPr>
                            <m:sty m:val="p"/>
                          </m:rPr>
                          <a:rPr lang="vi-VN" altLang="en-US" sz="2400" i="1">
                            <a:solidFill>
                              <a:srgbClr val="F67B00"/>
                            </a:solidFill>
                            <a:latin typeface="Cambria Math" panose="02040503050406030204" pitchFamily="18" charset="0"/>
                            <a:cs typeface="Times New Roman" panose="02020603050405020304" pitchFamily="18" charset="0"/>
                          </a:rPr>
                          <m:t>s</m:t>
                        </m:r>
                        <m:r>
                          <a:rPr lang="vi-VN" altLang="en-US" sz="2400" i="1">
                            <a:solidFill>
                              <a:srgbClr val="F67B00"/>
                            </a:solidFill>
                            <a:latin typeface="Cambria Math" panose="02040503050406030204" pitchFamily="18" charset="0"/>
                            <a:cs typeface="Times New Roman" panose="02020603050405020304" pitchFamily="18" charset="0"/>
                          </a:rPr>
                          <m:t>)</m:t>
                        </m:r>
                      </m:sub>
                    </m:sSub>
                  </m:oMath>
                </a14:m>
                <a:r>
                  <a:rPr lang="en-US" altLang="en-US" sz="2400">
                    <a:solidFill>
                      <a:srgbClr val="ED7D31"/>
                    </a:solidFill>
                    <a:latin typeface="UTM Duepuntozero" panose="02040603050506020204" pitchFamily="18" charset="0"/>
                    <a:cs typeface="Times New Roman" panose="02020603050405020304" pitchFamily="18" charset="0"/>
                  </a:rPr>
                  <a:t> </a:t>
                </a:r>
                <a14:m>
                  <m:oMath xmlns:m="http://schemas.openxmlformats.org/officeDocument/2006/math">
                    <m:groupChr>
                      <m:groupChrPr>
                        <m:chr m:val="→"/>
                        <m:vertJc m:val="bot"/>
                        <m:ctrlPr>
                          <a:rPr lang="en-US" altLang="en-US" sz="2400" i="1">
                            <a:solidFill>
                              <a:srgbClr val="ED7D31"/>
                            </a:solidFill>
                            <a:latin typeface="Cambria Math" panose="02040503050406030204" pitchFamily="18" charset="0"/>
                            <a:cs typeface="Times New Roman" panose="02020603050405020304" pitchFamily="18" charset="0"/>
                          </a:rPr>
                        </m:ctrlPr>
                      </m:groupChrPr>
                      <m:e>
                        <m:sSup>
                          <m:sSupPr>
                            <m:ctrlPr>
                              <a:rPr lang="en-US" altLang="en-US" sz="2400" i="1">
                                <a:solidFill>
                                  <a:srgbClr val="ED7D31"/>
                                </a:solidFill>
                                <a:latin typeface="Cambria Math" panose="02040503050406030204" pitchFamily="18" charset="0"/>
                                <a:cs typeface="Times New Roman" panose="02020603050405020304" pitchFamily="18" charset="0"/>
                              </a:rPr>
                            </m:ctrlPr>
                          </m:sSupPr>
                          <m:e>
                            <m:r>
                              <a:rPr lang="vi-VN" altLang="en-US" sz="2400" i="1">
                                <a:solidFill>
                                  <a:srgbClr val="ED7D31"/>
                                </a:solidFill>
                                <a:latin typeface="Cambria Math" panose="02040503050406030204" pitchFamily="18" charset="0"/>
                                <a:cs typeface="Times New Roman" panose="02020603050405020304" pitchFamily="18" charset="0"/>
                              </a:rPr>
                              <m:t>      </m:t>
                            </m:r>
                            <m:r>
                              <m:rPr>
                                <m:sty m:val="p"/>
                              </m:rPr>
                              <a:rPr lang="vi-VN" altLang="en-US" sz="2400" i="1">
                                <a:solidFill>
                                  <a:srgbClr val="ED7D31"/>
                                </a:solidFill>
                                <a:latin typeface="Cambria Math" panose="02040503050406030204" pitchFamily="18" charset="0"/>
                                <a:cs typeface="Times New Roman" panose="02020603050405020304" pitchFamily="18" charset="0"/>
                              </a:rPr>
                              <m:t>t</m:t>
                            </m:r>
                          </m:e>
                          <m:sup>
                            <m:r>
                              <a:rPr lang="vi-VN" altLang="en-US" sz="2400" i="1">
                                <a:solidFill>
                                  <a:srgbClr val="ED7D31"/>
                                </a:solidFill>
                                <a:latin typeface="Cambria Math" panose="02040503050406030204" pitchFamily="18" charset="0"/>
                                <a:cs typeface="Times New Roman" panose="02020603050405020304" pitchFamily="18" charset="0"/>
                              </a:rPr>
                              <m:t>0</m:t>
                            </m:r>
                            <m:r>
                              <a:rPr lang="vi-VN" altLang="en-US" sz="2400" i="1">
                                <a:solidFill>
                                  <a:srgbClr val="ED7D31"/>
                                </a:solidFill>
                                <a:latin typeface="Cambria Math" panose="02040503050406030204" pitchFamily="18" charset="0"/>
                                <a:cs typeface="Times New Roman" panose="02020603050405020304" pitchFamily="18" charset="0"/>
                              </a:rPr>
                              <m:t>       </m:t>
                            </m:r>
                          </m:sup>
                        </m:sSup>
                      </m:e>
                    </m:groupChr>
                    <m:r>
                      <a:rPr lang="vi-VN" altLang="en-US" sz="2400" i="1">
                        <a:solidFill>
                          <a:srgbClr val="ED7D31"/>
                        </a:solidFill>
                        <a:latin typeface="Cambria Math" panose="02040503050406030204" pitchFamily="18" charset="0"/>
                        <a:cs typeface="Times New Roman" panose="02020603050405020304" pitchFamily="18" charset="0"/>
                      </a:rPr>
                      <m:t> </m:t>
                    </m:r>
                    <m:sSub>
                      <m:sSubPr>
                        <m:ctrlPr>
                          <a:rPr lang="vi-VN" altLang="en-US" sz="2400" i="1">
                            <a:solidFill>
                              <a:srgbClr val="ED7D31"/>
                            </a:solidFill>
                            <a:latin typeface="Cambria Math" panose="02040503050406030204" pitchFamily="18" charset="0"/>
                            <a:cs typeface="Times New Roman" panose="02020603050405020304" pitchFamily="18" charset="0"/>
                          </a:rPr>
                        </m:ctrlPr>
                      </m:sSubPr>
                      <m:e>
                        <m:r>
                          <m:rPr>
                            <m:sty m:val="p"/>
                          </m:rPr>
                          <a:rPr lang="vi-VN" altLang="en-US" sz="2400" i="1">
                            <a:solidFill>
                              <a:srgbClr val="ED7D31"/>
                            </a:solidFill>
                            <a:latin typeface="Cambria Math" panose="02040503050406030204" pitchFamily="18" charset="0"/>
                            <a:cs typeface="Times New Roman" panose="02020603050405020304" pitchFamily="18" charset="0"/>
                          </a:rPr>
                          <m:t>Na</m:t>
                        </m:r>
                      </m:e>
                      <m:sub>
                        <m:r>
                          <a:rPr lang="vi-VN" altLang="en-US" sz="2400" i="1">
                            <a:solidFill>
                              <a:srgbClr val="ED7D31"/>
                            </a:solidFill>
                            <a:latin typeface="Cambria Math" panose="02040503050406030204" pitchFamily="18" charset="0"/>
                            <a:cs typeface="Times New Roman" panose="02020603050405020304" pitchFamily="18" charset="0"/>
                          </a:rPr>
                          <m:t>2</m:t>
                        </m:r>
                      </m:sub>
                    </m:sSub>
                    <m:sSub>
                      <m:sSubPr>
                        <m:ctrlPr>
                          <a:rPr lang="vi-VN" altLang="en-US" sz="2400" i="1">
                            <a:solidFill>
                              <a:srgbClr val="ED7D31"/>
                            </a:solidFill>
                            <a:latin typeface="Cambria Math" panose="02040503050406030204" pitchFamily="18" charset="0"/>
                            <a:cs typeface="Times New Roman" panose="02020603050405020304" pitchFamily="18" charset="0"/>
                          </a:rPr>
                        </m:ctrlPr>
                      </m:sSubPr>
                      <m:e>
                        <m:r>
                          <m:rPr>
                            <m:sty m:val="p"/>
                          </m:rPr>
                          <a:rPr lang="vi-VN" altLang="en-US" sz="2400" i="1">
                            <a:solidFill>
                              <a:srgbClr val="ED7D31"/>
                            </a:solidFill>
                            <a:latin typeface="Cambria Math" panose="02040503050406030204" pitchFamily="18" charset="0"/>
                            <a:cs typeface="Times New Roman" panose="02020603050405020304" pitchFamily="18" charset="0"/>
                          </a:rPr>
                          <m:t>CO</m:t>
                        </m:r>
                      </m:e>
                      <m:sub>
                        <m:r>
                          <a:rPr lang="vi-VN" altLang="en-US" sz="2400" i="1">
                            <a:solidFill>
                              <a:srgbClr val="ED7D31"/>
                            </a:solidFill>
                            <a:latin typeface="Cambria Math" panose="02040503050406030204" pitchFamily="18" charset="0"/>
                            <a:cs typeface="Times New Roman" panose="02020603050405020304" pitchFamily="18" charset="0"/>
                          </a:rPr>
                          <m:t>3</m:t>
                        </m:r>
                        <m:r>
                          <a:rPr lang="vi-VN" altLang="en-US" sz="2400" b="0" i="1" smtClean="0">
                            <a:solidFill>
                              <a:srgbClr val="ED7D31"/>
                            </a:solidFill>
                            <a:latin typeface="Cambria Math" panose="02040503050406030204" pitchFamily="18" charset="0"/>
                            <a:cs typeface="Times New Roman" panose="02020603050405020304" pitchFamily="18" charset="0"/>
                          </a:rPr>
                          <m:t>(</m:t>
                        </m:r>
                        <m:r>
                          <m:rPr>
                            <m:sty m:val="p"/>
                          </m:rPr>
                          <a:rPr lang="vi-VN" altLang="en-US" sz="2400" i="1">
                            <a:solidFill>
                              <a:srgbClr val="ED7D31"/>
                            </a:solidFill>
                            <a:latin typeface="Cambria Math" panose="02040503050406030204" pitchFamily="18" charset="0"/>
                            <a:cs typeface="Times New Roman" panose="02020603050405020304" pitchFamily="18" charset="0"/>
                          </a:rPr>
                          <m:t>s</m:t>
                        </m:r>
                        <m:r>
                          <a:rPr lang="vi-VN" altLang="en-US" sz="2400" b="0" i="1" smtClean="0">
                            <a:solidFill>
                              <a:srgbClr val="ED7D31"/>
                            </a:solidFill>
                            <a:latin typeface="Cambria Math" panose="02040503050406030204" pitchFamily="18" charset="0"/>
                            <a:cs typeface="Times New Roman" panose="02020603050405020304" pitchFamily="18" charset="0"/>
                          </a:rPr>
                          <m:t>)</m:t>
                        </m:r>
                      </m:sub>
                    </m:sSub>
                    <m:r>
                      <a:rPr lang="vi-VN" altLang="en-US" sz="2400" i="1">
                        <a:solidFill>
                          <a:srgbClr val="ED7D31"/>
                        </a:solidFill>
                        <a:latin typeface="Cambria Math" panose="02040503050406030204" pitchFamily="18" charset="0"/>
                        <a:cs typeface="Times New Roman" panose="02020603050405020304" pitchFamily="18" charset="0"/>
                      </a:rPr>
                      <m:t>+ </m:t>
                    </m:r>
                    <m:sSub>
                      <m:sSubPr>
                        <m:ctrlPr>
                          <a:rPr lang="vi-VN" altLang="en-US" sz="2400" i="1" smtClean="0">
                            <a:solidFill>
                              <a:srgbClr val="ED7D31"/>
                            </a:solidFill>
                            <a:latin typeface="Cambria Math" panose="02040503050406030204" pitchFamily="18" charset="0"/>
                            <a:cs typeface="Times New Roman" panose="02020603050405020304" pitchFamily="18" charset="0"/>
                          </a:rPr>
                        </m:ctrlPr>
                      </m:sSubPr>
                      <m:e>
                        <m:r>
                          <m:rPr>
                            <m:sty m:val="p"/>
                          </m:rPr>
                          <a:rPr lang="vi-VN" altLang="en-US" sz="2400" i="1">
                            <a:solidFill>
                              <a:srgbClr val="ED7D31"/>
                            </a:solidFill>
                            <a:latin typeface="Cambria Math" panose="02040503050406030204" pitchFamily="18" charset="0"/>
                            <a:cs typeface="Times New Roman" panose="02020603050405020304" pitchFamily="18" charset="0"/>
                          </a:rPr>
                          <m:t>CO</m:t>
                        </m:r>
                      </m:e>
                      <m:sub>
                        <m:r>
                          <a:rPr lang="vi-VN" altLang="en-US" sz="2400" i="1">
                            <a:solidFill>
                              <a:srgbClr val="ED7D31"/>
                            </a:solidFill>
                            <a:latin typeface="Cambria Math" panose="02040503050406030204" pitchFamily="18" charset="0"/>
                            <a:cs typeface="Times New Roman" panose="02020603050405020304" pitchFamily="18" charset="0"/>
                          </a:rPr>
                          <m:t>2</m:t>
                        </m:r>
                        <m:r>
                          <a:rPr lang="vi-VN" altLang="en-US" sz="2400" b="0" i="1" smtClean="0">
                            <a:solidFill>
                              <a:srgbClr val="ED7D31"/>
                            </a:solidFill>
                            <a:latin typeface="Cambria Math" panose="02040503050406030204" pitchFamily="18" charset="0"/>
                            <a:cs typeface="Times New Roman" panose="02020603050405020304" pitchFamily="18" charset="0"/>
                          </a:rPr>
                          <m:t>(</m:t>
                        </m:r>
                        <m:r>
                          <m:rPr>
                            <m:sty m:val="p"/>
                          </m:rPr>
                          <a:rPr lang="vi-VN" altLang="en-US" sz="2400" i="1">
                            <a:solidFill>
                              <a:srgbClr val="ED7D31"/>
                            </a:solidFill>
                            <a:latin typeface="Cambria Math" panose="02040503050406030204" pitchFamily="18" charset="0"/>
                            <a:cs typeface="Times New Roman" panose="02020603050405020304" pitchFamily="18" charset="0"/>
                          </a:rPr>
                          <m:t>g</m:t>
                        </m:r>
                        <m:r>
                          <a:rPr lang="vi-VN" altLang="en-US" sz="2400" b="0" i="1" smtClean="0">
                            <a:solidFill>
                              <a:srgbClr val="ED7D31"/>
                            </a:solidFill>
                            <a:latin typeface="Cambria Math" panose="02040503050406030204" pitchFamily="18" charset="0"/>
                            <a:cs typeface="Times New Roman" panose="02020603050405020304" pitchFamily="18" charset="0"/>
                          </a:rPr>
                          <m:t>)</m:t>
                        </m:r>
                      </m:sub>
                    </m:sSub>
                  </m:oMath>
                </a14:m>
                <a:r>
                  <a:rPr lang="en-US" altLang="en-US" sz="2400">
                    <a:solidFill>
                      <a:srgbClr val="ED7D31"/>
                    </a:solidFill>
                    <a:latin typeface="UTM Duepuntozero" panose="02040603050506020204" pitchFamily="18" charset="0"/>
                    <a:cs typeface="Times New Roman" panose="02020603050405020304" pitchFamily="18" charset="0"/>
                  </a:rPr>
                  <a:t>+ </a:t>
                </a:r>
                <a14:m>
                  <m:oMath xmlns:m="http://schemas.openxmlformats.org/officeDocument/2006/math">
                    <m:sSub>
                      <m:sSubPr>
                        <m:ctrlPr>
                          <a:rPr lang="en-US" altLang="en-US" sz="2400" i="1" smtClean="0">
                            <a:solidFill>
                              <a:srgbClr val="ED7D31"/>
                            </a:solidFill>
                            <a:latin typeface="Cambria Math" panose="02040503050406030204" pitchFamily="18" charset="0"/>
                            <a:cs typeface="Times New Roman" panose="02020603050405020304" pitchFamily="18" charset="0"/>
                          </a:rPr>
                        </m:ctrlPr>
                      </m:sSubPr>
                      <m:e>
                        <m:r>
                          <m:rPr>
                            <m:sty m:val="p"/>
                          </m:rPr>
                          <a:rPr lang="vi-VN" altLang="en-US" sz="2400" i="1">
                            <a:solidFill>
                              <a:srgbClr val="ED7D31"/>
                            </a:solidFill>
                            <a:latin typeface="Cambria Math" panose="02040503050406030204" pitchFamily="18" charset="0"/>
                            <a:cs typeface="Times New Roman" panose="02020603050405020304" pitchFamily="18" charset="0"/>
                          </a:rPr>
                          <m:t>H</m:t>
                        </m:r>
                      </m:e>
                      <m:sub>
                        <m:r>
                          <a:rPr lang="vi-VN" altLang="en-US" sz="2400" i="1">
                            <a:solidFill>
                              <a:srgbClr val="ED7D31"/>
                            </a:solidFill>
                            <a:latin typeface="Cambria Math" panose="02040503050406030204" pitchFamily="18" charset="0"/>
                            <a:cs typeface="Times New Roman" panose="02020603050405020304" pitchFamily="18" charset="0"/>
                          </a:rPr>
                          <m:t>2</m:t>
                        </m:r>
                      </m:sub>
                    </m:sSub>
                    <m:sSub>
                      <m:sSubPr>
                        <m:ctrlPr>
                          <a:rPr lang="en-US" altLang="en-US" sz="2400" i="1" smtClean="0">
                            <a:solidFill>
                              <a:srgbClr val="ED7D31"/>
                            </a:solidFill>
                            <a:latin typeface="Cambria Math" panose="02040503050406030204" pitchFamily="18" charset="0"/>
                            <a:cs typeface="Times New Roman" panose="02020603050405020304" pitchFamily="18" charset="0"/>
                          </a:rPr>
                        </m:ctrlPr>
                      </m:sSubPr>
                      <m:e>
                        <m:r>
                          <m:rPr>
                            <m:sty m:val="p"/>
                          </m:rPr>
                          <a:rPr lang="vi-VN" altLang="en-US" sz="2400" i="1">
                            <a:solidFill>
                              <a:srgbClr val="ED7D31"/>
                            </a:solidFill>
                            <a:latin typeface="Cambria Math" panose="02040503050406030204" pitchFamily="18" charset="0"/>
                            <a:cs typeface="Times New Roman" panose="02020603050405020304" pitchFamily="18" charset="0"/>
                          </a:rPr>
                          <m:t>O</m:t>
                        </m:r>
                      </m:e>
                      <m:sub>
                        <m:r>
                          <a:rPr lang="vi-VN" altLang="en-US" sz="2400" b="0" i="1" smtClean="0">
                            <a:solidFill>
                              <a:srgbClr val="ED7D31"/>
                            </a:solidFill>
                            <a:latin typeface="Cambria Math" panose="02040503050406030204" pitchFamily="18" charset="0"/>
                            <a:cs typeface="Times New Roman" panose="02020603050405020304" pitchFamily="18" charset="0"/>
                          </a:rPr>
                          <m:t>(</m:t>
                        </m:r>
                        <m:r>
                          <m:rPr>
                            <m:sty m:val="p"/>
                          </m:rPr>
                          <a:rPr lang="vi-VN" altLang="en-US" sz="2400" i="1">
                            <a:solidFill>
                              <a:srgbClr val="ED7D31"/>
                            </a:solidFill>
                            <a:latin typeface="Cambria Math" panose="02040503050406030204" pitchFamily="18" charset="0"/>
                            <a:cs typeface="Times New Roman" panose="02020603050405020304" pitchFamily="18" charset="0"/>
                          </a:rPr>
                          <m:t>g</m:t>
                        </m:r>
                        <m:r>
                          <a:rPr lang="vi-VN" altLang="en-US" sz="2400" b="0" i="1" smtClean="0">
                            <a:solidFill>
                              <a:srgbClr val="ED7D31"/>
                            </a:solidFill>
                            <a:latin typeface="Cambria Math" panose="02040503050406030204" pitchFamily="18" charset="0"/>
                            <a:cs typeface="Times New Roman" panose="02020603050405020304" pitchFamily="18" charset="0"/>
                          </a:rPr>
                          <m:t>)</m:t>
                        </m:r>
                      </m:sub>
                    </m:sSub>
                  </m:oMath>
                </a14:m>
                <a:endParaRPr lang="vi-VN" altLang="en-US" sz="2400">
                  <a:solidFill>
                    <a:srgbClr val="ED7D31"/>
                  </a:solidFill>
                  <a:latin typeface="UTM Duepuntozero" panose="020406030505060202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099176" y="4987893"/>
                <a:ext cx="6467925" cy="684162"/>
              </a:xfrm>
              <a:prstGeom prst="rect">
                <a:avLst/>
              </a:prstGeom>
              <a:blipFill>
                <a:blip r:embed="rId4"/>
                <a:stretch>
                  <a:fillRect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467903" y="6304081"/>
                <a:ext cx="6797822" cy="4972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vi-VN" altLang="en-US" sz="2400" i="1" smtClean="0">
                              <a:solidFill>
                                <a:srgbClr val="F67B00"/>
                              </a:solidFill>
                              <a:latin typeface="Cambria Math" panose="02040503050406030204" pitchFamily="18" charset="0"/>
                              <a:cs typeface="Times New Roman" panose="02020603050405020304" pitchFamily="18" charset="0"/>
                            </a:rPr>
                          </m:ctrlPr>
                        </m:sSubPr>
                        <m:e>
                          <m:r>
                            <a:rPr lang="vi-VN" altLang="en-US" sz="2400" i="1" smtClean="0">
                              <a:solidFill>
                                <a:srgbClr val="F67B00"/>
                              </a:solidFill>
                              <a:latin typeface="Cambria Math" panose="02040503050406030204" pitchFamily="18" charset="0"/>
                              <a:cs typeface="Times New Roman" panose="02020603050405020304" pitchFamily="18" charset="0"/>
                            </a:rPr>
                            <m:t>2</m:t>
                          </m:r>
                          <m:r>
                            <m:rPr>
                              <m:sty m:val="p"/>
                            </m:rPr>
                            <a:rPr lang="vi-VN" altLang="en-US" sz="2400" i="1">
                              <a:solidFill>
                                <a:srgbClr val="F67B00"/>
                              </a:solidFill>
                              <a:latin typeface="Cambria Math" panose="02040503050406030204" pitchFamily="18" charset="0"/>
                              <a:cs typeface="Times New Roman" panose="02020603050405020304" pitchFamily="18" charset="0"/>
                            </a:rPr>
                            <m:t>NH</m:t>
                          </m:r>
                        </m:e>
                        <m:sub>
                          <m:r>
                            <a:rPr lang="vi-VN" altLang="en-US" sz="2400" i="1">
                              <a:solidFill>
                                <a:srgbClr val="F67B00"/>
                              </a:solidFill>
                              <a:latin typeface="Cambria Math" panose="02040503050406030204" pitchFamily="18" charset="0"/>
                              <a:cs typeface="Times New Roman" panose="02020603050405020304" pitchFamily="18" charset="0"/>
                            </a:rPr>
                            <m:t>4</m:t>
                          </m:r>
                        </m:sub>
                      </m:sSub>
                      <m:sSub>
                        <m:sSubPr>
                          <m:ctrlPr>
                            <a:rPr lang="vi-VN" altLang="en-US" sz="2400" i="1">
                              <a:solidFill>
                                <a:srgbClr val="F67B00"/>
                              </a:solidFill>
                              <a:latin typeface="Cambria Math" panose="02040503050406030204" pitchFamily="18" charset="0"/>
                              <a:cs typeface="Times New Roman" panose="02020603050405020304" pitchFamily="18" charset="0"/>
                            </a:rPr>
                          </m:ctrlPr>
                        </m:sSubPr>
                        <m:e>
                          <m:r>
                            <m:rPr>
                              <m:sty m:val="p"/>
                            </m:rPr>
                            <a:rPr lang="vi-VN" altLang="en-US" sz="2400" i="1">
                              <a:solidFill>
                                <a:srgbClr val="F67B00"/>
                              </a:solidFill>
                              <a:latin typeface="Cambria Math" panose="02040503050406030204" pitchFamily="18" charset="0"/>
                              <a:cs typeface="Times New Roman" panose="02020603050405020304" pitchFamily="18" charset="0"/>
                            </a:rPr>
                            <m:t>Cl</m:t>
                          </m:r>
                        </m:e>
                        <m:sub>
                          <m:r>
                            <a:rPr lang="vi-VN" altLang="en-US" sz="2400" i="1">
                              <a:solidFill>
                                <a:srgbClr val="F67B00"/>
                              </a:solidFill>
                              <a:latin typeface="Cambria Math" panose="02040503050406030204" pitchFamily="18" charset="0"/>
                              <a:cs typeface="Times New Roman" panose="02020603050405020304" pitchFamily="18" charset="0"/>
                            </a:rPr>
                            <m:t>(</m:t>
                          </m:r>
                          <m:r>
                            <m:rPr>
                              <m:sty m:val="p"/>
                            </m:rPr>
                            <a:rPr lang="vi-VN" altLang="en-US" sz="2400" i="1">
                              <a:solidFill>
                                <a:srgbClr val="F67B00"/>
                              </a:solidFill>
                              <a:latin typeface="Cambria Math" panose="02040503050406030204" pitchFamily="18" charset="0"/>
                              <a:cs typeface="Times New Roman" panose="02020603050405020304" pitchFamily="18" charset="0"/>
                            </a:rPr>
                            <m:t>aq</m:t>
                          </m:r>
                          <m:r>
                            <a:rPr lang="vi-VN" altLang="en-US" sz="2400" i="1">
                              <a:solidFill>
                                <a:srgbClr val="F67B00"/>
                              </a:solidFill>
                              <a:latin typeface="Cambria Math" panose="02040503050406030204" pitchFamily="18" charset="0"/>
                              <a:cs typeface="Times New Roman" panose="02020603050405020304" pitchFamily="18" charset="0"/>
                            </a:rPr>
                            <m:t>)</m:t>
                          </m:r>
                        </m:sub>
                      </m:sSub>
                      <m:r>
                        <a:rPr lang="vi-VN" altLang="en-US" sz="2400" b="0" i="0" smtClean="0">
                          <a:solidFill>
                            <a:srgbClr val="F67B00"/>
                          </a:solidFill>
                          <a:latin typeface="Cambria Math" panose="02040503050406030204" pitchFamily="18" charset="0"/>
                          <a:cs typeface="Times New Roman" panose="02020603050405020304" pitchFamily="18" charset="0"/>
                        </a:rPr>
                        <m:t>+</m:t>
                      </m:r>
                      <m:r>
                        <m:rPr>
                          <m:sty m:val="p"/>
                        </m:rPr>
                        <a:rPr lang="vi-VN" altLang="en-US" sz="2400" i="1">
                          <a:solidFill>
                            <a:srgbClr val="F67B00"/>
                          </a:solidFill>
                          <a:latin typeface="Cambria Math" panose="02040503050406030204" pitchFamily="18" charset="0"/>
                          <a:cs typeface="Times New Roman" panose="02020603050405020304" pitchFamily="18" charset="0"/>
                        </a:rPr>
                        <m:t>CaO</m:t>
                      </m:r>
                      <m:r>
                        <a:rPr lang="vi-VN" altLang="en-US" sz="2400" i="1" smtClean="0">
                          <a:solidFill>
                            <a:srgbClr val="F67B0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vi-VN" altLang="en-US" sz="2400" i="1">
                              <a:solidFill>
                                <a:srgbClr val="F67B00"/>
                              </a:solidFill>
                              <a:latin typeface="Cambria Math" panose="02040503050406030204" pitchFamily="18" charset="0"/>
                              <a:cs typeface="Times New Roman" panose="02020603050405020304" pitchFamily="18" charset="0"/>
                            </a:rPr>
                          </m:ctrlPr>
                        </m:sSubPr>
                        <m:e>
                          <m:r>
                            <a:rPr lang="vi-VN" altLang="en-US" sz="2400" i="1" smtClean="0">
                              <a:solidFill>
                                <a:srgbClr val="F67B00"/>
                              </a:solidFill>
                              <a:latin typeface="Cambria Math" panose="02040503050406030204" pitchFamily="18" charset="0"/>
                              <a:cs typeface="Times New Roman" panose="02020603050405020304" pitchFamily="18" charset="0"/>
                            </a:rPr>
                            <m:t>2</m:t>
                          </m:r>
                          <m:r>
                            <m:rPr>
                              <m:sty m:val="p"/>
                            </m:rPr>
                            <a:rPr lang="vi-VN" altLang="en-US" sz="2400" i="1">
                              <a:solidFill>
                                <a:srgbClr val="F67B00"/>
                              </a:solidFill>
                              <a:latin typeface="Cambria Math" panose="02040503050406030204" pitchFamily="18" charset="0"/>
                              <a:cs typeface="Times New Roman" panose="02020603050405020304" pitchFamily="18" charset="0"/>
                            </a:rPr>
                            <m:t>NH</m:t>
                          </m:r>
                        </m:e>
                        <m:sub>
                          <m:r>
                            <a:rPr lang="vi-VN" altLang="en-US" sz="2400" i="1">
                              <a:solidFill>
                                <a:srgbClr val="F67B00"/>
                              </a:solidFill>
                              <a:latin typeface="Cambria Math" panose="02040503050406030204" pitchFamily="18" charset="0"/>
                              <a:cs typeface="Times New Roman" panose="02020603050405020304" pitchFamily="18" charset="0"/>
                            </a:rPr>
                            <m:t>3</m:t>
                          </m:r>
                          <m:r>
                            <a:rPr lang="vi-VN" altLang="en-US" sz="2400" i="1">
                              <a:solidFill>
                                <a:srgbClr val="F67B00"/>
                              </a:solidFill>
                              <a:latin typeface="Cambria Math" panose="02040503050406030204" pitchFamily="18" charset="0"/>
                              <a:cs typeface="Times New Roman" panose="02020603050405020304" pitchFamily="18" charset="0"/>
                            </a:rPr>
                            <m:t>(</m:t>
                          </m:r>
                          <m:r>
                            <m:rPr>
                              <m:sty m:val="p"/>
                            </m:rPr>
                            <a:rPr lang="vi-VN" altLang="en-US" sz="2400" i="1">
                              <a:solidFill>
                                <a:srgbClr val="F67B00"/>
                              </a:solidFill>
                              <a:latin typeface="Cambria Math" panose="02040503050406030204" pitchFamily="18" charset="0"/>
                              <a:cs typeface="Times New Roman" panose="02020603050405020304" pitchFamily="18" charset="0"/>
                            </a:rPr>
                            <m:t>g</m:t>
                          </m:r>
                          <m:r>
                            <a:rPr lang="vi-VN" altLang="en-US" sz="2400" i="1">
                              <a:solidFill>
                                <a:srgbClr val="F67B00"/>
                              </a:solidFill>
                              <a:latin typeface="Cambria Math" panose="02040503050406030204" pitchFamily="18" charset="0"/>
                              <a:cs typeface="Times New Roman" panose="02020603050405020304" pitchFamily="18" charset="0"/>
                            </a:rPr>
                            <m:t>)</m:t>
                          </m:r>
                        </m:sub>
                      </m:sSub>
                      <m:r>
                        <a:rPr lang="vi-VN" altLang="en-US" sz="2400" b="0" i="1" smtClean="0">
                          <a:solidFill>
                            <a:srgbClr val="F67B00"/>
                          </a:solidFill>
                          <a:latin typeface="Cambria Math" panose="02040503050406030204" pitchFamily="18" charset="0"/>
                          <a:cs typeface="Times New Roman" panose="02020603050405020304" pitchFamily="18" charset="0"/>
                        </a:rPr>
                        <m:t>+</m:t>
                      </m:r>
                      <m:r>
                        <m:rPr>
                          <m:sty m:val="p"/>
                        </m:rPr>
                        <a:rPr lang="vi-VN" altLang="en-US" sz="2400" i="1">
                          <a:solidFill>
                            <a:srgbClr val="F67B00"/>
                          </a:solidFill>
                          <a:latin typeface="Cambria Math" panose="02040503050406030204" pitchFamily="18" charset="0"/>
                          <a:cs typeface="Times New Roman" panose="02020603050405020304" pitchFamily="18" charset="0"/>
                        </a:rPr>
                        <m:t>Ca</m:t>
                      </m:r>
                      <m:sSub>
                        <m:sSubPr>
                          <m:ctrlPr>
                            <a:rPr lang="vi-VN" altLang="en-US" sz="2400" i="1">
                              <a:solidFill>
                                <a:srgbClr val="F67B00"/>
                              </a:solidFill>
                              <a:latin typeface="Cambria Math" panose="02040503050406030204" pitchFamily="18" charset="0"/>
                              <a:cs typeface="Times New Roman" panose="02020603050405020304" pitchFamily="18" charset="0"/>
                            </a:rPr>
                          </m:ctrlPr>
                        </m:sSubPr>
                        <m:e>
                          <m:r>
                            <m:rPr>
                              <m:sty m:val="p"/>
                            </m:rPr>
                            <a:rPr lang="vi-VN" altLang="en-US" sz="2400" i="1">
                              <a:solidFill>
                                <a:srgbClr val="F67B00"/>
                              </a:solidFill>
                              <a:latin typeface="Cambria Math" panose="02040503050406030204" pitchFamily="18" charset="0"/>
                              <a:cs typeface="Times New Roman" panose="02020603050405020304" pitchFamily="18" charset="0"/>
                            </a:rPr>
                            <m:t>Cl</m:t>
                          </m:r>
                        </m:e>
                        <m:sub>
                          <m:r>
                            <a:rPr lang="vi-VN" altLang="en-US" sz="2400" i="1">
                              <a:solidFill>
                                <a:srgbClr val="F67B00"/>
                              </a:solidFill>
                              <a:latin typeface="Cambria Math" panose="02040503050406030204" pitchFamily="18" charset="0"/>
                              <a:cs typeface="Times New Roman" panose="02020603050405020304" pitchFamily="18" charset="0"/>
                            </a:rPr>
                            <m:t>2</m:t>
                          </m:r>
                          <m:r>
                            <a:rPr lang="vi-VN" altLang="en-US" sz="2400" i="1">
                              <a:solidFill>
                                <a:srgbClr val="F67B00"/>
                              </a:solidFill>
                              <a:latin typeface="Cambria Math" panose="02040503050406030204" pitchFamily="18" charset="0"/>
                              <a:cs typeface="Times New Roman" panose="02020603050405020304" pitchFamily="18" charset="0"/>
                            </a:rPr>
                            <m:t>(</m:t>
                          </m:r>
                          <m:r>
                            <m:rPr>
                              <m:sty m:val="p"/>
                            </m:rPr>
                            <a:rPr lang="vi-VN" altLang="en-US" sz="2400" i="1">
                              <a:solidFill>
                                <a:srgbClr val="F67B00"/>
                              </a:solidFill>
                              <a:latin typeface="Cambria Math" panose="02040503050406030204" pitchFamily="18" charset="0"/>
                              <a:cs typeface="Times New Roman" panose="02020603050405020304" pitchFamily="18" charset="0"/>
                            </a:rPr>
                            <m:t>aq</m:t>
                          </m:r>
                          <m:r>
                            <a:rPr lang="vi-VN" altLang="en-US" sz="2400" i="1">
                              <a:solidFill>
                                <a:srgbClr val="F67B00"/>
                              </a:solidFill>
                              <a:latin typeface="Cambria Math" panose="02040503050406030204" pitchFamily="18" charset="0"/>
                              <a:cs typeface="Times New Roman" panose="02020603050405020304" pitchFamily="18" charset="0"/>
                            </a:rPr>
                            <m:t>)</m:t>
                          </m:r>
                        </m:sub>
                      </m:sSub>
                      <m:r>
                        <a:rPr lang="vi-VN" altLang="en-US" sz="2400" i="1">
                          <a:solidFill>
                            <a:srgbClr val="F67B00"/>
                          </a:solidFill>
                          <a:latin typeface="Cambria Math" panose="02040503050406030204" pitchFamily="18" charset="0"/>
                          <a:cs typeface="Times New Roman" panose="02020603050405020304" pitchFamily="18" charset="0"/>
                        </a:rPr>
                        <m:t>+</m:t>
                      </m:r>
                      <m:sSub>
                        <m:sSubPr>
                          <m:ctrlPr>
                            <a:rPr lang="vi-VN" altLang="en-US" sz="2400" i="1">
                              <a:solidFill>
                                <a:srgbClr val="F67B00"/>
                              </a:solidFill>
                              <a:latin typeface="Cambria Math" panose="02040503050406030204" pitchFamily="18" charset="0"/>
                              <a:cs typeface="Times New Roman" panose="02020603050405020304" pitchFamily="18" charset="0"/>
                            </a:rPr>
                          </m:ctrlPr>
                        </m:sSubPr>
                        <m:e>
                          <m:r>
                            <m:rPr>
                              <m:sty m:val="p"/>
                            </m:rPr>
                            <a:rPr lang="vi-VN" altLang="en-US" sz="2400" i="1">
                              <a:solidFill>
                                <a:srgbClr val="F67B00"/>
                              </a:solidFill>
                              <a:latin typeface="Cambria Math" panose="02040503050406030204" pitchFamily="18" charset="0"/>
                              <a:cs typeface="Times New Roman" panose="02020603050405020304" pitchFamily="18" charset="0"/>
                            </a:rPr>
                            <m:t>H</m:t>
                          </m:r>
                        </m:e>
                        <m:sub>
                          <m:r>
                            <a:rPr lang="vi-VN" altLang="en-US" sz="2400" i="1">
                              <a:solidFill>
                                <a:srgbClr val="F67B00"/>
                              </a:solidFill>
                              <a:latin typeface="Cambria Math" panose="02040503050406030204" pitchFamily="18" charset="0"/>
                              <a:cs typeface="Times New Roman" panose="02020603050405020304" pitchFamily="18" charset="0"/>
                            </a:rPr>
                            <m:t>2</m:t>
                          </m:r>
                        </m:sub>
                      </m:sSub>
                      <m:sSub>
                        <m:sSubPr>
                          <m:ctrlPr>
                            <a:rPr lang="vi-VN" altLang="en-US" sz="2400" i="1">
                              <a:solidFill>
                                <a:srgbClr val="F67B00"/>
                              </a:solidFill>
                              <a:latin typeface="Cambria Math" panose="02040503050406030204" pitchFamily="18" charset="0"/>
                              <a:cs typeface="Times New Roman" panose="02020603050405020304" pitchFamily="18" charset="0"/>
                            </a:rPr>
                          </m:ctrlPr>
                        </m:sSubPr>
                        <m:e>
                          <m:r>
                            <m:rPr>
                              <m:sty m:val="p"/>
                            </m:rPr>
                            <a:rPr lang="vi-VN" altLang="en-US" sz="2400" i="1">
                              <a:solidFill>
                                <a:srgbClr val="F67B00"/>
                              </a:solidFill>
                              <a:latin typeface="Cambria Math" panose="02040503050406030204" pitchFamily="18" charset="0"/>
                              <a:cs typeface="Times New Roman" panose="02020603050405020304" pitchFamily="18" charset="0"/>
                            </a:rPr>
                            <m:t>O</m:t>
                          </m:r>
                        </m:e>
                        <m:sub>
                          <m:r>
                            <a:rPr lang="vi-VN" altLang="en-US" sz="2400" i="1">
                              <a:solidFill>
                                <a:srgbClr val="F67B00"/>
                              </a:solidFill>
                              <a:latin typeface="Cambria Math" panose="02040503050406030204" pitchFamily="18" charset="0"/>
                              <a:cs typeface="Times New Roman" panose="02020603050405020304" pitchFamily="18" charset="0"/>
                            </a:rPr>
                            <m:t>(</m:t>
                          </m:r>
                          <m:r>
                            <m:rPr>
                              <m:sty m:val="p"/>
                            </m:rPr>
                            <a:rPr lang="vi-VN" altLang="en-US" sz="2400" i="1">
                              <a:solidFill>
                                <a:srgbClr val="F67B00"/>
                              </a:solidFill>
                              <a:latin typeface="Cambria Math" panose="02040503050406030204" pitchFamily="18" charset="0"/>
                              <a:cs typeface="Times New Roman" panose="02020603050405020304" pitchFamily="18" charset="0"/>
                            </a:rPr>
                            <m:t>l</m:t>
                          </m:r>
                          <m:r>
                            <a:rPr lang="vi-VN" altLang="en-US" sz="2400" i="1">
                              <a:solidFill>
                                <a:srgbClr val="F67B00"/>
                              </a:solidFill>
                              <a:latin typeface="Cambria Math" panose="02040503050406030204" pitchFamily="18" charset="0"/>
                              <a:cs typeface="Times New Roman" panose="02020603050405020304" pitchFamily="18" charset="0"/>
                            </a:rPr>
                            <m:t>)</m:t>
                          </m:r>
                        </m:sub>
                      </m:sSub>
                    </m:oMath>
                  </m:oMathPara>
                </a14:m>
                <a:endParaRPr lang="en-US" sz="2400"/>
              </a:p>
            </p:txBody>
          </p:sp>
        </mc:Choice>
        <mc:Fallback xmlns="">
          <p:sp>
            <p:nvSpPr>
              <p:cNvPr id="4" name="Rectangle 3"/>
              <p:cNvSpPr>
                <a:spLocks noRot="1" noChangeAspect="1" noMove="1" noResize="1" noEditPoints="1" noAdjustHandles="1" noChangeArrowheads="1" noChangeShapeType="1" noTextEdit="1"/>
              </p:cNvSpPr>
              <p:nvPr/>
            </p:nvSpPr>
            <p:spPr>
              <a:xfrm>
                <a:off x="2467903" y="6304081"/>
                <a:ext cx="6797822" cy="497252"/>
              </a:xfrm>
              <a:prstGeom prst="rect">
                <a:avLst/>
              </a:prstGeom>
              <a:blipFill>
                <a:blip r:embed="rId5"/>
                <a:stretch>
                  <a:fillRect b="-109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049687" y="2614682"/>
                <a:ext cx="11212450" cy="461665"/>
              </a:xfrm>
              <a:prstGeom prst="rect">
                <a:avLst/>
              </a:prstGeom>
            </p:spPr>
            <p:txBody>
              <a:bodyPr wrap="square">
                <a:spAutoFit/>
              </a:bodyPr>
              <a:lstStyle/>
              <a:p>
                <a:r>
                  <a:rPr lang="vi-VN" sz="2400">
                    <a:solidFill>
                      <a:srgbClr val="7030A0"/>
                    </a:solidFill>
                    <a:ea typeface="Calibri" panose="020F0502020204030204" pitchFamily="34" charset="0"/>
                    <a:cs typeface="Arial" panose="020B0604020202020204" pitchFamily="34" charset="0"/>
                  </a:rPr>
                  <a:t>- Thu khí </a:t>
                </a:r>
                <a14:m>
                  <m:oMath xmlns:m="http://schemas.openxmlformats.org/officeDocument/2006/math">
                    <m:sSub>
                      <m:sSubPr>
                        <m:ctrlPr>
                          <a:rPr lang="vi-VN" sz="2400" i="1" smtClean="0">
                            <a:solidFill>
                              <a:srgbClr val="7030A0"/>
                            </a:solidFill>
                            <a:latin typeface="Cambria Math" panose="02040503050406030204" pitchFamily="18" charset="0"/>
                            <a:cs typeface="Arial" panose="020B0604020202020204" pitchFamily="34" charset="0"/>
                          </a:rPr>
                        </m:ctrlPr>
                      </m:sSubPr>
                      <m:e>
                        <m:r>
                          <m:rPr>
                            <m:sty m:val="p"/>
                          </m:rPr>
                          <a:rPr lang="vi-VN" sz="2400" i="1">
                            <a:solidFill>
                              <a:srgbClr val="7030A0"/>
                            </a:solidFill>
                            <a:latin typeface="Cambria Math" panose="02040503050406030204" pitchFamily="18" charset="0"/>
                            <a:cs typeface="Arial" panose="020B0604020202020204" pitchFamily="34" charset="0"/>
                          </a:rPr>
                          <m:t>CO</m:t>
                        </m:r>
                      </m:e>
                      <m:sub>
                        <m:r>
                          <a:rPr lang="vi-VN" sz="2400" i="1">
                            <a:solidFill>
                              <a:srgbClr val="7030A0"/>
                            </a:solidFill>
                            <a:latin typeface="Cambria Math" panose="02040503050406030204" pitchFamily="18" charset="0"/>
                            <a:cs typeface="Arial" panose="020B0604020202020204" pitchFamily="34" charset="0"/>
                          </a:rPr>
                          <m:t>2</m:t>
                        </m:r>
                        <m:r>
                          <a:rPr lang="vi-VN" sz="2400" b="0" i="1" smtClean="0">
                            <a:solidFill>
                              <a:srgbClr val="7030A0"/>
                            </a:solidFill>
                            <a:latin typeface="Cambria Math" panose="02040503050406030204" pitchFamily="18" charset="0"/>
                            <a:cs typeface="Arial" panose="020B0604020202020204" pitchFamily="34" charset="0"/>
                          </a:rPr>
                          <m:t> </m:t>
                        </m:r>
                      </m:sub>
                    </m:sSub>
                    <m:r>
                      <m:rPr>
                        <m:sty m:val="p"/>
                      </m:rPr>
                      <a:rPr lang="vi-VN" sz="2400" i="1">
                        <a:solidFill>
                          <a:srgbClr val="7030A0"/>
                        </a:solidFill>
                        <a:latin typeface="Cambria Math" panose="02040503050406030204" pitchFamily="18" charset="0"/>
                        <a:cs typeface="Arial" panose="020B0604020202020204" pitchFamily="34" charset="0"/>
                      </a:rPr>
                      <m:t>t</m:t>
                    </m:r>
                    <m:r>
                      <a:rPr lang="vi-VN" sz="2400" i="1">
                        <a:solidFill>
                          <a:srgbClr val="7030A0"/>
                        </a:solidFill>
                        <a:latin typeface="Cambria Math" panose="02040503050406030204" pitchFamily="18" charset="0"/>
                        <a:cs typeface="Arial" panose="020B0604020202020204" pitchFamily="34" charset="0"/>
                      </a:rPr>
                      <m:t>ừ</m:t>
                    </m:r>
                  </m:oMath>
                </a14:m>
                <a:r>
                  <a:rPr lang="vi-VN" sz="2400">
                    <a:solidFill>
                      <a:srgbClr val="7030A0"/>
                    </a:solidFill>
                    <a:latin typeface="Arial" panose="020B0604020202020204" pitchFamily="34" charset="0"/>
                    <a:cs typeface="Arial" panose="020B0604020202020204" pitchFamily="34" charset="0"/>
                  </a:rPr>
                  <a:t> quá trình nhiệt phân đá vôi</a:t>
                </a:r>
                <a:endParaRPr lang="en-US" sz="2400">
                  <a:solidFill>
                    <a:srgbClr val="7030A0"/>
                  </a:solidFill>
                  <a:latin typeface="Arial" panose="020B060402020202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1049687" y="2614682"/>
                <a:ext cx="11212450" cy="461665"/>
              </a:xfrm>
              <a:prstGeom prst="rect">
                <a:avLst/>
              </a:prstGeom>
              <a:blipFill>
                <a:blip r:embed="rId6"/>
                <a:stretch>
                  <a:fillRect l="-815" t="-11842"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605244" y="2940933"/>
                <a:ext cx="10117789" cy="68416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vi-VN" altLang="en-US" sz="2400" i="1" smtClean="0">
                              <a:solidFill>
                                <a:srgbClr val="F67B00"/>
                              </a:solidFill>
                              <a:latin typeface="Cambria Math" panose="02040503050406030204" pitchFamily="18" charset="0"/>
                              <a:cs typeface="Times New Roman" panose="02020603050405020304" pitchFamily="18" charset="0"/>
                            </a:rPr>
                          </m:ctrlPr>
                        </m:sSubPr>
                        <m:e>
                          <m:r>
                            <m:rPr>
                              <m:sty m:val="p"/>
                            </m:rPr>
                            <a:rPr lang="vi-VN" altLang="en-US" sz="2400" i="1" smtClean="0">
                              <a:solidFill>
                                <a:srgbClr val="F67B00"/>
                              </a:solidFill>
                              <a:latin typeface="Cambria Math" panose="02040503050406030204" pitchFamily="18" charset="0"/>
                              <a:cs typeface="Times New Roman" panose="02020603050405020304" pitchFamily="18" charset="0"/>
                            </a:rPr>
                            <m:t>CaC</m:t>
                          </m:r>
                          <m:r>
                            <m:rPr>
                              <m:sty m:val="p"/>
                            </m:rPr>
                            <a:rPr lang="vi-VN" altLang="en-US" sz="2400" i="1">
                              <a:solidFill>
                                <a:srgbClr val="F67B00"/>
                              </a:solidFill>
                              <a:latin typeface="Cambria Math" panose="02040503050406030204" pitchFamily="18" charset="0"/>
                              <a:cs typeface="Times New Roman" panose="02020603050405020304" pitchFamily="18" charset="0"/>
                            </a:rPr>
                            <m:t>O</m:t>
                          </m:r>
                        </m:e>
                        <m:sub>
                          <m:r>
                            <a:rPr lang="vi-VN" altLang="en-US" sz="2400" i="1">
                              <a:solidFill>
                                <a:srgbClr val="F67B00"/>
                              </a:solidFill>
                              <a:latin typeface="Cambria Math" panose="02040503050406030204" pitchFamily="18" charset="0"/>
                              <a:cs typeface="Times New Roman" panose="02020603050405020304" pitchFamily="18" charset="0"/>
                            </a:rPr>
                            <m:t>3</m:t>
                          </m:r>
                          <m:r>
                            <a:rPr lang="vi-VN" altLang="en-US" sz="2400" i="1">
                              <a:solidFill>
                                <a:srgbClr val="F67B00"/>
                              </a:solidFill>
                              <a:latin typeface="Cambria Math" panose="02040503050406030204" pitchFamily="18" charset="0"/>
                              <a:cs typeface="Times New Roman" panose="02020603050405020304" pitchFamily="18" charset="0"/>
                            </a:rPr>
                            <m:t>(</m:t>
                          </m:r>
                          <m:r>
                            <m:rPr>
                              <m:sty m:val="p"/>
                            </m:rPr>
                            <a:rPr lang="vi-VN" altLang="en-US" sz="2400" i="1" smtClean="0">
                              <a:solidFill>
                                <a:srgbClr val="F67B00"/>
                              </a:solidFill>
                              <a:latin typeface="Cambria Math" panose="02040503050406030204" pitchFamily="18" charset="0"/>
                              <a:cs typeface="Times New Roman" panose="02020603050405020304" pitchFamily="18" charset="0"/>
                            </a:rPr>
                            <m:t>s</m:t>
                          </m:r>
                          <m:r>
                            <a:rPr lang="vi-VN" altLang="en-US" sz="2400" i="1">
                              <a:solidFill>
                                <a:srgbClr val="F67B00"/>
                              </a:solidFill>
                              <a:latin typeface="Cambria Math" panose="02040503050406030204" pitchFamily="18" charset="0"/>
                              <a:cs typeface="Times New Roman" panose="02020603050405020304" pitchFamily="18" charset="0"/>
                            </a:rPr>
                            <m:t>)</m:t>
                          </m:r>
                        </m:sub>
                      </m:sSub>
                      <m:groupChr>
                        <m:groupChrPr>
                          <m:chr m:val="→"/>
                          <m:vertJc m:val="bot"/>
                          <m:ctrlPr>
                            <a:rPr lang="vi-VN" altLang="en-US" sz="2400" i="1" smtClean="0">
                              <a:solidFill>
                                <a:srgbClr val="F67B00"/>
                              </a:solidFill>
                              <a:latin typeface="Cambria Math" panose="02040503050406030204" pitchFamily="18" charset="0"/>
                              <a:cs typeface="Times New Roman" panose="02020603050405020304" pitchFamily="18" charset="0"/>
                            </a:rPr>
                          </m:ctrlPr>
                        </m:groupChrPr>
                        <m:e>
                          <m:sSup>
                            <m:sSupPr>
                              <m:ctrlPr>
                                <a:rPr lang="vi-VN" altLang="en-US" sz="2400" i="1" smtClean="0">
                                  <a:solidFill>
                                    <a:srgbClr val="F67B00"/>
                                  </a:solidFill>
                                  <a:latin typeface="Cambria Math" panose="02040503050406030204" pitchFamily="18" charset="0"/>
                                  <a:cs typeface="Times New Roman" panose="02020603050405020304" pitchFamily="18" charset="0"/>
                                </a:rPr>
                              </m:ctrlPr>
                            </m:sSupPr>
                            <m:e>
                              <m:r>
                                <a:rPr lang="vi-VN" altLang="en-US" sz="2400" b="0" i="1" smtClean="0">
                                  <a:solidFill>
                                    <a:srgbClr val="F67B00"/>
                                  </a:solidFill>
                                  <a:latin typeface="Cambria Math" panose="02040503050406030204" pitchFamily="18" charset="0"/>
                                  <a:cs typeface="Times New Roman" panose="02020603050405020304" pitchFamily="18" charset="0"/>
                                </a:rPr>
                                <m:t>   </m:t>
                              </m:r>
                              <m:r>
                                <m:rPr>
                                  <m:sty m:val="p"/>
                                </m:rPr>
                                <a:rPr lang="vi-VN" altLang="en-US" sz="2400" i="1">
                                  <a:solidFill>
                                    <a:srgbClr val="F67B00"/>
                                  </a:solidFill>
                                  <a:latin typeface="Cambria Math" panose="02040503050406030204" pitchFamily="18" charset="0"/>
                                  <a:cs typeface="Times New Roman" panose="02020603050405020304" pitchFamily="18" charset="0"/>
                                </a:rPr>
                                <m:t>t</m:t>
                              </m:r>
                            </m:e>
                            <m:sup>
                              <m:r>
                                <a:rPr lang="vi-VN" altLang="en-US" sz="2400" i="1">
                                  <a:solidFill>
                                    <a:srgbClr val="F67B00"/>
                                  </a:solidFill>
                                  <a:latin typeface="Cambria Math" panose="02040503050406030204" pitchFamily="18" charset="0"/>
                                  <a:cs typeface="Times New Roman" panose="02020603050405020304" pitchFamily="18" charset="0"/>
                                </a:rPr>
                                <m:t>0</m:t>
                              </m:r>
                            </m:sup>
                          </m:sSup>
                          <m:r>
                            <m:rPr>
                              <m:brk m:alnAt="2"/>
                            </m:rPr>
                            <a:rPr lang="vi-VN" altLang="en-US" sz="2400" b="0" i="1" smtClean="0">
                              <a:solidFill>
                                <a:srgbClr val="F67B00"/>
                              </a:solidFill>
                              <a:latin typeface="Cambria Math" panose="02040503050406030204" pitchFamily="18" charset="0"/>
                              <a:cs typeface="Times New Roman" panose="02020603050405020304" pitchFamily="18" charset="0"/>
                            </a:rPr>
                            <m:t> </m:t>
                          </m:r>
                          <m:r>
                            <a:rPr lang="vi-VN" altLang="en-US" sz="2400" b="0" i="1" smtClean="0">
                              <a:solidFill>
                                <a:srgbClr val="F67B00"/>
                              </a:solidFill>
                              <a:latin typeface="Cambria Math" panose="02040503050406030204" pitchFamily="18" charset="0"/>
                              <a:cs typeface="Times New Roman" panose="02020603050405020304" pitchFamily="18" charset="0"/>
                            </a:rPr>
                            <m:t>  </m:t>
                          </m:r>
                        </m:e>
                      </m:groupChr>
                      <m:sSub>
                        <m:sSubPr>
                          <m:ctrlPr>
                            <a:rPr lang="vi-VN" altLang="en-US" sz="2400" i="1" smtClean="0">
                              <a:solidFill>
                                <a:srgbClr val="F67B00"/>
                              </a:solidFill>
                              <a:latin typeface="Cambria Math" panose="02040503050406030204" pitchFamily="18" charset="0"/>
                              <a:cs typeface="Times New Roman" panose="02020603050405020304" pitchFamily="18" charset="0"/>
                            </a:rPr>
                          </m:ctrlPr>
                        </m:sSubPr>
                        <m:e>
                          <m:r>
                            <m:rPr>
                              <m:sty m:val="p"/>
                            </m:rPr>
                            <a:rPr lang="vi-VN" altLang="en-US" sz="2400" i="1">
                              <a:solidFill>
                                <a:srgbClr val="F67B00"/>
                              </a:solidFill>
                              <a:latin typeface="Cambria Math" panose="02040503050406030204" pitchFamily="18" charset="0"/>
                              <a:cs typeface="Times New Roman" panose="02020603050405020304" pitchFamily="18" charset="0"/>
                            </a:rPr>
                            <m:t>CaO</m:t>
                          </m:r>
                        </m:e>
                        <m:sub>
                          <m:r>
                            <a:rPr lang="vi-VN" altLang="en-US" sz="2400" i="1">
                              <a:solidFill>
                                <a:srgbClr val="F67B00"/>
                              </a:solidFill>
                              <a:latin typeface="Cambria Math" panose="02040503050406030204" pitchFamily="18" charset="0"/>
                              <a:cs typeface="Times New Roman" panose="02020603050405020304" pitchFamily="18" charset="0"/>
                            </a:rPr>
                            <m:t>(</m:t>
                          </m:r>
                          <m:r>
                            <m:rPr>
                              <m:sty m:val="p"/>
                            </m:rPr>
                            <a:rPr lang="vi-VN" altLang="en-US" sz="2400" i="1">
                              <a:solidFill>
                                <a:srgbClr val="F67B00"/>
                              </a:solidFill>
                              <a:latin typeface="Cambria Math" panose="02040503050406030204" pitchFamily="18" charset="0"/>
                              <a:cs typeface="Times New Roman" panose="02020603050405020304" pitchFamily="18" charset="0"/>
                            </a:rPr>
                            <m:t>s</m:t>
                          </m:r>
                          <m:r>
                            <a:rPr lang="vi-VN" altLang="en-US" sz="2400" i="1">
                              <a:solidFill>
                                <a:srgbClr val="F67B00"/>
                              </a:solidFill>
                              <a:latin typeface="Cambria Math" panose="02040503050406030204" pitchFamily="18" charset="0"/>
                              <a:cs typeface="Times New Roman" panose="02020603050405020304" pitchFamily="18" charset="0"/>
                            </a:rPr>
                            <m:t>)</m:t>
                          </m:r>
                        </m:sub>
                      </m:sSub>
                      <m:r>
                        <a:rPr lang="vi-VN" altLang="en-US" sz="2400" i="1">
                          <a:solidFill>
                            <a:srgbClr val="F67B00"/>
                          </a:solidFill>
                          <a:latin typeface="Cambria Math" panose="02040503050406030204" pitchFamily="18" charset="0"/>
                          <a:cs typeface="Times New Roman" panose="02020603050405020304" pitchFamily="18" charset="0"/>
                        </a:rPr>
                        <m:t>+</m:t>
                      </m:r>
                      <m:sSub>
                        <m:sSubPr>
                          <m:ctrlPr>
                            <a:rPr lang="vi-VN" altLang="en-US" sz="2400" i="1">
                              <a:solidFill>
                                <a:srgbClr val="ED7D31"/>
                              </a:solidFill>
                              <a:latin typeface="Cambria Math" panose="02040503050406030204" pitchFamily="18" charset="0"/>
                              <a:cs typeface="Times New Roman" panose="02020603050405020304" pitchFamily="18" charset="0"/>
                            </a:rPr>
                          </m:ctrlPr>
                        </m:sSubPr>
                        <m:e>
                          <m:r>
                            <m:rPr>
                              <m:sty m:val="p"/>
                            </m:rPr>
                            <a:rPr lang="vi-VN" altLang="en-US" sz="2400" i="1">
                              <a:solidFill>
                                <a:srgbClr val="ED7D31"/>
                              </a:solidFill>
                              <a:latin typeface="Cambria Math" panose="02040503050406030204" pitchFamily="18" charset="0"/>
                              <a:cs typeface="Times New Roman" panose="02020603050405020304" pitchFamily="18" charset="0"/>
                            </a:rPr>
                            <m:t>CO</m:t>
                          </m:r>
                        </m:e>
                        <m:sub>
                          <m:r>
                            <a:rPr lang="vi-VN" altLang="en-US" sz="2400" i="1">
                              <a:solidFill>
                                <a:srgbClr val="ED7D31"/>
                              </a:solidFill>
                              <a:latin typeface="Cambria Math" panose="02040503050406030204" pitchFamily="18" charset="0"/>
                              <a:cs typeface="Times New Roman" panose="02020603050405020304" pitchFamily="18" charset="0"/>
                            </a:rPr>
                            <m:t>2</m:t>
                          </m:r>
                          <m:r>
                            <a:rPr lang="vi-VN" altLang="en-US" sz="2400" i="1">
                              <a:solidFill>
                                <a:srgbClr val="ED7D31"/>
                              </a:solidFill>
                              <a:latin typeface="Cambria Math" panose="02040503050406030204" pitchFamily="18" charset="0"/>
                              <a:cs typeface="Times New Roman" panose="02020603050405020304" pitchFamily="18" charset="0"/>
                            </a:rPr>
                            <m:t>(</m:t>
                          </m:r>
                          <m:r>
                            <m:rPr>
                              <m:sty m:val="p"/>
                            </m:rPr>
                            <a:rPr lang="vi-VN" altLang="en-US" sz="2400" i="1">
                              <a:solidFill>
                                <a:srgbClr val="ED7D31"/>
                              </a:solidFill>
                              <a:latin typeface="Cambria Math" panose="02040503050406030204" pitchFamily="18" charset="0"/>
                              <a:cs typeface="Times New Roman" panose="02020603050405020304" pitchFamily="18" charset="0"/>
                            </a:rPr>
                            <m:t>g</m:t>
                          </m:r>
                          <m:r>
                            <a:rPr lang="vi-VN" altLang="en-US" sz="2400" i="1">
                              <a:solidFill>
                                <a:srgbClr val="ED7D31"/>
                              </a:solidFill>
                              <a:latin typeface="Cambria Math" panose="02040503050406030204" pitchFamily="18" charset="0"/>
                              <a:cs typeface="Times New Roman" panose="02020603050405020304" pitchFamily="18" charset="0"/>
                            </a:rPr>
                            <m:t>)</m:t>
                          </m:r>
                        </m:sub>
                      </m:sSub>
                    </m:oMath>
                  </m:oMathPara>
                </a14:m>
                <a:endParaRPr lang="en-US" sz="2400"/>
              </a:p>
            </p:txBody>
          </p:sp>
        </mc:Choice>
        <mc:Fallback xmlns="">
          <p:sp>
            <p:nvSpPr>
              <p:cNvPr id="23" name="Rectangle 22"/>
              <p:cNvSpPr>
                <a:spLocks noRot="1" noChangeAspect="1" noMove="1" noResize="1" noEditPoints="1" noAdjustHandles="1" noChangeArrowheads="1" noChangeShapeType="1" noTextEdit="1"/>
              </p:cNvSpPr>
              <p:nvPr/>
            </p:nvSpPr>
            <p:spPr>
              <a:xfrm>
                <a:off x="605244" y="2940933"/>
                <a:ext cx="10117789" cy="68416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273757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circle(out)">
                                      <p:cBhvr>
                                        <p:cTn id="7" dur="2000"/>
                                        <p:tgtEl>
                                          <p:spTgt spid="16"/>
                                        </p:tgtEl>
                                      </p:cBhvr>
                                    </p:animEffect>
                                  </p:childTnLst>
                                </p:cTn>
                              </p:par>
                              <p:par>
                                <p:cTn id="8" presetID="6" presetClass="entr" presetSubtype="32" fill="hold" grpId="0" nodeType="withEffect" nodePh="1">
                                  <p:stCondLst>
                                    <p:cond delay="0"/>
                                  </p:stCondLst>
                                  <p:endCondLst>
                                    <p:cond evt="begin" delay="0">
                                      <p:tn val="8"/>
                                    </p:cond>
                                  </p:endCondLst>
                                  <p:childTnLst>
                                    <p:set>
                                      <p:cBhvr>
                                        <p:cTn id="9" dur="1" fill="hold">
                                          <p:stCondLst>
                                            <p:cond delay="0"/>
                                          </p:stCondLst>
                                        </p:cTn>
                                        <p:tgtEl>
                                          <p:spTgt spid="17"/>
                                        </p:tgtEl>
                                        <p:attrNameLst>
                                          <p:attrName>style.visibility</p:attrName>
                                        </p:attrNameLst>
                                      </p:cBhvr>
                                      <p:to>
                                        <p:strVal val="visible"/>
                                      </p:to>
                                    </p:set>
                                    <p:animEffect transition="in" filter="circle(out)">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wipe(down)">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1000"/>
                                        <p:tgtEl>
                                          <p:spTgt spid="3"/>
                                        </p:tgtEl>
                                      </p:cBhvr>
                                    </p:animEffect>
                                    <p:anim calcmode="lin" valueType="num">
                                      <p:cBhvr>
                                        <p:cTn id="55" dur="1000" fill="hold"/>
                                        <p:tgtEl>
                                          <p:spTgt spid="3"/>
                                        </p:tgtEl>
                                        <p:attrNameLst>
                                          <p:attrName>ppt_x</p:attrName>
                                        </p:attrNameLst>
                                      </p:cBhvr>
                                      <p:tavLst>
                                        <p:tav tm="0">
                                          <p:val>
                                            <p:strVal val="#ppt_x"/>
                                          </p:val>
                                        </p:tav>
                                        <p:tav tm="100000">
                                          <p:val>
                                            <p:strVal val="#ppt_x"/>
                                          </p:val>
                                        </p:tav>
                                      </p:tavLst>
                                    </p:anim>
                                    <p:anim calcmode="lin" valueType="num">
                                      <p:cBhvr>
                                        <p:cTn id="5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1000"/>
                                        <p:tgtEl>
                                          <p:spTgt spid="4"/>
                                        </p:tgtEl>
                                      </p:cBhvr>
                                    </p:animEffect>
                                    <p:anim calcmode="lin" valueType="num">
                                      <p:cBhvr>
                                        <p:cTn id="67" dur="1000" fill="hold"/>
                                        <p:tgtEl>
                                          <p:spTgt spid="4"/>
                                        </p:tgtEl>
                                        <p:attrNameLst>
                                          <p:attrName>ppt_x</p:attrName>
                                        </p:attrNameLst>
                                      </p:cBhvr>
                                      <p:tavLst>
                                        <p:tav tm="0">
                                          <p:val>
                                            <p:strVal val="#ppt_x"/>
                                          </p:val>
                                        </p:tav>
                                        <p:tav tm="100000">
                                          <p:val>
                                            <p:strVal val="#ppt_x"/>
                                          </p:val>
                                        </p:tav>
                                      </p:tavLst>
                                    </p:anim>
                                    <p:anim calcmode="lin" valueType="num">
                                      <p:cBhvr>
                                        <p:cTn id="6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4" grpId="0"/>
      <p:bldP spid="18" grpId="0"/>
      <p:bldP spid="20" grpId="0"/>
      <p:bldP spid="21" grpId="0"/>
      <p:bldP spid="2" grpId="0"/>
      <p:bldP spid="3" grpId="0"/>
      <p:bldP spid="4"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EA56859-5624-115F-58FC-411319F0C6EF}"/>
              </a:ext>
            </a:extLst>
          </p:cNvPr>
          <p:cNvGrpSpPr/>
          <p:nvPr/>
        </p:nvGrpSpPr>
        <p:grpSpPr>
          <a:xfrm>
            <a:off x="714792" y="1041413"/>
            <a:ext cx="10754481" cy="1122883"/>
            <a:chOff x="606736" y="946823"/>
            <a:chExt cx="10525012" cy="1122883"/>
          </a:xfrm>
        </p:grpSpPr>
        <mc:AlternateContent xmlns:mc="http://schemas.openxmlformats.org/markup-compatibility/2006" xmlns:a14="http://schemas.microsoft.com/office/drawing/2010/main">
          <mc:Choice Requires="a14">
            <p:sp>
              <p:nvSpPr>
                <p:cNvPr id="23" name="文本框 22"/>
                <p:cNvSpPr txBox="1"/>
                <p:nvPr/>
              </p:nvSpPr>
              <p:spPr>
                <a:xfrm>
                  <a:off x="1640950" y="1115599"/>
                  <a:ext cx="9490798" cy="954107"/>
                </a:xfrm>
                <a:prstGeom prst="rect">
                  <a:avLst/>
                </a:prstGeom>
                <a:noFill/>
              </p:spPr>
              <p:txBody>
                <a:bodyPr wrap="square" rtlCol="0">
                  <a:spAutoFit/>
                  <a:scene3d>
                    <a:camera prst="orthographicFront"/>
                    <a:lightRig rig="threePt" dir="t"/>
                  </a:scene3d>
                  <a:sp3d contourW="12700"/>
                </a:bodyPr>
                <a:lstStyle/>
                <a:p>
                  <a:r>
                    <a:rPr lang="vi-VN" altLang="zh-CN" sz="2800" b="1">
                      <a:solidFill>
                        <a:srgbClr val="00A69C"/>
                      </a:solidFill>
                      <a:latin typeface="#9Slide03 Sofia Pro Soft Bold" panose="020B0000000000000000" pitchFamily="34" charset="0"/>
                      <a:cs typeface="Calibri" panose="020F0502020204030204" charset="0"/>
                    </a:rPr>
                    <a:t>Khi đốt các hợp chất của </a:t>
                  </a:r>
                  <a14:m>
                    <m:oMath xmlns:m="http://schemas.openxmlformats.org/officeDocument/2006/math">
                      <m:sSup>
                        <m:sSupPr>
                          <m:ctrlPr>
                            <a:rPr lang="vi-VN" altLang="zh-CN" sz="2800" b="1" i="1" smtClean="0">
                              <a:solidFill>
                                <a:srgbClr val="00A69C"/>
                              </a:solidFill>
                              <a:latin typeface="Cambria Math" panose="02040503050406030204" pitchFamily="18" charset="0"/>
                              <a:cs typeface="Calibri" panose="020F0502020204030204" charset="0"/>
                            </a:rPr>
                          </m:ctrlPr>
                        </m:sSupPr>
                        <m:e>
                          <m:r>
                            <a:rPr lang="vi-VN" altLang="zh-CN" sz="2800" b="1" i="0">
                              <a:solidFill>
                                <a:srgbClr val="00A69C"/>
                              </a:solidFill>
                              <a:latin typeface="Cambria Math" panose="02040503050406030204" pitchFamily="18" charset="0"/>
                              <a:cs typeface="Calibri" panose="020F0502020204030204" charset="0"/>
                            </a:rPr>
                            <m:t>𝐋𝐢</m:t>
                          </m:r>
                        </m:e>
                        <m:sup>
                          <m:r>
                            <a:rPr lang="vi-VN" altLang="zh-CN" sz="2800" b="1" i="0" smtClean="0">
                              <a:solidFill>
                                <a:srgbClr val="00A69C"/>
                              </a:solidFill>
                              <a:latin typeface="Cambria Math" panose="02040503050406030204" pitchFamily="18" charset="0"/>
                              <a:cs typeface="Calibri" panose="020F0502020204030204" charset="0"/>
                            </a:rPr>
                            <m:t>+</m:t>
                          </m:r>
                        </m:sup>
                      </m:sSup>
                      <m:r>
                        <a:rPr lang="vi-VN" altLang="zh-CN" sz="2800" b="1" i="0" smtClean="0">
                          <a:solidFill>
                            <a:srgbClr val="00A69C"/>
                          </a:solidFill>
                          <a:latin typeface="Cambria Math" panose="02040503050406030204" pitchFamily="18" charset="0"/>
                          <a:cs typeface="Calibri" panose="020F0502020204030204" charset="0"/>
                        </a:rPr>
                        <m:t>,</m:t>
                      </m:r>
                      <m:sSup>
                        <m:sSupPr>
                          <m:ctrlPr>
                            <a:rPr lang="vi-VN" altLang="zh-CN" sz="2800" b="1" i="1" smtClean="0">
                              <a:solidFill>
                                <a:srgbClr val="00A69C"/>
                              </a:solidFill>
                              <a:latin typeface="Cambria Math" panose="02040503050406030204" pitchFamily="18" charset="0"/>
                              <a:cs typeface="Calibri" panose="020F0502020204030204" charset="0"/>
                            </a:rPr>
                          </m:ctrlPr>
                        </m:sSupPr>
                        <m:e>
                          <m:r>
                            <a:rPr lang="vi-VN" altLang="zh-CN" sz="2800" b="1" i="0">
                              <a:solidFill>
                                <a:srgbClr val="00A69C"/>
                              </a:solidFill>
                              <a:latin typeface="Cambria Math" panose="02040503050406030204" pitchFamily="18" charset="0"/>
                              <a:cs typeface="Calibri" panose="020F0502020204030204" charset="0"/>
                            </a:rPr>
                            <m:t>𝐍𝐚</m:t>
                          </m:r>
                        </m:e>
                        <m:sup>
                          <m:r>
                            <a:rPr lang="vi-VN" altLang="zh-CN" sz="2800" b="1" i="0" smtClean="0">
                              <a:solidFill>
                                <a:srgbClr val="00A69C"/>
                              </a:solidFill>
                              <a:latin typeface="Cambria Math" panose="02040503050406030204" pitchFamily="18" charset="0"/>
                              <a:cs typeface="Calibri" panose="020F0502020204030204" charset="0"/>
                            </a:rPr>
                            <m:t>+</m:t>
                          </m:r>
                        </m:sup>
                      </m:sSup>
                      <m:r>
                        <a:rPr lang="vi-VN" altLang="zh-CN" sz="2800" b="1" i="0" smtClean="0">
                          <a:solidFill>
                            <a:srgbClr val="00A69C"/>
                          </a:solidFill>
                          <a:latin typeface="Cambria Math" panose="02040503050406030204" pitchFamily="18" charset="0"/>
                          <a:cs typeface="Calibri" panose="020F0502020204030204" charset="0"/>
                        </a:rPr>
                        <m:t>,</m:t>
                      </m:r>
                      <m:sSup>
                        <m:sSupPr>
                          <m:ctrlPr>
                            <a:rPr lang="vi-VN" altLang="zh-CN" sz="2800" b="1" i="1" smtClean="0">
                              <a:solidFill>
                                <a:srgbClr val="00A69C"/>
                              </a:solidFill>
                              <a:latin typeface="Cambria Math" panose="02040503050406030204" pitchFamily="18" charset="0"/>
                              <a:cs typeface="Calibri" panose="020F0502020204030204" charset="0"/>
                            </a:rPr>
                          </m:ctrlPr>
                        </m:sSupPr>
                        <m:e>
                          <m:r>
                            <a:rPr lang="vi-VN" altLang="zh-CN" sz="2800" b="1" i="0">
                              <a:solidFill>
                                <a:srgbClr val="00A69C"/>
                              </a:solidFill>
                              <a:latin typeface="Cambria Math" panose="02040503050406030204" pitchFamily="18" charset="0"/>
                              <a:cs typeface="Calibri" panose="020F0502020204030204" charset="0"/>
                            </a:rPr>
                            <m:t>𝐊</m:t>
                          </m:r>
                        </m:e>
                        <m:sup>
                          <m:r>
                            <a:rPr lang="vi-VN" altLang="zh-CN" sz="2800" b="1" i="0" smtClean="0">
                              <a:solidFill>
                                <a:srgbClr val="00A69C"/>
                              </a:solidFill>
                              <a:latin typeface="Cambria Math" panose="02040503050406030204" pitchFamily="18" charset="0"/>
                              <a:cs typeface="Calibri" panose="020F0502020204030204" charset="0"/>
                            </a:rPr>
                            <m:t>+</m:t>
                          </m:r>
                        </m:sup>
                      </m:sSup>
                    </m:oMath>
                  </a14:m>
                  <a:r>
                    <a:rPr lang="vi-VN" altLang="zh-CN" sz="2800" b="1">
                      <a:solidFill>
                        <a:srgbClr val="00A69C"/>
                      </a:solidFill>
                      <a:latin typeface="#9Slide03 Sofia Pro Soft Bold" panose="020B0000000000000000" pitchFamily="34" charset="0"/>
                      <a:cs typeface="Calibri" panose="020F0502020204030204" charset="0"/>
                    </a:rPr>
                    <a:t> trên ngọn lửa đèn khí thì ngọn lửa có màu gì?</a:t>
                  </a:r>
                  <a:endParaRPr lang="en-US" altLang="zh-CN" sz="2800" b="1" dirty="0">
                    <a:solidFill>
                      <a:srgbClr val="00A69C"/>
                    </a:solidFill>
                    <a:latin typeface="#9Slide03 Sofia Pro Soft Bold" panose="020B0000000000000000" pitchFamily="34" charset="0"/>
                    <a:cs typeface="Calibri" panose="020F0502020204030204" charset="0"/>
                  </a:endParaRPr>
                </a:p>
              </p:txBody>
            </p:sp>
          </mc:Choice>
          <mc:Fallback xmlns="">
            <p:sp>
              <p:nvSpPr>
                <p:cNvPr id="23" name="文本框 22"/>
                <p:cNvSpPr txBox="1">
                  <a:spLocks noRot="1" noChangeAspect="1" noMove="1" noResize="1" noEditPoints="1" noAdjustHandles="1" noChangeArrowheads="1" noChangeShapeType="1" noTextEdit="1"/>
                </p:cNvSpPr>
                <p:nvPr/>
              </p:nvSpPr>
              <p:spPr>
                <a:xfrm>
                  <a:off x="1640950" y="1115599"/>
                  <a:ext cx="9490798" cy="954107"/>
                </a:xfrm>
                <a:prstGeom prst="rect">
                  <a:avLst/>
                </a:prstGeom>
                <a:blipFill>
                  <a:blip r:embed="rId2"/>
                  <a:stretch>
                    <a:fillRect l="-1321" t="-7051" r="-1509" b="-1730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E28CA99A-95B9-3AA7-2419-9B57DE1B333C}"/>
                </a:ext>
              </a:extLst>
            </p:cNvPr>
            <p:cNvPicPr>
              <a:picLocks noChangeAspect="1"/>
            </p:cNvPicPr>
            <p:nvPr/>
          </p:nvPicPr>
          <p:blipFill>
            <a:blip r:embed="rId3"/>
            <a:stretch>
              <a:fillRect/>
            </a:stretch>
          </p:blipFill>
          <p:spPr>
            <a:xfrm>
              <a:off x="606736" y="946823"/>
              <a:ext cx="914400" cy="914400"/>
            </a:xfrm>
            <a:prstGeom prst="rect">
              <a:avLst/>
            </a:prstGeom>
          </p:spPr>
        </p:pic>
      </p:grpSp>
      <p:sp>
        <p:nvSpPr>
          <p:cNvPr id="4" name="AutoShape 2">
            <a:extLst>
              <a:ext uri="{FF2B5EF4-FFF2-40B4-BE49-F238E27FC236}">
                <a16:creationId xmlns:a16="http://schemas.microsoft.com/office/drawing/2014/main" id="{5987E965-6024-405E-B173-97CF8683324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oàn nguyên magie kim loại từ quặng dolomit Thanh Hoá bằng quy trình Pidgeo">
            <a:extLst>
              <a:ext uri="{FF2B5EF4-FFF2-40B4-BE49-F238E27FC236}">
                <a16:creationId xmlns:a16="http://schemas.microsoft.com/office/drawing/2014/main" id="{60F67420-1847-495B-89F3-DFAA70EAC26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p:nvPr/>
        </p:nvSpPr>
        <p:spPr>
          <a:xfrm>
            <a:off x="704295" y="200602"/>
            <a:ext cx="4633000" cy="652486"/>
          </a:xfrm>
          <a:prstGeom prst="rect">
            <a:avLst/>
          </a:prstGeom>
        </p:spPr>
        <p:txBody>
          <a:bodyPr wrap="none">
            <a:spAutoFit/>
          </a:bodyPr>
          <a:lstStyle/>
          <a:p>
            <a:pPr marL="127000" algn="just">
              <a:lnSpc>
                <a:spcPct val="130000"/>
              </a:lnSpc>
              <a:spcAft>
                <a:spcPts val="0"/>
              </a:spcAft>
              <a:tabLst>
                <a:tab pos="263525" algn="l"/>
              </a:tabLst>
            </a:pPr>
            <a:r>
              <a:rPr lang="vi-VN" sz="2800" b="1">
                <a:solidFill>
                  <a:schemeClr val="accent2"/>
                </a:solidFill>
                <a:latin typeface="Times New Roman" panose="02020603050405020304" pitchFamily="18" charset="0"/>
                <a:ea typeface="Arial" panose="020B0604020202020204" pitchFamily="34" charset="0"/>
                <a:cs typeface="Times New Roman" panose="02020603050405020304" pitchFamily="18" charset="0"/>
              </a:rPr>
              <a:t>3. Phân biệt các ion kim loại</a:t>
            </a:r>
            <a:endParaRPr lang="en-US" sz="2800">
              <a:solidFill>
                <a:schemeClr val="accent2"/>
              </a:solidFill>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20" name="Picture 19"/>
          <p:cNvPicPr>
            <a:picLocks noChangeAspect="1"/>
          </p:cNvPicPr>
          <p:nvPr/>
        </p:nvPicPr>
        <p:blipFill>
          <a:blip r:embed="rId4"/>
          <a:stretch>
            <a:fillRect/>
          </a:stretch>
        </p:blipFill>
        <p:spPr>
          <a:xfrm>
            <a:off x="3495040" y="2521397"/>
            <a:ext cx="5059680" cy="4395474"/>
          </a:xfrm>
          <a:prstGeom prst="rect">
            <a:avLst/>
          </a:prstGeom>
        </p:spPr>
      </p:pic>
    </p:spTree>
    <p:extLst>
      <p:ext uri="{BB962C8B-B14F-4D97-AF65-F5344CB8AC3E}">
        <p14:creationId xmlns:p14="http://schemas.microsoft.com/office/powerpoint/2010/main" val="151511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6" presetClass="entr" presetSubtype="16" fill="hold" grpId="0" nodeType="withEffect" nodePh="1">
                                  <p:stCondLst>
                                    <p:cond delay="0"/>
                                  </p:stCondLst>
                                  <p:endCondLst>
                                    <p:cond evt="begin" delay="0">
                                      <p:tn val="15"/>
                                    </p:cond>
                                  </p:end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par>
                                <p:cTn id="18" presetID="6" presetClass="entr" presetSubtype="16" fill="hold" grpId="0" nodeType="withEffect" nodePh="1">
                                  <p:stCondLst>
                                    <p:cond delay="0"/>
                                  </p:stCondLst>
                                  <p:endCondLst>
                                    <p:cond evt="begin" delay="0">
                                      <p:tn val="18"/>
                                    </p:cond>
                                  </p:end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5987E965-6024-405E-B173-97CF8683324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oàn nguyên magie kim loại từ quặng dolomit Thanh Hoá bằng quy trình Pidgeo">
            <a:extLst>
              <a:ext uri="{FF2B5EF4-FFF2-40B4-BE49-F238E27FC236}">
                <a16:creationId xmlns:a16="http://schemas.microsoft.com/office/drawing/2014/main" id="{60F67420-1847-495B-89F3-DFAA70EAC26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p:nvPr/>
        </p:nvSpPr>
        <p:spPr>
          <a:xfrm>
            <a:off x="704295" y="200602"/>
            <a:ext cx="4633000" cy="652486"/>
          </a:xfrm>
          <a:prstGeom prst="rect">
            <a:avLst/>
          </a:prstGeom>
        </p:spPr>
        <p:txBody>
          <a:bodyPr wrap="none">
            <a:spAutoFit/>
          </a:bodyPr>
          <a:lstStyle/>
          <a:p>
            <a:pPr marL="127000" algn="just">
              <a:lnSpc>
                <a:spcPct val="130000"/>
              </a:lnSpc>
              <a:spcAft>
                <a:spcPts val="0"/>
              </a:spcAft>
              <a:tabLst>
                <a:tab pos="263525" algn="l"/>
              </a:tabLst>
            </a:pPr>
            <a:r>
              <a:rPr lang="vi-VN" sz="2800" b="1">
                <a:solidFill>
                  <a:schemeClr val="accent2"/>
                </a:solidFill>
                <a:latin typeface="Times New Roman" panose="02020603050405020304" pitchFamily="18" charset="0"/>
                <a:ea typeface="Arial" panose="020B0604020202020204" pitchFamily="34" charset="0"/>
                <a:cs typeface="Times New Roman" panose="02020603050405020304" pitchFamily="18" charset="0"/>
              </a:rPr>
              <a:t>3. Phân biệt các ion kim loại</a:t>
            </a:r>
            <a:endParaRPr lang="en-US" sz="2800">
              <a:solidFill>
                <a:schemeClr val="accent2"/>
              </a:solidFill>
              <a:effectLst/>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9" name="组合 24"/>
          <p:cNvGrpSpPr/>
          <p:nvPr/>
        </p:nvGrpSpPr>
        <p:grpSpPr>
          <a:xfrm>
            <a:off x="2207838" y="3463493"/>
            <a:ext cx="9571937" cy="2368856"/>
            <a:chOff x="1236598" y="1454971"/>
            <a:chExt cx="3547218" cy="2107080"/>
          </a:xfrm>
        </p:grpSpPr>
        <p:sp>
          <p:nvSpPr>
            <p:cNvPr id="10" name="文本框 30"/>
            <p:cNvSpPr txBox="1"/>
            <p:nvPr/>
          </p:nvSpPr>
          <p:spPr>
            <a:xfrm>
              <a:off x="1236598" y="1454971"/>
              <a:ext cx="3547218" cy="520153"/>
            </a:xfrm>
            <a:prstGeom prst="rect">
              <a:avLst/>
            </a:prstGeom>
            <a:noFill/>
          </p:spPr>
          <p:txBody>
            <a:bodyPr wrap="square" rtlCol="0">
              <a:spAutoFit/>
              <a:scene3d>
                <a:camera prst="orthographicFront"/>
                <a:lightRig rig="threePt" dir="t"/>
              </a:scene3d>
              <a:sp3d contourW="12700"/>
            </a:bodyPr>
            <a:lstStyle/>
            <a:p>
              <a:r>
                <a:rPr lang="en-US" altLang="zh-CN" sz="3200" b="1" dirty="0" err="1">
                  <a:solidFill>
                    <a:srgbClr val="F67B00"/>
                  </a:solidFill>
                  <a:latin typeface="#9Slide03 Sofia Pro Soft Bold" panose="020B0000000000000000" pitchFamily="34" charset="0"/>
                  <a:cs typeface="Calibri" panose="020F0502020204030204" charset="0"/>
                </a:rPr>
                <a:t>Kết</a:t>
              </a:r>
              <a:r>
                <a:rPr lang="en-US" altLang="zh-CN" sz="3200" b="1" dirty="0">
                  <a:solidFill>
                    <a:srgbClr val="F67B00"/>
                  </a:solidFill>
                  <a:latin typeface="#9Slide03 Sofia Pro Soft Bold" panose="020B0000000000000000" pitchFamily="34" charset="0"/>
                  <a:cs typeface="Calibri" panose="020F0502020204030204" charset="0"/>
                </a:rPr>
                <a:t> </a:t>
              </a:r>
              <a:r>
                <a:rPr lang="en-US" altLang="zh-CN" sz="3200" b="1" dirty="0" err="1">
                  <a:solidFill>
                    <a:srgbClr val="F67B00"/>
                  </a:solidFill>
                  <a:latin typeface="#9Slide03 Sofia Pro Soft Bold" panose="020B0000000000000000" pitchFamily="34" charset="0"/>
                  <a:cs typeface="Calibri" panose="020F0502020204030204" charset="0"/>
                </a:rPr>
                <a:t>luận</a:t>
              </a:r>
              <a:r>
                <a:rPr lang="en-US" altLang="zh-CN" sz="3200" b="1" dirty="0">
                  <a:solidFill>
                    <a:srgbClr val="F67B00"/>
                  </a:solidFill>
                  <a:latin typeface="#9Slide03 Sofia Pro Soft Bold" panose="020B0000000000000000" pitchFamily="34" charset="0"/>
                  <a:cs typeface="Calibri" panose="020F0502020204030204" charset="0"/>
                </a:rPr>
                <a:t> </a:t>
              </a:r>
              <a:endParaRPr lang="zh-CN" altLang="en-US" sz="3200" b="1" dirty="0">
                <a:solidFill>
                  <a:srgbClr val="F67B00"/>
                </a:solidFill>
                <a:latin typeface="#9Slide03 Sofia Pro Soft Bold" panose="020B0000000000000000" pitchFamily="34" charset="0"/>
                <a:cs typeface="Calibri" panose="020F0502020204030204" charset="0"/>
              </a:endParaRPr>
            </a:p>
          </p:txBody>
        </p:sp>
        <p:sp>
          <p:nvSpPr>
            <p:cNvPr id="11" name="文本框 31"/>
            <p:cNvSpPr txBox="1"/>
            <p:nvPr/>
          </p:nvSpPr>
          <p:spPr>
            <a:xfrm>
              <a:off x="1414864" y="2169100"/>
              <a:ext cx="2817726" cy="1392951"/>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2800" dirty="0" err="1">
                  <a:solidFill>
                    <a:srgbClr val="009900"/>
                  </a:solidFill>
                  <a:latin typeface="#9Slide03 Sofia Pro Soft Bold" panose="020B0000000000000000" pitchFamily="34" charset="0"/>
                  <a:ea typeface="+mj-ea"/>
                  <a:cs typeface="Calibri" panose="020F0502020204030204" charset="0"/>
                </a:rPr>
                <a:t>Có</a:t>
              </a:r>
              <a:r>
                <a:rPr lang="en-US" altLang="zh-CN" sz="2800" dirty="0">
                  <a:solidFill>
                    <a:srgbClr val="009900"/>
                  </a:solidFill>
                  <a:latin typeface="#9Slide03 Sofia Pro Soft Bold" panose="020B0000000000000000" pitchFamily="34" charset="0"/>
                  <a:ea typeface="+mj-ea"/>
                  <a:cs typeface="Calibri" panose="020F0502020204030204" charset="0"/>
                </a:rPr>
                <a:t> </a:t>
              </a:r>
              <a:r>
                <a:rPr lang="en-US" altLang="zh-CN" sz="2800" dirty="0" err="1">
                  <a:solidFill>
                    <a:srgbClr val="009900"/>
                  </a:solidFill>
                  <a:latin typeface="#9Slide03 Sofia Pro Soft Bold" panose="020B0000000000000000" pitchFamily="34" charset="0"/>
                  <a:ea typeface="+mj-ea"/>
                  <a:cs typeface="Calibri" panose="020F0502020204030204" charset="0"/>
                </a:rPr>
                <a:t>thể</a:t>
              </a:r>
              <a:r>
                <a:rPr lang="en-US" altLang="zh-CN" sz="2800" dirty="0">
                  <a:solidFill>
                    <a:srgbClr val="009900"/>
                  </a:solidFill>
                  <a:latin typeface="#9Slide03 Sofia Pro Soft Bold" panose="020B0000000000000000" pitchFamily="34" charset="0"/>
                  <a:ea typeface="+mj-ea"/>
                  <a:cs typeface="Calibri" panose="020F0502020204030204" charset="0"/>
                </a:rPr>
                <a:t> </a:t>
              </a:r>
              <a:r>
                <a:rPr lang="en-US" altLang="zh-CN" sz="2800" dirty="0" err="1">
                  <a:solidFill>
                    <a:srgbClr val="009900"/>
                  </a:solidFill>
                  <a:latin typeface="#9Slide03 Sofia Pro Soft Bold" panose="020B0000000000000000" pitchFamily="34" charset="0"/>
                  <a:ea typeface="+mj-ea"/>
                  <a:cs typeface="Calibri" panose="020F0502020204030204" charset="0"/>
                </a:rPr>
                <a:t>nhận</a:t>
              </a:r>
              <a:r>
                <a:rPr lang="en-US" altLang="zh-CN" sz="2800" dirty="0">
                  <a:solidFill>
                    <a:srgbClr val="009900"/>
                  </a:solidFill>
                  <a:latin typeface="#9Slide03 Sofia Pro Soft Bold" panose="020B0000000000000000" pitchFamily="34" charset="0"/>
                  <a:ea typeface="+mj-ea"/>
                  <a:cs typeface="Calibri" panose="020F0502020204030204" charset="0"/>
                </a:rPr>
                <a:t> </a:t>
              </a:r>
              <a:r>
                <a:rPr lang="en-US" altLang="zh-CN" sz="2800" err="1">
                  <a:solidFill>
                    <a:srgbClr val="009900"/>
                  </a:solidFill>
                  <a:latin typeface="#9Slide03 Sofia Pro Soft Bold" panose="020B0000000000000000" pitchFamily="34" charset="0"/>
                  <a:ea typeface="+mj-ea"/>
                  <a:cs typeface="Calibri" panose="020F0502020204030204" charset="0"/>
                </a:rPr>
                <a:t>biết</a:t>
              </a:r>
              <a:r>
                <a:rPr lang="en-US" altLang="zh-CN" sz="2800">
                  <a:solidFill>
                    <a:srgbClr val="009900"/>
                  </a:solidFill>
                  <a:latin typeface="#9Slide03 Sofia Pro Soft Bold" panose="020B0000000000000000" pitchFamily="34" charset="0"/>
                  <a:ea typeface="+mj-ea"/>
                  <a:cs typeface="Calibri" panose="020F0502020204030204" charset="0"/>
                </a:rPr>
                <a:t> </a:t>
              </a:r>
              <a:r>
                <a:rPr lang="vi-VN" altLang="zh-CN" sz="2800">
                  <a:solidFill>
                    <a:srgbClr val="009900"/>
                  </a:solidFill>
                  <a:latin typeface="#9Slide03 Sofia Pro Soft Bold" panose="020B0000000000000000" pitchFamily="34" charset="0"/>
                  <a:ea typeface="+mj-ea"/>
                  <a:cs typeface="Calibri" panose="020F0502020204030204" charset="0"/>
                </a:rPr>
                <a:t>các </a:t>
              </a:r>
              <a:r>
                <a:rPr lang="en-US" altLang="zh-CN" sz="2800">
                  <a:solidFill>
                    <a:srgbClr val="009900"/>
                  </a:solidFill>
                  <a:latin typeface="#9Slide03 Sofia Pro Soft Bold" panose="020B0000000000000000" pitchFamily="34" charset="0"/>
                  <a:ea typeface="+mj-ea"/>
                  <a:cs typeface="Calibri" panose="020F0502020204030204" charset="0"/>
                </a:rPr>
                <a:t>hợp </a:t>
              </a:r>
              <a:r>
                <a:rPr lang="en-US" altLang="zh-CN" sz="2800" dirty="0">
                  <a:solidFill>
                    <a:srgbClr val="009900"/>
                  </a:solidFill>
                  <a:latin typeface="#9Slide03 Sofia Pro Soft Bold" panose="020B0000000000000000" pitchFamily="34" charset="0"/>
                  <a:ea typeface="+mj-ea"/>
                  <a:cs typeface="Calibri" panose="020F0502020204030204" charset="0"/>
                </a:rPr>
                <a:t>chất </a:t>
              </a:r>
              <a:r>
                <a:rPr lang="en-US" altLang="zh-CN" sz="2800" err="1">
                  <a:solidFill>
                    <a:srgbClr val="009900"/>
                  </a:solidFill>
                  <a:latin typeface="#9Slide03 Sofia Pro Soft Bold" panose="020B0000000000000000" pitchFamily="34" charset="0"/>
                  <a:ea typeface="+mj-ea"/>
                  <a:cs typeface="Calibri" panose="020F0502020204030204" charset="0"/>
                </a:rPr>
                <a:t>của</a:t>
              </a:r>
              <a:r>
                <a:rPr lang="en-US" altLang="zh-CN" sz="2800">
                  <a:solidFill>
                    <a:srgbClr val="009900"/>
                  </a:solidFill>
                  <a:latin typeface="#9Slide03 Sofia Pro Soft Bold" panose="020B0000000000000000" pitchFamily="34" charset="0"/>
                  <a:ea typeface="+mj-ea"/>
                  <a:cs typeface="Calibri" panose="020F0502020204030204" charset="0"/>
                </a:rPr>
                <a:t> </a:t>
              </a:r>
              <a:r>
                <a:rPr lang="vi-VN" altLang="zh-CN" sz="2800">
                  <a:solidFill>
                    <a:srgbClr val="009900"/>
                  </a:solidFill>
                  <a:latin typeface="#9Slide03 Sofia Pro Soft Bold" panose="020B0000000000000000" pitchFamily="34" charset="0"/>
                  <a:ea typeface="+mj-ea"/>
                  <a:cs typeface="Calibri" panose="020F0502020204030204" charset="0"/>
                </a:rPr>
                <a:t>kim loại kiềm</a:t>
              </a:r>
              <a:r>
                <a:rPr lang="en-US" altLang="zh-CN" sz="2800">
                  <a:solidFill>
                    <a:srgbClr val="009900"/>
                  </a:solidFill>
                  <a:latin typeface="#9Slide03 Sofia Pro Soft Bold" panose="020B0000000000000000" pitchFamily="34" charset="0"/>
                  <a:ea typeface="+mj-ea"/>
                  <a:cs typeface="Calibri" panose="020F0502020204030204" charset="0"/>
                </a:rPr>
                <a:t> </a:t>
              </a:r>
              <a:r>
                <a:rPr lang="en-US" altLang="zh-CN" sz="2800" dirty="0" err="1">
                  <a:solidFill>
                    <a:srgbClr val="009900"/>
                  </a:solidFill>
                  <a:latin typeface="#9Slide03 Sofia Pro Soft Bold" panose="020B0000000000000000" pitchFamily="34" charset="0"/>
                  <a:ea typeface="+mj-ea"/>
                  <a:cs typeface="Calibri" panose="020F0502020204030204" charset="0"/>
                </a:rPr>
                <a:t>dựa</a:t>
              </a:r>
              <a:r>
                <a:rPr lang="en-US" altLang="zh-CN" sz="2800" dirty="0">
                  <a:solidFill>
                    <a:srgbClr val="009900"/>
                  </a:solidFill>
                  <a:latin typeface="#9Slide03 Sofia Pro Soft Bold" panose="020B0000000000000000" pitchFamily="34" charset="0"/>
                  <a:ea typeface="+mj-ea"/>
                  <a:cs typeface="Calibri" panose="020F0502020204030204" charset="0"/>
                </a:rPr>
                <a:t> vào </a:t>
              </a:r>
              <a:r>
                <a:rPr lang="en-US" altLang="zh-CN" sz="2800" err="1">
                  <a:solidFill>
                    <a:srgbClr val="009900"/>
                  </a:solidFill>
                  <a:latin typeface="#9Slide03 Sofia Pro Soft Bold" panose="020B0000000000000000" pitchFamily="34" charset="0"/>
                  <a:ea typeface="+mj-ea"/>
                  <a:cs typeface="Calibri" panose="020F0502020204030204" charset="0"/>
                </a:rPr>
                <a:t>màu</a:t>
              </a:r>
              <a:r>
                <a:rPr lang="en-US" altLang="zh-CN" sz="2800">
                  <a:solidFill>
                    <a:srgbClr val="009900"/>
                  </a:solidFill>
                  <a:latin typeface="#9Slide03 Sofia Pro Soft Bold" panose="020B0000000000000000" pitchFamily="34" charset="0"/>
                  <a:ea typeface="+mj-ea"/>
                  <a:cs typeface="Calibri" panose="020F0502020204030204" charset="0"/>
                </a:rPr>
                <a:t> </a:t>
              </a:r>
              <a:r>
                <a:rPr lang="vi-VN" altLang="zh-CN" sz="2800">
                  <a:solidFill>
                    <a:srgbClr val="009900"/>
                  </a:solidFill>
                  <a:latin typeface="#9Slide03 Sofia Pro Soft Bold" panose="020B0000000000000000" pitchFamily="34" charset="0"/>
                  <a:ea typeface="+mj-ea"/>
                  <a:cs typeface="Calibri" panose="020F0502020204030204" charset="0"/>
                </a:rPr>
                <a:t>sắc </a:t>
              </a:r>
              <a:r>
                <a:rPr lang="en-US" altLang="zh-CN" sz="2800">
                  <a:solidFill>
                    <a:srgbClr val="009900"/>
                  </a:solidFill>
                  <a:latin typeface="#9Slide03 Sofia Pro Soft Bold" panose="020B0000000000000000" pitchFamily="34" charset="0"/>
                  <a:ea typeface="+mj-ea"/>
                  <a:cs typeface="Calibri" panose="020F0502020204030204" charset="0"/>
                </a:rPr>
                <a:t>của </a:t>
              </a:r>
              <a:r>
                <a:rPr lang="en-US" altLang="zh-CN" sz="2800" dirty="0" err="1">
                  <a:solidFill>
                    <a:srgbClr val="009900"/>
                  </a:solidFill>
                  <a:latin typeface="#9Slide03 Sofia Pro Soft Bold" panose="020B0000000000000000" pitchFamily="34" charset="0"/>
                  <a:ea typeface="+mj-ea"/>
                  <a:cs typeface="Calibri" panose="020F0502020204030204" charset="0"/>
                </a:rPr>
                <a:t>ngọn</a:t>
              </a:r>
              <a:r>
                <a:rPr lang="en-US" altLang="zh-CN" sz="2800" dirty="0">
                  <a:solidFill>
                    <a:srgbClr val="009900"/>
                  </a:solidFill>
                  <a:latin typeface="#9Slide03 Sofia Pro Soft Bold" panose="020B0000000000000000" pitchFamily="34" charset="0"/>
                  <a:ea typeface="+mj-ea"/>
                  <a:cs typeface="Calibri" panose="020F0502020204030204" charset="0"/>
                </a:rPr>
                <a:t> </a:t>
              </a:r>
              <a:r>
                <a:rPr lang="en-US" altLang="zh-CN" sz="2800" dirty="0" err="1">
                  <a:solidFill>
                    <a:srgbClr val="009900"/>
                  </a:solidFill>
                  <a:latin typeface="#9Slide03 Sofia Pro Soft Bold" panose="020B0000000000000000" pitchFamily="34" charset="0"/>
                  <a:ea typeface="+mj-ea"/>
                  <a:cs typeface="Calibri" panose="020F0502020204030204" charset="0"/>
                </a:rPr>
                <a:t>lửa</a:t>
              </a:r>
              <a:r>
                <a:rPr lang="en-US" altLang="zh-CN" sz="2800" dirty="0">
                  <a:solidFill>
                    <a:srgbClr val="009900"/>
                  </a:solidFill>
                  <a:latin typeface="#9Slide03 Sofia Pro Soft Bold" panose="020B0000000000000000" pitchFamily="34" charset="0"/>
                  <a:ea typeface="+mj-ea"/>
                  <a:cs typeface="Calibri" panose="020F0502020204030204" charset="0"/>
                </a:rPr>
                <a:t> </a:t>
              </a:r>
              <a:r>
                <a:rPr lang="en-US" altLang="zh-CN" sz="2800" dirty="0" err="1">
                  <a:solidFill>
                    <a:srgbClr val="009900"/>
                  </a:solidFill>
                  <a:latin typeface="#9Slide03 Sofia Pro Soft Bold" panose="020B0000000000000000" pitchFamily="34" charset="0"/>
                  <a:ea typeface="+mj-ea"/>
                  <a:cs typeface="Calibri" panose="020F0502020204030204" charset="0"/>
                </a:rPr>
                <a:t>khi</a:t>
              </a:r>
              <a:r>
                <a:rPr lang="en-US" altLang="zh-CN" sz="2800" dirty="0">
                  <a:solidFill>
                    <a:srgbClr val="009900"/>
                  </a:solidFill>
                  <a:latin typeface="#9Slide03 Sofia Pro Soft Bold" panose="020B0000000000000000" pitchFamily="34" charset="0"/>
                  <a:ea typeface="+mj-ea"/>
                  <a:cs typeface="Calibri" panose="020F0502020204030204" charset="0"/>
                </a:rPr>
                <a:t> </a:t>
              </a:r>
              <a:r>
                <a:rPr lang="en-US" altLang="zh-CN" sz="2800" dirty="0" err="1">
                  <a:solidFill>
                    <a:srgbClr val="009900"/>
                  </a:solidFill>
                  <a:latin typeface="#9Slide03 Sofia Pro Soft Bold" panose="020B0000000000000000" pitchFamily="34" charset="0"/>
                  <a:ea typeface="+mj-ea"/>
                  <a:cs typeface="Calibri" panose="020F0502020204030204" charset="0"/>
                </a:rPr>
                <a:t>đốt</a:t>
              </a:r>
              <a:r>
                <a:rPr lang="en-US" altLang="zh-CN" sz="2800" dirty="0">
                  <a:solidFill>
                    <a:srgbClr val="009900"/>
                  </a:solidFill>
                  <a:latin typeface="#9Slide03 Sofia Pro Soft Bold" panose="020B0000000000000000" pitchFamily="34" charset="0"/>
                  <a:ea typeface="+mj-ea"/>
                  <a:cs typeface="Calibri" panose="020F0502020204030204" charset="0"/>
                </a:rPr>
                <a:t> các chất </a:t>
              </a:r>
              <a:r>
                <a:rPr lang="en-US" altLang="zh-CN" sz="2800" dirty="0" err="1">
                  <a:solidFill>
                    <a:srgbClr val="009900"/>
                  </a:solidFill>
                  <a:latin typeface="#9Slide03 Sofia Pro Soft Bold" panose="020B0000000000000000" pitchFamily="34" charset="0"/>
                  <a:ea typeface="+mj-ea"/>
                  <a:cs typeface="Calibri" panose="020F0502020204030204" charset="0"/>
                </a:rPr>
                <a:t>trên</a:t>
              </a:r>
              <a:r>
                <a:rPr lang="en-US" altLang="zh-CN" sz="2800" dirty="0">
                  <a:solidFill>
                    <a:srgbClr val="009900"/>
                  </a:solidFill>
                  <a:latin typeface="#9Slide03 Sofia Pro Soft Bold" panose="020B0000000000000000" pitchFamily="34" charset="0"/>
                  <a:ea typeface="+mj-ea"/>
                  <a:cs typeface="Calibri" panose="020F0502020204030204" charset="0"/>
                </a:rPr>
                <a:t> </a:t>
              </a:r>
              <a:r>
                <a:rPr lang="en-US" altLang="zh-CN" sz="2800" dirty="0" err="1">
                  <a:solidFill>
                    <a:srgbClr val="009900"/>
                  </a:solidFill>
                  <a:latin typeface="#9Slide03 Sofia Pro Soft Bold" panose="020B0000000000000000" pitchFamily="34" charset="0"/>
                  <a:ea typeface="+mj-ea"/>
                  <a:cs typeface="Calibri" panose="020F0502020204030204" charset="0"/>
                </a:rPr>
                <a:t>ngọn</a:t>
              </a:r>
              <a:r>
                <a:rPr lang="en-US" altLang="zh-CN" sz="2800" dirty="0">
                  <a:solidFill>
                    <a:srgbClr val="009900"/>
                  </a:solidFill>
                  <a:latin typeface="#9Slide03 Sofia Pro Soft Bold" panose="020B0000000000000000" pitchFamily="34" charset="0"/>
                  <a:ea typeface="+mj-ea"/>
                  <a:cs typeface="Calibri" panose="020F0502020204030204" charset="0"/>
                </a:rPr>
                <a:t> </a:t>
              </a:r>
              <a:r>
                <a:rPr lang="en-US" altLang="zh-CN" sz="2800" dirty="0" err="1">
                  <a:solidFill>
                    <a:srgbClr val="009900"/>
                  </a:solidFill>
                  <a:latin typeface="#9Slide03 Sofia Pro Soft Bold" panose="020B0000000000000000" pitchFamily="34" charset="0"/>
                  <a:ea typeface="+mj-ea"/>
                  <a:cs typeface="Calibri" panose="020F0502020204030204" charset="0"/>
                </a:rPr>
                <a:t>lửa</a:t>
              </a:r>
              <a:r>
                <a:rPr lang="en-US" altLang="zh-CN" sz="2800" dirty="0">
                  <a:solidFill>
                    <a:srgbClr val="009900"/>
                  </a:solidFill>
                  <a:latin typeface="#9Slide03 Sofia Pro Soft Bold" panose="020B0000000000000000" pitchFamily="34" charset="0"/>
                  <a:ea typeface="+mj-ea"/>
                  <a:cs typeface="Calibri" panose="020F0502020204030204" charset="0"/>
                </a:rPr>
                <a:t> </a:t>
              </a:r>
              <a:r>
                <a:rPr lang="en-US" altLang="zh-CN" sz="2800" dirty="0" err="1">
                  <a:solidFill>
                    <a:srgbClr val="009900"/>
                  </a:solidFill>
                  <a:latin typeface="#9Slide03 Sofia Pro Soft Bold" panose="020B0000000000000000" pitchFamily="34" charset="0"/>
                  <a:ea typeface="+mj-ea"/>
                  <a:cs typeface="Calibri" panose="020F0502020204030204" charset="0"/>
                </a:rPr>
                <a:t>đèn</a:t>
              </a:r>
              <a:r>
                <a:rPr lang="en-US" altLang="zh-CN" sz="2800" dirty="0">
                  <a:solidFill>
                    <a:srgbClr val="009900"/>
                  </a:solidFill>
                  <a:latin typeface="#9Slide03 Sofia Pro Soft Bold" panose="020B0000000000000000" pitchFamily="34" charset="0"/>
                  <a:ea typeface="+mj-ea"/>
                  <a:cs typeface="Calibri" panose="020F0502020204030204" charset="0"/>
                </a:rPr>
                <a:t> khí.</a:t>
              </a:r>
            </a:p>
          </p:txBody>
        </p:sp>
      </p:grpSp>
      <p:sp>
        <p:nvSpPr>
          <p:cNvPr id="12" name="文本框 22">
            <a:extLst>
              <a:ext uri="{FF2B5EF4-FFF2-40B4-BE49-F238E27FC236}">
                <a16:creationId xmlns:a16="http://schemas.microsoft.com/office/drawing/2014/main" id="{E422876E-C2B2-4C32-DD9B-A026D11F29A8}"/>
              </a:ext>
            </a:extLst>
          </p:cNvPr>
          <p:cNvSpPr txBox="1"/>
          <p:nvPr/>
        </p:nvSpPr>
        <p:spPr>
          <a:xfrm>
            <a:off x="1059786" y="1329518"/>
            <a:ext cx="1765539" cy="523220"/>
          </a:xfrm>
          <a:prstGeom prst="rect">
            <a:avLst/>
          </a:prstGeom>
          <a:noFill/>
        </p:spPr>
        <p:txBody>
          <a:bodyPr wrap="square" rtlCol="0">
            <a:spAutoFit/>
            <a:scene3d>
              <a:camera prst="orthographicFront"/>
              <a:lightRig rig="threePt" dir="t"/>
            </a:scene3d>
            <a:sp3d contourW="12700"/>
          </a:bodyPr>
          <a:lstStyle/>
          <a:p>
            <a:r>
              <a:rPr lang="en-US" altLang="zh-CN" sz="2800" b="1" dirty="0" err="1">
                <a:solidFill>
                  <a:srgbClr val="F67B00"/>
                </a:solidFill>
                <a:latin typeface="#9Slide03 Sofia Pro Soft Bold" panose="020B0000000000000000" pitchFamily="34" charset="0"/>
                <a:cs typeface="Calibri" panose="020F0502020204030204" charset="0"/>
              </a:rPr>
              <a:t>Đáp</a:t>
            </a:r>
            <a:r>
              <a:rPr lang="en-US" altLang="zh-CN" sz="2800" b="1" dirty="0">
                <a:solidFill>
                  <a:srgbClr val="F67B00"/>
                </a:solidFill>
                <a:latin typeface="#9Slide03 Sofia Pro Soft Bold" panose="020B0000000000000000" pitchFamily="34" charset="0"/>
                <a:cs typeface="Calibri" panose="020F0502020204030204" charset="0"/>
              </a:rPr>
              <a:t> </a:t>
            </a:r>
            <a:r>
              <a:rPr lang="en-US" altLang="zh-CN" sz="2800" b="1" dirty="0" err="1">
                <a:solidFill>
                  <a:srgbClr val="F67B00"/>
                </a:solidFill>
                <a:latin typeface="#9Slide03 Sofia Pro Soft Bold" panose="020B0000000000000000" pitchFamily="34" charset="0"/>
                <a:cs typeface="Calibri" panose="020F0502020204030204" charset="0"/>
              </a:rPr>
              <a:t>án</a:t>
            </a:r>
            <a:r>
              <a:rPr lang="en-US" altLang="zh-CN" sz="2800" b="1" dirty="0">
                <a:solidFill>
                  <a:srgbClr val="F67B00"/>
                </a:solidFill>
                <a:latin typeface="#9Slide03 Sofia Pro Soft Bold" panose="020B0000000000000000" pitchFamily="34" charset="0"/>
                <a:cs typeface="Calibri" panose="020F0502020204030204" charset="0"/>
              </a:rPr>
              <a:t>: </a:t>
            </a:r>
            <a:endParaRPr lang="zh-CN" altLang="en-US" sz="2800" b="1" dirty="0">
              <a:solidFill>
                <a:srgbClr val="F67B00"/>
              </a:solidFill>
              <a:latin typeface="#9Slide03 Sofia Pro Soft Bold" panose="020B0000000000000000" pitchFamily="34" charset="0"/>
              <a:cs typeface="Calibri" panose="020F0502020204030204" charset="0"/>
            </a:endParaRPr>
          </a:p>
        </p:txBody>
      </p:sp>
      <p:pic>
        <p:nvPicPr>
          <p:cNvPr id="13" name="Picture 12">
            <a:extLst>
              <a:ext uri="{FF2B5EF4-FFF2-40B4-BE49-F238E27FC236}">
                <a16:creationId xmlns:a16="http://schemas.microsoft.com/office/drawing/2014/main" id="{4209DABC-0562-9B30-B477-34C76B279BF4}"/>
              </a:ext>
            </a:extLst>
          </p:cNvPr>
          <p:cNvPicPr>
            <a:picLocks noChangeAspect="1"/>
          </p:cNvPicPr>
          <p:nvPr/>
        </p:nvPicPr>
        <p:blipFill>
          <a:blip r:embed="rId2"/>
          <a:stretch>
            <a:fillRect/>
          </a:stretch>
        </p:blipFill>
        <p:spPr>
          <a:xfrm>
            <a:off x="1059786" y="3375608"/>
            <a:ext cx="711775" cy="711775"/>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A1CB023-6E2E-45DE-A1E3-EB05D7560961}"/>
                  </a:ext>
                </a:extLst>
              </p:cNvPr>
              <p:cNvSpPr txBox="1"/>
              <p:nvPr/>
            </p:nvSpPr>
            <p:spPr>
              <a:xfrm>
                <a:off x="2688878" y="1317970"/>
                <a:ext cx="7787197" cy="1685846"/>
              </a:xfrm>
              <a:prstGeom prst="rect">
                <a:avLst/>
              </a:prstGeom>
              <a:noFill/>
            </p:spPr>
            <p:txBody>
              <a:bodyPr wrap="square" rtlCol="0">
                <a:spAutoFit/>
              </a:bodyPr>
              <a:lstStyle/>
              <a:p>
                <a:pPr marL="285750" indent="-285750">
                  <a:lnSpc>
                    <a:spcPct val="150000"/>
                  </a:lnSpc>
                  <a:buFontTx/>
                  <a:buChar char="-"/>
                </a:pPr>
                <a:r>
                  <a:rPr lang="vi-VN" sz="2400">
                    <a:solidFill>
                      <a:srgbClr val="7030A0"/>
                    </a:solidFill>
                    <a:latin typeface="Arial" panose="020B0604020202020204" pitchFamily="34" charset="0"/>
                    <a:cs typeface="Arial" panose="020B0604020202020204" pitchFamily="34" charset="0"/>
                  </a:rPr>
                  <a:t>H</a:t>
                </a:r>
                <a:r>
                  <a:rPr lang="en-US" sz="2400">
                    <a:solidFill>
                      <a:srgbClr val="7030A0"/>
                    </a:solidFill>
                    <a:latin typeface="Arial" panose="020B0604020202020204" pitchFamily="34" charset="0"/>
                    <a:cs typeface="Arial" panose="020B0604020202020204" pitchFamily="34" charset="0"/>
                  </a:rPr>
                  <a:t>ợp </a:t>
                </a:r>
                <a:r>
                  <a:rPr lang="en-US" sz="2400" dirty="0">
                    <a:solidFill>
                      <a:srgbClr val="7030A0"/>
                    </a:solidFill>
                    <a:latin typeface="Arial" panose="020B0604020202020204" pitchFamily="34" charset="0"/>
                    <a:cs typeface="Arial" panose="020B0604020202020204" pitchFamily="34" charset="0"/>
                  </a:rPr>
                  <a:t>chất </a:t>
                </a:r>
                <a:r>
                  <a:rPr lang="en-US" sz="2400" err="1">
                    <a:solidFill>
                      <a:srgbClr val="7030A0"/>
                    </a:solidFill>
                    <a:latin typeface="Arial" panose="020B0604020202020204" pitchFamily="34" charset="0"/>
                    <a:cs typeface="Arial" panose="020B0604020202020204" pitchFamily="34" charset="0"/>
                  </a:rPr>
                  <a:t>của</a:t>
                </a:r>
                <a:r>
                  <a:rPr lang="en-US" sz="2400">
                    <a:solidFill>
                      <a:srgbClr val="7030A0"/>
                    </a:solidFill>
                    <a:latin typeface="Arial" panose="020B0604020202020204" pitchFamily="34" charset="0"/>
                    <a:cs typeface="Arial" panose="020B0604020202020204" pitchFamily="34" charset="0"/>
                  </a:rPr>
                  <a:t> </a:t>
                </a:r>
                <a14:m>
                  <m:oMath xmlns:m="http://schemas.openxmlformats.org/officeDocument/2006/math">
                    <m:sSup>
                      <m:sSupPr>
                        <m:ctrlPr>
                          <a:rPr lang="vi-VN" altLang="zh-CN" sz="2400" b="1" i="1">
                            <a:solidFill>
                              <a:srgbClr val="7030A0"/>
                            </a:solidFill>
                            <a:latin typeface="Cambria Math" panose="02040503050406030204" pitchFamily="18" charset="0"/>
                            <a:cs typeface="Calibri" panose="020F0502020204030204" charset="0"/>
                          </a:rPr>
                        </m:ctrlPr>
                      </m:sSupPr>
                      <m:e>
                        <m:r>
                          <a:rPr lang="vi-VN" altLang="zh-CN" sz="2400" b="1">
                            <a:solidFill>
                              <a:srgbClr val="7030A0"/>
                            </a:solidFill>
                            <a:latin typeface="Cambria Math" panose="02040503050406030204" pitchFamily="18" charset="0"/>
                            <a:cs typeface="Calibri" panose="020F0502020204030204" charset="0"/>
                          </a:rPr>
                          <m:t>𝐋𝐢</m:t>
                        </m:r>
                      </m:e>
                      <m:sup>
                        <m:r>
                          <a:rPr lang="vi-VN" altLang="zh-CN" sz="2400" b="1">
                            <a:solidFill>
                              <a:srgbClr val="7030A0"/>
                            </a:solidFill>
                            <a:latin typeface="Cambria Math" panose="02040503050406030204" pitchFamily="18" charset="0"/>
                            <a:cs typeface="Calibri" panose="020F0502020204030204" charset="0"/>
                          </a:rPr>
                          <m:t>+</m:t>
                        </m:r>
                      </m:sup>
                    </m:sSup>
                  </m:oMath>
                </a14:m>
                <a:r>
                  <a:rPr lang="en-US" sz="240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ngọn</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lửa</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có</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màu</a:t>
                </a:r>
                <a:r>
                  <a:rPr lang="en-US" sz="2400" dirty="0">
                    <a:solidFill>
                      <a:srgbClr val="7030A0"/>
                    </a:solidFill>
                    <a:latin typeface="Arial" panose="020B0604020202020204" pitchFamily="34" charset="0"/>
                    <a:cs typeface="Arial" panose="020B0604020202020204" pitchFamily="34" charset="0"/>
                  </a:rPr>
                  <a:t> </a:t>
                </a:r>
                <a:r>
                  <a:rPr lang="en-US" sz="2400" err="1">
                    <a:solidFill>
                      <a:srgbClr val="7030A0"/>
                    </a:solidFill>
                    <a:latin typeface="Arial" panose="020B0604020202020204" pitchFamily="34" charset="0"/>
                    <a:cs typeface="Arial" panose="020B0604020202020204" pitchFamily="34" charset="0"/>
                  </a:rPr>
                  <a:t>đỏ</a:t>
                </a:r>
                <a:r>
                  <a:rPr lang="en-US" sz="2400">
                    <a:solidFill>
                      <a:srgbClr val="7030A0"/>
                    </a:solidFill>
                    <a:latin typeface="Arial" panose="020B0604020202020204" pitchFamily="34" charset="0"/>
                    <a:cs typeface="Arial" panose="020B0604020202020204" pitchFamily="34" charset="0"/>
                  </a:rPr>
                  <a:t> </a:t>
                </a:r>
                <a:r>
                  <a:rPr lang="vi-VN" sz="2400">
                    <a:solidFill>
                      <a:srgbClr val="7030A0"/>
                    </a:solidFill>
                    <a:latin typeface="Arial" panose="020B0604020202020204" pitchFamily="34" charset="0"/>
                    <a:cs typeface="Arial" panose="020B0604020202020204" pitchFamily="34" charset="0"/>
                  </a:rPr>
                  <a:t>tía</a:t>
                </a:r>
              </a:p>
              <a:p>
                <a:pPr marL="285750" indent="-285750">
                  <a:lnSpc>
                    <a:spcPct val="150000"/>
                  </a:lnSpc>
                  <a:buFontTx/>
                  <a:buChar char="-"/>
                </a:pPr>
                <a:r>
                  <a:rPr lang="vi-VN" sz="2400">
                    <a:solidFill>
                      <a:srgbClr val="7030A0"/>
                    </a:solidFill>
                    <a:latin typeface="Arial" panose="020B0604020202020204" pitchFamily="34" charset="0"/>
                    <a:cs typeface="Arial" panose="020B0604020202020204" pitchFamily="34" charset="0"/>
                  </a:rPr>
                  <a:t>H</a:t>
                </a:r>
                <a:r>
                  <a:rPr lang="en-US" sz="2400">
                    <a:solidFill>
                      <a:srgbClr val="7030A0"/>
                    </a:solidFill>
                    <a:latin typeface="Arial" panose="020B0604020202020204" pitchFamily="34" charset="0"/>
                    <a:cs typeface="Arial" panose="020B0604020202020204" pitchFamily="34" charset="0"/>
                  </a:rPr>
                  <a:t>ợp </a:t>
                </a:r>
                <a:r>
                  <a:rPr lang="en-US" sz="2400" dirty="0">
                    <a:solidFill>
                      <a:srgbClr val="7030A0"/>
                    </a:solidFill>
                    <a:latin typeface="Arial" panose="020B0604020202020204" pitchFamily="34" charset="0"/>
                    <a:cs typeface="Arial" panose="020B0604020202020204" pitchFamily="34" charset="0"/>
                  </a:rPr>
                  <a:t>chất </a:t>
                </a:r>
                <a:r>
                  <a:rPr lang="en-US" sz="2400" err="1">
                    <a:solidFill>
                      <a:srgbClr val="7030A0"/>
                    </a:solidFill>
                    <a:latin typeface="Arial" panose="020B0604020202020204" pitchFamily="34" charset="0"/>
                    <a:cs typeface="Arial" panose="020B0604020202020204" pitchFamily="34" charset="0"/>
                  </a:rPr>
                  <a:t>của</a:t>
                </a:r>
                <a:r>
                  <a:rPr lang="en-US" sz="2400">
                    <a:solidFill>
                      <a:srgbClr val="7030A0"/>
                    </a:solidFill>
                    <a:latin typeface="Arial" panose="020B0604020202020204" pitchFamily="34" charset="0"/>
                    <a:cs typeface="Arial" panose="020B0604020202020204" pitchFamily="34" charset="0"/>
                  </a:rPr>
                  <a:t> </a:t>
                </a:r>
                <a14:m>
                  <m:oMath xmlns:m="http://schemas.openxmlformats.org/officeDocument/2006/math">
                    <m:sSup>
                      <m:sSupPr>
                        <m:ctrlPr>
                          <a:rPr lang="vi-VN" altLang="zh-CN" sz="2400" b="1" i="1">
                            <a:solidFill>
                              <a:srgbClr val="7030A0"/>
                            </a:solidFill>
                            <a:latin typeface="Cambria Math" panose="02040503050406030204" pitchFamily="18" charset="0"/>
                            <a:cs typeface="Calibri" panose="020F0502020204030204" charset="0"/>
                          </a:rPr>
                        </m:ctrlPr>
                      </m:sSupPr>
                      <m:e>
                        <m:r>
                          <a:rPr lang="vi-VN" altLang="zh-CN" sz="2400" b="1">
                            <a:solidFill>
                              <a:srgbClr val="7030A0"/>
                            </a:solidFill>
                            <a:latin typeface="Cambria Math" panose="02040503050406030204" pitchFamily="18" charset="0"/>
                            <a:cs typeface="Calibri" panose="020F0502020204030204" charset="0"/>
                          </a:rPr>
                          <m:t>𝐍𝐚</m:t>
                        </m:r>
                      </m:e>
                      <m:sup>
                        <m:r>
                          <a:rPr lang="vi-VN" altLang="zh-CN" sz="2400" b="1">
                            <a:solidFill>
                              <a:srgbClr val="7030A0"/>
                            </a:solidFill>
                            <a:latin typeface="Cambria Math" panose="02040503050406030204" pitchFamily="18" charset="0"/>
                            <a:cs typeface="Calibri" panose="020F0502020204030204" charset="0"/>
                          </a:rPr>
                          <m:t>+</m:t>
                        </m:r>
                      </m:sup>
                    </m:sSup>
                    <m:r>
                      <a:rPr lang="vi-VN" altLang="zh-CN" sz="2400" b="1" i="1" smtClean="0">
                        <a:solidFill>
                          <a:srgbClr val="7030A0"/>
                        </a:solidFill>
                        <a:latin typeface="Cambria Math" panose="02040503050406030204" pitchFamily="18" charset="0"/>
                        <a:cs typeface="Calibri" panose="020F0502020204030204" charset="0"/>
                      </a:rPr>
                      <m:t> </m:t>
                    </m:r>
                  </m:oMath>
                </a14:m>
                <a:r>
                  <a:rPr lang="en-US" sz="240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ngọn</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lửa</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có</a:t>
                </a:r>
                <a:r>
                  <a:rPr lang="en-US" sz="2400" dirty="0">
                    <a:solidFill>
                      <a:srgbClr val="7030A0"/>
                    </a:solidFill>
                    <a:latin typeface="Arial" panose="020B0604020202020204" pitchFamily="34" charset="0"/>
                    <a:cs typeface="Arial" panose="020B0604020202020204" pitchFamily="34" charset="0"/>
                  </a:rPr>
                  <a:t> </a:t>
                </a:r>
                <a:r>
                  <a:rPr lang="en-US" sz="2400" err="1">
                    <a:solidFill>
                      <a:srgbClr val="7030A0"/>
                    </a:solidFill>
                    <a:latin typeface="Arial" panose="020B0604020202020204" pitchFamily="34" charset="0"/>
                    <a:cs typeface="Arial" panose="020B0604020202020204" pitchFamily="34" charset="0"/>
                  </a:rPr>
                  <a:t>màu</a:t>
                </a:r>
                <a:r>
                  <a:rPr lang="en-US" sz="2400">
                    <a:solidFill>
                      <a:srgbClr val="7030A0"/>
                    </a:solidFill>
                    <a:latin typeface="Arial" panose="020B0604020202020204" pitchFamily="34" charset="0"/>
                    <a:cs typeface="Arial" panose="020B0604020202020204" pitchFamily="34" charset="0"/>
                  </a:rPr>
                  <a:t> </a:t>
                </a:r>
                <a:r>
                  <a:rPr lang="vi-VN" sz="2400">
                    <a:solidFill>
                      <a:srgbClr val="7030A0"/>
                    </a:solidFill>
                    <a:latin typeface="Arial" panose="020B0604020202020204" pitchFamily="34" charset="0"/>
                    <a:cs typeface="Arial" panose="020B0604020202020204" pitchFamily="34" charset="0"/>
                  </a:rPr>
                  <a:t>vàng</a:t>
                </a:r>
              </a:p>
              <a:p>
                <a:pPr marL="285750" indent="-285750">
                  <a:lnSpc>
                    <a:spcPct val="150000"/>
                  </a:lnSpc>
                  <a:buFontTx/>
                  <a:buChar char="-"/>
                </a:pPr>
                <a:r>
                  <a:rPr lang="vi-VN" sz="2400">
                    <a:solidFill>
                      <a:srgbClr val="7030A0"/>
                    </a:solidFill>
                    <a:latin typeface="Arial" panose="020B0604020202020204" pitchFamily="34" charset="0"/>
                    <a:cs typeface="Arial" panose="020B0604020202020204" pitchFamily="34" charset="0"/>
                  </a:rPr>
                  <a:t>H</a:t>
                </a:r>
                <a:r>
                  <a:rPr lang="en-US" sz="2400">
                    <a:solidFill>
                      <a:srgbClr val="7030A0"/>
                    </a:solidFill>
                    <a:latin typeface="Arial" panose="020B0604020202020204" pitchFamily="34" charset="0"/>
                    <a:cs typeface="Arial" panose="020B0604020202020204" pitchFamily="34" charset="0"/>
                  </a:rPr>
                  <a:t>ợp </a:t>
                </a:r>
                <a:r>
                  <a:rPr lang="en-US" sz="2400" dirty="0">
                    <a:solidFill>
                      <a:srgbClr val="7030A0"/>
                    </a:solidFill>
                    <a:latin typeface="Arial" panose="020B0604020202020204" pitchFamily="34" charset="0"/>
                    <a:cs typeface="Arial" panose="020B0604020202020204" pitchFamily="34" charset="0"/>
                  </a:rPr>
                  <a:t>chất </a:t>
                </a:r>
                <a:r>
                  <a:rPr lang="en-US" sz="2400" err="1">
                    <a:solidFill>
                      <a:srgbClr val="7030A0"/>
                    </a:solidFill>
                    <a:latin typeface="Arial" panose="020B0604020202020204" pitchFamily="34" charset="0"/>
                    <a:cs typeface="Arial" panose="020B0604020202020204" pitchFamily="34" charset="0"/>
                  </a:rPr>
                  <a:t>của</a:t>
                </a:r>
                <a:r>
                  <a:rPr lang="en-US" sz="2400">
                    <a:solidFill>
                      <a:srgbClr val="7030A0"/>
                    </a:solidFill>
                    <a:latin typeface="Arial" panose="020B0604020202020204" pitchFamily="34" charset="0"/>
                    <a:cs typeface="Arial" panose="020B0604020202020204" pitchFamily="34" charset="0"/>
                  </a:rPr>
                  <a:t> </a:t>
                </a:r>
                <a14:m>
                  <m:oMath xmlns:m="http://schemas.openxmlformats.org/officeDocument/2006/math">
                    <m:sSup>
                      <m:sSupPr>
                        <m:ctrlPr>
                          <a:rPr lang="vi-VN" altLang="zh-CN" sz="2400" b="1" i="1">
                            <a:solidFill>
                              <a:srgbClr val="7030A0"/>
                            </a:solidFill>
                            <a:latin typeface="Cambria Math" panose="02040503050406030204" pitchFamily="18" charset="0"/>
                            <a:cs typeface="Calibri" panose="020F0502020204030204" charset="0"/>
                          </a:rPr>
                        </m:ctrlPr>
                      </m:sSupPr>
                      <m:e>
                        <m:r>
                          <a:rPr lang="vi-VN" altLang="zh-CN" sz="2400" b="1">
                            <a:solidFill>
                              <a:srgbClr val="7030A0"/>
                            </a:solidFill>
                            <a:latin typeface="Cambria Math" panose="02040503050406030204" pitchFamily="18" charset="0"/>
                            <a:cs typeface="Calibri" panose="020F0502020204030204" charset="0"/>
                          </a:rPr>
                          <m:t>𝐊</m:t>
                        </m:r>
                      </m:e>
                      <m:sup>
                        <m:r>
                          <a:rPr lang="vi-VN" altLang="zh-CN" sz="2400" b="1">
                            <a:solidFill>
                              <a:srgbClr val="7030A0"/>
                            </a:solidFill>
                            <a:latin typeface="Cambria Math" panose="02040503050406030204" pitchFamily="18" charset="0"/>
                            <a:cs typeface="Calibri" panose="020F0502020204030204" charset="0"/>
                          </a:rPr>
                          <m:t>+</m:t>
                        </m:r>
                      </m:sup>
                    </m:sSup>
                  </m:oMath>
                </a14:m>
                <a:r>
                  <a:rPr lang="en-US" sz="240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ngọn</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lửa</a:t>
                </a:r>
                <a:r>
                  <a:rPr lang="en-US" sz="2400" dirty="0">
                    <a:solidFill>
                      <a:srgbClr val="7030A0"/>
                    </a:solidFill>
                    <a:latin typeface="Arial" panose="020B0604020202020204" pitchFamily="34" charset="0"/>
                    <a:cs typeface="Arial" panose="020B0604020202020204" pitchFamily="34" charset="0"/>
                  </a:rPr>
                  <a:t> </a:t>
                </a:r>
                <a:r>
                  <a:rPr lang="en-US" sz="2400" err="1">
                    <a:solidFill>
                      <a:srgbClr val="7030A0"/>
                    </a:solidFill>
                    <a:latin typeface="Arial" panose="020B0604020202020204" pitchFamily="34" charset="0"/>
                    <a:cs typeface="Arial" panose="020B0604020202020204" pitchFamily="34" charset="0"/>
                  </a:rPr>
                  <a:t>có</a:t>
                </a:r>
                <a:r>
                  <a:rPr lang="en-US" sz="2400">
                    <a:solidFill>
                      <a:srgbClr val="7030A0"/>
                    </a:solidFill>
                    <a:latin typeface="Arial" panose="020B0604020202020204" pitchFamily="34" charset="0"/>
                    <a:cs typeface="Arial" panose="020B0604020202020204" pitchFamily="34" charset="0"/>
                  </a:rPr>
                  <a:t> màu</a:t>
                </a:r>
                <a:r>
                  <a:rPr lang="vi-VN" sz="2400">
                    <a:solidFill>
                      <a:srgbClr val="7030A0"/>
                    </a:solidFill>
                    <a:latin typeface="Arial" panose="020B0604020202020204" pitchFamily="34" charset="0"/>
                    <a:cs typeface="Arial" panose="020B0604020202020204" pitchFamily="34" charset="0"/>
                  </a:rPr>
                  <a:t> tím</a:t>
                </a:r>
                <a:endParaRPr lang="en-US" sz="2400" dirty="0">
                  <a:solidFill>
                    <a:srgbClr val="7030A0"/>
                  </a:solidFill>
                  <a:latin typeface="Arial" panose="020B0604020202020204" pitchFamily="34" charset="0"/>
                  <a:cs typeface="Arial" panose="020B0604020202020204" pitchFamily="34" charset="0"/>
                </a:endParaRPr>
              </a:p>
            </p:txBody>
          </p:sp>
        </mc:Choice>
        <mc:Fallback xmlns="">
          <p:sp>
            <p:nvSpPr>
              <p:cNvPr id="14" name="TextBox 13">
                <a:extLst>
                  <a:ext uri="{FF2B5EF4-FFF2-40B4-BE49-F238E27FC236}">
                    <a16:creationId xmlns:a16="http://schemas.microsoft.com/office/drawing/2014/main" id="{FA1CB023-6E2E-45DE-A1E3-EB05D7560961}"/>
                  </a:ext>
                </a:extLst>
              </p:cNvPr>
              <p:cNvSpPr txBox="1">
                <a:spLocks noRot="1" noChangeAspect="1" noMove="1" noResize="1" noEditPoints="1" noAdjustHandles="1" noChangeArrowheads="1" noChangeShapeType="1" noTextEdit="1"/>
              </p:cNvSpPr>
              <p:nvPr/>
            </p:nvSpPr>
            <p:spPr>
              <a:xfrm>
                <a:off x="2688878" y="1317970"/>
                <a:ext cx="7787197" cy="1685846"/>
              </a:xfrm>
              <a:prstGeom prst="rect">
                <a:avLst/>
              </a:prstGeom>
              <a:blipFill>
                <a:blip r:embed="rId3"/>
                <a:stretch>
                  <a:fillRect l="-1017" b="-7581"/>
                </a:stretch>
              </a:blipFill>
            </p:spPr>
            <p:txBody>
              <a:bodyPr/>
              <a:lstStyle/>
              <a:p>
                <a:r>
                  <a:rPr lang="en-US">
                    <a:noFill/>
                  </a:rPr>
                  <a:t> </a:t>
                </a:r>
              </a:p>
            </p:txBody>
          </p:sp>
        </mc:Fallback>
      </mc:AlternateContent>
    </p:spTree>
    <p:extLst>
      <p:ext uri="{BB962C8B-B14F-4D97-AF65-F5344CB8AC3E}">
        <p14:creationId xmlns:p14="http://schemas.microsoft.com/office/powerpoint/2010/main" val="1025991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wipe(left)">
                                      <p:cBhvr>
                                        <p:cTn id="15" dur="500"/>
                                        <p:tgtEl>
                                          <p:spTgt spid="12">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wipe(left)">
                                      <p:cBhvr>
                                        <p:cTn id="18" dur="500"/>
                                        <p:tgtEl>
                                          <p:spTgt spid="14">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Effect transition="in" filter="wipe(left)">
                                      <p:cBhvr>
                                        <p:cTn id="21" dur="500"/>
                                        <p:tgtEl>
                                          <p:spTgt spid="14">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wipe(left)">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par>
                                <p:cTn id="30" presetID="22" presetClass="entr" presetSubtype="1"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2" grpId="0" build="p"/>
      <p:bldP spid="1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8396"/>
            <a:ext cx="12192000" cy="5062888"/>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2"/>
                </a:solidFill>
              </a:ln>
              <a:solidFill>
                <a:schemeClr val="bg2">
                  <a:lumMod val="75000"/>
                </a:schemeClr>
              </a:solidFill>
            </a:endParaRPr>
          </a:p>
        </p:txBody>
      </p:sp>
      <p:sp>
        <p:nvSpPr>
          <p:cNvPr id="7" name="Rectangle 6" descr="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
          <p:cNvSpPr/>
          <p:nvPr/>
        </p:nvSpPr>
        <p:spPr>
          <a:xfrm>
            <a:off x="1446125" y="-1721867"/>
            <a:ext cx="997131" cy="1599112"/>
          </a:xfrm>
          <a:prstGeom prst="rect">
            <a:avLst/>
          </a:prstGeom>
          <a:solidFill>
            <a:srgbClr val="82C69F"/>
          </a:solidFill>
          <a:ln w="9525">
            <a:noFill/>
          </a:ln>
        </p:spPr>
        <p:txBody>
          <a:bodyPr/>
          <a:lstStyle>
            <a:lvl1pPr marL="342900" indent="-342900" algn="l" rtl="0" eaLnBrk="0" fontAlgn="base" hangingPunct="0">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SimSun"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SimSun"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SimSun" panose="02010600030101010101" pitchFamily="2" charset="-122"/>
              </a:defRPr>
            </a:lvl5pPr>
          </a:lstStyle>
          <a:p>
            <a:pPr marL="0" lvl="0" indent="0" eaLnBrk="1" hangingPunct="1">
              <a:spcBef>
                <a:spcPct val="0"/>
              </a:spcBef>
              <a:buNone/>
            </a:pPr>
            <a:endParaRPr lang="zh-CN" altLang="en-US" sz="1800" dirty="0">
              <a:solidFill>
                <a:schemeClr val="tx1"/>
              </a:solidFill>
              <a:latin typeface="#9Slide03 Sofia Pro Soft Bold" panose="020B0000000000000000" pitchFamily="34" charset="0"/>
              <a:ea typeface="Calibri" panose="020F0502020204030204" charset="0"/>
              <a:cs typeface="Calibri" panose="020F0502020204030204" charset="0"/>
            </a:endParaRPr>
          </a:p>
        </p:txBody>
      </p:sp>
      <p:sp>
        <p:nvSpPr>
          <p:cNvPr id="8" name="Rectangle 6" descr="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
          <p:cNvSpPr/>
          <p:nvPr/>
        </p:nvSpPr>
        <p:spPr>
          <a:xfrm>
            <a:off x="2443256" y="-1721867"/>
            <a:ext cx="997131" cy="1599112"/>
          </a:xfrm>
          <a:prstGeom prst="rect">
            <a:avLst/>
          </a:prstGeom>
          <a:solidFill>
            <a:srgbClr val="F5C13A"/>
          </a:solidFill>
          <a:ln w="9525">
            <a:noFill/>
          </a:ln>
        </p:spPr>
        <p:txBody>
          <a:bodyPr/>
          <a:lstStyle>
            <a:lvl1pPr marL="342900" indent="-342900" algn="l" rtl="0" eaLnBrk="0" fontAlgn="base" hangingPunct="0">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SimSun"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SimSun"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SimSun" panose="02010600030101010101" pitchFamily="2" charset="-122"/>
              </a:defRPr>
            </a:lvl5pPr>
          </a:lstStyle>
          <a:p>
            <a:pPr marL="0" lvl="0" indent="0" eaLnBrk="1" hangingPunct="1">
              <a:spcBef>
                <a:spcPct val="0"/>
              </a:spcBef>
              <a:buNone/>
            </a:pPr>
            <a:endParaRPr lang="zh-CN" altLang="en-US" sz="1800" dirty="0">
              <a:solidFill>
                <a:schemeClr val="tx1"/>
              </a:solidFill>
              <a:latin typeface="#9Slide03 Sofia Pro Soft Bold" panose="020B0000000000000000" pitchFamily="34" charset="0"/>
              <a:ea typeface="Calibri" panose="020F0502020204030204" charset="0"/>
              <a:cs typeface="Calibri" panose="020F0502020204030204" charset="0"/>
            </a:endParaRPr>
          </a:p>
        </p:txBody>
      </p:sp>
      <p:sp>
        <p:nvSpPr>
          <p:cNvPr id="4" name="Content Placeholder 3">
            <a:extLst>
              <a:ext uri="{FF2B5EF4-FFF2-40B4-BE49-F238E27FC236}">
                <a16:creationId xmlns:a16="http://schemas.microsoft.com/office/drawing/2014/main" id="{8088A56D-426B-8D5E-F30E-D939C6A716DD}"/>
              </a:ext>
            </a:extLst>
          </p:cNvPr>
          <p:cNvSpPr>
            <a:spLocks noGrp="1"/>
          </p:cNvSpPr>
          <p:nvPr>
            <p:ph sz="half" idx="1"/>
          </p:nvPr>
        </p:nvSpPr>
        <p:spPr>
          <a:xfrm>
            <a:off x="2443256" y="2020586"/>
            <a:ext cx="8575040" cy="1189974"/>
          </a:xfrm>
        </p:spPr>
        <p:txBody>
          <a:bodyPr>
            <a:normAutofit/>
          </a:bodyPr>
          <a:lstStyle/>
          <a:p>
            <a:pPr>
              <a:lnSpc>
                <a:spcPct val="150000"/>
              </a:lnSpc>
            </a:pPr>
            <a:r>
              <a:rPr lang="vi-VN" sz="4000">
                <a:solidFill>
                  <a:schemeClr val="accent5">
                    <a:lumMod val="50000"/>
                  </a:schemeClr>
                </a:solidFill>
              </a:rPr>
              <a:t> 01 -  TRẠNG THÁI TỰ NHIÊN </a:t>
            </a:r>
          </a:p>
          <a:p>
            <a:pPr marL="0" indent="0">
              <a:lnSpc>
                <a:spcPct val="150000"/>
              </a:lnSpc>
              <a:buNone/>
            </a:pPr>
            <a:endParaRPr lang="en-US" sz="4000">
              <a:solidFill>
                <a:schemeClr val="accent5">
                  <a:lumMod val="50000"/>
                </a:schemeClr>
              </a:solidFill>
            </a:endParaRPr>
          </a:p>
        </p:txBody>
      </p:sp>
      <p:sp>
        <p:nvSpPr>
          <p:cNvPr id="6" name="Content Placeholder 3">
            <a:extLst>
              <a:ext uri="{FF2B5EF4-FFF2-40B4-BE49-F238E27FC236}">
                <a16:creationId xmlns:a16="http://schemas.microsoft.com/office/drawing/2014/main" id="{8088A56D-426B-8D5E-F30E-D939C6A716DD}"/>
              </a:ext>
            </a:extLst>
          </p:cNvPr>
          <p:cNvSpPr>
            <a:spLocks noGrp="1"/>
          </p:cNvSpPr>
          <p:nvPr>
            <p:ph sz="half" idx="1"/>
          </p:nvPr>
        </p:nvSpPr>
        <p:spPr>
          <a:xfrm>
            <a:off x="2524536" y="3154403"/>
            <a:ext cx="8575040" cy="1179814"/>
          </a:xfrm>
        </p:spPr>
        <p:txBody>
          <a:bodyPr>
            <a:normAutofit/>
          </a:bodyPr>
          <a:lstStyle/>
          <a:p>
            <a:pPr>
              <a:lnSpc>
                <a:spcPct val="150000"/>
              </a:lnSpc>
            </a:pPr>
            <a:r>
              <a:rPr lang="vi-VN" sz="4000">
                <a:solidFill>
                  <a:schemeClr val="accent5">
                    <a:lumMod val="50000"/>
                  </a:schemeClr>
                </a:solidFill>
              </a:rPr>
              <a:t> 02 – ĐƠN CHẤT</a:t>
            </a:r>
          </a:p>
        </p:txBody>
      </p:sp>
      <p:sp>
        <p:nvSpPr>
          <p:cNvPr id="9" name="Content Placeholder 3">
            <a:extLst>
              <a:ext uri="{FF2B5EF4-FFF2-40B4-BE49-F238E27FC236}">
                <a16:creationId xmlns:a16="http://schemas.microsoft.com/office/drawing/2014/main" id="{8088A56D-426B-8D5E-F30E-D939C6A716DD}"/>
              </a:ext>
            </a:extLst>
          </p:cNvPr>
          <p:cNvSpPr>
            <a:spLocks noGrp="1"/>
          </p:cNvSpPr>
          <p:nvPr>
            <p:ph sz="half" idx="1"/>
          </p:nvPr>
        </p:nvSpPr>
        <p:spPr>
          <a:xfrm>
            <a:off x="2524536" y="4278060"/>
            <a:ext cx="8575040" cy="1296654"/>
          </a:xfrm>
        </p:spPr>
        <p:txBody>
          <a:bodyPr>
            <a:normAutofit/>
          </a:bodyPr>
          <a:lstStyle/>
          <a:p>
            <a:pPr>
              <a:lnSpc>
                <a:spcPct val="150000"/>
              </a:lnSpc>
            </a:pPr>
            <a:r>
              <a:rPr lang="vi-VN" sz="4000">
                <a:solidFill>
                  <a:schemeClr val="accent5">
                    <a:lumMod val="50000"/>
                  </a:schemeClr>
                </a:solidFill>
              </a:rPr>
              <a:t> 03 – HỢP CHẤT</a:t>
            </a:r>
            <a:endParaRPr lang="en-US" sz="4000">
              <a:solidFill>
                <a:schemeClr val="accent5">
                  <a:lumMod val="50000"/>
                </a:schemeClr>
              </a:solidFill>
            </a:endParaRPr>
          </a:p>
        </p:txBody>
      </p:sp>
    </p:spTree>
    <p:extLst>
      <p:ext uri="{BB962C8B-B14F-4D97-AF65-F5344CB8AC3E}">
        <p14:creationId xmlns:p14="http://schemas.microsoft.com/office/powerpoint/2010/main" val="424901267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5">
            <a:extLst>
              <a:ext uri="{FF2B5EF4-FFF2-40B4-BE49-F238E27FC236}">
                <a16:creationId xmlns:a16="http://schemas.microsoft.com/office/drawing/2014/main" id="{7AD4E56E-053F-44B3-8BAE-EC52A59690EB}"/>
              </a:ext>
            </a:extLst>
          </p:cNvPr>
          <p:cNvSpPr/>
          <p:nvPr/>
        </p:nvSpPr>
        <p:spPr>
          <a:xfrm>
            <a:off x="298382" y="90495"/>
            <a:ext cx="11430000" cy="7879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srgbClr val="D7293A"/>
                </a:solidFill>
                <a:effectLst/>
                <a:uLnTx/>
                <a:uFillTx/>
                <a:latin typeface="Arial" panose="020B0604020202020204" pitchFamily="34" charset="0"/>
                <a:cs typeface="Arial" panose="020B0604020202020204" pitchFamily="34" charset="0"/>
              </a:rPr>
              <a:t>TỔNG KẾT</a:t>
            </a:r>
            <a:endParaRPr kumimoji="0" lang="en-US" sz="4000" b="1" i="0" u="none" strike="noStrike" kern="1200" cap="none" spc="0" normalizeH="0" baseline="0" noProof="0">
              <a:ln>
                <a:noFill/>
              </a:ln>
              <a:solidFill>
                <a:srgbClr val="D7293A"/>
              </a:solidFill>
              <a:effectLst/>
              <a:uLnTx/>
              <a:uFillTx/>
              <a:latin typeface="Arial" panose="020B0604020202020204" pitchFamily="34" charset="0"/>
              <a:cs typeface="Arial" panose="020B0604020202020204" pitchFamily="34" charset="0"/>
            </a:endParaRPr>
          </a:p>
        </p:txBody>
      </p:sp>
      <p:sp>
        <p:nvSpPr>
          <p:cNvPr id="34" name="Rectangle 33"/>
          <p:cNvSpPr/>
          <p:nvPr/>
        </p:nvSpPr>
        <p:spPr>
          <a:xfrm>
            <a:off x="163895" y="878490"/>
            <a:ext cx="12119545" cy="5813899"/>
          </a:xfrm>
          <a:prstGeom prst="rect">
            <a:avLst/>
          </a:prstGeom>
        </p:spPr>
        <p:txBody>
          <a:bodyPr wrap="square">
            <a:spAutoFit/>
          </a:bodyPr>
          <a:lstStyle/>
          <a:p>
            <a:pPr marL="72000">
              <a:lnSpc>
                <a:spcPct val="130000"/>
              </a:lnSpc>
              <a:spcAft>
                <a:spcPts val="0"/>
              </a:spcAft>
              <a:tabLst>
                <a:tab pos="309880" algn="l"/>
              </a:tabLst>
            </a:pPr>
            <a:r>
              <a:rPr lang="vi-VN" sz="2600">
                <a:solidFill>
                  <a:schemeClr val="accent2"/>
                </a:solidFill>
                <a:latin typeface="Arial" panose="020B0604020202020204" pitchFamily="34" charset="0"/>
                <a:ea typeface="Arial" panose="020B0604020202020204" pitchFamily="34" charset="0"/>
                <a:cs typeface="Arial" panose="020B0604020202020204" pitchFamily="34" charset="0"/>
              </a:rPr>
              <a:t>- </a:t>
            </a:r>
            <a:r>
              <a:rPr lang="en-US" sz="2600">
                <a:solidFill>
                  <a:schemeClr val="accent2"/>
                </a:solidFill>
                <a:latin typeface="Arial" panose="020B0604020202020204" pitchFamily="34" charset="0"/>
                <a:ea typeface="Arial" panose="020B0604020202020204" pitchFamily="34" charset="0"/>
                <a:cs typeface="Arial" panose="020B0604020202020204" pitchFamily="34" charset="0"/>
              </a:rPr>
              <a:t>Nguyên tố nhóm IA </a:t>
            </a:r>
            <a:r>
              <a:rPr lang="vi-VN" sz="2600">
                <a:solidFill>
                  <a:schemeClr val="accent2"/>
                </a:solidFill>
                <a:latin typeface="Arial" panose="020B0604020202020204" pitchFamily="34" charset="0"/>
                <a:ea typeface="Arial" panose="020B0604020202020204" pitchFamily="34" charset="0"/>
                <a:cs typeface="Arial" panose="020B0604020202020204" pitchFamily="34" charset="0"/>
              </a:rPr>
              <a:t>tồ</a:t>
            </a:r>
            <a:r>
              <a:rPr lang="en-US" sz="2600">
                <a:solidFill>
                  <a:schemeClr val="accent2"/>
                </a:solidFill>
                <a:latin typeface="Arial" panose="020B0604020202020204" pitchFamily="34" charset="0"/>
                <a:ea typeface="Arial" panose="020B0604020202020204" pitchFamily="34" charset="0"/>
                <a:cs typeface="Arial" panose="020B0604020202020204" pitchFamily="34" charset="0"/>
              </a:rPr>
              <a:t>n tại trong tự nhiên ở dạng hợp chất.</a:t>
            </a:r>
          </a:p>
          <a:p>
            <a:pPr marL="72000">
              <a:lnSpc>
                <a:spcPct val="130000"/>
              </a:lnSpc>
              <a:spcAft>
                <a:spcPts val="0"/>
              </a:spcAft>
              <a:tabLst>
                <a:tab pos="313055" algn="l"/>
              </a:tabLst>
            </a:pPr>
            <a:r>
              <a:rPr lang="vi-VN" sz="2600">
                <a:solidFill>
                  <a:schemeClr val="accent2"/>
                </a:solidFill>
                <a:latin typeface="Arial" panose="020B0604020202020204" pitchFamily="34" charset="0"/>
                <a:ea typeface="Arial" panose="020B0604020202020204" pitchFamily="34" charset="0"/>
                <a:cs typeface="Arial" panose="020B0604020202020204" pitchFamily="34" charset="0"/>
              </a:rPr>
              <a:t>- </a:t>
            </a:r>
            <a:r>
              <a:rPr lang="en-US" sz="2600">
                <a:solidFill>
                  <a:schemeClr val="accent2"/>
                </a:solidFill>
                <a:latin typeface="Arial" panose="020B0604020202020204" pitchFamily="34" charset="0"/>
                <a:ea typeface="Arial" panose="020B0604020202020204" pitchFamily="34" charset="0"/>
                <a:cs typeface="Arial" panose="020B0604020202020204" pitchFamily="34" charset="0"/>
              </a:rPr>
              <a:t>Đơn chất kim loại nhóm IA:</a:t>
            </a:r>
          </a:p>
          <a:p>
            <a:pPr marL="72000" indent="266700">
              <a:lnSpc>
                <a:spcPct val="130000"/>
              </a:lnSpc>
              <a:spcAft>
                <a:spcPts val="0"/>
              </a:spcAft>
            </a:pPr>
            <a:r>
              <a:rPr lang="en-US" sz="2600">
                <a:solidFill>
                  <a:srgbClr val="009900"/>
                </a:solidFill>
                <a:latin typeface="Arial" panose="020B0604020202020204" pitchFamily="34" charset="0"/>
                <a:ea typeface="Arial" panose="020B0604020202020204" pitchFamily="34" charset="0"/>
                <a:cs typeface="Arial" panose="020B0604020202020204" pitchFamily="34" charset="0"/>
              </a:rPr>
              <a:t>+ Là các kim loại mềm, nhẹ, có nhiệt độ nóng chảy và nhiệt độ sôi giảm từ lithium đến caesium.</a:t>
            </a:r>
          </a:p>
          <a:p>
            <a:pPr marL="72000" indent="266700">
              <a:lnSpc>
                <a:spcPct val="130000"/>
              </a:lnSpc>
              <a:spcAft>
                <a:spcPts val="0"/>
              </a:spcAft>
            </a:pPr>
            <a:r>
              <a:rPr lang="en-US" sz="2600">
                <a:solidFill>
                  <a:srgbClr val="009900"/>
                </a:solidFill>
                <a:latin typeface="Arial" panose="020B0604020202020204" pitchFamily="34" charset="0"/>
                <a:ea typeface="Arial" panose="020B0604020202020204" pitchFamily="34" charset="0"/>
                <a:cs typeface="Arial" panose="020B0604020202020204" pitchFamily="34" charset="0"/>
              </a:rPr>
              <a:t>+ C</a:t>
            </a:r>
            <a:r>
              <a:rPr lang="vi-VN" sz="2600">
                <a:solidFill>
                  <a:srgbClr val="009900"/>
                </a:solidFill>
                <a:latin typeface="Arial" panose="020B0604020202020204" pitchFamily="34" charset="0"/>
                <a:ea typeface="Arial" panose="020B0604020202020204" pitchFamily="34" charset="0"/>
                <a:cs typeface="Arial" panose="020B0604020202020204" pitchFamily="34" charset="0"/>
              </a:rPr>
              <a:t>ó</a:t>
            </a:r>
            <a:r>
              <a:rPr lang="en-US" sz="2600">
                <a:solidFill>
                  <a:srgbClr val="009900"/>
                </a:solidFill>
                <a:latin typeface="Arial" panose="020B0604020202020204" pitchFamily="34" charset="0"/>
                <a:ea typeface="Arial" panose="020B0604020202020204" pitchFamily="34" charset="0"/>
                <a:cs typeface="Arial" panose="020B0604020202020204" pitchFamily="34" charset="0"/>
              </a:rPr>
              <a:t> tính khử mạnh, tính khử tăng từ lithium đến caesium.</a:t>
            </a:r>
          </a:p>
          <a:p>
            <a:pPr marL="72000" indent="266700">
              <a:lnSpc>
                <a:spcPct val="130000"/>
              </a:lnSpc>
              <a:spcAft>
                <a:spcPts val="0"/>
              </a:spcAft>
              <a:tabLst>
                <a:tab pos="6300470" algn="r"/>
              </a:tabLst>
            </a:pPr>
            <a:r>
              <a:rPr lang="en-US" sz="2600">
                <a:solidFill>
                  <a:srgbClr val="009900"/>
                </a:solidFill>
                <a:latin typeface="Arial" panose="020B0604020202020204" pitchFamily="34" charset="0"/>
                <a:ea typeface="Arial" panose="020B0604020202020204" pitchFamily="34" charset="0"/>
                <a:cs typeface="Arial" panose="020B0604020202020204" pitchFamily="34" charset="0"/>
              </a:rPr>
              <a:t>+ Được bảo quản bằng cách ngâm trong dầu hoả khan hoặc bình khí</a:t>
            </a:r>
            <a:r>
              <a:rPr lang="vi-VN" sz="2600">
                <a:solidFill>
                  <a:srgbClr val="009900"/>
                </a:solidFill>
                <a:latin typeface="Arial" panose="020B0604020202020204" pitchFamily="34" charset="0"/>
                <a:ea typeface="Arial" panose="020B0604020202020204" pitchFamily="34" charset="0"/>
                <a:cs typeface="Arial" panose="020B0604020202020204" pitchFamily="34" charset="0"/>
              </a:rPr>
              <a:t> hiếm.</a:t>
            </a:r>
          </a:p>
          <a:p>
            <a:pPr marL="71438" indent="20638">
              <a:lnSpc>
                <a:spcPct val="130000"/>
              </a:lnSpc>
              <a:spcAft>
                <a:spcPts val="0"/>
              </a:spcAft>
              <a:tabLst>
                <a:tab pos="6300470" algn="r"/>
              </a:tabLst>
            </a:pPr>
            <a:r>
              <a:rPr lang="vi-VN" sz="2600">
                <a:solidFill>
                  <a:schemeClr val="accent2"/>
                </a:solidFill>
                <a:latin typeface="Arial" panose="020B0604020202020204" pitchFamily="34" charset="0"/>
                <a:ea typeface="Arial" panose="020B0604020202020204" pitchFamily="34" charset="0"/>
                <a:cs typeface="Arial" panose="020B0604020202020204" pitchFamily="34" charset="0"/>
              </a:rPr>
              <a:t>- </a:t>
            </a:r>
            <a:r>
              <a:rPr lang="en-US" sz="2600">
                <a:solidFill>
                  <a:schemeClr val="accent2"/>
                </a:solidFill>
                <a:latin typeface="Arial" panose="020B0604020202020204" pitchFamily="34" charset="0"/>
                <a:ea typeface="Arial" panose="020B0604020202020204" pitchFamily="34" charset="0"/>
                <a:cs typeface="Arial" panose="020B0604020202020204" pitchFamily="34" charset="0"/>
              </a:rPr>
              <a:t>Các hợp chất của nguyên tố nhóm IA:</a:t>
            </a:r>
          </a:p>
          <a:p>
            <a:pPr marL="72000" indent="266700">
              <a:lnSpc>
                <a:spcPct val="130000"/>
              </a:lnSpc>
              <a:spcAft>
                <a:spcPts val="0"/>
              </a:spcAft>
            </a:pPr>
            <a:r>
              <a:rPr lang="en-US" sz="2600">
                <a:solidFill>
                  <a:srgbClr val="009900"/>
                </a:solidFill>
                <a:latin typeface="Arial" panose="020B0604020202020204" pitchFamily="34" charset="0"/>
                <a:ea typeface="Arial" panose="020B0604020202020204" pitchFamily="34" charset="0"/>
                <a:cs typeface="Arial" panose="020B0604020202020204" pitchFamily="34" charset="0"/>
              </a:rPr>
              <a:t>+ Đa số tan tốt trong nước.</a:t>
            </a:r>
          </a:p>
          <a:p>
            <a:pPr marL="72000" indent="266700">
              <a:lnSpc>
                <a:spcPct val="130000"/>
              </a:lnSpc>
              <a:spcAft>
                <a:spcPts val="0"/>
              </a:spcAft>
            </a:pPr>
            <a:r>
              <a:rPr lang="en-US" sz="2600">
                <a:solidFill>
                  <a:srgbClr val="009900"/>
                </a:solidFill>
                <a:latin typeface="Arial" panose="020B0604020202020204" pitchFamily="34" charset="0"/>
                <a:ea typeface="Arial" panose="020B0604020202020204" pitchFamily="34" charset="0"/>
                <a:cs typeface="Arial" panose="020B0604020202020204" pitchFamily="34" charset="0"/>
              </a:rPr>
              <a:t>+ Các hợp chất như NaCl, NaHCO</a:t>
            </a:r>
            <a:r>
              <a:rPr lang="en-US" sz="2600" baseline="-25000">
                <a:solidFill>
                  <a:srgbClr val="009900"/>
                </a:solidFill>
                <a:latin typeface="Arial" panose="020B0604020202020204" pitchFamily="34" charset="0"/>
                <a:ea typeface="Arial" panose="020B0604020202020204" pitchFamily="34" charset="0"/>
                <a:cs typeface="Arial" panose="020B0604020202020204" pitchFamily="34" charset="0"/>
              </a:rPr>
              <a:t>3</a:t>
            </a:r>
            <a:r>
              <a:rPr lang="en-US" sz="2600">
                <a:solidFill>
                  <a:srgbClr val="009900"/>
                </a:solidFill>
                <a:latin typeface="Arial" panose="020B0604020202020204" pitchFamily="34" charset="0"/>
                <a:ea typeface="Arial" panose="020B0604020202020204" pitchFamily="34" charset="0"/>
                <a:cs typeface="Arial" panose="020B0604020202020204" pitchFamily="34" charset="0"/>
              </a:rPr>
              <a:t>, Na</a:t>
            </a:r>
            <a:r>
              <a:rPr lang="en-US" sz="2600" baseline="-25000">
                <a:solidFill>
                  <a:srgbClr val="009900"/>
                </a:solidFill>
                <a:latin typeface="Arial" panose="020B0604020202020204" pitchFamily="34" charset="0"/>
                <a:ea typeface="Arial" panose="020B0604020202020204" pitchFamily="34" charset="0"/>
                <a:cs typeface="Arial" panose="020B0604020202020204" pitchFamily="34" charset="0"/>
              </a:rPr>
              <a:t>2</a:t>
            </a:r>
            <a:r>
              <a:rPr lang="en-US" sz="2600">
                <a:solidFill>
                  <a:srgbClr val="009900"/>
                </a:solidFill>
                <a:latin typeface="Arial" panose="020B0604020202020204" pitchFamily="34" charset="0"/>
                <a:ea typeface="Arial" panose="020B0604020202020204" pitchFamily="34" charset="0"/>
                <a:cs typeface="Arial" panose="020B0604020202020204" pitchFamily="34" charset="0"/>
              </a:rPr>
              <a:t>CO</a:t>
            </a:r>
            <a:r>
              <a:rPr lang="en-US" sz="2600" baseline="-25000">
                <a:solidFill>
                  <a:srgbClr val="009900"/>
                </a:solidFill>
                <a:latin typeface="Arial" panose="020B0604020202020204" pitchFamily="34" charset="0"/>
                <a:ea typeface="Arial" panose="020B0604020202020204" pitchFamily="34" charset="0"/>
                <a:cs typeface="Arial" panose="020B0604020202020204" pitchFamily="34" charset="0"/>
              </a:rPr>
              <a:t>3</a:t>
            </a:r>
            <a:r>
              <a:rPr lang="en-US" sz="2600">
                <a:solidFill>
                  <a:srgbClr val="009900"/>
                </a:solidFill>
                <a:latin typeface="Arial" panose="020B0604020202020204" pitchFamily="34" charset="0"/>
                <a:ea typeface="Arial" panose="020B0604020202020204" pitchFamily="34" charset="0"/>
                <a:cs typeface="Arial" panose="020B0604020202020204" pitchFamily="34" charset="0"/>
              </a:rPr>
              <a:t> có nhiều ứng dụng trong thực tế.</a:t>
            </a:r>
          </a:p>
          <a:p>
            <a:pPr marL="72000" indent="266700">
              <a:lnSpc>
                <a:spcPct val="130000"/>
              </a:lnSpc>
              <a:spcAft>
                <a:spcPts val="0"/>
              </a:spcAft>
            </a:pPr>
            <a:r>
              <a:rPr lang="en-US" sz="2600">
                <a:solidFill>
                  <a:srgbClr val="009900"/>
                </a:solidFill>
                <a:latin typeface="Arial" panose="020B0604020202020204" pitchFamily="34" charset="0"/>
                <a:ea typeface="Arial" panose="020B0604020202020204" pitchFamily="34" charset="0"/>
                <a:cs typeface="Arial" panose="020B0604020202020204" pitchFamily="34" charset="0"/>
              </a:rPr>
              <a:t>+ Có thể phân biệt nhờ màu ngọn lửa đặc trưng khi đốt chúng trên ngọn lửa đèn khí</a:t>
            </a:r>
            <a:r>
              <a:rPr lang="en-US" sz="2600">
                <a:solidFill>
                  <a:srgbClr val="009900"/>
                </a:solidFill>
                <a:ea typeface="Arial" panose="020B0604020202020204" pitchFamily="34" charset="0"/>
                <a:cs typeface="Arial" panose="020B0604020202020204" pitchFamily="34" charset="0"/>
              </a:rPr>
              <a:t>.</a:t>
            </a:r>
            <a:endParaRPr lang="en-US" sz="2600">
              <a:solidFill>
                <a:srgbClr val="009900"/>
              </a:solidFill>
              <a:effectLst/>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83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up)">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4">
                                            <p:txEl>
                                              <p:pRg st="1" end="1"/>
                                            </p:txEl>
                                          </p:spTgt>
                                        </p:tgtEl>
                                        <p:attrNameLst>
                                          <p:attrName>style.visibility</p:attrName>
                                        </p:attrNameLst>
                                      </p:cBhvr>
                                      <p:to>
                                        <p:strVal val="visible"/>
                                      </p:to>
                                    </p:set>
                                    <p:animEffect transition="in" filter="fade">
                                      <p:cBhvr>
                                        <p:cTn id="12" dur="1000"/>
                                        <p:tgtEl>
                                          <p:spTgt spid="34">
                                            <p:txEl>
                                              <p:pRg st="1" end="1"/>
                                            </p:txEl>
                                          </p:spTgt>
                                        </p:tgtEl>
                                      </p:cBhvr>
                                    </p:animEffect>
                                    <p:anim calcmode="lin" valueType="num">
                                      <p:cBhvr>
                                        <p:cTn id="13" dur="1000" fill="hold"/>
                                        <p:tgtEl>
                                          <p:spTgt spid="3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4">
                                            <p:txEl>
                                              <p:pRg st="2" end="2"/>
                                            </p:txEl>
                                          </p:spTgt>
                                        </p:tgtEl>
                                        <p:attrNameLst>
                                          <p:attrName>style.visibility</p:attrName>
                                        </p:attrNameLst>
                                      </p:cBhvr>
                                      <p:to>
                                        <p:strVal val="visible"/>
                                      </p:to>
                                    </p:set>
                                    <p:animEffect transition="in" filter="fade">
                                      <p:cBhvr>
                                        <p:cTn id="17" dur="1000"/>
                                        <p:tgtEl>
                                          <p:spTgt spid="34">
                                            <p:txEl>
                                              <p:pRg st="2" end="2"/>
                                            </p:txEl>
                                          </p:spTgt>
                                        </p:tgtEl>
                                      </p:cBhvr>
                                    </p:animEffect>
                                    <p:anim calcmode="lin" valueType="num">
                                      <p:cBhvr>
                                        <p:cTn id="18" dur="1000" fill="hold"/>
                                        <p:tgtEl>
                                          <p:spTgt spid="3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
                                            <p:txEl>
                                              <p:pRg st="3" end="3"/>
                                            </p:txEl>
                                          </p:spTgt>
                                        </p:tgtEl>
                                        <p:attrNameLst>
                                          <p:attrName>style.visibility</p:attrName>
                                        </p:attrNameLst>
                                      </p:cBhvr>
                                      <p:to>
                                        <p:strVal val="visible"/>
                                      </p:to>
                                    </p:set>
                                    <p:animEffect transition="in" filter="fade">
                                      <p:cBhvr>
                                        <p:cTn id="22" dur="1000"/>
                                        <p:tgtEl>
                                          <p:spTgt spid="34">
                                            <p:txEl>
                                              <p:pRg st="3" end="3"/>
                                            </p:txEl>
                                          </p:spTgt>
                                        </p:tgtEl>
                                      </p:cBhvr>
                                    </p:animEffect>
                                    <p:anim calcmode="lin" valueType="num">
                                      <p:cBhvr>
                                        <p:cTn id="2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4">
                                            <p:txEl>
                                              <p:pRg st="4" end="4"/>
                                            </p:txEl>
                                          </p:spTgt>
                                        </p:tgtEl>
                                        <p:attrNameLst>
                                          <p:attrName>style.visibility</p:attrName>
                                        </p:attrNameLst>
                                      </p:cBhvr>
                                      <p:to>
                                        <p:strVal val="visible"/>
                                      </p:to>
                                    </p:set>
                                    <p:animEffect transition="in" filter="fade">
                                      <p:cBhvr>
                                        <p:cTn id="27" dur="1000"/>
                                        <p:tgtEl>
                                          <p:spTgt spid="34">
                                            <p:txEl>
                                              <p:pRg st="4" end="4"/>
                                            </p:txEl>
                                          </p:spTgt>
                                        </p:tgtEl>
                                      </p:cBhvr>
                                    </p:animEffect>
                                    <p:anim calcmode="lin" valueType="num">
                                      <p:cBhvr>
                                        <p:cTn id="28" dur="1000" fill="hold"/>
                                        <p:tgtEl>
                                          <p:spTgt spid="3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4">
                                            <p:txEl>
                                              <p:pRg st="5" end="5"/>
                                            </p:txEl>
                                          </p:spTgt>
                                        </p:tgtEl>
                                        <p:attrNameLst>
                                          <p:attrName>style.visibility</p:attrName>
                                        </p:attrNameLst>
                                      </p:cBhvr>
                                      <p:to>
                                        <p:strVal val="visible"/>
                                      </p:to>
                                    </p:set>
                                    <p:animEffect transition="in" filter="fade">
                                      <p:cBhvr>
                                        <p:cTn id="34" dur="1000"/>
                                        <p:tgtEl>
                                          <p:spTgt spid="34">
                                            <p:txEl>
                                              <p:pRg st="5" end="5"/>
                                            </p:txEl>
                                          </p:spTgt>
                                        </p:tgtEl>
                                      </p:cBhvr>
                                    </p:animEffect>
                                    <p:anim calcmode="lin" valueType="num">
                                      <p:cBhvr>
                                        <p:cTn id="35"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4">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4">
                                            <p:txEl>
                                              <p:pRg st="6" end="6"/>
                                            </p:txEl>
                                          </p:spTgt>
                                        </p:tgtEl>
                                        <p:attrNameLst>
                                          <p:attrName>style.visibility</p:attrName>
                                        </p:attrNameLst>
                                      </p:cBhvr>
                                      <p:to>
                                        <p:strVal val="visible"/>
                                      </p:to>
                                    </p:set>
                                    <p:animEffect transition="in" filter="fade">
                                      <p:cBhvr>
                                        <p:cTn id="39" dur="1000"/>
                                        <p:tgtEl>
                                          <p:spTgt spid="34">
                                            <p:txEl>
                                              <p:pRg st="6" end="6"/>
                                            </p:txEl>
                                          </p:spTgt>
                                        </p:tgtEl>
                                      </p:cBhvr>
                                    </p:animEffect>
                                    <p:anim calcmode="lin" valueType="num">
                                      <p:cBhvr>
                                        <p:cTn id="4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4">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4">
                                            <p:txEl>
                                              <p:pRg st="7" end="7"/>
                                            </p:txEl>
                                          </p:spTgt>
                                        </p:tgtEl>
                                        <p:attrNameLst>
                                          <p:attrName>style.visibility</p:attrName>
                                        </p:attrNameLst>
                                      </p:cBhvr>
                                      <p:to>
                                        <p:strVal val="visible"/>
                                      </p:to>
                                    </p:set>
                                    <p:animEffect transition="in" filter="fade">
                                      <p:cBhvr>
                                        <p:cTn id="44" dur="1000"/>
                                        <p:tgtEl>
                                          <p:spTgt spid="34">
                                            <p:txEl>
                                              <p:pRg st="7" end="7"/>
                                            </p:txEl>
                                          </p:spTgt>
                                        </p:tgtEl>
                                      </p:cBhvr>
                                    </p:animEffect>
                                    <p:anim calcmode="lin" valueType="num">
                                      <p:cBhvr>
                                        <p:cTn id="45" dur="1000" fill="hold"/>
                                        <p:tgtEl>
                                          <p:spTgt spid="34">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4">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4">
                                            <p:txEl>
                                              <p:pRg st="8" end="8"/>
                                            </p:txEl>
                                          </p:spTgt>
                                        </p:tgtEl>
                                        <p:attrNameLst>
                                          <p:attrName>style.visibility</p:attrName>
                                        </p:attrNameLst>
                                      </p:cBhvr>
                                      <p:to>
                                        <p:strVal val="visible"/>
                                      </p:to>
                                    </p:set>
                                    <p:animEffect transition="in" filter="fade">
                                      <p:cBhvr>
                                        <p:cTn id="49" dur="1000"/>
                                        <p:tgtEl>
                                          <p:spTgt spid="34">
                                            <p:txEl>
                                              <p:pRg st="8" end="8"/>
                                            </p:txEl>
                                          </p:spTgt>
                                        </p:tgtEl>
                                      </p:cBhvr>
                                    </p:animEffect>
                                    <p:anim calcmode="lin" valueType="num">
                                      <p:cBhvr>
                                        <p:cTn id="50" dur="1000" fill="hold"/>
                                        <p:tgtEl>
                                          <p:spTgt spid="34">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descr="Newsprint">
            <a:extLst>
              <a:ext uri="{FF2B5EF4-FFF2-40B4-BE49-F238E27FC236}">
                <a16:creationId xmlns:a16="http://schemas.microsoft.com/office/drawing/2014/main" id="{47B7C058-B6CF-4F65-AE9D-63C01BD39F8D}"/>
              </a:ext>
            </a:extLst>
          </p:cNvPr>
          <p:cNvSpPr txBox="1">
            <a:spLocks noChangeArrowheads="1"/>
          </p:cNvSpPr>
          <p:nvPr/>
        </p:nvSpPr>
        <p:spPr>
          <a:xfrm>
            <a:off x="446680" y="-38295"/>
            <a:ext cx="9962661" cy="586637"/>
          </a:xfrm>
          <a:prstGeom prst="rect">
            <a:avLst/>
          </a:prstGeom>
        </p:spPr>
        <p:txBody>
          <a:bodyPr vert="horz" lIns="90305" tIns="45153" rIns="90305" bIns="4515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469" b="1">
                <a:solidFill>
                  <a:srgbClr val="FF0000"/>
                </a:solidFill>
                <a:latin typeface="#9Slide03 Sofia Pro Soft Bold" panose="020B0604020202020204" charset="0"/>
                <a:cs typeface="Times New Roman" panose="02020603050405020304" pitchFamily="18" charset="0"/>
              </a:rPr>
              <a:t>Rối loạn cân bằng điện </a:t>
            </a:r>
            <a:r>
              <a:rPr lang="vi-VN" altLang="en-US" sz="2469" b="1">
                <a:solidFill>
                  <a:srgbClr val="FF0000"/>
                </a:solidFill>
                <a:latin typeface="#9Slide03 Sofia Pro Soft Bold" panose="020B0604020202020204" charset="0"/>
                <a:cs typeface="Times New Roman" panose="02020603050405020304" pitchFamily="18" charset="0"/>
              </a:rPr>
              <a:t>giải là gì</a:t>
            </a:r>
            <a:r>
              <a:rPr lang="en-US" altLang="en-US" sz="2469" b="1">
                <a:solidFill>
                  <a:srgbClr val="FF0000"/>
                </a:solidFill>
                <a:latin typeface="#9Slide03 Sofia Pro Soft Bold" panose="020B0604020202020204" charset="0"/>
                <a:cs typeface="Times New Roman" panose="02020603050405020304" pitchFamily="18" charset="0"/>
              </a:rPr>
              <a:t>? Ăn gì bổ sung </a:t>
            </a:r>
            <a:r>
              <a:rPr lang="vi-VN" altLang="en-US" sz="2469" b="1">
                <a:solidFill>
                  <a:srgbClr val="FF0000"/>
                </a:solidFill>
                <a:latin typeface="#9Slide03 Sofia Pro Soft Bold" panose="020B0604020202020204" charset="0"/>
                <a:cs typeface="Times New Roman" panose="02020603050405020304" pitchFamily="18" charset="0"/>
              </a:rPr>
              <a:t>sodium</a:t>
            </a:r>
            <a:r>
              <a:rPr lang="en-US" altLang="en-US" sz="2469" b="1">
                <a:solidFill>
                  <a:srgbClr val="FF0000"/>
                </a:solidFill>
                <a:latin typeface="#9Slide03 Sofia Pro Soft Bold" panose="020B0604020202020204" charset="0"/>
                <a:cs typeface="Times New Roman" panose="02020603050405020304" pitchFamily="18" charset="0"/>
              </a:rPr>
              <a:t>, </a:t>
            </a:r>
            <a:r>
              <a:rPr lang="vi-VN" altLang="en-US" sz="2469" b="1">
                <a:solidFill>
                  <a:srgbClr val="FF0000"/>
                </a:solidFill>
                <a:latin typeface="#9Slide03 Sofia Pro Soft Bold" panose="020B0604020202020204" charset="0"/>
                <a:cs typeface="Times New Roman" panose="02020603050405020304" pitchFamily="18" charset="0"/>
              </a:rPr>
              <a:t>potassium</a:t>
            </a:r>
            <a:r>
              <a:rPr lang="en-US" altLang="en-US" sz="2469" b="1">
                <a:solidFill>
                  <a:srgbClr val="FF0000"/>
                </a:solidFill>
                <a:latin typeface="#9Slide03 Sofia Pro Soft Bold" panose="020B0604020202020204" charset="0"/>
                <a:cs typeface="Times New Roman" panose="02020603050405020304" pitchFamily="18" charset="0"/>
              </a:rPr>
              <a:t>?</a:t>
            </a:r>
            <a:endParaRPr lang="en-US" altLang="en-US" sz="2469" b="1">
              <a:solidFill>
                <a:srgbClr val="002060"/>
              </a:solidFill>
              <a:latin typeface="#9Slide03 Sofia Pro Soft Bold" panose="020B0604020202020204" charset="0"/>
              <a:cs typeface="Times New Roman" panose="02020603050405020304" pitchFamily="18" charset="0"/>
            </a:endParaRPr>
          </a:p>
        </p:txBody>
      </p:sp>
      <p:sp>
        <p:nvSpPr>
          <p:cNvPr id="35" name="Rectangle 34">
            <a:extLst>
              <a:ext uri="{FF2B5EF4-FFF2-40B4-BE49-F238E27FC236}">
                <a16:creationId xmlns:a16="http://schemas.microsoft.com/office/drawing/2014/main" id="{49D37B17-E9BE-47AF-BC26-2D779076AB75}"/>
              </a:ext>
            </a:extLst>
          </p:cNvPr>
          <p:cNvSpPr/>
          <p:nvPr/>
        </p:nvSpPr>
        <p:spPr>
          <a:xfrm>
            <a:off x="335931" y="1431004"/>
            <a:ext cx="5350039" cy="5044901"/>
          </a:xfrm>
          <a:prstGeom prst="rect">
            <a:avLst/>
          </a:prstGeom>
          <a:solidFill>
            <a:srgbClr val="003296">
              <a:alpha val="2000"/>
            </a:srgbClr>
          </a:solidFill>
          <a:ln w="381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0305" tIns="45153" rIns="90305" bIns="45153" numCol="1" spcCol="0" rtlCol="0" fromWordArt="0" anchor="ctr" anchorCtr="0" forceAA="0" compatLnSpc="1">
            <a:prstTxWarp prst="textNoShape">
              <a:avLst/>
            </a:prstTxWarp>
            <a:noAutofit/>
          </a:bodyPr>
          <a:lstStyle/>
          <a:p>
            <a:pPr algn="just"/>
            <a:endParaRPr lang="vi-VN" sz="2007" b="1" i="1">
              <a:solidFill>
                <a:srgbClr val="FF0000"/>
              </a:solidFill>
            </a:endParaRPr>
          </a:p>
        </p:txBody>
      </p:sp>
      <p:sp>
        <p:nvSpPr>
          <p:cNvPr id="53" name="Rectangle: Rounded Corners 52">
            <a:extLst>
              <a:ext uri="{FF2B5EF4-FFF2-40B4-BE49-F238E27FC236}">
                <a16:creationId xmlns:a16="http://schemas.microsoft.com/office/drawing/2014/main" id="{429787C4-EBDD-40AF-A93D-A098F748C9EF}"/>
              </a:ext>
            </a:extLst>
          </p:cNvPr>
          <p:cNvSpPr/>
          <p:nvPr/>
        </p:nvSpPr>
        <p:spPr>
          <a:xfrm>
            <a:off x="5955313" y="1765000"/>
            <a:ext cx="3865761" cy="3141520"/>
          </a:xfrm>
          <a:prstGeom prst="roundRect">
            <a:avLst/>
          </a:prstGeom>
          <a:solidFill>
            <a:schemeClr val="bg1"/>
          </a:solidFill>
          <a:ln w="38100"/>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876"/>
          </a:p>
        </p:txBody>
      </p:sp>
      <p:sp>
        <p:nvSpPr>
          <p:cNvPr id="2" name="TextBox 1">
            <a:extLst>
              <a:ext uri="{FF2B5EF4-FFF2-40B4-BE49-F238E27FC236}">
                <a16:creationId xmlns:a16="http://schemas.microsoft.com/office/drawing/2014/main" id="{A8E8F400-E2BA-44A6-AC5D-2A48F9528C4B}"/>
              </a:ext>
            </a:extLst>
          </p:cNvPr>
          <p:cNvSpPr txBox="1"/>
          <p:nvPr/>
        </p:nvSpPr>
        <p:spPr>
          <a:xfrm>
            <a:off x="6064772" y="2123482"/>
            <a:ext cx="3756302" cy="2677656"/>
          </a:xfrm>
          <a:prstGeom prst="rect">
            <a:avLst/>
          </a:prstGeom>
          <a:noFill/>
        </p:spPr>
        <p:txBody>
          <a:bodyPr wrap="square" rtlCol="0">
            <a:spAutoFit/>
          </a:bodyPr>
          <a:lstStyle/>
          <a:p>
            <a:pPr algn="just"/>
            <a:r>
              <a:rPr lang="en-US" sz="2400">
                <a:solidFill>
                  <a:srgbClr val="002060"/>
                </a:solidFill>
                <a:latin typeface="#9Slide03 Sofia Pro Soft Bold" panose="020B0604020202020204" charset="0"/>
              </a:rPr>
              <a:t>+ Bổ sung thành phần khoáng bằng cách uống n</a:t>
            </a:r>
            <a:r>
              <a:rPr lang="vi-VN" sz="2400">
                <a:solidFill>
                  <a:srgbClr val="002060"/>
                </a:solidFill>
                <a:latin typeface="#9Slide03 Sofia Pro Soft Bold" panose="020B0604020202020204" charset="0"/>
              </a:rPr>
              <a:t>ư</a:t>
            </a:r>
            <a:r>
              <a:rPr lang="en-US" sz="2400">
                <a:solidFill>
                  <a:srgbClr val="002060"/>
                </a:solidFill>
                <a:latin typeface="#9Slide03 Sofia Pro Soft Bold" panose="020B0604020202020204" charset="0"/>
              </a:rPr>
              <a:t>ớc suối, n</a:t>
            </a:r>
            <a:r>
              <a:rPr lang="vi-VN" sz="2400">
                <a:solidFill>
                  <a:srgbClr val="002060"/>
                </a:solidFill>
                <a:latin typeface="#9Slide03 Sofia Pro Soft Bold" panose="020B0604020202020204" charset="0"/>
              </a:rPr>
              <a:t>ư</a:t>
            </a:r>
            <a:r>
              <a:rPr lang="en-US" sz="2400">
                <a:solidFill>
                  <a:srgbClr val="002060"/>
                </a:solidFill>
                <a:latin typeface="#9Slide03 Sofia Pro Soft Bold" panose="020B0604020202020204" charset="0"/>
              </a:rPr>
              <a:t>ớc khoáng ..</a:t>
            </a:r>
          </a:p>
          <a:p>
            <a:pPr algn="just"/>
            <a:r>
              <a:rPr lang="en-US" sz="2400">
                <a:solidFill>
                  <a:srgbClr val="002060"/>
                </a:solidFill>
                <a:latin typeface="#9Slide03 Sofia Pro Soft Bold" panose="020B0604020202020204" charset="0"/>
              </a:rPr>
              <a:t>+ Thực phẩm dinh d</a:t>
            </a:r>
            <a:r>
              <a:rPr lang="vi-VN" sz="2400">
                <a:solidFill>
                  <a:srgbClr val="002060"/>
                </a:solidFill>
                <a:latin typeface="#9Slide03 Sofia Pro Soft Bold" panose="020B0604020202020204" charset="0"/>
              </a:rPr>
              <a:t>ư</a:t>
            </a:r>
            <a:r>
              <a:rPr lang="en-US" sz="2400">
                <a:solidFill>
                  <a:srgbClr val="002060"/>
                </a:solidFill>
                <a:latin typeface="#9Slide03 Sofia Pro Soft Bold" panose="020B0604020202020204" charset="0"/>
              </a:rPr>
              <a:t>ỡng bổ sung hàm l</a:t>
            </a:r>
            <a:r>
              <a:rPr lang="vi-VN" sz="2400">
                <a:solidFill>
                  <a:srgbClr val="002060"/>
                </a:solidFill>
                <a:latin typeface="#9Slide03 Sofia Pro Soft Bold" panose="020B0604020202020204" charset="0"/>
              </a:rPr>
              <a:t>ư</a:t>
            </a:r>
            <a:r>
              <a:rPr lang="en-US" sz="2400">
                <a:solidFill>
                  <a:srgbClr val="002060"/>
                </a:solidFill>
                <a:latin typeface="#9Slide03 Sofia Pro Soft Bold" panose="020B0604020202020204" charset="0"/>
              </a:rPr>
              <a:t>ợng khoáng chất K</a:t>
            </a:r>
            <a:r>
              <a:rPr lang="en-US" sz="2400" baseline="30000">
                <a:solidFill>
                  <a:srgbClr val="002060"/>
                </a:solidFill>
                <a:latin typeface="#9Slide03 Sofia Pro Soft Bold" panose="020B0604020202020204" charset="0"/>
              </a:rPr>
              <a:t>+</a:t>
            </a:r>
            <a:r>
              <a:rPr lang="en-US" sz="2400">
                <a:solidFill>
                  <a:srgbClr val="002060"/>
                </a:solidFill>
                <a:latin typeface="#9Slide03 Sofia Pro Soft Bold" panose="020B0604020202020204" charset="0"/>
              </a:rPr>
              <a:t>, Na</a:t>
            </a:r>
            <a:r>
              <a:rPr lang="en-US" sz="2400" baseline="30000">
                <a:solidFill>
                  <a:srgbClr val="002060"/>
                </a:solidFill>
                <a:latin typeface="#9Slide03 Sofia Pro Soft Bold" panose="020B0604020202020204" charset="0"/>
              </a:rPr>
              <a:t>+</a:t>
            </a:r>
            <a:r>
              <a:rPr lang="en-US" sz="2400">
                <a:solidFill>
                  <a:srgbClr val="002060"/>
                </a:solidFill>
                <a:latin typeface="#9Slide03 Sofia Pro Soft Bold" panose="020B0604020202020204" charset="0"/>
              </a:rPr>
              <a:t> … (Chuối, thịt gà, cá, đậu …)</a:t>
            </a:r>
          </a:p>
        </p:txBody>
      </p:sp>
      <p:sp>
        <p:nvSpPr>
          <p:cNvPr id="25" name="圆角矩形标注 27">
            <a:extLst>
              <a:ext uri="{FF2B5EF4-FFF2-40B4-BE49-F238E27FC236}">
                <a16:creationId xmlns:a16="http://schemas.microsoft.com/office/drawing/2014/main" id="{080CB5F3-8EA1-414B-97C7-1835837F8495}"/>
              </a:ext>
            </a:extLst>
          </p:cNvPr>
          <p:cNvSpPr>
            <a:spLocks noChangeArrowheads="1"/>
          </p:cNvSpPr>
          <p:nvPr/>
        </p:nvSpPr>
        <p:spPr bwMode="auto">
          <a:xfrm>
            <a:off x="1909225" y="858008"/>
            <a:ext cx="3212488" cy="808444"/>
          </a:xfrm>
          <a:prstGeom prst="wedgeRoundRectCallout">
            <a:avLst>
              <a:gd name="adj1" fmla="val 66366"/>
              <a:gd name="adj2" fmla="val -17009"/>
              <a:gd name="adj3" fmla="val 16667"/>
            </a:avLst>
          </a:pr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nchor="ctr"/>
          <a:lstStyle/>
          <a:p>
            <a:pPr algn="ctr"/>
            <a:endParaRPr lang="zh-CN" altLang="zh-CN" sz="2257">
              <a:solidFill>
                <a:srgbClr val="FFFFFF"/>
              </a:solidFill>
            </a:endParaRPr>
          </a:p>
        </p:txBody>
      </p:sp>
      <p:sp>
        <p:nvSpPr>
          <p:cNvPr id="3" name="TextBox 2">
            <a:extLst>
              <a:ext uri="{FF2B5EF4-FFF2-40B4-BE49-F238E27FC236}">
                <a16:creationId xmlns:a16="http://schemas.microsoft.com/office/drawing/2014/main" id="{6271EA12-919A-48C7-8107-71B8800CEBAC}"/>
              </a:ext>
            </a:extLst>
          </p:cNvPr>
          <p:cNvSpPr txBox="1"/>
          <p:nvPr/>
        </p:nvSpPr>
        <p:spPr>
          <a:xfrm>
            <a:off x="1974828" y="1010291"/>
            <a:ext cx="4154228" cy="523220"/>
          </a:xfrm>
          <a:prstGeom prst="rect">
            <a:avLst/>
          </a:prstGeom>
          <a:noFill/>
        </p:spPr>
        <p:txBody>
          <a:bodyPr wrap="square" rtlCol="0">
            <a:spAutoFit/>
          </a:bodyPr>
          <a:lstStyle/>
          <a:p>
            <a:r>
              <a:rPr lang="en-US" sz="2800" b="1">
                <a:solidFill>
                  <a:srgbClr val="FFFF00"/>
                </a:solidFill>
                <a:latin typeface="#9Slide03 Sofia Pro Soft Bold" panose="020B0604020202020204" charset="0"/>
              </a:rPr>
              <a:t>Rối loạn điện giải</a:t>
            </a:r>
          </a:p>
        </p:txBody>
      </p:sp>
      <p:sp>
        <p:nvSpPr>
          <p:cNvPr id="27" name="圆角矩形标注 27">
            <a:extLst>
              <a:ext uri="{FF2B5EF4-FFF2-40B4-BE49-F238E27FC236}">
                <a16:creationId xmlns:a16="http://schemas.microsoft.com/office/drawing/2014/main" id="{42C7223A-A38B-419E-8C36-CCBDC8275B17}"/>
              </a:ext>
            </a:extLst>
          </p:cNvPr>
          <p:cNvSpPr>
            <a:spLocks noChangeArrowheads="1"/>
          </p:cNvSpPr>
          <p:nvPr/>
        </p:nvSpPr>
        <p:spPr bwMode="auto">
          <a:xfrm>
            <a:off x="6330316" y="1023758"/>
            <a:ext cx="2347903" cy="1099724"/>
          </a:xfrm>
          <a:prstGeom prst="wedgeRoundRectCallout">
            <a:avLst>
              <a:gd name="adj1" fmla="val 66366"/>
              <a:gd name="adj2" fmla="val -17009"/>
              <a:gd name="adj3" fmla="val 16667"/>
            </a:avLst>
          </a:pr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nchor="ctr"/>
          <a:lstStyle/>
          <a:p>
            <a:pPr algn="ctr"/>
            <a:endParaRPr lang="zh-CN" altLang="zh-CN" sz="2257">
              <a:solidFill>
                <a:srgbClr val="FFFFFF"/>
              </a:solidFill>
            </a:endParaRPr>
          </a:p>
        </p:txBody>
      </p:sp>
      <p:sp>
        <p:nvSpPr>
          <p:cNvPr id="4" name="TextBox 3">
            <a:extLst>
              <a:ext uri="{FF2B5EF4-FFF2-40B4-BE49-F238E27FC236}">
                <a16:creationId xmlns:a16="http://schemas.microsoft.com/office/drawing/2014/main" id="{E10FBAA1-B0DC-487C-9055-0ED32925ED60}"/>
              </a:ext>
            </a:extLst>
          </p:cNvPr>
          <p:cNvSpPr txBox="1"/>
          <p:nvPr/>
        </p:nvSpPr>
        <p:spPr>
          <a:xfrm>
            <a:off x="6475012" y="1102333"/>
            <a:ext cx="2001947" cy="954107"/>
          </a:xfrm>
          <a:prstGeom prst="rect">
            <a:avLst/>
          </a:prstGeom>
          <a:noFill/>
        </p:spPr>
        <p:txBody>
          <a:bodyPr wrap="square" rtlCol="0">
            <a:spAutoFit/>
          </a:bodyPr>
          <a:lstStyle/>
          <a:p>
            <a:pPr algn="ctr"/>
            <a:r>
              <a:rPr lang="en-US" sz="2800" b="1">
                <a:solidFill>
                  <a:srgbClr val="FFFF00"/>
                </a:solidFill>
                <a:latin typeface="#9Slide03 Sofia Pro Soft Bold" panose="020B0604020202020204" charset="0"/>
              </a:rPr>
              <a:t>Vào mùa nóng …</a:t>
            </a:r>
          </a:p>
        </p:txBody>
      </p:sp>
      <p:pic>
        <p:nvPicPr>
          <p:cNvPr id="17" name="Picture 2" descr="Rối loạn điện giải">
            <a:extLst>
              <a:ext uri="{FF2B5EF4-FFF2-40B4-BE49-F238E27FC236}">
                <a16:creationId xmlns:a16="http://schemas.microsoft.com/office/drawing/2014/main" id="{B945A669-4031-4586-9A18-0C7B94E92F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2363" y="2160324"/>
            <a:ext cx="2231110" cy="15444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CB841BF-343F-4CAC-BC5D-8F715FFC43E2}"/>
              </a:ext>
            </a:extLst>
          </p:cNvPr>
          <p:cNvSpPr txBox="1"/>
          <p:nvPr/>
        </p:nvSpPr>
        <p:spPr>
          <a:xfrm>
            <a:off x="363735" y="4198640"/>
            <a:ext cx="5229286" cy="2253950"/>
          </a:xfrm>
          <a:prstGeom prst="rect">
            <a:avLst/>
          </a:prstGeom>
          <a:noFill/>
        </p:spPr>
        <p:txBody>
          <a:bodyPr wrap="square" rtlCol="0">
            <a:spAutoFit/>
          </a:bodyPr>
          <a:lstStyle/>
          <a:p>
            <a:pPr algn="just"/>
            <a:r>
              <a:rPr lang="vi-VN" sz="1756" b="1">
                <a:solidFill>
                  <a:srgbClr val="A40000"/>
                </a:solidFill>
                <a:latin typeface="#9Slide03 Sofia Pro Soft Bold" panose="020B0604020202020204" charset="0"/>
              </a:rPr>
              <a:t>Rối loạn điện giải </a:t>
            </a:r>
            <a:r>
              <a:rPr lang="vi-VN" sz="1756">
                <a:latin typeface="#9Slide03 Sofia Pro Soft Bold" panose="020B0604020202020204" charset="0"/>
              </a:rPr>
              <a:t>thường gặp ở những người có chế độ ăn uống mất cân bằng (ăn quá nhạt, ăn quá mặn, lạm dụng các loại nước giải khát, nước tăng lực,...) và ở những người đang trong tình trạng đau ốm hay mắc các bệnh lý toàn thân. </a:t>
            </a:r>
            <a:r>
              <a:rPr lang="vi-VN" sz="1756" b="1" i="1">
                <a:solidFill>
                  <a:srgbClr val="FF0000"/>
                </a:solidFill>
                <a:latin typeface="#9Slide03 Sofia Pro Soft Bold" panose="020B0604020202020204" charset="0"/>
              </a:rPr>
              <a:t>Trong đó, có thể kể đến sự rối loạn hai khoáng chất quan trọng nhất trong nhóm các chất điện giải là sodium và potasium.</a:t>
            </a:r>
          </a:p>
        </p:txBody>
      </p:sp>
      <p:sp>
        <p:nvSpPr>
          <p:cNvPr id="8" name="TextBox 7">
            <a:extLst>
              <a:ext uri="{FF2B5EF4-FFF2-40B4-BE49-F238E27FC236}">
                <a16:creationId xmlns:a16="http://schemas.microsoft.com/office/drawing/2014/main" id="{DECA58F7-B27C-4CAA-BE89-758A99FCAF44}"/>
              </a:ext>
            </a:extLst>
          </p:cNvPr>
          <p:cNvSpPr txBox="1"/>
          <p:nvPr/>
        </p:nvSpPr>
        <p:spPr>
          <a:xfrm>
            <a:off x="334486" y="1627761"/>
            <a:ext cx="3148330" cy="2524153"/>
          </a:xfrm>
          <a:prstGeom prst="rect">
            <a:avLst/>
          </a:prstGeom>
          <a:noFill/>
        </p:spPr>
        <p:txBody>
          <a:bodyPr wrap="square" rtlCol="0">
            <a:spAutoFit/>
          </a:bodyPr>
          <a:lstStyle/>
          <a:p>
            <a:pPr algn="just"/>
            <a:r>
              <a:rPr lang="en-US" sz="1756">
                <a:solidFill>
                  <a:srgbClr val="DE003F"/>
                </a:solidFill>
                <a:latin typeface="#9Slide03 Sofia Pro Soft Bold" panose="020B0604020202020204" charset="0"/>
              </a:rPr>
              <a:t>+ </a:t>
            </a:r>
            <a:r>
              <a:rPr lang="vi-VN" sz="1756">
                <a:solidFill>
                  <a:srgbClr val="DE003F"/>
                </a:solidFill>
                <a:latin typeface="#9Slide03 Sofia Pro Soft Bold" panose="020B0604020202020204" charset="0"/>
              </a:rPr>
              <a:t>Các chất điện giải là những chất có thể hòa tan trong dịch cơ thể, tạo ra các ion </a:t>
            </a:r>
            <a:r>
              <a:rPr lang="en-US" sz="1756">
                <a:solidFill>
                  <a:srgbClr val="DE003F"/>
                </a:solidFill>
                <a:latin typeface="#9Slide03 Sofia Pro Soft Bold" panose="020B0604020202020204" charset="0"/>
              </a:rPr>
              <a:t>trái dấu. Chúng </a:t>
            </a:r>
            <a:r>
              <a:rPr lang="vi-VN" sz="1756">
                <a:solidFill>
                  <a:srgbClr val="DE003F"/>
                </a:solidFill>
                <a:latin typeface="#9Slide03 Sofia Pro Soft Bold" panose="020B0604020202020204" charset="0"/>
              </a:rPr>
              <a:t>có vai trò rất quan trọng với cơ thể thực hiện các chức năng thần kinh, cơ bắp, giúp giữ cân bằng lượng dịch trong cơ thể, huyết áp và </a:t>
            </a:r>
            <a:r>
              <a:rPr lang="vi-VN" sz="1756" b="1">
                <a:solidFill>
                  <a:srgbClr val="DE003F"/>
                </a:solidFill>
                <a:latin typeface="#9Slide03 Sofia Pro Soft Bold" panose="020B0604020202020204" charset="0"/>
                <a:hlinkClick r:id="rId3">
                  <a:extLst>
                    <a:ext uri="{A12FA001-AC4F-418D-AE19-62706E023703}">
                      <ahyp:hlinkClr xmlns:ahyp="http://schemas.microsoft.com/office/drawing/2018/hyperlinkcolor" val="tx"/>
                    </a:ext>
                  </a:extLst>
                </a:hlinkClick>
              </a:rPr>
              <a:t>pH máu.</a:t>
            </a:r>
            <a:endParaRPr lang="vi-VN" sz="1756">
              <a:solidFill>
                <a:srgbClr val="DE003F"/>
              </a:solidFill>
              <a:latin typeface="#9Slide03 Sofia Pro Soft Bold" panose="020B0604020202020204" charset="0"/>
            </a:endParaRPr>
          </a:p>
        </p:txBody>
      </p:sp>
      <p:pic>
        <p:nvPicPr>
          <p:cNvPr id="14340" name="Picture 4" descr="Những kiêng kỵ khi ăn chuối - VnExpress Sức Khỏe">
            <a:extLst>
              <a:ext uri="{FF2B5EF4-FFF2-40B4-BE49-F238E27FC236}">
                <a16:creationId xmlns:a16="http://schemas.microsoft.com/office/drawing/2014/main" id="{8D543465-31EB-4F3C-AE27-307FB939D8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9014" y="78527"/>
            <a:ext cx="3265126" cy="23285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342" name="Picture 6" descr="GIÁ NƯỚC KHOÁNG LA VIE 500ML » CÔNG TY PHÂN PHỐI NƯỚC KHOÁNG LAVIE ...">
            <a:extLst>
              <a:ext uri="{FF2B5EF4-FFF2-40B4-BE49-F238E27FC236}">
                <a16:creationId xmlns:a16="http://schemas.microsoft.com/office/drawing/2014/main" id="{FF7B4265-73E3-447A-9EAE-85EA433D40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6759" y="2305482"/>
            <a:ext cx="2257599" cy="283559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344" name="Picture 8" descr="Top 7 thực phẩm chứa nhiều natri tự nhiên tốt cho sức khỏe - Khỏe ...">
            <a:extLst>
              <a:ext uri="{FF2B5EF4-FFF2-40B4-BE49-F238E27FC236}">
                <a16:creationId xmlns:a16="http://schemas.microsoft.com/office/drawing/2014/main" id="{3F6B27A9-FEEB-4FAD-9F1D-AE73EA2AC61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39029" y="5056183"/>
            <a:ext cx="2023282" cy="15174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346" name="Picture 10" descr="14 thực phẩm chứa nhiều kali và natri có sẳn trong tự nhiên">
            <a:extLst>
              <a:ext uri="{FF2B5EF4-FFF2-40B4-BE49-F238E27FC236}">
                <a16:creationId xmlns:a16="http://schemas.microsoft.com/office/drawing/2014/main" id="{D348590F-F841-4A2D-B9FA-2B1543C9403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78219" y="4985260"/>
            <a:ext cx="3218612" cy="191295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Oval 8"/>
          <p:cNvSpPr/>
          <p:nvPr/>
        </p:nvSpPr>
        <p:spPr>
          <a:xfrm>
            <a:off x="6250118" y="5403922"/>
            <a:ext cx="1803332" cy="4876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ln>
                  <a:solidFill>
                    <a:schemeClr val="bg1"/>
                  </a:solidFill>
                </a:ln>
                <a:solidFill>
                  <a:srgbClr val="0070C0"/>
                </a:solidFill>
                <a:latin typeface="#9Slide03 Sofia Pro Soft Bold" panose="020B0604020202020204" charset="0"/>
              </a:rPr>
              <a:t>Sodium</a:t>
            </a:r>
            <a:endParaRPr lang="en-US" sz="2400">
              <a:ln>
                <a:solidFill>
                  <a:schemeClr val="bg1"/>
                </a:solidFill>
              </a:ln>
              <a:solidFill>
                <a:srgbClr val="0070C0"/>
              </a:solidFill>
              <a:latin typeface="#9Slide03 Sofia Pro Soft Bold" panose="020B0604020202020204" charset="0"/>
            </a:endParaRPr>
          </a:p>
        </p:txBody>
      </p:sp>
      <p:sp>
        <p:nvSpPr>
          <p:cNvPr id="10" name="Rounded Rectangle 9"/>
          <p:cNvSpPr/>
          <p:nvPr/>
        </p:nvSpPr>
        <p:spPr>
          <a:xfrm>
            <a:off x="9586759" y="5569187"/>
            <a:ext cx="1521281" cy="6284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n>
                  <a:solidFill>
                    <a:schemeClr val="bg1"/>
                  </a:solidFill>
                </a:ln>
                <a:solidFill>
                  <a:srgbClr val="0070C0"/>
                </a:solidFill>
                <a:latin typeface="#9Slide03 Sofia Pro Soft Bold" panose="020B0604020202020204" charset="0"/>
              </a:rPr>
              <a:t>Potassium</a:t>
            </a:r>
            <a:endParaRPr lang="en-US">
              <a:ln>
                <a:solidFill>
                  <a:schemeClr val="bg1"/>
                </a:solidFill>
              </a:ln>
              <a:solidFill>
                <a:srgbClr val="0070C0"/>
              </a:solidFill>
              <a:latin typeface="#9Slide03 Sofia Pro Soft Bold" panose="020B0604020202020204" charset="0"/>
            </a:endParaRPr>
          </a:p>
        </p:txBody>
      </p:sp>
    </p:spTree>
    <p:extLst>
      <p:ext uri="{BB962C8B-B14F-4D97-AF65-F5344CB8AC3E}">
        <p14:creationId xmlns:p14="http://schemas.microsoft.com/office/powerpoint/2010/main" val="3981119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descr="Newsprint">
            <a:extLst>
              <a:ext uri="{FF2B5EF4-FFF2-40B4-BE49-F238E27FC236}">
                <a16:creationId xmlns:a16="http://schemas.microsoft.com/office/drawing/2014/main" id="{47B7C058-B6CF-4F65-AE9D-63C01BD39F8D}"/>
              </a:ext>
            </a:extLst>
          </p:cNvPr>
          <p:cNvSpPr txBox="1">
            <a:spLocks noChangeArrowheads="1"/>
          </p:cNvSpPr>
          <p:nvPr/>
        </p:nvSpPr>
        <p:spPr>
          <a:xfrm>
            <a:off x="612808" y="97046"/>
            <a:ext cx="9962661" cy="586637"/>
          </a:xfrm>
          <a:prstGeom prst="rect">
            <a:avLst/>
          </a:prstGeom>
        </p:spPr>
        <p:txBody>
          <a:bodyPr vert="horz" lIns="90305" tIns="45153" rIns="90305" bIns="4515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en-US" sz="2800" b="1">
                <a:solidFill>
                  <a:srgbClr val="FF0000"/>
                </a:solidFill>
                <a:latin typeface="#9Slide03 Sofia Pro Soft Bold" panose="020B0604020202020204" charset="0"/>
                <a:cs typeface="Times New Roman" panose="02020603050405020304" pitchFamily="18" charset="0"/>
              </a:rPr>
              <a:t>Ướ</a:t>
            </a:r>
            <a:r>
              <a:rPr lang="en-US" altLang="en-US" sz="2800" b="1">
                <a:solidFill>
                  <a:srgbClr val="FF0000"/>
                </a:solidFill>
                <a:latin typeface="#9Slide03 Sofia Pro Soft Bold" panose="020B0604020202020204" charset="0"/>
                <a:cs typeface="Times New Roman" panose="02020603050405020304" pitchFamily="18" charset="0"/>
              </a:rPr>
              <a:t>p thịt, lạp x</a:t>
            </a:r>
            <a:r>
              <a:rPr lang="vi-VN" altLang="en-US" sz="2800" b="1">
                <a:solidFill>
                  <a:srgbClr val="FF0000"/>
                </a:solidFill>
                <a:latin typeface="#9Slide03 Sofia Pro Soft Bold" panose="020B0604020202020204" charset="0"/>
                <a:cs typeface="Times New Roman" panose="02020603050405020304" pitchFamily="18" charset="0"/>
              </a:rPr>
              <a:t>ư</a:t>
            </a:r>
            <a:r>
              <a:rPr lang="en-US" altLang="en-US" sz="2800" b="1">
                <a:solidFill>
                  <a:srgbClr val="FF0000"/>
                </a:solidFill>
                <a:latin typeface="#9Slide03 Sofia Pro Soft Bold" panose="020B0604020202020204" charset="0"/>
                <a:cs typeface="Times New Roman" panose="02020603050405020304" pitchFamily="18" charset="0"/>
              </a:rPr>
              <a:t>ởng bằng diêm tiêu (KNO</a:t>
            </a:r>
            <a:r>
              <a:rPr lang="en-US" altLang="en-US" sz="2800" b="1" baseline="-25000">
                <a:solidFill>
                  <a:srgbClr val="FF0000"/>
                </a:solidFill>
                <a:latin typeface="#9Slide03 Sofia Pro Soft Bold" panose="020B0604020202020204" charset="0"/>
                <a:cs typeface="Times New Roman" panose="02020603050405020304" pitchFamily="18" charset="0"/>
              </a:rPr>
              <a:t>3</a:t>
            </a:r>
            <a:r>
              <a:rPr lang="en-US" altLang="en-US" sz="2800" b="1">
                <a:solidFill>
                  <a:srgbClr val="FF0000"/>
                </a:solidFill>
                <a:latin typeface="#9Slide03 Sofia Pro Soft Bold" panose="020B0604020202020204" charset="0"/>
                <a:cs typeface="Times New Roman" panose="02020603050405020304" pitchFamily="18" charset="0"/>
              </a:rPr>
              <a:t>) độc hại vô cùng!</a:t>
            </a:r>
            <a:endParaRPr lang="en-US" altLang="en-US" sz="2800" b="1">
              <a:solidFill>
                <a:srgbClr val="002060"/>
              </a:solidFill>
              <a:latin typeface="#9Slide03 Sofia Pro Soft Bold" panose="020B0604020202020204" charset="0"/>
              <a:cs typeface="Times New Roman" panose="02020603050405020304" pitchFamily="18" charset="0"/>
            </a:endParaRPr>
          </a:p>
        </p:txBody>
      </p:sp>
      <p:sp>
        <p:nvSpPr>
          <p:cNvPr id="35" name="Rectangle 34">
            <a:extLst>
              <a:ext uri="{FF2B5EF4-FFF2-40B4-BE49-F238E27FC236}">
                <a16:creationId xmlns:a16="http://schemas.microsoft.com/office/drawing/2014/main" id="{49D37B17-E9BE-47AF-BC26-2D779076AB75}"/>
              </a:ext>
            </a:extLst>
          </p:cNvPr>
          <p:cNvSpPr/>
          <p:nvPr/>
        </p:nvSpPr>
        <p:spPr>
          <a:xfrm>
            <a:off x="359532" y="1398987"/>
            <a:ext cx="5350039" cy="4919740"/>
          </a:xfrm>
          <a:prstGeom prst="rect">
            <a:avLst/>
          </a:prstGeom>
          <a:solidFill>
            <a:srgbClr val="003296">
              <a:alpha val="2000"/>
            </a:srgbClr>
          </a:solidFill>
          <a:ln w="381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0305" tIns="45153" rIns="90305" bIns="45153" numCol="1" spcCol="0" rtlCol="0" fromWordArt="0" anchor="ctr" anchorCtr="0" forceAA="0" compatLnSpc="1">
            <a:prstTxWarp prst="textNoShape">
              <a:avLst/>
            </a:prstTxWarp>
            <a:noAutofit/>
          </a:bodyPr>
          <a:lstStyle/>
          <a:p>
            <a:r>
              <a:rPr lang="en-US" sz="2007">
                <a:solidFill>
                  <a:srgbClr val="7030A0"/>
                </a:solidFill>
                <a:latin typeface="#9Slide03 Sofia Pro Soft Bold" panose="020B0604020202020204" charset="0"/>
              </a:rPr>
              <a:t>Khi </a:t>
            </a:r>
            <a:r>
              <a:rPr lang="vi-VN" sz="2007">
                <a:solidFill>
                  <a:srgbClr val="7030A0"/>
                </a:solidFill>
                <a:latin typeface="#9Slide03 Sofia Pro Soft Bold" panose="020B0604020202020204" charset="0"/>
              </a:rPr>
              <a:t>ư</a:t>
            </a:r>
            <a:r>
              <a:rPr lang="en-US" sz="2007">
                <a:solidFill>
                  <a:srgbClr val="7030A0"/>
                </a:solidFill>
                <a:latin typeface="#9Slide03 Sofia Pro Soft Bold" panose="020B0604020202020204" charset="0"/>
              </a:rPr>
              <a:t>ớp thịt: </a:t>
            </a:r>
            <a:endParaRPr lang="en-US" sz="2007" b="1">
              <a:solidFill>
                <a:srgbClr val="7030A0"/>
              </a:solidFill>
              <a:latin typeface="#9Slide03 Sofia Pro Soft Bold" panose="020B0604020202020204" charset="0"/>
            </a:endParaRPr>
          </a:p>
          <a:p>
            <a:r>
              <a:rPr lang="en-US" sz="2007" b="1">
                <a:solidFill>
                  <a:srgbClr val="FF0000"/>
                </a:solidFill>
                <a:latin typeface="#9Slide03 Sofia Pro Soft Bold" panose="020B0604020202020204" charset="0"/>
              </a:rPr>
              <a:t>NO</a:t>
            </a:r>
            <a:r>
              <a:rPr lang="en-US" sz="2007" b="1" baseline="-25000">
                <a:solidFill>
                  <a:srgbClr val="FF0000"/>
                </a:solidFill>
                <a:latin typeface="#9Slide03 Sofia Pro Soft Bold" panose="020B0604020202020204" charset="0"/>
              </a:rPr>
              <a:t>3</a:t>
            </a:r>
            <a:r>
              <a:rPr lang="en-US" sz="2007" b="1" baseline="30000">
                <a:solidFill>
                  <a:srgbClr val="FF0000"/>
                </a:solidFill>
                <a:latin typeface="#9Slide03 Sofia Pro Soft Bold" panose="020B0604020202020204" charset="0"/>
              </a:rPr>
              <a:t>-</a:t>
            </a:r>
            <a:r>
              <a:rPr lang="en-US" sz="2007" b="1">
                <a:solidFill>
                  <a:srgbClr val="FF0000"/>
                </a:solidFill>
                <a:latin typeface="#9Slide03 Sofia Pro Soft Bold" panose="020B0604020202020204" charset="0"/>
              </a:rPr>
              <a:t> </a:t>
            </a:r>
            <a:r>
              <a:rPr lang="en-US" sz="2007" b="1">
                <a:solidFill>
                  <a:srgbClr val="FF0000"/>
                </a:solidFill>
                <a:latin typeface="#9Slide03 Sofia Pro Soft Bold" panose="020B0604020202020204" charset="0"/>
                <a:sym typeface="Wingdings" panose="05000000000000000000" pitchFamily="2" charset="2"/>
              </a:rPr>
              <a:t> </a:t>
            </a:r>
            <a:r>
              <a:rPr lang="en-US" sz="2007" b="1">
                <a:solidFill>
                  <a:srgbClr val="FF0000"/>
                </a:solidFill>
                <a:latin typeface="#9Slide03 Sofia Pro Soft Bold" panose="020B0604020202020204" charset="0"/>
              </a:rPr>
              <a:t>NO</a:t>
            </a:r>
            <a:r>
              <a:rPr lang="en-US" sz="2007" b="1" baseline="-25000">
                <a:solidFill>
                  <a:srgbClr val="FF0000"/>
                </a:solidFill>
                <a:latin typeface="#9Slide03 Sofia Pro Soft Bold" panose="020B0604020202020204" charset="0"/>
              </a:rPr>
              <a:t>2</a:t>
            </a:r>
            <a:r>
              <a:rPr lang="en-US" sz="2007" b="1" baseline="30000">
                <a:solidFill>
                  <a:srgbClr val="FF0000"/>
                </a:solidFill>
                <a:latin typeface="#9Slide03 Sofia Pro Soft Bold" panose="020B0604020202020204" charset="0"/>
              </a:rPr>
              <a:t>- </a:t>
            </a:r>
            <a:r>
              <a:rPr lang="en-US" sz="2007" b="1">
                <a:solidFill>
                  <a:srgbClr val="FF0000"/>
                </a:solidFill>
                <a:latin typeface="#9Slide03 Sofia Pro Soft Bold" panose="020B0604020202020204" charset="0"/>
                <a:sym typeface="Wingdings" panose="05000000000000000000" pitchFamily="2" charset="2"/>
              </a:rPr>
              <a:t> các hợp chất </a:t>
            </a:r>
            <a:r>
              <a:rPr lang="vi-VN" sz="2007" b="1">
                <a:solidFill>
                  <a:srgbClr val="FF0000"/>
                </a:solidFill>
                <a:latin typeface="#9Slide03 Sofia Pro Soft Bold" panose="020B0604020202020204" charset="0"/>
                <a:sym typeface="Wingdings" panose="05000000000000000000" pitchFamily="2" charset="2"/>
              </a:rPr>
              <a:t>oxide</a:t>
            </a:r>
            <a:r>
              <a:rPr lang="vi-VN" sz="2007" b="1">
                <a:solidFill>
                  <a:srgbClr val="FF0000"/>
                </a:solidFill>
                <a:latin typeface="#9Slide03 Sofia Pro Soft Bold" panose="020B0604020202020204" charset="0"/>
              </a:rPr>
              <a:t>. </a:t>
            </a:r>
            <a:endParaRPr lang="en-US" sz="2007" b="1">
              <a:solidFill>
                <a:srgbClr val="FF0000"/>
              </a:solidFill>
              <a:latin typeface="#9Slide03 Sofia Pro Soft Bold" panose="020B0604020202020204" charset="0"/>
            </a:endParaRPr>
          </a:p>
          <a:p>
            <a:r>
              <a:rPr lang="en-US" sz="2007">
                <a:solidFill>
                  <a:srgbClr val="7030A0"/>
                </a:solidFill>
                <a:latin typeface="#9Slide03 Sofia Pro Soft Bold" panose="020B0604020202020204" charset="0"/>
              </a:rPr>
              <a:t>+ </a:t>
            </a:r>
            <a:r>
              <a:rPr lang="en-US" sz="2007" b="1">
                <a:solidFill>
                  <a:srgbClr val="FF0000"/>
                </a:solidFill>
                <a:latin typeface="#9Slide03 Sofia Pro Soft Bold" panose="020B0604020202020204" charset="0"/>
              </a:rPr>
              <a:t>Gốc NO</a:t>
            </a:r>
            <a:r>
              <a:rPr lang="en-US" sz="2007" b="1" baseline="-25000">
                <a:solidFill>
                  <a:srgbClr val="FF0000"/>
                </a:solidFill>
                <a:latin typeface="#9Slide03 Sofia Pro Soft Bold" panose="020B0604020202020204" charset="0"/>
              </a:rPr>
              <a:t>2</a:t>
            </a:r>
            <a:r>
              <a:rPr lang="en-US" sz="2007" b="1" baseline="30000">
                <a:solidFill>
                  <a:srgbClr val="FF0000"/>
                </a:solidFill>
                <a:latin typeface="#9Slide03 Sofia Pro Soft Bold" panose="020B0604020202020204" charset="0"/>
              </a:rPr>
              <a:t>-</a:t>
            </a:r>
            <a:r>
              <a:rPr lang="en-US" sz="2007" b="1">
                <a:solidFill>
                  <a:srgbClr val="FF0000"/>
                </a:solidFill>
                <a:latin typeface="#9Slide03 Sofia Pro Soft Bold" panose="020B0604020202020204" charset="0"/>
              </a:rPr>
              <a:t> </a:t>
            </a:r>
            <a:r>
              <a:rPr lang="vi-VN" sz="2007">
                <a:solidFill>
                  <a:srgbClr val="7030A0"/>
                </a:solidFill>
                <a:latin typeface="#9Slide03 Sofia Pro Soft Bold" panose="020B0604020202020204" charset="0"/>
              </a:rPr>
              <a:t>làm chậm phát triển của độc tố làm hỏng thịt (do Clostridium botulinum tiết ra) giữ cho thịt chậm ôi, chậm trở mùi, mất mùi. Trong thịt có myoglobin làm cho thịt có màu đỏ tự nhiên, nitric oxide kết hợp với myoglobin thành </a:t>
            </a:r>
            <a:r>
              <a:rPr lang="vi-VN" sz="2007" b="1">
                <a:solidFill>
                  <a:srgbClr val="FF0000"/>
                </a:solidFill>
                <a:latin typeface="#9Slide03 Sofia Pro Soft Bold" panose="020B0604020202020204" charset="0"/>
              </a:rPr>
              <a:t>nitrogen – oxide myoglobin </a:t>
            </a:r>
            <a:r>
              <a:rPr lang="vi-VN" sz="2007" b="1" i="1">
                <a:solidFill>
                  <a:srgbClr val="FF0000"/>
                </a:solidFill>
                <a:latin typeface="#9Slide03 Sofia Pro Soft Bold" panose="020B0604020202020204" charset="0"/>
              </a:rPr>
              <a:t>có màu đỏ sậm. Khi gia nhiệt, màu đỏ sậm này chuyển thành màu hồng nhạt, làm gia tăng màu sắc, hương vị thịt, do vậy muối diêm được cho phép dùng làm phụ gia thực phẩm nhưng trong giới hạn cho phép để bảo quản thịt, ướp thịt làm jambon, xúc xích.</a:t>
            </a:r>
          </a:p>
        </p:txBody>
      </p:sp>
      <p:sp>
        <p:nvSpPr>
          <p:cNvPr id="53" name="Rectangle: Rounded Corners 52">
            <a:extLst>
              <a:ext uri="{FF2B5EF4-FFF2-40B4-BE49-F238E27FC236}">
                <a16:creationId xmlns:a16="http://schemas.microsoft.com/office/drawing/2014/main" id="{429787C4-EBDD-40AF-A93D-A098F748C9EF}"/>
              </a:ext>
            </a:extLst>
          </p:cNvPr>
          <p:cNvSpPr/>
          <p:nvPr/>
        </p:nvSpPr>
        <p:spPr>
          <a:xfrm>
            <a:off x="5955313" y="1764999"/>
            <a:ext cx="3041345" cy="4609174"/>
          </a:xfrm>
          <a:prstGeom prst="roundRect">
            <a:avLst/>
          </a:prstGeom>
          <a:solidFill>
            <a:schemeClr val="bg1"/>
          </a:solidFill>
          <a:ln w="38100"/>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876"/>
          </a:p>
        </p:txBody>
      </p:sp>
      <p:sp>
        <p:nvSpPr>
          <p:cNvPr id="2" name="TextBox 1">
            <a:extLst>
              <a:ext uri="{FF2B5EF4-FFF2-40B4-BE49-F238E27FC236}">
                <a16:creationId xmlns:a16="http://schemas.microsoft.com/office/drawing/2014/main" id="{A8E8F400-E2BA-44A6-AC5D-2A48F9528C4B}"/>
              </a:ext>
            </a:extLst>
          </p:cNvPr>
          <p:cNvSpPr txBox="1"/>
          <p:nvPr/>
        </p:nvSpPr>
        <p:spPr>
          <a:xfrm>
            <a:off x="6013360" y="2210010"/>
            <a:ext cx="2889621" cy="3785652"/>
          </a:xfrm>
          <a:prstGeom prst="rect">
            <a:avLst/>
          </a:prstGeom>
          <a:noFill/>
        </p:spPr>
        <p:txBody>
          <a:bodyPr wrap="square" rtlCol="0">
            <a:spAutoFit/>
          </a:bodyPr>
          <a:lstStyle/>
          <a:p>
            <a:pPr algn="just"/>
            <a:r>
              <a:rPr lang="en-US" sz="2000">
                <a:solidFill>
                  <a:srgbClr val="002060"/>
                </a:solidFill>
                <a:latin typeface="#9Slide03 Sofia Pro Soft Bold" panose="020B0604020202020204" charset="0"/>
              </a:rPr>
              <a:t>+ Hợp chất </a:t>
            </a:r>
            <a:r>
              <a:rPr lang="vi-VN" sz="2000">
                <a:solidFill>
                  <a:srgbClr val="002060"/>
                </a:solidFill>
                <a:latin typeface="#9Slide03 Sofia Pro Soft Bold" panose="020B0604020202020204" charset="0"/>
              </a:rPr>
              <a:t>nitrite</a:t>
            </a:r>
            <a:r>
              <a:rPr lang="en-US" sz="2000">
                <a:solidFill>
                  <a:srgbClr val="002060"/>
                </a:solidFill>
                <a:latin typeface="#9Slide03 Sofia Pro Soft Bold" panose="020B0604020202020204" charset="0"/>
              </a:rPr>
              <a:t> có thể làm viêm, tấy thực quản, dạ dày (1- 2g).</a:t>
            </a:r>
          </a:p>
          <a:p>
            <a:pPr algn="just"/>
            <a:r>
              <a:rPr lang="en-US" sz="2000">
                <a:solidFill>
                  <a:srgbClr val="002060"/>
                </a:solidFill>
                <a:latin typeface="#9Slide03 Sofia Pro Soft Bold" panose="020B0604020202020204" charset="0"/>
              </a:rPr>
              <a:t>+ Ảnh hư</a:t>
            </a:r>
            <a:r>
              <a:rPr lang="vi-VN" sz="2000">
                <a:solidFill>
                  <a:srgbClr val="002060"/>
                </a:solidFill>
                <a:latin typeface="#9Slide03 Sofia Pro Soft Bold" panose="020B0604020202020204" charset="0"/>
              </a:rPr>
              <a:t>ơ</a:t>
            </a:r>
            <a:r>
              <a:rPr lang="en-US" sz="2000">
                <a:solidFill>
                  <a:srgbClr val="002060"/>
                </a:solidFill>
                <a:latin typeface="#9Slide03 Sofia Pro Soft Bold" panose="020B0604020202020204" charset="0"/>
              </a:rPr>
              <a:t>̉ng đến máu, dẫn đến hôn mê, co giật, buồn nôn, đau bụng….</a:t>
            </a:r>
          </a:p>
          <a:p>
            <a:pPr algn="just"/>
            <a:r>
              <a:rPr lang="en-US" sz="2000">
                <a:solidFill>
                  <a:srgbClr val="002060"/>
                </a:solidFill>
                <a:latin typeface="#9Slide03 Sofia Pro Soft Bold" panose="020B0604020202020204" charset="0"/>
              </a:rPr>
              <a:t>+ Gốc </a:t>
            </a:r>
            <a:r>
              <a:rPr lang="vi-VN" sz="2000">
                <a:solidFill>
                  <a:srgbClr val="002060"/>
                </a:solidFill>
                <a:latin typeface="#9Slide03 Sofia Pro Soft Bold" panose="020B0604020202020204" charset="0"/>
              </a:rPr>
              <a:t>nitrite</a:t>
            </a:r>
            <a:r>
              <a:rPr lang="en-US" sz="2000">
                <a:solidFill>
                  <a:srgbClr val="002060"/>
                </a:solidFill>
                <a:latin typeface="#9Slide03 Sofia Pro Soft Bold" panose="020B0604020202020204" charset="0"/>
              </a:rPr>
              <a:t> kết </a:t>
            </a:r>
            <a:r>
              <a:rPr lang="vi-VN" sz="2000">
                <a:solidFill>
                  <a:srgbClr val="002060"/>
                </a:solidFill>
                <a:latin typeface="#9Slide03 Sofia Pro Soft Bold" panose="020B0604020202020204" charset="0"/>
              </a:rPr>
              <a:t>họ</a:t>
            </a:r>
            <a:r>
              <a:rPr lang="en-US" sz="2000">
                <a:solidFill>
                  <a:srgbClr val="002060"/>
                </a:solidFill>
                <a:latin typeface="#9Slide03 Sofia Pro Soft Bold" panose="020B0604020202020204" charset="0"/>
              </a:rPr>
              <a:t>p các </a:t>
            </a:r>
            <a:r>
              <a:rPr lang="vi-VN" sz="2000">
                <a:solidFill>
                  <a:srgbClr val="002060"/>
                </a:solidFill>
                <a:latin typeface="#9Slide03 Sofia Pro Soft Bold" panose="020B0604020202020204" charset="0"/>
              </a:rPr>
              <a:t>acid</a:t>
            </a:r>
            <a:r>
              <a:rPr lang="en-US" sz="2000">
                <a:solidFill>
                  <a:srgbClr val="002060"/>
                </a:solidFill>
                <a:latin typeface="#9Slide03 Sofia Pro Soft Bold" panose="020B0604020202020204" charset="0"/>
              </a:rPr>
              <a:t> </a:t>
            </a:r>
            <a:r>
              <a:rPr lang="vi-VN" sz="2000">
                <a:solidFill>
                  <a:srgbClr val="002060"/>
                </a:solidFill>
                <a:latin typeface="#9Slide03 Sofia Pro Soft Bold" panose="020B0604020202020204" charset="0"/>
              </a:rPr>
              <a:t>amine</a:t>
            </a:r>
            <a:r>
              <a:rPr lang="en-US" sz="2000">
                <a:solidFill>
                  <a:srgbClr val="002060"/>
                </a:solidFill>
                <a:latin typeface="#9Slide03 Sofia Pro Soft Bold" panose="020B0604020202020204" charset="0"/>
              </a:rPr>
              <a:t> tạo thành các sản phẩm nitrosamine gây ung th</a:t>
            </a:r>
            <a:r>
              <a:rPr lang="vi-VN" sz="2000">
                <a:solidFill>
                  <a:srgbClr val="002060"/>
                </a:solidFill>
                <a:latin typeface="#9Slide03 Sofia Pro Soft Bold" panose="020B0604020202020204" charset="0"/>
              </a:rPr>
              <a:t>ư</a:t>
            </a:r>
            <a:r>
              <a:rPr lang="en-US" sz="2000">
                <a:solidFill>
                  <a:srgbClr val="002060"/>
                </a:solidFill>
                <a:latin typeface="#9Slide03 Sofia Pro Soft Bold" panose="020B0604020202020204" charset="0"/>
              </a:rPr>
              <a:t>.</a:t>
            </a:r>
          </a:p>
        </p:txBody>
      </p:sp>
      <p:sp>
        <p:nvSpPr>
          <p:cNvPr id="25" name="圆角矩形标注 27">
            <a:extLst>
              <a:ext uri="{FF2B5EF4-FFF2-40B4-BE49-F238E27FC236}">
                <a16:creationId xmlns:a16="http://schemas.microsoft.com/office/drawing/2014/main" id="{080CB5F3-8EA1-414B-97C7-1835837F8495}"/>
              </a:ext>
            </a:extLst>
          </p:cNvPr>
          <p:cNvSpPr>
            <a:spLocks noChangeArrowheads="1"/>
          </p:cNvSpPr>
          <p:nvPr/>
        </p:nvSpPr>
        <p:spPr bwMode="auto">
          <a:xfrm>
            <a:off x="2031909" y="990792"/>
            <a:ext cx="2287706" cy="823121"/>
          </a:xfrm>
          <a:prstGeom prst="wedgeRoundRectCallout">
            <a:avLst>
              <a:gd name="adj1" fmla="val 66366"/>
              <a:gd name="adj2" fmla="val -17009"/>
              <a:gd name="adj3" fmla="val 16667"/>
            </a:avLst>
          </a:pr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nchor="ctr"/>
          <a:lstStyle/>
          <a:p>
            <a:pPr algn="ctr"/>
            <a:endParaRPr lang="zh-CN" altLang="zh-CN" sz="2257">
              <a:solidFill>
                <a:srgbClr val="FFFFFF"/>
              </a:solidFill>
            </a:endParaRPr>
          </a:p>
        </p:txBody>
      </p:sp>
      <p:sp>
        <p:nvSpPr>
          <p:cNvPr id="3" name="TextBox 2">
            <a:extLst>
              <a:ext uri="{FF2B5EF4-FFF2-40B4-BE49-F238E27FC236}">
                <a16:creationId xmlns:a16="http://schemas.microsoft.com/office/drawing/2014/main" id="{6271EA12-919A-48C7-8107-71B8800CEBAC}"/>
              </a:ext>
            </a:extLst>
          </p:cNvPr>
          <p:cNvSpPr txBox="1"/>
          <p:nvPr/>
        </p:nvSpPr>
        <p:spPr>
          <a:xfrm>
            <a:off x="2605857" y="1103088"/>
            <a:ext cx="1806079" cy="523220"/>
          </a:xfrm>
          <a:prstGeom prst="rect">
            <a:avLst/>
          </a:prstGeom>
          <a:noFill/>
        </p:spPr>
        <p:txBody>
          <a:bodyPr wrap="square" rtlCol="0">
            <a:spAutoFit/>
          </a:bodyPr>
          <a:lstStyle/>
          <a:p>
            <a:r>
              <a:rPr lang="en-US" sz="2800" b="1">
                <a:solidFill>
                  <a:srgbClr val="FFFF00"/>
                </a:solidFill>
                <a:latin typeface="#9Slide03 Sofia Pro Soft Bold" panose="020B0604020202020204" charset="0"/>
              </a:rPr>
              <a:t>Lợi</a:t>
            </a:r>
          </a:p>
        </p:txBody>
      </p:sp>
      <p:sp>
        <p:nvSpPr>
          <p:cNvPr id="27" name="圆角矩形标注 27">
            <a:extLst>
              <a:ext uri="{FF2B5EF4-FFF2-40B4-BE49-F238E27FC236}">
                <a16:creationId xmlns:a16="http://schemas.microsoft.com/office/drawing/2014/main" id="{42C7223A-A38B-419E-8C36-CCBDC8275B17}"/>
              </a:ext>
            </a:extLst>
          </p:cNvPr>
          <p:cNvSpPr>
            <a:spLocks noChangeArrowheads="1"/>
          </p:cNvSpPr>
          <p:nvPr/>
        </p:nvSpPr>
        <p:spPr bwMode="auto">
          <a:xfrm>
            <a:off x="6330316" y="1023758"/>
            <a:ext cx="2834050" cy="1099724"/>
          </a:xfrm>
          <a:prstGeom prst="wedgeRoundRectCallout">
            <a:avLst>
              <a:gd name="adj1" fmla="val 66366"/>
              <a:gd name="adj2" fmla="val -17009"/>
              <a:gd name="adj3" fmla="val 16667"/>
            </a:avLst>
          </a:pr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nchor="ctr"/>
          <a:lstStyle/>
          <a:p>
            <a:pPr algn="ctr"/>
            <a:endParaRPr lang="zh-CN" altLang="zh-CN" sz="2257">
              <a:solidFill>
                <a:srgbClr val="FFFFFF"/>
              </a:solidFill>
            </a:endParaRPr>
          </a:p>
        </p:txBody>
      </p:sp>
      <p:sp>
        <p:nvSpPr>
          <p:cNvPr id="4" name="TextBox 3">
            <a:extLst>
              <a:ext uri="{FF2B5EF4-FFF2-40B4-BE49-F238E27FC236}">
                <a16:creationId xmlns:a16="http://schemas.microsoft.com/office/drawing/2014/main" id="{E10FBAA1-B0DC-487C-9055-0ED32925ED60}"/>
              </a:ext>
            </a:extLst>
          </p:cNvPr>
          <p:cNvSpPr txBox="1"/>
          <p:nvPr/>
        </p:nvSpPr>
        <p:spPr>
          <a:xfrm>
            <a:off x="6505872" y="1092803"/>
            <a:ext cx="2702424" cy="830997"/>
          </a:xfrm>
          <a:prstGeom prst="rect">
            <a:avLst/>
          </a:prstGeom>
          <a:noFill/>
        </p:spPr>
        <p:txBody>
          <a:bodyPr wrap="square" rtlCol="0">
            <a:spAutoFit/>
          </a:bodyPr>
          <a:lstStyle/>
          <a:p>
            <a:r>
              <a:rPr lang="en-US" sz="2400" b="1">
                <a:solidFill>
                  <a:srgbClr val="FFFF00"/>
                </a:solidFill>
                <a:latin typeface="#9Slide03 Sofia Pro Soft Bold" panose="020B0604020202020204" charset="0"/>
              </a:rPr>
              <a:t>Lạm dụng nhiều … sẽ gây hại!</a:t>
            </a:r>
          </a:p>
        </p:txBody>
      </p:sp>
      <p:pic>
        <p:nvPicPr>
          <p:cNvPr id="10242" name="Picture 2" descr="Phơi lạp xưởng bao lâu thì chín chua ngon đúng vị?">
            <a:extLst>
              <a:ext uri="{FF2B5EF4-FFF2-40B4-BE49-F238E27FC236}">
                <a16:creationId xmlns:a16="http://schemas.microsoft.com/office/drawing/2014/main" id="{2CB1BE4A-7B3A-4557-8716-3338432CBF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2226" y="341714"/>
            <a:ext cx="2822204" cy="282220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4" name="Picture 4" descr="Tuyệt chiêu phân biệt thịt bò thật - giả đơn giản">
            <a:extLst>
              <a:ext uri="{FF2B5EF4-FFF2-40B4-BE49-F238E27FC236}">
                <a16:creationId xmlns:a16="http://schemas.microsoft.com/office/drawing/2014/main" id="{26A8A6C6-2203-4C34-AF27-65B163880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1079" y="3002280"/>
            <a:ext cx="2822206" cy="243820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E552F9B-68D9-42C8-8436-020320B7ABE9}"/>
              </a:ext>
            </a:extLst>
          </p:cNvPr>
          <p:cNvSpPr/>
          <p:nvPr/>
        </p:nvSpPr>
        <p:spPr>
          <a:xfrm>
            <a:off x="9065657" y="5286131"/>
            <a:ext cx="3195342" cy="1076705"/>
          </a:xfrm>
          <a:prstGeom prst="rect">
            <a:avLst/>
          </a:prstGeom>
        </p:spPr>
        <p:txBody>
          <a:bodyPr wrap="square">
            <a:spAutoFit/>
          </a:bodyPr>
          <a:lstStyle/>
          <a:p>
            <a:pPr algn="ctr">
              <a:lnSpc>
                <a:spcPct val="150000"/>
              </a:lnSpc>
            </a:pPr>
            <a:r>
              <a:rPr lang="en-US" sz="2132" b="1">
                <a:solidFill>
                  <a:srgbClr val="4BB0D0"/>
                </a:solidFill>
                <a:latin typeface="#9Slide03 Sofia Pro Soft Bold" panose="020B0604020202020204" charset="0"/>
                <a:ea typeface="微软雅黑" pitchFamily="34" charset="-122"/>
                <a:sym typeface="Impact" pitchFamily="34" charset="0"/>
              </a:rPr>
              <a:t>Ướp diêm tiêu </a:t>
            </a:r>
            <a:endParaRPr lang="vi-VN" sz="2132" b="1">
              <a:solidFill>
                <a:srgbClr val="4BB0D0"/>
              </a:solidFill>
              <a:latin typeface="#9Slide03 Sofia Pro Soft Bold" panose="020B0604020202020204" charset="0"/>
              <a:ea typeface="微软雅黑" pitchFamily="34" charset="-122"/>
              <a:sym typeface="Impact" pitchFamily="34" charset="0"/>
            </a:endParaRPr>
          </a:p>
          <a:p>
            <a:pPr algn="ctr">
              <a:lnSpc>
                <a:spcPct val="150000"/>
              </a:lnSpc>
            </a:pPr>
            <a:r>
              <a:rPr lang="en-US" sz="2132" b="1">
                <a:solidFill>
                  <a:srgbClr val="4BB0D0"/>
                </a:solidFill>
                <a:latin typeface="#9Slide03 Sofia Pro Soft Bold" panose="020B0604020202020204" charset="0"/>
                <a:ea typeface="微软雅黑" pitchFamily="34" charset="-122"/>
                <a:sym typeface="Impact" pitchFamily="34" charset="0"/>
              </a:rPr>
              <a:t>làm thịt đỏ sẫm</a:t>
            </a:r>
            <a:endParaRPr lang="en-US" sz="2132" b="1" dirty="0">
              <a:solidFill>
                <a:srgbClr val="4BB0D0"/>
              </a:solidFill>
              <a:latin typeface="#9Slide03 Sofia Pro Soft Bold" panose="020B0604020202020204" charset="0"/>
              <a:ea typeface="微软雅黑" pitchFamily="34" charset="-122"/>
              <a:sym typeface="Impact" pitchFamily="34" charset="0"/>
            </a:endParaRPr>
          </a:p>
        </p:txBody>
      </p:sp>
    </p:spTree>
    <p:extLst>
      <p:ext uri="{BB962C8B-B14F-4D97-AF65-F5344CB8AC3E}">
        <p14:creationId xmlns:p14="http://schemas.microsoft.com/office/powerpoint/2010/main" val="3202863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5"/>
          <a:stretch>
            <a:fillRect/>
          </a:stretch>
        </p:blipFill>
        <p:spPr>
          <a:xfrm>
            <a:off x="0" y="0"/>
            <a:ext cx="12174649" cy="6820852"/>
          </a:xfrm>
          <a:prstGeom prst="rect">
            <a:avLst/>
          </a:prstGeom>
        </p:spPr>
      </p:pic>
      <p:sp>
        <p:nvSpPr>
          <p:cNvPr id="2" name="Snip Diagonal Corner Rectangle 1"/>
          <p:cNvSpPr/>
          <p:nvPr/>
        </p:nvSpPr>
        <p:spPr>
          <a:xfrm>
            <a:off x="769410" y="739938"/>
            <a:ext cx="10743428" cy="1811026"/>
          </a:xfrm>
          <a:prstGeom prst="snip2Diag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vi-VN" sz="3600" b="1">
                <a:solidFill>
                  <a:srgbClr val="FFFF00"/>
                </a:solidFill>
                <a:latin typeface="#9Slide03 Sofia Pro Soft Bold" panose="020B0604020202020204" charset="0"/>
                <a:cs typeface="Times New Roman" panose="02020603050405020304" pitchFamily="18" charset="0"/>
              </a:rPr>
              <a:t>Câu 1: </a:t>
            </a:r>
            <a:r>
              <a:rPr lang="pt-BR" sz="3600" b="1">
                <a:solidFill>
                  <a:srgbClr val="FFFF00"/>
                </a:solidFill>
                <a:latin typeface="#9Slide03 Sofia Pro Soft Bold" panose="020B0604020202020204" charset="0"/>
                <a:cs typeface="Times New Roman" panose="02020603050405020304" pitchFamily="18" charset="0"/>
              </a:rPr>
              <a:t>Cấu hình electron lớp ngoài cùng của nguyên tử kim loại kiềm là</a:t>
            </a:r>
            <a:endParaRPr lang="en-US" sz="3600">
              <a:solidFill>
                <a:srgbClr val="FFFF00"/>
              </a:solidFill>
              <a:latin typeface="#9Slide03 Sofia Pro Soft Bold" panose="020B0604020202020204" charset="0"/>
              <a:cs typeface="Times New Roman" panose="02020603050405020304" pitchFamily="18" charset="0"/>
            </a:endParaRPr>
          </a:p>
        </p:txBody>
      </p:sp>
      <p:sp>
        <p:nvSpPr>
          <p:cNvPr id="3" name="Rectangle 2"/>
          <p:cNvSpPr/>
          <p:nvPr/>
        </p:nvSpPr>
        <p:spPr>
          <a:xfrm>
            <a:off x="1120730" y="267268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b="1" dirty="0">
                <a:solidFill>
                  <a:srgbClr val="0000FF"/>
                </a:solidFill>
                <a:latin typeface="#9Slide03 Sofia Pro Soft Bold" panose="020B0604020202020204" charset="0"/>
                <a:cs typeface="Times New Roman" pitchFamily="18" charset="0"/>
              </a:rPr>
              <a:t>A</a:t>
            </a:r>
            <a:r>
              <a:rPr lang="en-US" sz="2800" b="1">
                <a:solidFill>
                  <a:srgbClr val="0000FF"/>
                </a:solidFill>
                <a:latin typeface="#9Slide03 Sofia Pro Soft Bold" panose="020B0604020202020204" charset="0"/>
                <a:cs typeface="Times New Roman" pitchFamily="18" charset="0"/>
              </a:rPr>
              <a:t>. </a:t>
            </a:r>
            <a:r>
              <a:rPr lang="pl-PL" sz="2800" b="1">
                <a:solidFill>
                  <a:srgbClr val="0000CC"/>
                </a:solidFill>
                <a:latin typeface="#9Slide03 Sofia Pro Soft Bold" panose="020B0604020202020204" charset="0"/>
                <a:cs typeface="Times New Roman" panose="02020603050405020304" pitchFamily="18" charset="0"/>
              </a:rPr>
              <a:t>ns</a:t>
            </a:r>
            <a:r>
              <a:rPr lang="pl-PL" sz="2800" b="1" baseline="30000">
                <a:solidFill>
                  <a:srgbClr val="0000CC"/>
                </a:solidFill>
                <a:latin typeface="#9Slide03 Sofia Pro Soft Bold" panose="020B0604020202020204" charset="0"/>
                <a:cs typeface="Times New Roman" panose="02020603050405020304" pitchFamily="18" charset="0"/>
              </a:rPr>
              <a:t>2</a:t>
            </a:r>
            <a:r>
              <a:rPr lang="pl-PL" sz="2800" b="1">
                <a:solidFill>
                  <a:srgbClr val="0000CC"/>
                </a:solidFill>
                <a:latin typeface="#9Slide03 Sofia Pro Soft Bold" panose="020B0604020202020204" charset="0"/>
                <a:cs typeface="Times New Roman" panose="02020603050405020304" pitchFamily="18" charset="0"/>
              </a:rPr>
              <a:t>np</a:t>
            </a:r>
            <a:r>
              <a:rPr lang="pl-PL" sz="2800" b="1" baseline="30000">
                <a:solidFill>
                  <a:srgbClr val="0000CC"/>
                </a:solidFill>
                <a:latin typeface="#9Slide03 Sofia Pro Soft Bold" panose="020B0604020202020204" charset="0"/>
                <a:cs typeface="Times New Roman" panose="02020603050405020304" pitchFamily="18" charset="0"/>
              </a:rPr>
              <a:t>2</a:t>
            </a:r>
            <a:endParaRPr lang="en-US" sz="2800" b="1" baseline="-25000" dirty="0">
              <a:solidFill>
                <a:srgbClr val="0000CC"/>
              </a:solidFill>
              <a:latin typeface="#9Slide03 Sofia Pro Soft Bold" panose="020B0604020202020204" charset="0"/>
              <a:cs typeface="Times New Roman" panose="02020603050405020304" pitchFamily="18" charset="0"/>
            </a:endParaRPr>
          </a:p>
        </p:txBody>
      </p:sp>
      <p:sp>
        <p:nvSpPr>
          <p:cNvPr id="4" name="Rectangle 3"/>
          <p:cNvSpPr/>
          <p:nvPr/>
        </p:nvSpPr>
        <p:spPr>
          <a:xfrm>
            <a:off x="6141124" y="2672688"/>
            <a:ext cx="4906799" cy="77500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rgbClr val="0000FF"/>
                </a:solidFill>
                <a:latin typeface="#9Slide03 Sofia Pro Soft Bold" panose="020B0604020202020204" charset="0"/>
                <a:cs typeface="Times New Roman" pitchFamily="18" charset="0"/>
              </a:rPr>
              <a:t>B</a:t>
            </a:r>
            <a:r>
              <a:rPr lang="en-US" sz="2800" b="1">
                <a:solidFill>
                  <a:srgbClr val="0000FF"/>
                </a:solidFill>
                <a:latin typeface="#9Slide03 Sofia Pro Soft Bold" panose="020B0604020202020204" charset="0"/>
                <a:cs typeface="Times New Roman" pitchFamily="18" charset="0"/>
              </a:rPr>
              <a:t>. </a:t>
            </a:r>
            <a:r>
              <a:rPr lang="pl-PL" sz="2800" b="1">
                <a:solidFill>
                  <a:srgbClr val="0000CC"/>
                </a:solidFill>
                <a:latin typeface="#9Slide03 Sofia Pro Soft Bold" panose="020B0604020202020204" charset="0"/>
                <a:cs typeface="Times New Roman" panose="02020603050405020304" pitchFamily="18" charset="0"/>
              </a:rPr>
              <a:t>ns</a:t>
            </a:r>
            <a:r>
              <a:rPr lang="en-US" sz="2800" b="1" baseline="30000">
                <a:solidFill>
                  <a:srgbClr val="0000CC"/>
                </a:solidFill>
                <a:latin typeface="#9Slide03 Sofia Pro Soft Bold" panose="020B0604020202020204" charset="0"/>
                <a:cs typeface="Times New Roman" panose="02020603050405020304" pitchFamily="18" charset="0"/>
              </a:rPr>
              <a:t>1</a:t>
            </a:r>
            <a:endParaRPr kumimoji="0" lang="en-US" sz="2800" b="1" i="0" u="none" strike="noStrike" kern="1200" cap="none" spc="0" normalizeH="0" noProof="0" dirty="0">
              <a:ln>
                <a:noFill/>
              </a:ln>
              <a:solidFill>
                <a:srgbClr val="0000FF"/>
              </a:solidFill>
              <a:effectLst/>
              <a:uLnTx/>
              <a:uFillTx/>
              <a:latin typeface="#9Slide03 Sofia Pro Soft Bold" panose="020B0604020202020204" charset="0"/>
              <a:cs typeface="Times New Roman" pitchFamily="18" charset="0"/>
            </a:endParaRPr>
          </a:p>
        </p:txBody>
      </p:sp>
      <p:sp>
        <p:nvSpPr>
          <p:cNvPr id="5" name="Rectangle 4"/>
          <p:cNvSpPr/>
          <p:nvPr/>
        </p:nvSpPr>
        <p:spPr>
          <a:xfrm>
            <a:off x="1120730" y="3561860"/>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b="1" dirty="0">
                <a:solidFill>
                  <a:srgbClr val="0000FF"/>
                </a:solidFill>
                <a:latin typeface="#9Slide03 Sofia Pro Soft Bold" panose="020B0604020202020204" charset="0"/>
                <a:cs typeface="Times New Roman" pitchFamily="18" charset="0"/>
              </a:rPr>
              <a:t>C</a:t>
            </a:r>
            <a:r>
              <a:rPr lang="en-US" sz="2800" b="1">
                <a:solidFill>
                  <a:srgbClr val="0000FF"/>
                </a:solidFill>
                <a:latin typeface="#9Slide03 Sofia Pro Soft Bold" panose="020B0604020202020204" charset="0"/>
                <a:cs typeface="Times New Roman" pitchFamily="18" charset="0"/>
              </a:rPr>
              <a:t>. </a:t>
            </a:r>
            <a:r>
              <a:rPr lang="pl-PL" sz="2800" b="1">
                <a:solidFill>
                  <a:srgbClr val="0000CC"/>
                </a:solidFill>
                <a:latin typeface="#9Slide03 Sofia Pro Soft Bold" panose="020B0604020202020204" charset="0"/>
                <a:cs typeface="Times New Roman" panose="02020603050405020304" pitchFamily="18" charset="0"/>
              </a:rPr>
              <a:t>ns</a:t>
            </a:r>
            <a:r>
              <a:rPr lang="pl-PL" sz="2800" b="1" baseline="30000">
                <a:solidFill>
                  <a:srgbClr val="0000CC"/>
                </a:solidFill>
                <a:latin typeface="#9Slide03 Sofia Pro Soft Bold" panose="020B0604020202020204" charset="0"/>
                <a:cs typeface="Times New Roman" panose="02020603050405020304" pitchFamily="18" charset="0"/>
              </a:rPr>
              <a:t>2</a:t>
            </a:r>
            <a:endParaRPr lang="en-GB" sz="2800" b="1">
              <a:solidFill>
                <a:srgbClr val="0000CC"/>
              </a:solidFill>
              <a:latin typeface="#9Slide03 Sofia Pro Soft Bold" panose="020B0604020202020204" charset="0"/>
              <a:cs typeface="Times New Roman" panose="02020603050405020304" pitchFamily="18" charset="0"/>
            </a:endParaRPr>
          </a:p>
        </p:txBody>
      </p:sp>
      <p:sp>
        <p:nvSpPr>
          <p:cNvPr id="6" name="Rectangle 5"/>
          <p:cNvSpPr/>
          <p:nvPr/>
        </p:nvSpPr>
        <p:spPr>
          <a:xfrm>
            <a:off x="6141125" y="3566049"/>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2800" b="1">
                <a:solidFill>
                  <a:srgbClr val="0000FF"/>
                </a:solidFill>
                <a:latin typeface="#9Slide03 Sofia Pro Soft Bold" panose="020B0604020202020204" charset="0"/>
                <a:cs typeface="Times New Roman" pitchFamily="18" charset="0"/>
              </a:rPr>
              <a:t>D</a:t>
            </a:r>
            <a:r>
              <a:rPr kumimoji="0" lang="vi-VN" sz="2800" b="1" i="0" u="none" strike="noStrike" kern="1200" cap="none" spc="0" normalizeH="0" baseline="0" noProof="0">
                <a:ln>
                  <a:noFill/>
                </a:ln>
                <a:solidFill>
                  <a:srgbClr val="0000FF"/>
                </a:solidFill>
                <a:effectLst/>
                <a:uLnTx/>
                <a:uFillTx/>
                <a:latin typeface="#9Slide03 Sofia Pro Soft Bold" panose="020B0604020202020204" charset="0"/>
                <a:cs typeface="Times New Roman" pitchFamily="18" charset="0"/>
              </a:rPr>
              <a:t>. </a:t>
            </a:r>
            <a:r>
              <a:rPr lang="pl-PL" sz="2800" b="1">
                <a:solidFill>
                  <a:srgbClr val="0000CC"/>
                </a:solidFill>
                <a:latin typeface="#9Slide03 Sofia Pro Soft Bold" panose="020B0604020202020204" charset="0"/>
                <a:cs typeface="Times New Roman" panose="02020603050405020304" pitchFamily="18" charset="0"/>
              </a:rPr>
              <a:t>ns</a:t>
            </a:r>
            <a:r>
              <a:rPr lang="pl-PL" sz="2800" b="1" baseline="30000">
                <a:solidFill>
                  <a:srgbClr val="0000CC"/>
                </a:solidFill>
                <a:latin typeface="#9Slide03 Sofia Pro Soft Bold" panose="020B0604020202020204" charset="0"/>
                <a:cs typeface="Times New Roman" panose="02020603050405020304" pitchFamily="18" charset="0"/>
              </a:rPr>
              <a:t>2</a:t>
            </a:r>
            <a:r>
              <a:rPr lang="pl-PL" sz="2800" b="1">
                <a:solidFill>
                  <a:srgbClr val="0000CC"/>
                </a:solidFill>
                <a:latin typeface="#9Slide03 Sofia Pro Soft Bold" panose="020B0604020202020204" charset="0"/>
                <a:cs typeface="Times New Roman" panose="02020603050405020304" pitchFamily="18" charset="0"/>
              </a:rPr>
              <a:t>np</a:t>
            </a:r>
            <a:r>
              <a:rPr lang="en-US" sz="2800" b="1" baseline="30000">
                <a:solidFill>
                  <a:srgbClr val="0000CC"/>
                </a:solidFill>
                <a:latin typeface="#9Slide03 Sofia Pro Soft Bold" panose="020B0604020202020204" charset="0"/>
                <a:cs typeface="Times New Roman" panose="02020603050405020304" pitchFamily="18" charset="0"/>
              </a:rPr>
              <a:t>1</a:t>
            </a:r>
            <a:endParaRPr lang="en-GB" sz="2800" b="1">
              <a:solidFill>
                <a:srgbClr val="0000CC"/>
              </a:solidFill>
              <a:latin typeface="#9Slide03 Sofia Pro Soft Bold" panose="020B0604020202020204" charset="0"/>
              <a:cs typeface="Times New Roman" panose="02020603050405020304" pitchFamily="18"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1806" y="2698163"/>
            <a:ext cx="805722" cy="708059"/>
          </a:xfrm>
          <a:prstGeom prst="rect">
            <a:avLst/>
          </a:prstGeom>
        </p:spPr>
      </p:pic>
      <p:pic>
        <p:nvPicPr>
          <p:cNvPr id="8" name="Picture 7"/>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22992" y="3595224"/>
            <a:ext cx="804536" cy="70408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43181" y="3606821"/>
            <a:ext cx="804742" cy="707197"/>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43181" y="2749835"/>
            <a:ext cx="804742" cy="643793"/>
          </a:xfrm>
          <a:prstGeom prst="rect">
            <a:avLst/>
          </a:prstGeom>
        </p:spPr>
      </p:pic>
      <p:sp>
        <p:nvSpPr>
          <p:cNvPr id="15" name="Arrow: Left 12">
            <a:hlinkClick r:id="rId9" action="ppaction://hlinksldjump"/>
            <a:extLst>
              <a:ext uri="{FF2B5EF4-FFF2-40B4-BE49-F238E27FC236}">
                <a16:creationId xmlns:a16="http://schemas.microsoft.com/office/drawing/2014/main" id="{980A0D37-347E-3EF5-B943-4531F7366A3E}"/>
              </a:ext>
            </a:extLst>
          </p:cNvPr>
          <p:cNvSpPr/>
          <p:nvPr/>
        </p:nvSpPr>
        <p:spPr>
          <a:xfrm>
            <a:off x="3860149" y="6077902"/>
            <a:ext cx="1228693" cy="742950"/>
          </a:xfrm>
          <a:prstGeom prst="leftArrow">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6011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wind"/>
      </p:transition>
    </mc:Choice>
    <mc:Fallback xmlns="">
      <p:transition spd="slow" advTm="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3"/>
                                        </p:tgtEl>
                                        <p:attrNameLst>
                                          <p:attrName>fillcolor</p:attrName>
                                        </p:attrNameLst>
                                      </p:cBhvr>
                                      <p:to>
                                        <a:srgbClr val="FFF2CC"/>
                                      </p:to>
                                    </p:animClr>
                                    <p:set>
                                      <p:cBhvr>
                                        <p:cTn id="7" dur="250" fill="hold"/>
                                        <p:tgtEl>
                                          <p:spTgt spid="3"/>
                                        </p:tgtEl>
                                        <p:attrNameLst>
                                          <p:attrName>fill.type</p:attrName>
                                        </p:attrNameLst>
                                      </p:cBhvr>
                                      <p:to>
                                        <p:strVal val="solid"/>
                                      </p:to>
                                    </p:set>
                                    <p:set>
                                      <p:cBhvr>
                                        <p:cTn id="8" dur="250" fill="hold"/>
                                        <p:tgtEl>
                                          <p:spTgt spid="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9" presetID="23" presetClass="entr" presetSubtype="32" fill="hold" nodeType="withEffect">
                                  <p:stCondLst>
                                    <p:cond delay="1000"/>
                                  </p:stCondLst>
                                  <p:childTnLst>
                                    <p:set>
                                      <p:cBhvr>
                                        <p:cTn id="10" dur="1" fill="hold">
                                          <p:stCondLst>
                                            <p:cond delay="0"/>
                                          </p:stCondLst>
                                        </p:cTn>
                                        <p:tgtEl>
                                          <p:spTgt spid="7"/>
                                        </p:tgtEl>
                                        <p:attrNameLst>
                                          <p:attrName>style.visibility</p:attrName>
                                        </p:attrNameLst>
                                      </p:cBhvr>
                                      <p:to>
                                        <p:strVal val="visible"/>
                                      </p:to>
                                    </p:set>
                                    <p:anim calcmode="lin" valueType="num">
                                      <p:cBhvr>
                                        <p:cTn id="11" dur="250" fill="hold"/>
                                        <p:tgtEl>
                                          <p:spTgt spid="7"/>
                                        </p:tgtEl>
                                        <p:attrNameLst>
                                          <p:attrName>ppt_w</p:attrName>
                                        </p:attrNameLst>
                                      </p:cBhvr>
                                      <p:tavLst>
                                        <p:tav tm="0">
                                          <p:val>
                                            <p:strVal val="4*#ppt_w"/>
                                          </p:val>
                                        </p:tav>
                                        <p:tav tm="100000">
                                          <p:val>
                                            <p:strVal val="#ppt_w"/>
                                          </p:val>
                                        </p:tav>
                                      </p:tavLst>
                                    </p:anim>
                                    <p:anim calcmode="lin" valueType="num">
                                      <p:cBhvr>
                                        <p:cTn id="12"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Wrong Buzzer.wav"/>
                                        </p:tgtEl>
                                      </p:cMediaNode>
                                    </p:audio>
                                  </p:subTnLst>
                                </p:cTn>
                              </p:par>
                              <p:par>
                                <p:cTn id="13" presetID="1" presetClass="emph" presetSubtype="2" fill="hold" nodeType="withEffect">
                                  <p:stCondLst>
                                    <p:cond delay="1000"/>
                                  </p:stCondLst>
                                  <p:childTnLst>
                                    <p:animClr clrSpc="rgb" dir="cw">
                                      <p:cBhvr>
                                        <p:cTn id="14" dur="250" fill="hold"/>
                                        <p:tgtEl>
                                          <p:spTgt spid="3"/>
                                        </p:tgtEl>
                                        <p:attrNameLst>
                                          <p:attrName>fillcolor</p:attrName>
                                        </p:attrNameLst>
                                      </p:cBhvr>
                                      <p:to>
                                        <a:srgbClr val="FFFF00"/>
                                      </p:to>
                                    </p:animClr>
                                    <p:set>
                                      <p:cBhvr>
                                        <p:cTn id="15" dur="250" fill="hold"/>
                                        <p:tgtEl>
                                          <p:spTgt spid="3"/>
                                        </p:tgtEl>
                                        <p:attrNameLst>
                                          <p:attrName>fill.type</p:attrName>
                                        </p:attrNameLst>
                                      </p:cBhvr>
                                      <p:to>
                                        <p:strVal val="solid"/>
                                      </p:to>
                                    </p:set>
                                    <p:set>
                                      <p:cBhvr>
                                        <p:cTn id="16" dur="25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250" fill="hold"/>
                                        <p:tgtEl>
                                          <p:spTgt spid="4"/>
                                        </p:tgtEl>
                                        <p:attrNameLst>
                                          <p:attrName>fillcolor</p:attrName>
                                        </p:attrNameLst>
                                      </p:cBhvr>
                                      <p:to>
                                        <a:srgbClr val="FFF2CC"/>
                                      </p:to>
                                    </p:animClr>
                                    <p:set>
                                      <p:cBhvr>
                                        <p:cTn id="22" dur="250" fill="hold"/>
                                        <p:tgtEl>
                                          <p:spTgt spid="4"/>
                                        </p:tgtEl>
                                        <p:attrNameLst>
                                          <p:attrName>fill.type</p:attrName>
                                        </p:attrNameLst>
                                      </p:cBhvr>
                                      <p:to>
                                        <p:strVal val="solid"/>
                                      </p:to>
                                    </p:set>
                                    <p:set>
                                      <p:cBhvr>
                                        <p:cTn id="23" dur="250" fill="hold"/>
                                        <p:tgtEl>
                                          <p:spTgt spid="4"/>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par>
                                <p:cTn id="24" presetID="23" presetClass="entr" presetSubtype="32" fill="hold" nodeType="withEffect">
                                  <p:stCondLst>
                                    <p:cond delay="1000"/>
                                  </p:stCondLst>
                                  <p:childTnLst>
                                    <p:set>
                                      <p:cBhvr>
                                        <p:cTn id="25" dur="1" fill="hold">
                                          <p:stCondLst>
                                            <p:cond delay="0"/>
                                          </p:stCondLst>
                                        </p:cTn>
                                        <p:tgtEl>
                                          <p:spTgt spid="10"/>
                                        </p:tgtEl>
                                        <p:attrNameLst>
                                          <p:attrName>style.visibility</p:attrName>
                                        </p:attrNameLst>
                                      </p:cBhvr>
                                      <p:to>
                                        <p:strVal val="visible"/>
                                      </p:to>
                                    </p:set>
                                    <p:anim calcmode="lin" valueType="num">
                                      <p:cBhvr>
                                        <p:cTn id="26" dur="250" fill="hold"/>
                                        <p:tgtEl>
                                          <p:spTgt spid="10"/>
                                        </p:tgtEl>
                                        <p:attrNameLst>
                                          <p:attrName>ppt_w</p:attrName>
                                        </p:attrNameLst>
                                      </p:cBhvr>
                                      <p:tavLst>
                                        <p:tav tm="0">
                                          <p:val>
                                            <p:strVal val="4*#ppt_w"/>
                                          </p:val>
                                        </p:tav>
                                        <p:tav tm="100000">
                                          <p:val>
                                            <p:strVal val="#ppt_w"/>
                                          </p:val>
                                        </p:tav>
                                      </p:tavLst>
                                    </p:anim>
                                    <p:anim calcmode="lin" valueType="num">
                                      <p:cBhvr>
                                        <p:cTn id="27"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4" name="Check mark.wav"/>
                                        </p:tgtEl>
                                      </p:cMediaNode>
                                    </p:audio>
                                  </p:subTnLst>
                                </p:cTn>
                              </p:par>
                              <p:par>
                                <p:cTn id="28" presetID="1" presetClass="emph" presetSubtype="2" fill="hold" nodeType="withEffect">
                                  <p:stCondLst>
                                    <p:cond delay="1000"/>
                                  </p:stCondLst>
                                  <p:childTnLst>
                                    <p:animClr clrSpc="rgb" dir="cw">
                                      <p:cBhvr>
                                        <p:cTn id="29" dur="250" fill="hold"/>
                                        <p:tgtEl>
                                          <p:spTgt spid="4"/>
                                        </p:tgtEl>
                                        <p:attrNameLst>
                                          <p:attrName>fillcolor</p:attrName>
                                        </p:attrNameLst>
                                      </p:cBhvr>
                                      <p:to>
                                        <a:srgbClr val="00B050"/>
                                      </p:to>
                                    </p:animClr>
                                    <p:set>
                                      <p:cBhvr>
                                        <p:cTn id="30" dur="250" fill="hold"/>
                                        <p:tgtEl>
                                          <p:spTgt spid="4"/>
                                        </p:tgtEl>
                                        <p:attrNameLst>
                                          <p:attrName>fill.type</p:attrName>
                                        </p:attrNameLst>
                                      </p:cBhvr>
                                      <p:to>
                                        <p:strVal val="solid"/>
                                      </p:to>
                                    </p:set>
                                    <p:set>
                                      <p:cBhvr>
                                        <p:cTn id="31"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32" restart="whenNotActive" fill="hold" evtFilter="cancelBubble" nodeType="interactiveSeq">
                <p:stCondLst>
                  <p:cond evt="onClick" delay="0">
                    <p:tgtEl>
                      <p:spTgt spid="5"/>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250" fill="hold"/>
                                        <p:tgtEl>
                                          <p:spTgt spid="5"/>
                                        </p:tgtEl>
                                        <p:attrNameLst>
                                          <p:attrName>fillcolor</p:attrName>
                                        </p:attrNameLst>
                                      </p:cBhvr>
                                      <p:to>
                                        <a:srgbClr val="FFF2CC"/>
                                      </p:to>
                                    </p:animClr>
                                    <p:set>
                                      <p:cBhvr>
                                        <p:cTn id="37" dur="250" fill="hold"/>
                                        <p:tgtEl>
                                          <p:spTgt spid="5"/>
                                        </p:tgtEl>
                                        <p:attrNameLst>
                                          <p:attrName>fill.type</p:attrName>
                                        </p:attrNameLst>
                                      </p:cBhvr>
                                      <p:to>
                                        <p:strVal val="solid"/>
                                      </p:to>
                                    </p:set>
                                    <p:set>
                                      <p:cBhvr>
                                        <p:cTn id="38" dur="250" fill="hold"/>
                                        <p:tgtEl>
                                          <p:spTgt spid="5"/>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par>
                                <p:cTn id="39" presetID="23" presetClass="entr" presetSubtype="32" fill="hold" nodeType="withEffect">
                                  <p:stCondLst>
                                    <p:cond delay="1000"/>
                                  </p:stCondLst>
                                  <p:childTnLst>
                                    <p:set>
                                      <p:cBhvr>
                                        <p:cTn id="40" dur="1" fill="hold">
                                          <p:stCondLst>
                                            <p:cond delay="0"/>
                                          </p:stCondLst>
                                        </p:cTn>
                                        <p:tgtEl>
                                          <p:spTgt spid="8"/>
                                        </p:tgtEl>
                                        <p:attrNameLst>
                                          <p:attrName>style.visibility</p:attrName>
                                        </p:attrNameLst>
                                      </p:cBhvr>
                                      <p:to>
                                        <p:strVal val="visible"/>
                                      </p:to>
                                    </p:set>
                                    <p:anim calcmode="lin" valueType="num">
                                      <p:cBhvr>
                                        <p:cTn id="41" dur="250" fill="hold"/>
                                        <p:tgtEl>
                                          <p:spTgt spid="8"/>
                                        </p:tgtEl>
                                        <p:attrNameLst>
                                          <p:attrName>ppt_w</p:attrName>
                                        </p:attrNameLst>
                                      </p:cBhvr>
                                      <p:tavLst>
                                        <p:tav tm="0">
                                          <p:val>
                                            <p:strVal val="4*#ppt_w"/>
                                          </p:val>
                                        </p:tav>
                                        <p:tav tm="100000">
                                          <p:val>
                                            <p:strVal val="#ppt_w"/>
                                          </p:val>
                                        </p:tav>
                                      </p:tavLst>
                                    </p:anim>
                                    <p:anim calcmode="lin" valueType="num">
                                      <p:cBhvr>
                                        <p:cTn id="42"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Wrong Buzzer.wav"/>
                                        </p:tgtEl>
                                      </p:cMediaNode>
                                    </p:audio>
                                  </p:subTnLst>
                                </p:cTn>
                              </p:par>
                              <p:par>
                                <p:cTn id="43" presetID="1" presetClass="emph" presetSubtype="2" fill="hold" nodeType="withEffect">
                                  <p:stCondLst>
                                    <p:cond delay="1000"/>
                                  </p:stCondLst>
                                  <p:childTnLst>
                                    <p:animClr clrSpc="rgb" dir="cw">
                                      <p:cBhvr>
                                        <p:cTn id="44" dur="250" fill="hold"/>
                                        <p:tgtEl>
                                          <p:spTgt spid="5"/>
                                        </p:tgtEl>
                                        <p:attrNameLst>
                                          <p:attrName>fillcolor</p:attrName>
                                        </p:attrNameLst>
                                      </p:cBhvr>
                                      <p:to>
                                        <a:srgbClr val="FFFF00"/>
                                      </p:to>
                                    </p:animClr>
                                    <p:set>
                                      <p:cBhvr>
                                        <p:cTn id="45" dur="250" fill="hold"/>
                                        <p:tgtEl>
                                          <p:spTgt spid="5"/>
                                        </p:tgtEl>
                                        <p:attrNameLst>
                                          <p:attrName>fill.type</p:attrName>
                                        </p:attrNameLst>
                                      </p:cBhvr>
                                      <p:to>
                                        <p:strVal val="solid"/>
                                      </p:to>
                                    </p:set>
                                    <p:set>
                                      <p:cBhvr>
                                        <p:cTn id="46"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7" restart="whenNotActive" fill="hold" evtFilter="cancelBubble" nodeType="interactiveSeq">
                <p:stCondLst>
                  <p:cond evt="onClick" delay="0">
                    <p:tgtEl>
                      <p:spTgt spid="6"/>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250" fill="hold"/>
                                        <p:tgtEl>
                                          <p:spTgt spid="6"/>
                                        </p:tgtEl>
                                        <p:attrNameLst>
                                          <p:attrName>fillcolor</p:attrName>
                                        </p:attrNameLst>
                                      </p:cBhvr>
                                      <p:to>
                                        <a:srgbClr val="FFF2CC"/>
                                      </p:to>
                                    </p:animClr>
                                    <p:set>
                                      <p:cBhvr>
                                        <p:cTn id="52" dur="250" fill="hold"/>
                                        <p:tgtEl>
                                          <p:spTgt spid="6"/>
                                        </p:tgtEl>
                                        <p:attrNameLst>
                                          <p:attrName>fill.type</p:attrName>
                                        </p:attrNameLst>
                                      </p:cBhvr>
                                      <p:to>
                                        <p:strVal val="solid"/>
                                      </p:to>
                                    </p:set>
                                    <p:set>
                                      <p:cBhvr>
                                        <p:cTn id="53" dur="250" fill="hold"/>
                                        <p:tgtEl>
                                          <p:spTgt spid="6"/>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4" presetID="23" presetClass="entr" presetSubtype="32" fill="hold" nodeType="withEffect">
                                  <p:stCondLst>
                                    <p:cond delay="1000"/>
                                  </p:stCondLst>
                                  <p:childTnLst>
                                    <p:set>
                                      <p:cBhvr>
                                        <p:cTn id="55" dur="1" fill="hold">
                                          <p:stCondLst>
                                            <p:cond delay="0"/>
                                          </p:stCondLst>
                                        </p:cTn>
                                        <p:tgtEl>
                                          <p:spTgt spid="9"/>
                                        </p:tgtEl>
                                        <p:attrNameLst>
                                          <p:attrName>style.visibility</p:attrName>
                                        </p:attrNameLst>
                                      </p:cBhvr>
                                      <p:to>
                                        <p:strVal val="visible"/>
                                      </p:to>
                                    </p:set>
                                    <p:anim calcmode="lin" valueType="num">
                                      <p:cBhvr>
                                        <p:cTn id="56" dur="250" fill="hold"/>
                                        <p:tgtEl>
                                          <p:spTgt spid="9"/>
                                        </p:tgtEl>
                                        <p:attrNameLst>
                                          <p:attrName>ppt_w</p:attrName>
                                        </p:attrNameLst>
                                      </p:cBhvr>
                                      <p:tavLst>
                                        <p:tav tm="0">
                                          <p:val>
                                            <p:strVal val="4*#ppt_w"/>
                                          </p:val>
                                        </p:tav>
                                        <p:tav tm="100000">
                                          <p:val>
                                            <p:strVal val="#ppt_w"/>
                                          </p:val>
                                        </p:tav>
                                      </p:tavLst>
                                    </p:anim>
                                    <p:anim calcmode="lin" valueType="num">
                                      <p:cBhvr>
                                        <p:cTn id="57"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Wrong Buzzer.wav"/>
                                        </p:tgtEl>
                                      </p:cMediaNode>
                                    </p:audio>
                                  </p:subTnLst>
                                </p:cTn>
                              </p:par>
                              <p:par>
                                <p:cTn id="58" presetID="1" presetClass="emph" presetSubtype="2" fill="hold" nodeType="withEffect">
                                  <p:stCondLst>
                                    <p:cond delay="1000"/>
                                  </p:stCondLst>
                                  <p:childTnLst>
                                    <p:animClr clrSpc="rgb" dir="cw">
                                      <p:cBhvr>
                                        <p:cTn id="59" dur="250" fill="hold"/>
                                        <p:tgtEl>
                                          <p:spTgt spid="6"/>
                                        </p:tgtEl>
                                        <p:attrNameLst>
                                          <p:attrName>fillcolor</p:attrName>
                                        </p:attrNameLst>
                                      </p:cBhvr>
                                      <p:to>
                                        <a:srgbClr val="FFFF00"/>
                                      </p:to>
                                    </p:animClr>
                                    <p:set>
                                      <p:cBhvr>
                                        <p:cTn id="60" dur="250" fill="hold"/>
                                        <p:tgtEl>
                                          <p:spTgt spid="6"/>
                                        </p:tgtEl>
                                        <p:attrNameLst>
                                          <p:attrName>fill.type</p:attrName>
                                        </p:attrNameLst>
                                      </p:cBhvr>
                                      <p:to>
                                        <p:strVal val="solid"/>
                                      </p:to>
                                    </p:set>
                                    <p:set>
                                      <p:cBhvr>
                                        <p:cTn id="61"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5"/>
          <a:stretch>
            <a:fillRect/>
          </a:stretch>
        </p:blipFill>
        <p:spPr>
          <a:xfrm>
            <a:off x="0" y="0"/>
            <a:ext cx="12174649" cy="6820852"/>
          </a:xfrm>
          <a:prstGeom prst="rect">
            <a:avLst/>
          </a:prstGeom>
        </p:spPr>
      </p:pic>
      <p:sp>
        <p:nvSpPr>
          <p:cNvPr id="2" name="Snip Diagonal Corner Rectangle 1"/>
          <p:cNvSpPr/>
          <p:nvPr/>
        </p:nvSpPr>
        <p:spPr>
          <a:xfrm>
            <a:off x="769410" y="739938"/>
            <a:ext cx="10743428" cy="1811026"/>
          </a:xfrm>
          <a:prstGeom prst="snip2Diag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b="1" dirty="0">
                <a:solidFill>
                  <a:srgbClr val="FFFF00"/>
                </a:solidFill>
                <a:latin typeface="#9Slide03 Sofia Pro Soft Bold" panose="020B0604020202020204" charset="0"/>
                <a:cs typeface="Times New Roman" pitchFamily="18" charset="0"/>
              </a:rPr>
              <a:t>Câu </a:t>
            </a:r>
            <a:r>
              <a:rPr lang="en-GB" sz="3600" b="1" dirty="0">
                <a:solidFill>
                  <a:srgbClr val="FFFF00"/>
                </a:solidFill>
                <a:latin typeface="#9Slide03 Sofia Pro Soft Bold" panose="020B0604020202020204" charset="0"/>
                <a:cs typeface="Times New Roman" pitchFamily="18" charset="0"/>
              </a:rPr>
              <a:t>2</a:t>
            </a:r>
            <a:r>
              <a:rPr lang="en-US" sz="3600" b="1">
                <a:solidFill>
                  <a:srgbClr val="FFFF00"/>
                </a:solidFill>
                <a:latin typeface="#9Slide03 Sofia Pro Soft Bold" panose="020B0604020202020204" charset="0"/>
                <a:cs typeface="Times New Roman" pitchFamily="18" charset="0"/>
              </a:rPr>
              <a:t>. Để bảo quản kim loại Na, ng</a:t>
            </a:r>
            <a:r>
              <a:rPr lang="vi-VN" sz="3600" b="1">
                <a:solidFill>
                  <a:srgbClr val="FFFF00"/>
                </a:solidFill>
                <a:latin typeface="#9Slide03 Sofia Pro Soft Bold" panose="020B0604020202020204" charset="0"/>
                <a:cs typeface="Times New Roman" panose="02020603050405020304" pitchFamily="18" charset="0"/>
              </a:rPr>
              <a:t>ư</a:t>
            </a:r>
            <a:r>
              <a:rPr lang="en-US" sz="3600" b="1">
                <a:solidFill>
                  <a:srgbClr val="FFFF00"/>
                </a:solidFill>
                <a:latin typeface="#9Slide03 Sofia Pro Soft Bold" panose="020B0604020202020204" charset="0"/>
                <a:cs typeface="Times New Roman" panose="02020603050405020304" pitchFamily="18" charset="0"/>
              </a:rPr>
              <a:t>ời ta ngâm trong hóa chất nào?</a:t>
            </a:r>
            <a:endParaRPr lang="en-US" sz="3600">
              <a:solidFill>
                <a:srgbClr val="FFFF00"/>
              </a:solidFill>
              <a:latin typeface="#9Slide03 Sofia Pro Soft Bold" panose="020B0604020202020204" charset="0"/>
              <a:cs typeface="Times New Roman" panose="02020603050405020304" pitchFamily="18" charset="0"/>
            </a:endParaRPr>
          </a:p>
        </p:txBody>
      </p:sp>
      <p:sp>
        <p:nvSpPr>
          <p:cNvPr id="3" name="Rectangle 2"/>
          <p:cNvSpPr/>
          <p:nvPr/>
        </p:nvSpPr>
        <p:spPr>
          <a:xfrm>
            <a:off x="1120730" y="267268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rgbClr val="0000FF"/>
                </a:solidFill>
                <a:latin typeface="#9Slide03 Sofia Pro Soft Bold" panose="020B0604020202020204" charset="0"/>
                <a:cs typeface="Times New Roman" pitchFamily="18" charset="0"/>
              </a:rPr>
              <a:t>A</a:t>
            </a:r>
            <a:r>
              <a:rPr lang="en-US" sz="2800" b="1">
                <a:solidFill>
                  <a:srgbClr val="0000FF"/>
                </a:solidFill>
                <a:latin typeface="#9Slide03 Sofia Pro Soft Bold" panose="020B0604020202020204" charset="0"/>
                <a:cs typeface="Times New Roman" pitchFamily="18" charset="0"/>
              </a:rPr>
              <a:t>. </a:t>
            </a:r>
            <a:r>
              <a:rPr lang="vi-VN" sz="2800" b="1">
                <a:solidFill>
                  <a:srgbClr val="0000FF"/>
                </a:solidFill>
                <a:latin typeface="#9Slide03 Sofia Pro Soft Bold" panose="020B0604020202020204" charset="0"/>
                <a:cs typeface="Times New Roman" pitchFamily="18" charset="0"/>
              </a:rPr>
              <a:t>Nước</a:t>
            </a:r>
            <a:endParaRPr kumimoji="0" lang="vi-VN" sz="2800" b="1" i="0" u="none" strike="noStrike" kern="1200" cap="none" spc="0" normalizeH="0" baseline="0" noProof="0" dirty="0">
              <a:ln>
                <a:noFill/>
              </a:ln>
              <a:solidFill>
                <a:srgbClr val="0000FF"/>
              </a:solidFill>
              <a:effectLst/>
              <a:uLnTx/>
              <a:uFillTx/>
              <a:latin typeface="#9Slide03 Sofia Pro Soft Bold" panose="020B0604020202020204" charset="0"/>
              <a:cs typeface="Times New Roman" pitchFamily="18" charset="0"/>
            </a:endParaRPr>
          </a:p>
        </p:txBody>
      </p:sp>
      <p:sp>
        <p:nvSpPr>
          <p:cNvPr id="4" name="Rectangle 3"/>
          <p:cNvSpPr/>
          <p:nvPr/>
        </p:nvSpPr>
        <p:spPr>
          <a:xfrm>
            <a:off x="6141124" y="2672688"/>
            <a:ext cx="4906799" cy="77500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rgbClr val="0000FF"/>
                </a:solidFill>
                <a:latin typeface="#9Slide03 Sofia Pro Soft Bold" panose="020B0604020202020204" charset="0"/>
                <a:cs typeface="Times New Roman" pitchFamily="18" charset="0"/>
              </a:rPr>
              <a:t>B</a:t>
            </a:r>
            <a:r>
              <a:rPr lang="en-US" sz="2800" b="1">
                <a:solidFill>
                  <a:srgbClr val="0000FF"/>
                </a:solidFill>
                <a:latin typeface="#9Slide03 Sofia Pro Soft Bold" panose="020B0604020202020204" charset="0"/>
                <a:cs typeface="Times New Roman" pitchFamily="18" charset="0"/>
              </a:rPr>
              <a:t>. </a:t>
            </a:r>
            <a:r>
              <a:rPr lang="vi-VN" sz="2800" b="1">
                <a:solidFill>
                  <a:srgbClr val="0000FF"/>
                </a:solidFill>
                <a:latin typeface="#9Slide03 Sofia Pro Soft Bold" panose="020B0604020202020204" charset="0"/>
                <a:cs typeface="Times New Roman" pitchFamily="18" charset="0"/>
              </a:rPr>
              <a:t>Dầu hỏa</a:t>
            </a:r>
            <a:endParaRPr kumimoji="0" lang="en-US" sz="2800" b="1" i="0" u="none" strike="noStrike" kern="1200" cap="none" spc="0" normalizeH="0" noProof="0" dirty="0">
              <a:ln>
                <a:noFill/>
              </a:ln>
              <a:solidFill>
                <a:srgbClr val="0000FF"/>
              </a:solidFill>
              <a:effectLst/>
              <a:uLnTx/>
              <a:uFillTx/>
              <a:latin typeface="#9Slide03 Sofia Pro Soft Bold" panose="020B0604020202020204" charset="0"/>
              <a:cs typeface="Times New Roman" pitchFamily="18" charset="0"/>
            </a:endParaRPr>
          </a:p>
        </p:txBody>
      </p:sp>
      <p:sp>
        <p:nvSpPr>
          <p:cNvPr id="5" name="Rectangle 4"/>
          <p:cNvSpPr/>
          <p:nvPr/>
        </p:nvSpPr>
        <p:spPr>
          <a:xfrm>
            <a:off x="1120730" y="3561860"/>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rgbClr val="0000FF"/>
                </a:solidFill>
                <a:latin typeface="#9Slide03 Sofia Pro Soft Bold" panose="020B0604020202020204" charset="0"/>
                <a:cs typeface="Times New Roman" pitchFamily="18" charset="0"/>
              </a:rPr>
              <a:t>C</a:t>
            </a:r>
            <a:r>
              <a:rPr lang="en-US" sz="2800" b="1">
                <a:solidFill>
                  <a:srgbClr val="0000FF"/>
                </a:solidFill>
                <a:latin typeface="#9Slide03 Sofia Pro Soft Bold" panose="020B0604020202020204" charset="0"/>
                <a:cs typeface="Times New Roman" pitchFamily="18" charset="0"/>
              </a:rPr>
              <a:t>. </a:t>
            </a:r>
            <a:r>
              <a:rPr lang="vi-VN" sz="2800" b="1">
                <a:solidFill>
                  <a:srgbClr val="0000FF"/>
                </a:solidFill>
                <a:latin typeface="#9Slide03 Sofia Pro Soft Bold" panose="020B0604020202020204" charset="0"/>
                <a:cs typeface="Times New Roman" pitchFamily="18" charset="0"/>
              </a:rPr>
              <a:t>Ethyl alcohol</a:t>
            </a:r>
            <a:endParaRPr kumimoji="0" lang="vi-VN" sz="2800" b="1" i="0" u="none" strike="noStrike" kern="1200" cap="none" spc="0" normalizeH="0" baseline="0" noProof="0" dirty="0">
              <a:ln>
                <a:noFill/>
              </a:ln>
              <a:solidFill>
                <a:srgbClr val="0000FF"/>
              </a:solidFill>
              <a:effectLst/>
              <a:uLnTx/>
              <a:uFillTx/>
              <a:latin typeface="#9Slide03 Sofia Pro Soft Bold" panose="020B0604020202020204" charset="0"/>
              <a:cs typeface="Times New Roman" pitchFamily="18" charset="0"/>
            </a:endParaRPr>
          </a:p>
        </p:txBody>
      </p:sp>
      <p:sp>
        <p:nvSpPr>
          <p:cNvPr id="6" name="Rectangle 5"/>
          <p:cNvSpPr/>
          <p:nvPr/>
        </p:nvSpPr>
        <p:spPr>
          <a:xfrm>
            <a:off x="6141125" y="3566049"/>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2800" b="1">
                <a:solidFill>
                  <a:srgbClr val="0000FF"/>
                </a:solidFill>
                <a:latin typeface="#9Slide03 Sofia Pro Soft Bold" panose="020B0604020202020204" charset="0"/>
                <a:cs typeface="Times New Roman" pitchFamily="18" charset="0"/>
              </a:rPr>
              <a:t>D</a:t>
            </a:r>
            <a:r>
              <a:rPr kumimoji="0" lang="vi-VN" sz="2800" b="1" i="0" u="none" strike="noStrike" kern="1200" cap="none" spc="0" normalizeH="0" baseline="0" noProof="0">
                <a:ln>
                  <a:noFill/>
                </a:ln>
                <a:solidFill>
                  <a:srgbClr val="0000FF"/>
                </a:solidFill>
                <a:effectLst/>
                <a:uLnTx/>
                <a:uFillTx/>
                <a:latin typeface="#9Slide03 Sofia Pro Soft Bold" panose="020B0604020202020204" charset="0"/>
                <a:cs typeface="Times New Roman" pitchFamily="18" charset="0"/>
              </a:rPr>
              <a:t>. Dung dịch acid HCl</a:t>
            </a:r>
            <a:endParaRPr kumimoji="0" lang="vi-VN" sz="2800" b="1" i="0" u="none" strike="noStrike" kern="1200" cap="none" spc="0" normalizeH="0" baseline="0" noProof="0" dirty="0">
              <a:ln>
                <a:noFill/>
              </a:ln>
              <a:solidFill>
                <a:srgbClr val="0000FF"/>
              </a:solidFill>
              <a:effectLst/>
              <a:uLnTx/>
              <a:uFillTx/>
              <a:latin typeface="#9Slide03 Sofia Pro Soft Bold" panose="020B0604020202020204" charset="0"/>
              <a:cs typeface="Times New Roman" pitchFamily="18"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1806" y="2698163"/>
            <a:ext cx="805722" cy="708059"/>
          </a:xfrm>
          <a:prstGeom prst="rect">
            <a:avLst/>
          </a:prstGeom>
        </p:spPr>
      </p:pic>
      <p:pic>
        <p:nvPicPr>
          <p:cNvPr id="8" name="Picture 7"/>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22992" y="3595224"/>
            <a:ext cx="804536" cy="70408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43181" y="3606821"/>
            <a:ext cx="804742" cy="707197"/>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43181" y="2749835"/>
            <a:ext cx="804742" cy="643793"/>
          </a:xfrm>
          <a:prstGeom prst="rect">
            <a:avLst/>
          </a:prstGeom>
        </p:spPr>
      </p:pic>
      <p:sp>
        <p:nvSpPr>
          <p:cNvPr id="15" name="Arrow: Left 12">
            <a:hlinkClick r:id="rId9" action="ppaction://hlinksldjump"/>
            <a:extLst>
              <a:ext uri="{FF2B5EF4-FFF2-40B4-BE49-F238E27FC236}">
                <a16:creationId xmlns:a16="http://schemas.microsoft.com/office/drawing/2014/main" id="{980A0D37-347E-3EF5-B943-4531F7366A3E}"/>
              </a:ext>
            </a:extLst>
          </p:cNvPr>
          <p:cNvSpPr/>
          <p:nvPr/>
        </p:nvSpPr>
        <p:spPr>
          <a:xfrm>
            <a:off x="3860149" y="6077902"/>
            <a:ext cx="1228693" cy="742950"/>
          </a:xfrm>
          <a:prstGeom prst="leftArrow">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32967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wind"/>
      </p:transition>
    </mc:Choice>
    <mc:Fallback xmlns="">
      <p:transition spd="slow" advTm="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3"/>
                                        </p:tgtEl>
                                        <p:attrNameLst>
                                          <p:attrName>fillcolor</p:attrName>
                                        </p:attrNameLst>
                                      </p:cBhvr>
                                      <p:to>
                                        <a:srgbClr val="FFF2CC"/>
                                      </p:to>
                                    </p:animClr>
                                    <p:set>
                                      <p:cBhvr>
                                        <p:cTn id="7" dur="250" fill="hold"/>
                                        <p:tgtEl>
                                          <p:spTgt spid="3"/>
                                        </p:tgtEl>
                                        <p:attrNameLst>
                                          <p:attrName>fill.type</p:attrName>
                                        </p:attrNameLst>
                                      </p:cBhvr>
                                      <p:to>
                                        <p:strVal val="solid"/>
                                      </p:to>
                                    </p:set>
                                    <p:set>
                                      <p:cBhvr>
                                        <p:cTn id="8" dur="250" fill="hold"/>
                                        <p:tgtEl>
                                          <p:spTgt spid="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9" presetID="23" presetClass="entr" presetSubtype="32" fill="hold" nodeType="withEffect">
                                  <p:stCondLst>
                                    <p:cond delay="1000"/>
                                  </p:stCondLst>
                                  <p:childTnLst>
                                    <p:set>
                                      <p:cBhvr>
                                        <p:cTn id="10" dur="1" fill="hold">
                                          <p:stCondLst>
                                            <p:cond delay="0"/>
                                          </p:stCondLst>
                                        </p:cTn>
                                        <p:tgtEl>
                                          <p:spTgt spid="7"/>
                                        </p:tgtEl>
                                        <p:attrNameLst>
                                          <p:attrName>style.visibility</p:attrName>
                                        </p:attrNameLst>
                                      </p:cBhvr>
                                      <p:to>
                                        <p:strVal val="visible"/>
                                      </p:to>
                                    </p:set>
                                    <p:anim calcmode="lin" valueType="num">
                                      <p:cBhvr>
                                        <p:cTn id="11" dur="250" fill="hold"/>
                                        <p:tgtEl>
                                          <p:spTgt spid="7"/>
                                        </p:tgtEl>
                                        <p:attrNameLst>
                                          <p:attrName>ppt_w</p:attrName>
                                        </p:attrNameLst>
                                      </p:cBhvr>
                                      <p:tavLst>
                                        <p:tav tm="0">
                                          <p:val>
                                            <p:strVal val="4*#ppt_w"/>
                                          </p:val>
                                        </p:tav>
                                        <p:tav tm="100000">
                                          <p:val>
                                            <p:strVal val="#ppt_w"/>
                                          </p:val>
                                        </p:tav>
                                      </p:tavLst>
                                    </p:anim>
                                    <p:anim calcmode="lin" valueType="num">
                                      <p:cBhvr>
                                        <p:cTn id="12"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Wrong Buzzer.wav"/>
                                        </p:tgtEl>
                                      </p:cMediaNode>
                                    </p:audio>
                                  </p:subTnLst>
                                </p:cTn>
                              </p:par>
                              <p:par>
                                <p:cTn id="13" presetID="1" presetClass="emph" presetSubtype="2" fill="hold" nodeType="withEffect">
                                  <p:stCondLst>
                                    <p:cond delay="1000"/>
                                  </p:stCondLst>
                                  <p:childTnLst>
                                    <p:animClr clrSpc="rgb" dir="cw">
                                      <p:cBhvr>
                                        <p:cTn id="14" dur="250" fill="hold"/>
                                        <p:tgtEl>
                                          <p:spTgt spid="3"/>
                                        </p:tgtEl>
                                        <p:attrNameLst>
                                          <p:attrName>fillcolor</p:attrName>
                                        </p:attrNameLst>
                                      </p:cBhvr>
                                      <p:to>
                                        <a:srgbClr val="FFFF00"/>
                                      </p:to>
                                    </p:animClr>
                                    <p:set>
                                      <p:cBhvr>
                                        <p:cTn id="15" dur="250" fill="hold"/>
                                        <p:tgtEl>
                                          <p:spTgt spid="3"/>
                                        </p:tgtEl>
                                        <p:attrNameLst>
                                          <p:attrName>fill.type</p:attrName>
                                        </p:attrNameLst>
                                      </p:cBhvr>
                                      <p:to>
                                        <p:strVal val="solid"/>
                                      </p:to>
                                    </p:set>
                                    <p:set>
                                      <p:cBhvr>
                                        <p:cTn id="16" dur="25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250" fill="hold"/>
                                        <p:tgtEl>
                                          <p:spTgt spid="4"/>
                                        </p:tgtEl>
                                        <p:attrNameLst>
                                          <p:attrName>fillcolor</p:attrName>
                                        </p:attrNameLst>
                                      </p:cBhvr>
                                      <p:to>
                                        <a:srgbClr val="FFF2CC"/>
                                      </p:to>
                                    </p:animClr>
                                    <p:set>
                                      <p:cBhvr>
                                        <p:cTn id="22" dur="250" fill="hold"/>
                                        <p:tgtEl>
                                          <p:spTgt spid="4"/>
                                        </p:tgtEl>
                                        <p:attrNameLst>
                                          <p:attrName>fill.type</p:attrName>
                                        </p:attrNameLst>
                                      </p:cBhvr>
                                      <p:to>
                                        <p:strVal val="solid"/>
                                      </p:to>
                                    </p:set>
                                    <p:set>
                                      <p:cBhvr>
                                        <p:cTn id="23" dur="250" fill="hold"/>
                                        <p:tgtEl>
                                          <p:spTgt spid="4"/>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par>
                                <p:cTn id="24" presetID="23" presetClass="entr" presetSubtype="32" fill="hold" nodeType="withEffect">
                                  <p:stCondLst>
                                    <p:cond delay="1000"/>
                                  </p:stCondLst>
                                  <p:childTnLst>
                                    <p:set>
                                      <p:cBhvr>
                                        <p:cTn id="25" dur="1" fill="hold">
                                          <p:stCondLst>
                                            <p:cond delay="0"/>
                                          </p:stCondLst>
                                        </p:cTn>
                                        <p:tgtEl>
                                          <p:spTgt spid="10"/>
                                        </p:tgtEl>
                                        <p:attrNameLst>
                                          <p:attrName>style.visibility</p:attrName>
                                        </p:attrNameLst>
                                      </p:cBhvr>
                                      <p:to>
                                        <p:strVal val="visible"/>
                                      </p:to>
                                    </p:set>
                                    <p:anim calcmode="lin" valueType="num">
                                      <p:cBhvr>
                                        <p:cTn id="26" dur="250" fill="hold"/>
                                        <p:tgtEl>
                                          <p:spTgt spid="10"/>
                                        </p:tgtEl>
                                        <p:attrNameLst>
                                          <p:attrName>ppt_w</p:attrName>
                                        </p:attrNameLst>
                                      </p:cBhvr>
                                      <p:tavLst>
                                        <p:tav tm="0">
                                          <p:val>
                                            <p:strVal val="4*#ppt_w"/>
                                          </p:val>
                                        </p:tav>
                                        <p:tav tm="100000">
                                          <p:val>
                                            <p:strVal val="#ppt_w"/>
                                          </p:val>
                                        </p:tav>
                                      </p:tavLst>
                                    </p:anim>
                                    <p:anim calcmode="lin" valueType="num">
                                      <p:cBhvr>
                                        <p:cTn id="27"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4" name="Check mark.wav"/>
                                        </p:tgtEl>
                                      </p:cMediaNode>
                                    </p:audio>
                                  </p:subTnLst>
                                </p:cTn>
                              </p:par>
                              <p:par>
                                <p:cTn id="28" presetID="1" presetClass="emph" presetSubtype="2" fill="hold" nodeType="withEffect">
                                  <p:stCondLst>
                                    <p:cond delay="1000"/>
                                  </p:stCondLst>
                                  <p:childTnLst>
                                    <p:animClr clrSpc="rgb" dir="cw">
                                      <p:cBhvr>
                                        <p:cTn id="29" dur="250" fill="hold"/>
                                        <p:tgtEl>
                                          <p:spTgt spid="4"/>
                                        </p:tgtEl>
                                        <p:attrNameLst>
                                          <p:attrName>fillcolor</p:attrName>
                                        </p:attrNameLst>
                                      </p:cBhvr>
                                      <p:to>
                                        <a:srgbClr val="00B050"/>
                                      </p:to>
                                    </p:animClr>
                                    <p:set>
                                      <p:cBhvr>
                                        <p:cTn id="30" dur="250" fill="hold"/>
                                        <p:tgtEl>
                                          <p:spTgt spid="4"/>
                                        </p:tgtEl>
                                        <p:attrNameLst>
                                          <p:attrName>fill.type</p:attrName>
                                        </p:attrNameLst>
                                      </p:cBhvr>
                                      <p:to>
                                        <p:strVal val="solid"/>
                                      </p:to>
                                    </p:set>
                                    <p:set>
                                      <p:cBhvr>
                                        <p:cTn id="31"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32" restart="whenNotActive" fill="hold" evtFilter="cancelBubble" nodeType="interactiveSeq">
                <p:stCondLst>
                  <p:cond evt="onClick" delay="0">
                    <p:tgtEl>
                      <p:spTgt spid="5"/>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250" fill="hold"/>
                                        <p:tgtEl>
                                          <p:spTgt spid="5"/>
                                        </p:tgtEl>
                                        <p:attrNameLst>
                                          <p:attrName>fillcolor</p:attrName>
                                        </p:attrNameLst>
                                      </p:cBhvr>
                                      <p:to>
                                        <a:srgbClr val="FFF2CC"/>
                                      </p:to>
                                    </p:animClr>
                                    <p:set>
                                      <p:cBhvr>
                                        <p:cTn id="37" dur="250" fill="hold"/>
                                        <p:tgtEl>
                                          <p:spTgt spid="5"/>
                                        </p:tgtEl>
                                        <p:attrNameLst>
                                          <p:attrName>fill.type</p:attrName>
                                        </p:attrNameLst>
                                      </p:cBhvr>
                                      <p:to>
                                        <p:strVal val="solid"/>
                                      </p:to>
                                    </p:set>
                                    <p:set>
                                      <p:cBhvr>
                                        <p:cTn id="38" dur="250" fill="hold"/>
                                        <p:tgtEl>
                                          <p:spTgt spid="5"/>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par>
                                <p:cTn id="39" presetID="23" presetClass="entr" presetSubtype="32" fill="hold" nodeType="withEffect">
                                  <p:stCondLst>
                                    <p:cond delay="1000"/>
                                  </p:stCondLst>
                                  <p:childTnLst>
                                    <p:set>
                                      <p:cBhvr>
                                        <p:cTn id="40" dur="1" fill="hold">
                                          <p:stCondLst>
                                            <p:cond delay="0"/>
                                          </p:stCondLst>
                                        </p:cTn>
                                        <p:tgtEl>
                                          <p:spTgt spid="8"/>
                                        </p:tgtEl>
                                        <p:attrNameLst>
                                          <p:attrName>style.visibility</p:attrName>
                                        </p:attrNameLst>
                                      </p:cBhvr>
                                      <p:to>
                                        <p:strVal val="visible"/>
                                      </p:to>
                                    </p:set>
                                    <p:anim calcmode="lin" valueType="num">
                                      <p:cBhvr>
                                        <p:cTn id="41" dur="250" fill="hold"/>
                                        <p:tgtEl>
                                          <p:spTgt spid="8"/>
                                        </p:tgtEl>
                                        <p:attrNameLst>
                                          <p:attrName>ppt_w</p:attrName>
                                        </p:attrNameLst>
                                      </p:cBhvr>
                                      <p:tavLst>
                                        <p:tav tm="0">
                                          <p:val>
                                            <p:strVal val="4*#ppt_w"/>
                                          </p:val>
                                        </p:tav>
                                        <p:tav tm="100000">
                                          <p:val>
                                            <p:strVal val="#ppt_w"/>
                                          </p:val>
                                        </p:tav>
                                      </p:tavLst>
                                    </p:anim>
                                    <p:anim calcmode="lin" valueType="num">
                                      <p:cBhvr>
                                        <p:cTn id="42"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Wrong Buzzer.wav"/>
                                        </p:tgtEl>
                                      </p:cMediaNode>
                                    </p:audio>
                                  </p:subTnLst>
                                </p:cTn>
                              </p:par>
                              <p:par>
                                <p:cTn id="43" presetID="1" presetClass="emph" presetSubtype="2" fill="hold" nodeType="withEffect">
                                  <p:stCondLst>
                                    <p:cond delay="1000"/>
                                  </p:stCondLst>
                                  <p:childTnLst>
                                    <p:animClr clrSpc="rgb" dir="cw">
                                      <p:cBhvr>
                                        <p:cTn id="44" dur="250" fill="hold"/>
                                        <p:tgtEl>
                                          <p:spTgt spid="5"/>
                                        </p:tgtEl>
                                        <p:attrNameLst>
                                          <p:attrName>fillcolor</p:attrName>
                                        </p:attrNameLst>
                                      </p:cBhvr>
                                      <p:to>
                                        <a:srgbClr val="FFFF00"/>
                                      </p:to>
                                    </p:animClr>
                                    <p:set>
                                      <p:cBhvr>
                                        <p:cTn id="45" dur="250" fill="hold"/>
                                        <p:tgtEl>
                                          <p:spTgt spid="5"/>
                                        </p:tgtEl>
                                        <p:attrNameLst>
                                          <p:attrName>fill.type</p:attrName>
                                        </p:attrNameLst>
                                      </p:cBhvr>
                                      <p:to>
                                        <p:strVal val="solid"/>
                                      </p:to>
                                    </p:set>
                                    <p:set>
                                      <p:cBhvr>
                                        <p:cTn id="46"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7" restart="whenNotActive" fill="hold" evtFilter="cancelBubble" nodeType="interactiveSeq">
                <p:stCondLst>
                  <p:cond evt="onClick" delay="0">
                    <p:tgtEl>
                      <p:spTgt spid="6"/>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250" fill="hold"/>
                                        <p:tgtEl>
                                          <p:spTgt spid="6"/>
                                        </p:tgtEl>
                                        <p:attrNameLst>
                                          <p:attrName>fillcolor</p:attrName>
                                        </p:attrNameLst>
                                      </p:cBhvr>
                                      <p:to>
                                        <a:srgbClr val="FFF2CC"/>
                                      </p:to>
                                    </p:animClr>
                                    <p:set>
                                      <p:cBhvr>
                                        <p:cTn id="52" dur="250" fill="hold"/>
                                        <p:tgtEl>
                                          <p:spTgt spid="6"/>
                                        </p:tgtEl>
                                        <p:attrNameLst>
                                          <p:attrName>fill.type</p:attrName>
                                        </p:attrNameLst>
                                      </p:cBhvr>
                                      <p:to>
                                        <p:strVal val="solid"/>
                                      </p:to>
                                    </p:set>
                                    <p:set>
                                      <p:cBhvr>
                                        <p:cTn id="53" dur="250" fill="hold"/>
                                        <p:tgtEl>
                                          <p:spTgt spid="6"/>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4" presetID="23" presetClass="entr" presetSubtype="32" fill="hold" nodeType="withEffect">
                                  <p:stCondLst>
                                    <p:cond delay="1000"/>
                                  </p:stCondLst>
                                  <p:childTnLst>
                                    <p:set>
                                      <p:cBhvr>
                                        <p:cTn id="55" dur="1" fill="hold">
                                          <p:stCondLst>
                                            <p:cond delay="0"/>
                                          </p:stCondLst>
                                        </p:cTn>
                                        <p:tgtEl>
                                          <p:spTgt spid="9"/>
                                        </p:tgtEl>
                                        <p:attrNameLst>
                                          <p:attrName>style.visibility</p:attrName>
                                        </p:attrNameLst>
                                      </p:cBhvr>
                                      <p:to>
                                        <p:strVal val="visible"/>
                                      </p:to>
                                    </p:set>
                                    <p:anim calcmode="lin" valueType="num">
                                      <p:cBhvr>
                                        <p:cTn id="56" dur="250" fill="hold"/>
                                        <p:tgtEl>
                                          <p:spTgt spid="9"/>
                                        </p:tgtEl>
                                        <p:attrNameLst>
                                          <p:attrName>ppt_w</p:attrName>
                                        </p:attrNameLst>
                                      </p:cBhvr>
                                      <p:tavLst>
                                        <p:tav tm="0">
                                          <p:val>
                                            <p:strVal val="4*#ppt_w"/>
                                          </p:val>
                                        </p:tav>
                                        <p:tav tm="100000">
                                          <p:val>
                                            <p:strVal val="#ppt_w"/>
                                          </p:val>
                                        </p:tav>
                                      </p:tavLst>
                                    </p:anim>
                                    <p:anim calcmode="lin" valueType="num">
                                      <p:cBhvr>
                                        <p:cTn id="57"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Wrong Buzzer.wav"/>
                                        </p:tgtEl>
                                      </p:cMediaNode>
                                    </p:audio>
                                  </p:subTnLst>
                                </p:cTn>
                              </p:par>
                              <p:par>
                                <p:cTn id="58" presetID="1" presetClass="emph" presetSubtype="2" fill="hold" nodeType="withEffect">
                                  <p:stCondLst>
                                    <p:cond delay="1000"/>
                                  </p:stCondLst>
                                  <p:childTnLst>
                                    <p:animClr clrSpc="rgb" dir="cw">
                                      <p:cBhvr>
                                        <p:cTn id="59" dur="250" fill="hold"/>
                                        <p:tgtEl>
                                          <p:spTgt spid="6"/>
                                        </p:tgtEl>
                                        <p:attrNameLst>
                                          <p:attrName>fillcolor</p:attrName>
                                        </p:attrNameLst>
                                      </p:cBhvr>
                                      <p:to>
                                        <a:srgbClr val="FFFF00"/>
                                      </p:to>
                                    </p:animClr>
                                    <p:set>
                                      <p:cBhvr>
                                        <p:cTn id="60" dur="250" fill="hold"/>
                                        <p:tgtEl>
                                          <p:spTgt spid="6"/>
                                        </p:tgtEl>
                                        <p:attrNameLst>
                                          <p:attrName>fill.type</p:attrName>
                                        </p:attrNameLst>
                                      </p:cBhvr>
                                      <p:to>
                                        <p:strVal val="solid"/>
                                      </p:to>
                                    </p:set>
                                    <p:set>
                                      <p:cBhvr>
                                        <p:cTn id="61"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74821" y="-22450"/>
            <a:ext cx="12174649" cy="6820852"/>
          </a:xfrm>
          <a:prstGeom prst="rect">
            <a:avLst/>
          </a:prstGeom>
        </p:spPr>
      </p:pic>
      <p:sp>
        <p:nvSpPr>
          <p:cNvPr id="3" name="Snip Diagonal Corner Rectangle 2"/>
          <p:cNvSpPr/>
          <p:nvPr/>
        </p:nvSpPr>
        <p:spPr>
          <a:xfrm>
            <a:off x="864167" y="704366"/>
            <a:ext cx="10526728" cy="1604597"/>
          </a:xfrm>
          <a:prstGeom prst="snip2Diag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defRPr/>
            </a:pPr>
            <a:r>
              <a:rPr lang="en-US" sz="3600" b="1" err="1">
                <a:solidFill>
                  <a:srgbClr val="FFFF00"/>
                </a:solidFill>
                <a:latin typeface="#9Slide03 Sofia Pro Soft Bold" panose="020B0604020202020204" charset="0"/>
                <a:cs typeface="Arial" panose="020B0604020202020204" pitchFamily="34" charset="0"/>
              </a:rPr>
              <a:t>Câu</a:t>
            </a:r>
            <a:r>
              <a:rPr lang="en-US" sz="3600" b="1">
                <a:solidFill>
                  <a:srgbClr val="FFFF00"/>
                </a:solidFill>
                <a:latin typeface="#9Slide03 Sofia Pro Soft Bold" panose="020B0604020202020204" charset="0"/>
                <a:cs typeface="Arial" panose="020B0604020202020204" pitchFamily="34" charset="0"/>
              </a:rPr>
              <a:t> </a:t>
            </a:r>
            <a:r>
              <a:rPr lang="vi-VN" sz="3600" b="1">
                <a:solidFill>
                  <a:srgbClr val="FFFF00"/>
                </a:solidFill>
                <a:latin typeface="#9Slide03 Sofia Pro Soft Bold" panose="020B0604020202020204" charset="0"/>
                <a:cs typeface="Arial" panose="020B0604020202020204" pitchFamily="34" charset="0"/>
              </a:rPr>
              <a:t>3</a:t>
            </a:r>
            <a:r>
              <a:rPr lang="en-US" sz="3600" b="1">
                <a:solidFill>
                  <a:srgbClr val="FFFF00"/>
                </a:solidFill>
                <a:latin typeface="#9Slide03 Sofia Pro Soft Bold" panose="020B0604020202020204" charset="0"/>
                <a:cs typeface="Arial" panose="020B0604020202020204" pitchFamily="34" charset="0"/>
              </a:rPr>
              <a:t>. </a:t>
            </a:r>
            <a:r>
              <a:rPr lang="en-US" sz="3600" b="1">
                <a:solidFill>
                  <a:srgbClr val="FFFF00"/>
                </a:solidFill>
                <a:latin typeface="#9Slide03 Sofia Pro Soft Bold" panose="020B0604020202020204" charset="0"/>
                <a:cs typeface="Times New Roman" panose="02020603050405020304" pitchFamily="18" charset="0"/>
              </a:rPr>
              <a:t>Trong y học, hợp chất dùng để </a:t>
            </a:r>
            <a:r>
              <a:rPr lang="vi-VN" sz="3600" b="1">
                <a:solidFill>
                  <a:srgbClr val="FFFF00"/>
                </a:solidFill>
                <a:latin typeface="#9Slide03 Sofia Pro Soft Bold" panose="020B0604020202020204" charset="0"/>
                <a:cs typeface="Times New Roman" panose="02020603050405020304" pitchFamily="18" charset="0"/>
              </a:rPr>
              <a:t>điều trị chứng dư acid</a:t>
            </a:r>
            <a:r>
              <a:rPr lang="en-US" sz="3600" b="1">
                <a:solidFill>
                  <a:srgbClr val="FFFF00"/>
                </a:solidFill>
                <a:latin typeface="#9Slide03 Sofia Pro Soft Bold" panose="020B0604020202020204" charset="0"/>
                <a:cs typeface="Times New Roman" panose="02020603050405020304" pitchFamily="18" charset="0"/>
              </a:rPr>
              <a:t> </a:t>
            </a:r>
            <a:r>
              <a:rPr lang="vi-VN" sz="3600" b="1">
                <a:solidFill>
                  <a:srgbClr val="FFFF00"/>
                </a:solidFill>
                <a:latin typeface="#9Slide03 Sofia Pro Soft Bold" panose="020B0604020202020204" charset="0"/>
                <a:cs typeface="Times New Roman" panose="02020603050405020304" pitchFamily="18" charset="0"/>
              </a:rPr>
              <a:t>ở </a:t>
            </a:r>
            <a:r>
              <a:rPr lang="en-US" sz="3600" b="1">
                <a:solidFill>
                  <a:srgbClr val="FFFF00"/>
                </a:solidFill>
                <a:latin typeface="#9Slide03 Sofia Pro Soft Bold" panose="020B0604020202020204" charset="0"/>
                <a:cs typeface="Times New Roman" panose="02020603050405020304" pitchFamily="18" charset="0"/>
              </a:rPr>
              <a:t>dạ dày (đau dạ dày) là</a:t>
            </a:r>
            <a:endParaRPr kumimoji="0" lang="vi-VN" sz="3600" b="1" i="0" u="none" strike="noStrike" kern="1200" cap="none" spc="0" normalizeH="0" baseline="0" noProof="0" dirty="0">
              <a:ln>
                <a:noFill/>
              </a:ln>
              <a:solidFill>
                <a:srgbClr val="FFFF00"/>
              </a:solidFill>
              <a:effectLst/>
              <a:uLnTx/>
              <a:uFillTx/>
              <a:latin typeface="#9Slide03 Sofia Pro Soft Bold" panose="020B0604020202020204" charset="0"/>
              <a:cs typeface="Times New Roman" panose="02020603050405020304" pitchFamily="18" charset="0"/>
            </a:endParaRPr>
          </a:p>
        </p:txBody>
      </p:sp>
      <p:sp>
        <p:nvSpPr>
          <p:cNvPr id="4" name="Rectangle 3"/>
          <p:cNvSpPr/>
          <p:nvPr/>
        </p:nvSpPr>
        <p:spPr>
          <a:xfrm>
            <a:off x="865319" y="2465983"/>
            <a:ext cx="4992071"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a:solidFill>
                  <a:srgbClr val="0000CC"/>
                </a:solidFill>
                <a:latin typeface="#9Slide03 Sofia Pro Soft Bold" panose="020B0604020202020204" charset="0"/>
                <a:cs typeface="Times New Roman" pitchFamily="18" charset="0"/>
              </a:rPr>
              <a:t>A. Sodium carbonate</a:t>
            </a:r>
            <a:endParaRPr lang="vi-VN" sz="2400" b="1" baseline="-25000">
              <a:solidFill>
                <a:srgbClr val="0000CC"/>
              </a:solidFill>
              <a:latin typeface="#9Slide03 Sofia Pro Soft Bold" panose="020B0604020202020204" charset="0"/>
            </a:endParaRPr>
          </a:p>
        </p:txBody>
      </p:sp>
      <p:sp>
        <p:nvSpPr>
          <p:cNvPr id="5" name="Rectangle 4"/>
          <p:cNvSpPr/>
          <p:nvPr/>
        </p:nvSpPr>
        <p:spPr>
          <a:xfrm>
            <a:off x="5948413" y="2458032"/>
            <a:ext cx="566927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200" b="1" dirty="0">
                <a:solidFill>
                  <a:srgbClr val="0000CC"/>
                </a:solidFill>
                <a:latin typeface="#9Slide03 Sofia Pro Soft Bold" panose="020B0604020202020204" charset="0"/>
                <a:cs typeface="Arial" panose="020B0604020202020204" pitchFamily="34" charset="0"/>
              </a:rPr>
              <a:t>B</a:t>
            </a:r>
            <a:r>
              <a:rPr lang="en-US" sz="2200" b="1">
                <a:solidFill>
                  <a:srgbClr val="0000CC"/>
                </a:solidFill>
                <a:latin typeface="#9Slide03 Sofia Pro Soft Bold" panose="020B0604020202020204" charset="0"/>
                <a:cs typeface="Arial" panose="020B0604020202020204" pitchFamily="34" charset="0"/>
              </a:rPr>
              <a:t>. </a:t>
            </a:r>
            <a:r>
              <a:rPr lang="vi-VN" sz="2200" b="1">
                <a:solidFill>
                  <a:srgbClr val="0000CC"/>
                </a:solidFill>
                <a:latin typeface="#9Slide03 Sofia Pro Soft Bold" panose="020B0604020202020204" charset="0"/>
                <a:cs typeface="Arial" panose="020B0604020202020204" pitchFamily="34" charset="0"/>
              </a:rPr>
              <a:t>Sodium hydroxide</a:t>
            </a:r>
            <a:endParaRPr lang="vi-VN" sz="2200" b="1" baseline="-25000">
              <a:solidFill>
                <a:srgbClr val="0000CC"/>
              </a:solidFill>
              <a:latin typeface="#9Slide03 Sofia Pro Soft Bold" panose="020B0604020202020204" charset="0"/>
              <a:cs typeface="Arial" panose="020B0604020202020204" pitchFamily="34" charset="0"/>
            </a:endParaRPr>
          </a:p>
        </p:txBody>
      </p:sp>
      <p:sp>
        <p:nvSpPr>
          <p:cNvPr id="6" name="Rectangle 5"/>
          <p:cNvSpPr/>
          <p:nvPr/>
        </p:nvSpPr>
        <p:spPr>
          <a:xfrm>
            <a:off x="865319" y="3336497"/>
            <a:ext cx="495847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a:solidFill>
                  <a:srgbClr val="0000CC"/>
                </a:solidFill>
                <a:latin typeface="#9Slide03 Sofia Pro Soft Bold" panose="020B0604020202020204" charset="0"/>
                <a:cs typeface="Times New Roman" pitchFamily="18" charset="0"/>
              </a:rPr>
              <a:t>C. Sodium hydrogencarbonate</a:t>
            </a:r>
            <a:endParaRPr lang="vi-VN" sz="2400" b="1" baseline="-25000">
              <a:solidFill>
                <a:srgbClr val="0000CC"/>
              </a:solidFill>
              <a:latin typeface="#9Slide03 Sofia Pro Soft Bold" panose="020B0604020202020204" charset="0"/>
            </a:endParaRPr>
          </a:p>
        </p:txBody>
      </p:sp>
      <p:sp>
        <p:nvSpPr>
          <p:cNvPr id="7" name="Rectangle 6"/>
          <p:cNvSpPr/>
          <p:nvPr/>
        </p:nvSpPr>
        <p:spPr>
          <a:xfrm>
            <a:off x="5948413" y="3347204"/>
            <a:ext cx="5669280"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00CC"/>
                </a:solidFill>
                <a:latin typeface="#9Slide03 Sofia Pro Soft Bold" panose="020B0604020202020204" charset="0"/>
                <a:cs typeface="Arial" panose="020B0604020202020204" pitchFamily="34" charset="0"/>
              </a:rPr>
              <a:t>D</a:t>
            </a:r>
            <a:r>
              <a:rPr lang="en-US" sz="2400" b="1">
                <a:solidFill>
                  <a:srgbClr val="0000CC"/>
                </a:solidFill>
                <a:latin typeface="#9Slide03 Sofia Pro Soft Bold" panose="020B0604020202020204" charset="0"/>
                <a:cs typeface="Arial" panose="020B0604020202020204" pitchFamily="34" charset="0"/>
              </a:rPr>
              <a:t>. </a:t>
            </a:r>
            <a:r>
              <a:rPr lang="vi-VN" sz="2400" b="1">
                <a:solidFill>
                  <a:srgbClr val="0000CC"/>
                </a:solidFill>
                <a:latin typeface="#9Slide03 Sofia Pro Soft Bold" panose="020B0604020202020204" charset="0"/>
                <a:cs typeface="Arial" panose="020B0604020202020204" pitchFamily="34" charset="0"/>
              </a:rPr>
              <a:t>Sodium sulfate</a:t>
            </a:r>
            <a:endParaRPr lang="en-US" sz="2400" b="1">
              <a:solidFill>
                <a:srgbClr val="0000CC"/>
              </a:solidFill>
              <a:latin typeface="#9Slide03 Sofia Pro Soft Bold" panose="020B0604020202020204" charset="0"/>
              <a:cs typeface="Arial" panose="020B0604020202020204" pitchFamily="34" charset="0"/>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2827" y="2479318"/>
            <a:ext cx="805722" cy="70805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7146" y="3324357"/>
            <a:ext cx="781403" cy="64362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86152" y="3387976"/>
            <a:ext cx="804742" cy="707197"/>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58302" y="2543584"/>
            <a:ext cx="732592" cy="643793"/>
          </a:xfrm>
          <a:prstGeom prst="rect">
            <a:avLst/>
          </a:prstGeom>
        </p:spPr>
      </p:pic>
      <p:sp>
        <p:nvSpPr>
          <p:cNvPr id="14" name="Arrow: Left 12">
            <a:hlinkClick r:id="rId8" action="ppaction://hlinksldjump"/>
            <a:extLst>
              <a:ext uri="{FF2B5EF4-FFF2-40B4-BE49-F238E27FC236}">
                <a16:creationId xmlns:a16="http://schemas.microsoft.com/office/drawing/2014/main" id="{980A0D37-347E-3EF5-B943-4531F7366A3E}"/>
              </a:ext>
            </a:extLst>
          </p:cNvPr>
          <p:cNvSpPr/>
          <p:nvPr/>
        </p:nvSpPr>
        <p:spPr>
          <a:xfrm>
            <a:off x="4014134" y="5959365"/>
            <a:ext cx="1228693" cy="742950"/>
          </a:xfrm>
          <a:prstGeom prst="leftArrow">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6038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wind"/>
      </p:transition>
    </mc:Choice>
    <mc:Fallback xmlns="">
      <p:transition spd="slow" advTm="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4"/>
                                        </p:tgtEl>
                                        <p:attrNameLst>
                                          <p:attrName>fillcolor</p:attrName>
                                        </p:attrNameLst>
                                      </p:cBhvr>
                                      <p:to>
                                        <a:srgbClr val="FFF2CC"/>
                                      </p:to>
                                    </p:animClr>
                                    <p:set>
                                      <p:cBhvr>
                                        <p:cTn id="7" dur="250" fill="hold"/>
                                        <p:tgtEl>
                                          <p:spTgt spid="4"/>
                                        </p:tgtEl>
                                        <p:attrNameLst>
                                          <p:attrName>fill.type</p:attrName>
                                        </p:attrNameLst>
                                      </p:cBhvr>
                                      <p:to>
                                        <p:strVal val="solid"/>
                                      </p:to>
                                    </p:set>
                                    <p:set>
                                      <p:cBhvr>
                                        <p:cTn id="8" dur="250" fill="hold"/>
                                        <p:tgtEl>
                                          <p:spTgt spid="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9" presetID="23" presetClass="entr" presetSubtype="32"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strVal val="4*#ppt_w"/>
                                          </p:val>
                                        </p:tav>
                                        <p:tav tm="100000">
                                          <p:val>
                                            <p:strVal val="#ppt_w"/>
                                          </p:val>
                                        </p:tav>
                                      </p:tavLst>
                                    </p:anim>
                                    <p:anim calcmode="lin" valueType="num">
                                      <p:cBhvr>
                                        <p:cTn id="12"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Wrong Buzzer.wav"/>
                                        </p:tgtEl>
                                      </p:cMediaNode>
                                    </p:audio>
                                  </p:subTnLst>
                                </p:cTn>
                              </p:par>
                              <p:par>
                                <p:cTn id="13" presetID="1" presetClass="emph" presetSubtype="2" fill="hold" nodeType="withEffect">
                                  <p:stCondLst>
                                    <p:cond delay="1000"/>
                                  </p:stCondLst>
                                  <p:childTnLst>
                                    <p:animClr clrSpc="rgb" dir="cw">
                                      <p:cBhvr>
                                        <p:cTn id="14" dur="250" fill="hold"/>
                                        <p:tgtEl>
                                          <p:spTgt spid="4"/>
                                        </p:tgtEl>
                                        <p:attrNameLst>
                                          <p:attrName>fillcolor</p:attrName>
                                        </p:attrNameLst>
                                      </p:cBhvr>
                                      <p:to>
                                        <a:srgbClr val="FFFF00"/>
                                      </p:to>
                                    </p:animClr>
                                    <p:set>
                                      <p:cBhvr>
                                        <p:cTn id="15" dur="250" fill="hold"/>
                                        <p:tgtEl>
                                          <p:spTgt spid="4"/>
                                        </p:tgtEl>
                                        <p:attrNameLst>
                                          <p:attrName>fill.type</p:attrName>
                                        </p:attrNameLst>
                                      </p:cBhvr>
                                      <p:to>
                                        <p:strVal val="solid"/>
                                      </p:to>
                                    </p:set>
                                    <p:set>
                                      <p:cBhvr>
                                        <p:cTn id="16"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250" fill="hold"/>
                                        <p:tgtEl>
                                          <p:spTgt spid="5"/>
                                        </p:tgtEl>
                                        <p:attrNameLst>
                                          <p:attrName>fillcolor</p:attrName>
                                        </p:attrNameLst>
                                      </p:cBhvr>
                                      <p:to>
                                        <a:srgbClr val="FFF2CC"/>
                                      </p:to>
                                    </p:animClr>
                                    <p:set>
                                      <p:cBhvr>
                                        <p:cTn id="22" dur="250" fill="hold"/>
                                        <p:tgtEl>
                                          <p:spTgt spid="5"/>
                                        </p:tgtEl>
                                        <p:attrNameLst>
                                          <p:attrName>fill.type</p:attrName>
                                        </p:attrNameLst>
                                      </p:cBhvr>
                                      <p:to>
                                        <p:strVal val="solid"/>
                                      </p:to>
                                    </p:set>
                                    <p:set>
                                      <p:cBhvr>
                                        <p:cTn id="23" dur="250" fill="hold"/>
                                        <p:tgtEl>
                                          <p:spTgt spid="5"/>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par>
                                <p:cTn id="24" presetID="23" presetClass="entr" presetSubtype="32" fill="hold" nodeType="withEffect">
                                  <p:stCondLst>
                                    <p:cond delay="1000"/>
                                  </p:stCondLst>
                                  <p:childTnLst>
                                    <p:set>
                                      <p:cBhvr>
                                        <p:cTn id="25" dur="1" fill="hold">
                                          <p:stCondLst>
                                            <p:cond delay="0"/>
                                          </p:stCondLst>
                                        </p:cTn>
                                        <p:tgtEl>
                                          <p:spTgt spid="11"/>
                                        </p:tgtEl>
                                        <p:attrNameLst>
                                          <p:attrName>style.visibility</p:attrName>
                                        </p:attrNameLst>
                                      </p:cBhvr>
                                      <p:to>
                                        <p:strVal val="visible"/>
                                      </p:to>
                                    </p:set>
                                    <p:anim calcmode="lin" valueType="num">
                                      <p:cBhvr>
                                        <p:cTn id="26" dur="250" fill="hold"/>
                                        <p:tgtEl>
                                          <p:spTgt spid="11"/>
                                        </p:tgtEl>
                                        <p:attrNameLst>
                                          <p:attrName>ppt_w</p:attrName>
                                        </p:attrNameLst>
                                      </p:cBhvr>
                                      <p:tavLst>
                                        <p:tav tm="0">
                                          <p:val>
                                            <p:strVal val="4*#ppt_w"/>
                                          </p:val>
                                        </p:tav>
                                        <p:tav tm="100000">
                                          <p:val>
                                            <p:strVal val="#ppt_w"/>
                                          </p:val>
                                        </p:tav>
                                      </p:tavLst>
                                    </p:anim>
                                    <p:anim calcmode="lin" valueType="num">
                                      <p:cBhvr>
                                        <p:cTn id="27"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Wrong Buzzer.wav"/>
                                        </p:tgtEl>
                                      </p:cMediaNode>
                                    </p:audio>
                                  </p:subTnLst>
                                </p:cTn>
                              </p:par>
                              <p:par>
                                <p:cTn id="28" presetID="1" presetClass="emph" presetSubtype="2" fill="hold" nodeType="withEffect">
                                  <p:stCondLst>
                                    <p:cond delay="1000"/>
                                  </p:stCondLst>
                                  <p:childTnLst>
                                    <p:animClr clrSpc="rgb" dir="cw">
                                      <p:cBhvr>
                                        <p:cTn id="29" dur="250" fill="hold"/>
                                        <p:tgtEl>
                                          <p:spTgt spid="5"/>
                                        </p:tgtEl>
                                        <p:attrNameLst>
                                          <p:attrName>fillcolor</p:attrName>
                                        </p:attrNameLst>
                                      </p:cBhvr>
                                      <p:to>
                                        <a:srgbClr val="FFFF00"/>
                                      </p:to>
                                    </p:animClr>
                                    <p:set>
                                      <p:cBhvr>
                                        <p:cTn id="30" dur="250" fill="hold"/>
                                        <p:tgtEl>
                                          <p:spTgt spid="5"/>
                                        </p:tgtEl>
                                        <p:attrNameLst>
                                          <p:attrName>fill.type</p:attrName>
                                        </p:attrNameLst>
                                      </p:cBhvr>
                                      <p:to>
                                        <p:strVal val="solid"/>
                                      </p:to>
                                    </p:set>
                                    <p:set>
                                      <p:cBhvr>
                                        <p:cTn id="31"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32" restart="whenNotActive" fill="hold" evtFilter="cancelBubble" nodeType="interactiveSeq">
                <p:stCondLst>
                  <p:cond evt="onClick" delay="0">
                    <p:tgtEl>
                      <p:spTgt spid="6"/>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250" fill="hold"/>
                                        <p:tgtEl>
                                          <p:spTgt spid="6"/>
                                        </p:tgtEl>
                                        <p:attrNameLst>
                                          <p:attrName>fillcolor</p:attrName>
                                        </p:attrNameLst>
                                      </p:cBhvr>
                                      <p:to>
                                        <a:srgbClr val="FFF2CC"/>
                                      </p:to>
                                    </p:animClr>
                                    <p:set>
                                      <p:cBhvr>
                                        <p:cTn id="37" dur="250" fill="hold"/>
                                        <p:tgtEl>
                                          <p:spTgt spid="6"/>
                                        </p:tgtEl>
                                        <p:attrNameLst>
                                          <p:attrName>fill.type</p:attrName>
                                        </p:attrNameLst>
                                      </p:cBhvr>
                                      <p:to>
                                        <p:strVal val="solid"/>
                                      </p:to>
                                    </p:set>
                                    <p:set>
                                      <p:cBhvr>
                                        <p:cTn id="38" dur="250" fill="hold"/>
                                        <p:tgtEl>
                                          <p:spTgt spid="6"/>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par>
                                <p:cTn id="39" presetID="23" presetClass="entr" presetSubtype="32" fill="hold" nodeType="withEffect">
                                  <p:stCondLst>
                                    <p:cond delay="1000"/>
                                  </p:stCondLst>
                                  <p:childTnLst>
                                    <p:set>
                                      <p:cBhvr>
                                        <p:cTn id="40" dur="1" fill="hold">
                                          <p:stCondLst>
                                            <p:cond delay="0"/>
                                          </p:stCondLst>
                                        </p:cTn>
                                        <p:tgtEl>
                                          <p:spTgt spid="9"/>
                                        </p:tgtEl>
                                        <p:attrNameLst>
                                          <p:attrName>style.visibility</p:attrName>
                                        </p:attrNameLst>
                                      </p:cBhvr>
                                      <p:to>
                                        <p:strVal val="visible"/>
                                      </p:to>
                                    </p:set>
                                    <p:anim calcmode="lin" valueType="num">
                                      <p:cBhvr>
                                        <p:cTn id="41" dur="250" fill="hold"/>
                                        <p:tgtEl>
                                          <p:spTgt spid="9"/>
                                        </p:tgtEl>
                                        <p:attrNameLst>
                                          <p:attrName>ppt_w</p:attrName>
                                        </p:attrNameLst>
                                      </p:cBhvr>
                                      <p:tavLst>
                                        <p:tav tm="0">
                                          <p:val>
                                            <p:strVal val="4*#ppt_w"/>
                                          </p:val>
                                        </p:tav>
                                        <p:tav tm="100000">
                                          <p:val>
                                            <p:strVal val="#ppt_w"/>
                                          </p:val>
                                        </p:tav>
                                      </p:tavLst>
                                    </p:anim>
                                    <p:anim calcmode="lin" valueType="num">
                                      <p:cBhvr>
                                        <p:cTn id="42"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4" name="Check mark.wav"/>
                                        </p:tgtEl>
                                      </p:cMediaNode>
                                    </p:audio>
                                  </p:subTnLst>
                                </p:cTn>
                              </p:par>
                              <p:par>
                                <p:cTn id="43" presetID="1" presetClass="emph" presetSubtype="2" fill="hold" nodeType="withEffect">
                                  <p:stCondLst>
                                    <p:cond delay="1000"/>
                                  </p:stCondLst>
                                  <p:childTnLst>
                                    <p:animClr clrSpc="rgb" dir="cw">
                                      <p:cBhvr>
                                        <p:cTn id="44" dur="250" fill="hold"/>
                                        <p:tgtEl>
                                          <p:spTgt spid="6"/>
                                        </p:tgtEl>
                                        <p:attrNameLst>
                                          <p:attrName>fillcolor</p:attrName>
                                        </p:attrNameLst>
                                      </p:cBhvr>
                                      <p:to>
                                        <a:srgbClr val="00B050"/>
                                      </p:to>
                                    </p:animClr>
                                    <p:set>
                                      <p:cBhvr>
                                        <p:cTn id="45" dur="250" fill="hold"/>
                                        <p:tgtEl>
                                          <p:spTgt spid="6"/>
                                        </p:tgtEl>
                                        <p:attrNameLst>
                                          <p:attrName>fill.type</p:attrName>
                                        </p:attrNameLst>
                                      </p:cBhvr>
                                      <p:to>
                                        <p:strVal val="solid"/>
                                      </p:to>
                                    </p:set>
                                    <p:set>
                                      <p:cBhvr>
                                        <p:cTn id="46"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7" restart="whenNotActive" fill="hold" evtFilter="cancelBubble" nodeType="interactiveSeq">
                <p:stCondLst>
                  <p:cond evt="onClick" delay="0">
                    <p:tgtEl>
                      <p:spTgt spid="7"/>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250" fill="hold"/>
                                        <p:tgtEl>
                                          <p:spTgt spid="7"/>
                                        </p:tgtEl>
                                        <p:attrNameLst>
                                          <p:attrName>fillcolor</p:attrName>
                                        </p:attrNameLst>
                                      </p:cBhvr>
                                      <p:to>
                                        <a:srgbClr val="FFF2CC"/>
                                      </p:to>
                                    </p:animClr>
                                    <p:set>
                                      <p:cBhvr>
                                        <p:cTn id="52" dur="250" fill="hold"/>
                                        <p:tgtEl>
                                          <p:spTgt spid="7"/>
                                        </p:tgtEl>
                                        <p:attrNameLst>
                                          <p:attrName>fill.type</p:attrName>
                                        </p:attrNameLst>
                                      </p:cBhvr>
                                      <p:to>
                                        <p:strVal val="solid"/>
                                      </p:to>
                                    </p:set>
                                    <p:set>
                                      <p:cBhvr>
                                        <p:cTn id="53" dur="250" fill="hold"/>
                                        <p:tgtEl>
                                          <p:spTgt spid="7"/>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4" presetID="23" presetClass="entr" presetSubtype="32" fill="hold" nodeType="withEffect">
                                  <p:stCondLst>
                                    <p:cond delay="1000"/>
                                  </p:stCondLst>
                                  <p:childTnLst>
                                    <p:set>
                                      <p:cBhvr>
                                        <p:cTn id="55" dur="1" fill="hold">
                                          <p:stCondLst>
                                            <p:cond delay="0"/>
                                          </p:stCondLst>
                                        </p:cTn>
                                        <p:tgtEl>
                                          <p:spTgt spid="10"/>
                                        </p:tgtEl>
                                        <p:attrNameLst>
                                          <p:attrName>style.visibility</p:attrName>
                                        </p:attrNameLst>
                                      </p:cBhvr>
                                      <p:to>
                                        <p:strVal val="visible"/>
                                      </p:to>
                                    </p:set>
                                    <p:anim calcmode="lin" valueType="num">
                                      <p:cBhvr>
                                        <p:cTn id="56" dur="250" fill="hold"/>
                                        <p:tgtEl>
                                          <p:spTgt spid="10"/>
                                        </p:tgtEl>
                                        <p:attrNameLst>
                                          <p:attrName>ppt_w</p:attrName>
                                        </p:attrNameLst>
                                      </p:cBhvr>
                                      <p:tavLst>
                                        <p:tav tm="0">
                                          <p:val>
                                            <p:strVal val="4*#ppt_w"/>
                                          </p:val>
                                        </p:tav>
                                        <p:tav tm="100000">
                                          <p:val>
                                            <p:strVal val="#ppt_w"/>
                                          </p:val>
                                        </p:tav>
                                      </p:tavLst>
                                    </p:anim>
                                    <p:anim calcmode="lin" valueType="num">
                                      <p:cBhvr>
                                        <p:cTn id="57"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Wrong Buzzer.wav"/>
                                        </p:tgtEl>
                                      </p:cMediaNode>
                                    </p:audio>
                                  </p:subTnLst>
                                </p:cTn>
                              </p:par>
                              <p:par>
                                <p:cTn id="58" presetID="1" presetClass="emph" presetSubtype="2" fill="hold" nodeType="withEffect">
                                  <p:stCondLst>
                                    <p:cond delay="1000"/>
                                  </p:stCondLst>
                                  <p:childTnLst>
                                    <p:animClr clrSpc="rgb" dir="cw">
                                      <p:cBhvr>
                                        <p:cTn id="59" dur="250" fill="hold"/>
                                        <p:tgtEl>
                                          <p:spTgt spid="7"/>
                                        </p:tgtEl>
                                        <p:attrNameLst>
                                          <p:attrName>fillcolor</p:attrName>
                                        </p:attrNameLst>
                                      </p:cBhvr>
                                      <p:to>
                                        <a:srgbClr val="FFFF00"/>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74821" y="-22450"/>
            <a:ext cx="12174649" cy="6820852"/>
          </a:xfrm>
          <a:prstGeom prst="rect">
            <a:avLst/>
          </a:prstGeom>
        </p:spPr>
      </p:pic>
      <p:sp>
        <p:nvSpPr>
          <p:cNvPr id="3" name="Snip Diagonal Corner Rectangle 2"/>
          <p:cNvSpPr/>
          <p:nvPr/>
        </p:nvSpPr>
        <p:spPr>
          <a:xfrm>
            <a:off x="864167" y="704366"/>
            <a:ext cx="10526728" cy="1604597"/>
          </a:xfrm>
          <a:prstGeom prst="snip2Diag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defRPr/>
            </a:pPr>
            <a:r>
              <a:rPr lang="en-US" sz="3600" b="1" err="1">
                <a:solidFill>
                  <a:srgbClr val="FFFF00"/>
                </a:solidFill>
                <a:latin typeface="#9Slide03 Sofia Pro Soft Bold" panose="020B0604020202020204" charset="0"/>
                <a:cs typeface="Arial" panose="020B0604020202020204" pitchFamily="34" charset="0"/>
              </a:rPr>
              <a:t>Câu</a:t>
            </a:r>
            <a:r>
              <a:rPr lang="en-US" sz="3600" b="1">
                <a:solidFill>
                  <a:srgbClr val="FFFF00"/>
                </a:solidFill>
                <a:latin typeface="#9Slide03 Sofia Pro Soft Bold" panose="020B0604020202020204" charset="0"/>
                <a:cs typeface="Arial" panose="020B0604020202020204" pitchFamily="34" charset="0"/>
              </a:rPr>
              <a:t> </a:t>
            </a:r>
            <a:r>
              <a:rPr lang="vi-VN" sz="3600" b="1">
                <a:solidFill>
                  <a:srgbClr val="FFFF00"/>
                </a:solidFill>
                <a:latin typeface="#9Slide03 Sofia Pro Soft Bold" panose="020B0604020202020204" charset="0"/>
                <a:cs typeface="Arial" panose="020B0604020202020204" pitchFamily="34" charset="0"/>
              </a:rPr>
              <a:t>4</a:t>
            </a:r>
            <a:r>
              <a:rPr lang="en-US" sz="3600" b="1">
                <a:solidFill>
                  <a:srgbClr val="FFFF00"/>
                </a:solidFill>
                <a:latin typeface="#9Slide03 Sofia Pro Soft Bold" panose="020B0604020202020204" charset="0"/>
                <a:cs typeface="Arial" panose="020B0604020202020204" pitchFamily="34" charset="0"/>
              </a:rPr>
              <a:t>. </a:t>
            </a:r>
            <a:r>
              <a:rPr lang="pt-BR" sz="3600" b="1">
                <a:solidFill>
                  <a:srgbClr val="FFFF00"/>
                </a:solidFill>
                <a:latin typeface="#9Slide03 Sofia Pro Soft Bold" panose="020B0604020202020204" charset="0"/>
                <a:cs typeface="Times New Roman" panose="02020603050405020304" pitchFamily="18" charset="0"/>
              </a:rPr>
              <a:t>Khi nói về kim loại </a:t>
            </a:r>
            <a:r>
              <a:rPr lang="vi-VN" sz="3600" b="1">
                <a:solidFill>
                  <a:srgbClr val="FFFF00"/>
                </a:solidFill>
                <a:latin typeface="#9Slide03 Sofia Pro Soft Bold" panose="020B0604020202020204" charset="0"/>
                <a:cs typeface="Times New Roman" panose="02020603050405020304" pitchFamily="18" charset="0"/>
              </a:rPr>
              <a:t>nhóm IA</a:t>
            </a:r>
            <a:r>
              <a:rPr lang="pt-BR" sz="3600" b="1">
                <a:solidFill>
                  <a:srgbClr val="FFFF00"/>
                </a:solidFill>
                <a:latin typeface="#9Slide03 Sofia Pro Soft Bold" panose="020B0604020202020204" charset="0"/>
                <a:cs typeface="Times New Roman" panose="02020603050405020304" pitchFamily="18" charset="0"/>
              </a:rPr>
              <a:t>, phát biểu nào sau đây là sai? </a:t>
            </a:r>
            <a:endParaRPr kumimoji="0" lang="vi-VN" sz="3600" b="1" i="0" u="none" strike="noStrike" kern="1200" cap="none" spc="0" normalizeH="0" baseline="0" noProof="0" dirty="0">
              <a:ln>
                <a:noFill/>
              </a:ln>
              <a:solidFill>
                <a:srgbClr val="FFFF00"/>
              </a:solidFill>
              <a:effectLst/>
              <a:uLnTx/>
              <a:uFillTx/>
              <a:latin typeface="#9Slide03 Sofia Pro Soft Bold" panose="020B0604020202020204" charset="0"/>
              <a:cs typeface="Times New Roman" panose="02020603050405020304" pitchFamily="18" charset="0"/>
            </a:endParaRPr>
          </a:p>
        </p:txBody>
      </p:sp>
      <p:sp>
        <p:nvSpPr>
          <p:cNvPr id="4" name="Rectangle 3"/>
          <p:cNvSpPr/>
          <p:nvPr/>
        </p:nvSpPr>
        <p:spPr>
          <a:xfrm>
            <a:off x="865319" y="2308962"/>
            <a:ext cx="4992071" cy="103824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a:solidFill>
                  <a:srgbClr val="0000CC"/>
                </a:solidFill>
                <a:latin typeface="#9Slide03 Sofia Pro Soft Bold" panose="020B0604020202020204" charset="0"/>
                <a:cs typeface="Times New Roman" pitchFamily="18" charset="0"/>
              </a:rPr>
              <a:t>A. </a:t>
            </a:r>
            <a:r>
              <a:rPr lang="pt-BR" sz="2400" b="1">
                <a:solidFill>
                  <a:srgbClr val="0000CC"/>
                </a:solidFill>
                <a:latin typeface="#9Slide03 Sofia Pro Soft Bold" panose="020B0604020202020204" charset="0"/>
              </a:rPr>
              <a:t>Các kim loại kiềm có màu trắng bạc và có ánh kim.</a:t>
            </a:r>
            <a:endParaRPr lang="en-US" sz="2400" b="1">
              <a:solidFill>
                <a:srgbClr val="0000CC"/>
              </a:solidFill>
              <a:latin typeface="#9Slide03 Sofia Pro Soft Bold" panose="020B0604020202020204" charset="0"/>
            </a:endParaRPr>
          </a:p>
          <a:p>
            <a:endParaRPr lang="vi-VN" sz="2400" b="1" baseline="-25000">
              <a:solidFill>
                <a:srgbClr val="0000CC"/>
              </a:solidFill>
            </a:endParaRPr>
          </a:p>
        </p:txBody>
      </p:sp>
      <p:sp>
        <p:nvSpPr>
          <p:cNvPr id="5" name="Rectangle 4"/>
          <p:cNvSpPr/>
          <p:nvPr/>
        </p:nvSpPr>
        <p:spPr>
          <a:xfrm>
            <a:off x="5948413" y="2321027"/>
            <a:ext cx="5669279" cy="104410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a:solidFill>
                  <a:srgbClr val="0000CC"/>
                </a:solidFill>
                <a:latin typeface="#9Slide03 Sofia Pro Soft Bold" panose="020B0604020202020204" charset="0"/>
                <a:cs typeface="Arial" panose="020B0604020202020204" pitchFamily="34" charset="0"/>
              </a:rPr>
              <a:t>B</a:t>
            </a:r>
            <a:r>
              <a:rPr lang="en-US" sz="2400" b="1">
                <a:solidFill>
                  <a:srgbClr val="0000CC"/>
                </a:solidFill>
                <a:latin typeface="#9Slide03 Sofia Pro Soft Bold" panose="020B0604020202020204" charset="0"/>
                <a:cs typeface="Times New Roman" panose="02020603050405020304" pitchFamily="18" charset="0"/>
              </a:rPr>
              <a:t>. </a:t>
            </a:r>
            <a:r>
              <a:rPr lang="pt-BR" sz="2400" b="1">
                <a:solidFill>
                  <a:srgbClr val="0000CC"/>
                </a:solidFill>
                <a:latin typeface="#9Slide03 Sofia Pro Soft Bold" panose="020B0604020202020204" charset="0"/>
                <a:cs typeface="Times New Roman" panose="02020603050405020304" pitchFamily="18" charset="0"/>
              </a:rPr>
              <a:t>Trong tự nhiên, các kim loại kiềm chỉ tồn tại ở dạng hợp chất.</a:t>
            </a:r>
            <a:endParaRPr lang="en-US" sz="2400" b="1">
              <a:solidFill>
                <a:srgbClr val="0000CC"/>
              </a:solidFill>
              <a:latin typeface="#9Slide03 Sofia Pro Soft Bold" panose="020B0604020202020204" charset="0"/>
              <a:cs typeface="Times New Roman" panose="02020603050405020304" pitchFamily="18" charset="0"/>
            </a:endParaRPr>
          </a:p>
          <a:p>
            <a:pPr>
              <a:defRPr/>
            </a:pPr>
            <a:endParaRPr lang="vi-VN" sz="2200" b="1" baseline="-25000">
              <a:solidFill>
                <a:srgbClr val="0000CC"/>
              </a:solidFill>
              <a:latin typeface="Times New Roman" panose="02020603050405020304" pitchFamily="18" charset="0"/>
              <a:cs typeface="Times New Roman" panose="02020603050405020304" pitchFamily="18" charset="0"/>
            </a:endParaRPr>
          </a:p>
        </p:txBody>
      </p:sp>
      <p:sp>
        <p:nvSpPr>
          <p:cNvPr id="6" name="Rectangle 5"/>
          <p:cNvSpPr/>
          <p:nvPr/>
        </p:nvSpPr>
        <p:spPr>
          <a:xfrm>
            <a:off x="898911" y="3407154"/>
            <a:ext cx="4958479" cy="110833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a:solidFill>
                  <a:srgbClr val="0000CC"/>
                </a:solidFill>
                <a:latin typeface="#9Slide03 Sofia Pro Soft Bold" panose="020B0604020202020204" charset="0"/>
                <a:cs typeface="Times New Roman" pitchFamily="18" charset="0"/>
              </a:rPr>
              <a:t>C. </a:t>
            </a:r>
            <a:r>
              <a:rPr lang="pt-BR" sz="2400" b="1">
                <a:solidFill>
                  <a:srgbClr val="0000CC"/>
                </a:solidFill>
                <a:latin typeface="#9Slide03 Sofia Pro Soft Bold" panose="020B0604020202020204" charset="0"/>
              </a:rPr>
              <a:t>Từ Li đến Cs khả năng phản ứng với nước giảm dần.</a:t>
            </a:r>
          </a:p>
          <a:p>
            <a:endParaRPr lang="vi-VN" sz="2400" b="1" baseline="-25000">
              <a:solidFill>
                <a:srgbClr val="0000CC"/>
              </a:solidFill>
            </a:endParaRPr>
          </a:p>
        </p:txBody>
      </p:sp>
      <p:sp>
        <p:nvSpPr>
          <p:cNvPr id="7" name="Rectangle 6"/>
          <p:cNvSpPr/>
          <p:nvPr/>
        </p:nvSpPr>
        <p:spPr>
          <a:xfrm>
            <a:off x="5948413" y="3407153"/>
            <a:ext cx="5669280" cy="110833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CC"/>
                </a:solidFill>
                <a:latin typeface="#9Slide03 Sofia Pro Soft Bold" panose="020B0604020202020204" charset="0"/>
                <a:cs typeface="Arial" panose="020B0604020202020204" pitchFamily="34" charset="0"/>
              </a:rPr>
              <a:t>D.</a:t>
            </a:r>
            <a:r>
              <a:rPr lang="vi-VN" sz="2400" b="1">
                <a:solidFill>
                  <a:srgbClr val="0000CC"/>
                </a:solidFill>
                <a:latin typeface="#9Slide03 Sofia Pro Soft Bold" panose="020B0604020202020204" charset="0"/>
                <a:cs typeface="Arial" panose="020B0604020202020204" pitchFamily="34" charset="0"/>
              </a:rPr>
              <a:t> </a:t>
            </a:r>
            <a:r>
              <a:rPr lang="pt-BR" sz="2400" b="1">
                <a:solidFill>
                  <a:srgbClr val="0000CC"/>
                </a:solidFill>
                <a:latin typeface="#9Slide03 Sofia Pro Soft Bold" panose="020B0604020202020204" charset="0"/>
                <a:cs typeface="Times New Roman" panose="02020603050405020304" pitchFamily="18" charset="0"/>
              </a:rPr>
              <a:t>Kim loại kiềm có nhiệt độ nóng chảy và nhiệt độ sôi </a:t>
            </a:r>
            <a:r>
              <a:rPr lang="vi-VN" sz="2400" b="1">
                <a:solidFill>
                  <a:srgbClr val="0000CC"/>
                </a:solidFill>
                <a:latin typeface="#9Slide03 Sofia Pro Soft Bold" panose="020B0604020202020204" charset="0"/>
                <a:cs typeface="Times New Roman" panose="02020603050405020304" pitchFamily="18" charset="0"/>
              </a:rPr>
              <a:t>thấp.</a:t>
            </a:r>
            <a:endParaRPr lang="en-US" sz="2400" b="1">
              <a:solidFill>
                <a:srgbClr val="0000CC"/>
              </a:solidFill>
              <a:latin typeface="#9Slide03 Sofia Pro Soft Bold" panose="020B0604020202020204" charset="0"/>
              <a:cs typeface="Times New Roman" panose="02020603050405020304" pitchFamily="18" charset="0"/>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2827" y="2479318"/>
            <a:ext cx="805722" cy="70805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00738" y="3450707"/>
            <a:ext cx="781403" cy="92545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86152" y="3387976"/>
            <a:ext cx="804742" cy="707197"/>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58302" y="2543584"/>
            <a:ext cx="732592" cy="643793"/>
          </a:xfrm>
          <a:prstGeom prst="rect">
            <a:avLst/>
          </a:prstGeom>
        </p:spPr>
      </p:pic>
      <p:sp>
        <p:nvSpPr>
          <p:cNvPr id="14" name="Arrow: Left 12">
            <a:hlinkClick r:id="rId8" action="ppaction://hlinksldjump"/>
            <a:extLst>
              <a:ext uri="{FF2B5EF4-FFF2-40B4-BE49-F238E27FC236}">
                <a16:creationId xmlns:a16="http://schemas.microsoft.com/office/drawing/2014/main" id="{980A0D37-347E-3EF5-B943-4531F7366A3E}"/>
              </a:ext>
            </a:extLst>
          </p:cNvPr>
          <p:cNvSpPr/>
          <p:nvPr/>
        </p:nvSpPr>
        <p:spPr>
          <a:xfrm>
            <a:off x="4014134" y="5959365"/>
            <a:ext cx="1228693" cy="742950"/>
          </a:xfrm>
          <a:prstGeom prst="leftArrow">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23186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wind"/>
      </p:transition>
    </mc:Choice>
    <mc:Fallback xmlns="">
      <p:transition spd="slow" advTm="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4"/>
                                        </p:tgtEl>
                                        <p:attrNameLst>
                                          <p:attrName>fillcolor</p:attrName>
                                        </p:attrNameLst>
                                      </p:cBhvr>
                                      <p:to>
                                        <a:srgbClr val="FFF2CC"/>
                                      </p:to>
                                    </p:animClr>
                                    <p:set>
                                      <p:cBhvr>
                                        <p:cTn id="7" dur="250" fill="hold"/>
                                        <p:tgtEl>
                                          <p:spTgt spid="4"/>
                                        </p:tgtEl>
                                        <p:attrNameLst>
                                          <p:attrName>fill.type</p:attrName>
                                        </p:attrNameLst>
                                      </p:cBhvr>
                                      <p:to>
                                        <p:strVal val="solid"/>
                                      </p:to>
                                    </p:set>
                                    <p:set>
                                      <p:cBhvr>
                                        <p:cTn id="8" dur="250" fill="hold"/>
                                        <p:tgtEl>
                                          <p:spTgt spid="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9" presetID="23" presetClass="entr" presetSubtype="32"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strVal val="4*#ppt_w"/>
                                          </p:val>
                                        </p:tav>
                                        <p:tav tm="100000">
                                          <p:val>
                                            <p:strVal val="#ppt_w"/>
                                          </p:val>
                                        </p:tav>
                                      </p:tavLst>
                                    </p:anim>
                                    <p:anim calcmode="lin" valueType="num">
                                      <p:cBhvr>
                                        <p:cTn id="12"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Wrong Buzzer.wav"/>
                                        </p:tgtEl>
                                      </p:cMediaNode>
                                    </p:audio>
                                  </p:subTnLst>
                                </p:cTn>
                              </p:par>
                              <p:par>
                                <p:cTn id="13" presetID="1" presetClass="emph" presetSubtype="2" fill="hold" nodeType="withEffect">
                                  <p:stCondLst>
                                    <p:cond delay="1000"/>
                                  </p:stCondLst>
                                  <p:childTnLst>
                                    <p:animClr clrSpc="rgb" dir="cw">
                                      <p:cBhvr>
                                        <p:cTn id="14" dur="250" fill="hold"/>
                                        <p:tgtEl>
                                          <p:spTgt spid="4"/>
                                        </p:tgtEl>
                                        <p:attrNameLst>
                                          <p:attrName>fillcolor</p:attrName>
                                        </p:attrNameLst>
                                      </p:cBhvr>
                                      <p:to>
                                        <a:srgbClr val="FFFF00"/>
                                      </p:to>
                                    </p:animClr>
                                    <p:set>
                                      <p:cBhvr>
                                        <p:cTn id="15" dur="250" fill="hold"/>
                                        <p:tgtEl>
                                          <p:spTgt spid="4"/>
                                        </p:tgtEl>
                                        <p:attrNameLst>
                                          <p:attrName>fill.type</p:attrName>
                                        </p:attrNameLst>
                                      </p:cBhvr>
                                      <p:to>
                                        <p:strVal val="solid"/>
                                      </p:to>
                                    </p:set>
                                    <p:set>
                                      <p:cBhvr>
                                        <p:cTn id="16"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250" fill="hold"/>
                                        <p:tgtEl>
                                          <p:spTgt spid="5"/>
                                        </p:tgtEl>
                                        <p:attrNameLst>
                                          <p:attrName>fillcolor</p:attrName>
                                        </p:attrNameLst>
                                      </p:cBhvr>
                                      <p:to>
                                        <a:srgbClr val="FFF2CC"/>
                                      </p:to>
                                    </p:animClr>
                                    <p:set>
                                      <p:cBhvr>
                                        <p:cTn id="22" dur="250" fill="hold"/>
                                        <p:tgtEl>
                                          <p:spTgt spid="5"/>
                                        </p:tgtEl>
                                        <p:attrNameLst>
                                          <p:attrName>fill.type</p:attrName>
                                        </p:attrNameLst>
                                      </p:cBhvr>
                                      <p:to>
                                        <p:strVal val="solid"/>
                                      </p:to>
                                    </p:set>
                                    <p:set>
                                      <p:cBhvr>
                                        <p:cTn id="23" dur="250" fill="hold"/>
                                        <p:tgtEl>
                                          <p:spTgt spid="5"/>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par>
                                <p:cTn id="24" presetID="23" presetClass="entr" presetSubtype="32" fill="hold" nodeType="withEffect">
                                  <p:stCondLst>
                                    <p:cond delay="1000"/>
                                  </p:stCondLst>
                                  <p:childTnLst>
                                    <p:set>
                                      <p:cBhvr>
                                        <p:cTn id="25" dur="1" fill="hold">
                                          <p:stCondLst>
                                            <p:cond delay="0"/>
                                          </p:stCondLst>
                                        </p:cTn>
                                        <p:tgtEl>
                                          <p:spTgt spid="11"/>
                                        </p:tgtEl>
                                        <p:attrNameLst>
                                          <p:attrName>style.visibility</p:attrName>
                                        </p:attrNameLst>
                                      </p:cBhvr>
                                      <p:to>
                                        <p:strVal val="visible"/>
                                      </p:to>
                                    </p:set>
                                    <p:anim calcmode="lin" valueType="num">
                                      <p:cBhvr>
                                        <p:cTn id="26" dur="250" fill="hold"/>
                                        <p:tgtEl>
                                          <p:spTgt spid="11"/>
                                        </p:tgtEl>
                                        <p:attrNameLst>
                                          <p:attrName>ppt_w</p:attrName>
                                        </p:attrNameLst>
                                      </p:cBhvr>
                                      <p:tavLst>
                                        <p:tav tm="0">
                                          <p:val>
                                            <p:strVal val="4*#ppt_w"/>
                                          </p:val>
                                        </p:tav>
                                        <p:tav tm="100000">
                                          <p:val>
                                            <p:strVal val="#ppt_w"/>
                                          </p:val>
                                        </p:tav>
                                      </p:tavLst>
                                    </p:anim>
                                    <p:anim calcmode="lin" valueType="num">
                                      <p:cBhvr>
                                        <p:cTn id="27"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Wrong Buzzer.wav"/>
                                        </p:tgtEl>
                                      </p:cMediaNode>
                                    </p:audio>
                                  </p:subTnLst>
                                </p:cTn>
                              </p:par>
                              <p:par>
                                <p:cTn id="28" presetID="1" presetClass="emph" presetSubtype="2" fill="hold" nodeType="withEffect">
                                  <p:stCondLst>
                                    <p:cond delay="1000"/>
                                  </p:stCondLst>
                                  <p:childTnLst>
                                    <p:animClr clrSpc="rgb" dir="cw">
                                      <p:cBhvr>
                                        <p:cTn id="29" dur="250" fill="hold"/>
                                        <p:tgtEl>
                                          <p:spTgt spid="5"/>
                                        </p:tgtEl>
                                        <p:attrNameLst>
                                          <p:attrName>fillcolor</p:attrName>
                                        </p:attrNameLst>
                                      </p:cBhvr>
                                      <p:to>
                                        <a:srgbClr val="FFFF00"/>
                                      </p:to>
                                    </p:animClr>
                                    <p:set>
                                      <p:cBhvr>
                                        <p:cTn id="30" dur="250" fill="hold"/>
                                        <p:tgtEl>
                                          <p:spTgt spid="5"/>
                                        </p:tgtEl>
                                        <p:attrNameLst>
                                          <p:attrName>fill.type</p:attrName>
                                        </p:attrNameLst>
                                      </p:cBhvr>
                                      <p:to>
                                        <p:strVal val="solid"/>
                                      </p:to>
                                    </p:set>
                                    <p:set>
                                      <p:cBhvr>
                                        <p:cTn id="31"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32" restart="whenNotActive" fill="hold" evtFilter="cancelBubble" nodeType="interactiveSeq">
                <p:stCondLst>
                  <p:cond evt="onClick" delay="0">
                    <p:tgtEl>
                      <p:spTgt spid="6"/>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250" fill="hold"/>
                                        <p:tgtEl>
                                          <p:spTgt spid="6"/>
                                        </p:tgtEl>
                                        <p:attrNameLst>
                                          <p:attrName>fillcolor</p:attrName>
                                        </p:attrNameLst>
                                      </p:cBhvr>
                                      <p:to>
                                        <a:srgbClr val="FFF2CC"/>
                                      </p:to>
                                    </p:animClr>
                                    <p:set>
                                      <p:cBhvr>
                                        <p:cTn id="37" dur="250" fill="hold"/>
                                        <p:tgtEl>
                                          <p:spTgt spid="6"/>
                                        </p:tgtEl>
                                        <p:attrNameLst>
                                          <p:attrName>fill.type</p:attrName>
                                        </p:attrNameLst>
                                      </p:cBhvr>
                                      <p:to>
                                        <p:strVal val="solid"/>
                                      </p:to>
                                    </p:set>
                                    <p:set>
                                      <p:cBhvr>
                                        <p:cTn id="38" dur="250" fill="hold"/>
                                        <p:tgtEl>
                                          <p:spTgt spid="6"/>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par>
                                <p:cTn id="39" presetID="23" presetClass="entr" presetSubtype="32" fill="hold" nodeType="withEffect">
                                  <p:stCondLst>
                                    <p:cond delay="1000"/>
                                  </p:stCondLst>
                                  <p:childTnLst>
                                    <p:set>
                                      <p:cBhvr>
                                        <p:cTn id="40" dur="1" fill="hold">
                                          <p:stCondLst>
                                            <p:cond delay="0"/>
                                          </p:stCondLst>
                                        </p:cTn>
                                        <p:tgtEl>
                                          <p:spTgt spid="9"/>
                                        </p:tgtEl>
                                        <p:attrNameLst>
                                          <p:attrName>style.visibility</p:attrName>
                                        </p:attrNameLst>
                                      </p:cBhvr>
                                      <p:to>
                                        <p:strVal val="visible"/>
                                      </p:to>
                                    </p:set>
                                    <p:anim calcmode="lin" valueType="num">
                                      <p:cBhvr>
                                        <p:cTn id="41" dur="250" fill="hold"/>
                                        <p:tgtEl>
                                          <p:spTgt spid="9"/>
                                        </p:tgtEl>
                                        <p:attrNameLst>
                                          <p:attrName>ppt_w</p:attrName>
                                        </p:attrNameLst>
                                      </p:cBhvr>
                                      <p:tavLst>
                                        <p:tav tm="0">
                                          <p:val>
                                            <p:strVal val="4*#ppt_w"/>
                                          </p:val>
                                        </p:tav>
                                        <p:tav tm="100000">
                                          <p:val>
                                            <p:strVal val="#ppt_w"/>
                                          </p:val>
                                        </p:tav>
                                      </p:tavLst>
                                    </p:anim>
                                    <p:anim calcmode="lin" valueType="num">
                                      <p:cBhvr>
                                        <p:cTn id="42"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4" name="Check mark.wav"/>
                                        </p:tgtEl>
                                      </p:cMediaNode>
                                    </p:audio>
                                  </p:subTnLst>
                                </p:cTn>
                              </p:par>
                              <p:par>
                                <p:cTn id="43" presetID="1" presetClass="emph" presetSubtype="2" fill="hold" nodeType="withEffect">
                                  <p:stCondLst>
                                    <p:cond delay="1000"/>
                                  </p:stCondLst>
                                  <p:childTnLst>
                                    <p:animClr clrSpc="rgb" dir="cw">
                                      <p:cBhvr>
                                        <p:cTn id="44" dur="250" fill="hold"/>
                                        <p:tgtEl>
                                          <p:spTgt spid="6"/>
                                        </p:tgtEl>
                                        <p:attrNameLst>
                                          <p:attrName>fillcolor</p:attrName>
                                        </p:attrNameLst>
                                      </p:cBhvr>
                                      <p:to>
                                        <a:srgbClr val="00B050"/>
                                      </p:to>
                                    </p:animClr>
                                    <p:set>
                                      <p:cBhvr>
                                        <p:cTn id="45" dur="250" fill="hold"/>
                                        <p:tgtEl>
                                          <p:spTgt spid="6"/>
                                        </p:tgtEl>
                                        <p:attrNameLst>
                                          <p:attrName>fill.type</p:attrName>
                                        </p:attrNameLst>
                                      </p:cBhvr>
                                      <p:to>
                                        <p:strVal val="solid"/>
                                      </p:to>
                                    </p:set>
                                    <p:set>
                                      <p:cBhvr>
                                        <p:cTn id="46"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7" restart="whenNotActive" fill="hold" evtFilter="cancelBubble" nodeType="interactiveSeq">
                <p:stCondLst>
                  <p:cond evt="onClick" delay="0">
                    <p:tgtEl>
                      <p:spTgt spid="7"/>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250" fill="hold"/>
                                        <p:tgtEl>
                                          <p:spTgt spid="7"/>
                                        </p:tgtEl>
                                        <p:attrNameLst>
                                          <p:attrName>fillcolor</p:attrName>
                                        </p:attrNameLst>
                                      </p:cBhvr>
                                      <p:to>
                                        <a:srgbClr val="FFF2CC"/>
                                      </p:to>
                                    </p:animClr>
                                    <p:set>
                                      <p:cBhvr>
                                        <p:cTn id="52" dur="250" fill="hold"/>
                                        <p:tgtEl>
                                          <p:spTgt spid="7"/>
                                        </p:tgtEl>
                                        <p:attrNameLst>
                                          <p:attrName>fill.type</p:attrName>
                                        </p:attrNameLst>
                                      </p:cBhvr>
                                      <p:to>
                                        <p:strVal val="solid"/>
                                      </p:to>
                                    </p:set>
                                    <p:set>
                                      <p:cBhvr>
                                        <p:cTn id="53" dur="250" fill="hold"/>
                                        <p:tgtEl>
                                          <p:spTgt spid="7"/>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4" presetID="23" presetClass="entr" presetSubtype="32" fill="hold" nodeType="withEffect">
                                  <p:stCondLst>
                                    <p:cond delay="1000"/>
                                  </p:stCondLst>
                                  <p:childTnLst>
                                    <p:set>
                                      <p:cBhvr>
                                        <p:cTn id="55" dur="1" fill="hold">
                                          <p:stCondLst>
                                            <p:cond delay="0"/>
                                          </p:stCondLst>
                                        </p:cTn>
                                        <p:tgtEl>
                                          <p:spTgt spid="10"/>
                                        </p:tgtEl>
                                        <p:attrNameLst>
                                          <p:attrName>style.visibility</p:attrName>
                                        </p:attrNameLst>
                                      </p:cBhvr>
                                      <p:to>
                                        <p:strVal val="visible"/>
                                      </p:to>
                                    </p:set>
                                    <p:anim calcmode="lin" valueType="num">
                                      <p:cBhvr>
                                        <p:cTn id="56" dur="250" fill="hold"/>
                                        <p:tgtEl>
                                          <p:spTgt spid="10"/>
                                        </p:tgtEl>
                                        <p:attrNameLst>
                                          <p:attrName>ppt_w</p:attrName>
                                        </p:attrNameLst>
                                      </p:cBhvr>
                                      <p:tavLst>
                                        <p:tav tm="0">
                                          <p:val>
                                            <p:strVal val="4*#ppt_w"/>
                                          </p:val>
                                        </p:tav>
                                        <p:tav tm="100000">
                                          <p:val>
                                            <p:strVal val="#ppt_w"/>
                                          </p:val>
                                        </p:tav>
                                      </p:tavLst>
                                    </p:anim>
                                    <p:anim calcmode="lin" valueType="num">
                                      <p:cBhvr>
                                        <p:cTn id="57"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Wrong Buzzer.wav"/>
                                        </p:tgtEl>
                                      </p:cMediaNode>
                                    </p:audio>
                                  </p:subTnLst>
                                </p:cTn>
                              </p:par>
                              <p:par>
                                <p:cTn id="58" presetID="1" presetClass="emph" presetSubtype="2" fill="hold" nodeType="withEffect">
                                  <p:stCondLst>
                                    <p:cond delay="1000"/>
                                  </p:stCondLst>
                                  <p:childTnLst>
                                    <p:animClr clrSpc="rgb" dir="cw">
                                      <p:cBhvr>
                                        <p:cTn id="59" dur="250" fill="hold"/>
                                        <p:tgtEl>
                                          <p:spTgt spid="7"/>
                                        </p:tgtEl>
                                        <p:attrNameLst>
                                          <p:attrName>fillcolor</p:attrName>
                                        </p:attrNameLst>
                                      </p:cBhvr>
                                      <p:to>
                                        <a:srgbClr val="FFFF00"/>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40206" y="-22450"/>
            <a:ext cx="12174649" cy="6820852"/>
          </a:xfrm>
          <a:prstGeom prst="rect">
            <a:avLst/>
          </a:prstGeom>
        </p:spPr>
      </p:pic>
      <mc:AlternateContent xmlns:mc="http://schemas.openxmlformats.org/markup-compatibility/2006" xmlns:a14="http://schemas.microsoft.com/office/drawing/2010/main">
        <mc:Choice Requires="a14">
          <p:sp>
            <p:nvSpPr>
              <p:cNvPr id="3" name="Snip Diagonal Corner Rectangle 2"/>
              <p:cNvSpPr/>
              <p:nvPr/>
            </p:nvSpPr>
            <p:spPr>
              <a:xfrm>
                <a:off x="864167" y="704366"/>
                <a:ext cx="10526728" cy="1604597"/>
              </a:xfrm>
              <a:prstGeom prst="snip2Diag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defRPr/>
                </a:pPr>
                <a:r>
                  <a:rPr lang="en-US" sz="3600" b="1">
                    <a:solidFill>
                      <a:srgbClr val="FFFF00"/>
                    </a:solidFill>
                    <a:latin typeface="#9Slide03 Sofia Pro Soft Bold" panose="020B0604020202020204" charset="0"/>
                    <a:cs typeface="Times New Roman" panose="02020603050405020304" pitchFamily="18" charset="0"/>
                  </a:rPr>
                  <a:t>Câu </a:t>
                </a:r>
                <a:r>
                  <a:rPr lang="vi-VN" sz="3600" b="1">
                    <a:solidFill>
                      <a:srgbClr val="FFFF00"/>
                    </a:solidFill>
                    <a:latin typeface="#9Slide03 Sofia Pro Soft Bold" panose="020B0604020202020204" charset="0"/>
                    <a:cs typeface="Times New Roman" panose="02020603050405020304" pitchFamily="18" charset="0"/>
                  </a:rPr>
                  <a:t>5</a:t>
                </a:r>
                <a:r>
                  <a:rPr lang="en-US" sz="3600" b="1">
                    <a:solidFill>
                      <a:srgbClr val="FFFF00"/>
                    </a:solidFill>
                    <a:latin typeface="#9Slide03 Sofia Pro Soft Bold" panose="020B0604020202020204" charset="0"/>
                    <a:cs typeface="Times New Roman" panose="02020603050405020304" pitchFamily="18" charset="0"/>
                  </a:rPr>
                  <a:t>. </a:t>
                </a:r>
                <a:r>
                  <a:rPr lang="vi-VN" sz="3600" b="1">
                    <a:solidFill>
                      <a:srgbClr val="FFFF00"/>
                    </a:solidFill>
                    <a:latin typeface="#9Slide03 Sofia Pro Soft Bold" panose="020B0604020202020204" charset="0"/>
                    <a:cs typeface="Times New Roman" panose="02020603050405020304" pitchFamily="18" charset="0"/>
                  </a:rPr>
                  <a:t>Cho dãy chuyển hóa sau:</a:t>
                </a:r>
              </a:p>
              <a:p>
                <a:pPr lvl="0" algn="ctr">
                  <a:defRPr/>
                </a:pPr>
                <a14:m>
                  <m:oMath xmlns:m="http://schemas.openxmlformats.org/officeDocument/2006/math">
                    <m:r>
                      <m:rPr>
                        <m:sty m:val="p"/>
                      </m:rPr>
                      <a:rPr kumimoji="0" lang="vi-VN" sz="3600" b="1" i="0" u="none" strike="noStrike" kern="1200" cap="none" spc="0" normalizeH="0" baseline="0" noProof="0">
                        <a:ln>
                          <a:noFill/>
                        </a:ln>
                        <a:solidFill>
                          <a:srgbClr val="FFFF00"/>
                        </a:solidFill>
                        <a:effectLst/>
                        <a:uLnTx/>
                        <a:uFillTx/>
                        <a:latin typeface="Cambria Math" panose="02040503050406030204" pitchFamily="18" charset="0"/>
                        <a:cs typeface="Arial" panose="020B0604020202020204" pitchFamily="34" charset="0"/>
                      </a:rPr>
                      <m:t>X</m:t>
                    </m:r>
                  </m:oMath>
                </a14:m>
                <a:r>
                  <a:rPr kumimoji="0" lang="vi-VN" sz="3600" b="1" i="0" u="none" strike="noStrike" kern="1200" cap="none" spc="0" normalizeH="0" baseline="0" noProof="0" dirty="0">
                    <a:ln>
                      <a:noFill/>
                    </a:ln>
                    <a:solidFill>
                      <a:srgbClr val="FFFF00"/>
                    </a:solidFill>
                    <a:effectLst/>
                    <a:uLnTx/>
                    <a:uFillTx/>
                    <a:latin typeface="#9Slide03 Sofia Pro Soft Bold" panose="020B0604020202020204" charset="0"/>
                    <a:cs typeface="Times New Roman" panose="02020603050405020304" pitchFamily="18" charset="0"/>
                  </a:rPr>
                  <a:t> </a:t>
                </a:r>
                <a14:m>
                  <m:oMath xmlns:m="http://schemas.openxmlformats.org/officeDocument/2006/math">
                    <m:groupChr>
                      <m:groupChrPr>
                        <m:chr m:val="→"/>
                        <m:vertJc m:val="bot"/>
                        <m:ctrlPr>
                          <a:rPr kumimoji="0" lang="vi-VN" sz="3600" b="1" i="1" u="none" strike="noStrike" kern="1200" cap="none" spc="0" normalizeH="0" baseline="0" noProof="0" dirty="0" smtClean="0">
                            <a:ln>
                              <a:noFill/>
                            </a:ln>
                            <a:solidFill>
                              <a:srgbClr val="FFFF00"/>
                            </a:solidFill>
                            <a:effectLst/>
                            <a:uLnTx/>
                            <a:uFillTx/>
                            <a:latin typeface="Cambria Math" panose="02040503050406030204" pitchFamily="18" charset="0"/>
                            <a:cs typeface="Times New Roman" panose="02020603050405020304" pitchFamily="18" charset="0"/>
                          </a:rPr>
                        </m:ctrlPr>
                      </m:groupChrPr>
                      <m:e>
                        <m:r>
                          <m:rPr>
                            <m:brk m:alnAt="2"/>
                          </m:rPr>
                          <a:rPr kumimoji="0" lang="vi-VN" sz="3600" b="1" i="1" u="none" strike="noStrike" kern="1200" cap="none" spc="0" normalizeH="0" baseline="0" noProof="0" dirty="0" smtClean="0">
                            <a:ln>
                              <a:noFill/>
                            </a:ln>
                            <a:solidFill>
                              <a:srgbClr val="FFFF00"/>
                            </a:solidFill>
                            <a:effectLst/>
                            <a:uLnTx/>
                            <a:uFillTx/>
                            <a:latin typeface="Cambria Math" panose="02040503050406030204" pitchFamily="18" charset="0"/>
                            <a:cs typeface="Times New Roman" panose="02020603050405020304" pitchFamily="18" charset="0"/>
                          </a:rPr>
                          <m:t> </m:t>
                        </m:r>
                        <m:r>
                          <a:rPr kumimoji="0" lang="vi-VN" sz="3600" b="1" i="1" u="none" strike="noStrike" kern="1200" cap="none" spc="0" normalizeH="0" baseline="0" noProof="0" dirty="0" smtClean="0">
                            <a:ln>
                              <a:noFill/>
                            </a:ln>
                            <a:solidFill>
                              <a:srgbClr val="FFFF00"/>
                            </a:solidFill>
                            <a:effectLst/>
                            <a:uLnTx/>
                            <a:uFillTx/>
                            <a:latin typeface="Cambria Math" panose="02040503050406030204" pitchFamily="18" charset="0"/>
                            <a:cs typeface="Times New Roman" panose="02020603050405020304" pitchFamily="18" charset="0"/>
                          </a:rPr>
                          <m:t> + </m:t>
                        </m:r>
                        <m:sSub>
                          <m:sSubPr>
                            <m:ctrlPr>
                              <a:rPr kumimoji="0" lang="vi-VN" sz="3600" b="1" i="1" u="none" strike="noStrike" kern="1200" cap="none" spc="0" normalizeH="0" baseline="0" noProof="0" dirty="0" smtClean="0">
                                <a:ln>
                                  <a:noFill/>
                                </a:ln>
                                <a:solidFill>
                                  <a:srgbClr val="FFFF00"/>
                                </a:solidFill>
                                <a:effectLst/>
                                <a:uLnTx/>
                                <a:uFillTx/>
                                <a:latin typeface="Cambria Math" panose="02040503050406030204" pitchFamily="18" charset="0"/>
                                <a:cs typeface="Times New Roman" panose="02020603050405020304" pitchFamily="18" charset="0"/>
                              </a:rPr>
                            </m:ctrlPr>
                          </m:sSubPr>
                          <m:e>
                            <m:r>
                              <m:rPr>
                                <m:sty m:val="p"/>
                              </m:rPr>
                              <a:rPr lang="vi-VN" sz="3600" b="1" i="1" dirty="0">
                                <a:solidFill>
                                  <a:srgbClr val="FFFF00"/>
                                </a:solidFill>
                                <a:latin typeface="Cambria Math" panose="02040503050406030204" pitchFamily="18" charset="0"/>
                                <a:cs typeface="Times New Roman" panose="02020603050405020304" pitchFamily="18" charset="0"/>
                              </a:rPr>
                              <m:t>CO</m:t>
                            </m:r>
                          </m:e>
                          <m:sub>
                            <m:r>
                              <a:rPr lang="vi-VN" sz="3600" b="1" i="1" dirty="0">
                                <a:solidFill>
                                  <a:srgbClr val="FFFF00"/>
                                </a:solidFill>
                                <a:latin typeface="Cambria Math" panose="02040503050406030204" pitchFamily="18" charset="0"/>
                                <a:cs typeface="Times New Roman" panose="02020603050405020304" pitchFamily="18" charset="0"/>
                              </a:rPr>
                              <m:t>2</m:t>
                            </m:r>
                          </m:sub>
                        </m:sSub>
                        <m:r>
                          <m:rPr>
                            <m:brk m:alnAt="2"/>
                          </m:rPr>
                          <a:rPr kumimoji="0" lang="vi-VN" sz="3600" b="1" i="1" u="none" strike="noStrike" kern="1200" cap="none" spc="0" normalizeH="0" baseline="0" noProof="0" dirty="0" smtClean="0">
                            <a:ln>
                              <a:noFill/>
                            </a:ln>
                            <a:solidFill>
                              <a:srgbClr val="FFFF00"/>
                            </a:solidFill>
                            <a:effectLst/>
                            <a:uLnTx/>
                            <a:uFillTx/>
                            <a:latin typeface="Cambria Math" panose="02040503050406030204" pitchFamily="18" charset="0"/>
                            <a:cs typeface="Times New Roman" panose="02020603050405020304" pitchFamily="18" charset="0"/>
                          </a:rPr>
                          <m:t>+</m:t>
                        </m:r>
                        <m:r>
                          <a:rPr kumimoji="0" lang="vi-VN" sz="3600" b="1" i="1" u="none" strike="noStrike" kern="1200" cap="none" spc="0" normalizeH="0" baseline="0" noProof="0" dirty="0" smtClean="0">
                            <a:ln>
                              <a:noFill/>
                            </a:ln>
                            <a:solidFill>
                              <a:srgbClr val="FFFF00"/>
                            </a:solidFill>
                            <a:effectLst/>
                            <a:uLnTx/>
                            <a:uFillTx/>
                            <a:latin typeface="Cambria Math" panose="02040503050406030204" pitchFamily="18" charset="0"/>
                            <a:cs typeface="Times New Roman" panose="02020603050405020304" pitchFamily="18" charset="0"/>
                          </a:rPr>
                          <m:t> </m:t>
                        </m:r>
                        <m:sSub>
                          <m:sSubPr>
                            <m:ctrlPr>
                              <a:rPr kumimoji="0" lang="vi-VN" sz="3600" b="1" i="1" u="none" strike="noStrike" kern="1200" cap="none" spc="0" normalizeH="0" baseline="0" noProof="0" dirty="0" smtClean="0">
                                <a:ln>
                                  <a:noFill/>
                                </a:ln>
                                <a:solidFill>
                                  <a:srgbClr val="FFFF00"/>
                                </a:solidFill>
                                <a:effectLst/>
                                <a:uLnTx/>
                                <a:uFillTx/>
                                <a:latin typeface="Cambria Math" panose="02040503050406030204" pitchFamily="18" charset="0"/>
                                <a:cs typeface="Times New Roman" panose="02020603050405020304" pitchFamily="18" charset="0"/>
                              </a:rPr>
                            </m:ctrlPr>
                          </m:sSubPr>
                          <m:e>
                            <m:r>
                              <m:rPr>
                                <m:sty m:val="p"/>
                              </m:rPr>
                              <a:rPr lang="vi-VN" sz="3600" b="1" i="1" dirty="0">
                                <a:solidFill>
                                  <a:srgbClr val="FFFF00"/>
                                </a:solidFill>
                                <a:latin typeface="Cambria Math" panose="02040503050406030204" pitchFamily="18" charset="0"/>
                                <a:cs typeface="Times New Roman" panose="02020603050405020304" pitchFamily="18" charset="0"/>
                              </a:rPr>
                              <m:t>H</m:t>
                            </m:r>
                          </m:e>
                          <m:sub>
                            <m:r>
                              <a:rPr lang="vi-VN" sz="3600" b="1" i="1" dirty="0">
                                <a:solidFill>
                                  <a:srgbClr val="FFFF00"/>
                                </a:solidFill>
                                <a:latin typeface="Cambria Math" panose="02040503050406030204" pitchFamily="18" charset="0"/>
                                <a:cs typeface="Times New Roman" panose="02020603050405020304" pitchFamily="18" charset="0"/>
                              </a:rPr>
                              <m:t>2</m:t>
                            </m:r>
                          </m:sub>
                        </m:sSub>
                        <m:r>
                          <m:rPr>
                            <m:sty m:val="p"/>
                            <m:brk m:alnAt="2"/>
                          </m:rPr>
                          <a:rPr lang="vi-VN" sz="3600" b="1" i="1" dirty="0">
                            <a:solidFill>
                              <a:srgbClr val="FFFF00"/>
                            </a:solidFill>
                            <a:latin typeface="Cambria Math" panose="02040503050406030204" pitchFamily="18" charset="0"/>
                            <a:cs typeface="Times New Roman" panose="02020603050405020304" pitchFamily="18" charset="0"/>
                          </a:rPr>
                          <m:t>O</m:t>
                        </m:r>
                      </m:e>
                    </m:groupChr>
                  </m:oMath>
                </a14:m>
                <a:r>
                  <a:rPr kumimoji="0" lang="vi-VN" sz="3600" b="1" i="0" u="none" strike="noStrike" kern="1200" cap="none" spc="0" normalizeH="0" baseline="0" noProof="0" dirty="0">
                    <a:ln>
                      <a:noFill/>
                    </a:ln>
                    <a:solidFill>
                      <a:srgbClr val="FFFF00"/>
                    </a:solidFill>
                    <a:effectLst/>
                    <a:uLnTx/>
                    <a:uFillTx/>
                    <a:latin typeface="#9Slide03 Sofia Pro Soft Bold" panose="020B0604020202020204" charset="0"/>
                    <a:cs typeface="Times New Roman" panose="02020603050405020304" pitchFamily="18" charset="0"/>
                  </a:rPr>
                  <a:t> </a:t>
                </a:r>
                <a:r>
                  <a:rPr kumimoji="0" lang="vi-VN" sz="3600" b="1" i="0" u="none" strike="noStrike" kern="1200" cap="none" spc="0" normalizeH="0" baseline="0" noProof="0">
                    <a:ln>
                      <a:noFill/>
                    </a:ln>
                    <a:solidFill>
                      <a:srgbClr val="FFFF00"/>
                    </a:solidFill>
                    <a:effectLst/>
                    <a:uLnTx/>
                    <a:uFillTx/>
                    <a:latin typeface="#9Slide03 Sofia Pro Soft Bold" panose="020B0604020202020204" charset="0"/>
                    <a:cs typeface="Times New Roman" panose="02020603050405020304" pitchFamily="18" charset="0"/>
                  </a:rPr>
                  <a:t>Y </a:t>
                </a:r>
                <a14:m>
                  <m:oMath xmlns:m="http://schemas.openxmlformats.org/officeDocument/2006/math">
                    <m:groupChr>
                      <m:groupChrPr>
                        <m:chr m:val="→"/>
                        <m:vertJc m:val="bot"/>
                        <m:ctrlPr>
                          <a:rPr kumimoji="0" lang="vi-VN" sz="3600" b="1" i="1" u="none" strike="noStrike" kern="1200" cap="none" spc="0" normalizeH="0" baseline="0" noProof="0" smtClean="0">
                            <a:ln>
                              <a:noFill/>
                            </a:ln>
                            <a:solidFill>
                              <a:srgbClr val="FFFF00"/>
                            </a:solidFill>
                            <a:effectLst/>
                            <a:uLnTx/>
                            <a:uFillTx/>
                            <a:latin typeface="Cambria Math" panose="02040503050406030204" pitchFamily="18" charset="0"/>
                            <a:cs typeface="Times New Roman" panose="02020603050405020304" pitchFamily="18" charset="0"/>
                          </a:rPr>
                        </m:ctrlPr>
                      </m:groupChrPr>
                      <m:e>
                        <m:r>
                          <m:rPr>
                            <m:brk m:alnAt="2"/>
                          </m:rPr>
                          <a:rPr kumimoji="0" lang="vi-VN" sz="3600" b="1" i="1" u="none" strike="noStrike" kern="1200" cap="none" spc="0" normalizeH="0" baseline="0" noProof="0" smtClean="0">
                            <a:ln>
                              <a:noFill/>
                            </a:ln>
                            <a:solidFill>
                              <a:srgbClr val="FFFF00"/>
                            </a:solidFill>
                            <a:effectLst/>
                            <a:uLnTx/>
                            <a:uFillTx/>
                            <a:latin typeface="Cambria Math" panose="02040503050406030204" pitchFamily="18" charset="0"/>
                            <a:cs typeface="Times New Roman" panose="02020603050405020304" pitchFamily="18" charset="0"/>
                          </a:rPr>
                          <m:t> </m:t>
                        </m:r>
                        <m:r>
                          <a:rPr kumimoji="0" lang="vi-VN" sz="3600" b="1" i="1" u="none" strike="noStrike" kern="1200" cap="none" spc="0" normalizeH="0" baseline="0" noProof="0" smtClean="0">
                            <a:ln>
                              <a:noFill/>
                            </a:ln>
                            <a:solidFill>
                              <a:srgbClr val="FFFF00"/>
                            </a:solidFill>
                            <a:effectLst/>
                            <a:uLnTx/>
                            <a:uFillTx/>
                            <a:latin typeface="Cambria Math" panose="02040503050406030204" pitchFamily="18" charset="0"/>
                            <a:cs typeface="Times New Roman" panose="02020603050405020304" pitchFamily="18" charset="0"/>
                          </a:rPr>
                          <m:t> + </m:t>
                        </m:r>
                        <m:r>
                          <m:rPr>
                            <m:sty m:val="p"/>
                          </m:rPr>
                          <a:rPr lang="vi-VN" sz="3600" b="1" i="1">
                            <a:solidFill>
                              <a:srgbClr val="FFFF00"/>
                            </a:solidFill>
                            <a:latin typeface="Cambria Math" panose="02040503050406030204" pitchFamily="18" charset="0"/>
                            <a:cs typeface="Times New Roman" panose="02020603050405020304" pitchFamily="18" charset="0"/>
                          </a:rPr>
                          <m:t>NaOH</m:t>
                        </m:r>
                        <m:r>
                          <a:rPr lang="vi-VN" sz="3600" b="1" i="1" smtClean="0">
                            <a:solidFill>
                              <a:srgbClr val="FFFF00"/>
                            </a:solidFill>
                            <a:latin typeface="Cambria Math" panose="02040503050406030204" pitchFamily="18" charset="0"/>
                            <a:cs typeface="Times New Roman" panose="02020603050405020304" pitchFamily="18" charset="0"/>
                          </a:rPr>
                          <m:t>  </m:t>
                        </m:r>
                      </m:e>
                    </m:groupChr>
                  </m:oMath>
                </a14:m>
                <a:r>
                  <a:rPr kumimoji="0" lang="vi-VN" sz="3600" b="1" i="0" u="none" strike="noStrike" kern="1200" cap="none" spc="0" normalizeH="0" baseline="0" noProof="0" dirty="0">
                    <a:ln>
                      <a:noFill/>
                    </a:ln>
                    <a:solidFill>
                      <a:srgbClr val="FFFF00"/>
                    </a:solidFill>
                    <a:effectLst/>
                    <a:uLnTx/>
                    <a:uFillTx/>
                    <a:latin typeface="#9Slide03 Sofia Pro Soft Bold" panose="020B0604020202020204" charset="0"/>
                    <a:cs typeface="Times New Roman" panose="02020603050405020304" pitchFamily="18" charset="0"/>
                  </a:rPr>
                  <a:t>  X</a:t>
                </a:r>
              </a:p>
              <a:p>
                <a:pPr lvl="0">
                  <a:defRPr/>
                </a:pPr>
                <a:r>
                  <a:rPr lang="vi-VN" sz="3600" b="1">
                    <a:solidFill>
                      <a:srgbClr val="FFFF00"/>
                    </a:solidFill>
                    <a:latin typeface="#9Slide03 Sofia Pro Soft Bold" panose="020B0604020202020204" charset="0"/>
                    <a:cs typeface="Times New Roman" panose="02020603050405020304" pitchFamily="18" charset="0"/>
                  </a:rPr>
                  <a:t>Công thức của X là</a:t>
                </a:r>
                <a:endParaRPr kumimoji="0" lang="vi-VN" sz="3600" b="1" i="0" u="none" strike="noStrike" kern="1200" cap="none" spc="0" normalizeH="0" baseline="0" noProof="0" dirty="0">
                  <a:ln>
                    <a:noFill/>
                  </a:ln>
                  <a:solidFill>
                    <a:srgbClr val="FFFF00"/>
                  </a:solidFill>
                  <a:effectLst/>
                  <a:uLnTx/>
                  <a:uFillTx/>
                  <a:latin typeface="#9Slide03 Sofia Pro Soft Bold" panose="020B0604020202020204" charset="0"/>
                  <a:cs typeface="Times New Roman" panose="02020603050405020304" pitchFamily="18" charset="0"/>
                </a:endParaRPr>
              </a:p>
            </p:txBody>
          </p:sp>
        </mc:Choice>
        <mc:Fallback xmlns="">
          <p:sp>
            <p:nvSpPr>
              <p:cNvPr id="3" name="Snip Diagonal Corner Rectangle 2"/>
              <p:cNvSpPr>
                <a:spLocks noRot="1" noChangeAspect="1" noMove="1" noResize="1" noEditPoints="1" noAdjustHandles="1" noChangeArrowheads="1" noChangeShapeType="1" noTextEdit="1"/>
              </p:cNvSpPr>
              <p:nvPr/>
            </p:nvSpPr>
            <p:spPr>
              <a:xfrm>
                <a:off x="864167" y="704366"/>
                <a:ext cx="10526728" cy="1604597"/>
              </a:xfrm>
              <a:prstGeom prst="snip2DiagRect">
                <a:avLst/>
              </a:prstGeom>
              <a:blipFill>
                <a:blip r:embed="rId6"/>
                <a:stretch>
                  <a:fillRect l="-521" t="-16350" b="-2509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865319" y="2465983"/>
                <a:ext cx="4992071"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a:solidFill>
                      <a:srgbClr val="0000CC"/>
                    </a:solidFill>
                    <a:latin typeface="#9Slide03 Sofia Pro Soft Bold" panose="020B0604020202020204" charset="0"/>
                    <a:cs typeface="Times New Roman" pitchFamily="18" charset="0"/>
                  </a:rPr>
                  <a:t>A. </a:t>
                </a:r>
                <a14:m>
                  <m:oMath xmlns:m="http://schemas.openxmlformats.org/officeDocument/2006/math">
                    <m:sSub>
                      <m:sSubPr>
                        <m:ctrlPr>
                          <a:rPr lang="vi-VN" sz="2400" b="1" i="1" smtClean="0">
                            <a:solidFill>
                              <a:srgbClr val="0000CC"/>
                            </a:solidFill>
                            <a:latin typeface="Cambria Math" panose="02040503050406030204" pitchFamily="18" charset="0"/>
                            <a:cs typeface="Times New Roman" pitchFamily="18" charset="0"/>
                          </a:rPr>
                        </m:ctrlPr>
                      </m:sSubPr>
                      <m:e>
                        <m:r>
                          <a:rPr lang="vi-VN" sz="2400" b="1" i="0">
                            <a:solidFill>
                              <a:srgbClr val="0000CC"/>
                            </a:solidFill>
                            <a:latin typeface="Cambria Math" panose="02040503050406030204" pitchFamily="18" charset="0"/>
                            <a:cs typeface="Times New Roman" pitchFamily="18" charset="0"/>
                          </a:rPr>
                          <m:t>𝐍𝐚𝐇𝐂𝐎</m:t>
                        </m:r>
                      </m:e>
                      <m:sub>
                        <m:r>
                          <a:rPr lang="vi-VN" sz="2400" b="1" i="0">
                            <a:solidFill>
                              <a:srgbClr val="0000CC"/>
                            </a:solidFill>
                            <a:latin typeface="Cambria Math" panose="02040503050406030204" pitchFamily="18" charset="0"/>
                            <a:cs typeface="Times New Roman" pitchFamily="18" charset="0"/>
                          </a:rPr>
                          <m:t>𝟑</m:t>
                        </m:r>
                      </m:sub>
                    </m:sSub>
                  </m:oMath>
                </a14:m>
                <a:endParaRPr lang="vi-VN" sz="2400" b="1" baseline="-25000">
                  <a:solidFill>
                    <a:srgbClr val="0000CC"/>
                  </a:solidFill>
                  <a:latin typeface="#9Slide03 Sofia Pro Soft Bold" panose="020B060402020202020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865319" y="2465983"/>
                <a:ext cx="4992071" cy="770816"/>
              </a:xfrm>
              <a:prstGeom prst="rect">
                <a:avLst/>
              </a:prstGeom>
              <a:blipFill>
                <a:blip r:embed="rId7"/>
                <a:stretch>
                  <a:fillRect l="-1954"/>
                </a:stretch>
              </a:blipFill>
              <a:ln w="28575">
                <a:noFill/>
              </a:ln>
            </p:spPr>
            <p:txBody>
              <a:bodyPr/>
              <a:lstStyle/>
              <a:p>
                <a:r>
                  <a:rPr lang="en-US">
                    <a:noFill/>
                  </a:rPr>
                  <a:t> </a:t>
                </a:r>
              </a:p>
            </p:txBody>
          </p:sp>
        </mc:Fallback>
      </mc:AlternateContent>
      <p:sp>
        <p:nvSpPr>
          <p:cNvPr id="5" name="Rectangle 4"/>
          <p:cNvSpPr/>
          <p:nvPr/>
        </p:nvSpPr>
        <p:spPr>
          <a:xfrm>
            <a:off x="5948413" y="2458032"/>
            <a:ext cx="566927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200" b="1" dirty="0">
                <a:solidFill>
                  <a:srgbClr val="0000CC"/>
                </a:solidFill>
                <a:latin typeface="#9Slide03 Sofia Pro Soft Bold" panose="020B0604020202020204" charset="0"/>
                <a:cs typeface="Arial" panose="020B0604020202020204" pitchFamily="34" charset="0"/>
              </a:rPr>
              <a:t>B</a:t>
            </a:r>
            <a:r>
              <a:rPr lang="en-US" sz="2200" b="1">
                <a:solidFill>
                  <a:srgbClr val="0000CC"/>
                </a:solidFill>
                <a:latin typeface="#9Slide03 Sofia Pro Soft Bold" panose="020B0604020202020204" charset="0"/>
                <a:cs typeface="Arial" panose="020B0604020202020204" pitchFamily="34" charset="0"/>
              </a:rPr>
              <a:t>. </a:t>
            </a:r>
            <a:r>
              <a:rPr lang="vi-VN" sz="2200" b="1">
                <a:solidFill>
                  <a:srgbClr val="0000CC"/>
                </a:solidFill>
                <a:latin typeface="#9Slide03 Sofia Pro Soft Bold" panose="020B0604020202020204" charset="0"/>
                <a:cs typeface="Arial" panose="020B0604020202020204" pitchFamily="34" charset="0"/>
              </a:rPr>
              <a:t>NaOH</a:t>
            </a:r>
            <a:endParaRPr lang="vi-VN" sz="2200" b="1" baseline="-25000">
              <a:solidFill>
                <a:srgbClr val="0000CC"/>
              </a:solidFill>
              <a:latin typeface="#9Slide03 Sofia Pro Soft Bold" panose="020B060402020202020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865319" y="3336497"/>
                <a:ext cx="495847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a:solidFill>
                      <a:srgbClr val="0000CC"/>
                    </a:solidFill>
                    <a:latin typeface="#9Slide03 Sofia Pro Soft Bold" panose="020B0604020202020204" charset="0"/>
                    <a:cs typeface="Times New Roman" pitchFamily="18" charset="0"/>
                  </a:rPr>
                  <a:t>C. </a:t>
                </a:r>
                <a14:m>
                  <m:oMath xmlns:m="http://schemas.openxmlformats.org/officeDocument/2006/math">
                    <m:sSub>
                      <m:sSubPr>
                        <m:ctrlPr>
                          <a:rPr lang="vi-VN" sz="2400" b="1" i="1" smtClean="0">
                            <a:solidFill>
                              <a:srgbClr val="0000CC"/>
                            </a:solidFill>
                            <a:latin typeface="Cambria Math" panose="02040503050406030204" pitchFamily="18" charset="0"/>
                            <a:cs typeface="Times New Roman" pitchFamily="18" charset="0"/>
                          </a:rPr>
                        </m:ctrlPr>
                      </m:sSubPr>
                      <m:e>
                        <m:r>
                          <a:rPr lang="vi-VN" sz="2400" b="1" i="0">
                            <a:solidFill>
                              <a:srgbClr val="0000CC"/>
                            </a:solidFill>
                            <a:latin typeface="Cambria Math" panose="02040503050406030204" pitchFamily="18" charset="0"/>
                            <a:cs typeface="Times New Roman" pitchFamily="18" charset="0"/>
                          </a:rPr>
                          <m:t>𝐍𝐚</m:t>
                        </m:r>
                      </m:e>
                      <m:sub>
                        <m:r>
                          <a:rPr lang="vi-VN" sz="2400" b="1" i="0">
                            <a:solidFill>
                              <a:srgbClr val="0000CC"/>
                            </a:solidFill>
                            <a:latin typeface="Cambria Math" panose="02040503050406030204" pitchFamily="18" charset="0"/>
                            <a:cs typeface="Times New Roman" pitchFamily="18" charset="0"/>
                          </a:rPr>
                          <m:t>𝟐</m:t>
                        </m:r>
                      </m:sub>
                    </m:sSub>
                    <m:sSub>
                      <m:sSubPr>
                        <m:ctrlPr>
                          <a:rPr lang="vi-VN" sz="2400" b="1" i="1" smtClean="0">
                            <a:solidFill>
                              <a:srgbClr val="0000CC"/>
                            </a:solidFill>
                            <a:latin typeface="Cambria Math" panose="02040503050406030204" pitchFamily="18" charset="0"/>
                            <a:cs typeface="Times New Roman" pitchFamily="18" charset="0"/>
                          </a:rPr>
                        </m:ctrlPr>
                      </m:sSubPr>
                      <m:e>
                        <m:r>
                          <a:rPr lang="vi-VN" sz="2400" b="1" i="0">
                            <a:solidFill>
                              <a:srgbClr val="0000CC"/>
                            </a:solidFill>
                            <a:latin typeface="Cambria Math" panose="02040503050406030204" pitchFamily="18" charset="0"/>
                            <a:cs typeface="Times New Roman" pitchFamily="18" charset="0"/>
                          </a:rPr>
                          <m:t>𝐂𝐎</m:t>
                        </m:r>
                      </m:e>
                      <m:sub>
                        <m:r>
                          <a:rPr lang="vi-VN" sz="2400" b="1" i="0">
                            <a:solidFill>
                              <a:srgbClr val="0000CC"/>
                            </a:solidFill>
                            <a:latin typeface="Cambria Math" panose="02040503050406030204" pitchFamily="18" charset="0"/>
                            <a:cs typeface="Times New Roman" pitchFamily="18" charset="0"/>
                          </a:rPr>
                          <m:t>𝟑</m:t>
                        </m:r>
                      </m:sub>
                    </m:sSub>
                  </m:oMath>
                </a14:m>
                <a:endParaRPr lang="vi-VN" sz="2400" b="1" baseline="-25000">
                  <a:solidFill>
                    <a:srgbClr val="0000CC"/>
                  </a:solidFill>
                  <a:latin typeface="#9Slide03 Sofia Pro Soft Bold" panose="020B060402020202020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865319" y="3336497"/>
                <a:ext cx="4958479" cy="770816"/>
              </a:xfrm>
              <a:prstGeom prst="rect">
                <a:avLst/>
              </a:prstGeom>
              <a:blipFill>
                <a:blip r:embed="rId8"/>
                <a:stretch>
                  <a:fillRect l="-1968"/>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979737" y="3344847"/>
                <a:ext cx="5669280"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00CC"/>
                    </a:solidFill>
                    <a:latin typeface="#9Slide03 Sofia Pro Soft Bold" panose="020B0604020202020204" charset="0"/>
                    <a:cs typeface="Arial" panose="020B0604020202020204" pitchFamily="34" charset="0"/>
                  </a:rPr>
                  <a:t>D</a:t>
                </a:r>
                <a:r>
                  <a:rPr lang="en-US" sz="2400" b="1">
                    <a:solidFill>
                      <a:srgbClr val="0000CC"/>
                    </a:solidFill>
                    <a:latin typeface="#9Slide03 Sofia Pro Soft Bold" panose="020B0604020202020204" charset="0"/>
                    <a:cs typeface="Arial" panose="020B0604020202020204" pitchFamily="34" charset="0"/>
                  </a:rPr>
                  <a:t>. </a:t>
                </a:r>
                <a14:m>
                  <m:oMath xmlns:m="http://schemas.openxmlformats.org/officeDocument/2006/math">
                    <m:sSub>
                      <m:sSubPr>
                        <m:ctrlPr>
                          <a:rPr lang="en-US" sz="2400" b="1" i="1" smtClean="0">
                            <a:solidFill>
                              <a:srgbClr val="0000CC"/>
                            </a:solidFill>
                            <a:latin typeface="Cambria Math" panose="02040503050406030204" pitchFamily="18" charset="0"/>
                            <a:cs typeface="Arial" panose="020B0604020202020204" pitchFamily="34" charset="0"/>
                          </a:rPr>
                        </m:ctrlPr>
                      </m:sSubPr>
                      <m:e>
                        <m:r>
                          <a:rPr lang="vi-VN" sz="2400" b="1" i="0">
                            <a:solidFill>
                              <a:srgbClr val="0000CC"/>
                            </a:solidFill>
                            <a:latin typeface="Cambria Math" panose="02040503050406030204" pitchFamily="18" charset="0"/>
                            <a:cs typeface="Arial" panose="020B0604020202020204" pitchFamily="34" charset="0"/>
                          </a:rPr>
                          <m:t>𝐍𝐚</m:t>
                        </m:r>
                      </m:e>
                      <m:sub>
                        <m:r>
                          <a:rPr lang="vi-VN" sz="2400" b="1" i="0">
                            <a:solidFill>
                              <a:srgbClr val="0000CC"/>
                            </a:solidFill>
                            <a:latin typeface="Cambria Math" panose="02040503050406030204" pitchFamily="18" charset="0"/>
                            <a:cs typeface="Arial" panose="020B0604020202020204" pitchFamily="34" charset="0"/>
                          </a:rPr>
                          <m:t>𝟐</m:t>
                        </m:r>
                      </m:sub>
                    </m:sSub>
                    <m:r>
                      <a:rPr lang="vi-VN" sz="2400" b="1" i="0">
                        <a:solidFill>
                          <a:srgbClr val="0000CC"/>
                        </a:solidFill>
                        <a:latin typeface="Cambria Math" panose="02040503050406030204" pitchFamily="18" charset="0"/>
                        <a:cs typeface="Arial" panose="020B0604020202020204" pitchFamily="34" charset="0"/>
                      </a:rPr>
                      <m:t>𝐎</m:t>
                    </m:r>
                  </m:oMath>
                </a14:m>
                <a:endParaRPr lang="en-US" sz="2400" b="1">
                  <a:solidFill>
                    <a:srgbClr val="0000CC"/>
                  </a:solidFill>
                  <a:latin typeface="#9Slide03 Sofia Pro Soft Bold" panose="020B060402020202020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979737" y="3344847"/>
                <a:ext cx="5669280" cy="770816"/>
              </a:xfrm>
              <a:prstGeom prst="rect">
                <a:avLst/>
              </a:prstGeom>
              <a:blipFill>
                <a:blip r:embed="rId9"/>
                <a:stretch>
                  <a:fillRect l="-1720"/>
                </a:stretch>
              </a:blipFill>
              <a:ln w="28575">
                <a:noFill/>
              </a:ln>
            </p:spPr>
            <p:txBody>
              <a:bodyPr/>
              <a:lstStyle/>
              <a:p>
                <a:r>
                  <a:rPr lang="en-US">
                    <a:noFill/>
                  </a:rPr>
                  <a:t> </a:t>
                </a:r>
              </a:p>
            </p:txBody>
          </p:sp>
        </mc:Fallback>
      </mc:AlternateContent>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42827" y="2479318"/>
            <a:ext cx="805722" cy="708059"/>
          </a:xfrm>
          <a:prstGeom prst="rect">
            <a:avLst/>
          </a:prstGeom>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67146" y="3324357"/>
            <a:ext cx="781403" cy="643628"/>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86152" y="3387976"/>
            <a:ext cx="804742" cy="707197"/>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58302" y="2543584"/>
            <a:ext cx="732592" cy="643793"/>
          </a:xfrm>
          <a:prstGeom prst="rect">
            <a:avLst/>
          </a:prstGeom>
        </p:spPr>
      </p:pic>
      <p:sp>
        <p:nvSpPr>
          <p:cNvPr id="14" name="Arrow: Left 12">
            <a:hlinkClick r:id="rId12" action="ppaction://hlinksldjump"/>
            <a:extLst>
              <a:ext uri="{FF2B5EF4-FFF2-40B4-BE49-F238E27FC236}">
                <a16:creationId xmlns:a16="http://schemas.microsoft.com/office/drawing/2014/main" id="{980A0D37-347E-3EF5-B943-4531F7366A3E}"/>
              </a:ext>
            </a:extLst>
          </p:cNvPr>
          <p:cNvSpPr/>
          <p:nvPr/>
        </p:nvSpPr>
        <p:spPr>
          <a:xfrm>
            <a:off x="4014134" y="5959365"/>
            <a:ext cx="1228693" cy="742950"/>
          </a:xfrm>
          <a:prstGeom prst="leftArrow">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6542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wind"/>
      </p:transition>
    </mc:Choice>
    <mc:Fallback xmlns="">
      <p:transition spd="slow" advTm="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4"/>
                                        </p:tgtEl>
                                        <p:attrNameLst>
                                          <p:attrName>fillcolor</p:attrName>
                                        </p:attrNameLst>
                                      </p:cBhvr>
                                      <p:to>
                                        <a:srgbClr val="FFF2CC"/>
                                      </p:to>
                                    </p:animClr>
                                    <p:set>
                                      <p:cBhvr>
                                        <p:cTn id="7" dur="250" fill="hold"/>
                                        <p:tgtEl>
                                          <p:spTgt spid="4"/>
                                        </p:tgtEl>
                                        <p:attrNameLst>
                                          <p:attrName>fill.type</p:attrName>
                                        </p:attrNameLst>
                                      </p:cBhvr>
                                      <p:to>
                                        <p:strVal val="solid"/>
                                      </p:to>
                                    </p:set>
                                    <p:set>
                                      <p:cBhvr>
                                        <p:cTn id="8" dur="250" fill="hold"/>
                                        <p:tgtEl>
                                          <p:spTgt spid="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9" presetID="23" presetClass="entr" presetSubtype="32"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strVal val="4*#ppt_w"/>
                                          </p:val>
                                        </p:tav>
                                        <p:tav tm="100000">
                                          <p:val>
                                            <p:strVal val="#ppt_w"/>
                                          </p:val>
                                        </p:tav>
                                      </p:tavLst>
                                    </p:anim>
                                    <p:anim calcmode="lin" valueType="num">
                                      <p:cBhvr>
                                        <p:cTn id="12"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Wrong Buzzer.wav"/>
                                        </p:tgtEl>
                                      </p:cMediaNode>
                                    </p:audio>
                                  </p:subTnLst>
                                </p:cTn>
                              </p:par>
                              <p:par>
                                <p:cTn id="13" presetID="1" presetClass="emph" presetSubtype="2" fill="hold" nodeType="withEffect">
                                  <p:stCondLst>
                                    <p:cond delay="1000"/>
                                  </p:stCondLst>
                                  <p:childTnLst>
                                    <p:animClr clrSpc="rgb" dir="cw">
                                      <p:cBhvr>
                                        <p:cTn id="14" dur="250" fill="hold"/>
                                        <p:tgtEl>
                                          <p:spTgt spid="4"/>
                                        </p:tgtEl>
                                        <p:attrNameLst>
                                          <p:attrName>fillcolor</p:attrName>
                                        </p:attrNameLst>
                                      </p:cBhvr>
                                      <p:to>
                                        <a:srgbClr val="FFFF00"/>
                                      </p:to>
                                    </p:animClr>
                                    <p:set>
                                      <p:cBhvr>
                                        <p:cTn id="15" dur="250" fill="hold"/>
                                        <p:tgtEl>
                                          <p:spTgt spid="4"/>
                                        </p:tgtEl>
                                        <p:attrNameLst>
                                          <p:attrName>fill.type</p:attrName>
                                        </p:attrNameLst>
                                      </p:cBhvr>
                                      <p:to>
                                        <p:strVal val="solid"/>
                                      </p:to>
                                    </p:set>
                                    <p:set>
                                      <p:cBhvr>
                                        <p:cTn id="16"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250" fill="hold"/>
                                        <p:tgtEl>
                                          <p:spTgt spid="5"/>
                                        </p:tgtEl>
                                        <p:attrNameLst>
                                          <p:attrName>fillcolor</p:attrName>
                                        </p:attrNameLst>
                                      </p:cBhvr>
                                      <p:to>
                                        <a:srgbClr val="FFF2CC"/>
                                      </p:to>
                                    </p:animClr>
                                    <p:set>
                                      <p:cBhvr>
                                        <p:cTn id="22" dur="250" fill="hold"/>
                                        <p:tgtEl>
                                          <p:spTgt spid="5"/>
                                        </p:tgtEl>
                                        <p:attrNameLst>
                                          <p:attrName>fill.type</p:attrName>
                                        </p:attrNameLst>
                                      </p:cBhvr>
                                      <p:to>
                                        <p:strVal val="solid"/>
                                      </p:to>
                                    </p:set>
                                    <p:set>
                                      <p:cBhvr>
                                        <p:cTn id="23" dur="250" fill="hold"/>
                                        <p:tgtEl>
                                          <p:spTgt spid="5"/>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par>
                                <p:cTn id="24" presetID="23" presetClass="entr" presetSubtype="32" fill="hold" nodeType="withEffect">
                                  <p:stCondLst>
                                    <p:cond delay="1000"/>
                                  </p:stCondLst>
                                  <p:childTnLst>
                                    <p:set>
                                      <p:cBhvr>
                                        <p:cTn id="25" dur="1" fill="hold">
                                          <p:stCondLst>
                                            <p:cond delay="0"/>
                                          </p:stCondLst>
                                        </p:cTn>
                                        <p:tgtEl>
                                          <p:spTgt spid="11"/>
                                        </p:tgtEl>
                                        <p:attrNameLst>
                                          <p:attrName>style.visibility</p:attrName>
                                        </p:attrNameLst>
                                      </p:cBhvr>
                                      <p:to>
                                        <p:strVal val="visible"/>
                                      </p:to>
                                    </p:set>
                                    <p:anim calcmode="lin" valueType="num">
                                      <p:cBhvr>
                                        <p:cTn id="26" dur="250" fill="hold"/>
                                        <p:tgtEl>
                                          <p:spTgt spid="11"/>
                                        </p:tgtEl>
                                        <p:attrNameLst>
                                          <p:attrName>ppt_w</p:attrName>
                                        </p:attrNameLst>
                                      </p:cBhvr>
                                      <p:tavLst>
                                        <p:tav tm="0">
                                          <p:val>
                                            <p:strVal val="4*#ppt_w"/>
                                          </p:val>
                                        </p:tav>
                                        <p:tav tm="100000">
                                          <p:val>
                                            <p:strVal val="#ppt_w"/>
                                          </p:val>
                                        </p:tav>
                                      </p:tavLst>
                                    </p:anim>
                                    <p:anim calcmode="lin" valueType="num">
                                      <p:cBhvr>
                                        <p:cTn id="27"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Wrong Buzzer.wav"/>
                                        </p:tgtEl>
                                      </p:cMediaNode>
                                    </p:audio>
                                  </p:subTnLst>
                                </p:cTn>
                              </p:par>
                              <p:par>
                                <p:cTn id="28" presetID="1" presetClass="emph" presetSubtype="2" fill="hold" nodeType="withEffect">
                                  <p:stCondLst>
                                    <p:cond delay="1000"/>
                                  </p:stCondLst>
                                  <p:childTnLst>
                                    <p:animClr clrSpc="rgb" dir="cw">
                                      <p:cBhvr>
                                        <p:cTn id="29" dur="250" fill="hold"/>
                                        <p:tgtEl>
                                          <p:spTgt spid="5"/>
                                        </p:tgtEl>
                                        <p:attrNameLst>
                                          <p:attrName>fillcolor</p:attrName>
                                        </p:attrNameLst>
                                      </p:cBhvr>
                                      <p:to>
                                        <a:srgbClr val="FFFF00"/>
                                      </p:to>
                                    </p:animClr>
                                    <p:set>
                                      <p:cBhvr>
                                        <p:cTn id="30" dur="250" fill="hold"/>
                                        <p:tgtEl>
                                          <p:spTgt spid="5"/>
                                        </p:tgtEl>
                                        <p:attrNameLst>
                                          <p:attrName>fill.type</p:attrName>
                                        </p:attrNameLst>
                                      </p:cBhvr>
                                      <p:to>
                                        <p:strVal val="solid"/>
                                      </p:to>
                                    </p:set>
                                    <p:set>
                                      <p:cBhvr>
                                        <p:cTn id="31"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32" restart="whenNotActive" fill="hold" evtFilter="cancelBubble" nodeType="interactiveSeq">
                <p:stCondLst>
                  <p:cond evt="onClick" delay="0">
                    <p:tgtEl>
                      <p:spTgt spid="6"/>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250" fill="hold"/>
                                        <p:tgtEl>
                                          <p:spTgt spid="6"/>
                                        </p:tgtEl>
                                        <p:attrNameLst>
                                          <p:attrName>fillcolor</p:attrName>
                                        </p:attrNameLst>
                                      </p:cBhvr>
                                      <p:to>
                                        <a:srgbClr val="FFF2CC"/>
                                      </p:to>
                                    </p:animClr>
                                    <p:set>
                                      <p:cBhvr>
                                        <p:cTn id="37" dur="250" fill="hold"/>
                                        <p:tgtEl>
                                          <p:spTgt spid="6"/>
                                        </p:tgtEl>
                                        <p:attrNameLst>
                                          <p:attrName>fill.type</p:attrName>
                                        </p:attrNameLst>
                                      </p:cBhvr>
                                      <p:to>
                                        <p:strVal val="solid"/>
                                      </p:to>
                                    </p:set>
                                    <p:set>
                                      <p:cBhvr>
                                        <p:cTn id="38" dur="250" fill="hold"/>
                                        <p:tgtEl>
                                          <p:spTgt spid="6"/>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par>
                                <p:cTn id="39" presetID="23" presetClass="entr" presetSubtype="32" fill="hold" nodeType="withEffect">
                                  <p:stCondLst>
                                    <p:cond delay="1000"/>
                                  </p:stCondLst>
                                  <p:childTnLst>
                                    <p:set>
                                      <p:cBhvr>
                                        <p:cTn id="40" dur="1" fill="hold">
                                          <p:stCondLst>
                                            <p:cond delay="0"/>
                                          </p:stCondLst>
                                        </p:cTn>
                                        <p:tgtEl>
                                          <p:spTgt spid="9"/>
                                        </p:tgtEl>
                                        <p:attrNameLst>
                                          <p:attrName>style.visibility</p:attrName>
                                        </p:attrNameLst>
                                      </p:cBhvr>
                                      <p:to>
                                        <p:strVal val="visible"/>
                                      </p:to>
                                    </p:set>
                                    <p:anim calcmode="lin" valueType="num">
                                      <p:cBhvr>
                                        <p:cTn id="41" dur="250" fill="hold"/>
                                        <p:tgtEl>
                                          <p:spTgt spid="9"/>
                                        </p:tgtEl>
                                        <p:attrNameLst>
                                          <p:attrName>ppt_w</p:attrName>
                                        </p:attrNameLst>
                                      </p:cBhvr>
                                      <p:tavLst>
                                        <p:tav tm="0">
                                          <p:val>
                                            <p:strVal val="4*#ppt_w"/>
                                          </p:val>
                                        </p:tav>
                                        <p:tav tm="100000">
                                          <p:val>
                                            <p:strVal val="#ppt_w"/>
                                          </p:val>
                                        </p:tav>
                                      </p:tavLst>
                                    </p:anim>
                                    <p:anim calcmode="lin" valueType="num">
                                      <p:cBhvr>
                                        <p:cTn id="42"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4" name="Check mark.wav"/>
                                        </p:tgtEl>
                                      </p:cMediaNode>
                                    </p:audio>
                                  </p:subTnLst>
                                </p:cTn>
                              </p:par>
                              <p:par>
                                <p:cTn id="43" presetID="1" presetClass="emph" presetSubtype="2" fill="hold" nodeType="withEffect">
                                  <p:stCondLst>
                                    <p:cond delay="1000"/>
                                  </p:stCondLst>
                                  <p:childTnLst>
                                    <p:animClr clrSpc="rgb" dir="cw">
                                      <p:cBhvr>
                                        <p:cTn id="44" dur="250" fill="hold"/>
                                        <p:tgtEl>
                                          <p:spTgt spid="6"/>
                                        </p:tgtEl>
                                        <p:attrNameLst>
                                          <p:attrName>fillcolor</p:attrName>
                                        </p:attrNameLst>
                                      </p:cBhvr>
                                      <p:to>
                                        <a:srgbClr val="00B050"/>
                                      </p:to>
                                    </p:animClr>
                                    <p:set>
                                      <p:cBhvr>
                                        <p:cTn id="45" dur="250" fill="hold"/>
                                        <p:tgtEl>
                                          <p:spTgt spid="6"/>
                                        </p:tgtEl>
                                        <p:attrNameLst>
                                          <p:attrName>fill.type</p:attrName>
                                        </p:attrNameLst>
                                      </p:cBhvr>
                                      <p:to>
                                        <p:strVal val="solid"/>
                                      </p:to>
                                    </p:set>
                                    <p:set>
                                      <p:cBhvr>
                                        <p:cTn id="46"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7" restart="whenNotActive" fill="hold" evtFilter="cancelBubble" nodeType="interactiveSeq">
                <p:stCondLst>
                  <p:cond evt="onClick" delay="0">
                    <p:tgtEl>
                      <p:spTgt spid="7"/>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250" fill="hold"/>
                                        <p:tgtEl>
                                          <p:spTgt spid="7"/>
                                        </p:tgtEl>
                                        <p:attrNameLst>
                                          <p:attrName>fillcolor</p:attrName>
                                        </p:attrNameLst>
                                      </p:cBhvr>
                                      <p:to>
                                        <a:srgbClr val="FFF2CC"/>
                                      </p:to>
                                    </p:animClr>
                                    <p:set>
                                      <p:cBhvr>
                                        <p:cTn id="52" dur="250" fill="hold"/>
                                        <p:tgtEl>
                                          <p:spTgt spid="7"/>
                                        </p:tgtEl>
                                        <p:attrNameLst>
                                          <p:attrName>fill.type</p:attrName>
                                        </p:attrNameLst>
                                      </p:cBhvr>
                                      <p:to>
                                        <p:strVal val="solid"/>
                                      </p:to>
                                    </p:set>
                                    <p:set>
                                      <p:cBhvr>
                                        <p:cTn id="53" dur="250" fill="hold"/>
                                        <p:tgtEl>
                                          <p:spTgt spid="7"/>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4" presetID="23" presetClass="entr" presetSubtype="32" fill="hold" nodeType="withEffect">
                                  <p:stCondLst>
                                    <p:cond delay="1000"/>
                                  </p:stCondLst>
                                  <p:childTnLst>
                                    <p:set>
                                      <p:cBhvr>
                                        <p:cTn id="55" dur="1" fill="hold">
                                          <p:stCondLst>
                                            <p:cond delay="0"/>
                                          </p:stCondLst>
                                        </p:cTn>
                                        <p:tgtEl>
                                          <p:spTgt spid="10"/>
                                        </p:tgtEl>
                                        <p:attrNameLst>
                                          <p:attrName>style.visibility</p:attrName>
                                        </p:attrNameLst>
                                      </p:cBhvr>
                                      <p:to>
                                        <p:strVal val="visible"/>
                                      </p:to>
                                    </p:set>
                                    <p:anim calcmode="lin" valueType="num">
                                      <p:cBhvr>
                                        <p:cTn id="56" dur="250" fill="hold"/>
                                        <p:tgtEl>
                                          <p:spTgt spid="10"/>
                                        </p:tgtEl>
                                        <p:attrNameLst>
                                          <p:attrName>ppt_w</p:attrName>
                                        </p:attrNameLst>
                                      </p:cBhvr>
                                      <p:tavLst>
                                        <p:tav tm="0">
                                          <p:val>
                                            <p:strVal val="4*#ppt_w"/>
                                          </p:val>
                                        </p:tav>
                                        <p:tav tm="100000">
                                          <p:val>
                                            <p:strVal val="#ppt_w"/>
                                          </p:val>
                                        </p:tav>
                                      </p:tavLst>
                                    </p:anim>
                                    <p:anim calcmode="lin" valueType="num">
                                      <p:cBhvr>
                                        <p:cTn id="57"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Wrong Buzzer.wav"/>
                                        </p:tgtEl>
                                      </p:cMediaNode>
                                    </p:audio>
                                  </p:subTnLst>
                                </p:cTn>
                              </p:par>
                              <p:par>
                                <p:cTn id="58" presetID="1" presetClass="emph" presetSubtype="2" fill="hold" nodeType="withEffect">
                                  <p:stCondLst>
                                    <p:cond delay="1000"/>
                                  </p:stCondLst>
                                  <p:childTnLst>
                                    <p:animClr clrSpc="rgb" dir="cw">
                                      <p:cBhvr>
                                        <p:cTn id="59" dur="250" fill="hold"/>
                                        <p:tgtEl>
                                          <p:spTgt spid="7"/>
                                        </p:tgtEl>
                                        <p:attrNameLst>
                                          <p:attrName>fillcolor</p:attrName>
                                        </p:attrNameLst>
                                      </p:cBhvr>
                                      <p:to>
                                        <a:srgbClr val="FFFF00"/>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p:cNvSpPr>
          <p:nvPr/>
        </p:nvSpPr>
        <p:spPr bwMode="auto">
          <a:xfrm>
            <a:off x="2548327" y="1888760"/>
            <a:ext cx="8545417" cy="3987384"/>
          </a:xfrm>
          <a:prstGeom prst="rect">
            <a:avLst/>
          </a:prstGeom>
          <a:noFill/>
          <a:ln>
            <a:noFill/>
          </a:ln>
        </p:spPr>
        <p:txBody>
          <a:bodyPr anchorCtr="1"/>
          <a:lstStyle>
            <a:lvl1pPr marL="342900" indent="-342900"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l">
              <a:defRPr/>
            </a:pPr>
            <a:r>
              <a:rPr lang="en-US" sz="4000" b="1" dirty="0" err="1">
                <a:latin typeface="Times New Roman" panose="02020603050405020304" pitchFamily="18" charset="0"/>
                <a:cs typeface="Times New Roman" panose="02020603050405020304" pitchFamily="18" charset="0"/>
              </a:rPr>
              <a:t>Ôn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lại</a:t>
            </a:r>
            <a:r>
              <a:rPr lang="en-US" sz="4000" b="1" dirty="0">
                <a:latin typeface="Times New Roman" panose="02020603050405020304" pitchFamily="18" charset="0"/>
                <a:cs typeface="Times New Roman" panose="02020603050405020304" pitchFamily="18" charset="0"/>
              </a:rPr>
              <a:t> </a:t>
            </a:r>
            <a:r>
              <a:rPr lang="en-US" sz="4000" b="1" err="1">
                <a:latin typeface="Times New Roman" panose="02020603050405020304" pitchFamily="18" charset="0"/>
                <a:cs typeface="Times New Roman" panose="02020603050405020304" pitchFamily="18" charset="0"/>
              </a:rPr>
              <a:t>bài</a:t>
            </a:r>
            <a:r>
              <a:rPr lang="en-US" sz="4000" b="1">
                <a:latin typeface="Times New Roman" panose="02020603050405020304" pitchFamily="18" charset="0"/>
                <a:cs typeface="Times New Roman" panose="02020603050405020304" pitchFamily="18" charset="0"/>
              </a:rPr>
              <a:t> </a:t>
            </a:r>
            <a:r>
              <a:rPr lang="vi-VN" sz="4000" b="1">
                <a:latin typeface="Times New Roman" panose="02020603050405020304" pitchFamily="18" charset="0"/>
                <a:cs typeface="Times New Roman" panose="02020603050405020304" pitchFamily="18" charset="0"/>
              </a:rPr>
              <a:t>17</a:t>
            </a:r>
            <a:r>
              <a:rPr lang="en-US" sz="4000" b="1">
                <a:latin typeface="Times New Roman" panose="02020603050405020304" pitchFamily="18" charset="0"/>
                <a:cs typeface="Times New Roman" panose="02020603050405020304" pitchFamily="18" charset="0"/>
              </a:rPr>
              <a:t>: </a:t>
            </a:r>
            <a:r>
              <a:rPr lang="vi-VN" sz="4000" b="1">
                <a:latin typeface="Times New Roman" panose="02020603050405020304" pitchFamily="18" charset="0"/>
                <a:cs typeface="Times New Roman" panose="02020603050405020304" pitchFamily="18" charset="0"/>
              </a:rPr>
              <a:t>Nguyên tố nhóm IA</a:t>
            </a:r>
            <a:r>
              <a:rPr lang="en-US" sz="4000" b="1">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a:p>
            <a:pPr algn="l">
              <a:defRPr/>
            </a:pPr>
            <a:r>
              <a:rPr lang="en-US" sz="4000" b="1" dirty="0" err="1">
                <a:latin typeface="Times New Roman" panose="02020603050405020304" pitchFamily="18" charset="0"/>
                <a:cs typeface="Times New Roman" panose="02020603050405020304" pitchFamily="18" charset="0"/>
              </a:rPr>
              <a:t>Tìm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hiểu</a:t>
            </a:r>
            <a:r>
              <a:rPr lang="en-US" sz="4000" b="1" dirty="0">
                <a:latin typeface="Times New Roman" panose="02020603050405020304" pitchFamily="18" charset="0"/>
                <a:cs typeface="Times New Roman" panose="02020603050405020304" pitchFamily="18" charset="0"/>
              </a:rPr>
              <a:t> </a:t>
            </a:r>
            <a:r>
              <a:rPr lang="en-US" sz="4000" b="1" err="1">
                <a:latin typeface="Times New Roman" panose="02020603050405020304" pitchFamily="18" charset="0"/>
                <a:cs typeface="Times New Roman" panose="02020603050405020304" pitchFamily="18" charset="0"/>
              </a:rPr>
              <a:t>trước</a:t>
            </a:r>
            <a:r>
              <a:rPr lang="en-US" sz="4000" b="1">
                <a:latin typeface="Times New Roman" panose="02020603050405020304" pitchFamily="18" charset="0"/>
                <a:cs typeface="Times New Roman" panose="02020603050405020304" pitchFamily="18" charset="0"/>
              </a:rPr>
              <a:t> bài</a:t>
            </a:r>
            <a:r>
              <a:rPr lang="vi-VN" sz="4000" b="1">
                <a:latin typeface="Times New Roman" panose="02020603050405020304" pitchFamily="18" charset="0"/>
                <a:cs typeface="Times New Roman" panose="02020603050405020304" pitchFamily="18" charset="0"/>
              </a:rPr>
              <a:t> 18</a:t>
            </a:r>
            <a:r>
              <a:rPr lang="en-US" sz="4000" b="1">
                <a:latin typeface="Times New Roman" panose="02020603050405020304" pitchFamily="18" charset="0"/>
                <a:cs typeface="Times New Roman" panose="02020603050405020304" pitchFamily="18" charset="0"/>
              </a:rPr>
              <a:t>: </a:t>
            </a:r>
            <a:r>
              <a:rPr lang="vi-VN" sz="4000" b="1">
                <a:latin typeface="Times New Roman" panose="02020603050405020304" pitchFamily="18" charset="0"/>
                <a:cs typeface="Times New Roman" panose="02020603050405020304" pitchFamily="18" charset="0"/>
              </a:rPr>
              <a:t>Nguyên tố nhóm IIA.</a:t>
            </a:r>
            <a:endParaRPr lang="en-US" b="1" dirty="0">
              <a:solidFill>
                <a:srgbClr val="0000CC"/>
              </a:solidFill>
            </a:endParaRPr>
          </a:p>
        </p:txBody>
      </p:sp>
      <p:sp>
        <p:nvSpPr>
          <p:cNvPr id="7" name="TextBox 6"/>
          <p:cNvSpPr txBox="1"/>
          <p:nvPr/>
        </p:nvSpPr>
        <p:spPr>
          <a:xfrm>
            <a:off x="7929797" y="2788170"/>
            <a:ext cx="184731" cy="369332"/>
          </a:xfrm>
          <a:prstGeom prst="rect">
            <a:avLst/>
          </a:prstGeom>
          <a:noFill/>
        </p:spPr>
        <p:txBody>
          <a:bodyPr wrap="none" rtlCol="0">
            <a:spAutoFit/>
          </a:bodyPr>
          <a:lstStyle/>
          <a:p>
            <a:endParaRPr lang="en-US" dirty="0"/>
          </a:p>
        </p:txBody>
      </p:sp>
      <p:sp>
        <p:nvSpPr>
          <p:cNvPr id="9" name="TextBox 8"/>
          <p:cNvSpPr txBox="1"/>
          <p:nvPr/>
        </p:nvSpPr>
        <p:spPr>
          <a:xfrm>
            <a:off x="2128604" y="284894"/>
            <a:ext cx="6370819" cy="769441"/>
          </a:xfrm>
          <a:prstGeom prst="rect">
            <a:avLst/>
          </a:prstGeom>
          <a:noFill/>
        </p:spPr>
        <p:txBody>
          <a:bodyPr wrap="square" rtlCol="0">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HƯỚNG DẪN VỀ NHÀ</a:t>
            </a:r>
          </a:p>
        </p:txBody>
      </p:sp>
      <p:pic>
        <p:nvPicPr>
          <p:cNvPr id="5" name="图片 24">
            <a:extLst>
              <a:ext uri="{FF2B5EF4-FFF2-40B4-BE49-F238E27FC236}">
                <a16:creationId xmlns:a16="http://schemas.microsoft.com/office/drawing/2014/main" id="{655CA35D-8273-4668-82A0-C765CD98C632}"/>
              </a:ext>
            </a:extLst>
          </p:cNvPr>
          <p:cNvPicPr>
            <a:picLocks noChangeAspect="1"/>
          </p:cNvPicPr>
          <p:nvPr/>
        </p:nvPicPr>
        <p:blipFill>
          <a:blip r:embed="rId2"/>
          <a:stretch>
            <a:fillRect/>
          </a:stretch>
        </p:blipFill>
        <p:spPr>
          <a:xfrm>
            <a:off x="1869739" y="4852168"/>
            <a:ext cx="2950720" cy="1658256"/>
          </a:xfrm>
          <a:prstGeom prst="rect">
            <a:avLst/>
          </a:prstGeom>
        </p:spPr>
      </p:pic>
      <p:pic>
        <p:nvPicPr>
          <p:cNvPr id="8" name="图片 28">
            <a:extLst>
              <a:ext uri="{FF2B5EF4-FFF2-40B4-BE49-F238E27FC236}">
                <a16:creationId xmlns:a16="http://schemas.microsoft.com/office/drawing/2014/main" id="{4693DD7E-BAC5-4F55-9B73-7188916EC809}"/>
              </a:ext>
            </a:extLst>
          </p:cNvPr>
          <p:cNvPicPr>
            <a:picLocks noChangeAspect="1"/>
          </p:cNvPicPr>
          <p:nvPr/>
        </p:nvPicPr>
        <p:blipFill>
          <a:blip r:embed="rId3"/>
          <a:stretch>
            <a:fillRect/>
          </a:stretch>
        </p:blipFill>
        <p:spPr>
          <a:xfrm>
            <a:off x="-33012" y="3895784"/>
            <a:ext cx="3032007" cy="2528027"/>
          </a:xfrm>
          <a:prstGeom prst="rect">
            <a:avLst/>
          </a:prstGeom>
        </p:spPr>
      </p:pic>
      <p:grpSp>
        <p:nvGrpSpPr>
          <p:cNvPr id="10" name="组合 43">
            <a:extLst>
              <a:ext uri="{FF2B5EF4-FFF2-40B4-BE49-F238E27FC236}">
                <a16:creationId xmlns:a16="http://schemas.microsoft.com/office/drawing/2014/main" id="{E48C34C2-D5A2-4F0C-AC0F-4EF5A9C291B1}"/>
              </a:ext>
            </a:extLst>
          </p:cNvPr>
          <p:cNvGrpSpPr/>
          <p:nvPr/>
        </p:nvGrpSpPr>
        <p:grpSpPr>
          <a:xfrm>
            <a:off x="10381572" y="-123957"/>
            <a:ext cx="1895053" cy="1182880"/>
            <a:chOff x="7180022" y="219753"/>
            <a:chExt cx="1592029" cy="993734"/>
          </a:xfrm>
        </p:grpSpPr>
        <p:pic>
          <p:nvPicPr>
            <p:cNvPr id="11" name="图片 25">
              <a:extLst>
                <a:ext uri="{FF2B5EF4-FFF2-40B4-BE49-F238E27FC236}">
                  <a16:creationId xmlns:a16="http://schemas.microsoft.com/office/drawing/2014/main" id="{E7C3B35B-B8D2-4C49-81CB-DDBD637AFF90}"/>
                </a:ext>
              </a:extLst>
            </p:cNvPr>
            <p:cNvPicPr>
              <a:picLocks noChangeAspect="1"/>
            </p:cNvPicPr>
            <p:nvPr/>
          </p:nvPicPr>
          <p:blipFill>
            <a:blip r:embed="rId4"/>
            <a:stretch>
              <a:fillRect/>
            </a:stretch>
          </p:blipFill>
          <p:spPr>
            <a:xfrm>
              <a:off x="7778317" y="219753"/>
              <a:ext cx="993734" cy="993734"/>
            </a:xfrm>
            <a:prstGeom prst="rect">
              <a:avLst/>
            </a:prstGeom>
          </p:spPr>
        </p:pic>
        <p:pic>
          <p:nvPicPr>
            <p:cNvPr id="12" name="图片 32">
              <a:extLst>
                <a:ext uri="{FF2B5EF4-FFF2-40B4-BE49-F238E27FC236}">
                  <a16:creationId xmlns:a16="http://schemas.microsoft.com/office/drawing/2014/main" id="{895DE241-E92B-4927-900E-8FD3D5BB3797}"/>
                </a:ext>
              </a:extLst>
            </p:cNvPr>
            <p:cNvPicPr>
              <a:picLocks noChangeAspect="1"/>
            </p:cNvPicPr>
            <p:nvPr/>
          </p:nvPicPr>
          <p:blipFill>
            <a:blip r:embed="rId5"/>
            <a:stretch>
              <a:fillRect/>
            </a:stretch>
          </p:blipFill>
          <p:spPr>
            <a:xfrm>
              <a:off x="7180022" y="595615"/>
              <a:ext cx="1530229" cy="615749"/>
            </a:xfrm>
            <a:prstGeom prst="rect">
              <a:avLst/>
            </a:prstGeom>
          </p:spPr>
        </p:pic>
      </p:grpSp>
      <p:pic>
        <p:nvPicPr>
          <p:cNvPr id="13" name="图片 35">
            <a:extLst>
              <a:ext uri="{FF2B5EF4-FFF2-40B4-BE49-F238E27FC236}">
                <a16:creationId xmlns:a16="http://schemas.microsoft.com/office/drawing/2014/main" id="{2B1D96BD-DF8F-4B04-987B-AA4ECECC8764}"/>
              </a:ext>
            </a:extLst>
          </p:cNvPr>
          <p:cNvPicPr>
            <a:picLocks noChangeAspect="1"/>
          </p:cNvPicPr>
          <p:nvPr/>
        </p:nvPicPr>
        <p:blipFill>
          <a:blip r:embed="rId6"/>
          <a:stretch>
            <a:fillRect/>
          </a:stretch>
        </p:blipFill>
        <p:spPr>
          <a:xfrm>
            <a:off x="2009278" y="4492108"/>
            <a:ext cx="1438781" cy="585267"/>
          </a:xfrm>
          <a:prstGeom prst="rect">
            <a:avLst/>
          </a:prstGeom>
        </p:spPr>
      </p:pic>
      <p:pic>
        <p:nvPicPr>
          <p:cNvPr id="14" name="图片 27">
            <a:extLst>
              <a:ext uri="{FF2B5EF4-FFF2-40B4-BE49-F238E27FC236}">
                <a16:creationId xmlns:a16="http://schemas.microsoft.com/office/drawing/2014/main" id="{1B4FF0A3-E370-4B23-B855-B90E306442BA}"/>
              </a:ext>
            </a:extLst>
          </p:cNvPr>
          <p:cNvPicPr>
            <a:picLocks noChangeAspect="1"/>
          </p:cNvPicPr>
          <p:nvPr/>
        </p:nvPicPr>
        <p:blipFill>
          <a:blip r:embed="rId7"/>
          <a:stretch>
            <a:fillRect/>
          </a:stretch>
        </p:blipFill>
        <p:spPr>
          <a:xfrm>
            <a:off x="-373870" y="6430038"/>
            <a:ext cx="12997799" cy="430821"/>
          </a:xfrm>
          <a:prstGeom prst="rect">
            <a:avLst/>
          </a:prstGeom>
        </p:spPr>
      </p:pic>
      <p:pic>
        <p:nvPicPr>
          <p:cNvPr id="15" name="图片 29">
            <a:extLst>
              <a:ext uri="{FF2B5EF4-FFF2-40B4-BE49-F238E27FC236}">
                <a16:creationId xmlns:a16="http://schemas.microsoft.com/office/drawing/2014/main" id="{33D6A114-2470-4715-830C-28260D2ECE35}"/>
              </a:ext>
            </a:extLst>
          </p:cNvPr>
          <p:cNvPicPr>
            <a:picLocks noChangeAspect="1"/>
          </p:cNvPicPr>
          <p:nvPr/>
        </p:nvPicPr>
        <p:blipFill>
          <a:blip r:embed="rId8"/>
          <a:stretch>
            <a:fillRect/>
          </a:stretch>
        </p:blipFill>
        <p:spPr>
          <a:xfrm>
            <a:off x="600286" y="5283186"/>
            <a:ext cx="634039" cy="1365623"/>
          </a:xfrm>
          <a:prstGeom prst="rect">
            <a:avLst/>
          </a:prstGeom>
        </p:spPr>
      </p:pic>
      <p:pic>
        <p:nvPicPr>
          <p:cNvPr id="16" name="图片 31">
            <a:extLst>
              <a:ext uri="{FF2B5EF4-FFF2-40B4-BE49-F238E27FC236}">
                <a16:creationId xmlns:a16="http://schemas.microsoft.com/office/drawing/2014/main" id="{44F3D5BF-0C3C-4308-8162-8988AB671EAC}"/>
              </a:ext>
            </a:extLst>
          </p:cNvPr>
          <p:cNvPicPr>
            <a:picLocks noChangeAspect="1"/>
          </p:cNvPicPr>
          <p:nvPr/>
        </p:nvPicPr>
        <p:blipFill>
          <a:blip r:embed="rId9"/>
          <a:stretch>
            <a:fillRect/>
          </a:stretch>
        </p:blipFill>
        <p:spPr>
          <a:xfrm>
            <a:off x="-147824" y="6192954"/>
            <a:ext cx="723455" cy="349535"/>
          </a:xfrm>
          <a:prstGeom prst="rect">
            <a:avLst/>
          </a:prstGeom>
        </p:spPr>
      </p:pic>
      <p:pic>
        <p:nvPicPr>
          <p:cNvPr id="17" name="图片 62">
            <a:extLst>
              <a:ext uri="{FF2B5EF4-FFF2-40B4-BE49-F238E27FC236}">
                <a16:creationId xmlns:a16="http://schemas.microsoft.com/office/drawing/2014/main" id="{1EDD38B7-7F20-3025-96E1-7DC722985843}"/>
              </a:ext>
            </a:extLst>
          </p:cNvPr>
          <p:cNvPicPr>
            <a:picLocks noChangeAspect="1"/>
          </p:cNvPicPr>
          <p:nvPr/>
        </p:nvPicPr>
        <p:blipFill>
          <a:blip r:embed="rId10"/>
          <a:stretch>
            <a:fillRect/>
          </a:stretch>
        </p:blipFill>
        <p:spPr>
          <a:xfrm>
            <a:off x="11274988" y="5265037"/>
            <a:ext cx="773725" cy="1592963"/>
          </a:xfrm>
          <a:prstGeom prst="rect">
            <a:avLst/>
          </a:prstGeom>
        </p:spPr>
      </p:pic>
    </p:spTree>
    <p:extLst>
      <p:ext uri="{BB962C8B-B14F-4D97-AF65-F5344CB8AC3E}">
        <p14:creationId xmlns:p14="http://schemas.microsoft.com/office/powerpoint/2010/main" val="4278290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750"/>
                                        <p:tgtEl>
                                          <p:spTgt spid="15"/>
                                        </p:tgtEl>
                                      </p:cBhvr>
                                    </p:animEffect>
                                    <p:anim calcmode="lin" valueType="num">
                                      <p:cBhvr>
                                        <p:cTn id="23" dur="750" fill="hold"/>
                                        <p:tgtEl>
                                          <p:spTgt spid="15"/>
                                        </p:tgtEl>
                                        <p:attrNameLst>
                                          <p:attrName>ppt_x</p:attrName>
                                        </p:attrNameLst>
                                      </p:cBhvr>
                                      <p:tavLst>
                                        <p:tav tm="0">
                                          <p:val>
                                            <p:strVal val="#ppt_x"/>
                                          </p:val>
                                        </p:tav>
                                        <p:tav tm="100000">
                                          <p:val>
                                            <p:strVal val="#ppt_x"/>
                                          </p:val>
                                        </p:tav>
                                      </p:tavLst>
                                    </p:anim>
                                    <p:anim calcmode="lin" valueType="num">
                                      <p:cBhvr>
                                        <p:cTn id="24" dur="75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5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750"/>
                                        <p:tgtEl>
                                          <p:spTgt spid="16"/>
                                        </p:tgtEl>
                                      </p:cBhvr>
                                    </p:animEffect>
                                    <p:anim calcmode="lin" valueType="num">
                                      <p:cBhvr>
                                        <p:cTn id="28" dur="750" fill="hold"/>
                                        <p:tgtEl>
                                          <p:spTgt spid="16"/>
                                        </p:tgtEl>
                                        <p:attrNameLst>
                                          <p:attrName>ppt_x</p:attrName>
                                        </p:attrNameLst>
                                      </p:cBhvr>
                                      <p:tavLst>
                                        <p:tav tm="0">
                                          <p:val>
                                            <p:strVal val="#ppt_x"/>
                                          </p:val>
                                        </p:tav>
                                        <p:tav tm="100000">
                                          <p:val>
                                            <p:strVal val="#ppt_x"/>
                                          </p:val>
                                        </p:tav>
                                      </p:tavLst>
                                    </p:anim>
                                    <p:anim calcmode="lin" valueType="num">
                                      <p:cBhvr>
                                        <p:cTn id="29" dur="75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0242" y="583577"/>
            <a:ext cx="11002780" cy="2862322"/>
          </a:xfrm>
          <a:prstGeom prst="rect">
            <a:avLst/>
          </a:prstGeom>
          <a:noFill/>
        </p:spPr>
        <p:txBody>
          <a:bodyPr wrap="square" rtlCol="0">
            <a:spAutoFit/>
          </a:bodyPr>
          <a:lstStyle/>
          <a:p>
            <a:pPr algn="ctr"/>
            <a:r>
              <a:rPr lang="en-US" sz="6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CHÂN THÀNH CẢM ƠN </a:t>
            </a:r>
          </a:p>
          <a:p>
            <a:pPr algn="ctr"/>
            <a:r>
              <a:rPr lang="en-US" sz="6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QUÝ THẦY CÔ GIÁO </a:t>
            </a:r>
          </a:p>
          <a:p>
            <a:pPr algn="ctr"/>
            <a:r>
              <a:rPr lang="en-US" sz="6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CÁC EM HỌC SINH</a:t>
            </a:r>
          </a:p>
        </p:txBody>
      </p:sp>
      <p:pic>
        <p:nvPicPr>
          <p:cNvPr id="3" name="图片 24">
            <a:extLst>
              <a:ext uri="{FF2B5EF4-FFF2-40B4-BE49-F238E27FC236}">
                <a16:creationId xmlns:a16="http://schemas.microsoft.com/office/drawing/2014/main" id="{655CA35D-8273-4668-82A0-C765CD98C632}"/>
              </a:ext>
            </a:extLst>
          </p:cNvPr>
          <p:cNvPicPr>
            <a:picLocks noChangeAspect="1"/>
          </p:cNvPicPr>
          <p:nvPr/>
        </p:nvPicPr>
        <p:blipFill>
          <a:blip r:embed="rId2"/>
          <a:stretch>
            <a:fillRect/>
          </a:stretch>
        </p:blipFill>
        <p:spPr>
          <a:xfrm>
            <a:off x="1869739" y="4852168"/>
            <a:ext cx="2950720" cy="1658256"/>
          </a:xfrm>
          <a:prstGeom prst="rect">
            <a:avLst/>
          </a:prstGeom>
        </p:spPr>
      </p:pic>
      <p:pic>
        <p:nvPicPr>
          <p:cNvPr id="5" name="图片 28">
            <a:extLst>
              <a:ext uri="{FF2B5EF4-FFF2-40B4-BE49-F238E27FC236}">
                <a16:creationId xmlns:a16="http://schemas.microsoft.com/office/drawing/2014/main" id="{4693DD7E-BAC5-4F55-9B73-7188916EC809}"/>
              </a:ext>
            </a:extLst>
          </p:cNvPr>
          <p:cNvPicPr>
            <a:picLocks noChangeAspect="1"/>
          </p:cNvPicPr>
          <p:nvPr/>
        </p:nvPicPr>
        <p:blipFill>
          <a:blip r:embed="rId3"/>
          <a:stretch>
            <a:fillRect/>
          </a:stretch>
        </p:blipFill>
        <p:spPr>
          <a:xfrm>
            <a:off x="-33012" y="3895784"/>
            <a:ext cx="3032007" cy="2528027"/>
          </a:xfrm>
          <a:prstGeom prst="rect">
            <a:avLst/>
          </a:prstGeom>
        </p:spPr>
      </p:pic>
      <p:grpSp>
        <p:nvGrpSpPr>
          <p:cNvPr id="6" name="组合 43">
            <a:extLst>
              <a:ext uri="{FF2B5EF4-FFF2-40B4-BE49-F238E27FC236}">
                <a16:creationId xmlns:a16="http://schemas.microsoft.com/office/drawing/2014/main" id="{E48C34C2-D5A2-4F0C-AC0F-4EF5A9C291B1}"/>
              </a:ext>
            </a:extLst>
          </p:cNvPr>
          <p:cNvGrpSpPr/>
          <p:nvPr/>
        </p:nvGrpSpPr>
        <p:grpSpPr>
          <a:xfrm>
            <a:off x="10381572" y="-123957"/>
            <a:ext cx="1895053" cy="1182880"/>
            <a:chOff x="7180022" y="219753"/>
            <a:chExt cx="1592029" cy="993734"/>
          </a:xfrm>
        </p:grpSpPr>
        <p:pic>
          <p:nvPicPr>
            <p:cNvPr id="7" name="图片 25">
              <a:extLst>
                <a:ext uri="{FF2B5EF4-FFF2-40B4-BE49-F238E27FC236}">
                  <a16:creationId xmlns:a16="http://schemas.microsoft.com/office/drawing/2014/main" id="{E7C3B35B-B8D2-4C49-81CB-DDBD637AFF90}"/>
                </a:ext>
              </a:extLst>
            </p:cNvPr>
            <p:cNvPicPr>
              <a:picLocks noChangeAspect="1"/>
            </p:cNvPicPr>
            <p:nvPr/>
          </p:nvPicPr>
          <p:blipFill>
            <a:blip r:embed="rId4"/>
            <a:stretch>
              <a:fillRect/>
            </a:stretch>
          </p:blipFill>
          <p:spPr>
            <a:xfrm>
              <a:off x="7778317" y="219753"/>
              <a:ext cx="993734" cy="993734"/>
            </a:xfrm>
            <a:prstGeom prst="rect">
              <a:avLst/>
            </a:prstGeom>
          </p:spPr>
        </p:pic>
        <p:pic>
          <p:nvPicPr>
            <p:cNvPr id="8" name="图片 32">
              <a:extLst>
                <a:ext uri="{FF2B5EF4-FFF2-40B4-BE49-F238E27FC236}">
                  <a16:creationId xmlns:a16="http://schemas.microsoft.com/office/drawing/2014/main" id="{895DE241-E92B-4927-900E-8FD3D5BB3797}"/>
                </a:ext>
              </a:extLst>
            </p:cNvPr>
            <p:cNvPicPr>
              <a:picLocks noChangeAspect="1"/>
            </p:cNvPicPr>
            <p:nvPr/>
          </p:nvPicPr>
          <p:blipFill>
            <a:blip r:embed="rId5"/>
            <a:stretch>
              <a:fillRect/>
            </a:stretch>
          </p:blipFill>
          <p:spPr>
            <a:xfrm>
              <a:off x="7180022" y="595615"/>
              <a:ext cx="1530229" cy="615749"/>
            </a:xfrm>
            <a:prstGeom prst="rect">
              <a:avLst/>
            </a:prstGeom>
          </p:spPr>
        </p:pic>
      </p:grpSp>
      <p:pic>
        <p:nvPicPr>
          <p:cNvPr id="9" name="图片 35">
            <a:extLst>
              <a:ext uri="{FF2B5EF4-FFF2-40B4-BE49-F238E27FC236}">
                <a16:creationId xmlns:a16="http://schemas.microsoft.com/office/drawing/2014/main" id="{2B1D96BD-DF8F-4B04-987B-AA4ECECC8764}"/>
              </a:ext>
            </a:extLst>
          </p:cNvPr>
          <p:cNvPicPr>
            <a:picLocks noChangeAspect="1"/>
          </p:cNvPicPr>
          <p:nvPr/>
        </p:nvPicPr>
        <p:blipFill>
          <a:blip r:embed="rId6"/>
          <a:stretch>
            <a:fillRect/>
          </a:stretch>
        </p:blipFill>
        <p:spPr>
          <a:xfrm>
            <a:off x="700242" y="4071909"/>
            <a:ext cx="1438781" cy="585267"/>
          </a:xfrm>
          <a:prstGeom prst="rect">
            <a:avLst/>
          </a:prstGeom>
        </p:spPr>
      </p:pic>
      <p:pic>
        <p:nvPicPr>
          <p:cNvPr id="10" name="图片 27">
            <a:extLst>
              <a:ext uri="{FF2B5EF4-FFF2-40B4-BE49-F238E27FC236}">
                <a16:creationId xmlns:a16="http://schemas.microsoft.com/office/drawing/2014/main" id="{1B4FF0A3-E370-4B23-B855-B90E306442BA}"/>
              </a:ext>
            </a:extLst>
          </p:cNvPr>
          <p:cNvPicPr>
            <a:picLocks noChangeAspect="1"/>
          </p:cNvPicPr>
          <p:nvPr/>
        </p:nvPicPr>
        <p:blipFill>
          <a:blip r:embed="rId7"/>
          <a:stretch>
            <a:fillRect/>
          </a:stretch>
        </p:blipFill>
        <p:spPr>
          <a:xfrm>
            <a:off x="-373870" y="6430038"/>
            <a:ext cx="12997799" cy="430821"/>
          </a:xfrm>
          <a:prstGeom prst="rect">
            <a:avLst/>
          </a:prstGeom>
        </p:spPr>
      </p:pic>
      <p:pic>
        <p:nvPicPr>
          <p:cNvPr id="11" name="图片 29">
            <a:extLst>
              <a:ext uri="{FF2B5EF4-FFF2-40B4-BE49-F238E27FC236}">
                <a16:creationId xmlns:a16="http://schemas.microsoft.com/office/drawing/2014/main" id="{33D6A114-2470-4715-830C-28260D2ECE35}"/>
              </a:ext>
            </a:extLst>
          </p:cNvPr>
          <p:cNvPicPr>
            <a:picLocks noChangeAspect="1"/>
          </p:cNvPicPr>
          <p:nvPr/>
        </p:nvPicPr>
        <p:blipFill>
          <a:blip r:embed="rId8"/>
          <a:stretch>
            <a:fillRect/>
          </a:stretch>
        </p:blipFill>
        <p:spPr>
          <a:xfrm>
            <a:off x="600286" y="5283186"/>
            <a:ext cx="634039" cy="1365623"/>
          </a:xfrm>
          <a:prstGeom prst="rect">
            <a:avLst/>
          </a:prstGeom>
        </p:spPr>
      </p:pic>
      <p:pic>
        <p:nvPicPr>
          <p:cNvPr id="12" name="图片 31">
            <a:extLst>
              <a:ext uri="{FF2B5EF4-FFF2-40B4-BE49-F238E27FC236}">
                <a16:creationId xmlns:a16="http://schemas.microsoft.com/office/drawing/2014/main" id="{44F3D5BF-0C3C-4308-8162-8988AB671EAC}"/>
              </a:ext>
            </a:extLst>
          </p:cNvPr>
          <p:cNvPicPr>
            <a:picLocks noChangeAspect="1"/>
          </p:cNvPicPr>
          <p:nvPr/>
        </p:nvPicPr>
        <p:blipFill>
          <a:blip r:embed="rId9"/>
          <a:stretch>
            <a:fillRect/>
          </a:stretch>
        </p:blipFill>
        <p:spPr>
          <a:xfrm>
            <a:off x="-147824" y="6192954"/>
            <a:ext cx="723455" cy="349535"/>
          </a:xfrm>
          <a:prstGeom prst="rect">
            <a:avLst/>
          </a:prstGeom>
        </p:spPr>
      </p:pic>
      <p:pic>
        <p:nvPicPr>
          <p:cNvPr id="13" name="图片 62">
            <a:extLst>
              <a:ext uri="{FF2B5EF4-FFF2-40B4-BE49-F238E27FC236}">
                <a16:creationId xmlns:a16="http://schemas.microsoft.com/office/drawing/2014/main" id="{1EDD38B7-7F20-3025-96E1-7DC722985843}"/>
              </a:ext>
            </a:extLst>
          </p:cNvPr>
          <p:cNvPicPr>
            <a:picLocks noChangeAspect="1"/>
          </p:cNvPicPr>
          <p:nvPr/>
        </p:nvPicPr>
        <p:blipFill>
          <a:blip r:embed="rId10"/>
          <a:stretch>
            <a:fillRect/>
          </a:stretch>
        </p:blipFill>
        <p:spPr>
          <a:xfrm>
            <a:off x="11274988" y="5265037"/>
            <a:ext cx="773725" cy="1592963"/>
          </a:xfrm>
          <a:prstGeom prst="rect">
            <a:avLst/>
          </a:prstGeom>
        </p:spPr>
      </p:pic>
    </p:spTree>
    <p:extLst>
      <p:ext uri="{BB962C8B-B14F-4D97-AF65-F5344CB8AC3E}">
        <p14:creationId xmlns:p14="http://schemas.microsoft.com/office/powerpoint/2010/main" val="1719467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750"/>
                                        <p:tgtEl>
                                          <p:spTgt spid="12"/>
                                        </p:tgtEl>
                                      </p:cBhvr>
                                    </p:animEffect>
                                    <p:anim calcmode="lin" valueType="num">
                                      <p:cBhvr>
                                        <p:cTn id="23" dur="750" fill="hold"/>
                                        <p:tgtEl>
                                          <p:spTgt spid="12"/>
                                        </p:tgtEl>
                                        <p:attrNameLst>
                                          <p:attrName>ppt_x</p:attrName>
                                        </p:attrNameLst>
                                      </p:cBhvr>
                                      <p:tavLst>
                                        <p:tav tm="0">
                                          <p:val>
                                            <p:strVal val="#ppt_x"/>
                                          </p:val>
                                        </p:tav>
                                        <p:tav tm="100000">
                                          <p:val>
                                            <p:strVal val="#ppt_x"/>
                                          </p:val>
                                        </p:tav>
                                      </p:tavLst>
                                    </p:anim>
                                    <p:anim calcmode="lin" valueType="num">
                                      <p:cBhvr>
                                        <p:cTn id="24" dur="75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1+#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3EB65-6BC8-22D0-15EF-138A0FB8CD1E}"/>
              </a:ext>
            </a:extLst>
          </p:cNvPr>
          <p:cNvSpPr>
            <a:spLocks noGrp="1"/>
          </p:cNvSpPr>
          <p:nvPr>
            <p:ph type="title"/>
          </p:nvPr>
        </p:nvSpPr>
        <p:spPr>
          <a:xfrm>
            <a:off x="494440" y="245623"/>
            <a:ext cx="10515600" cy="795790"/>
          </a:xfrm>
          <a:prstGeom prst="roundRect">
            <a:avLst/>
          </a:prstGeom>
        </p:spPr>
        <p:txBody>
          <a:bodyPr/>
          <a:lstStyle/>
          <a:p>
            <a:r>
              <a:rPr lang="en-US" dirty="0">
                <a:solidFill>
                  <a:srgbClr val="2B8F66"/>
                </a:solidFill>
              </a:rPr>
              <a:t>I. TRẠNG THÁI TỰ NHIÊN</a:t>
            </a:r>
          </a:p>
        </p:txBody>
      </p:sp>
      <p:pic>
        <p:nvPicPr>
          <p:cNvPr id="5" name="Picture 4">
            <a:extLst>
              <a:ext uri="{FF2B5EF4-FFF2-40B4-BE49-F238E27FC236}">
                <a16:creationId xmlns:a16="http://schemas.microsoft.com/office/drawing/2014/main" id="{E28CA99A-95B9-3AA7-2419-9B57DE1B333C}"/>
              </a:ext>
            </a:extLst>
          </p:cNvPr>
          <p:cNvPicPr>
            <a:picLocks noChangeAspect="1"/>
          </p:cNvPicPr>
          <p:nvPr/>
        </p:nvPicPr>
        <p:blipFill>
          <a:blip r:embed="rId2"/>
          <a:stretch>
            <a:fillRect/>
          </a:stretch>
        </p:blipFill>
        <p:spPr>
          <a:xfrm>
            <a:off x="714792" y="1041413"/>
            <a:ext cx="934336" cy="914400"/>
          </a:xfrm>
          <a:prstGeom prst="rect">
            <a:avLst/>
          </a:prstGeom>
        </p:spPr>
      </p:pic>
      <p:sp>
        <p:nvSpPr>
          <p:cNvPr id="4" name="AutoShape 2">
            <a:extLst>
              <a:ext uri="{FF2B5EF4-FFF2-40B4-BE49-F238E27FC236}">
                <a16:creationId xmlns:a16="http://schemas.microsoft.com/office/drawing/2014/main" id="{5987E965-6024-405E-B173-97CF8683324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oàn nguyên magie kim loại từ quặng dolomit Thanh Hoá bằng quy trình Pidgeo">
            <a:extLst>
              <a:ext uri="{FF2B5EF4-FFF2-40B4-BE49-F238E27FC236}">
                <a16:creationId xmlns:a16="http://schemas.microsoft.com/office/drawing/2014/main" id="{60F67420-1847-495B-89F3-DFAA70EAC26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文本框 30"/>
          <p:cNvSpPr txBox="1"/>
          <p:nvPr/>
        </p:nvSpPr>
        <p:spPr>
          <a:xfrm>
            <a:off x="1468621" y="3004345"/>
            <a:ext cx="9571937" cy="584775"/>
          </a:xfrm>
          <a:prstGeom prst="rect">
            <a:avLst/>
          </a:prstGeom>
          <a:noFill/>
        </p:spPr>
        <p:txBody>
          <a:bodyPr wrap="square" rtlCol="0">
            <a:spAutoFit/>
            <a:scene3d>
              <a:camera prst="orthographicFront"/>
              <a:lightRig rig="threePt" dir="t"/>
            </a:scene3d>
            <a:sp3d contourW="12700"/>
          </a:bodyPr>
          <a:lstStyle/>
          <a:p>
            <a:r>
              <a:rPr lang="en-US" altLang="zh-CN" sz="3200" b="1">
                <a:solidFill>
                  <a:schemeClr val="accent2">
                    <a:lumMod val="75000"/>
                  </a:schemeClr>
                </a:solidFill>
                <a:latin typeface="#9Slide03 Sofia Pro Soft Bold" panose="020B0000000000000000" pitchFamily="34" charset="0"/>
                <a:cs typeface="Calibri" panose="020F0502020204030204" charset="0"/>
              </a:rPr>
              <a:t>Kết luận </a:t>
            </a:r>
            <a:endParaRPr lang="zh-CN" altLang="en-US" sz="3200" b="1" dirty="0">
              <a:solidFill>
                <a:schemeClr val="accent2">
                  <a:lumMod val="75000"/>
                </a:schemeClr>
              </a:solidFill>
              <a:latin typeface="#9Slide03 Sofia Pro Soft Bold" panose="020B0000000000000000" pitchFamily="34" charset="0"/>
              <a:cs typeface="Calibri" panose="020F0502020204030204" charset="0"/>
            </a:endParaRPr>
          </a:p>
        </p:txBody>
      </p:sp>
      <p:pic>
        <p:nvPicPr>
          <p:cNvPr id="18" name="Picture 17">
            <a:extLst>
              <a:ext uri="{FF2B5EF4-FFF2-40B4-BE49-F238E27FC236}">
                <a16:creationId xmlns:a16="http://schemas.microsoft.com/office/drawing/2014/main" id="{4209DABC-0562-9B30-B477-34C76B279BF4}"/>
              </a:ext>
            </a:extLst>
          </p:cNvPr>
          <p:cNvPicPr>
            <a:picLocks noChangeAspect="1"/>
          </p:cNvPicPr>
          <p:nvPr/>
        </p:nvPicPr>
        <p:blipFill>
          <a:blip r:embed="rId3"/>
          <a:stretch>
            <a:fillRect/>
          </a:stretch>
        </p:blipFill>
        <p:spPr>
          <a:xfrm>
            <a:off x="756846" y="2888250"/>
            <a:ext cx="711775" cy="711775"/>
          </a:xfrm>
          <a:prstGeom prst="rect">
            <a:avLst/>
          </a:prstGeom>
        </p:spPr>
      </p:pic>
      <p:sp>
        <p:nvSpPr>
          <p:cNvPr id="10" name="Rectangle 9"/>
          <p:cNvSpPr/>
          <p:nvPr/>
        </p:nvSpPr>
        <p:spPr>
          <a:xfrm>
            <a:off x="2041127" y="1193072"/>
            <a:ext cx="7422225" cy="1307666"/>
          </a:xfrm>
          <a:prstGeom prst="rect">
            <a:avLst/>
          </a:prstGeom>
        </p:spPr>
        <p:txBody>
          <a:bodyPr wrap="none">
            <a:spAutoFit/>
          </a:bodyPr>
          <a:lstStyle/>
          <a:p>
            <a:pPr marL="514350" indent="-514350">
              <a:lnSpc>
                <a:spcPct val="150000"/>
              </a:lnSpc>
              <a:buAutoNum type="arabicPeriod"/>
            </a:pPr>
            <a:r>
              <a:rPr lang="vi-VN" altLang="zh-CN" sz="2800" b="1">
                <a:solidFill>
                  <a:srgbClr val="00A69C"/>
                </a:solidFill>
                <a:latin typeface="#9Slide03 Sofia Pro Soft Bold" panose="020B0000000000000000" pitchFamily="34" charset="0"/>
                <a:cs typeface="Calibri" panose="020F0502020204030204" charset="0"/>
              </a:rPr>
              <a:t>Nhóm IA gồm các nguyên tố nào?</a:t>
            </a:r>
          </a:p>
          <a:p>
            <a:pPr marL="514350" indent="-514350">
              <a:lnSpc>
                <a:spcPct val="150000"/>
              </a:lnSpc>
              <a:buAutoNum type="arabicPeriod"/>
            </a:pPr>
            <a:r>
              <a:rPr lang="vi-VN" altLang="zh-CN" sz="2800" b="1">
                <a:solidFill>
                  <a:srgbClr val="00A69C"/>
                </a:solidFill>
                <a:latin typeface="#9Slide03 Sofia Pro Soft Bold" panose="020B0000000000000000" pitchFamily="34" charset="0"/>
                <a:cs typeface="Calibri" panose="020F0502020204030204" charset="0"/>
              </a:rPr>
              <a:t>Trong tự nhiên chúng tồn tại ở dạng nào?</a:t>
            </a:r>
            <a:endParaRPr lang="zh-CN" altLang="en-US" sz="2800" b="1" dirty="0">
              <a:solidFill>
                <a:srgbClr val="00A69C"/>
              </a:solidFill>
              <a:latin typeface="#9Slide03 Sofia Pro Soft Bold" panose="020B0000000000000000" pitchFamily="34" charset="0"/>
              <a:cs typeface="Calibri" panose="020F0502020204030204" charset="0"/>
            </a:endParaRPr>
          </a:p>
        </p:txBody>
      </p:sp>
      <p:sp>
        <p:nvSpPr>
          <p:cNvPr id="25" name="文本框 31"/>
          <p:cNvSpPr txBox="1"/>
          <p:nvPr/>
        </p:nvSpPr>
        <p:spPr>
          <a:xfrm>
            <a:off x="1336040" y="4635201"/>
            <a:ext cx="10129520" cy="934358"/>
          </a:xfrm>
          <a:prstGeom prst="rect">
            <a:avLst/>
          </a:prstGeom>
          <a:noFill/>
        </p:spPr>
        <p:txBody>
          <a:bodyPr wrap="square" rtlCol="0">
            <a:spAutoFit/>
            <a:scene3d>
              <a:camera prst="orthographicFront"/>
              <a:lightRig rig="threePt" dir="t"/>
            </a:scene3d>
            <a:sp3d contourW="12700"/>
          </a:bodyPr>
          <a:lstStyle/>
          <a:p>
            <a:pPr marL="342900" indent="-342900" algn="just">
              <a:lnSpc>
                <a:spcPct val="114000"/>
              </a:lnSpc>
              <a:buFontTx/>
              <a:buChar char="-"/>
            </a:pPr>
            <a:r>
              <a:rPr lang="vi-VN" altLang="zh-CN" sz="2400">
                <a:solidFill>
                  <a:srgbClr val="0070C0"/>
                </a:solidFill>
                <a:latin typeface="#9Slide03 Sofia Pro Soft Bold" panose="020B0000000000000000" pitchFamily="34" charset="0"/>
                <a:ea typeface="+mj-ea"/>
                <a:cs typeface="Calibri" panose="020F0502020204030204" charset="0"/>
              </a:rPr>
              <a:t>Trong vỏ Trái Đất, nguyên tố nhóm IA tồn tại ở dạng </a:t>
            </a:r>
            <a:r>
              <a:rPr lang="vi-VN" altLang="zh-CN" sz="2400" u="sng">
                <a:solidFill>
                  <a:schemeClr val="accent2"/>
                </a:solidFill>
                <a:latin typeface="#9Slide03 Sofia Pro Soft Bold" panose="020B0000000000000000" pitchFamily="34" charset="0"/>
                <a:ea typeface="+mj-ea"/>
                <a:cs typeface="Calibri" panose="020F0502020204030204" charset="0"/>
              </a:rPr>
              <a:t>hợp chất </a:t>
            </a:r>
            <a:r>
              <a:rPr lang="vi-VN" altLang="zh-CN" sz="2400">
                <a:solidFill>
                  <a:srgbClr val="0070C0"/>
                </a:solidFill>
                <a:latin typeface="#9Slide03 Sofia Pro Soft Bold" panose="020B0000000000000000" pitchFamily="34" charset="0"/>
                <a:ea typeface="+mj-ea"/>
                <a:cs typeface="Calibri" panose="020F0502020204030204" charset="0"/>
              </a:rPr>
              <a:t>trong các khoáng vật.</a:t>
            </a:r>
          </a:p>
        </p:txBody>
      </p:sp>
      <p:sp>
        <p:nvSpPr>
          <p:cNvPr id="26" name="文本框 31"/>
          <p:cNvSpPr txBox="1"/>
          <p:nvPr/>
        </p:nvSpPr>
        <p:spPr>
          <a:xfrm>
            <a:off x="1336040" y="3733800"/>
            <a:ext cx="10129520" cy="901401"/>
          </a:xfrm>
          <a:prstGeom prst="rect">
            <a:avLst/>
          </a:prstGeom>
          <a:noFill/>
        </p:spPr>
        <p:txBody>
          <a:bodyPr wrap="square" rtlCol="0">
            <a:spAutoFit/>
            <a:scene3d>
              <a:camera prst="orthographicFront"/>
              <a:lightRig rig="threePt" dir="t"/>
            </a:scene3d>
            <a:sp3d contourW="12700"/>
          </a:bodyPr>
          <a:lstStyle/>
          <a:p>
            <a:pPr marL="342900" indent="-342900" algn="just">
              <a:lnSpc>
                <a:spcPct val="114000"/>
              </a:lnSpc>
              <a:buFontTx/>
              <a:buChar char="-"/>
            </a:pPr>
            <a:r>
              <a:rPr lang="vi-VN" altLang="zh-CN" sz="2400">
                <a:solidFill>
                  <a:srgbClr val="0070C0"/>
                </a:solidFill>
                <a:latin typeface="#9Slide03 Sofia Pro Soft Bold" panose="020B0000000000000000" pitchFamily="34" charset="0"/>
                <a:ea typeface="+mj-ea"/>
                <a:cs typeface="Calibri" panose="020F0502020204030204" charset="0"/>
              </a:rPr>
              <a:t>Nhóm IA gồm: lithium (Li), natri (sodium, Na), kali (potassium, K), rubidium (Rb), caesium (Cs) và francium (Fr).</a:t>
            </a:r>
          </a:p>
        </p:txBody>
      </p:sp>
      <p:sp>
        <p:nvSpPr>
          <p:cNvPr id="27" name="文本框 31"/>
          <p:cNvSpPr txBox="1"/>
          <p:nvPr/>
        </p:nvSpPr>
        <p:spPr>
          <a:xfrm>
            <a:off x="1336040" y="5535587"/>
            <a:ext cx="10129520" cy="1322413"/>
          </a:xfrm>
          <a:prstGeom prst="rect">
            <a:avLst/>
          </a:prstGeom>
          <a:noFill/>
        </p:spPr>
        <p:txBody>
          <a:bodyPr wrap="square" rtlCol="0">
            <a:spAutoFit/>
            <a:scene3d>
              <a:camera prst="orthographicFront"/>
              <a:lightRig rig="threePt" dir="t"/>
            </a:scene3d>
            <a:sp3d contourW="12700"/>
          </a:bodyPr>
          <a:lstStyle/>
          <a:p>
            <a:pPr marL="342900" indent="-342900" algn="just">
              <a:lnSpc>
                <a:spcPct val="114000"/>
              </a:lnSpc>
              <a:buFontTx/>
              <a:buChar char="-"/>
            </a:pPr>
            <a:r>
              <a:rPr lang="vi-VN" sz="2400">
                <a:solidFill>
                  <a:srgbClr val="0070C0"/>
                </a:solidFill>
                <a:latin typeface="#9Slide03 Sofia Pro Soft Bold" panose="020B0604020202020204" charset="0"/>
                <a:ea typeface="Calibri" panose="020F0502020204030204" pitchFamily="34" charset="0"/>
                <a:cs typeface="Arial" panose="020B0604020202020204" pitchFamily="34" charset="0"/>
              </a:rPr>
              <a:t>S</a:t>
            </a:r>
            <a:r>
              <a:rPr lang="en-US" sz="2400">
                <a:solidFill>
                  <a:srgbClr val="0070C0"/>
                </a:solidFill>
                <a:latin typeface="#9Slide03 Sofia Pro Soft Bold" panose="020B0604020202020204" charset="0"/>
                <a:ea typeface="Calibri" panose="020F0502020204030204" pitchFamily="34" charset="0"/>
                <a:cs typeface="Arial" panose="020B0604020202020204" pitchFamily="34" charset="0"/>
              </a:rPr>
              <a:t>odium, potassium t</a:t>
            </a:r>
            <a:r>
              <a:rPr lang="vi-VN" sz="2400">
                <a:solidFill>
                  <a:srgbClr val="0070C0"/>
                </a:solidFill>
                <a:latin typeface="#9Slide03 Sofia Pro Soft Bold" panose="020B0604020202020204" charset="0"/>
                <a:ea typeface="Calibri" panose="020F0502020204030204" pitchFamily="34" charset="0"/>
                <a:cs typeface="Arial" panose="020B0604020202020204" pitchFamily="34" charset="0"/>
              </a:rPr>
              <a:t>ồ</a:t>
            </a:r>
            <a:r>
              <a:rPr lang="en-US" sz="2400">
                <a:solidFill>
                  <a:srgbClr val="0070C0"/>
                </a:solidFill>
                <a:latin typeface="#9Slide03 Sofia Pro Soft Bold" panose="020B0604020202020204" charset="0"/>
                <a:ea typeface="Calibri" panose="020F0502020204030204" pitchFamily="34" charset="0"/>
                <a:cs typeface="Arial" panose="020B0604020202020204" pitchFamily="34" charset="0"/>
              </a:rPr>
              <a:t>n tại ở d</a:t>
            </a:r>
            <a:r>
              <a:rPr lang="vi-VN" sz="2400">
                <a:solidFill>
                  <a:srgbClr val="0070C0"/>
                </a:solidFill>
                <a:latin typeface="#9Slide03 Sofia Pro Soft Bold" panose="020B0604020202020204" charset="0"/>
                <a:ea typeface="Calibri" panose="020F0502020204030204" pitchFamily="34" charset="0"/>
                <a:cs typeface="Arial" panose="020B0604020202020204" pitchFamily="34" charset="0"/>
              </a:rPr>
              <a:t>ạ</a:t>
            </a:r>
            <a:r>
              <a:rPr lang="en-US" sz="2400">
                <a:solidFill>
                  <a:srgbClr val="0070C0"/>
                </a:solidFill>
                <a:latin typeface="#9Slide03 Sofia Pro Soft Bold" panose="020B0604020202020204" charset="0"/>
                <a:ea typeface="Calibri" panose="020F0502020204030204" pitchFamily="34" charset="0"/>
                <a:cs typeface="Arial" panose="020B0604020202020204" pitchFamily="34" charset="0"/>
              </a:rPr>
              <a:t>ng cation Na</a:t>
            </a:r>
            <a:r>
              <a:rPr lang="en-US" sz="2400" baseline="30000">
                <a:solidFill>
                  <a:srgbClr val="0070C0"/>
                </a:solidFill>
                <a:latin typeface="#9Slide03 Sofia Pro Soft Bold" panose="020B0604020202020204" charset="0"/>
                <a:ea typeface="Calibri" panose="020F0502020204030204" pitchFamily="34" charset="0"/>
                <a:cs typeface="Arial" panose="020B0604020202020204" pitchFamily="34" charset="0"/>
              </a:rPr>
              <a:t>+</a:t>
            </a:r>
            <a:r>
              <a:rPr lang="en-US" sz="2400">
                <a:solidFill>
                  <a:srgbClr val="0070C0"/>
                </a:solidFill>
                <a:latin typeface="#9Slide03 Sofia Pro Soft Bold" panose="020B0604020202020204" charset="0"/>
                <a:ea typeface="Calibri" panose="020F0502020204030204" pitchFamily="34" charset="0"/>
                <a:cs typeface="Arial" panose="020B0604020202020204" pitchFamily="34" charset="0"/>
              </a:rPr>
              <a:t> và K</a:t>
            </a:r>
            <a:r>
              <a:rPr lang="en-US" sz="2400" baseline="30000">
                <a:solidFill>
                  <a:srgbClr val="0070C0"/>
                </a:solidFill>
                <a:latin typeface="#9Slide03 Sofia Pro Soft Bold" panose="020B0604020202020204" charset="0"/>
                <a:ea typeface="Calibri" panose="020F0502020204030204" pitchFamily="34" charset="0"/>
                <a:cs typeface="Arial" panose="020B0604020202020204" pitchFamily="34" charset="0"/>
              </a:rPr>
              <a:t>+</a:t>
            </a:r>
            <a:r>
              <a:rPr lang="vi-VN" sz="2400">
                <a:solidFill>
                  <a:srgbClr val="0070C0"/>
                </a:solidFill>
                <a:latin typeface="#9Slide03 Sofia Pro Soft Bold" panose="020B0604020202020204" charset="0"/>
                <a:ea typeface="Calibri" panose="020F0502020204030204" pitchFamily="34" charset="0"/>
                <a:cs typeface="Arial" panose="020B0604020202020204" pitchFamily="34" charset="0"/>
              </a:rPr>
              <a:t> trong nước mặt, nước ngầm...</a:t>
            </a:r>
            <a:endParaRPr lang="en-US" sz="2400">
              <a:solidFill>
                <a:srgbClr val="0070C0"/>
              </a:solidFill>
              <a:latin typeface="#9Slide03 Sofia Pro Soft Bold" panose="020B0604020202020204" charset="0"/>
              <a:cs typeface="Arial" panose="020B0604020202020204" pitchFamily="34" charset="0"/>
            </a:endParaRPr>
          </a:p>
          <a:p>
            <a:pPr marL="342900" indent="-342900" algn="just">
              <a:lnSpc>
                <a:spcPct val="114000"/>
              </a:lnSpc>
              <a:buFontTx/>
              <a:buChar char="-"/>
            </a:pPr>
            <a:endParaRPr lang="en-US" altLang="zh-CN" sz="2400" dirty="0">
              <a:solidFill>
                <a:schemeClr val="tx1">
                  <a:lumMod val="50000"/>
                  <a:lumOff val="50000"/>
                </a:schemeClr>
              </a:solidFill>
              <a:latin typeface="#9Slide03 Sofia Pro Soft Bold" panose="020B0000000000000000" pitchFamily="34" charset="0"/>
              <a:ea typeface="+mj-ea"/>
              <a:cs typeface="Calibri" panose="020F050202020403020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anim calcmode="lin" valueType="num">
                                      <p:cBhvr>
                                        <p:cTn id="49" dur="1000" fill="hold"/>
                                        <p:tgtEl>
                                          <p:spTgt spid="26"/>
                                        </p:tgtEl>
                                        <p:attrNameLst>
                                          <p:attrName>ppt_x</p:attrName>
                                        </p:attrNameLst>
                                      </p:cBhvr>
                                      <p:tavLst>
                                        <p:tav tm="0">
                                          <p:val>
                                            <p:strVal val="#ppt_x"/>
                                          </p:val>
                                        </p:tav>
                                        <p:tav tm="100000">
                                          <p:val>
                                            <p:strVal val="#ppt_x"/>
                                          </p:val>
                                        </p:tav>
                                      </p:tavLst>
                                    </p:anim>
                                    <p:anim calcmode="lin" valueType="num">
                                      <p:cBhvr>
                                        <p:cTn id="5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1000"/>
                                        <p:tgtEl>
                                          <p:spTgt spid="27"/>
                                        </p:tgtEl>
                                      </p:cBhvr>
                                    </p:animEffect>
                                    <p:anim calcmode="lin" valueType="num">
                                      <p:cBhvr>
                                        <p:cTn id="63" dur="1000" fill="hold"/>
                                        <p:tgtEl>
                                          <p:spTgt spid="27"/>
                                        </p:tgtEl>
                                        <p:attrNameLst>
                                          <p:attrName>ppt_x</p:attrName>
                                        </p:attrNameLst>
                                      </p:cBhvr>
                                      <p:tavLst>
                                        <p:tav tm="0">
                                          <p:val>
                                            <p:strVal val="#ppt_x"/>
                                          </p:val>
                                        </p:tav>
                                        <p:tav tm="100000">
                                          <p:val>
                                            <p:strVal val="#ppt_x"/>
                                          </p:val>
                                        </p:tav>
                                      </p:tavLst>
                                    </p:anim>
                                    <p:anim calcmode="lin" valueType="num">
                                      <p:cBhvr>
                                        <p:cTn id="6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13" grpId="0"/>
      <p:bldP spid="10" grpId="0"/>
      <p:bldP spid="25"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3EB65-6BC8-22D0-15EF-138A0FB8CD1E}"/>
              </a:ext>
            </a:extLst>
          </p:cNvPr>
          <p:cNvSpPr>
            <a:spLocks noGrp="1"/>
          </p:cNvSpPr>
          <p:nvPr>
            <p:ph type="title"/>
          </p:nvPr>
        </p:nvSpPr>
        <p:spPr>
          <a:xfrm>
            <a:off x="558818" y="165177"/>
            <a:ext cx="10515600" cy="795790"/>
          </a:xfrm>
          <a:prstGeom prst="roundRect">
            <a:avLst/>
          </a:prstGeom>
        </p:spPr>
        <p:txBody>
          <a:bodyPr/>
          <a:lstStyle/>
          <a:p>
            <a:r>
              <a:rPr lang="en-US" dirty="0">
                <a:solidFill>
                  <a:srgbClr val="2B8F66"/>
                </a:solidFill>
              </a:rPr>
              <a:t>II. ĐƠN CHẤT</a:t>
            </a:r>
          </a:p>
        </p:txBody>
      </p:sp>
      <p:sp>
        <p:nvSpPr>
          <p:cNvPr id="3" name="文本框 22">
            <a:extLst>
              <a:ext uri="{FF2B5EF4-FFF2-40B4-BE49-F238E27FC236}">
                <a16:creationId xmlns:a16="http://schemas.microsoft.com/office/drawing/2014/main" id="{E422876E-C2B2-4C32-DD9B-A026D11F29A8}"/>
              </a:ext>
            </a:extLst>
          </p:cNvPr>
          <p:cNvSpPr txBox="1"/>
          <p:nvPr/>
        </p:nvSpPr>
        <p:spPr>
          <a:xfrm>
            <a:off x="672029" y="886988"/>
            <a:ext cx="8985833" cy="523220"/>
          </a:xfrm>
          <a:prstGeom prst="rect">
            <a:avLst/>
          </a:prstGeom>
          <a:noFill/>
        </p:spPr>
        <p:txBody>
          <a:bodyPr wrap="square" rtlCol="0">
            <a:spAutoFit/>
            <a:scene3d>
              <a:camera prst="orthographicFront"/>
              <a:lightRig rig="threePt" dir="t"/>
            </a:scene3d>
            <a:sp3d contourW="12700"/>
          </a:bodyPr>
          <a:lstStyle/>
          <a:p>
            <a:r>
              <a:rPr lang="en-US" altLang="zh-CN" sz="2800" b="1" dirty="0">
                <a:solidFill>
                  <a:schemeClr val="accent2">
                    <a:lumMod val="75000"/>
                  </a:schemeClr>
                </a:solidFill>
                <a:latin typeface="#9Slide03 Sofia Pro Soft Bold" panose="020B0000000000000000" pitchFamily="34" charset="0"/>
                <a:cs typeface="Calibri" panose="020F0502020204030204" charset="0"/>
              </a:rPr>
              <a:t>1. Tính chất </a:t>
            </a:r>
            <a:r>
              <a:rPr lang="en-US" altLang="zh-CN" sz="2800" b="1" dirty="0" err="1">
                <a:solidFill>
                  <a:schemeClr val="accent2">
                    <a:lumMod val="75000"/>
                  </a:schemeClr>
                </a:solidFill>
                <a:latin typeface="#9Slide03 Sofia Pro Soft Bold" panose="020B0000000000000000" pitchFamily="34" charset="0"/>
                <a:cs typeface="Calibri" panose="020F0502020204030204" charset="0"/>
              </a:rPr>
              <a:t>vật</a:t>
            </a:r>
            <a:r>
              <a:rPr lang="en-US" altLang="zh-CN" sz="2800" b="1" dirty="0">
                <a:solidFill>
                  <a:schemeClr val="accent2">
                    <a:lumMod val="75000"/>
                  </a:schemeClr>
                </a:solidFill>
                <a:latin typeface="#9Slide03 Sofia Pro Soft Bold" panose="020B0000000000000000" pitchFamily="34" charset="0"/>
                <a:cs typeface="Calibri" panose="020F0502020204030204" charset="0"/>
              </a:rPr>
              <a:t> </a:t>
            </a:r>
            <a:r>
              <a:rPr lang="en-US" altLang="zh-CN" sz="2800" b="1" dirty="0" err="1">
                <a:solidFill>
                  <a:schemeClr val="accent2">
                    <a:lumMod val="75000"/>
                  </a:schemeClr>
                </a:solidFill>
                <a:latin typeface="#9Slide03 Sofia Pro Soft Bold" panose="020B0000000000000000" pitchFamily="34" charset="0"/>
                <a:cs typeface="Calibri" panose="020F0502020204030204" charset="0"/>
              </a:rPr>
              <a:t>lý</a:t>
            </a:r>
            <a:endParaRPr lang="zh-CN" altLang="en-US" sz="2800" b="1" dirty="0">
              <a:solidFill>
                <a:schemeClr val="accent2">
                  <a:lumMod val="75000"/>
                </a:schemeClr>
              </a:solidFill>
              <a:latin typeface="#9Slide03 Sofia Pro Soft Bold" panose="020B0000000000000000" pitchFamily="34" charset="0"/>
              <a:cs typeface="Calibri" panose="020F0502020204030204" charset="0"/>
            </a:endParaRPr>
          </a:p>
        </p:txBody>
      </p:sp>
      <p:grpSp>
        <p:nvGrpSpPr>
          <p:cNvPr id="6" name="Group 5">
            <a:extLst>
              <a:ext uri="{FF2B5EF4-FFF2-40B4-BE49-F238E27FC236}">
                <a16:creationId xmlns:a16="http://schemas.microsoft.com/office/drawing/2014/main" id="{9EA56859-5624-115F-58FC-411319F0C6EF}"/>
              </a:ext>
            </a:extLst>
          </p:cNvPr>
          <p:cNvGrpSpPr/>
          <p:nvPr/>
        </p:nvGrpSpPr>
        <p:grpSpPr>
          <a:xfrm>
            <a:off x="193041" y="1343391"/>
            <a:ext cx="11877040" cy="1815882"/>
            <a:chOff x="558818" y="825321"/>
            <a:chExt cx="10133762" cy="1815882"/>
          </a:xfrm>
        </p:grpSpPr>
        <p:sp>
          <p:nvSpPr>
            <p:cNvPr id="23" name="文本框 22"/>
            <p:cNvSpPr txBox="1"/>
            <p:nvPr/>
          </p:nvSpPr>
          <p:spPr>
            <a:xfrm>
              <a:off x="1706747" y="825321"/>
              <a:ext cx="8985833" cy="1815882"/>
            </a:xfrm>
            <a:prstGeom prst="rect">
              <a:avLst/>
            </a:prstGeom>
            <a:noFill/>
          </p:spPr>
          <p:txBody>
            <a:bodyPr wrap="square" rtlCol="0">
              <a:spAutoFit/>
              <a:scene3d>
                <a:camera prst="orthographicFront"/>
                <a:lightRig rig="threePt" dir="t"/>
              </a:scene3d>
              <a:sp3d contourW="12700"/>
            </a:bodyPr>
            <a:lstStyle/>
            <a:p>
              <a:r>
                <a:rPr lang="vi-VN" altLang="zh-CN" sz="2800" b="1">
                  <a:solidFill>
                    <a:srgbClr val="00A69C"/>
                  </a:solidFill>
                  <a:latin typeface="#9Slide03 Sofia Pro Soft Bold" panose="020B0000000000000000" pitchFamily="34" charset="0"/>
                  <a:cs typeface="Calibri" panose="020F0502020204030204" charset="0"/>
                </a:rPr>
                <a:t>Dựa vào bảng </a:t>
              </a:r>
              <a:r>
                <a:rPr lang="en-US" altLang="zh-CN" sz="2800" b="1">
                  <a:solidFill>
                    <a:srgbClr val="00A69C"/>
                  </a:solidFill>
                  <a:latin typeface="#9Slide03 Sofia Pro Soft Bold" panose="020B0000000000000000" pitchFamily="34" charset="0"/>
                  <a:cs typeface="Calibri" panose="020F0502020204030204" charset="0"/>
                </a:rPr>
                <a:t>17.1</a:t>
              </a:r>
              <a:r>
                <a:rPr lang="vi-VN" altLang="zh-CN" sz="2800" b="1">
                  <a:solidFill>
                    <a:srgbClr val="00A69C"/>
                  </a:solidFill>
                  <a:latin typeface="#9Slide03 Sofia Pro Soft Bold" panose="020B0000000000000000" pitchFamily="34" charset="0"/>
                  <a:cs typeface="Calibri" panose="020F0502020204030204" charset="0"/>
                </a:rPr>
                <a:t>, nhận xét về</a:t>
              </a:r>
            </a:p>
            <a:p>
              <a:pPr marL="457200" indent="-457200">
                <a:buFontTx/>
                <a:buChar char="-"/>
              </a:pPr>
              <a:r>
                <a:rPr lang="vi-VN" altLang="zh-CN" sz="2800" b="1">
                  <a:solidFill>
                    <a:srgbClr val="00A69C"/>
                  </a:solidFill>
                  <a:latin typeface="#9Slide03 Sofia Pro Soft Bold" panose="020B0000000000000000" pitchFamily="34" charset="0"/>
                  <a:cs typeface="Calibri" panose="020F0502020204030204" charset="0"/>
                </a:rPr>
                <a:t>Xu hướng biến đổi nhiệt độ sôi, nhiệt độ nóng chảy của các kim loại nhóm IA?</a:t>
              </a:r>
            </a:p>
            <a:p>
              <a:pPr marL="457200" indent="-457200">
                <a:buFontTx/>
                <a:buChar char="-"/>
              </a:pPr>
              <a:r>
                <a:rPr lang="vi-VN" altLang="zh-CN" sz="2800" b="1">
                  <a:solidFill>
                    <a:srgbClr val="00A69C"/>
                  </a:solidFill>
                  <a:latin typeface="#9Slide03 Sofia Pro Soft Bold" panose="020B0000000000000000" pitchFamily="34" charset="0"/>
                  <a:cs typeface="Calibri" panose="020F0502020204030204" charset="0"/>
                </a:rPr>
                <a:t>Khối lượng riêng và độ cứng của các nguyên tố nhóm IA?</a:t>
              </a:r>
              <a:endParaRPr lang="zh-CN" altLang="en-US" sz="2800" b="1" dirty="0">
                <a:solidFill>
                  <a:srgbClr val="00A69C"/>
                </a:solidFill>
                <a:latin typeface="#9Slide03 Sofia Pro Soft Bold" panose="020B0000000000000000" pitchFamily="34" charset="0"/>
                <a:cs typeface="Calibri" panose="020F0502020204030204" charset="0"/>
              </a:endParaRPr>
            </a:p>
          </p:txBody>
        </p:sp>
        <p:pic>
          <p:nvPicPr>
            <p:cNvPr id="5" name="Picture 4">
              <a:extLst>
                <a:ext uri="{FF2B5EF4-FFF2-40B4-BE49-F238E27FC236}">
                  <a16:creationId xmlns:a16="http://schemas.microsoft.com/office/drawing/2014/main" id="{E28CA99A-95B9-3AA7-2419-9B57DE1B333C}"/>
                </a:ext>
              </a:extLst>
            </p:cNvPr>
            <p:cNvPicPr>
              <a:picLocks noChangeAspect="1"/>
            </p:cNvPicPr>
            <p:nvPr/>
          </p:nvPicPr>
          <p:blipFill>
            <a:blip r:embed="rId2"/>
            <a:stretch>
              <a:fillRect/>
            </a:stretch>
          </p:blipFill>
          <p:spPr>
            <a:xfrm>
              <a:off x="558818" y="920009"/>
              <a:ext cx="914400" cy="914400"/>
            </a:xfrm>
            <a:prstGeom prst="rect">
              <a:avLst/>
            </a:prstGeom>
          </p:spPr>
        </p:pic>
      </p:grpSp>
      <p:sp>
        <p:nvSpPr>
          <p:cNvPr id="16" name="AutoShape 2">
            <a:extLst>
              <a:ext uri="{FF2B5EF4-FFF2-40B4-BE49-F238E27FC236}">
                <a16:creationId xmlns:a16="http://schemas.microsoft.com/office/drawing/2014/main" id="{198271F1-A700-4569-BD7B-473ED04BEE24}"/>
              </a:ext>
            </a:extLst>
          </p:cNvPr>
          <p:cNvSpPr>
            <a:spLocks noChangeAspect="1" noChangeArrowheads="1"/>
          </p:cNvSpPr>
          <p:nvPr/>
        </p:nvSpPr>
        <p:spPr bwMode="auto">
          <a:xfrm>
            <a:off x="5926183" y="453363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4" descr="Hoàn nguyên magie kim loại từ quặng dolomit Thanh Hoá bằng quy trình Pidgeo">
            <a:extLst>
              <a:ext uri="{FF2B5EF4-FFF2-40B4-BE49-F238E27FC236}">
                <a16:creationId xmlns:a16="http://schemas.microsoft.com/office/drawing/2014/main" id="{1926C874-EEBB-46E9-BF75-4FA1DB3BECC5}"/>
              </a:ext>
            </a:extLst>
          </p:cNvPr>
          <p:cNvSpPr>
            <a:spLocks noChangeAspect="1" noChangeArrowheads="1"/>
          </p:cNvSpPr>
          <p:nvPr/>
        </p:nvSpPr>
        <p:spPr bwMode="auto">
          <a:xfrm>
            <a:off x="6078583" y="468603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4" name="Table 23"/>
          <p:cNvGraphicFramePr>
            <a:graphicFrameLocks noGrp="1"/>
          </p:cNvGraphicFramePr>
          <p:nvPr>
            <p:extLst>
              <p:ext uri="{D42A27DB-BD31-4B8C-83A1-F6EECF244321}">
                <p14:modId xmlns:p14="http://schemas.microsoft.com/office/powerpoint/2010/main" val="2916086164"/>
              </p:ext>
            </p:extLst>
          </p:nvPr>
        </p:nvGraphicFramePr>
        <p:xfrm>
          <a:off x="2097745" y="3713909"/>
          <a:ext cx="7961673" cy="3164175"/>
        </p:xfrm>
        <a:graphic>
          <a:graphicData uri="http://schemas.openxmlformats.org/drawingml/2006/table">
            <a:tbl>
              <a:tblPr firstRow="1" firstCol="1" bandRow="1">
                <a:tableStyleId>{93296810-A885-4BE3-A3E7-6D5BEEA58F35}</a:tableStyleId>
              </a:tblPr>
              <a:tblGrid>
                <a:gridCol w="1407205">
                  <a:extLst>
                    <a:ext uri="{9D8B030D-6E8A-4147-A177-3AD203B41FA5}">
                      <a16:colId xmlns:a16="http://schemas.microsoft.com/office/drawing/2014/main" val="3248097186"/>
                    </a:ext>
                  </a:extLst>
                </a:gridCol>
                <a:gridCol w="1801707">
                  <a:extLst>
                    <a:ext uri="{9D8B030D-6E8A-4147-A177-3AD203B41FA5}">
                      <a16:colId xmlns:a16="http://schemas.microsoft.com/office/drawing/2014/main" val="2499506500"/>
                    </a:ext>
                  </a:extLst>
                </a:gridCol>
                <a:gridCol w="1538339">
                  <a:extLst>
                    <a:ext uri="{9D8B030D-6E8A-4147-A177-3AD203B41FA5}">
                      <a16:colId xmlns:a16="http://schemas.microsoft.com/office/drawing/2014/main" val="697624742"/>
                    </a:ext>
                  </a:extLst>
                </a:gridCol>
                <a:gridCol w="1808319">
                  <a:extLst>
                    <a:ext uri="{9D8B030D-6E8A-4147-A177-3AD203B41FA5}">
                      <a16:colId xmlns:a16="http://schemas.microsoft.com/office/drawing/2014/main" val="988064204"/>
                    </a:ext>
                  </a:extLst>
                </a:gridCol>
                <a:gridCol w="1406103">
                  <a:extLst>
                    <a:ext uri="{9D8B030D-6E8A-4147-A177-3AD203B41FA5}">
                      <a16:colId xmlns:a16="http://schemas.microsoft.com/office/drawing/2014/main" val="1993643597"/>
                    </a:ext>
                  </a:extLst>
                </a:gridCol>
              </a:tblGrid>
              <a:tr h="116003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30000"/>
                        </a:lnSpc>
                        <a:spcAft>
                          <a:spcPts val="0"/>
                        </a:spcAft>
                      </a:pPr>
                      <a:r>
                        <a:rPr lang="en-US" sz="2000">
                          <a:effectLst/>
                        </a:rPr>
                        <a:t>Kim loại</a:t>
                      </a:r>
                      <a:endParaRPr lang="en-US" sz="2000">
                        <a:effectLst/>
                        <a:latin typeface="+mn-lt"/>
                        <a:ea typeface="Times New Roman" panose="02020603050405020304" pitchFamily="18" charset="0"/>
                        <a:cs typeface="Arial" panose="020B0604020202020204" pitchFamily="34" charset="0"/>
                      </a:endParaRPr>
                    </a:p>
                  </a:txBody>
                  <a:tcPr marL="6350" marR="6350" marT="0" marB="0" anchor="ct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30000"/>
                        </a:lnSpc>
                        <a:spcAft>
                          <a:spcPts val="0"/>
                        </a:spcAft>
                      </a:pPr>
                      <a:r>
                        <a:rPr lang="en-US" sz="2000">
                          <a:effectLst/>
                        </a:rPr>
                        <a:t>Khối lư</a:t>
                      </a:r>
                      <a:r>
                        <a:rPr lang="vi-VN" sz="2000">
                          <a:effectLst/>
                        </a:rPr>
                        <a:t>ợ</a:t>
                      </a:r>
                      <a:r>
                        <a:rPr lang="en-US" sz="2000">
                          <a:effectLst/>
                        </a:rPr>
                        <a:t>ng riêng (g cm</a:t>
                      </a:r>
                      <a:r>
                        <a:rPr lang="vi-VN" sz="2000" baseline="30000">
                          <a:effectLst/>
                        </a:rPr>
                        <a:t>-</a:t>
                      </a:r>
                      <a:r>
                        <a:rPr lang="en-US" sz="2000" baseline="30000">
                          <a:effectLst/>
                        </a:rPr>
                        <a:t>3</a:t>
                      </a:r>
                      <a:r>
                        <a:rPr lang="en-US" sz="2000">
                          <a:effectLst/>
                        </a:rPr>
                        <a:t>)</a:t>
                      </a:r>
                      <a:endParaRPr lang="en-US" sz="2000">
                        <a:effectLst/>
                        <a:latin typeface="+mn-lt"/>
                        <a:ea typeface="Times New Roman" panose="02020603050405020304" pitchFamily="18" charset="0"/>
                        <a:cs typeface="Arial" panose="020B0604020202020204" pitchFamily="34" charset="0"/>
                      </a:endParaRPr>
                    </a:p>
                  </a:txBody>
                  <a:tcPr marL="6350" marR="6350" marT="0" marB="0" anchor="ct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30000"/>
                        </a:lnSpc>
                        <a:spcAft>
                          <a:spcPts val="0"/>
                        </a:spcAft>
                      </a:pPr>
                      <a:r>
                        <a:rPr lang="en-US" sz="2000">
                          <a:effectLst/>
                        </a:rPr>
                        <a:t>Độ cứng </a:t>
                      </a:r>
                      <a:endParaRPr lang="en-US" sz="2000">
                        <a:effectLst/>
                        <a:latin typeface="+mn-lt"/>
                        <a:ea typeface="Times New Roman" panose="02020603050405020304" pitchFamily="18" charset="0"/>
                        <a:cs typeface="Arial" panose="020B0604020202020204" pitchFamily="34" charset="0"/>
                      </a:endParaRPr>
                    </a:p>
                  </a:txBody>
                  <a:tcPr marL="6350" marR="6350" marT="0" marB="0" anchor="ct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30000"/>
                        </a:lnSpc>
                        <a:spcAft>
                          <a:spcPts val="0"/>
                        </a:spcAft>
                      </a:pPr>
                      <a:r>
                        <a:rPr lang="en-US" sz="2000">
                          <a:effectLst/>
                        </a:rPr>
                        <a:t>Nhiệt độ </a:t>
                      </a:r>
                      <a:endParaRPr lang="vi-VN" sz="2000">
                        <a:effectLst/>
                      </a:endParaRPr>
                    </a:p>
                    <a:p>
                      <a:pPr algn="ctr">
                        <a:lnSpc>
                          <a:spcPct val="130000"/>
                        </a:lnSpc>
                        <a:spcAft>
                          <a:spcPts val="0"/>
                        </a:spcAft>
                      </a:pPr>
                      <a:r>
                        <a:rPr lang="en-US" sz="2000">
                          <a:effectLst/>
                        </a:rPr>
                        <a:t>nóng chảy (°C)</a:t>
                      </a:r>
                      <a:endParaRPr lang="en-US" sz="2000">
                        <a:effectLst/>
                        <a:latin typeface="+mn-lt"/>
                        <a:ea typeface="Times New Roman" panose="02020603050405020304" pitchFamily="18" charset="0"/>
                        <a:cs typeface="Arial" panose="020B0604020202020204" pitchFamily="34" charset="0"/>
                      </a:endParaRPr>
                    </a:p>
                  </a:txBody>
                  <a:tcPr marL="6350" marR="6350" marT="0" marB="0" anchor="ct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30000"/>
                        </a:lnSpc>
                        <a:spcAft>
                          <a:spcPts val="0"/>
                        </a:spcAft>
                      </a:pPr>
                      <a:r>
                        <a:rPr lang="en-US" sz="2000">
                          <a:effectLst/>
                        </a:rPr>
                        <a:t>Nhiệt độ sôi (°C)</a:t>
                      </a:r>
                      <a:endParaRPr lang="en-US" sz="2000">
                        <a:effectLst/>
                        <a:latin typeface="+mn-lt"/>
                        <a:ea typeface="Times New Roman" panose="02020603050405020304" pitchFamily="18" charset="0"/>
                        <a:cs typeface="Arial" panose="020B0604020202020204" pitchFamily="34" charset="0"/>
                      </a:endParaRPr>
                    </a:p>
                  </a:txBody>
                  <a:tcPr marL="6350" marR="6350" marT="0" marB="0" anchor="ctr"/>
                </a:tc>
                <a:extLst>
                  <a:ext uri="{0D108BD9-81ED-4DB2-BD59-A6C34878D82A}">
                    <a16:rowId xmlns:a16="http://schemas.microsoft.com/office/drawing/2014/main" val="2948578879"/>
                  </a:ext>
                </a:extLst>
              </a:tr>
              <a:tr h="40082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30000"/>
                        </a:lnSpc>
                        <a:spcAft>
                          <a:spcPts val="0"/>
                        </a:spcAft>
                      </a:pPr>
                      <a:r>
                        <a:rPr lang="en-US" sz="2000">
                          <a:effectLst/>
                        </a:rPr>
                        <a:t>Li</a:t>
                      </a:r>
                      <a:endParaRPr lang="en-US" sz="2000">
                        <a:effectLst/>
                        <a:latin typeface="+mn-lt"/>
                        <a:ea typeface="Times New Roman" panose="02020603050405020304" pitchFamily="18" charset="0"/>
                        <a:cs typeface="Arial" panose="020B0604020202020204" pitchFamily="34" charset="0"/>
                      </a:endParaRPr>
                    </a:p>
                  </a:txBody>
                  <a:tcPr marL="6350" marR="6350" marT="0" marB="0" anchor="b"/>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spcAft>
                          <a:spcPts val="0"/>
                        </a:spcAft>
                      </a:pPr>
                      <a:r>
                        <a:rPr lang="en-US" sz="2000">
                          <a:effectLst/>
                        </a:rPr>
                        <a:t>0,53</a:t>
                      </a:r>
                      <a:endParaRPr lang="en-US" sz="2000">
                        <a:effectLst/>
                        <a:latin typeface="+mn-lt"/>
                        <a:ea typeface="Times New Roman" panose="02020603050405020304" pitchFamily="18" charset="0"/>
                        <a:cs typeface="Arial" panose="020B0604020202020204" pitchFamily="34" charset="0"/>
                      </a:endParaRPr>
                    </a:p>
                  </a:txBody>
                  <a:tcPr marL="6350" marR="6350" marT="0" marB="0" anchor="b"/>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spcAft>
                          <a:spcPts val="0"/>
                        </a:spcAft>
                      </a:pPr>
                      <a:r>
                        <a:rPr lang="en-US" sz="2000">
                          <a:effectLst/>
                        </a:rPr>
                        <a:t>0,6</a:t>
                      </a:r>
                      <a:endParaRPr lang="en-US" sz="2000">
                        <a:effectLst/>
                        <a:latin typeface="+mn-lt"/>
                        <a:ea typeface="Times New Roman" panose="02020603050405020304" pitchFamily="18" charset="0"/>
                        <a:cs typeface="Arial" panose="020B0604020202020204" pitchFamily="34" charset="0"/>
                      </a:endParaRPr>
                    </a:p>
                  </a:txBody>
                  <a:tcPr marL="6350" marR="6350" marT="0" marB="0" anchor="b"/>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spcAft>
                          <a:spcPts val="0"/>
                        </a:spcAft>
                      </a:pPr>
                      <a:r>
                        <a:rPr lang="en-US" sz="2000">
                          <a:effectLst/>
                        </a:rPr>
                        <a:t>180</a:t>
                      </a:r>
                      <a:endParaRPr lang="en-US" sz="2000">
                        <a:effectLst/>
                        <a:latin typeface="+mn-lt"/>
                        <a:ea typeface="Times New Roman" panose="02020603050405020304" pitchFamily="18" charset="0"/>
                        <a:cs typeface="Arial" panose="020B0604020202020204" pitchFamily="34" charset="0"/>
                      </a:endParaRPr>
                    </a:p>
                  </a:txBody>
                  <a:tcPr marL="6350" marR="6350" marT="0" marB="0" anchor="b"/>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spcAft>
                          <a:spcPts val="0"/>
                        </a:spcAft>
                      </a:pPr>
                      <a:r>
                        <a:rPr lang="en-US" sz="2000">
                          <a:effectLst/>
                        </a:rPr>
                        <a:t>1330</a:t>
                      </a:r>
                      <a:endParaRPr lang="en-US" sz="2000">
                        <a:effectLst/>
                        <a:latin typeface="+mn-lt"/>
                        <a:ea typeface="Times New Roman" panose="02020603050405020304" pitchFamily="18" charset="0"/>
                        <a:cs typeface="Arial" panose="020B0604020202020204" pitchFamily="34" charset="0"/>
                      </a:endParaRPr>
                    </a:p>
                  </a:txBody>
                  <a:tcPr marL="6350" marR="6350" marT="0" marB="0" anchor="b"/>
                </a:tc>
                <a:extLst>
                  <a:ext uri="{0D108BD9-81ED-4DB2-BD59-A6C34878D82A}">
                    <a16:rowId xmlns:a16="http://schemas.microsoft.com/office/drawing/2014/main" val="4027061228"/>
                  </a:ext>
                </a:extLst>
              </a:tr>
              <a:tr h="40082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30000"/>
                        </a:lnSpc>
                        <a:spcAft>
                          <a:spcPts val="0"/>
                        </a:spcAft>
                      </a:pPr>
                      <a:r>
                        <a:rPr lang="en-US" sz="2000">
                          <a:effectLst/>
                        </a:rPr>
                        <a:t>Na</a:t>
                      </a:r>
                      <a:endParaRPr lang="en-US" sz="2000">
                        <a:effectLst/>
                        <a:latin typeface="+mn-lt"/>
                        <a:ea typeface="Times New Roman" panose="02020603050405020304" pitchFamily="18" charset="0"/>
                        <a:cs typeface="Arial" panose="020B0604020202020204" pitchFamily="34" charset="0"/>
                      </a:endParaRPr>
                    </a:p>
                  </a:txBody>
                  <a:tcPr marL="6350" marR="6350" marT="0" marB="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spcAft>
                          <a:spcPts val="0"/>
                        </a:spcAft>
                      </a:pPr>
                      <a:r>
                        <a:rPr lang="en-US" sz="2000">
                          <a:effectLst/>
                        </a:rPr>
                        <a:t>0,97</a:t>
                      </a:r>
                      <a:endParaRPr lang="en-US" sz="2000">
                        <a:effectLst/>
                        <a:latin typeface="+mn-lt"/>
                        <a:ea typeface="Times New Roman" panose="02020603050405020304" pitchFamily="18" charset="0"/>
                        <a:cs typeface="Arial" panose="020B0604020202020204" pitchFamily="34" charset="0"/>
                      </a:endParaRPr>
                    </a:p>
                  </a:txBody>
                  <a:tcPr marL="6350" marR="6350" marT="0" marB="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spcAft>
                          <a:spcPts val="0"/>
                        </a:spcAft>
                      </a:pPr>
                      <a:r>
                        <a:rPr lang="en-US" sz="2000">
                          <a:effectLst/>
                        </a:rPr>
                        <a:t>0,5</a:t>
                      </a:r>
                      <a:endParaRPr lang="en-US" sz="2000">
                        <a:effectLst/>
                        <a:latin typeface="+mn-lt"/>
                        <a:ea typeface="Times New Roman" panose="02020603050405020304" pitchFamily="18" charset="0"/>
                        <a:cs typeface="Arial" panose="020B0604020202020204" pitchFamily="34" charset="0"/>
                      </a:endParaRPr>
                    </a:p>
                  </a:txBody>
                  <a:tcPr marL="6350" marR="6350" marT="0" marB="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spcAft>
                          <a:spcPts val="0"/>
                        </a:spcAft>
                      </a:pPr>
                      <a:r>
                        <a:rPr lang="en-US" sz="2000">
                          <a:effectLst/>
                        </a:rPr>
                        <a:t>98</a:t>
                      </a:r>
                      <a:endParaRPr lang="en-US" sz="2000">
                        <a:effectLst/>
                        <a:latin typeface="+mn-lt"/>
                        <a:ea typeface="Times New Roman" panose="02020603050405020304" pitchFamily="18" charset="0"/>
                        <a:cs typeface="Arial" panose="020B0604020202020204" pitchFamily="34" charset="0"/>
                      </a:endParaRPr>
                    </a:p>
                  </a:txBody>
                  <a:tcPr marL="6350" marR="6350" marT="0" marB="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spcAft>
                          <a:spcPts val="0"/>
                        </a:spcAft>
                      </a:pPr>
                      <a:r>
                        <a:rPr lang="en-US" sz="2000">
                          <a:effectLst/>
                        </a:rPr>
                        <a:t>890</a:t>
                      </a:r>
                      <a:endParaRPr lang="en-US" sz="2000">
                        <a:effectLst/>
                        <a:latin typeface="+mn-lt"/>
                        <a:ea typeface="Times New Roman" panose="02020603050405020304" pitchFamily="18" charset="0"/>
                        <a:cs typeface="Arial" panose="020B0604020202020204" pitchFamily="34" charset="0"/>
                      </a:endParaRPr>
                    </a:p>
                  </a:txBody>
                  <a:tcPr marL="6350" marR="6350" marT="0" marB="0" anchor="ctr"/>
                </a:tc>
                <a:extLst>
                  <a:ext uri="{0D108BD9-81ED-4DB2-BD59-A6C34878D82A}">
                    <a16:rowId xmlns:a16="http://schemas.microsoft.com/office/drawing/2014/main" val="454245420"/>
                  </a:ext>
                </a:extLst>
              </a:tr>
              <a:tr h="40082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30000"/>
                        </a:lnSpc>
                        <a:spcAft>
                          <a:spcPts val="0"/>
                        </a:spcAft>
                      </a:pPr>
                      <a:r>
                        <a:rPr lang="en-US" sz="2000">
                          <a:effectLst/>
                        </a:rPr>
                        <a:t>K</a:t>
                      </a:r>
                      <a:endParaRPr lang="en-US" sz="2000">
                        <a:effectLst/>
                        <a:latin typeface="+mn-lt"/>
                        <a:ea typeface="Calibri" panose="020F0502020204030204" pitchFamily="34" charset="0"/>
                        <a:cs typeface="Arial" panose="020B0604020202020204" pitchFamily="34" charset="0"/>
                      </a:endParaRPr>
                    </a:p>
                  </a:txBody>
                  <a:tcPr marL="6350" marR="6350" marT="0" marB="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spcAft>
                          <a:spcPts val="0"/>
                        </a:spcAft>
                      </a:pPr>
                      <a:r>
                        <a:rPr lang="en-US" sz="2000">
                          <a:effectLst/>
                        </a:rPr>
                        <a:t>0,86</a:t>
                      </a:r>
                      <a:endParaRPr lang="en-US" sz="2000">
                        <a:effectLst/>
                        <a:latin typeface="+mn-lt"/>
                        <a:ea typeface="Times New Roman" panose="02020603050405020304" pitchFamily="18" charset="0"/>
                        <a:cs typeface="Arial" panose="020B0604020202020204" pitchFamily="34" charset="0"/>
                      </a:endParaRPr>
                    </a:p>
                  </a:txBody>
                  <a:tcPr marL="6350" marR="6350" marT="0" marB="0" anchor="b"/>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spcAft>
                          <a:spcPts val="0"/>
                        </a:spcAft>
                      </a:pPr>
                      <a:r>
                        <a:rPr lang="en-US" sz="2000">
                          <a:effectLst/>
                        </a:rPr>
                        <a:t>0,4</a:t>
                      </a:r>
                      <a:endParaRPr lang="en-US" sz="2000">
                        <a:effectLst/>
                        <a:latin typeface="+mn-lt"/>
                        <a:ea typeface="Times New Roman" panose="02020603050405020304" pitchFamily="18" charset="0"/>
                        <a:cs typeface="Arial" panose="020B0604020202020204" pitchFamily="34" charset="0"/>
                      </a:endParaRPr>
                    </a:p>
                  </a:txBody>
                  <a:tcPr marL="6350" marR="6350" marT="0" marB="0" anchor="b"/>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spcAft>
                          <a:spcPts val="0"/>
                        </a:spcAft>
                      </a:pPr>
                      <a:r>
                        <a:rPr lang="en-US" sz="2000">
                          <a:effectLst/>
                        </a:rPr>
                        <a:t>64</a:t>
                      </a:r>
                      <a:endParaRPr lang="en-US" sz="2000">
                        <a:effectLst/>
                        <a:latin typeface="+mn-lt"/>
                        <a:ea typeface="Times New Roman" panose="02020603050405020304" pitchFamily="18" charset="0"/>
                        <a:cs typeface="Arial" panose="020B0604020202020204" pitchFamily="34" charset="0"/>
                      </a:endParaRPr>
                    </a:p>
                  </a:txBody>
                  <a:tcPr marL="6350" marR="6350" marT="0" marB="0" anchor="b"/>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spcAft>
                          <a:spcPts val="0"/>
                        </a:spcAft>
                      </a:pPr>
                      <a:r>
                        <a:rPr lang="en-US" sz="2000">
                          <a:effectLst/>
                        </a:rPr>
                        <a:t>774</a:t>
                      </a:r>
                      <a:endParaRPr lang="en-US" sz="2000">
                        <a:effectLst/>
                        <a:latin typeface="+mn-lt"/>
                        <a:ea typeface="Times New Roman" panose="02020603050405020304" pitchFamily="18" charset="0"/>
                        <a:cs typeface="Arial" panose="020B0604020202020204" pitchFamily="34" charset="0"/>
                      </a:endParaRPr>
                    </a:p>
                  </a:txBody>
                  <a:tcPr marL="6350" marR="6350" marT="0" marB="0" anchor="b"/>
                </a:tc>
                <a:extLst>
                  <a:ext uri="{0D108BD9-81ED-4DB2-BD59-A6C34878D82A}">
                    <a16:rowId xmlns:a16="http://schemas.microsoft.com/office/drawing/2014/main" val="1172269178"/>
                  </a:ext>
                </a:extLst>
              </a:tr>
              <a:tr h="40082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30000"/>
                        </a:lnSpc>
                        <a:spcAft>
                          <a:spcPts val="0"/>
                        </a:spcAft>
                      </a:pPr>
                      <a:r>
                        <a:rPr lang="en-US" sz="2000">
                          <a:effectLst/>
                        </a:rPr>
                        <a:t>Rb</a:t>
                      </a:r>
                      <a:endParaRPr lang="en-US" sz="2000">
                        <a:effectLst/>
                        <a:latin typeface="+mn-lt"/>
                        <a:ea typeface="Times New Roman" panose="02020603050405020304" pitchFamily="18" charset="0"/>
                        <a:cs typeface="Arial" panose="020B0604020202020204" pitchFamily="34" charset="0"/>
                      </a:endParaRPr>
                    </a:p>
                  </a:txBody>
                  <a:tcPr marL="6350" marR="6350" marT="0" marB="0" anchor="b"/>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spcAft>
                          <a:spcPts val="0"/>
                        </a:spcAft>
                      </a:pPr>
                      <a:r>
                        <a:rPr lang="en-US" sz="2000">
                          <a:effectLst/>
                        </a:rPr>
                        <a:t>1,53</a:t>
                      </a:r>
                      <a:endParaRPr lang="en-US" sz="2000">
                        <a:effectLst/>
                        <a:latin typeface="+mn-lt"/>
                        <a:ea typeface="Times New Roman" panose="02020603050405020304" pitchFamily="18" charset="0"/>
                        <a:cs typeface="Arial" panose="020B0604020202020204" pitchFamily="34" charset="0"/>
                      </a:endParaRPr>
                    </a:p>
                  </a:txBody>
                  <a:tcPr marL="6350" marR="6350" marT="0" marB="0" anchor="b"/>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spcAft>
                          <a:spcPts val="0"/>
                        </a:spcAft>
                      </a:pPr>
                      <a:r>
                        <a:rPr lang="en-US" sz="2000">
                          <a:effectLst/>
                        </a:rPr>
                        <a:t>0,3</a:t>
                      </a:r>
                      <a:endParaRPr lang="en-US" sz="2000">
                        <a:effectLst/>
                        <a:latin typeface="+mn-lt"/>
                        <a:ea typeface="Times New Roman" panose="02020603050405020304" pitchFamily="18" charset="0"/>
                        <a:cs typeface="Arial" panose="020B0604020202020204" pitchFamily="34" charset="0"/>
                      </a:endParaRPr>
                    </a:p>
                  </a:txBody>
                  <a:tcPr marL="6350" marR="6350" marT="0" marB="0" anchor="b"/>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spcAft>
                          <a:spcPts val="0"/>
                        </a:spcAft>
                      </a:pPr>
                      <a:r>
                        <a:rPr lang="en-US" sz="2000">
                          <a:effectLst/>
                        </a:rPr>
                        <a:t>39</a:t>
                      </a:r>
                      <a:endParaRPr lang="en-US" sz="2000">
                        <a:effectLst/>
                        <a:latin typeface="+mn-lt"/>
                        <a:ea typeface="Times New Roman" panose="02020603050405020304" pitchFamily="18" charset="0"/>
                        <a:cs typeface="Arial" panose="020B0604020202020204" pitchFamily="34" charset="0"/>
                      </a:endParaRPr>
                    </a:p>
                  </a:txBody>
                  <a:tcPr marL="6350" marR="6350" marT="0" marB="0" anchor="b"/>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spcAft>
                          <a:spcPts val="0"/>
                        </a:spcAft>
                      </a:pPr>
                      <a:r>
                        <a:rPr lang="en-US" sz="2000">
                          <a:effectLst/>
                        </a:rPr>
                        <a:t>688</a:t>
                      </a:r>
                      <a:endParaRPr lang="en-US" sz="2000">
                        <a:effectLst/>
                        <a:latin typeface="+mn-lt"/>
                        <a:ea typeface="Times New Roman" panose="02020603050405020304" pitchFamily="18" charset="0"/>
                        <a:cs typeface="Arial" panose="020B0604020202020204" pitchFamily="34" charset="0"/>
                      </a:endParaRPr>
                    </a:p>
                  </a:txBody>
                  <a:tcPr marL="6350" marR="6350" marT="0" marB="0" anchor="b"/>
                </a:tc>
                <a:extLst>
                  <a:ext uri="{0D108BD9-81ED-4DB2-BD59-A6C34878D82A}">
                    <a16:rowId xmlns:a16="http://schemas.microsoft.com/office/drawing/2014/main" val="3441311928"/>
                  </a:ext>
                </a:extLst>
              </a:tr>
              <a:tr h="40082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30000"/>
                        </a:lnSpc>
                        <a:spcAft>
                          <a:spcPts val="0"/>
                        </a:spcAft>
                      </a:pPr>
                      <a:r>
                        <a:rPr lang="en-US" sz="2000">
                          <a:effectLst/>
                        </a:rPr>
                        <a:t>Cs</a:t>
                      </a:r>
                      <a:endParaRPr lang="en-US" sz="2000">
                        <a:effectLst/>
                        <a:latin typeface="+mn-lt"/>
                        <a:ea typeface="Times New Roman" panose="02020603050405020304" pitchFamily="18" charset="0"/>
                        <a:cs typeface="Arial" panose="020B0604020202020204" pitchFamily="34" charset="0"/>
                      </a:endParaRPr>
                    </a:p>
                  </a:txBody>
                  <a:tcPr marL="6350" marR="6350" marT="0" marB="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spcAft>
                          <a:spcPts val="0"/>
                        </a:spcAft>
                      </a:pPr>
                      <a:r>
                        <a:rPr lang="en-US" sz="2000">
                          <a:effectLst/>
                        </a:rPr>
                        <a:t>1,90</a:t>
                      </a:r>
                      <a:endParaRPr lang="en-US" sz="2000">
                        <a:effectLst/>
                        <a:latin typeface="+mn-lt"/>
                        <a:ea typeface="Times New Roman" panose="02020603050405020304" pitchFamily="18" charset="0"/>
                        <a:cs typeface="Arial" panose="020B0604020202020204" pitchFamily="34" charset="0"/>
                      </a:endParaRPr>
                    </a:p>
                  </a:txBody>
                  <a:tcPr marL="6350" marR="6350" marT="0" marB="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spcAft>
                          <a:spcPts val="0"/>
                        </a:spcAft>
                      </a:pPr>
                      <a:r>
                        <a:rPr lang="en-US" sz="2000">
                          <a:effectLst/>
                        </a:rPr>
                        <a:t>0,2</a:t>
                      </a:r>
                      <a:endParaRPr lang="en-US" sz="2000">
                        <a:effectLst/>
                        <a:latin typeface="+mn-lt"/>
                        <a:ea typeface="Times New Roman" panose="02020603050405020304" pitchFamily="18" charset="0"/>
                        <a:cs typeface="Arial" panose="020B0604020202020204" pitchFamily="34" charset="0"/>
                      </a:endParaRPr>
                    </a:p>
                  </a:txBody>
                  <a:tcPr marL="6350" marR="6350" marT="0" marB="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spcAft>
                          <a:spcPts val="0"/>
                        </a:spcAft>
                      </a:pPr>
                      <a:r>
                        <a:rPr lang="en-US" sz="2000">
                          <a:effectLst/>
                        </a:rPr>
                        <a:t>29</a:t>
                      </a:r>
                      <a:endParaRPr lang="en-US" sz="2000">
                        <a:effectLst/>
                        <a:latin typeface="+mn-lt"/>
                        <a:ea typeface="Times New Roman" panose="02020603050405020304" pitchFamily="18" charset="0"/>
                        <a:cs typeface="Arial" panose="020B0604020202020204" pitchFamily="34" charset="0"/>
                      </a:endParaRPr>
                    </a:p>
                  </a:txBody>
                  <a:tcPr marL="6350" marR="6350" marT="0" marB="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spcAft>
                          <a:spcPts val="0"/>
                        </a:spcAft>
                      </a:pPr>
                      <a:r>
                        <a:rPr lang="en-US" sz="2000">
                          <a:effectLst/>
                        </a:rPr>
                        <a:t>690</a:t>
                      </a:r>
                      <a:endParaRPr lang="en-US" sz="2000">
                        <a:effectLst/>
                        <a:latin typeface="+mn-lt"/>
                        <a:ea typeface="Times New Roman" panose="02020603050405020304" pitchFamily="18" charset="0"/>
                        <a:cs typeface="Arial" panose="020B0604020202020204" pitchFamily="34" charset="0"/>
                      </a:endParaRPr>
                    </a:p>
                  </a:txBody>
                  <a:tcPr marL="6350" marR="6350" marT="0" marB="0" anchor="ctr"/>
                </a:tc>
                <a:extLst>
                  <a:ext uri="{0D108BD9-81ED-4DB2-BD59-A6C34878D82A}">
                    <a16:rowId xmlns:a16="http://schemas.microsoft.com/office/drawing/2014/main" val="2871588971"/>
                  </a:ext>
                </a:extLst>
              </a:tr>
            </a:tbl>
          </a:graphicData>
        </a:graphic>
      </p:graphicFrame>
      <p:sp>
        <p:nvSpPr>
          <p:cNvPr id="25" name="TextBox 24">
            <a:extLst>
              <a:ext uri="{FF2B5EF4-FFF2-40B4-BE49-F238E27FC236}">
                <a16:creationId xmlns:a16="http://schemas.microsoft.com/office/drawing/2014/main" id="{437197A0-91B2-4F67-9128-0BF26487877D}"/>
              </a:ext>
            </a:extLst>
          </p:cNvPr>
          <p:cNvSpPr txBox="1"/>
          <p:nvPr/>
        </p:nvSpPr>
        <p:spPr>
          <a:xfrm>
            <a:off x="1914902" y="3284044"/>
            <a:ext cx="10618709" cy="461665"/>
          </a:xfrm>
          <a:prstGeom prst="rect">
            <a:avLst/>
          </a:prstGeom>
          <a:noFill/>
        </p:spPr>
        <p:txBody>
          <a:bodyPr wrap="square" rtlCol="0">
            <a:spAutoFit/>
          </a:bodyPr>
          <a:lstStyle/>
          <a:p>
            <a:r>
              <a:rPr lang="en-US" sz="2400" b="1" dirty="0" err="1">
                <a:solidFill>
                  <a:schemeClr val="accent2">
                    <a:lumMod val="75000"/>
                  </a:schemeClr>
                </a:solidFill>
              </a:rPr>
              <a:t>Bảng</a:t>
            </a:r>
            <a:r>
              <a:rPr lang="en-US" sz="2400" b="1" dirty="0">
                <a:solidFill>
                  <a:schemeClr val="accent2">
                    <a:lumMod val="75000"/>
                  </a:schemeClr>
                </a:solidFill>
              </a:rPr>
              <a:t> 17.1</a:t>
            </a:r>
            <a:r>
              <a:rPr lang="en-US" sz="2400" b="1">
                <a:solidFill>
                  <a:schemeClr val="accent2">
                    <a:lumMod val="75000"/>
                  </a:schemeClr>
                </a:solidFill>
              </a:rPr>
              <a:t>. </a:t>
            </a:r>
            <a:r>
              <a:rPr lang="vi-VN" sz="2400" b="1">
                <a:solidFill>
                  <a:schemeClr val="accent2">
                    <a:lumMod val="75000"/>
                  </a:schemeClr>
                </a:solidFill>
              </a:rPr>
              <a:t>M</a:t>
            </a:r>
            <a:r>
              <a:rPr lang="en-US" sz="2400" b="1">
                <a:solidFill>
                  <a:schemeClr val="accent2">
                    <a:lumMod val="75000"/>
                  </a:schemeClr>
                </a:solidFill>
              </a:rPr>
              <a:t>ột </a:t>
            </a:r>
            <a:r>
              <a:rPr lang="en-US" sz="2400" b="1" dirty="0">
                <a:solidFill>
                  <a:schemeClr val="accent2">
                    <a:lumMod val="75000"/>
                  </a:schemeClr>
                </a:solidFill>
              </a:rPr>
              <a:t>số </a:t>
            </a:r>
            <a:r>
              <a:rPr lang="en-US" sz="2400" b="1" dirty="0" err="1">
                <a:solidFill>
                  <a:schemeClr val="accent2">
                    <a:lumMod val="75000"/>
                  </a:schemeClr>
                </a:solidFill>
              </a:rPr>
              <a:t>tính</a:t>
            </a:r>
            <a:r>
              <a:rPr lang="en-US" sz="2400" b="1" dirty="0">
                <a:solidFill>
                  <a:schemeClr val="accent2">
                    <a:lumMod val="75000"/>
                  </a:schemeClr>
                </a:solidFill>
              </a:rPr>
              <a:t> chất </a:t>
            </a:r>
            <a:r>
              <a:rPr lang="en-US" sz="2400" b="1" dirty="0" err="1">
                <a:solidFill>
                  <a:schemeClr val="accent2">
                    <a:lumMod val="75000"/>
                  </a:schemeClr>
                </a:solidFill>
              </a:rPr>
              <a:t>vật</a:t>
            </a:r>
            <a:r>
              <a:rPr lang="en-US" sz="2400" b="1" dirty="0">
                <a:solidFill>
                  <a:schemeClr val="accent2">
                    <a:lumMod val="75000"/>
                  </a:schemeClr>
                </a:solidFill>
              </a:rPr>
              <a:t> </a:t>
            </a:r>
            <a:r>
              <a:rPr lang="en-US" sz="2400" b="1" dirty="0" err="1">
                <a:solidFill>
                  <a:schemeClr val="accent2">
                    <a:lumMod val="75000"/>
                  </a:schemeClr>
                </a:solidFill>
              </a:rPr>
              <a:t>lý</a:t>
            </a:r>
            <a:r>
              <a:rPr lang="en-US" sz="2400" b="1" dirty="0">
                <a:solidFill>
                  <a:schemeClr val="accent2">
                    <a:lumMod val="75000"/>
                  </a:schemeClr>
                </a:solidFill>
              </a:rPr>
              <a:t> </a:t>
            </a:r>
            <a:r>
              <a:rPr lang="en-US" sz="2400" b="1" err="1">
                <a:solidFill>
                  <a:schemeClr val="accent2">
                    <a:lumMod val="75000"/>
                  </a:schemeClr>
                </a:solidFill>
              </a:rPr>
              <a:t>của</a:t>
            </a:r>
            <a:r>
              <a:rPr lang="en-US" sz="2400" b="1">
                <a:solidFill>
                  <a:schemeClr val="accent2">
                    <a:lumMod val="75000"/>
                  </a:schemeClr>
                </a:solidFill>
              </a:rPr>
              <a:t> </a:t>
            </a:r>
            <a:r>
              <a:rPr lang="vi-VN" sz="2400" b="1">
                <a:solidFill>
                  <a:schemeClr val="accent2">
                    <a:lumMod val="75000"/>
                  </a:schemeClr>
                </a:solidFill>
              </a:rPr>
              <a:t>đơn chất</a:t>
            </a:r>
            <a:r>
              <a:rPr lang="en-US" sz="2400" b="1">
                <a:solidFill>
                  <a:schemeClr val="accent2">
                    <a:lumMod val="75000"/>
                  </a:schemeClr>
                </a:solidFill>
              </a:rPr>
              <a:t> </a:t>
            </a:r>
            <a:r>
              <a:rPr lang="en-US" sz="2400" b="1" dirty="0" err="1">
                <a:solidFill>
                  <a:schemeClr val="accent2">
                    <a:lumMod val="75000"/>
                  </a:schemeClr>
                </a:solidFill>
              </a:rPr>
              <a:t>kim</a:t>
            </a:r>
            <a:r>
              <a:rPr lang="en-US" sz="2400" b="1" dirty="0">
                <a:solidFill>
                  <a:schemeClr val="accent2">
                    <a:lumMod val="75000"/>
                  </a:schemeClr>
                </a:solidFill>
              </a:rPr>
              <a:t> </a:t>
            </a:r>
            <a:r>
              <a:rPr lang="en-US" sz="2400" b="1" dirty="0" err="1">
                <a:solidFill>
                  <a:schemeClr val="accent2">
                    <a:lumMod val="75000"/>
                  </a:schemeClr>
                </a:solidFill>
              </a:rPr>
              <a:t>loại</a:t>
            </a:r>
            <a:r>
              <a:rPr lang="en-US" sz="2400" b="1" dirty="0">
                <a:solidFill>
                  <a:schemeClr val="accent2">
                    <a:lumMod val="75000"/>
                  </a:schemeClr>
                </a:solidFill>
              </a:rPr>
              <a:t> </a:t>
            </a:r>
            <a:r>
              <a:rPr lang="en-US" sz="2400" b="1" dirty="0" err="1">
                <a:solidFill>
                  <a:schemeClr val="accent2">
                    <a:lumMod val="75000"/>
                  </a:schemeClr>
                </a:solidFill>
              </a:rPr>
              <a:t>nhóm</a:t>
            </a:r>
            <a:r>
              <a:rPr lang="en-US" sz="2400" b="1" dirty="0">
                <a:solidFill>
                  <a:schemeClr val="accent2">
                    <a:lumMod val="75000"/>
                  </a:schemeClr>
                </a:solidFill>
              </a:rPr>
              <a:t> IA</a:t>
            </a:r>
          </a:p>
        </p:txBody>
      </p:sp>
    </p:spTree>
    <p:extLst>
      <p:ext uri="{BB962C8B-B14F-4D97-AF65-F5344CB8AC3E}">
        <p14:creationId xmlns:p14="http://schemas.microsoft.com/office/powerpoint/2010/main" val="21196648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par>
                                <p:cTn id="22" presetID="6" presetClass="entr" presetSubtype="16" fill="hold" grpId="0" nodeType="withEffect" nodePh="1">
                                  <p:stCondLst>
                                    <p:cond delay="0"/>
                                  </p:stCondLst>
                                  <p:endCondLst>
                                    <p:cond evt="begin" delay="0">
                                      <p:tn val="22"/>
                                    </p:cond>
                                  </p:endCondLst>
                                  <p:childTnLst>
                                    <p:set>
                                      <p:cBhvr>
                                        <p:cTn id="23" dur="1" fill="hold">
                                          <p:stCondLst>
                                            <p:cond delay="0"/>
                                          </p:stCondLst>
                                        </p:cTn>
                                        <p:tgtEl>
                                          <p:spTgt spid="16"/>
                                        </p:tgtEl>
                                        <p:attrNameLst>
                                          <p:attrName>style.visibility</p:attrName>
                                        </p:attrNameLst>
                                      </p:cBhvr>
                                      <p:to>
                                        <p:strVal val="visible"/>
                                      </p:to>
                                    </p:set>
                                    <p:animEffect transition="in" filter="circle(in)">
                                      <p:cBhvr>
                                        <p:cTn id="24" dur="2000"/>
                                        <p:tgtEl>
                                          <p:spTgt spid="16"/>
                                        </p:tgtEl>
                                      </p:cBhvr>
                                    </p:animEffect>
                                  </p:childTnLst>
                                </p:cTn>
                              </p:par>
                              <p:par>
                                <p:cTn id="25" presetID="6" presetClass="entr" presetSubtype="16" fill="hold" grpId="0" nodeType="withEffect" nodePh="1">
                                  <p:stCondLst>
                                    <p:cond delay="0"/>
                                  </p:stCondLst>
                                  <p:endCondLst>
                                    <p:cond evt="begin" delay="0">
                                      <p:tn val="25"/>
                                    </p:cond>
                                  </p:end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p:bldP spid="17"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C3E3408-D85F-419B-84F9-7769C1ED6C63}"/>
              </a:ext>
            </a:extLst>
          </p:cNvPr>
          <p:cNvSpPr>
            <a:spLocks noGrp="1"/>
          </p:cNvSpPr>
          <p:nvPr>
            <p:ph type="title"/>
          </p:nvPr>
        </p:nvSpPr>
        <p:spPr>
          <a:xfrm>
            <a:off x="558818" y="217237"/>
            <a:ext cx="10515600" cy="795790"/>
          </a:xfrm>
          <a:prstGeom prst="roundRect">
            <a:avLst/>
          </a:prstGeom>
        </p:spPr>
        <p:txBody>
          <a:bodyPr/>
          <a:lstStyle/>
          <a:p>
            <a:r>
              <a:rPr lang="en-US" dirty="0">
                <a:solidFill>
                  <a:srgbClr val="2B8F66"/>
                </a:solidFill>
              </a:rPr>
              <a:t>II. ĐƠN CHẤT</a:t>
            </a:r>
          </a:p>
        </p:txBody>
      </p:sp>
      <p:sp>
        <p:nvSpPr>
          <p:cNvPr id="10" name="文本框 22">
            <a:extLst>
              <a:ext uri="{FF2B5EF4-FFF2-40B4-BE49-F238E27FC236}">
                <a16:creationId xmlns:a16="http://schemas.microsoft.com/office/drawing/2014/main" id="{F366497A-1146-4792-8999-286B3F33827B}"/>
              </a:ext>
            </a:extLst>
          </p:cNvPr>
          <p:cNvSpPr txBox="1"/>
          <p:nvPr/>
        </p:nvSpPr>
        <p:spPr>
          <a:xfrm>
            <a:off x="672029" y="1016985"/>
            <a:ext cx="8985833" cy="523220"/>
          </a:xfrm>
          <a:prstGeom prst="rect">
            <a:avLst/>
          </a:prstGeom>
          <a:noFill/>
        </p:spPr>
        <p:txBody>
          <a:bodyPr wrap="square" rtlCol="0">
            <a:spAutoFit/>
            <a:scene3d>
              <a:camera prst="orthographicFront"/>
              <a:lightRig rig="threePt" dir="t"/>
            </a:scene3d>
            <a:sp3d contourW="12700"/>
          </a:bodyPr>
          <a:lstStyle/>
          <a:p>
            <a:r>
              <a:rPr lang="en-US" altLang="zh-CN" sz="2800" b="1" dirty="0">
                <a:solidFill>
                  <a:schemeClr val="accent2">
                    <a:lumMod val="75000"/>
                  </a:schemeClr>
                </a:solidFill>
                <a:latin typeface="#9Slide03 Sofia Pro Soft Bold" panose="020B0000000000000000" pitchFamily="34" charset="0"/>
                <a:cs typeface="Calibri" panose="020F0502020204030204" charset="0"/>
              </a:rPr>
              <a:t>1. Tính chất </a:t>
            </a:r>
            <a:r>
              <a:rPr lang="en-US" altLang="zh-CN" sz="2800" b="1" dirty="0" err="1">
                <a:solidFill>
                  <a:schemeClr val="accent2">
                    <a:lumMod val="75000"/>
                  </a:schemeClr>
                </a:solidFill>
                <a:latin typeface="#9Slide03 Sofia Pro Soft Bold" panose="020B0000000000000000" pitchFamily="34" charset="0"/>
                <a:cs typeface="Calibri" panose="020F0502020204030204" charset="0"/>
              </a:rPr>
              <a:t>vật</a:t>
            </a:r>
            <a:r>
              <a:rPr lang="en-US" altLang="zh-CN" sz="2800" b="1" dirty="0">
                <a:solidFill>
                  <a:schemeClr val="accent2">
                    <a:lumMod val="75000"/>
                  </a:schemeClr>
                </a:solidFill>
                <a:latin typeface="#9Slide03 Sofia Pro Soft Bold" panose="020B0000000000000000" pitchFamily="34" charset="0"/>
                <a:cs typeface="Calibri" panose="020F0502020204030204" charset="0"/>
              </a:rPr>
              <a:t> </a:t>
            </a:r>
            <a:r>
              <a:rPr lang="en-US" altLang="zh-CN" sz="2800" b="1" dirty="0" err="1">
                <a:solidFill>
                  <a:schemeClr val="accent2">
                    <a:lumMod val="75000"/>
                  </a:schemeClr>
                </a:solidFill>
                <a:latin typeface="#9Slide03 Sofia Pro Soft Bold" panose="020B0000000000000000" pitchFamily="34" charset="0"/>
                <a:cs typeface="Calibri" panose="020F0502020204030204" charset="0"/>
              </a:rPr>
              <a:t>lý</a:t>
            </a:r>
            <a:endParaRPr lang="zh-CN" altLang="en-US" sz="2800" b="1" dirty="0">
              <a:solidFill>
                <a:schemeClr val="accent2">
                  <a:lumMod val="75000"/>
                </a:schemeClr>
              </a:solidFill>
              <a:latin typeface="#9Slide03 Sofia Pro Soft Bold" panose="020B0000000000000000" pitchFamily="34" charset="0"/>
              <a:cs typeface="Calibri" panose="020F0502020204030204" charset="0"/>
            </a:endParaRPr>
          </a:p>
        </p:txBody>
      </p:sp>
      <p:sp>
        <p:nvSpPr>
          <p:cNvPr id="12" name="文本框 30"/>
          <p:cNvSpPr txBox="1"/>
          <p:nvPr/>
        </p:nvSpPr>
        <p:spPr>
          <a:xfrm>
            <a:off x="1502481" y="1917225"/>
            <a:ext cx="9571937" cy="584775"/>
          </a:xfrm>
          <a:prstGeom prst="rect">
            <a:avLst/>
          </a:prstGeom>
          <a:noFill/>
        </p:spPr>
        <p:txBody>
          <a:bodyPr wrap="square" rtlCol="0">
            <a:spAutoFit/>
            <a:scene3d>
              <a:camera prst="orthographicFront"/>
              <a:lightRig rig="threePt" dir="t"/>
            </a:scene3d>
            <a:sp3d contourW="12700"/>
          </a:bodyPr>
          <a:lstStyle/>
          <a:p>
            <a:r>
              <a:rPr lang="en-US" altLang="zh-CN" sz="3200" b="1">
                <a:solidFill>
                  <a:schemeClr val="accent2">
                    <a:lumMod val="75000"/>
                  </a:schemeClr>
                </a:solidFill>
                <a:latin typeface="#9Slide03 Sofia Pro Soft Bold" panose="020B0000000000000000" pitchFamily="34" charset="0"/>
                <a:cs typeface="Calibri" panose="020F0502020204030204" charset="0"/>
              </a:rPr>
              <a:t>Kết luận </a:t>
            </a:r>
            <a:endParaRPr lang="zh-CN" altLang="en-US" sz="3200" b="1" dirty="0">
              <a:solidFill>
                <a:schemeClr val="accent2">
                  <a:lumMod val="75000"/>
                </a:schemeClr>
              </a:solidFill>
              <a:latin typeface="#9Slide03 Sofia Pro Soft Bold" panose="020B0000000000000000" pitchFamily="34" charset="0"/>
              <a:cs typeface="Calibri" panose="020F0502020204030204" charset="0"/>
            </a:endParaRPr>
          </a:p>
        </p:txBody>
      </p:sp>
      <p:pic>
        <p:nvPicPr>
          <p:cNvPr id="16" name="Picture 15">
            <a:extLst>
              <a:ext uri="{FF2B5EF4-FFF2-40B4-BE49-F238E27FC236}">
                <a16:creationId xmlns:a16="http://schemas.microsoft.com/office/drawing/2014/main" id="{4209DABC-0562-9B30-B477-34C76B279BF4}"/>
              </a:ext>
            </a:extLst>
          </p:cNvPr>
          <p:cNvPicPr>
            <a:picLocks noChangeAspect="1"/>
          </p:cNvPicPr>
          <p:nvPr/>
        </p:nvPicPr>
        <p:blipFill>
          <a:blip r:embed="rId2"/>
          <a:stretch>
            <a:fillRect/>
          </a:stretch>
        </p:blipFill>
        <p:spPr>
          <a:xfrm>
            <a:off x="790706" y="1801130"/>
            <a:ext cx="711775" cy="711775"/>
          </a:xfrm>
          <a:prstGeom prst="rect">
            <a:avLst/>
          </a:prstGeom>
        </p:spPr>
      </p:pic>
      <p:sp>
        <p:nvSpPr>
          <p:cNvPr id="17" name="文本框 31"/>
          <p:cNvSpPr txBox="1"/>
          <p:nvPr/>
        </p:nvSpPr>
        <p:spPr>
          <a:xfrm>
            <a:off x="1369900" y="3321044"/>
            <a:ext cx="10129520" cy="461665"/>
          </a:xfrm>
          <a:prstGeom prst="rect">
            <a:avLst/>
          </a:prstGeom>
          <a:noFill/>
        </p:spPr>
        <p:txBody>
          <a:bodyPr wrap="square" rtlCol="0">
            <a:spAutoFit/>
            <a:scene3d>
              <a:camera prst="orthographicFront"/>
              <a:lightRig rig="threePt" dir="t"/>
            </a:scene3d>
            <a:sp3d contourW="12700"/>
          </a:bodyPr>
          <a:lstStyle/>
          <a:p>
            <a:r>
              <a:rPr lang="vi-VN" sz="2400">
                <a:solidFill>
                  <a:srgbClr val="009900"/>
                </a:solidFill>
                <a:latin typeface="#9Slide03 Sofia Pro Soft Bold" panose="020B0604020202020204" charset="0"/>
                <a:ea typeface="Calibri" panose="020F0502020204030204" pitchFamily="34" charset="0"/>
                <a:cs typeface="Arial" panose="020B0604020202020204" pitchFamily="34" charset="0"/>
              </a:rPr>
              <a:t>b. Khố</a:t>
            </a:r>
            <a:r>
              <a:rPr lang="en-US" sz="2400">
                <a:solidFill>
                  <a:srgbClr val="009900"/>
                </a:solidFill>
                <a:latin typeface="#9Slide03 Sofia Pro Soft Bold" panose="020B0604020202020204" charset="0"/>
                <a:ea typeface="Calibri" panose="020F0502020204030204" pitchFamily="34" charset="0"/>
                <a:cs typeface="Arial" panose="020B0604020202020204" pitchFamily="34" charset="0"/>
              </a:rPr>
              <a:t>i lư</a:t>
            </a:r>
            <a:r>
              <a:rPr lang="vi-VN" sz="2400">
                <a:solidFill>
                  <a:srgbClr val="009900"/>
                </a:solidFill>
                <a:latin typeface="#9Slide03 Sofia Pro Soft Bold" panose="020B0604020202020204" charset="0"/>
                <a:ea typeface="Calibri" panose="020F0502020204030204" pitchFamily="34" charset="0"/>
                <a:cs typeface="Arial" panose="020B0604020202020204" pitchFamily="34" charset="0"/>
              </a:rPr>
              <a:t>ợng</a:t>
            </a:r>
            <a:r>
              <a:rPr lang="en-US" sz="2400">
                <a:solidFill>
                  <a:srgbClr val="009900"/>
                </a:solidFill>
                <a:latin typeface="#9Slide03 Sofia Pro Soft Bold" panose="020B0604020202020204" charset="0"/>
                <a:ea typeface="Calibri" panose="020F0502020204030204" pitchFamily="34" charset="0"/>
                <a:cs typeface="Arial" panose="020B0604020202020204" pitchFamily="34" charset="0"/>
              </a:rPr>
              <a:t> riêng và độ </a:t>
            </a:r>
            <a:r>
              <a:rPr lang="vi-VN" sz="2400">
                <a:solidFill>
                  <a:srgbClr val="009900"/>
                </a:solidFill>
                <a:latin typeface="#9Slide03 Sofia Pro Soft Bold" panose="020B0604020202020204" charset="0"/>
                <a:ea typeface="Calibri" panose="020F0502020204030204" pitchFamily="34" charset="0"/>
                <a:cs typeface="Arial" panose="020B0604020202020204" pitchFamily="34" charset="0"/>
              </a:rPr>
              <a:t>cứng</a:t>
            </a:r>
            <a:endParaRPr lang="en-US" sz="2400">
              <a:solidFill>
                <a:srgbClr val="009900"/>
              </a:solidFill>
              <a:latin typeface="#9Slide03 Sofia Pro Soft Bold" panose="020B0604020202020204" charset="0"/>
              <a:cs typeface="Arial" panose="020B0604020202020204" pitchFamily="34" charset="0"/>
            </a:endParaRPr>
          </a:p>
        </p:txBody>
      </p:sp>
      <p:sp>
        <p:nvSpPr>
          <p:cNvPr id="18" name="文本框 31"/>
          <p:cNvSpPr txBox="1"/>
          <p:nvPr/>
        </p:nvSpPr>
        <p:spPr>
          <a:xfrm>
            <a:off x="1369900" y="2655287"/>
            <a:ext cx="10129520" cy="461665"/>
          </a:xfrm>
          <a:prstGeom prst="rect">
            <a:avLst/>
          </a:prstGeom>
          <a:noFill/>
        </p:spPr>
        <p:txBody>
          <a:bodyPr wrap="square" rtlCol="0">
            <a:spAutoFit/>
            <a:scene3d>
              <a:camera prst="orthographicFront"/>
              <a:lightRig rig="threePt" dir="t"/>
            </a:scene3d>
            <a:sp3d contourW="12700"/>
          </a:bodyPr>
          <a:lstStyle/>
          <a:p>
            <a:pPr lvl="0"/>
            <a:r>
              <a:rPr lang="vi-VN" sz="2400">
                <a:solidFill>
                  <a:srgbClr val="009900"/>
                </a:solidFill>
                <a:latin typeface="#9Slide03 Sofia Pro Soft Bold" panose="020B0604020202020204" charset="0"/>
                <a:ea typeface="Calibri" panose="020F0502020204030204" pitchFamily="34" charset="0"/>
                <a:cs typeface="Arial" panose="020B0604020202020204" pitchFamily="34" charset="0"/>
              </a:rPr>
              <a:t>a. </a:t>
            </a:r>
            <a:r>
              <a:rPr lang="en-US" sz="2400">
                <a:solidFill>
                  <a:srgbClr val="009900"/>
                </a:solidFill>
                <a:latin typeface="#9Slide03 Sofia Pro Soft Bold" panose="020B0604020202020204" charset="0"/>
                <a:ea typeface="Calibri" panose="020F0502020204030204" pitchFamily="34" charset="0"/>
                <a:cs typeface="Arial" panose="020B0604020202020204" pitchFamily="34" charset="0"/>
              </a:rPr>
              <a:t>Nhiệt độ nóng ch</a:t>
            </a:r>
            <a:r>
              <a:rPr lang="vi-VN" sz="2400">
                <a:solidFill>
                  <a:srgbClr val="009900"/>
                </a:solidFill>
                <a:latin typeface="#9Slide03 Sofia Pro Soft Bold" panose="020B0604020202020204" charset="0"/>
                <a:ea typeface="Calibri" panose="020F0502020204030204" pitchFamily="34" charset="0"/>
                <a:cs typeface="Arial" panose="020B0604020202020204" pitchFamily="34" charset="0"/>
              </a:rPr>
              <a:t>ả</a:t>
            </a:r>
            <a:r>
              <a:rPr lang="en-US" sz="2400">
                <a:solidFill>
                  <a:srgbClr val="009900"/>
                </a:solidFill>
                <a:latin typeface="#9Slide03 Sofia Pro Soft Bold" panose="020B0604020202020204" charset="0"/>
                <a:ea typeface="Calibri" panose="020F0502020204030204" pitchFamily="34" charset="0"/>
                <a:cs typeface="Arial" panose="020B0604020202020204" pitchFamily="34" charset="0"/>
              </a:rPr>
              <a:t>y và nhiệt độ </a:t>
            </a:r>
            <a:r>
              <a:rPr lang="vi-VN" sz="2400">
                <a:solidFill>
                  <a:srgbClr val="009900"/>
                </a:solidFill>
                <a:latin typeface="#9Slide03 Sofia Pro Soft Bold" panose="020B0604020202020204" charset="0"/>
                <a:ea typeface="Calibri" panose="020F0502020204030204" pitchFamily="34" charset="0"/>
                <a:cs typeface="Arial" panose="020B0604020202020204" pitchFamily="34" charset="0"/>
              </a:rPr>
              <a:t>sôi: </a:t>
            </a:r>
            <a:r>
              <a:rPr lang="vi-VN" sz="2400" b="1" u="sng">
                <a:solidFill>
                  <a:schemeClr val="accent2">
                    <a:lumMod val="75000"/>
                  </a:schemeClr>
                </a:solidFill>
                <a:latin typeface="#9Slide03 Sofia Pro Soft Bold" panose="020B0604020202020204" charset="0"/>
                <a:ea typeface="Calibri" panose="020F0502020204030204" pitchFamily="34" charset="0"/>
                <a:cs typeface="Arial" panose="020B0604020202020204" pitchFamily="34" charset="0"/>
              </a:rPr>
              <a:t>giảm</a:t>
            </a:r>
            <a:r>
              <a:rPr lang="vi-VN" sz="2400">
                <a:solidFill>
                  <a:srgbClr val="0070C0"/>
                </a:solidFill>
                <a:latin typeface="#9Slide03 Sofia Pro Soft Bold" panose="020B0604020202020204" charset="0"/>
                <a:ea typeface="Calibri" panose="020F0502020204030204" pitchFamily="34" charset="0"/>
                <a:cs typeface="Arial" panose="020B0604020202020204" pitchFamily="34" charset="0"/>
              </a:rPr>
              <a:t> từ lithium đến caesium</a:t>
            </a:r>
            <a:endParaRPr lang="en-US" sz="2400">
              <a:solidFill>
                <a:srgbClr val="0070C0"/>
              </a:solidFill>
              <a:latin typeface="#9Slide03 Sofia Pro Soft Bold" panose="020B0604020202020204" charset="0"/>
              <a:cs typeface="Arial" panose="020B0604020202020204" pitchFamily="34" charset="0"/>
            </a:endParaRPr>
          </a:p>
        </p:txBody>
      </p:sp>
      <p:sp>
        <p:nvSpPr>
          <p:cNvPr id="3" name="Rectangle 2"/>
          <p:cNvSpPr/>
          <p:nvPr/>
        </p:nvSpPr>
        <p:spPr>
          <a:xfrm>
            <a:off x="1502480" y="3857928"/>
            <a:ext cx="10100239" cy="2308324"/>
          </a:xfrm>
          <a:prstGeom prst="rect">
            <a:avLst/>
          </a:prstGeom>
        </p:spPr>
        <p:txBody>
          <a:bodyPr wrap="square">
            <a:spAutoFit/>
          </a:bodyPr>
          <a:lstStyle/>
          <a:p>
            <a:pPr marL="285750" indent="-285750">
              <a:lnSpc>
                <a:spcPct val="150000"/>
              </a:lnSpc>
              <a:buFontTx/>
              <a:buChar char="-"/>
            </a:pPr>
            <a:r>
              <a:rPr lang="vi-VN" sz="2400">
                <a:solidFill>
                  <a:srgbClr val="0070C0"/>
                </a:solidFill>
                <a:latin typeface="#9Slide03 Sofia Pro Soft Bold" panose="020B0604020202020204" charset="0"/>
                <a:ea typeface="Calibri" panose="020F0502020204030204" pitchFamily="34" charset="0"/>
                <a:cs typeface="Arial" panose="020B0604020202020204" pitchFamily="34" charset="0"/>
              </a:rPr>
              <a:t>K</a:t>
            </a:r>
            <a:r>
              <a:rPr lang="en-US" sz="2400">
                <a:solidFill>
                  <a:srgbClr val="0070C0"/>
                </a:solidFill>
                <a:latin typeface="#9Slide03 Sofia Pro Soft Bold" panose="020B0604020202020204" charset="0"/>
                <a:ea typeface="Calibri" panose="020F0502020204030204" pitchFamily="34" charset="0"/>
                <a:cs typeface="Arial" panose="020B0604020202020204" pitchFamily="34" charset="0"/>
              </a:rPr>
              <a:t>hối lượng riêng </a:t>
            </a:r>
            <a:r>
              <a:rPr lang="vi-VN" sz="2400">
                <a:solidFill>
                  <a:srgbClr val="0070C0"/>
                </a:solidFill>
                <a:latin typeface="#9Slide03 Sofia Pro Soft Bold" panose="020B0604020202020204" charset="0"/>
                <a:ea typeface="Calibri" panose="020F0502020204030204" pitchFamily="34" charset="0"/>
                <a:cs typeface="Arial" panose="020B0604020202020204" pitchFamily="34" charset="0"/>
              </a:rPr>
              <a:t>nhỏ.</a:t>
            </a:r>
          </a:p>
          <a:p>
            <a:pPr marL="285750" indent="-285750">
              <a:lnSpc>
                <a:spcPct val="150000"/>
              </a:lnSpc>
              <a:buFontTx/>
              <a:buChar char="-"/>
            </a:pPr>
            <a:r>
              <a:rPr lang="vi-VN" sz="2400">
                <a:solidFill>
                  <a:srgbClr val="0070C0"/>
                </a:solidFill>
                <a:latin typeface="#9Slide03 Sofia Pro Soft Bold" panose="020B0604020202020204" charset="0"/>
                <a:ea typeface="Calibri" panose="020F0502020204030204" pitchFamily="34" charset="0"/>
                <a:cs typeface="Arial" panose="020B0604020202020204" pitchFamily="34" charset="0"/>
              </a:rPr>
              <a:t>Đ</a:t>
            </a:r>
            <a:r>
              <a:rPr lang="en-US" sz="2400">
                <a:solidFill>
                  <a:srgbClr val="0070C0"/>
                </a:solidFill>
                <a:latin typeface="#9Slide03 Sofia Pro Soft Bold" panose="020B0604020202020204" charset="0"/>
                <a:ea typeface="Calibri" panose="020F0502020204030204" pitchFamily="34" charset="0"/>
                <a:cs typeface="Arial" panose="020B0604020202020204" pitchFamily="34" charset="0"/>
              </a:rPr>
              <a:t>ộ cứng </a:t>
            </a:r>
            <a:r>
              <a:rPr lang="vi-VN" sz="2400">
                <a:solidFill>
                  <a:srgbClr val="0070C0"/>
                </a:solidFill>
                <a:latin typeface="#9Slide03 Sofia Pro Soft Bold" panose="020B0604020202020204" charset="0"/>
                <a:ea typeface="Calibri" panose="020F0502020204030204" pitchFamily="34" charset="0"/>
                <a:cs typeface="Arial" panose="020B0604020202020204" pitchFamily="34" charset="0"/>
              </a:rPr>
              <a:t>thấp: </a:t>
            </a:r>
            <a:r>
              <a:rPr lang="en-US" sz="2400">
                <a:solidFill>
                  <a:srgbClr val="0070C0"/>
                </a:solidFill>
                <a:latin typeface="#9Slide03 Sofia Pro Soft Bold" panose="020B0604020202020204" charset="0"/>
                <a:ea typeface="Calibri" panose="020F0502020204030204" pitchFamily="34" charset="0"/>
                <a:cs typeface="Arial" panose="020B0604020202020204" pitchFamily="34" charset="0"/>
              </a:rPr>
              <a:t>Các kim loại kiềm dễ được cắt nhỏ bởi dao, kéo,... </a:t>
            </a:r>
            <a:endParaRPr lang="vi-VN" sz="2400">
              <a:solidFill>
                <a:srgbClr val="0070C0"/>
              </a:solidFill>
              <a:latin typeface="#9Slide03 Sofia Pro Soft Bold" panose="020B0604020202020204" charset="0"/>
              <a:ea typeface="Calibri" panose="020F0502020204030204" pitchFamily="34" charset="0"/>
              <a:cs typeface="Arial" panose="020B0604020202020204" pitchFamily="34" charset="0"/>
            </a:endParaRPr>
          </a:p>
          <a:p>
            <a:pPr>
              <a:lnSpc>
                <a:spcPct val="150000"/>
              </a:lnSpc>
            </a:pPr>
            <a:r>
              <a:rPr lang="vi-VN" sz="2400" b="1" i="1">
                <a:solidFill>
                  <a:schemeClr val="accent2">
                    <a:lumMod val="75000"/>
                  </a:schemeClr>
                </a:solidFill>
                <a:latin typeface="#9Slide03 Sofia Pro Soft Bold" panose="020B0604020202020204" charset="0"/>
                <a:ea typeface="Calibri" panose="020F0502020204030204" pitchFamily="34" charset="0"/>
                <a:cs typeface="Arial" panose="020B0604020202020204" pitchFamily="34" charset="0"/>
              </a:rPr>
              <a:t>Nguyên nhân: </a:t>
            </a:r>
            <a:r>
              <a:rPr lang="vi-VN" sz="2400">
                <a:solidFill>
                  <a:srgbClr val="009900"/>
                </a:solidFill>
                <a:latin typeface="#9Slide03 Sofia Pro Soft Bold" panose="020B0604020202020204" charset="0"/>
                <a:ea typeface="Calibri" panose="020F0502020204030204" pitchFamily="34" charset="0"/>
                <a:cs typeface="Arial" panose="020B0604020202020204" pitchFamily="34" charset="0"/>
              </a:rPr>
              <a:t>D</a:t>
            </a:r>
            <a:r>
              <a:rPr lang="en-US" sz="2400">
                <a:solidFill>
                  <a:srgbClr val="009900"/>
                </a:solidFill>
                <a:latin typeface="#9Slide03 Sofia Pro Soft Bold" panose="020B0604020202020204" charset="0"/>
                <a:ea typeface="Calibri" panose="020F0502020204030204" pitchFamily="34" charset="0"/>
                <a:cs typeface="Arial" panose="020B0604020202020204" pitchFamily="34" charset="0"/>
              </a:rPr>
              <a:t>o chúng có cấu tạo tinh th</a:t>
            </a:r>
            <a:r>
              <a:rPr lang="vi-VN" sz="2400">
                <a:solidFill>
                  <a:srgbClr val="009900"/>
                </a:solidFill>
                <a:latin typeface="#9Slide03 Sofia Pro Soft Bold" panose="020B0604020202020204" charset="0"/>
                <a:ea typeface="Calibri" panose="020F0502020204030204" pitchFamily="34" charset="0"/>
                <a:cs typeface="Arial" panose="020B0604020202020204" pitchFamily="34" charset="0"/>
              </a:rPr>
              <a:t>ể</a:t>
            </a:r>
            <a:r>
              <a:rPr lang="en-US" sz="2400">
                <a:solidFill>
                  <a:srgbClr val="009900"/>
                </a:solidFill>
                <a:latin typeface="#9Slide03 Sofia Pro Soft Bold" panose="020B0604020202020204" charset="0"/>
                <a:ea typeface="Calibri" panose="020F0502020204030204" pitchFamily="34" charset="0"/>
                <a:cs typeface="Arial" panose="020B0604020202020204" pitchFamily="34" charset="0"/>
              </a:rPr>
              <a:t> khá r</a:t>
            </a:r>
            <a:r>
              <a:rPr lang="vi-VN" sz="2400">
                <a:solidFill>
                  <a:srgbClr val="009900"/>
                </a:solidFill>
                <a:latin typeface="#9Slide03 Sofia Pro Soft Bold" panose="020B0604020202020204" charset="0"/>
                <a:ea typeface="Calibri" panose="020F0502020204030204" pitchFamily="34" charset="0"/>
                <a:cs typeface="Arial" panose="020B0604020202020204" pitchFamily="34" charset="0"/>
              </a:rPr>
              <a:t>ỗ</a:t>
            </a:r>
            <a:r>
              <a:rPr lang="en-US" sz="2400">
                <a:solidFill>
                  <a:srgbClr val="009900"/>
                </a:solidFill>
                <a:latin typeface="#9Slide03 Sofia Pro Soft Bold" panose="020B0604020202020204" charset="0"/>
                <a:ea typeface="Calibri" panose="020F0502020204030204" pitchFamily="34" charset="0"/>
                <a:cs typeface="Arial" panose="020B0604020202020204" pitchFamily="34" charset="0"/>
              </a:rPr>
              <a:t>ng và có lực liên kết kim loại yếu</a:t>
            </a:r>
            <a:r>
              <a:rPr lang="en-US">
                <a:solidFill>
                  <a:srgbClr val="009900"/>
                </a:solidFill>
                <a:latin typeface="Calibri" panose="020F0502020204030204" pitchFamily="34" charset="0"/>
                <a:ea typeface="Calibri" panose="020F0502020204030204" pitchFamily="34" charset="0"/>
                <a:cs typeface="Times New Roman" panose="02020603050405020304" pitchFamily="18" charset="0"/>
              </a:rPr>
              <a:t>.</a:t>
            </a:r>
            <a:endParaRPr lang="en-US">
              <a:solidFill>
                <a:srgbClr val="009900"/>
              </a:solidFill>
            </a:endParaRPr>
          </a:p>
        </p:txBody>
      </p:sp>
    </p:spTree>
    <p:extLst>
      <p:ext uri="{BB962C8B-B14F-4D97-AF65-F5344CB8AC3E}">
        <p14:creationId xmlns:p14="http://schemas.microsoft.com/office/powerpoint/2010/main" val="156551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1000"/>
                                        <p:tgtEl>
                                          <p:spTgt spid="3">
                                            <p:txEl>
                                              <p:pRg st="0" end="0"/>
                                            </p:txEl>
                                          </p:spTgt>
                                        </p:tgtEl>
                                      </p:cBhvr>
                                    </p:animEffect>
                                    <p:anim calcmode="lin" valueType="num">
                                      <p:cBhvr>
                                        <p:cTn id="3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fade">
                                      <p:cBhvr>
                                        <p:cTn id="40" dur="1000"/>
                                        <p:tgtEl>
                                          <p:spTgt spid="3">
                                            <p:txEl>
                                              <p:pRg st="1" end="1"/>
                                            </p:txEl>
                                          </p:spTgt>
                                        </p:tgtEl>
                                      </p:cBhvr>
                                    </p:animEffect>
                                    <p:anim calcmode="lin" valueType="num">
                                      <p:cBhvr>
                                        <p:cTn id="4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fade">
                                      <p:cBhvr>
                                        <p:cTn id="47" dur="1000"/>
                                        <p:tgtEl>
                                          <p:spTgt spid="3">
                                            <p:txEl>
                                              <p:pRg st="2" end="2"/>
                                            </p:txEl>
                                          </p:spTgt>
                                        </p:tgtEl>
                                      </p:cBhvr>
                                    </p:animEffect>
                                    <p:anim calcmode="lin" valueType="num">
                                      <p:cBhvr>
                                        <p:cTn id="4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3EB65-6BC8-22D0-15EF-138A0FB8CD1E}"/>
              </a:ext>
            </a:extLst>
          </p:cNvPr>
          <p:cNvSpPr>
            <a:spLocks noGrp="1"/>
          </p:cNvSpPr>
          <p:nvPr>
            <p:ph type="title"/>
          </p:nvPr>
        </p:nvSpPr>
        <p:spPr>
          <a:xfrm>
            <a:off x="558818" y="165177"/>
            <a:ext cx="10515600" cy="795790"/>
          </a:xfrm>
          <a:prstGeom prst="roundRect">
            <a:avLst/>
          </a:prstGeom>
        </p:spPr>
        <p:txBody>
          <a:bodyPr/>
          <a:lstStyle/>
          <a:p>
            <a:r>
              <a:rPr lang="en-US" dirty="0">
                <a:solidFill>
                  <a:srgbClr val="2B8F66"/>
                </a:solidFill>
              </a:rPr>
              <a:t>II. ĐƠN CHẤT</a:t>
            </a:r>
          </a:p>
        </p:txBody>
      </p:sp>
      <p:sp>
        <p:nvSpPr>
          <p:cNvPr id="3" name="文本框 22">
            <a:extLst>
              <a:ext uri="{FF2B5EF4-FFF2-40B4-BE49-F238E27FC236}">
                <a16:creationId xmlns:a16="http://schemas.microsoft.com/office/drawing/2014/main" id="{E422876E-C2B2-4C32-DD9B-A026D11F29A8}"/>
              </a:ext>
            </a:extLst>
          </p:cNvPr>
          <p:cNvSpPr txBox="1"/>
          <p:nvPr/>
        </p:nvSpPr>
        <p:spPr>
          <a:xfrm>
            <a:off x="672029" y="886988"/>
            <a:ext cx="8985833" cy="523220"/>
          </a:xfrm>
          <a:prstGeom prst="rect">
            <a:avLst/>
          </a:prstGeom>
          <a:noFill/>
        </p:spPr>
        <p:txBody>
          <a:bodyPr wrap="square" rtlCol="0">
            <a:spAutoFit/>
            <a:scene3d>
              <a:camera prst="orthographicFront"/>
              <a:lightRig rig="threePt" dir="t"/>
            </a:scene3d>
            <a:sp3d contourW="12700"/>
          </a:bodyPr>
          <a:lstStyle/>
          <a:p>
            <a:r>
              <a:rPr lang="en-US" altLang="zh-CN" sz="2800" b="1" dirty="0">
                <a:solidFill>
                  <a:schemeClr val="accent2">
                    <a:lumMod val="75000"/>
                  </a:schemeClr>
                </a:solidFill>
                <a:latin typeface="#9Slide03 Sofia Pro Soft Bold" panose="020B0000000000000000" pitchFamily="34" charset="0"/>
                <a:cs typeface="Calibri" panose="020F0502020204030204" charset="0"/>
              </a:rPr>
              <a:t>2. Tính chất </a:t>
            </a:r>
            <a:r>
              <a:rPr lang="en-US" altLang="zh-CN" sz="2800" b="1" dirty="0" err="1">
                <a:solidFill>
                  <a:schemeClr val="accent2">
                    <a:lumMod val="75000"/>
                  </a:schemeClr>
                </a:solidFill>
                <a:latin typeface="#9Slide03 Sofia Pro Soft Bold" panose="020B0000000000000000" pitchFamily="34" charset="0"/>
                <a:cs typeface="Calibri" panose="020F0502020204030204" charset="0"/>
              </a:rPr>
              <a:t>hóa</a:t>
            </a:r>
            <a:r>
              <a:rPr lang="en-US" altLang="zh-CN" sz="2800" b="1" dirty="0">
                <a:solidFill>
                  <a:schemeClr val="accent2">
                    <a:lumMod val="75000"/>
                  </a:schemeClr>
                </a:solidFill>
                <a:latin typeface="#9Slide03 Sofia Pro Soft Bold" panose="020B0000000000000000" pitchFamily="34" charset="0"/>
                <a:cs typeface="Calibri" panose="020F0502020204030204" charset="0"/>
              </a:rPr>
              <a:t> </a:t>
            </a:r>
            <a:r>
              <a:rPr lang="en-US" altLang="zh-CN" sz="2800" b="1" dirty="0" err="1">
                <a:solidFill>
                  <a:schemeClr val="accent2">
                    <a:lumMod val="75000"/>
                  </a:schemeClr>
                </a:solidFill>
                <a:latin typeface="#9Slide03 Sofia Pro Soft Bold" panose="020B0000000000000000" pitchFamily="34" charset="0"/>
                <a:cs typeface="Calibri" panose="020F0502020204030204" charset="0"/>
              </a:rPr>
              <a:t>học</a:t>
            </a:r>
            <a:endParaRPr lang="zh-CN" altLang="en-US" sz="2800" b="1" dirty="0">
              <a:solidFill>
                <a:schemeClr val="accent2">
                  <a:lumMod val="75000"/>
                </a:schemeClr>
              </a:solidFill>
              <a:latin typeface="#9Slide03 Sofia Pro Soft Bold" panose="020B0000000000000000" pitchFamily="34" charset="0"/>
              <a:cs typeface="Calibri" panose="020F0502020204030204" charset="0"/>
            </a:endParaRPr>
          </a:p>
        </p:txBody>
      </p:sp>
      <p:pic>
        <p:nvPicPr>
          <p:cNvPr id="5" name="Picture 4">
            <a:extLst>
              <a:ext uri="{FF2B5EF4-FFF2-40B4-BE49-F238E27FC236}">
                <a16:creationId xmlns:a16="http://schemas.microsoft.com/office/drawing/2014/main" id="{E28CA99A-95B9-3AA7-2419-9B57DE1B333C}"/>
              </a:ext>
            </a:extLst>
          </p:cNvPr>
          <p:cNvPicPr>
            <a:picLocks noChangeAspect="1"/>
          </p:cNvPicPr>
          <p:nvPr/>
        </p:nvPicPr>
        <p:blipFill>
          <a:blip r:embed="rId2"/>
          <a:stretch>
            <a:fillRect/>
          </a:stretch>
        </p:blipFill>
        <p:spPr>
          <a:xfrm>
            <a:off x="681151" y="2104480"/>
            <a:ext cx="990029" cy="914400"/>
          </a:xfrm>
          <a:prstGeom prst="rect">
            <a:avLst/>
          </a:prstGeom>
        </p:spPr>
      </p:pic>
      <p:sp>
        <p:nvSpPr>
          <p:cNvPr id="16" name="AutoShape 2">
            <a:extLst>
              <a:ext uri="{FF2B5EF4-FFF2-40B4-BE49-F238E27FC236}">
                <a16:creationId xmlns:a16="http://schemas.microsoft.com/office/drawing/2014/main" id="{198271F1-A700-4569-BD7B-473ED04BEE24}"/>
              </a:ext>
            </a:extLst>
          </p:cNvPr>
          <p:cNvSpPr>
            <a:spLocks noChangeAspect="1" noChangeArrowheads="1"/>
          </p:cNvSpPr>
          <p:nvPr/>
        </p:nvSpPr>
        <p:spPr bwMode="auto">
          <a:xfrm>
            <a:off x="5808492" y="39014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4" descr="Hoàn nguyên magie kim loại từ quặng dolomit Thanh Hoá bằng quy trình Pidgeo">
            <a:extLst>
              <a:ext uri="{FF2B5EF4-FFF2-40B4-BE49-F238E27FC236}">
                <a16:creationId xmlns:a16="http://schemas.microsoft.com/office/drawing/2014/main" id="{1926C874-EEBB-46E9-BF75-4FA1DB3BECC5}"/>
              </a:ext>
            </a:extLst>
          </p:cNvPr>
          <p:cNvSpPr>
            <a:spLocks noChangeAspect="1" noChangeArrowheads="1"/>
          </p:cNvSpPr>
          <p:nvPr/>
        </p:nvSpPr>
        <p:spPr bwMode="auto">
          <a:xfrm>
            <a:off x="5960893" y="42062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文本框 22">
            <a:extLst>
              <a:ext uri="{FF2B5EF4-FFF2-40B4-BE49-F238E27FC236}">
                <a16:creationId xmlns:a16="http://schemas.microsoft.com/office/drawing/2014/main" id="{36EBFE1A-157E-4499-B738-9FD4827A2A9F}"/>
              </a:ext>
            </a:extLst>
          </p:cNvPr>
          <p:cNvSpPr txBox="1"/>
          <p:nvPr/>
        </p:nvSpPr>
        <p:spPr>
          <a:xfrm>
            <a:off x="1884162" y="2104444"/>
            <a:ext cx="9697719" cy="1815882"/>
          </a:xfrm>
          <a:prstGeom prst="rect">
            <a:avLst/>
          </a:prstGeom>
          <a:noFill/>
        </p:spPr>
        <p:txBody>
          <a:bodyPr wrap="square" rtlCol="0">
            <a:spAutoFit/>
            <a:scene3d>
              <a:camera prst="orthographicFront"/>
              <a:lightRig rig="threePt" dir="t"/>
            </a:scene3d>
            <a:sp3d contourW="12700"/>
          </a:bodyPr>
          <a:lstStyle/>
          <a:p>
            <a:r>
              <a:rPr lang="vi-VN" altLang="zh-CN" sz="2800" b="1">
                <a:solidFill>
                  <a:srgbClr val="00A69C"/>
                </a:solidFill>
                <a:latin typeface="#9Slide03 Sofia Pro Soft Bold" panose="020B0000000000000000" pitchFamily="34" charset="0"/>
                <a:cs typeface="Calibri" panose="020F0502020204030204" charset="0"/>
              </a:rPr>
              <a:t>Dựa vào cấu hình electron nguyên tử, giá trị thế điện cực chuẩn và bán kính nguyên tử, dự đoán tính chất hóa học đặc trưng và so sánh giữa các nguyên tố trong cùng nhóm IA?</a:t>
            </a:r>
            <a:endParaRPr lang="en-US" altLang="zh-CN" sz="2800" b="1" dirty="0">
              <a:solidFill>
                <a:srgbClr val="00A69C"/>
              </a:solidFill>
              <a:latin typeface="#9Slide03 Sofia Pro Soft Bold" panose="020B0000000000000000" pitchFamily="34" charset="0"/>
              <a:cs typeface="Calibri" panose="020F0502020204030204" charset="0"/>
            </a:endParaRPr>
          </a:p>
        </p:txBody>
      </p:sp>
      <p:sp>
        <p:nvSpPr>
          <p:cNvPr id="23" name="文本框 22">
            <a:extLst>
              <a:ext uri="{FF2B5EF4-FFF2-40B4-BE49-F238E27FC236}">
                <a16:creationId xmlns:a16="http://schemas.microsoft.com/office/drawing/2014/main" id="{E422876E-C2B2-4C32-DD9B-A026D11F29A8}"/>
              </a:ext>
            </a:extLst>
          </p:cNvPr>
          <p:cNvSpPr txBox="1"/>
          <p:nvPr/>
        </p:nvSpPr>
        <p:spPr>
          <a:xfrm>
            <a:off x="672029" y="1487397"/>
            <a:ext cx="8985833" cy="523220"/>
          </a:xfrm>
          <a:prstGeom prst="rect">
            <a:avLst/>
          </a:prstGeom>
          <a:noFill/>
        </p:spPr>
        <p:txBody>
          <a:bodyPr wrap="square" rtlCol="0">
            <a:spAutoFit/>
            <a:scene3d>
              <a:camera prst="orthographicFront"/>
              <a:lightRig rig="threePt" dir="t"/>
            </a:scene3d>
            <a:sp3d contourW="12700"/>
          </a:bodyPr>
          <a:lstStyle/>
          <a:p>
            <a:r>
              <a:rPr lang="vi-VN" altLang="zh-CN" sz="2800" b="1">
                <a:solidFill>
                  <a:schemeClr val="accent2">
                    <a:lumMod val="75000"/>
                  </a:schemeClr>
                </a:solidFill>
                <a:latin typeface="#9Slide03 Sofia Pro Soft Bold" panose="020B0000000000000000" pitchFamily="34" charset="0"/>
                <a:cs typeface="Calibri" panose="020F0502020204030204" charset="0"/>
              </a:rPr>
              <a:t>a. Xu hướng chung</a:t>
            </a:r>
            <a:endParaRPr lang="zh-CN" altLang="en-US" sz="2800" b="1" dirty="0">
              <a:solidFill>
                <a:schemeClr val="accent2">
                  <a:lumMod val="75000"/>
                </a:schemeClr>
              </a:solidFill>
              <a:latin typeface="#9Slide03 Sofia Pro Soft Bold" panose="020B0000000000000000" pitchFamily="34" charset="0"/>
              <a:cs typeface="Calibri" panose="020F050202020403020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1738299815"/>
              </p:ext>
            </p:extLst>
          </p:nvPr>
        </p:nvGraphicFramePr>
        <p:xfrm>
          <a:off x="1884162" y="3860728"/>
          <a:ext cx="8783837" cy="3119755"/>
        </p:xfrm>
        <a:graphic>
          <a:graphicData uri="http://schemas.openxmlformats.org/drawingml/2006/table">
            <a:tbl>
              <a:tblPr>
                <a:tableStyleId>{E8B1032C-EA38-4F05-BA0D-38AFFFC7BED3}</a:tableStyleId>
              </a:tblPr>
              <a:tblGrid>
                <a:gridCol w="1085834">
                  <a:extLst>
                    <a:ext uri="{9D8B030D-6E8A-4147-A177-3AD203B41FA5}">
                      <a16:colId xmlns:a16="http://schemas.microsoft.com/office/drawing/2014/main" val="2367384928"/>
                    </a:ext>
                  </a:extLst>
                </a:gridCol>
                <a:gridCol w="1331402">
                  <a:extLst>
                    <a:ext uri="{9D8B030D-6E8A-4147-A177-3AD203B41FA5}">
                      <a16:colId xmlns:a16="http://schemas.microsoft.com/office/drawing/2014/main" val="962295019"/>
                    </a:ext>
                  </a:extLst>
                </a:gridCol>
                <a:gridCol w="1369839">
                  <a:extLst>
                    <a:ext uri="{9D8B030D-6E8A-4147-A177-3AD203B41FA5}">
                      <a16:colId xmlns:a16="http://schemas.microsoft.com/office/drawing/2014/main" val="2081238559"/>
                    </a:ext>
                  </a:extLst>
                </a:gridCol>
                <a:gridCol w="1241716">
                  <a:extLst>
                    <a:ext uri="{9D8B030D-6E8A-4147-A177-3AD203B41FA5}">
                      <a16:colId xmlns:a16="http://schemas.microsoft.com/office/drawing/2014/main" val="2535643072"/>
                    </a:ext>
                  </a:extLst>
                </a:gridCol>
                <a:gridCol w="2089458">
                  <a:extLst>
                    <a:ext uri="{9D8B030D-6E8A-4147-A177-3AD203B41FA5}">
                      <a16:colId xmlns:a16="http://schemas.microsoft.com/office/drawing/2014/main" val="1337453740"/>
                    </a:ext>
                  </a:extLst>
                </a:gridCol>
                <a:gridCol w="1665588">
                  <a:extLst>
                    <a:ext uri="{9D8B030D-6E8A-4147-A177-3AD203B41FA5}">
                      <a16:colId xmlns:a16="http://schemas.microsoft.com/office/drawing/2014/main" val="2032181275"/>
                    </a:ext>
                  </a:extLst>
                </a:gridCol>
              </a:tblGrid>
              <a:tr h="649605">
                <a:tc>
                  <a:txBody>
                    <a:bodyPr/>
                    <a:lstStyle/>
                    <a:p>
                      <a:pPr algn="ctr">
                        <a:lnSpc>
                          <a:spcPct val="150000"/>
                        </a:lnSpc>
                        <a:spcAft>
                          <a:spcPts val="0"/>
                        </a:spcAft>
                      </a:pPr>
                      <a:r>
                        <a:rPr lang="vi-VN" sz="1800" b="1">
                          <a:solidFill>
                            <a:schemeClr val="accent2">
                              <a:lumMod val="75000"/>
                            </a:schemeClr>
                          </a:solidFill>
                          <a:effectLst/>
                        </a:rPr>
                        <a:t>Nguyên tử</a:t>
                      </a:r>
                      <a:endParaRPr lang="en-US" sz="1800" b="1">
                        <a:solidFill>
                          <a:schemeClr val="accent2">
                            <a:lumMod val="75000"/>
                          </a:schemeClr>
                        </a:solidFill>
                        <a:effectLst/>
                        <a:latin typeface="#9Slide03 Sofia Pro Soft Bold" panose="020B0604020202020204" charset="0"/>
                        <a:ea typeface="Arial" panose="020B0604020202020204" pitchFamily="34" charset="0"/>
                      </a:endParaRPr>
                    </a:p>
                  </a:txBody>
                  <a:tcPr marL="6350" marR="6350" marT="0" marB="0" anchor="ctr"/>
                </a:tc>
                <a:tc>
                  <a:txBody>
                    <a:bodyPr/>
                    <a:lstStyle/>
                    <a:p>
                      <a:pPr algn="ctr">
                        <a:lnSpc>
                          <a:spcPct val="145000"/>
                        </a:lnSpc>
                        <a:spcAft>
                          <a:spcPts val="0"/>
                        </a:spcAft>
                      </a:pPr>
                      <a:r>
                        <a:rPr lang="vi-VN" sz="1800" b="1">
                          <a:solidFill>
                            <a:schemeClr val="accent2">
                              <a:lumMod val="75000"/>
                            </a:schemeClr>
                          </a:solidFill>
                          <a:effectLst/>
                        </a:rPr>
                        <a:t>Số hiệu nguyên tử</a:t>
                      </a:r>
                      <a:endParaRPr lang="en-US" sz="1800" b="1">
                        <a:solidFill>
                          <a:schemeClr val="accent2">
                            <a:lumMod val="75000"/>
                          </a:schemeClr>
                        </a:solidFill>
                        <a:effectLst/>
                        <a:latin typeface="#9Slide03 Sofia Pro Soft Bold" panose="020B0604020202020204" charset="0"/>
                        <a:ea typeface="Arial" panose="020B0604020202020204" pitchFamily="34" charset="0"/>
                      </a:endParaRPr>
                    </a:p>
                  </a:txBody>
                  <a:tcPr marL="6350" marR="6350" marT="0" marB="0" anchor="ctr"/>
                </a:tc>
                <a:tc>
                  <a:txBody>
                    <a:bodyPr/>
                    <a:lstStyle/>
                    <a:p>
                      <a:pPr algn="ctr">
                        <a:lnSpc>
                          <a:spcPct val="142000"/>
                        </a:lnSpc>
                        <a:spcAft>
                          <a:spcPts val="0"/>
                        </a:spcAft>
                      </a:pPr>
                      <a:r>
                        <a:rPr lang="vi-VN" sz="1800" b="1">
                          <a:solidFill>
                            <a:schemeClr val="accent2">
                              <a:lumMod val="75000"/>
                            </a:schemeClr>
                          </a:solidFill>
                          <a:effectLst/>
                        </a:rPr>
                        <a:t>Tên gọi</a:t>
                      </a:r>
                      <a:endParaRPr lang="en-US" sz="1800" b="1">
                        <a:solidFill>
                          <a:schemeClr val="accent2">
                            <a:lumMod val="75000"/>
                          </a:schemeClr>
                        </a:solidFill>
                        <a:effectLst/>
                        <a:latin typeface="#9Slide03 Sofia Pro Soft Bold" panose="020B0604020202020204" charset="0"/>
                        <a:ea typeface="Arial" panose="020B0604020202020204" pitchFamily="34" charset="0"/>
                      </a:endParaRPr>
                    </a:p>
                  </a:txBody>
                  <a:tcPr marL="6350" marR="6350" marT="0" marB="0" anchor="ctr"/>
                </a:tc>
                <a:tc>
                  <a:txBody>
                    <a:bodyPr/>
                    <a:lstStyle/>
                    <a:p>
                      <a:pPr algn="ctr">
                        <a:lnSpc>
                          <a:spcPct val="150000"/>
                        </a:lnSpc>
                        <a:spcAft>
                          <a:spcPts val="0"/>
                        </a:spcAft>
                      </a:pPr>
                      <a:r>
                        <a:rPr lang="vi-VN" sz="1800" b="1">
                          <a:solidFill>
                            <a:schemeClr val="accent2">
                              <a:lumMod val="75000"/>
                            </a:schemeClr>
                          </a:solidFill>
                          <a:effectLst/>
                        </a:rPr>
                        <a:t>Cấu hình electron</a:t>
                      </a:r>
                      <a:endParaRPr lang="en-US" sz="1800" b="1">
                        <a:solidFill>
                          <a:schemeClr val="accent2">
                            <a:lumMod val="75000"/>
                          </a:schemeClr>
                        </a:solidFill>
                        <a:effectLst/>
                        <a:latin typeface="#9Slide03 Sofia Pro Soft Bold" panose="020B0604020202020204" charset="0"/>
                        <a:ea typeface="Arial" panose="020B0604020202020204" pitchFamily="34" charset="0"/>
                      </a:endParaRPr>
                    </a:p>
                  </a:txBody>
                  <a:tcPr marL="6350" marR="6350" marT="0" marB="0" anchor="ctr"/>
                </a:tc>
                <a:tc>
                  <a:txBody>
                    <a:bodyPr/>
                    <a:lstStyle/>
                    <a:p>
                      <a:pPr algn="ctr">
                        <a:lnSpc>
                          <a:spcPct val="150000"/>
                        </a:lnSpc>
                        <a:spcAft>
                          <a:spcPts val="0"/>
                        </a:spcAft>
                      </a:pPr>
                      <a:r>
                        <a:rPr lang="vi-VN" sz="1800" b="1">
                          <a:solidFill>
                            <a:schemeClr val="accent2">
                              <a:lumMod val="75000"/>
                            </a:schemeClr>
                          </a:solidFill>
                          <a:effectLst/>
                        </a:rPr>
                        <a:t>Bán kính nguyên tử (pm)&lt;</a:t>
                      </a:r>
                      <a:r>
                        <a:rPr lang="vi-VN" sz="1800" b="1" baseline="30000">
                          <a:solidFill>
                            <a:schemeClr val="accent2">
                              <a:lumMod val="75000"/>
                            </a:schemeClr>
                          </a:solidFill>
                          <a:effectLst/>
                        </a:rPr>
                        <a:t>1</a:t>
                      </a:r>
                      <a:r>
                        <a:rPr lang="vi-VN" sz="1800" b="1">
                          <a:solidFill>
                            <a:schemeClr val="accent2">
                              <a:lumMod val="75000"/>
                            </a:schemeClr>
                          </a:solidFill>
                          <a:effectLst/>
                        </a:rPr>
                        <a:t>)</a:t>
                      </a:r>
                      <a:endParaRPr lang="en-US" sz="1800" b="1">
                        <a:solidFill>
                          <a:schemeClr val="accent2">
                            <a:lumMod val="75000"/>
                          </a:schemeClr>
                        </a:solidFill>
                        <a:effectLst/>
                        <a:latin typeface="#9Slide03 Sofia Pro Soft Bold" panose="020B0604020202020204" charset="0"/>
                        <a:ea typeface="Arial" panose="020B0604020202020204" pitchFamily="34" charset="0"/>
                      </a:endParaRPr>
                    </a:p>
                  </a:txBody>
                  <a:tcPr marL="6350" marR="6350" marT="0" marB="0" anchor="ctr"/>
                </a:tc>
                <a:tc>
                  <a:txBody>
                    <a:bodyPr/>
                    <a:lstStyle/>
                    <a:p>
                      <a:pPr algn="ctr">
                        <a:lnSpc>
                          <a:spcPct val="150000"/>
                        </a:lnSpc>
                        <a:spcAft>
                          <a:spcPts val="0"/>
                        </a:spcAft>
                      </a:pPr>
                      <a:r>
                        <a:rPr lang="vi-VN" sz="1800" b="1">
                          <a:solidFill>
                            <a:schemeClr val="accent2">
                              <a:lumMod val="75000"/>
                            </a:schemeClr>
                          </a:solidFill>
                          <a:effectLst/>
                        </a:rPr>
                        <a:t>Thế điện cực chuẩn (V)(2)</a:t>
                      </a:r>
                      <a:endParaRPr lang="en-US" sz="1800" b="1">
                        <a:solidFill>
                          <a:schemeClr val="accent2">
                            <a:lumMod val="75000"/>
                          </a:schemeClr>
                        </a:solidFill>
                        <a:effectLst/>
                        <a:latin typeface="#9Slide03 Sofia Pro Soft Bold" panose="020B0604020202020204" charset="0"/>
                        <a:ea typeface="Arial" panose="020B0604020202020204" pitchFamily="34" charset="0"/>
                      </a:endParaRPr>
                    </a:p>
                  </a:txBody>
                  <a:tcPr marL="6350" marR="6350" marT="0" marB="0" anchor="ctr"/>
                </a:tc>
                <a:extLst>
                  <a:ext uri="{0D108BD9-81ED-4DB2-BD59-A6C34878D82A}">
                    <a16:rowId xmlns:a16="http://schemas.microsoft.com/office/drawing/2014/main" val="394828813"/>
                  </a:ext>
                </a:extLst>
              </a:tr>
              <a:tr h="480695">
                <a:tc>
                  <a:txBody>
                    <a:bodyPr/>
                    <a:lstStyle/>
                    <a:p>
                      <a:pPr algn="ctr">
                        <a:lnSpc>
                          <a:spcPct val="142000"/>
                        </a:lnSpc>
                        <a:spcAft>
                          <a:spcPts val="0"/>
                        </a:spcAft>
                      </a:pPr>
                      <a:r>
                        <a:rPr lang="vi-VN" sz="1800">
                          <a:effectLst/>
                        </a:rPr>
                        <a:t>Li</a:t>
                      </a:r>
                      <a:endParaRPr lang="en-US" sz="1800">
                        <a:effectLst/>
                        <a:latin typeface="#9Slide03 Sofia Pro Soft Bold" panose="020B0604020202020204" charset="0"/>
                        <a:ea typeface="Arial" panose="020B0604020202020204" pitchFamily="34" charset="0"/>
                      </a:endParaRPr>
                    </a:p>
                  </a:txBody>
                  <a:tcPr marL="6350" marR="6350" marT="0" marB="0" anchor="ctr"/>
                </a:tc>
                <a:tc>
                  <a:txBody>
                    <a:bodyPr/>
                    <a:lstStyle/>
                    <a:p>
                      <a:pPr algn="ctr">
                        <a:lnSpc>
                          <a:spcPct val="142000"/>
                        </a:lnSpc>
                        <a:spcAft>
                          <a:spcPts val="0"/>
                        </a:spcAft>
                      </a:pPr>
                      <a:r>
                        <a:rPr lang="vi-VN" sz="1800">
                          <a:effectLst/>
                        </a:rPr>
                        <a:t>3</a:t>
                      </a:r>
                      <a:endParaRPr lang="en-US" sz="1800">
                        <a:effectLst/>
                        <a:latin typeface="#9Slide03 Sofia Pro Soft Bold" panose="020B0604020202020204" charset="0"/>
                        <a:ea typeface="Arial" panose="020B0604020202020204" pitchFamily="34" charset="0"/>
                      </a:endParaRPr>
                    </a:p>
                  </a:txBody>
                  <a:tcPr marL="6350" marR="6350" marT="0" marB="0" anchor="ctr"/>
                </a:tc>
                <a:tc>
                  <a:txBody>
                    <a:bodyPr/>
                    <a:lstStyle/>
                    <a:p>
                      <a:pPr algn="ctr">
                        <a:lnSpc>
                          <a:spcPct val="142000"/>
                        </a:lnSpc>
                        <a:spcAft>
                          <a:spcPts val="0"/>
                        </a:spcAft>
                      </a:pPr>
                      <a:r>
                        <a:rPr lang="vi-VN" sz="1800">
                          <a:effectLst/>
                        </a:rPr>
                        <a:t>Lithium</a:t>
                      </a:r>
                      <a:endParaRPr lang="en-US" sz="1800">
                        <a:effectLst/>
                        <a:latin typeface="#9Slide03 Sofia Pro Soft Bold" panose="020B0604020202020204" charset="0"/>
                        <a:ea typeface="Arial" panose="020B0604020202020204" pitchFamily="34" charset="0"/>
                      </a:endParaRPr>
                    </a:p>
                  </a:txBody>
                  <a:tcPr marL="6350" marR="6350" marT="0" marB="0" anchor="ctr"/>
                </a:tc>
                <a:tc>
                  <a:txBody>
                    <a:bodyPr/>
                    <a:lstStyle/>
                    <a:p>
                      <a:pPr algn="ctr">
                        <a:lnSpc>
                          <a:spcPct val="142000"/>
                        </a:lnSpc>
                        <a:spcAft>
                          <a:spcPts val="0"/>
                        </a:spcAft>
                      </a:pPr>
                      <a:r>
                        <a:rPr lang="vi-VN" sz="1800">
                          <a:effectLst/>
                        </a:rPr>
                        <a:t>[He]2s</a:t>
                      </a:r>
                      <a:r>
                        <a:rPr lang="vi-VN" sz="1800" baseline="30000">
                          <a:effectLst/>
                        </a:rPr>
                        <a:t>1</a:t>
                      </a:r>
                      <a:endParaRPr lang="en-US" sz="1800">
                        <a:effectLst/>
                        <a:latin typeface="#9Slide03 Sofia Pro Soft Bold" panose="020B0604020202020204" charset="0"/>
                        <a:ea typeface="Arial" panose="020B0604020202020204" pitchFamily="34" charset="0"/>
                      </a:endParaRPr>
                    </a:p>
                  </a:txBody>
                  <a:tcPr marL="6350" marR="6350" marT="0" marB="0" anchor="ctr"/>
                </a:tc>
                <a:tc>
                  <a:txBody>
                    <a:bodyPr/>
                    <a:lstStyle/>
                    <a:p>
                      <a:pPr algn="ctr">
                        <a:lnSpc>
                          <a:spcPct val="142000"/>
                        </a:lnSpc>
                        <a:spcAft>
                          <a:spcPts val="0"/>
                        </a:spcAft>
                      </a:pPr>
                      <a:r>
                        <a:rPr lang="vi-VN" sz="1800">
                          <a:effectLst/>
                        </a:rPr>
                        <a:t>152</a:t>
                      </a:r>
                      <a:endParaRPr lang="en-US" sz="1800">
                        <a:effectLst/>
                        <a:latin typeface="#9Slide03 Sofia Pro Soft Bold" panose="020B0604020202020204" charset="0"/>
                        <a:ea typeface="Arial" panose="020B0604020202020204" pitchFamily="34" charset="0"/>
                      </a:endParaRPr>
                    </a:p>
                  </a:txBody>
                  <a:tcPr marL="6350" marR="6350" marT="0" marB="0" anchor="ctr"/>
                </a:tc>
                <a:tc>
                  <a:txBody>
                    <a:bodyPr/>
                    <a:lstStyle/>
                    <a:p>
                      <a:pPr indent="266700">
                        <a:lnSpc>
                          <a:spcPct val="142000"/>
                        </a:lnSpc>
                        <a:spcAft>
                          <a:spcPts val="0"/>
                        </a:spcAft>
                      </a:pPr>
                      <a:r>
                        <a:rPr lang="vi-VN" sz="1800">
                          <a:effectLst/>
                        </a:rPr>
                        <a:t>-3,040</a:t>
                      </a:r>
                      <a:endParaRPr lang="en-US" sz="1800">
                        <a:effectLst/>
                        <a:latin typeface="#9Slide03 Sofia Pro Soft Bold" panose="020B0604020202020204" charset="0"/>
                        <a:ea typeface="Arial" panose="020B0604020202020204" pitchFamily="34" charset="0"/>
                      </a:endParaRPr>
                    </a:p>
                  </a:txBody>
                  <a:tcPr marL="6350" marR="6350" marT="0" marB="0" anchor="ctr"/>
                </a:tc>
                <a:extLst>
                  <a:ext uri="{0D108BD9-81ED-4DB2-BD59-A6C34878D82A}">
                    <a16:rowId xmlns:a16="http://schemas.microsoft.com/office/drawing/2014/main" val="3765453200"/>
                  </a:ext>
                </a:extLst>
              </a:tr>
              <a:tr h="457200">
                <a:tc>
                  <a:txBody>
                    <a:bodyPr/>
                    <a:lstStyle/>
                    <a:p>
                      <a:pPr algn="ctr">
                        <a:lnSpc>
                          <a:spcPct val="142000"/>
                        </a:lnSpc>
                        <a:spcAft>
                          <a:spcPts val="0"/>
                        </a:spcAft>
                      </a:pPr>
                      <a:r>
                        <a:rPr lang="vi-VN" sz="1800">
                          <a:effectLst/>
                        </a:rPr>
                        <a:t>Na</a:t>
                      </a:r>
                      <a:endParaRPr lang="en-US" sz="1800">
                        <a:effectLst/>
                        <a:latin typeface="#9Slide03 Sofia Pro Soft Bold" panose="020B0604020202020204" charset="0"/>
                        <a:ea typeface="Arial" panose="020B0604020202020204" pitchFamily="34" charset="0"/>
                      </a:endParaRPr>
                    </a:p>
                  </a:txBody>
                  <a:tcPr marL="6350" marR="6350" marT="0" marB="0" anchor="ctr"/>
                </a:tc>
                <a:tc>
                  <a:txBody>
                    <a:bodyPr/>
                    <a:lstStyle/>
                    <a:p>
                      <a:pPr algn="ctr">
                        <a:lnSpc>
                          <a:spcPct val="142000"/>
                        </a:lnSpc>
                        <a:spcAft>
                          <a:spcPts val="0"/>
                        </a:spcAft>
                      </a:pPr>
                      <a:r>
                        <a:rPr lang="vi-VN" sz="1800">
                          <a:effectLst/>
                        </a:rPr>
                        <a:t>11</a:t>
                      </a:r>
                      <a:endParaRPr lang="en-US" sz="1800">
                        <a:effectLst/>
                        <a:latin typeface="#9Slide03 Sofia Pro Soft Bold" panose="020B0604020202020204" charset="0"/>
                        <a:ea typeface="Arial" panose="020B0604020202020204" pitchFamily="34" charset="0"/>
                      </a:endParaRPr>
                    </a:p>
                  </a:txBody>
                  <a:tcPr marL="6350" marR="6350" marT="0" marB="0" anchor="ctr"/>
                </a:tc>
                <a:tc>
                  <a:txBody>
                    <a:bodyPr/>
                    <a:lstStyle/>
                    <a:p>
                      <a:pPr algn="ctr">
                        <a:lnSpc>
                          <a:spcPct val="142000"/>
                        </a:lnSpc>
                        <a:spcAft>
                          <a:spcPts val="0"/>
                        </a:spcAft>
                      </a:pPr>
                      <a:r>
                        <a:rPr lang="vi-VN" sz="1800">
                          <a:effectLst/>
                        </a:rPr>
                        <a:t>Sodium</a:t>
                      </a:r>
                      <a:endParaRPr lang="en-US" sz="1800">
                        <a:effectLst/>
                        <a:latin typeface="#9Slide03 Sofia Pro Soft Bold" panose="020B0604020202020204" charset="0"/>
                        <a:ea typeface="Arial" panose="020B0604020202020204" pitchFamily="34" charset="0"/>
                      </a:endParaRPr>
                    </a:p>
                  </a:txBody>
                  <a:tcPr marL="6350" marR="6350" marT="0" marB="0" anchor="ctr"/>
                </a:tc>
                <a:tc>
                  <a:txBody>
                    <a:bodyPr/>
                    <a:lstStyle/>
                    <a:p>
                      <a:pPr algn="ctr">
                        <a:lnSpc>
                          <a:spcPct val="142000"/>
                        </a:lnSpc>
                        <a:spcAft>
                          <a:spcPts val="0"/>
                        </a:spcAft>
                      </a:pPr>
                      <a:r>
                        <a:rPr lang="vi-VN" sz="1800">
                          <a:effectLst/>
                        </a:rPr>
                        <a:t>[Ne]3s</a:t>
                      </a:r>
                      <a:r>
                        <a:rPr lang="vi-VN" sz="1800" baseline="30000">
                          <a:effectLst/>
                        </a:rPr>
                        <a:t>1</a:t>
                      </a:r>
                      <a:endParaRPr lang="en-US" sz="1800">
                        <a:effectLst/>
                        <a:latin typeface="#9Slide03 Sofia Pro Soft Bold" panose="020B0604020202020204" charset="0"/>
                        <a:ea typeface="Arial" panose="020B0604020202020204" pitchFamily="34" charset="0"/>
                      </a:endParaRPr>
                    </a:p>
                  </a:txBody>
                  <a:tcPr marL="6350" marR="6350" marT="0" marB="0" anchor="ctr"/>
                </a:tc>
                <a:tc>
                  <a:txBody>
                    <a:bodyPr/>
                    <a:lstStyle/>
                    <a:p>
                      <a:pPr algn="ctr">
                        <a:lnSpc>
                          <a:spcPct val="142000"/>
                        </a:lnSpc>
                        <a:spcAft>
                          <a:spcPts val="0"/>
                        </a:spcAft>
                      </a:pPr>
                      <a:r>
                        <a:rPr lang="vi-VN" sz="1800">
                          <a:effectLst/>
                        </a:rPr>
                        <a:t>186</a:t>
                      </a:r>
                      <a:endParaRPr lang="en-US" sz="1800">
                        <a:effectLst/>
                        <a:latin typeface="#9Slide03 Sofia Pro Soft Bold" panose="020B0604020202020204" charset="0"/>
                        <a:ea typeface="Arial" panose="020B0604020202020204" pitchFamily="34" charset="0"/>
                      </a:endParaRPr>
                    </a:p>
                  </a:txBody>
                  <a:tcPr marL="6350" marR="6350" marT="0" marB="0" anchor="ctr"/>
                </a:tc>
                <a:tc>
                  <a:txBody>
                    <a:bodyPr/>
                    <a:lstStyle/>
                    <a:p>
                      <a:pPr indent="266700">
                        <a:lnSpc>
                          <a:spcPct val="142000"/>
                        </a:lnSpc>
                        <a:spcAft>
                          <a:spcPts val="0"/>
                        </a:spcAft>
                      </a:pPr>
                      <a:r>
                        <a:rPr lang="vi-VN" sz="1800">
                          <a:effectLst/>
                        </a:rPr>
                        <a:t>-2,713</a:t>
                      </a:r>
                      <a:endParaRPr lang="en-US" sz="1800">
                        <a:effectLst/>
                        <a:latin typeface="#9Slide03 Sofia Pro Soft Bold" panose="020B0604020202020204" charset="0"/>
                        <a:ea typeface="Arial" panose="020B0604020202020204" pitchFamily="34" charset="0"/>
                      </a:endParaRPr>
                    </a:p>
                  </a:txBody>
                  <a:tcPr marL="6350" marR="6350" marT="0" marB="0" anchor="ctr"/>
                </a:tc>
                <a:extLst>
                  <a:ext uri="{0D108BD9-81ED-4DB2-BD59-A6C34878D82A}">
                    <a16:rowId xmlns:a16="http://schemas.microsoft.com/office/drawing/2014/main" val="82292617"/>
                  </a:ext>
                </a:extLst>
              </a:tr>
              <a:tr h="440690">
                <a:tc>
                  <a:txBody>
                    <a:bodyPr/>
                    <a:lstStyle/>
                    <a:p>
                      <a:pPr algn="ctr">
                        <a:lnSpc>
                          <a:spcPct val="142000"/>
                        </a:lnSpc>
                        <a:spcAft>
                          <a:spcPts val="0"/>
                        </a:spcAft>
                      </a:pPr>
                      <a:r>
                        <a:rPr lang="vi-VN" sz="1800">
                          <a:effectLst/>
                        </a:rPr>
                        <a:t>K</a:t>
                      </a:r>
                      <a:endParaRPr lang="en-US" sz="1800">
                        <a:effectLst/>
                        <a:latin typeface="#9Slide03 Sofia Pro Soft Bold" panose="020B0604020202020204" charset="0"/>
                        <a:ea typeface="Arial" panose="020B0604020202020204" pitchFamily="34" charset="0"/>
                      </a:endParaRPr>
                    </a:p>
                  </a:txBody>
                  <a:tcPr marL="6350" marR="6350" marT="0" marB="0" anchor="ctr"/>
                </a:tc>
                <a:tc>
                  <a:txBody>
                    <a:bodyPr/>
                    <a:lstStyle/>
                    <a:p>
                      <a:pPr algn="ctr">
                        <a:lnSpc>
                          <a:spcPct val="142000"/>
                        </a:lnSpc>
                        <a:spcAft>
                          <a:spcPts val="0"/>
                        </a:spcAft>
                      </a:pPr>
                      <a:r>
                        <a:rPr lang="vi-VN" sz="1800">
                          <a:effectLst/>
                        </a:rPr>
                        <a:t>19</a:t>
                      </a:r>
                      <a:endParaRPr lang="en-US" sz="1800">
                        <a:effectLst/>
                        <a:latin typeface="#9Slide03 Sofia Pro Soft Bold" panose="020B0604020202020204" charset="0"/>
                        <a:ea typeface="Arial" panose="020B0604020202020204" pitchFamily="34" charset="0"/>
                      </a:endParaRPr>
                    </a:p>
                  </a:txBody>
                  <a:tcPr marL="6350" marR="6350" marT="0" marB="0" anchor="ctr"/>
                </a:tc>
                <a:tc>
                  <a:txBody>
                    <a:bodyPr/>
                    <a:lstStyle/>
                    <a:p>
                      <a:pPr algn="ctr">
                        <a:lnSpc>
                          <a:spcPct val="142000"/>
                        </a:lnSpc>
                        <a:spcAft>
                          <a:spcPts val="0"/>
                        </a:spcAft>
                      </a:pPr>
                      <a:r>
                        <a:rPr lang="vi-VN" sz="1800">
                          <a:effectLst/>
                        </a:rPr>
                        <a:t>Potassium</a:t>
                      </a:r>
                      <a:endParaRPr lang="en-US" sz="1800">
                        <a:effectLst/>
                        <a:latin typeface="#9Slide03 Sofia Pro Soft Bold" panose="020B0604020202020204" charset="0"/>
                        <a:ea typeface="Arial" panose="020B0604020202020204" pitchFamily="34" charset="0"/>
                      </a:endParaRPr>
                    </a:p>
                  </a:txBody>
                  <a:tcPr marL="6350" marR="6350" marT="0" marB="0" anchor="ctr"/>
                </a:tc>
                <a:tc>
                  <a:txBody>
                    <a:bodyPr/>
                    <a:lstStyle/>
                    <a:p>
                      <a:pPr algn="ctr">
                        <a:lnSpc>
                          <a:spcPct val="142000"/>
                        </a:lnSpc>
                        <a:spcAft>
                          <a:spcPts val="0"/>
                        </a:spcAft>
                      </a:pPr>
                      <a:r>
                        <a:rPr lang="vi-VN" sz="1800">
                          <a:effectLst/>
                        </a:rPr>
                        <a:t>[Ar]4s</a:t>
                      </a:r>
                      <a:r>
                        <a:rPr lang="vi-VN" sz="1800" baseline="30000">
                          <a:effectLst/>
                        </a:rPr>
                        <a:t>1</a:t>
                      </a:r>
                      <a:endParaRPr lang="en-US" sz="1800">
                        <a:effectLst/>
                        <a:latin typeface="#9Slide03 Sofia Pro Soft Bold" panose="020B0604020202020204" charset="0"/>
                        <a:ea typeface="Arial" panose="020B0604020202020204" pitchFamily="34" charset="0"/>
                      </a:endParaRPr>
                    </a:p>
                  </a:txBody>
                  <a:tcPr marL="6350" marR="6350" marT="0" marB="0" anchor="ctr"/>
                </a:tc>
                <a:tc>
                  <a:txBody>
                    <a:bodyPr/>
                    <a:lstStyle/>
                    <a:p>
                      <a:pPr algn="ctr">
                        <a:lnSpc>
                          <a:spcPct val="142000"/>
                        </a:lnSpc>
                        <a:spcAft>
                          <a:spcPts val="0"/>
                        </a:spcAft>
                      </a:pPr>
                      <a:r>
                        <a:rPr lang="vi-VN" sz="1800">
                          <a:effectLst/>
                        </a:rPr>
                        <a:t>227</a:t>
                      </a:r>
                      <a:endParaRPr lang="en-US" sz="1800">
                        <a:effectLst/>
                        <a:latin typeface="#9Slide03 Sofia Pro Soft Bold" panose="020B0604020202020204" charset="0"/>
                        <a:ea typeface="Arial" panose="020B0604020202020204" pitchFamily="34" charset="0"/>
                      </a:endParaRPr>
                    </a:p>
                  </a:txBody>
                  <a:tcPr marL="6350" marR="6350" marT="0" marB="0" anchor="ctr"/>
                </a:tc>
                <a:tc>
                  <a:txBody>
                    <a:bodyPr/>
                    <a:lstStyle/>
                    <a:p>
                      <a:pPr indent="266700">
                        <a:lnSpc>
                          <a:spcPct val="142000"/>
                        </a:lnSpc>
                        <a:spcAft>
                          <a:spcPts val="0"/>
                        </a:spcAft>
                      </a:pPr>
                      <a:r>
                        <a:rPr lang="vi-VN" sz="1800">
                          <a:effectLst/>
                        </a:rPr>
                        <a:t>-2,924</a:t>
                      </a:r>
                      <a:endParaRPr lang="en-US" sz="1800">
                        <a:effectLst/>
                        <a:latin typeface="#9Slide03 Sofia Pro Soft Bold" panose="020B0604020202020204" charset="0"/>
                        <a:ea typeface="Arial" panose="020B0604020202020204" pitchFamily="34" charset="0"/>
                      </a:endParaRPr>
                    </a:p>
                  </a:txBody>
                  <a:tcPr marL="6350" marR="6350" marT="0" marB="0" anchor="ctr"/>
                </a:tc>
                <a:extLst>
                  <a:ext uri="{0D108BD9-81ED-4DB2-BD59-A6C34878D82A}">
                    <a16:rowId xmlns:a16="http://schemas.microsoft.com/office/drawing/2014/main" val="938852686"/>
                  </a:ext>
                </a:extLst>
              </a:tr>
              <a:tr h="437515">
                <a:tc>
                  <a:txBody>
                    <a:bodyPr/>
                    <a:lstStyle/>
                    <a:p>
                      <a:pPr indent="228600" algn="ctr">
                        <a:lnSpc>
                          <a:spcPct val="142000"/>
                        </a:lnSpc>
                        <a:spcAft>
                          <a:spcPts val="0"/>
                        </a:spcAft>
                      </a:pPr>
                      <a:r>
                        <a:rPr lang="vi-VN" sz="1800">
                          <a:effectLst/>
                        </a:rPr>
                        <a:t>Rb</a:t>
                      </a:r>
                      <a:endParaRPr lang="en-US" sz="1800">
                        <a:effectLst/>
                        <a:latin typeface="#9Slide03 Sofia Pro Soft Bold" panose="020B0604020202020204" charset="0"/>
                        <a:ea typeface="Arial" panose="020B0604020202020204" pitchFamily="34" charset="0"/>
                      </a:endParaRPr>
                    </a:p>
                  </a:txBody>
                  <a:tcPr marL="6350" marR="6350" marT="0" marB="0" anchor="ctr"/>
                </a:tc>
                <a:tc>
                  <a:txBody>
                    <a:bodyPr/>
                    <a:lstStyle/>
                    <a:p>
                      <a:pPr algn="ctr">
                        <a:lnSpc>
                          <a:spcPct val="142000"/>
                        </a:lnSpc>
                        <a:spcAft>
                          <a:spcPts val="0"/>
                        </a:spcAft>
                      </a:pPr>
                      <a:r>
                        <a:rPr lang="vi-VN" sz="1800">
                          <a:effectLst/>
                        </a:rPr>
                        <a:t>37</a:t>
                      </a:r>
                      <a:endParaRPr lang="en-US" sz="1800">
                        <a:effectLst/>
                        <a:latin typeface="#9Slide03 Sofia Pro Soft Bold" panose="020B0604020202020204" charset="0"/>
                        <a:ea typeface="Arial" panose="020B0604020202020204" pitchFamily="34" charset="0"/>
                      </a:endParaRPr>
                    </a:p>
                  </a:txBody>
                  <a:tcPr marL="6350" marR="6350" marT="0" marB="0" anchor="ctr"/>
                </a:tc>
                <a:tc>
                  <a:txBody>
                    <a:bodyPr/>
                    <a:lstStyle/>
                    <a:p>
                      <a:pPr algn="ctr">
                        <a:lnSpc>
                          <a:spcPct val="142000"/>
                        </a:lnSpc>
                        <a:spcAft>
                          <a:spcPts val="0"/>
                        </a:spcAft>
                      </a:pPr>
                      <a:r>
                        <a:rPr lang="vi-VN" sz="1800">
                          <a:effectLst/>
                        </a:rPr>
                        <a:t>Rubidium</a:t>
                      </a:r>
                      <a:endParaRPr lang="en-US" sz="1800">
                        <a:effectLst/>
                        <a:latin typeface="#9Slide03 Sofia Pro Soft Bold" panose="020B0604020202020204" charset="0"/>
                        <a:ea typeface="Arial" panose="020B0604020202020204" pitchFamily="34" charset="0"/>
                      </a:endParaRPr>
                    </a:p>
                  </a:txBody>
                  <a:tcPr marL="6350" marR="6350" marT="0" marB="0" anchor="ctr"/>
                </a:tc>
                <a:tc>
                  <a:txBody>
                    <a:bodyPr/>
                    <a:lstStyle/>
                    <a:p>
                      <a:pPr algn="ctr">
                        <a:lnSpc>
                          <a:spcPct val="142000"/>
                        </a:lnSpc>
                        <a:spcAft>
                          <a:spcPts val="0"/>
                        </a:spcAft>
                      </a:pPr>
                      <a:r>
                        <a:rPr lang="vi-VN" sz="1800">
                          <a:effectLst/>
                        </a:rPr>
                        <a:t>[Kr]5s</a:t>
                      </a:r>
                      <a:r>
                        <a:rPr lang="vi-VN" sz="1800" baseline="30000">
                          <a:effectLst/>
                        </a:rPr>
                        <a:t>1</a:t>
                      </a:r>
                      <a:endParaRPr lang="en-US" sz="1800">
                        <a:effectLst/>
                        <a:latin typeface="#9Slide03 Sofia Pro Soft Bold" panose="020B0604020202020204" charset="0"/>
                        <a:ea typeface="Arial" panose="020B0604020202020204" pitchFamily="34" charset="0"/>
                      </a:endParaRPr>
                    </a:p>
                  </a:txBody>
                  <a:tcPr marL="6350" marR="6350" marT="0" marB="0" anchor="ctr"/>
                </a:tc>
                <a:tc>
                  <a:txBody>
                    <a:bodyPr/>
                    <a:lstStyle/>
                    <a:p>
                      <a:pPr algn="ctr">
                        <a:lnSpc>
                          <a:spcPct val="142000"/>
                        </a:lnSpc>
                        <a:spcAft>
                          <a:spcPts val="0"/>
                        </a:spcAft>
                      </a:pPr>
                      <a:r>
                        <a:rPr lang="vi-VN" sz="1800">
                          <a:effectLst/>
                        </a:rPr>
                        <a:t>248</a:t>
                      </a:r>
                      <a:endParaRPr lang="en-US" sz="1800">
                        <a:effectLst/>
                        <a:latin typeface="#9Slide03 Sofia Pro Soft Bold" panose="020B0604020202020204" charset="0"/>
                        <a:ea typeface="Arial" panose="020B0604020202020204" pitchFamily="34" charset="0"/>
                      </a:endParaRPr>
                    </a:p>
                  </a:txBody>
                  <a:tcPr marL="6350" marR="6350" marT="0" marB="0" anchor="ctr"/>
                </a:tc>
                <a:tc>
                  <a:txBody>
                    <a:bodyPr/>
                    <a:lstStyle/>
                    <a:p>
                      <a:pPr indent="266700">
                        <a:lnSpc>
                          <a:spcPct val="142000"/>
                        </a:lnSpc>
                        <a:spcAft>
                          <a:spcPts val="0"/>
                        </a:spcAft>
                      </a:pPr>
                      <a:r>
                        <a:rPr lang="vi-VN" sz="1800">
                          <a:effectLst/>
                        </a:rPr>
                        <a:t>-2,924</a:t>
                      </a:r>
                      <a:endParaRPr lang="en-US" sz="1800">
                        <a:effectLst/>
                        <a:latin typeface="#9Slide03 Sofia Pro Soft Bold" panose="020B0604020202020204" charset="0"/>
                        <a:ea typeface="Arial" panose="020B0604020202020204" pitchFamily="34" charset="0"/>
                      </a:endParaRPr>
                    </a:p>
                  </a:txBody>
                  <a:tcPr marL="6350" marR="6350" marT="0" marB="0" anchor="ctr"/>
                </a:tc>
                <a:extLst>
                  <a:ext uri="{0D108BD9-81ED-4DB2-BD59-A6C34878D82A}">
                    <a16:rowId xmlns:a16="http://schemas.microsoft.com/office/drawing/2014/main" val="150118713"/>
                  </a:ext>
                </a:extLst>
              </a:tr>
              <a:tr h="480695">
                <a:tc>
                  <a:txBody>
                    <a:bodyPr/>
                    <a:lstStyle/>
                    <a:p>
                      <a:pPr algn="ctr">
                        <a:lnSpc>
                          <a:spcPct val="142000"/>
                        </a:lnSpc>
                        <a:spcAft>
                          <a:spcPts val="0"/>
                        </a:spcAft>
                      </a:pPr>
                      <a:r>
                        <a:rPr lang="vi-VN" sz="1800">
                          <a:effectLst/>
                        </a:rPr>
                        <a:t>Cs</a:t>
                      </a:r>
                      <a:endParaRPr lang="en-US" sz="1800">
                        <a:effectLst/>
                        <a:latin typeface="#9Slide03 Sofia Pro Soft Bold" panose="020B0604020202020204" charset="0"/>
                        <a:ea typeface="Arial" panose="020B0604020202020204" pitchFamily="34" charset="0"/>
                      </a:endParaRPr>
                    </a:p>
                  </a:txBody>
                  <a:tcPr marL="6350" marR="6350" marT="0" marB="0" anchor="ctr"/>
                </a:tc>
                <a:tc>
                  <a:txBody>
                    <a:bodyPr/>
                    <a:lstStyle/>
                    <a:p>
                      <a:pPr algn="ctr">
                        <a:lnSpc>
                          <a:spcPct val="142000"/>
                        </a:lnSpc>
                        <a:spcAft>
                          <a:spcPts val="0"/>
                        </a:spcAft>
                      </a:pPr>
                      <a:r>
                        <a:rPr lang="vi-VN" sz="1800">
                          <a:effectLst/>
                        </a:rPr>
                        <a:t>55</a:t>
                      </a:r>
                      <a:endParaRPr lang="en-US" sz="1800">
                        <a:effectLst/>
                        <a:latin typeface="#9Slide03 Sofia Pro Soft Bold" panose="020B0604020202020204" charset="0"/>
                        <a:ea typeface="Arial" panose="020B0604020202020204" pitchFamily="34" charset="0"/>
                      </a:endParaRPr>
                    </a:p>
                  </a:txBody>
                  <a:tcPr marL="6350" marR="6350" marT="0" marB="0" anchor="ctr"/>
                </a:tc>
                <a:tc>
                  <a:txBody>
                    <a:bodyPr/>
                    <a:lstStyle/>
                    <a:p>
                      <a:pPr algn="ctr">
                        <a:lnSpc>
                          <a:spcPct val="142000"/>
                        </a:lnSpc>
                        <a:spcAft>
                          <a:spcPts val="0"/>
                        </a:spcAft>
                      </a:pPr>
                      <a:r>
                        <a:rPr lang="vi-VN" sz="1800">
                          <a:effectLst/>
                        </a:rPr>
                        <a:t>Caesium</a:t>
                      </a:r>
                      <a:endParaRPr lang="en-US" sz="1800">
                        <a:effectLst/>
                        <a:latin typeface="#9Slide03 Sofia Pro Soft Bold" panose="020B0604020202020204" charset="0"/>
                        <a:ea typeface="Arial" panose="020B0604020202020204" pitchFamily="34" charset="0"/>
                      </a:endParaRPr>
                    </a:p>
                  </a:txBody>
                  <a:tcPr marL="6350" marR="6350" marT="0" marB="0" anchor="ctr"/>
                </a:tc>
                <a:tc>
                  <a:txBody>
                    <a:bodyPr/>
                    <a:lstStyle/>
                    <a:p>
                      <a:pPr indent="114300">
                        <a:lnSpc>
                          <a:spcPct val="142000"/>
                        </a:lnSpc>
                        <a:spcAft>
                          <a:spcPts val="0"/>
                        </a:spcAft>
                      </a:pPr>
                      <a:r>
                        <a:rPr lang="vi-VN" sz="1800">
                          <a:effectLst/>
                        </a:rPr>
                        <a:t>    [Xe]6s</a:t>
                      </a:r>
                      <a:r>
                        <a:rPr lang="vi-VN" sz="1800" baseline="30000">
                          <a:effectLst/>
                        </a:rPr>
                        <a:t>1</a:t>
                      </a:r>
                      <a:endParaRPr lang="en-US" sz="1800">
                        <a:effectLst/>
                        <a:latin typeface="#9Slide03 Sofia Pro Soft Bold" panose="020B0604020202020204" charset="0"/>
                        <a:ea typeface="Arial" panose="020B0604020202020204" pitchFamily="34" charset="0"/>
                      </a:endParaRPr>
                    </a:p>
                  </a:txBody>
                  <a:tcPr marL="6350" marR="6350" marT="0" marB="0" anchor="ctr"/>
                </a:tc>
                <a:tc>
                  <a:txBody>
                    <a:bodyPr/>
                    <a:lstStyle/>
                    <a:p>
                      <a:pPr algn="ctr">
                        <a:lnSpc>
                          <a:spcPct val="142000"/>
                        </a:lnSpc>
                        <a:spcAft>
                          <a:spcPts val="0"/>
                        </a:spcAft>
                      </a:pPr>
                      <a:r>
                        <a:rPr lang="vi-VN" sz="1800">
                          <a:effectLst/>
                        </a:rPr>
                        <a:t>265</a:t>
                      </a:r>
                      <a:endParaRPr lang="en-US" sz="1800">
                        <a:effectLst/>
                        <a:latin typeface="#9Slide03 Sofia Pro Soft Bold" panose="020B0604020202020204" charset="0"/>
                        <a:ea typeface="Arial" panose="020B0604020202020204" pitchFamily="34" charset="0"/>
                      </a:endParaRPr>
                    </a:p>
                  </a:txBody>
                  <a:tcPr marL="6350" marR="6350" marT="0" marB="0" anchor="ctr"/>
                </a:tc>
                <a:tc>
                  <a:txBody>
                    <a:bodyPr/>
                    <a:lstStyle/>
                    <a:p>
                      <a:pPr indent="266700">
                        <a:lnSpc>
                          <a:spcPct val="142000"/>
                        </a:lnSpc>
                        <a:spcAft>
                          <a:spcPts val="0"/>
                        </a:spcAft>
                      </a:pPr>
                      <a:r>
                        <a:rPr lang="vi-VN" sz="1800">
                          <a:effectLst/>
                        </a:rPr>
                        <a:t>-2,923</a:t>
                      </a:r>
                      <a:endParaRPr lang="en-US" sz="1800">
                        <a:effectLst/>
                        <a:latin typeface="#9Slide03 Sofia Pro Soft Bold" panose="020B0604020202020204" charset="0"/>
                        <a:ea typeface="Arial" panose="020B0604020202020204" pitchFamily="34" charset="0"/>
                      </a:endParaRPr>
                    </a:p>
                  </a:txBody>
                  <a:tcPr marL="6350" marR="6350" marT="0" marB="0" anchor="ctr"/>
                </a:tc>
                <a:extLst>
                  <a:ext uri="{0D108BD9-81ED-4DB2-BD59-A6C34878D82A}">
                    <a16:rowId xmlns:a16="http://schemas.microsoft.com/office/drawing/2014/main" val="1360751793"/>
                  </a:ext>
                </a:extLst>
              </a:tr>
            </a:tbl>
          </a:graphicData>
        </a:graphic>
      </p:graphicFrame>
    </p:spTree>
    <p:extLst>
      <p:ext uri="{BB962C8B-B14F-4D97-AF65-F5344CB8AC3E}">
        <p14:creationId xmlns:p14="http://schemas.microsoft.com/office/powerpoint/2010/main" val="27756621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6" presetClass="entr" presetSubtype="16" fill="hold" grpId="0" nodeType="withEffect" nodePh="1">
                                  <p:stCondLst>
                                    <p:cond delay="0"/>
                                  </p:stCondLst>
                                  <p:endCondLst>
                                    <p:cond evt="begin" delay="0">
                                      <p:tn val="29"/>
                                    </p:cond>
                                  </p:end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6" presetClass="entr" presetSubtype="16" fill="hold" grpId="0" nodeType="withEffect" nodePh="1">
                                  <p:stCondLst>
                                    <p:cond delay="0"/>
                                  </p:stCondLst>
                                  <p:endCondLst>
                                    <p:cond evt="begin" delay="0">
                                      <p:tn val="32"/>
                                    </p:cond>
                                  </p:end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2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1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3EB65-6BC8-22D0-15EF-138A0FB8CD1E}"/>
              </a:ext>
            </a:extLst>
          </p:cNvPr>
          <p:cNvSpPr>
            <a:spLocks noGrp="1"/>
          </p:cNvSpPr>
          <p:nvPr>
            <p:ph type="title"/>
          </p:nvPr>
        </p:nvSpPr>
        <p:spPr>
          <a:xfrm>
            <a:off x="558818" y="165177"/>
            <a:ext cx="10515600" cy="795790"/>
          </a:xfrm>
          <a:prstGeom prst="roundRect">
            <a:avLst/>
          </a:prstGeom>
        </p:spPr>
        <p:txBody>
          <a:bodyPr/>
          <a:lstStyle/>
          <a:p>
            <a:r>
              <a:rPr lang="en-US" dirty="0">
                <a:solidFill>
                  <a:srgbClr val="2B8F66"/>
                </a:solidFill>
              </a:rPr>
              <a:t>II. ĐƠN CHẤT</a:t>
            </a:r>
          </a:p>
        </p:txBody>
      </p:sp>
      <p:sp>
        <p:nvSpPr>
          <p:cNvPr id="3" name="文本框 22">
            <a:extLst>
              <a:ext uri="{FF2B5EF4-FFF2-40B4-BE49-F238E27FC236}">
                <a16:creationId xmlns:a16="http://schemas.microsoft.com/office/drawing/2014/main" id="{E422876E-C2B2-4C32-DD9B-A026D11F29A8}"/>
              </a:ext>
            </a:extLst>
          </p:cNvPr>
          <p:cNvSpPr txBox="1"/>
          <p:nvPr/>
        </p:nvSpPr>
        <p:spPr>
          <a:xfrm>
            <a:off x="672029" y="886988"/>
            <a:ext cx="8985833" cy="523220"/>
          </a:xfrm>
          <a:prstGeom prst="rect">
            <a:avLst/>
          </a:prstGeom>
          <a:noFill/>
        </p:spPr>
        <p:txBody>
          <a:bodyPr wrap="square" rtlCol="0">
            <a:spAutoFit/>
            <a:scene3d>
              <a:camera prst="orthographicFront"/>
              <a:lightRig rig="threePt" dir="t"/>
            </a:scene3d>
            <a:sp3d contourW="12700"/>
          </a:bodyPr>
          <a:lstStyle/>
          <a:p>
            <a:r>
              <a:rPr lang="en-US" altLang="zh-CN" sz="2800" b="1" dirty="0">
                <a:solidFill>
                  <a:schemeClr val="accent2">
                    <a:lumMod val="75000"/>
                  </a:schemeClr>
                </a:solidFill>
                <a:latin typeface="#9Slide03 Sofia Pro Soft Bold" panose="020B0000000000000000" pitchFamily="34" charset="0"/>
                <a:cs typeface="Calibri" panose="020F0502020204030204" charset="0"/>
              </a:rPr>
              <a:t>2. Tính chất </a:t>
            </a:r>
            <a:r>
              <a:rPr lang="en-US" altLang="zh-CN" sz="2800" b="1" dirty="0" err="1">
                <a:solidFill>
                  <a:schemeClr val="accent2">
                    <a:lumMod val="75000"/>
                  </a:schemeClr>
                </a:solidFill>
                <a:latin typeface="#9Slide03 Sofia Pro Soft Bold" panose="020B0000000000000000" pitchFamily="34" charset="0"/>
                <a:cs typeface="Calibri" panose="020F0502020204030204" charset="0"/>
              </a:rPr>
              <a:t>hóa</a:t>
            </a:r>
            <a:r>
              <a:rPr lang="en-US" altLang="zh-CN" sz="2800" b="1" dirty="0">
                <a:solidFill>
                  <a:schemeClr val="accent2">
                    <a:lumMod val="75000"/>
                  </a:schemeClr>
                </a:solidFill>
                <a:latin typeface="#9Slide03 Sofia Pro Soft Bold" panose="020B0000000000000000" pitchFamily="34" charset="0"/>
                <a:cs typeface="Calibri" panose="020F0502020204030204" charset="0"/>
              </a:rPr>
              <a:t> </a:t>
            </a:r>
            <a:r>
              <a:rPr lang="en-US" altLang="zh-CN" sz="2800" b="1" dirty="0" err="1">
                <a:solidFill>
                  <a:schemeClr val="accent2">
                    <a:lumMod val="75000"/>
                  </a:schemeClr>
                </a:solidFill>
                <a:latin typeface="#9Slide03 Sofia Pro Soft Bold" panose="020B0000000000000000" pitchFamily="34" charset="0"/>
                <a:cs typeface="Calibri" panose="020F0502020204030204" charset="0"/>
              </a:rPr>
              <a:t>học</a:t>
            </a:r>
            <a:endParaRPr lang="zh-CN" altLang="en-US" sz="2800" b="1" dirty="0">
              <a:solidFill>
                <a:schemeClr val="accent2">
                  <a:lumMod val="75000"/>
                </a:schemeClr>
              </a:solidFill>
              <a:latin typeface="#9Slide03 Sofia Pro Soft Bold" panose="020B0000000000000000" pitchFamily="34" charset="0"/>
              <a:cs typeface="Calibri" panose="020F0502020204030204" charset="0"/>
            </a:endParaRPr>
          </a:p>
        </p:txBody>
      </p:sp>
      <p:sp>
        <p:nvSpPr>
          <p:cNvPr id="16" name="AutoShape 2">
            <a:extLst>
              <a:ext uri="{FF2B5EF4-FFF2-40B4-BE49-F238E27FC236}">
                <a16:creationId xmlns:a16="http://schemas.microsoft.com/office/drawing/2014/main" id="{198271F1-A700-4569-BD7B-473ED04BEE24}"/>
              </a:ext>
            </a:extLst>
          </p:cNvPr>
          <p:cNvSpPr>
            <a:spLocks noChangeAspect="1" noChangeArrowheads="1"/>
          </p:cNvSpPr>
          <p:nvPr/>
        </p:nvSpPr>
        <p:spPr bwMode="auto">
          <a:xfrm>
            <a:off x="5808492" y="39014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4" descr="Hoàn nguyên magie kim loại từ quặng dolomit Thanh Hoá bằng quy trình Pidgeo">
            <a:extLst>
              <a:ext uri="{FF2B5EF4-FFF2-40B4-BE49-F238E27FC236}">
                <a16:creationId xmlns:a16="http://schemas.microsoft.com/office/drawing/2014/main" id="{1926C874-EEBB-46E9-BF75-4FA1DB3BECC5}"/>
              </a:ext>
            </a:extLst>
          </p:cNvPr>
          <p:cNvSpPr>
            <a:spLocks noChangeAspect="1" noChangeArrowheads="1"/>
          </p:cNvSpPr>
          <p:nvPr/>
        </p:nvSpPr>
        <p:spPr bwMode="auto">
          <a:xfrm>
            <a:off x="5960893" y="42062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文本框 30"/>
          <p:cNvSpPr txBox="1"/>
          <p:nvPr/>
        </p:nvSpPr>
        <p:spPr>
          <a:xfrm>
            <a:off x="1479723" y="2460871"/>
            <a:ext cx="9571937" cy="584775"/>
          </a:xfrm>
          <a:prstGeom prst="rect">
            <a:avLst/>
          </a:prstGeom>
          <a:noFill/>
        </p:spPr>
        <p:txBody>
          <a:bodyPr wrap="square" rtlCol="0">
            <a:spAutoFit/>
            <a:scene3d>
              <a:camera prst="orthographicFront"/>
              <a:lightRig rig="threePt" dir="t"/>
            </a:scene3d>
            <a:sp3d contourW="12700"/>
          </a:bodyPr>
          <a:lstStyle/>
          <a:p>
            <a:r>
              <a:rPr lang="en-US" altLang="zh-CN" sz="3200" b="1">
                <a:solidFill>
                  <a:schemeClr val="accent2">
                    <a:lumMod val="75000"/>
                  </a:schemeClr>
                </a:solidFill>
                <a:latin typeface="#9Slide03 Sofia Pro Soft Bold" panose="020B0000000000000000" pitchFamily="34" charset="0"/>
                <a:cs typeface="Calibri" panose="020F0502020204030204" charset="0"/>
              </a:rPr>
              <a:t>Kết luận </a:t>
            </a:r>
            <a:endParaRPr lang="zh-CN" altLang="en-US" sz="3200" b="1" dirty="0">
              <a:solidFill>
                <a:schemeClr val="accent2">
                  <a:lumMod val="75000"/>
                </a:schemeClr>
              </a:solidFill>
              <a:latin typeface="#9Slide03 Sofia Pro Soft Bold" panose="020B0000000000000000" pitchFamily="34" charset="0"/>
              <a:cs typeface="Calibri" panose="020F0502020204030204" charset="0"/>
            </a:endParaRPr>
          </a:p>
        </p:txBody>
      </p:sp>
      <p:pic>
        <p:nvPicPr>
          <p:cNvPr id="19" name="Picture 18">
            <a:extLst>
              <a:ext uri="{FF2B5EF4-FFF2-40B4-BE49-F238E27FC236}">
                <a16:creationId xmlns:a16="http://schemas.microsoft.com/office/drawing/2014/main" id="{4209DABC-0562-9B30-B477-34C76B279BF4}"/>
              </a:ext>
            </a:extLst>
          </p:cNvPr>
          <p:cNvPicPr>
            <a:picLocks noChangeAspect="1"/>
          </p:cNvPicPr>
          <p:nvPr/>
        </p:nvPicPr>
        <p:blipFill>
          <a:blip r:embed="rId2"/>
          <a:stretch>
            <a:fillRect/>
          </a:stretch>
        </p:blipFill>
        <p:spPr>
          <a:xfrm>
            <a:off x="838113" y="2403180"/>
            <a:ext cx="711775" cy="711775"/>
          </a:xfrm>
          <a:prstGeom prst="rect">
            <a:avLst/>
          </a:prstGeom>
        </p:spPr>
      </p:pic>
      <mc:AlternateContent xmlns:mc="http://schemas.openxmlformats.org/markup-compatibility/2006" xmlns:a14="http://schemas.microsoft.com/office/drawing/2010/main">
        <mc:Choice Requires="a14">
          <p:sp>
            <p:nvSpPr>
              <p:cNvPr id="20" name="文本框 31"/>
              <p:cNvSpPr txBox="1"/>
              <p:nvPr/>
            </p:nvSpPr>
            <p:spPr>
              <a:xfrm>
                <a:off x="1417307" y="3027456"/>
                <a:ext cx="10129520" cy="1483548"/>
              </a:xfrm>
              <a:prstGeom prst="rect">
                <a:avLst/>
              </a:prstGeom>
              <a:noFill/>
            </p:spPr>
            <p:txBody>
              <a:bodyPr wrap="square" rtlCol="0">
                <a:spAutoFit/>
                <a:scene3d>
                  <a:camera prst="orthographicFront"/>
                  <a:lightRig rig="threePt" dir="t"/>
                </a:scene3d>
                <a:sp3d contourW="12700"/>
              </a:bodyPr>
              <a:lstStyle/>
              <a:p>
                <a:pPr marL="342900" indent="-342900" algn="just">
                  <a:lnSpc>
                    <a:spcPct val="114000"/>
                  </a:lnSpc>
                  <a:buFontTx/>
                  <a:buChar char="-"/>
                </a:pPr>
                <a:r>
                  <a:rPr lang="vi-VN" altLang="zh-CN" sz="2400">
                    <a:solidFill>
                      <a:srgbClr val="0070C0"/>
                    </a:solidFill>
                    <a:latin typeface="#9Slide03 Sofia Pro Soft Bold" panose="020B0000000000000000" pitchFamily="34" charset="0"/>
                    <a:ea typeface="+mj-ea"/>
                    <a:cs typeface="Calibri" panose="020F0502020204030204" charset="0"/>
                  </a:rPr>
                  <a:t>Kim loại nhóm IA có tính khử mạnh do có 1 electron lớp ngoài cùng và  </a:t>
                </a:r>
                <a14:m>
                  <m:oMath xmlns:m="http://schemas.openxmlformats.org/officeDocument/2006/math">
                    <m:sSubSup>
                      <m:sSubSupPr>
                        <m:ctrlPr>
                          <a:rPr lang="vi-VN" altLang="zh-CN" sz="2400" b="1" i="1" smtClean="0">
                            <a:solidFill>
                              <a:srgbClr val="0070C0"/>
                            </a:solidFill>
                            <a:latin typeface="Cambria Math" panose="02040503050406030204" pitchFamily="18" charset="0"/>
                            <a:ea typeface="+mj-ea"/>
                            <a:cs typeface="Calibri" panose="020F0502020204030204" charset="0"/>
                          </a:rPr>
                        </m:ctrlPr>
                      </m:sSubSupPr>
                      <m:e>
                        <m:r>
                          <a:rPr lang="vi-VN" altLang="zh-CN" sz="2400" b="1" i="0">
                            <a:solidFill>
                              <a:srgbClr val="0070C0"/>
                            </a:solidFill>
                            <a:latin typeface="Cambria Math" panose="02040503050406030204" pitchFamily="18" charset="0"/>
                            <a:ea typeface="+mj-ea"/>
                            <a:cs typeface="Calibri" panose="020F0502020204030204" charset="0"/>
                          </a:rPr>
                          <m:t>𝐄</m:t>
                        </m:r>
                      </m:e>
                      <m:sub>
                        <m:sSub>
                          <m:sSubPr>
                            <m:ctrlPr>
                              <a:rPr lang="vi-VN" altLang="zh-CN" sz="2400" b="1" i="1" smtClean="0">
                                <a:solidFill>
                                  <a:srgbClr val="0070C0"/>
                                </a:solidFill>
                                <a:latin typeface="Cambria Math" panose="02040503050406030204" pitchFamily="18" charset="0"/>
                                <a:ea typeface="+mj-ea"/>
                                <a:cs typeface="Calibri" panose="020F0502020204030204" charset="0"/>
                              </a:rPr>
                            </m:ctrlPr>
                          </m:sSubPr>
                          <m:e>
                            <m:sSup>
                              <m:sSupPr>
                                <m:ctrlPr>
                                  <a:rPr lang="vi-VN" altLang="zh-CN" sz="2400" b="1" i="1" smtClean="0">
                                    <a:solidFill>
                                      <a:srgbClr val="0070C0"/>
                                    </a:solidFill>
                                    <a:latin typeface="Cambria Math" panose="02040503050406030204" pitchFamily="18" charset="0"/>
                                    <a:ea typeface="+mj-ea"/>
                                    <a:cs typeface="Calibri" panose="020F0502020204030204" charset="0"/>
                                  </a:rPr>
                                </m:ctrlPr>
                              </m:sSupPr>
                              <m:e>
                                <m:r>
                                  <a:rPr lang="vi-VN" altLang="zh-CN" sz="2400" b="1" i="1">
                                    <a:solidFill>
                                      <a:srgbClr val="0070C0"/>
                                    </a:solidFill>
                                    <a:latin typeface="Cambria Math" panose="02040503050406030204" pitchFamily="18" charset="0"/>
                                    <a:ea typeface="+mj-ea"/>
                                    <a:cs typeface="Calibri" panose="020F0502020204030204" charset="0"/>
                                  </a:rPr>
                                  <m:t>𝑴</m:t>
                                </m:r>
                              </m:e>
                              <m:sup>
                                <m:r>
                                  <a:rPr lang="vi-VN" altLang="zh-CN" sz="2400" b="1" i="1" smtClean="0">
                                    <a:solidFill>
                                      <a:srgbClr val="0070C0"/>
                                    </a:solidFill>
                                    <a:latin typeface="Cambria Math" panose="02040503050406030204" pitchFamily="18" charset="0"/>
                                    <a:ea typeface="+mj-ea"/>
                                    <a:cs typeface="Calibri" panose="020F0502020204030204" charset="0"/>
                                  </a:rPr>
                                  <m:t>+</m:t>
                                </m:r>
                              </m:sup>
                            </m:sSup>
                            <m:r>
                              <a:rPr lang="vi-VN" altLang="zh-CN" sz="2400" b="1" i="1" smtClean="0">
                                <a:solidFill>
                                  <a:srgbClr val="0070C0"/>
                                </a:solidFill>
                                <a:latin typeface="Cambria Math" panose="02040503050406030204" pitchFamily="18" charset="0"/>
                                <a:ea typeface="+mj-ea"/>
                                <a:cs typeface="Calibri" panose="020F0502020204030204" charset="0"/>
                              </a:rPr>
                              <m:t>/</m:t>
                            </m:r>
                          </m:e>
                          <m:sub>
                            <m:r>
                              <a:rPr lang="vi-VN" altLang="zh-CN" sz="2400" b="1" i="1">
                                <a:solidFill>
                                  <a:srgbClr val="0070C0"/>
                                </a:solidFill>
                                <a:latin typeface="Cambria Math" panose="02040503050406030204" pitchFamily="18" charset="0"/>
                                <a:ea typeface="+mj-ea"/>
                                <a:cs typeface="Calibri" panose="020F0502020204030204" charset="0"/>
                              </a:rPr>
                              <m:t>𝑴</m:t>
                            </m:r>
                          </m:sub>
                        </m:sSub>
                      </m:sub>
                      <m:sup>
                        <m:r>
                          <a:rPr lang="vi-VN" altLang="zh-CN" sz="2400" b="1" i="1">
                            <a:solidFill>
                              <a:srgbClr val="0070C0"/>
                            </a:solidFill>
                            <a:latin typeface="Cambria Math" panose="02040503050406030204" pitchFamily="18" charset="0"/>
                            <a:ea typeface="+mj-ea"/>
                            <a:cs typeface="Calibri" panose="020F0502020204030204" charset="0"/>
                          </a:rPr>
                          <m:t>𝟎</m:t>
                        </m:r>
                      </m:sup>
                    </m:sSubSup>
                  </m:oMath>
                </a14:m>
                <a:r>
                  <a:rPr lang="vi-VN" altLang="zh-CN" sz="2400" b="1">
                    <a:solidFill>
                      <a:srgbClr val="0070C0"/>
                    </a:solidFill>
                    <a:latin typeface="#9Slide03 Sofia Pro Soft Bold" panose="020B0604020202020204" charset="0"/>
                    <a:ea typeface="+mj-ea"/>
                    <a:cs typeface="Calibri" panose="020F0502020204030204" charset="0"/>
                  </a:rPr>
                  <a:t>rất nhỏ (âm).</a:t>
                </a:r>
              </a:p>
              <a:p>
                <a:pPr algn="just">
                  <a:lnSpc>
                    <a:spcPct val="114000"/>
                  </a:lnSpc>
                </a:pPr>
                <a14:m>
                  <m:oMathPara xmlns:m="http://schemas.openxmlformats.org/officeDocument/2006/math">
                    <m:oMathParaPr>
                      <m:jc m:val="centerGroup"/>
                    </m:oMathParaPr>
                    <m:oMath xmlns:m="http://schemas.openxmlformats.org/officeDocument/2006/math">
                      <m:sSup>
                        <m:sSupPr>
                          <m:ctrlPr>
                            <a:rPr lang="vi-VN" altLang="zh-CN" sz="2400" b="1" i="1" smtClean="0">
                              <a:solidFill>
                                <a:srgbClr val="0070C0"/>
                              </a:solidFill>
                              <a:latin typeface="Cambria Math" panose="02040503050406030204" pitchFamily="18" charset="0"/>
                              <a:ea typeface="+mj-ea"/>
                              <a:cs typeface="Calibri" panose="020F0502020204030204" charset="0"/>
                            </a:rPr>
                          </m:ctrlPr>
                        </m:sSupPr>
                        <m:e>
                          <m:r>
                            <a:rPr lang="vi-VN" altLang="zh-CN" sz="2400" b="1" i="0">
                              <a:solidFill>
                                <a:srgbClr val="0070C0"/>
                              </a:solidFill>
                              <a:latin typeface="Cambria Math" panose="02040503050406030204" pitchFamily="18" charset="0"/>
                              <a:ea typeface="+mj-ea"/>
                              <a:cs typeface="Calibri" panose="020F0502020204030204" charset="0"/>
                            </a:rPr>
                            <m:t>𝐌</m:t>
                          </m:r>
                          <m:r>
                            <a:rPr lang="vi-VN" altLang="zh-CN" sz="2400" b="1" i="0" smtClean="0">
                              <a:solidFill>
                                <a:srgbClr val="0070C0"/>
                              </a:solidFill>
                              <a:latin typeface="Cambria Math" panose="02040503050406030204" pitchFamily="18" charset="0"/>
                              <a:ea typeface="+mj-ea"/>
                              <a:cs typeface="Calibri" panose="020F0502020204030204" charset="0"/>
                            </a:rPr>
                            <m:t>→</m:t>
                          </m:r>
                          <m:r>
                            <a:rPr lang="vi-VN" altLang="zh-CN" sz="2400" b="1" i="0">
                              <a:solidFill>
                                <a:srgbClr val="0070C0"/>
                              </a:solidFill>
                              <a:latin typeface="Cambria Math" panose="02040503050406030204" pitchFamily="18" charset="0"/>
                              <a:ea typeface="+mj-ea"/>
                              <a:cs typeface="Calibri" panose="020F0502020204030204" charset="0"/>
                            </a:rPr>
                            <m:t>𝐌</m:t>
                          </m:r>
                        </m:e>
                        <m:sup>
                          <m:r>
                            <a:rPr lang="vi-VN" altLang="zh-CN" sz="2400" b="1" i="0" smtClean="0">
                              <a:solidFill>
                                <a:srgbClr val="0070C0"/>
                              </a:solidFill>
                              <a:latin typeface="Cambria Math" panose="02040503050406030204" pitchFamily="18" charset="0"/>
                              <a:ea typeface="+mj-ea"/>
                              <a:cs typeface="Calibri" panose="020F0502020204030204" charset="0"/>
                            </a:rPr>
                            <m:t>+</m:t>
                          </m:r>
                        </m:sup>
                      </m:sSup>
                      <m:r>
                        <a:rPr lang="vi-VN" altLang="zh-CN" sz="2400" b="1" i="0" smtClean="0">
                          <a:solidFill>
                            <a:srgbClr val="0070C0"/>
                          </a:solidFill>
                          <a:latin typeface="Cambria Math" panose="02040503050406030204" pitchFamily="18" charset="0"/>
                          <a:ea typeface="+mj-ea"/>
                          <a:cs typeface="Calibri" panose="020F0502020204030204" charset="0"/>
                        </a:rPr>
                        <m:t>+</m:t>
                      </m:r>
                      <m:r>
                        <a:rPr lang="vi-VN" altLang="zh-CN" sz="2400" b="1" i="0">
                          <a:solidFill>
                            <a:srgbClr val="0070C0"/>
                          </a:solidFill>
                          <a:latin typeface="Cambria Math" panose="02040503050406030204" pitchFamily="18" charset="0"/>
                          <a:ea typeface="+mj-ea"/>
                          <a:cs typeface="Calibri" panose="020F0502020204030204" charset="0"/>
                        </a:rPr>
                        <m:t>𝟏𝐞</m:t>
                      </m:r>
                    </m:oMath>
                  </m:oMathPara>
                </a14:m>
                <a:endParaRPr lang="vi-VN" altLang="zh-CN" sz="2400" b="1">
                  <a:solidFill>
                    <a:srgbClr val="0070C0"/>
                  </a:solidFill>
                  <a:latin typeface="#9Slide03 Sofia Pro Soft Bold" panose="020B0604020202020204" charset="0"/>
                  <a:ea typeface="+mj-ea"/>
                  <a:cs typeface="Calibri" panose="020F0502020204030204" charset="0"/>
                </a:endParaRPr>
              </a:p>
            </p:txBody>
          </p:sp>
        </mc:Choice>
        <mc:Fallback xmlns="">
          <p:sp>
            <p:nvSpPr>
              <p:cNvPr id="20" name="文本框 31"/>
              <p:cNvSpPr txBox="1">
                <a:spLocks noRot="1" noChangeAspect="1" noMove="1" noResize="1" noEditPoints="1" noAdjustHandles="1" noChangeArrowheads="1" noChangeShapeType="1" noTextEdit="1"/>
              </p:cNvSpPr>
              <p:nvPr/>
            </p:nvSpPr>
            <p:spPr>
              <a:xfrm>
                <a:off x="1417307" y="3027456"/>
                <a:ext cx="10129520" cy="1483548"/>
              </a:xfrm>
              <a:prstGeom prst="rect">
                <a:avLst/>
              </a:prstGeom>
              <a:blipFill>
                <a:blip r:embed="rId3"/>
                <a:stretch>
                  <a:fillRect l="-963" t="-2881" r="-963"/>
                </a:stretch>
              </a:blipFill>
            </p:spPr>
            <p:txBody>
              <a:bodyPr/>
              <a:lstStyle/>
              <a:p>
                <a:r>
                  <a:rPr lang="en-US">
                    <a:noFill/>
                  </a:rPr>
                  <a:t> </a:t>
                </a:r>
              </a:p>
            </p:txBody>
          </p:sp>
        </mc:Fallback>
      </mc:AlternateContent>
      <p:sp>
        <p:nvSpPr>
          <p:cNvPr id="22" name="文本框 31"/>
          <p:cNvSpPr txBox="1"/>
          <p:nvPr/>
        </p:nvSpPr>
        <p:spPr>
          <a:xfrm>
            <a:off x="1417307" y="4405254"/>
            <a:ext cx="10129520" cy="934358"/>
          </a:xfrm>
          <a:prstGeom prst="rect">
            <a:avLst/>
          </a:prstGeom>
          <a:noFill/>
        </p:spPr>
        <p:txBody>
          <a:bodyPr wrap="square" rtlCol="0">
            <a:spAutoFit/>
            <a:scene3d>
              <a:camera prst="orthographicFront"/>
              <a:lightRig rig="threePt" dir="t"/>
            </a:scene3d>
            <a:sp3d contourW="12700"/>
          </a:bodyPr>
          <a:lstStyle/>
          <a:p>
            <a:pPr marL="342900" indent="-342900" algn="just">
              <a:lnSpc>
                <a:spcPct val="114000"/>
              </a:lnSpc>
              <a:buFontTx/>
              <a:buChar char="-"/>
            </a:pPr>
            <a:r>
              <a:rPr lang="vi-VN" altLang="zh-CN" sz="2400">
                <a:solidFill>
                  <a:srgbClr val="0070C0"/>
                </a:solidFill>
                <a:latin typeface="#9Slide03 Sofia Pro Soft Bold" panose="020B0000000000000000" pitchFamily="34" charset="0"/>
                <a:ea typeface="+mj-ea"/>
                <a:cs typeface="Calibri" panose="020F0502020204030204" charset="0"/>
              </a:rPr>
              <a:t>Tính khử tăng dần từ lithium đến caesium do theo chiều tăng dần của điện tích hạt nhân, bán kính nguyên tử tăng dần.</a:t>
            </a:r>
            <a:endParaRPr lang="vi-VN" altLang="zh-CN" sz="2400" b="1">
              <a:solidFill>
                <a:srgbClr val="0070C0"/>
              </a:solidFill>
              <a:latin typeface="#9Slide03 Sofia Pro Soft Bold" panose="020B0604020202020204" charset="0"/>
              <a:ea typeface="+mj-ea"/>
              <a:cs typeface="Calibri" panose="020F0502020204030204" charset="0"/>
            </a:endParaRPr>
          </a:p>
        </p:txBody>
      </p:sp>
      <p:sp>
        <p:nvSpPr>
          <p:cNvPr id="23" name="文本框 22">
            <a:extLst>
              <a:ext uri="{FF2B5EF4-FFF2-40B4-BE49-F238E27FC236}">
                <a16:creationId xmlns:a16="http://schemas.microsoft.com/office/drawing/2014/main" id="{E422876E-C2B2-4C32-DD9B-A026D11F29A8}"/>
              </a:ext>
            </a:extLst>
          </p:cNvPr>
          <p:cNvSpPr txBox="1"/>
          <p:nvPr/>
        </p:nvSpPr>
        <p:spPr>
          <a:xfrm>
            <a:off x="672029" y="1487397"/>
            <a:ext cx="8985833" cy="523220"/>
          </a:xfrm>
          <a:prstGeom prst="rect">
            <a:avLst/>
          </a:prstGeom>
          <a:noFill/>
        </p:spPr>
        <p:txBody>
          <a:bodyPr wrap="square" rtlCol="0">
            <a:spAutoFit/>
            <a:scene3d>
              <a:camera prst="orthographicFront"/>
              <a:lightRig rig="threePt" dir="t"/>
            </a:scene3d>
            <a:sp3d contourW="12700"/>
          </a:bodyPr>
          <a:lstStyle/>
          <a:p>
            <a:r>
              <a:rPr lang="vi-VN" altLang="zh-CN" sz="2800" b="1">
                <a:solidFill>
                  <a:schemeClr val="accent2">
                    <a:lumMod val="75000"/>
                  </a:schemeClr>
                </a:solidFill>
                <a:latin typeface="#9Slide03 Sofia Pro Soft Bold" panose="020B0000000000000000" pitchFamily="34" charset="0"/>
                <a:cs typeface="Calibri" panose="020F0502020204030204" charset="0"/>
              </a:rPr>
              <a:t>a. Xu hướng chung</a:t>
            </a:r>
            <a:endParaRPr lang="zh-CN" altLang="en-US" sz="2800" b="1" dirty="0">
              <a:solidFill>
                <a:schemeClr val="accent2">
                  <a:lumMod val="75000"/>
                </a:schemeClr>
              </a:solidFill>
              <a:latin typeface="#9Slide03 Sofia Pro Soft Bold" panose="020B0000000000000000" pitchFamily="34" charset="0"/>
              <a:cs typeface="Calibri" panose="020F0502020204030204" charset="0"/>
            </a:endParaRPr>
          </a:p>
        </p:txBody>
      </p:sp>
    </p:spTree>
    <p:extLst>
      <p:ext uri="{BB962C8B-B14F-4D97-AF65-F5344CB8AC3E}">
        <p14:creationId xmlns:p14="http://schemas.microsoft.com/office/powerpoint/2010/main" val="14413671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8CA99A-95B9-3AA7-2419-9B57DE1B333C}"/>
              </a:ext>
            </a:extLst>
          </p:cNvPr>
          <p:cNvPicPr>
            <a:picLocks noChangeAspect="1"/>
          </p:cNvPicPr>
          <p:nvPr/>
        </p:nvPicPr>
        <p:blipFill>
          <a:blip r:embed="rId2"/>
          <a:stretch>
            <a:fillRect/>
          </a:stretch>
        </p:blipFill>
        <p:spPr>
          <a:xfrm>
            <a:off x="766993" y="1890743"/>
            <a:ext cx="990029" cy="914400"/>
          </a:xfrm>
          <a:prstGeom prst="rect">
            <a:avLst/>
          </a:prstGeom>
        </p:spPr>
      </p:pic>
      <p:sp>
        <p:nvSpPr>
          <p:cNvPr id="16" name="AutoShape 2">
            <a:extLst>
              <a:ext uri="{FF2B5EF4-FFF2-40B4-BE49-F238E27FC236}">
                <a16:creationId xmlns:a16="http://schemas.microsoft.com/office/drawing/2014/main" id="{198271F1-A700-4569-BD7B-473ED04BEE24}"/>
              </a:ext>
            </a:extLst>
          </p:cNvPr>
          <p:cNvSpPr>
            <a:spLocks noChangeAspect="1" noChangeArrowheads="1"/>
          </p:cNvSpPr>
          <p:nvPr/>
        </p:nvSpPr>
        <p:spPr bwMode="auto">
          <a:xfrm>
            <a:off x="5808492" y="39014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4" descr="Hoàn nguyên magie kim loại từ quặng dolomit Thanh Hoá bằng quy trình Pidgeo">
            <a:extLst>
              <a:ext uri="{FF2B5EF4-FFF2-40B4-BE49-F238E27FC236}">
                <a16:creationId xmlns:a16="http://schemas.microsoft.com/office/drawing/2014/main" id="{1926C874-EEBB-46E9-BF75-4FA1DB3BECC5}"/>
              </a:ext>
            </a:extLst>
          </p:cNvPr>
          <p:cNvSpPr>
            <a:spLocks noChangeAspect="1" noChangeArrowheads="1"/>
          </p:cNvSpPr>
          <p:nvPr/>
        </p:nvSpPr>
        <p:spPr bwMode="auto">
          <a:xfrm>
            <a:off x="5960893" y="42062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12" name="文本框 22">
                <a:extLst>
                  <a:ext uri="{FF2B5EF4-FFF2-40B4-BE49-F238E27FC236}">
                    <a16:creationId xmlns:a16="http://schemas.microsoft.com/office/drawing/2014/main" id="{36EBFE1A-157E-4499-B738-9FD4827A2A9F}"/>
                  </a:ext>
                </a:extLst>
              </p:cNvPr>
              <p:cNvSpPr txBox="1"/>
              <p:nvPr/>
            </p:nvSpPr>
            <p:spPr>
              <a:xfrm>
                <a:off x="2071604" y="1890743"/>
                <a:ext cx="9907035" cy="1394741"/>
              </a:xfrm>
              <a:prstGeom prst="rect">
                <a:avLst/>
              </a:prstGeom>
              <a:noFill/>
            </p:spPr>
            <p:txBody>
              <a:bodyPr wrap="square" rtlCol="0">
                <a:spAutoFit/>
                <a:scene3d>
                  <a:camera prst="orthographicFront"/>
                  <a:lightRig rig="threePt" dir="t"/>
                </a:scene3d>
                <a:sp3d contourW="12700"/>
              </a:bodyPr>
              <a:lstStyle/>
              <a:p>
                <a:r>
                  <a:rPr lang="vi-VN" altLang="zh-CN" sz="2800" b="1">
                    <a:solidFill>
                      <a:srgbClr val="00A69C"/>
                    </a:solidFill>
                    <a:latin typeface="#9Slide03 Sofia Pro Soft Bold" panose="020B0000000000000000" pitchFamily="34" charset="0"/>
                    <a:cs typeface="Calibri" panose="020F0502020204030204" charset="0"/>
                  </a:rPr>
                  <a:t>Khối lượng riêng của dầu hỏa khan khoảng 0,8g </a:t>
                </a:r>
                <a14:m>
                  <m:oMath xmlns:m="http://schemas.openxmlformats.org/officeDocument/2006/math">
                    <m:sSup>
                      <m:sSupPr>
                        <m:ctrlPr>
                          <a:rPr lang="vi-VN" altLang="zh-CN" sz="2800" b="1" i="1" smtClean="0">
                            <a:solidFill>
                              <a:srgbClr val="00A69C"/>
                            </a:solidFill>
                            <a:latin typeface="Cambria Math" panose="02040503050406030204" pitchFamily="18" charset="0"/>
                            <a:cs typeface="Calibri" panose="020F0502020204030204" charset="0"/>
                          </a:rPr>
                        </m:ctrlPr>
                      </m:sSupPr>
                      <m:e>
                        <m:r>
                          <a:rPr lang="vi-VN" altLang="zh-CN" sz="2800" b="1" i="0">
                            <a:solidFill>
                              <a:srgbClr val="00A69C"/>
                            </a:solidFill>
                            <a:latin typeface="Cambria Math" panose="02040503050406030204" pitchFamily="18" charset="0"/>
                            <a:cs typeface="Calibri" panose="020F0502020204030204" charset="0"/>
                          </a:rPr>
                          <m:t>𝐜𝐦</m:t>
                        </m:r>
                      </m:e>
                      <m:sup>
                        <m:r>
                          <a:rPr lang="vi-VN" altLang="zh-CN" sz="2800" b="1" i="0" smtClean="0">
                            <a:solidFill>
                              <a:srgbClr val="00A69C"/>
                            </a:solidFill>
                            <a:latin typeface="Cambria Math" panose="02040503050406030204" pitchFamily="18" charset="0"/>
                            <a:cs typeface="Calibri" panose="020F0502020204030204" charset="0"/>
                          </a:rPr>
                          <m:t>−</m:t>
                        </m:r>
                        <m:r>
                          <a:rPr lang="vi-VN" altLang="zh-CN" sz="2800" b="1" i="0">
                            <a:solidFill>
                              <a:srgbClr val="00A69C"/>
                            </a:solidFill>
                            <a:latin typeface="Cambria Math" panose="02040503050406030204" pitchFamily="18" charset="0"/>
                            <a:cs typeface="Calibri" panose="020F0502020204030204" charset="0"/>
                          </a:rPr>
                          <m:t>𝟑</m:t>
                        </m:r>
                      </m:sup>
                    </m:sSup>
                  </m:oMath>
                </a14:m>
                <a:r>
                  <a:rPr lang="vi-VN" altLang="zh-CN" sz="2800" b="1">
                    <a:solidFill>
                      <a:srgbClr val="00A69C"/>
                    </a:solidFill>
                    <a:latin typeface="#9Slide03 Sofia Pro Soft Bold" panose="020B0604020202020204" charset="0"/>
                    <a:cs typeface="Calibri" panose="020F0502020204030204" charset="0"/>
                  </a:rPr>
                  <a:t>.</a:t>
                </a:r>
              </a:p>
              <a:p>
                <a:r>
                  <a:rPr lang="vi-VN" altLang="zh-CN" sz="2800" b="1">
                    <a:solidFill>
                      <a:srgbClr val="00A69C"/>
                    </a:solidFill>
                    <a:latin typeface="#9Slide03 Sofia Pro Soft Bold" panose="020B0604020202020204" charset="0"/>
                    <a:cs typeface="Calibri" panose="020F0502020204030204" charset="0"/>
                  </a:rPr>
                  <a:t>Có thể quan sát được hiện tượng gì khi cho một mẩu lithium vào dầu hỏa khan? Vì sao?</a:t>
                </a:r>
              </a:p>
            </p:txBody>
          </p:sp>
        </mc:Choice>
        <mc:Fallback xmlns="">
          <p:sp>
            <p:nvSpPr>
              <p:cNvPr id="12" name="文本框 22">
                <a:extLst>
                  <a:ext uri="{FF2B5EF4-FFF2-40B4-BE49-F238E27FC236}">
                    <a16:creationId xmlns:a16="http://schemas.microsoft.com/office/drawing/2014/main" id="{36EBFE1A-157E-4499-B738-9FD4827A2A9F}"/>
                  </a:ext>
                </a:extLst>
              </p:cNvPr>
              <p:cNvSpPr txBox="1">
                <a:spLocks noRot="1" noChangeAspect="1" noMove="1" noResize="1" noEditPoints="1" noAdjustHandles="1" noChangeArrowheads="1" noChangeShapeType="1" noTextEdit="1"/>
              </p:cNvSpPr>
              <p:nvPr/>
            </p:nvSpPr>
            <p:spPr>
              <a:xfrm>
                <a:off x="2071604" y="1890743"/>
                <a:ext cx="9907035" cy="1394741"/>
              </a:xfrm>
              <a:prstGeom prst="rect">
                <a:avLst/>
              </a:prstGeom>
              <a:blipFill>
                <a:blip r:embed="rId3"/>
                <a:stretch>
                  <a:fillRect l="-1292" t="-3493" r="-492" b="-11354"/>
                </a:stretch>
              </a:blipFill>
            </p:spPr>
            <p:txBody>
              <a:bodyPr/>
              <a:lstStyle/>
              <a:p>
                <a:r>
                  <a:rPr lang="en-US">
                    <a:noFill/>
                  </a:rPr>
                  <a:t> </a:t>
                </a:r>
              </a:p>
            </p:txBody>
          </p:sp>
        </mc:Fallback>
      </mc:AlternateContent>
      <p:sp>
        <p:nvSpPr>
          <p:cNvPr id="26" name="Title 1">
            <a:extLst>
              <a:ext uri="{FF2B5EF4-FFF2-40B4-BE49-F238E27FC236}">
                <a16:creationId xmlns:a16="http://schemas.microsoft.com/office/drawing/2014/main" id="{57C3EB65-6BC8-22D0-15EF-138A0FB8CD1E}"/>
              </a:ext>
            </a:extLst>
          </p:cNvPr>
          <p:cNvSpPr>
            <a:spLocks noGrp="1"/>
          </p:cNvSpPr>
          <p:nvPr>
            <p:ph type="title"/>
          </p:nvPr>
        </p:nvSpPr>
        <p:spPr>
          <a:xfrm>
            <a:off x="558818" y="165177"/>
            <a:ext cx="10515600" cy="795790"/>
          </a:xfrm>
          <a:prstGeom prst="roundRect">
            <a:avLst/>
          </a:prstGeom>
        </p:spPr>
        <p:txBody>
          <a:bodyPr/>
          <a:lstStyle/>
          <a:p>
            <a:r>
              <a:rPr lang="en-US" dirty="0">
                <a:solidFill>
                  <a:srgbClr val="2B8F66"/>
                </a:solidFill>
              </a:rPr>
              <a:t>II. ĐƠN CHẤT</a:t>
            </a:r>
          </a:p>
        </p:txBody>
      </p:sp>
      <p:sp>
        <p:nvSpPr>
          <p:cNvPr id="27" name="文本框 22">
            <a:extLst>
              <a:ext uri="{FF2B5EF4-FFF2-40B4-BE49-F238E27FC236}">
                <a16:creationId xmlns:a16="http://schemas.microsoft.com/office/drawing/2014/main" id="{E422876E-C2B2-4C32-DD9B-A026D11F29A8}"/>
              </a:ext>
            </a:extLst>
          </p:cNvPr>
          <p:cNvSpPr txBox="1"/>
          <p:nvPr/>
        </p:nvSpPr>
        <p:spPr>
          <a:xfrm>
            <a:off x="672029" y="886988"/>
            <a:ext cx="8985833" cy="523220"/>
          </a:xfrm>
          <a:prstGeom prst="rect">
            <a:avLst/>
          </a:prstGeom>
          <a:noFill/>
        </p:spPr>
        <p:txBody>
          <a:bodyPr wrap="square" rtlCol="0">
            <a:spAutoFit/>
            <a:scene3d>
              <a:camera prst="orthographicFront"/>
              <a:lightRig rig="threePt" dir="t"/>
            </a:scene3d>
            <a:sp3d contourW="12700"/>
          </a:bodyPr>
          <a:lstStyle/>
          <a:p>
            <a:r>
              <a:rPr lang="en-US" altLang="zh-CN" sz="2800" b="1" dirty="0">
                <a:solidFill>
                  <a:schemeClr val="accent2">
                    <a:lumMod val="75000"/>
                  </a:schemeClr>
                </a:solidFill>
                <a:latin typeface="#9Slide03 Sofia Pro Soft Bold" panose="020B0000000000000000" pitchFamily="34" charset="0"/>
                <a:cs typeface="Calibri" panose="020F0502020204030204" charset="0"/>
              </a:rPr>
              <a:t>2. Tính chất </a:t>
            </a:r>
            <a:r>
              <a:rPr lang="en-US" altLang="zh-CN" sz="2800" b="1" dirty="0" err="1">
                <a:solidFill>
                  <a:schemeClr val="accent2">
                    <a:lumMod val="75000"/>
                  </a:schemeClr>
                </a:solidFill>
                <a:latin typeface="#9Slide03 Sofia Pro Soft Bold" panose="020B0000000000000000" pitchFamily="34" charset="0"/>
                <a:cs typeface="Calibri" panose="020F0502020204030204" charset="0"/>
              </a:rPr>
              <a:t>hóa</a:t>
            </a:r>
            <a:r>
              <a:rPr lang="en-US" altLang="zh-CN" sz="2800" b="1" dirty="0">
                <a:solidFill>
                  <a:schemeClr val="accent2">
                    <a:lumMod val="75000"/>
                  </a:schemeClr>
                </a:solidFill>
                <a:latin typeface="#9Slide03 Sofia Pro Soft Bold" panose="020B0000000000000000" pitchFamily="34" charset="0"/>
                <a:cs typeface="Calibri" panose="020F0502020204030204" charset="0"/>
              </a:rPr>
              <a:t> </a:t>
            </a:r>
            <a:r>
              <a:rPr lang="en-US" altLang="zh-CN" sz="2800" b="1" dirty="0" err="1">
                <a:solidFill>
                  <a:schemeClr val="accent2">
                    <a:lumMod val="75000"/>
                  </a:schemeClr>
                </a:solidFill>
                <a:latin typeface="#9Slide03 Sofia Pro Soft Bold" panose="020B0000000000000000" pitchFamily="34" charset="0"/>
                <a:cs typeface="Calibri" panose="020F0502020204030204" charset="0"/>
              </a:rPr>
              <a:t>học</a:t>
            </a:r>
            <a:endParaRPr lang="zh-CN" altLang="en-US" sz="2800" b="1" dirty="0">
              <a:solidFill>
                <a:schemeClr val="accent2">
                  <a:lumMod val="75000"/>
                </a:schemeClr>
              </a:solidFill>
              <a:latin typeface="#9Slide03 Sofia Pro Soft Bold" panose="020B0000000000000000" pitchFamily="34" charset="0"/>
              <a:cs typeface="Calibri" panose="020F0502020204030204" charset="0"/>
            </a:endParaRPr>
          </a:p>
        </p:txBody>
      </p:sp>
      <p:sp>
        <p:nvSpPr>
          <p:cNvPr id="28" name="文本框 22">
            <a:extLst>
              <a:ext uri="{FF2B5EF4-FFF2-40B4-BE49-F238E27FC236}">
                <a16:creationId xmlns:a16="http://schemas.microsoft.com/office/drawing/2014/main" id="{E422876E-C2B2-4C32-DD9B-A026D11F29A8}"/>
              </a:ext>
            </a:extLst>
          </p:cNvPr>
          <p:cNvSpPr txBox="1"/>
          <p:nvPr/>
        </p:nvSpPr>
        <p:spPr>
          <a:xfrm>
            <a:off x="766993" y="3530584"/>
            <a:ext cx="8985833" cy="523220"/>
          </a:xfrm>
          <a:prstGeom prst="rect">
            <a:avLst/>
          </a:prstGeom>
          <a:noFill/>
        </p:spPr>
        <p:txBody>
          <a:bodyPr wrap="square" rtlCol="0">
            <a:spAutoFit/>
            <a:scene3d>
              <a:camera prst="orthographicFront"/>
              <a:lightRig rig="threePt" dir="t"/>
            </a:scene3d>
            <a:sp3d contourW="12700"/>
          </a:bodyPr>
          <a:lstStyle/>
          <a:p>
            <a:r>
              <a:rPr lang="en-US" altLang="zh-CN" sz="2800" b="1">
                <a:solidFill>
                  <a:schemeClr val="accent2">
                    <a:lumMod val="75000"/>
                  </a:schemeClr>
                </a:solidFill>
                <a:latin typeface="#9Slide03 Sofia Pro Soft Bold" panose="020B0000000000000000" pitchFamily="34" charset="0"/>
                <a:cs typeface="Calibri" panose="020F0502020204030204" charset="0"/>
              </a:rPr>
              <a:t>Đáp án: </a:t>
            </a:r>
            <a:endParaRPr lang="zh-CN" altLang="en-US" sz="2800" b="1" dirty="0">
              <a:solidFill>
                <a:schemeClr val="accent2">
                  <a:lumMod val="75000"/>
                </a:schemeClr>
              </a:solidFill>
              <a:latin typeface="#9Slide03 Sofia Pro Soft Bold" panose="020B0000000000000000" pitchFamily="34" charset="0"/>
              <a:cs typeface="Calibri" panose="020F0502020204030204" charset="0"/>
            </a:endParaRPr>
          </a:p>
        </p:txBody>
      </p:sp>
      <p:sp>
        <p:nvSpPr>
          <p:cNvPr id="11" name="Rectangle 10"/>
          <p:cNvSpPr/>
          <p:nvPr/>
        </p:nvSpPr>
        <p:spPr>
          <a:xfrm>
            <a:off x="2071604" y="4031209"/>
            <a:ext cx="9338076" cy="830997"/>
          </a:xfrm>
          <a:prstGeom prst="rect">
            <a:avLst/>
          </a:prstGeom>
        </p:spPr>
        <p:txBody>
          <a:bodyPr wrap="square">
            <a:spAutoFit/>
          </a:bodyPr>
          <a:lstStyle/>
          <a:p>
            <a:r>
              <a:rPr lang="en-US" sz="2400">
                <a:solidFill>
                  <a:srgbClr val="0070C0"/>
                </a:solidFill>
                <a:latin typeface="#9Slide03 Sofia Pro Soft Bold" panose="020B0604020202020204" charset="0"/>
              </a:rPr>
              <a:t>Hiện </a:t>
            </a:r>
            <a:r>
              <a:rPr lang="vi-VN" sz="2400">
                <a:solidFill>
                  <a:srgbClr val="0070C0"/>
                </a:solidFill>
                <a:latin typeface="#9Slide03 Sofia Pro Soft Bold" panose="020B0604020202020204" charset="0"/>
              </a:rPr>
              <a:t>tượng:</a:t>
            </a:r>
            <a:r>
              <a:rPr lang="en-US" sz="2400">
                <a:solidFill>
                  <a:srgbClr val="0070C0"/>
                </a:solidFill>
                <a:latin typeface="#9Slide03 Sofia Pro Soft Bold" panose="020B0604020202020204" charset="0"/>
              </a:rPr>
              <a:t> mẩu lithium nổi lên trên dầu hỏa, vì khối lượng riêng của </a:t>
            </a:r>
            <a:r>
              <a:rPr lang="vi-VN" sz="2400">
                <a:solidFill>
                  <a:srgbClr val="0070C0"/>
                </a:solidFill>
                <a:latin typeface="#9Slide03 Sofia Pro Soft Bold" panose="020B0604020202020204" charset="0"/>
              </a:rPr>
              <a:t>lithium</a:t>
            </a:r>
            <a:r>
              <a:rPr lang="en-US" sz="2400">
                <a:solidFill>
                  <a:srgbClr val="0070C0"/>
                </a:solidFill>
                <a:latin typeface="#9Slide03 Sofia Pro Soft Bold" panose="020B0604020202020204" charset="0"/>
              </a:rPr>
              <a:t> nhẹ hơn và không tan trong dầu hỏa.</a:t>
            </a:r>
          </a:p>
        </p:txBody>
      </p:sp>
    </p:spTree>
    <p:extLst>
      <p:ext uri="{BB962C8B-B14F-4D97-AF65-F5344CB8AC3E}">
        <p14:creationId xmlns:p14="http://schemas.microsoft.com/office/powerpoint/2010/main" val="24595636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6" presetClass="entr" presetSubtype="16" fill="hold" grpId="0" nodeType="withEffect" nodePh="1">
                                  <p:stCondLst>
                                    <p:cond delay="0"/>
                                  </p:stCondLst>
                                  <p:endCondLst>
                                    <p:cond evt="begin" delay="0">
                                      <p:tn val="15"/>
                                    </p:cond>
                                  </p:end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par>
                                <p:cTn id="18" presetID="6" presetClass="entr" presetSubtype="16" fill="hold" grpId="0" nodeType="withEffect" nodePh="1">
                                  <p:stCondLst>
                                    <p:cond delay="0"/>
                                  </p:stCondLst>
                                  <p:endCondLst>
                                    <p:cond evt="begin" delay="0">
                                      <p:tn val="18"/>
                                    </p:cond>
                                  </p:endCondLst>
                                  <p:childTnLst>
                                    <p:set>
                                      <p:cBhvr>
                                        <p:cTn id="19" dur="1" fill="hold">
                                          <p:stCondLst>
                                            <p:cond delay="0"/>
                                          </p:stCondLst>
                                        </p:cTn>
                                        <p:tgtEl>
                                          <p:spTgt spid="17"/>
                                        </p:tgtEl>
                                        <p:attrNameLst>
                                          <p:attrName>style.visibility</p:attrName>
                                        </p:attrNameLst>
                                      </p:cBhvr>
                                      <p:to>
                                        <p:strVal val="visible"/>
                                      </p:to>
                                    </p:set>
                                    <p:animEffect transition="in" filter="circle(in)">
                                      <p:cBhvr>
                                        <p:cTn id="20" dur="2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2" grpId="0"/>
      <p:bldP spid="28"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3EB65-6BC8-22D0-15EF-138A0FB8CD1E}"/>
              </a:ext>
            </a:extLst>
          </p:cNvPr>
          <p:cNvSpPr>
            <a:spLocks noGrp="1"/>
          </p:cNvSpPr>
          <p:nvPr>
            <p:ph type="title"/>
          </p:nvPr>
        </p:nvSpPr>
        <p:spPr>
          <a:xfrm>
            <a:off x="558818" y="165177"/>
            <a:ext cx="10515600" cy="795790"/>
          </a:xfrm>
          <a:prstGeom prst="roundRect">
            <a:avLst/>
          </a:prstGeom>
        </p:spPr>
        <p:txBody>
          <a:bodyPr/>
          <a:lstStyle/>
          <a:p>
            <a:r>
              <a:rPr lang="en-US" dirty="0">
                <a:solidFill>
                  <a:srgbClr val="2B8F66"/>
                </a:solidFill>
              </a:rPr>
              <a:t>II. ĐƠN CHẤT</a:t>
            </a:r>
          </a:p>
        </p:txBody>
      </p:sp>
      <p:sp>
        <p:nvSpPr>
          <p:cNvPr id="3" name="文本框 22">
            <a:extLst>
              <a:ext uri="{FF2B5EF4-FFF2-40B4-BE49-F238E27FC236}">
                <a16:creationId xmlns:a16="http://schemas.microsoft.com/office/drawing/2014/main" id="{E422876E-C2B2-4C32-DD9B-A026D11F29A8}"/>
              </a:ext>
            </a:extLst>
          </p:cNvPr>
          <p:cNvSpPr txBox="1"/>
          <p:nvPr/>
        </p:nvSpPr>
        <p:spPr>
          <a:xfrm>
            <a:off x="672029" y="886988"/>
            <a:ext cx="8985833" cy="523220"/>
          </a:xfrm>
          <a:prstGeom prst="rect">
            <a:avLst/>
          </a:prstGeom>
          <a:noFill/>
        </p:spPr>
        <p:txBody>
          <a:bodyPr wrap="square" rtlCol="0">
            <a:spAutoFit/>
            <a:scene3d>
              <a:camera prst="orthographicFront"/>
              <a:lightRig rig="threePt" dir="t"/>
            </a:scene3d>
            <a:sp3d contourW="12700"/>
          </a:bodyPr>
          <a:lstStyle/>
          <a:p>
            <a:r>
              <a:rPr lang="en-US" altLang="zh-CN" sz="2800" b="1" dirty="0">
                <a:solidFill>
                  <a:schemeClr val="accent2">
                    <a:lumMod val="75000"/>
                  </a:schemeClr>
                </a:solidFill>
                <a:latin typeface="#9Slide03 Sofia Pro Soft Bold" panose="020B0000000000000000" pitchFamily="34" charset="0"/>
                <a:cs typeface="Calibri" panose="020F0502020204030204" charset="0"/>
              </a:rPr>
              <a:t>2. Tính chất </a:t>
            </a:r>
            <a:r>
              <a:rPr lang="en-US" altLang="zh-CN" sz="2800" b="1" dirty="0" err="1">
                <a:solidFill>
                  <a:schemeClr val="accent2">
                    <a:lumMod val="75000"/>
                  </a:schemeClr>
                </a:solidFill>
                <a:latin typeface="#9Slide03 Sofia Pro Soft Bold" panose="020B0000000000000000" pitchFamily="34" charset="0"/>
                <a:cs typeface="Calibri" panose="020F0502020204030204" charset="0"/>
              </a:rPr>
              <a:t>hóa</a:t>
            </a:r>
            <a:r>
              <a:rPr lang="en-US" altLang="zh-CN" sz="2800" b="1" dirty="0">
                <a:solidFill>
                  <a:schemeClr val="accent2">
                    <a:lumMod val="75000"/>
                  </a:schemeClr>
                </a:solidFill>
                <a:latin typeface="#9Slide03 Sofia Pro Soft Bold" panose="020B0000000000000000" pitchFamily="34" charset="0"/>
                <a:cs typeface="Calibri" panose="020F0502020204030204" charset="0"/>
              </a:rPr>
              <a:t> </a:t>
            </a:r>
            <a:r>
              <a:rPr lang="en-US" altLang="zh-CN" sz="2800" b="1" dirty="0" err="1">
                <a:solidFill>
                  <a:schemeClr val="accent2">
                    <a:lumMod val="75000"/>
                  </a:schemeClr>
                </a:solidFill>
                <a:latin typeface="#9Slide03 Sofia Pro Soft Bold" panose="020B0000000000000000" pitchFamily="34" charset="0"/>
                <a:cs typeface="Calibri" panose="020F0502020204030204" charset="0"/>
              </a:rPr>
              <a:t>học</a:t>
            </a:r>
            <a:endParaRPr lang="zh-CN" altLang="en-US" sz="2800" b="1" dirty="0">
              <a:solidFill>
                <a:schemeClr val="accent2">
                  <a:lumMod val="75000"/>
                </a:schemeClr>
              </a:solidFill>
              <a:latin typeface="#9Slide03 Sofia Pro Soft Bold" panose="020B0000000000000000" pitchFamily="34" charset="0"/>
              <a:cs typeface="Calibri" panose="020F0502020204030204" charset="0"/>
            </a:endParaRPr>
          </a:p>
        </p:txBody>
      </p:sp>
      <p:sp>
        <p:nvSpPr>
          <p:cNvPr id="16" name="AutoShape 2">
            <a:extLst>
              <a:ext uri="{FF2B5EF4-FFF2-40B4-BE49-F238E27FC236}">
                <a16:creationId xmlns:a16="http://schemas.microsoft.com/office/drawing/2014/main" id="{198271F1-A700-4569-BD7B-473ED04BEE24}"/>
              </a:ext>
            </a:extLst>
          </p:cNvPr>
          <p:cNvSpPr>
            <a:spLocks noChangeAspect="1" noChangeArrowheads="1"/>
          </p:cNvSpPr>
          <p:nvPr/>
        </p:nvSpPr>
        <p:spPr bwMode="auto">
          <a:xfrm>
            <a:off x="5808492" y="39014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4" descr="Hoàn nguyên magie kim loại từ quặng dolomit Thanh Hoá bằng quy trình Pidgeo">
            <a:extLst>
              <a:ext uri="{FF2B5EF4-FFF2-40B4-BE49-F238E27FC236}">
                <a16:creationId xmlns:a16="http://schemas.microsoft.com/office/drawing/2014/main" id="{1926C874-EEBB-46E9-BF75-4FA1DB3BECC5}"/>
              </a:ext>
            </a:extLst>
          </p:cNvPr>
          <p:cNvSpPr>
            <a:spLocks noChangeAspect="1" noChangeArrowheads="1"/>
          </p:cNvSpPr>
          <p:nvPr/>
        </p:nvSpPr>
        <p:spPr bwMode="auto">
          <a:xfrm>
            <a:off x="5960893" y="42062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672029" y="1467662"/>
            <a:ext cx="6776214" cy="596702"/>
          </a:xfrm>
          <a:prstGeom prst="rect">
            <a:avLst/>
          </a:prstGeom>
        </p:spPr>
        <p:txBody>
          <a:bodyPr wrap="none">
            <a:spAutoFit/>
          </a:bodyPr>
          <a:lstStyle/>
          <a:p>
            <a:pPr>
              <a:lnSpc>
                <a:spcPct val="130000"/>
              </a:lnSpc>
              <a:spcAft>
                <a:spcPts val="0"/>
              </a:spcAft>
              <a:tabLst>
                <a:tab pos="260985" algn="l"/>
              </a:tabLst>
            </a:pPr>
            <a:r>
              <a:rPr lang="en-US" sz="2800" b="1">
                <a:solidFill>
                  <a:schemeClr val="accent2">
                    <a:lumMod val="75000"/>
                  </a:schemeClr>
                </a:solidFill>
                <a:latin typeface="#9Slide03 Sofia Pro Soft Bold" panose="020B0604020202020204" charset="0"/>
                <a:ea typeface="Times New Roman" panose="02020603050405020304" pitchFamily="18" charset="0"/>
                <a:cs typeface="Arial" panose="020B0604020202020204" pitchFamily="34" charset="0"/>
              </a:rPr>
              <a:t>b</a:t>
            </a:r>
            <a:r>
              <a:rPr lang="vi-VN" sz="2800" b="1">
                <a:solidFill>
                  <a:schemeClr val="accent2">
                    <a:lumMod val="75000"/>
                  </a:schemeClr>
                </a:solidFill>
                <a:latin typeface="#9Slide03 Sofia Pro Soft Bold" panose="020B0604020202020204" charset="0"/>
                <a:ea typeface="Times New Roman" panose="02020603050405020304" pitchFamily="18" charset="0"/>
                <a:cs typeface="Arial" panose="020B0604020202020204" pitchFamily="34" charset="0"/>
              </a:rPr>
              <a:t>. </a:t>
            </a:r>
            <a:r>
              <a:rPr lang="en-US" sz="2800" b="1">
                <a:solidFill>
                  <a:schemeClr val="accent2">
                    <a:lumMod val="75000"/>
                  </a:schemeClr>
                </a:solidFill>
                <a:latin typeface="#9Slide03 Sofia Pro Soft Bold" panose="020B0604020202020204" charset="0"/>
                <a:ea typeface="Times New Roman" panose="02020603050405020304" pitchFamily="18" charset="0"/>
                <a:cs typeface="Arial" panose="020B0604020202020204" pitchFamily="34" charset="0"/>
              </a:rPr>
              <a:t>Tác dụng với nước, oxygen và chlorine</a:t>
            </a:r>
            <a:endParaRPr lang="en-US" sz="2800">
              <a:solidFill>
                <a:schemeClr val="accent2">
                  <a:lumMod val="75000"/>
                </a:schemeClr>
              </a:solidFill>
              <a:effectLst/>
              <a:latin typeface="#9Slide03 Sofia Pro Soft Bold" panose="020B060402020202020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Rectangle 19"/>
              <p:cNvSpPr/>
              <p:nvPr/>
            </p:nvSpPr>
            <p:spPr>
              <a:xfrm>
                <a:off x="689321" y="2233910"/>
                <a:ext cx="6259470" cy="492443"/>
              </a:xfrm>
              <a:prstGeom prst="rect">
                <a:avLst/>
              </a:prstGeom>
            </p:spPr>
            <p:txBody>
              <a:bodyPr wrap="none">
                <a:spAutoFit/>
              </a:bodyPr>
              <a:lstStyle/>
              <a:p>
                <a:r>
                  <a:rPr lang="vi-VN" sz="2600" b="1">
                    <a:solidFill>
                      <a:srgbClr val="9F1781"/>
                    </a:solidFill>
                    <a:latin typeface="Arial" panose="020B0604020202020204" pitchFamily="34" charset="0"/>
                    <a:ea typeface="Calibri" panose="020F0502020204030204" pitchFamily="34" charset="0"/>
                    <a:cs typeface="Arial" panose="020B0604020202020204" pitchFamily="34" charset="0"/>
                  </a:rPr>
                  <a:t>* </a:t>
                </a:r>
                <a:r>
                  <a:rPr lang="en-US" sz="2600" b="1">
                    <a:solidFill>
                      <a:srgbClr val="9F1781"/>
                    </a:solidFill>
                    <a:latin typeface="Arial" panose="020B0604020202020204" pitchFamily="34" charset="0"/>
                    <a:ea typeface="Calibri" panose="020F0502020204030204" pitchFamily="34" charset="0"/>
                    <a:cs typeface="Arial" panose="020B0604020202020204" pitchFamily="34" charset="0"/>
                  </a:rPr>
                  <a:t>Tác dụng với nước</a:t>
                </a:r>
                <a:r>
                  <a:rPr lang="vi-VN" sz="2600" b="1">
                    <a:solidFill>
                      <a:srgbClr val="9F1781"/>
                    </a:solidFill>
                    <a:latin typeface="Arial" panose="020B0604020202020204" pitchFamily="34" charset="0"/>
                    <a:ea typeface="Calibri" panose="020F0502020204030204" pitchFamily="34" charset="0"/>
                    <a:cs typeface="Arial" panose="020B0604020202020204" pitchFamily="34" charset="0"/>
                  </a:rPr>
                  <a:t> </a:t>
                </a:r>
                <a:r>
                  <a:rPr lang="en-US" sz="2600" b="1">
                    <a:solidFill>
                      <a:srgbClr val="0070C0"/>
                    </a:solidFill>
                    <a:latin typeface="Arial" panose="020B0604020202020204" pitchFamily="34" charset="0"/>
                    <a:ea typeface="Calibri" panose="020F0502020204030204" pitchFamily="34" charset="0"/>
                    <a:cs typeface="Arial" panose="020B0604020202020204" pitchFamily="34" charset="0"/>
                  </a:rPr>
                  <a:t>→</a:t>
                </a:r>
                <a:r>
                  <a:rPr lang="vi-VN" sz="2600" b="1">
                    <a:solidFill>
                      <a:srgbClr val="0070C0"/>
                    </a:solidFill>
                    <a:latin typeface="Arial" panose="020B0604020202020204" pitchFamily="34" charset="0"/>
                    <a:ea typeface="Calibri" panose="020F0502020204030204" pitchFamily="34" charset="0"/>
                    <a:cs typeface="Arial" panose="020B0604020202020204" pitchFamily="34" charset="0"/>
                  </a:rPr>
                  <a:t> </a:t>
                </a:r>
                <a:r>
                  <a:rPr lang="vi-VN" sz="2600">
                    <a:solidFill>
                      <a:srgbClr val="0070C0"/>
                    </a:solidFill>
                    <a:latin typeface="Arial" panose="020B0604020202020204" pitchFamily="34" charset="0"/>
                    <a:ea typeface="Calibri" panose="020F0502020204030204" pitchFamily="34" charset="0"/>
                    <a:cs typeface="Arial" panose="020B0604020202020204" pitchFamily="34" charset="0"/>
                  </a:rPr>
                  <a:t>base tan + </a:t>
                </a:r>
                <a14:m>
                  <m:oMath xmlns:m="http://schemas.openxmlformats.org/officeDocument/2006/math">
                    <m:sSub>
                      <m:sSubPr>
                        <m:ctrlPr>
                          <a:rPr lang="vi-VN" sz="2600" i="1" smtClean="0">
                            <a:solidFill>
                              <a:srgbClr val="0070C0"/>
                            </a:solidFill>
                            <a:latin typeface="Cambria Math" panose="02040503050406030204" pitchFamily="18" charset="0"/>
                            <a:cs typeface="Arial" panose="020B0604020202020204" pitchFamily="34" charset="0"/>
                          </a:rPr>
                        </m:ctrlPr>
                      </m:sSubPr>
                      <m:e>
                        <m:r>
                          <m:rPr>
                            <m:sty m:val="p"/>
                          </m:rPr>
                          <a:rPr lang="vi-VN" sz="2600" b="0" i="0">
                            <a:solidFill>
                              <a:srgbClr val="0070C0"/>
                            </a:solidFill>
                            <a:latin typeface="Cambria Math" panose="02040503050406030204" pitchFamily="18" charset="0"/>
                            <a:cs typeface="Arial" panose="020B0604020202020204" pitchFamily="34" charset="0"/>
                          </a:rPr>
                          <m:t>H</m:t>
                        </m:r>
                      </m:e>
                      <m:sub>
                        <m:r>
                          <a:rPr lang="vi-VN" sz="2600" b="0" i="0">
                            <a:solidFill>
                              <a:srgbClr val="0070C0"/>
                            </a:solidFill>
                            <a:latin typeface="Cambria Math" panose="02040503050406030204" pitchFamily="18" charset="0"/>
                            <a:cs typeface="Arial" panose="020B0604020202020204" pitchFamily="34" charset="0"/>
                          </a:rPr>
                          <m:t>2</m:t>
                        </m:r>
                      </m:sub>
                    </m:sSub>
                  </m:oMath>
                </a14:m>
                <a:endParaRPr lang="en-US" sz="2600">
                  <a:solidFill>
                    <a:srgbClr val="0070C0"/>
                  </a:solidFill>
                  <a:latin typeface="Arial" panose="020B060402020202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689321" y="2233910"/>
                <a:ext cx="6259470" cy="492443"/>
              </a:xfrm>
              <a:prstGeom prst="rect">
                <a:avLst/>
              </a:prstGeom>
              <a:blipFill>
                <a:blip r:embed="rId2"/>
                <a:stretch>
                  <a:fillRect l="-1753" t="-11111" b="-30864"/>
                </a:stretch>
              </a:blipFill>
            </p:spPr>
            <p:txBody>
              <a:bodyPr/>
              <a:lstStyle/>
              <a:p>
                <a:r>
                  <a:rPr lang="en-US">
                    <a:noFill/>
                  </a:rPr>
                  <a:t> </a:t>
                </a:r>
              </a:p>
            </p:txBody>
          </p:sp>
        </mc:Fallback>
      </mc:AlternateContent>
      <p:sp>
        <p:nvSpPr>
          <p:cNvPr id="21" name="Rectangle 20"/>
          <p:cNvSpPr/>
          <p:nvPr/>
        </p:nvSpPr>
        <p:spPr>
          <a:xfrm>
            <a:off x="3239653" y="2930718"/>
            <a:ext cx="3831498" cy="461665"/>
          </a:xfrm>
          <a:prstGeom prst="rect">
            <a:avLst/>
          </a:prstGeom>
        </p:spPr>
        <p:txBody>
          <a:bodyPr wrap="none">
            <a:spAutoFit/>
          </a:bodyPr>
          <a:lstStyle/>
          <a:p>
            <a:r>
              <a:rPr lang="vi-VN" altLang="en-US" sz="2400">
                <a:solidFill>
                  <a:srgbClr val="0070C0"/>
                </a:solidFill>
                <a:latin typeface="Arial" panose="020B0604020202020204" pitchFamily="34" charset="0"/>
                <a:cs typeface="Arial" panose="020B0604020202020204" pitchFamily="34" charset="0"/>
              </a:rPr>
              <a:t>2M</a:t>
            </a:r>
            <a:r>
              <a:rPr lang="fr-FR" altLang="en-US" sz="2400">
                <a:solidFill>
                  <a:srgbClr val="0070C0"/>
                </a:solidFill>
                <a:latin typeface="Arial" panose="020B0604020202020204" pitchFamily="34" charset="0"/>
                <a:cs typeface="Arial" panose="020B0604020202020204" pitchFamily="34" charset="0"/>
              </a:rPr>
              <a:t> + 2H</a:t>
            </a:r>
            <a:r>
              <a:rPr lang="fr-FR" altLang="en-US" sz="2400" baseline="-25000">
                <a:solidFill>
                  <a:srgbClr val="0070C0"/>
                </a:solidFill>
                <a:latin typeface="Arial" panose="020B0604020202020204" pitchFamily="34" charset="0"/>
                <a:cs typeface="Arial" panose="020B0604020202020204" pitchFamily="34" charset="0"/>
              </a:rPr>
              <a:t>2</a:t>
            </a:r>
            <a:r>
              <a:rPr lang="fr-FR" altLang="en-US" sz="2400">
                <a:solidFill>
                  <a:srgbClr val="0070C0"/>
                </a:solidFill>
                <a:latin typeface="Arial" panose="020B0604020202020204" pitchFamily="34" charset="0"/>
                <a:cs typeface="Arial" panose="020B0604020202020204" pitchFamily="34" charset="0"/>
              </a:rPr>
              <a:t>O→ </a:t>
            </a:r>
            <a:r>
              <a:rPr lang="vi-VN" altLang="en-US" sz="2400">
                <a:solidFill>
                  <a:srgbClr val="0070C0"/>
                </a:solidFill>
                <a:latin typeface="Arial" panose="020B0604020202020204" pitchFamily="34" charset="0"/>
                <a:cs typeface="Arial" panose="020B0604020202020204" pitchFamily="34" charset="0"/>
              </a:rPr>
              <a:t>2M</a:t>
            </a:r>
            <a:r>
              <a:rPr lang="fr-FR" altLang="en-US" sz="2400">
                <a:solidFill>
                  <a:srgbClr val="0070C0"/>
                </a:solidFill>
                <a:latin typeface="Arial" panose="020B0604020202020204" pitchFamily="34" charset="0"/>
                <a:cs typeface="Arial" panose="020B0604020202020204" pitchFamily="34" charset="0"/>
              </a:rPr>
              <a:t>OH + H</a:t>
            </a:r>
            <a:r>
              <a:rPr lang="fr-FR" altLang="en-US" sz="2400" baseline="-30000">
                <a:solidFill>
                  <a:srgbClr val="0070C0"/>
                </a:solidFill>
                <a:latin typeface="Arial" panose="020B0604020202020204" pitchFamily="34" charset="0"/>
                <a:cs typeface="Arial" panose="020B0604020202020204" pitchFamily="34" charset="0"/>
              </a:rPr>
              <a:t>2</a:t>
            </a:r>
            <a:r>
              <a:rPr lang="fr-FR" altLang="en-US" sz="2400">
                <a:solidFill>
                  <a:srgbClr val="0070C0"/>
                </a:solidFill>
                <a:latin typeface="Arial" panose="020B0604020202020204" pitchFamily="34" charset="0"/>
                <a:cs typeface="Arial" panose="020B0604020202020204" pitchFamily="34" charset="0"/>
              </a:rPr>
              <a:t>↑</a:t>
            </a:r>
            <a:endParaRPr lang="en-US" sz="2400">
              <a:solidFill>
                <a:srgbClr val="0070C0"/>
              </a:solidFill>
              <a:latin typeface="Arial" panose="020B0604020202020204" pitchFamily="34" charset="0"/>
              <a:cs typeface="Arial" panose="020B0604020202020204" pitchFamily="34" charset="0"/>
            </a:endParaRPr>
          </a:p>
        </p:txBody>
      </p:sp>
      <p:sp>
        <p:nvSpPr>
          <p:cNvPr id="22" name="Rectangle 21"/>
          <p:cNvSpPr/>
          <p:nvPr/>
        </p:nvSpPr>
        <p:spPr>
          <a:xfrm>
            <a:off x="763837" y="3682322"/>
            <a:ext cx="6006773" cy="492443"/>
          </a:xfrm>
          <a:prstGeom prst="rect">
            <a:avLst/>
          </a:prstGeom>
        </p:spPr>
        <p:txBody>
          <a:bodyPr wrap="none">
            <a:spAutoFit/>
          </a:bodyPr>
          <a:lstStyle/>
          <a:p>
            <a:r>
              <a:rPr lang="vi-VN" sz="2600" b="1">
                <a:solidFill>
                  <a:srgbClr val="9F1781"/>
                </a:solidFill>
                <a:latin typeface="Arial" panose="020B0604020202020204" pitchFamily="34" charset="0"/>
                <a:ea typeface="Calibri" panose="020F0502020204030204" pitchFamily="34" charset="0"/>
                <a:cs typeface="Arial" panose="020B0604020202020204" pitchFamily="34" charset="0"/>
              </a:rPr>
              <a:t>* </a:t>
            </a:r>
            <a:r>
              <a:rPr lang="en-US" sz="2600" b="1">
                <a:solidFill>
                  <a:srgbClr val="9F1781"/>
                </a:solidFill>
                <a:latin typeface="Arial" panose="020B0604020202020204" pitchFamily="34" charset="0"/>
                <a:ea typeface="Calibri" panose="020F0502020204030204" pitchFamily="34" charset="0"/>
                <a:cs typeface="Arial" panose="020B0604020202020204" pitchFamily="34" charset="0"/>
              </a:rPr>
              <a:t>Tác dụng với oxygen</a:t>
            </a:r>
            <a:r>
              <a:rPr lang="vi-VN" sz="2600" b="1">
                <a:solidFill>
                  <a:srgbClr val="9F1781"/>
                </a:solidFill>
                <a:latin typeface="Arial" panose="020B0604020202020204" pitchFamily="34" charset="0"/>
                <a:ea typeface="Calibri" panose="020F0502020204030204" pitchFamily="34" charset="0"/>
                <a:cs typeface="Arial" panose="020B0604020202020204" pitchFamily="34" charset="0"/>
              </a:rPr>
              <a:t> </a:t>
            </a:r>
            <a:r>
              <a:rPr lang="en-US" sz="2600" b="1">
                <a:solidFill>
                  <a:srgbClr val="0070C0"/>
                </a:solidFill>
                <a:latin typeface="Arial" panose="020B0604020202020204" pitchFamily="34" charset="0"/>
                <a:ea typeface="Calibri" panose="020F0502020204030204" pitchFamily="34" charset="0"/>
                <a:cs typeface="Arial" panose="020B0604020202020204" pitchFamily="34" charset="0"/>
              </a:rPr>
              <a:t>→</a:t>
            </a:r>
            <a:r>
              <a:rPr lang="vi-VN" sz="2600">
                <a:solidFill>
                  <a:srgbClr val="0070C0"/>
                </a:solidFill>
                <a:latin typeface="Arial" panose="020B0604020202020204" pitchFamily="34" charset="0"/>
                <a:ea typeface="Calibri" panose="020F0502020204030204" pitchFamily="34" charset="0"/>
                <a:cs typeface="Arial" panose="020B0604020202020204" pitchFamily="34" charset="0"/>
              </a:rPr>
              <a:t> oxide base</a:t>
            </a:r>
            <a:endParaRPr lang="en-US" sz="2600">
              <a:solidFill>
                <a:srgbClr val="0070C0"/>
              </a:solidFill>
              <a:latin typeface="Arial" panose="020B0604020202020204" pitchFamily="34" charset="0"/>
              <a:cs typeface="Arial" panose="020B0604020202020204" pitchFamily="34" charset="0"/>
            </a:endParaRPr>
          </a:p>
        </p:txBody>
      </p:sp>
      <p:sp>
        <p:nvSpPr>
          <p:cNvPr id="23" name="Rectangle 22"/>
          <p:cNvSpPr/>
          <p:nvPr/>
        </p:nvSpPr>
        <p:spPr>
          <a:xfrm>
            <a:off x="3239653" y="4197280"/>
            <a:ext cx="9235664" cy="646331"/>
          </a:xfrm>
          <a:prstGeom prst="rect">
            <a:avLst/>
          </a:prstGeom>
        </p:spPr>
        <p:txBody>
          <a:bodyPr wrap="square">
            <a:spAutoFit/>
          </a:bodyPr>
          <a:lstStyle/>
          <a:p>
            <a:pPr>
              <a:lnSpc>
                <a:spcPct val="150000"/>
              </a:lnSpc>
              <a:spcBef>
                <a:spcPct val="0"/>
              </a:spcBef>
            </a:pPr>
            <a:r>
              <a:rPr lang="vi-VN" altLang="en-US" sz="2400">
                <a:solidFill>
                  <a:srgbClr val="0070C0"/>
                </a:solidFill>
                <a:latin typeface="Arial" panose="020B0604020202020204" pitchFamily="34" charset="0"/>
                <a:cs typeface="Arial" panose="020B0604020202020204" pitchFamily="34" charset="0"/>
              </a:rPr>
              <a:t>4M</a:t>
            </a:r>
            <a:r>
              <a:rPr lang="fr-FR" altLang="en-US" sz="2400">
                <a:solidFill>
                  <a:srgbClr val="0070C0"/>
                </a:solidFill>
                <a:latin typeface="Arial" panose="020B0604020202020204" pitchFamily="34" charset="0"/>
                <a:cs typeface="Arial" panose="020B0604020202020204" pitchFamily="34" charset="0"/>
              </a:rPr>
              <a:t> + O</a:t>
            </a:r>
            <a:r>
              <a:rPr lang="fr-FR" altLang="en-US" sz="2400" baseline="-30000">
                <a:solidFill>
                  <a:srgbClr val="0070C0"/>
                </a:solidFill>
                <a:latin typeface="Arial" panose="020B0604020202020204" pitchFamily="34" charset="0"/>
                <a:cs typeface="Arial" panose="020B0604020202020204" pitchFamily="34" charset="0"/>
              </a:rPr>
              <a:t>2</a:t>
            </a:r>
            <a:r>
              <a:rPr lang="fr-FR" altLang="en-US" sz="2400">
                <a:solidFill>
                  <a:srgbClr val="0070C0"/>
                </a:solidFill>
                <a:latin typeface="Arial" panose="020B0604020202020204" pitchFamily="34" charset="0"/>
                <a:cs typeface="Arial" panose="020B0604020202020204" pitchFamily="34" charset="0"/>
              </a:rPr>
              <a:t> → </a:t>
            </a:r>
            <a:r>
              <a:rPr lang="vi-VN" altLang="en-US" sz="2400">
                <a:solidFill>
                  <a:srgbClr val="0070C0"/>
                </a:solidFill>
                <a:latin typeface="Arial" panose="020B0604020202020204" pitchFamily="34" charset="0"/>
                <a:cs typeface="Arial" panose="020B0604020202020204" pitchFamily="34" charset="0"/>
              </a:rPr>
              <a:t>2M</a:t>
            </a:r>
            <a:r>
              <a:rPr lang="fr-FR" altLang="en-US" sz="2400" baseline="-30000">
                <a:solidFill>
                  <a:srgbClr val="0070C0"/>
                </a:solidFill>
                <a:latin typeface="Arial" panose="020B0604020202020204" pitchFamily="34" charset="0"/>
                <a:cs typeface="Arial" panose="020B0604020202020204" pitchFamily="34" charset="0"/>
              </a:rPr>
              <a:t>2</a:t>
            </a:r>
            <a:r>
              <a:rPr lang="fr-FR" altLang="en-US" sz="2400">
                <a:solidFill>
                  <a:srgbClr val="0070C0"/>
                </a:solidFill>
                <a:latin typeface="Arial" panose="020B0604020202020204" pitchFamily="34" charset="0"/>
                <a:cs typeface="Arial" panose="020B0604020202020204" pitchFamily="34" charset="0"/>
              </a:rPr>
              <a:t>O</a:t>
            </a:r>
            <a:endParaRPr lang="en-US" altLang="en-US" sz="2400">
              <a:solidFill>
                <a:srgbClr val="0070C0"/>
              </a:solidFill>
              <a:latin typeface="Arial" panose="020B0604020202020204" pitchFamily="34" charset="0"/>
              <a:cs typeface="Arial" panose="020B0604020202020204" pitchFamily="34" charset="0"/>
            </a:endParaRPr>
          </a:p>
        </p:txBody>
      </p:sp>
      <p:sp>
        <p:nvSpPr>
          <p:cNvPr id="24" name="Rectangle 23"/>
          <p:cNvSpPr/>
          <p:nvPr/>
        </p:nvSpPr>
        <p:spPr>
          <a:xfrm>
            <a:off x="763837" y="5154691"/>
            <a:ext cx="6644768" cy="523220"/>
          </a:xfrm>
          <a:prstGeom prst="rect">
            <a:avLst/>
          </a:prstGeom>
        </p:spPr>
        <p:txBody>
          <a:bodyPr wrap="none">
            <a:spAutoFit/>
          </a:bodyPr>
          <a:lstStyle/>
          <a:p>
            <a:r>
              <a:rPr lang="vi-VN" sz="2600" b="1">
                <a:solidFill>
                  <a:srgbClr val="9F1781"/>
                </a:solidFill>
                <a:latin typeface="Arial" panose="020B0604020202020204" pitchFamily="34" charset="0"/>
                <a:ea typeface="Calibri" panose="020F0502020204030204" pitchFamily="34" charset="0"/>
                <a:cs typeface="Arial" panose="020B0604020202020204" pitchFamily="34" charset="0"/>
              </a:rPr>
              <a:t>* </a:t>
            </a:r>
            <a:r>
              <a:rPr lang="en-US" sz="2600" b="1">
                <a:solidFill>
                  <a:srgbClr val="9F1781"/>
                </a:solidFill>
                <a:latin typeface="Arial" panose="020B0604020202020204" pitchFamily="34" charset="0"/>
                <a:ea typeface="Calibri" panose="020F0502020204030204" pitchFamily="34" charset="0"/>
                <a:cs typeface="Arial" panose="020B0604020202020204" pitchFamily="34" charset="0"/>
              </a:rPr>
              <a:t>Tác dụng với chlorine</a:t>
            </a:r>
            <a:r>
              <a:rPr lang="vi-VN" sz="2600" b="1">
                <a:solidFill>
                  <a:srgbClr val="9F1781"/>
                </a:solidFill>
                <a:latin typeface="Arial" panose="020B0604020202020204" pitchFamily="34" charset="0"/>
                <a:ea typeface="Calibri" panose="020F0502020204030204" pitchFamily="34" charset="0"/>
                <a:cs typeface="Arial" panose="020B0604020202020204" pitchFamily="34" charset="0"/>
              </a:rPr>
              <a:t> </a:t>
            </a:r>
            <a:r>
              <a:rPr lang="vi-VN" sz="2800" b="1">
                <a:solidFill>
                  <a:srgbClr val="9F1781"/>
                </a:solidFill>
                <a:latin typeface="Arial" panose="020B0604020202020204" pitchFamily="34" charset="0"/>
                <a:ea typeface="Calibri" panose="020F0502020204030204" pitchFamily="34" charset="0"/>
                <a:cs typeface="Arial" panose="020B0604020202020204" pitchFamily="34" charset="0"/>
              </a:rPr>
              <a:t> </a:t>
            </a:r>
            <a:r>
              <a:rPr lang="en-US" sz="2800" b="1">
                <a:solidFill>
                  <a:srgbClr val="0070C0"/>
                </a:solidFill>
                <a:latin typeface="Arial" panose="020B0604020202020204" pitchFamily="34" charset="0"/>
                <a:ea typeface="Calibri" panose="020F0502020204030204" pitchFamily="34" charset="0"/>
                <a:cs typeface="Arial" panose="020B0604020202020204" pitchFamily="34" charset="0"/>
              </a:rPr>
              <a:t>→</a:t>
            </a:r>
            <a:r>
              <a:rPr lang="vi-VN" sz="2800">
                <a:solidFill>
                  <a:srgbClr val="0070C0"/>
                </a:solidFill>
                <a:latin typeface="Arial" panose="020B0604020202020204" pitchFamily="34" charset="0"/>
                <a:ea typeface="Calibri" panose="020F0502020204030204" pitchFamily="34" charset="0"/>
                <a:cs typeface="Arial" panose="020B0604020202020204" pitchFamily="34" charset="0"/>
              </a:rPr>
              <a:t> </a:t>
            </a:r>
            <a:r>
              <a:rPr lang="vi-VN" altLang="en-US" sz="2800">
                <a:solidFill>
                  <a:srgbClr val="0070C0"/>
                </a:solidFill>
                <a:latin typeface="Arial" panose="020B0604020202020204" pitchFamily="34" charset="0"/>
                <a:cs typeface="Arial" panose="020B0604020202020204" pitchFamily="34" charset="0"/>
              </a:rPr>
              <a:t>muối chloride</a:t>
            </a:r>
            <a:endParaRPr lang="en-US" sz="2800">
              <a:solidFill>
                <a:srgbClr val="0070C0"/>
              </a:solidFill>
              <a:latin typeface="Arial" panose="020B0604020202020204" pitchFamily="34" charset="0"/>
              <a:cs typeface="Arial" panose="020B0604020202020204" pitchFamily="34" charset="0"/>
            </a:endParaRPr>
          </a:p>
        </p:txBody>
      </p:sp>
      <p:sp>
        <p:nvSpPr>
          <p:cNvPr id="25" name="Rectangle 24"/>
          <p:cNvSpPr/>
          <p:nvPr/>
        </p:nvSpPr>
        <p:spPr>
          <a:xfrm>
            <a:off x="3366980" y="5648508"/>
            <a:ext cx="7150519" cy="461665"/>
          </a:xfrm>
          <a:prstGeom prst="rect">
            <a:avLst/>
          </a:prstGeom>
        </p:spPr>
        <p:txBody>
          <a:bodyPr wrap="square">
            <a:spAutoFit/>
          </a:bodyPr>
          <a:lstStyle/>
          <a:p>
            <a:r>
              <a:rPr lang="vi-VN" altLang="en-US" sz="2400">
                <a:solidFill>
                  <a:srgbClr val="0070C0"/>
                </a:solidFill>
                <a:latin typeface="Arial" panose="020B0604020202020204" pitchFamily="34" charset="0"/>
                <a:cs typeface="Arial" panose="020B0604020202020204" pitchFamily="34" charset="0"/>
              </a:rPr>
              <a:t>2M  </a:t>
            </a:r>
            <a:r>
              <a:rPr lang="fr-FR" altLang="en-US" sz="2400">
                <a:solidFill>
                  <a:srgbClr val="0070C0"/>
                </a:solidFill>
                <a:latin typeface="Arial" panose="020B0604020202020204" pitchFamily="34" charset="0"/>
                <a:cs typeface="Arial" panose="020B0604020202020204" pitchFamily="34" charset="0"/>
              </a:rPr>
              <a:t>+</a:t>
            </a:r>
            <a:r>
              <a:rPr lang="vi-VN" altLang="en-US" sz="2400">
                <a:solidFill>
                  <a:srgbClr val="0070C0"/>
                </a:solidFill>
                <a:latin typeface="Arial" panose="020B0604020202020204" pitchFamily="34" charset="0"/>
                <a:cs typeface="Arial" panose="020B0604020202020204" pitchFamily="34" charset="0"/>
              </a:rPr>
              <a:t>  </a:t>
            </a:r>
            <a:r>
              <a:rPr lang="fr-FR" altLang="en-US" sz="2400">
                <a:solidFill>
                  <a:srgbClr val="0070C0"/>
                </a:solidFill>
                <a:latin typeface="Arial" panose="020B0604020202020204" pitchFamily="34" charset="0"/>
                <a:cs typeface="Arial" panose="020B0604020202020204" pitchFamily="34" charset="0"/>
              </a:rPr>
              <a:t> Cl</a:t>
            </a:r>
            <a:r>
              <a:rPr lang="fr-FR" altLang="en-US" sz="2400" baseline="-30000">
                <a:solidFill>
                  <a:srgbClr val="0070C0"/>
                </a:solidFill>
                <a:latin typeface="Arial" panose="020B0604020202020204" pitchFamily="34" charset="0"/>
                <a:cs typeface="Arial" panose="020B0604020202020204" pitchFamily="34" charset="0"/>
              </a:rPr>
              <a:t>2</a:t>
            </a:r>
            <a:r>
              <a:rPr lang="fr-FR" altLang="en-US" sz="2400">
                <a:solidFill>
                  <a:srgbClr val="0070C0"/>
                </a:solidFill>
                <a:latin typeface="Arial" panose="020B0604020202020204" pitchFamily="34" charset="0"/>
                <a:cs typeface="Arial" panose="020B0604020202020204" pitchFamily="34" charset="0"/>
              </a:rPr>
              <a:t> </a:t>
            </a:r>
            <a:r>
              <a:rPr lang="vi-VN" altLang="en-US" sz="2400">
                <a:solidFill>
                  <a:srgbClr val="0070C0"/>
                </a:solidFill>
                <a:latin typeface="Arial" panose="020B0604020202020204" pitchFamily="34" charset="0"/>
                <a:cs typeface="Arial" panose="020B0604020202020204" pitchFamily="34" charset="0"/>
              </a:rPr>
              <a:t> </a:t>
            </a:r>
            <a:r>
              <a:rPr lang="fr-FR" altLang="en-US" sz="2400">
                <a:solidFill>
                  <a:srgbClr val="0070C0"/>
                </a:solidFill>
                <a:latin typeface="Arial" panose="020B0604020202020204" pitchFamily="34" charset="0"/>
                <a:cs typeface="Arial" panose="020B0604020202020204" pitchFamily="34" charset="0"/>
              </a:rPr>
              <a:t>→ </a:t>
            </a:r>
            <a:r>
              <a:rPr lang="vi-VN" altLang="en-US" sz="2400">
                <a:solidFill>
                  <a:srgbClr val="0070C0"/>
                </a:solidFill>
                <a:latin typeface="Arial" panose="020B0604020202020204" pitchFamily="34" charset="0"/>
                <a:cs typeface="Arial" panose="020B0604020202020204" pitchFamily="34" charset="0"/>
              </a:rPr>
              <a:t>   2M</a:t>
            </a:r>
            <a:r>
              <a:rPr lang="fr-FR" altLang="en-US" sz="2400">
                <a:solidFill>
                  <a:srgbClr val="0070C0"/>
                </a:solidFill>
                <a:latin typeface="Arial" panose="020B0604020202020204" pitchFamily="34" charset="0"/>
                <a:cs typeface="Arial" panose="020B0604020202020204" pitchFamily="34" charset="0"/>
              </a:rPr>
              <a:t>Cl</a:t>
            </a:r>
            <a:endParaRPr lang="en-US" sz="240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3333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1" grpId="0"/>
      <p:bldP spid="22" grpId="0"/>
      <p:bldP spid="23" grpId="0"/>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游ゴシック Light"/>
        <a:font script="Hang" typeface="맑은 고딕"/>
        <a:font script="Hans" typeface="Calibri"/>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Calibri"/>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Calibri"/>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Calibri"/>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Calibri"/>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Calibri"/>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Calibri"/>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Calibri"/>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Calibri"/>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Calibri"/>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Calibri"/>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Calibri"/>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2496</TotalTime>
  <Words>2464</Words>
  <Application>Microsoft Office PowerPoint</Application>
  <PresentationFormat>Widescreen</PresentationFormat>
  <Paragraphs>271</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#9Slide03 Sofia Pro Soft Bold</vt:lpstr>
      <vt:lpstr>Calibri</vt:lpstr>
      <vt:lpstr>Cambria Math</vt:lpstr>
      <vt:lpstr>UTM Duepuntozero</vt:lpstr>
      <vt:lpstr>Times New Roman</vt:lpstr>
      <vt:lpstr>Arial</vt:lpstr>
      <vt:lpstr>Office Theme</vt:lpstr>
      <vt:lpstr>CHƯƠNG 7: NGUYÊN TỐ NHÓM IA VÀ NHÓM IIA</vt:lpstr>
      <vt:lpstr>PowerPoint Presentation</vt:lpstr>
      <vt:lpstr>I. TRẠNG THÁI TỰ NHIÊN</vt:lpstr>
      <vt:lpstr>II. ĐƠN CHẤT</vt:lpstr>
      <vt:lpstr>II. ĐƠN CHẤT</vt:lpstr>
      <vt:lpstr>II. ĐƠN CHẤT</vt:lpstr>
      <vt:lpstr>II. ĐƠN CHẤT</vt:lpstr>
      <vt:lpstr>II. ĐƠN CHẤT</vt:lpstr>
      <vt:lpstr>II. ĐƠN CHẤT</vt:lpstr>
      <vt:lpstr>II. ĐƠN CHẤT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9Slide.vn</dc:subject>
  <dc:creator>TGDD</dc:creator>
  <dc:description>9Slide.vn</dc:description>
  <cp:lastModifiedBy>Administrator</cp:lastModifiedBy>
  <cp:revision>132</cp:revision>
  <dcterms:created xsi:type="dcterms:W3CDTF">2018-03-12T09:20:00Z</dcterms:created>
  <dcterms:modified xsi:type="dcterms:W3CDTF">2026-02-01T14:55:03Z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1033-12.2.0.13489</vt:lpwstr>
  </property>
  <property fmtid="{D5CDD505-2E9C-101B-9397-08002B2CF9AE}" pid="3" name="ICV">
    <vt:lpwstr>188AE3FB7FFC4403850F92F3FBF5FDCA_13</vt:lpwstr>
  </property>
</Properties>
</file>