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5"/>
  </p:notesMasterIdLst>
  <p:sldIdLst>
    <p:sldId id="266" r:id="rId3"/>
    <p:sldId id="256" r:id="rId4"/>
    <p:sldId id="282" r:id="rId5"/>
    <p:sldId id="259" r:id="rId6"/>
    <p:sldId id="287" r:id="rId7"/>
    <p:sldId id="269" r:id="rId8"/>
    <p:sldId id="515" r:id="rId9"/>
    <p:sldId id="491" r:id="rId10"/>
    <p:sldId id="516" r:id="rId11"/>
    <p:sldId id="517" r:id="rId12"/>
    <p:sldId id="523" r:id="rId13"/>
    <p:sldId id="518" r:id="rId14"/>
    <p:sldId id="524" r:id="rId15"/>
    <p:sldId id="519" r:id="rId16"/>
    <p:sldId id="525" r:id="rId17"/>
    <p:sldId id="526" r:id="rId18"/>
    <p:sldId id="527" r:id="rId19"/>
    <p:sldId id="528" r:id="rId20"/>
    <p:sldId id="529" r:id="rId21"/>
    <p:sldId id="530" r:id="rId22"/>
    <p:sldId id="532" r:id="rId23"/>
    <p:sldId id="531" r:id="rId24"/>
    <p:sldId id="533" r:id="rId25"/>
    <p:sldId id="536" r:id="rId26"/>
    <p:sldId id="270" r:id="rId27"/>
    <p:sldId id="272" r:id="rId28"/>
    <p:sldId id="511" r:id="rId29"/>
    <p:sldId id="512" r:id="rId30"/>
    <p:sldId id="277" r:id="rId31"/>
    <p:sldId id="279" r:id="rId32"/>
    <p:sldId id="267" r:id="rId33"/>
    <p:sldId id="281" r:id="rId34"/>
  </p:sldIdLst>
  <p:sldSz cx="12192000" cy="6858000"/>
  <p:notesSz cx="6858000" cy="9144000"/>
  <p:embeddedFontLst>
    <p:embeddedFont>
      <p:font typeface="Cambria Math" panose="02040503050406030204" pitchFamily="18" charset="0"/>
      <p:regular r:id="rId36"/>
    </p:embeddedFont>
    <p:embeddedFont>
      <p:font typeface="UTM Avo" panose="02040603050506020204" pitchFamily="18"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0" autoAdjust="0"/>
    <p:restoredTop sz="93440" autoAdjust="0"/>
  </p:normalViewPr>
  <p:slideViewPr>
    <p:cSldViewPr snapToGrid="0">
      <p:cViewPr varScale="1">
        <p:scale>
          <a:sx n="103" d="100"/>
          <a:sy n="103"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5/31/2024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5/31/2024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hoa-hoc-10/1/166/8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oc10.vn/doc-sach/hoa-hoc-10/1/166/87/"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hoc10.vn/doc-sach/hoa-hoc-10/1/166/84/"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hoa-hoc-10/1/166/82/"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gif"/><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292046" y="235131"/>
            <a:ext cx="28999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Hóa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học</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10</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009650" y="3817775"/>
            <a:ext cx="10172699" cy="240982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5</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15</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Ý nghĩa và cách tính biến thiên enthalpy phản ứng hóa học - Tiết 1</a:t>
            </a:r>
            <a:endPar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164">
                <a:extLst>
                  <a:ext uri="{FF2B5EF4-FFF2-40B4-BE49-F238E27FC236}">
                    <a16:creationId xmlns:a16="http://schemas.microsoft.com/office/drawing/2014/main" id="{4C494885-4BED-E376-A364-3B446E149C01}"/>
                  </a:ext>
                </a:extLst>
              </p:cNvPr>
              <p:cNvSpPr txBox="1"/>
              <p:nvPr/>
            </p:nvSpPr>
            <p:spPr>
              <a:xfrm>
                <a:off x="690880" y="1801171"/>
                <a:ext cx="10928348" cy="2339295"/>
              </a:xfrm>
              <a:prstGeom prst="rect">
                <a:avLst/>
              </a:prstGeom>
              <a:noFill/>
              <a:ln w="9525">
                <a:noFill/>
              </a:ln>
            </p:spPr>
            <p:txBody>
              <a:bodyPr wrap="square">
                <a:spAutoFit/>
              </a:bodyPr>
              <a:lstStyle/>
              <a:p>
                <a:pPr marL="342917" indent="-342917">
                  <a:lnSpc>
                    <a:spcPct val="150000"/>
                  </a:lnSpc>
                  <a:buAutoNum type="arabicPeriod"/>
                </a:pPr>
                <a:r>
                  <a:rPr lang="en-US" sz="2400" b="1" dirty="0">
                    <a:latin typeface="UTM Avo" panose="02040603050506020204" pitchFamily="18" charset="0"/>
                  </a:rPr>
                  <a:t>Cho </a:t>
                </a:r>
                <a:r>
                  <a:rPr lang="en-US" sz="2400" b="1" dirty="0" err="1">
                    <a:latin typeface="UTM Avo" panose="02040603050506020204" pitchFamily="18" charset="0"/>
                  </a:rPr>
                  <a:t>phản</a:t>
                </a:r>
                <a:r>
                  <a:rPr lang="en-US" sz="2400" b="1" dirty="0">
                    <a:latin typeface="UTM Avo" panose="02040603050506020204" pitchFamily="18" charset="0"/>
                  </a:rPr>
                  <a:t> </a:t>
                </a:r>
                <a:r>
                  <a:rPr lang="en-US" sz="2400" b="1" dirty="0" err="1">
                    <a:latin typeface="UTM Avo" panose="02040603050506020204" pitchFamily="18" charset="0"/>
                  </a:rPr>
                  <a:t>ứng</a:t>
                </a:r>
                <a:r>
                  <a:rPr lang="en-US" sz="2400" b="1" dirty="0">
                    <a:latin typeface="UTM Avo" panose="02040603050506020204" pitchFamily="18" charset="0"/>
                  </a:rPr>
                  <a:t>:</a:t>
                </a:r>
              </a:p>
              <a:p>
                <a:pPr>
                  <a:lnSpc>
                    <a:spcPct val="150000"/>
                  </a:lnSpc>
                </a:pPr>
                <a:r>
                  <a:rPr lang="pt-BR" sz="2400" dirty="0">
                    <a:latin typeface="UTM Avo" panose="02040603050506020204" pitchFamily="18" charset="0"/>
                  </a:rPr>
                  <a:t>CH</a:t>
                </a:r>
                <a:r>
                  <a:rPr lang="pt-BR" sz="2400" baseline="-25000" dirty="0">
                    <a:latin typeface="UTM Avo" panose="02040603050506020204" pitchFamily="18" charset="0"/>
                  </a:rPr>
                  <a:t>4</a:t>
                </a:r>
                <a:r>
                  <a:rPr lang="pt-BR" sz="2400" dirty="0">
                    <a:latin typeface="UTM Avo" panose="02040603050506020204" pitchFamily="18" charset="0"/>
                  </a:rPr>
                  <a:t>(</a:t>
                </a:r>
                <a:r>
                  <a:rPr lang="pt-BR" sz="2400" i="1" dirty="0">
                    <a:latin typeface="UTM Avo" panose="02040603050506020204" pitchFamily="18" charset="0"/>
                  </a:rPr>
                  <a:t>g</a:t>
                </a:r>
                <a:r>
                  <a:rPr lang="pt-BR" sz="2400" dirty="0">
                    <a:latin typeface="UTM Avo" panose="02040603050506020204" pitchFamily="18" charset="0"/>
                  </a:rPr>
                  <a:t>) + H</a:t>
                </a:r>
                <a:r>
                  <a:rPr lang="pt-BR" sz="2400" baseline="-25000" dirty="0">
                    <a:latin typeface="UTM Avo" panose="02040603050506020204" pitchFamily="18" charset="0"/>
                  </a:rPr>
                  <a:t>2</a:t>
                </a:r>
                <a:r>
                  <a:rPr lang="pt-BR" sz="2400" dirty="0">
                    <a:latin typeface="UTM Avo" panose="02040603050506020204" pitchFamily="18" charset="0"/>
                  </a:rPr>
                  <a:t>O(</a:t>
                </a:r>
                <a14:m>
                  <m:oMath xmlns:m="http://schemas.openxmlformats.org/officeDocument/2006/math">
                    <m:r>
                      <a:rPr lang="pt-BR" sz="2400" i="1" dirty="0" smtClean="0">
                        <a:latin typeface="Cambria Math" panose="02040503050406030204" pitchFamily="18" charset="0"/>
                      </a:rPr>
                      <m:t>𝑙</m:t>
                    </m:r>
                  </m:oMath>
                </a14:m>
                <a:r>
                  <a:rPr lang="pt-BR" sz="2400" dirty="0">
                    <a:latin typeface="UTM Avo" panose="02040603050506020204" pitchFamily="18" charset="0"/>
                  </a:rPr>
                  <a:t>) → CO(</a:t>
                </a:r>
                <a:r>
                  <a:rPr lang="pt-BR" sz="2400" i="1" dirty="0">
                    <a:latin typeface="UTM Avo" panose="02040603050506020204" pitchFamily="18" charset="0"/>
                  </a:rPr>
                  <a:t>g</a:t>
                </a:r>
                <a:r>
                  <a:rPr lang="pt-BR" sz="2400" dirty="0">
                    <a:latin typeface="UTM Avo" panose="02040603050506020204" pitchFamily="18" charset="0"/>
                  </a:rPr>
                  <a:t>) + 3H</a:t>
                </a:r>
                <a:r>
                  <a:rPr lang="pt-BR" sz="2400" baseline="-25000" dirty="0">
                    <a:latin typeface="UTM Avo" panose="02040603050506020204" pitchFamily="18" charset="0"/>
                  </a:rPr>
                  <a:t>2</a:t>
                </a:r>
                <a:r>
                  <a:rPr lang="pt-BR" sz="2400" dirty="0">
                    <a:latin typeface="UTM Avo" panose="02040603050506020204" pitchFamily="18" charset="0"/>
                  </a:rPr>
                  <a:t>(</a:t>
                </a:r>
                <a:r>
                  <a:rPr lang="pt-BR" sz="2400" i="1" dirty="0">
                    <a:latin typeface="UTM Avo" panose="02040603050506020204" pitchFamily="18" charset="0"/>
                  </a:rPr>
                  <a:t>g</a:t>
                </a:r>
                <a:r>
                  <a:rPr lang="pt-BR" sz="2400" dirty="0">
                    <a:latin typeface="UTM Avo" panose="02040603050506020204" pitchFamily="18" charset="0"/>
                  </a:rPr>
                  <a:t>)   </a:t>
                </a:r>
                <a:r>
                  <a:rPr lang="en-US" sz="2800" dirty="0">
                    <a:latin typeface="UTM Avo" panose="02040603050506020204" pitchFamily="18" charset="0"/>
                    <a:cs typeface="Arial" panose="020B0604020202020204" pitchFamily="34" charset="0"/>
                  </a:rPr>
                  <a:t>∆</a:t>
                </a:r>
                <a:r>
                  <a:rPr lang="en-US" sz="2800" baseline="-25000" dirty="0">
                    <a:latin typeface="UTM Avo" panose="02040603050506020204" pitchFamily="18" charset="0"/>
                    <a:cs typeface="Arial" panose="020B0604020202020204" pitchFamily="34" charset="0"/>
                  </a:rPr>
                  <a:t>r</a:t>
                </a:r>
                <a14:m>
                  <m:oMath xmlns:m="http://schemas.openxmlformats.org/officeDocument/2006/math">
                    <m:sSubSup>
                      <m:sSubSupPr>
                        <m:ctrlPr>
                          <a:rPr lang="en-US" sz="2800" i="1">
                            <a:latin typeface="Cambria Math" panose="02040503050406030204" pitchFamily="18" charset="0"/>
                            <a:cs typeface="Cambria Math" panose="02040503050406030204" charset="0"/>
                          </a:rPr>
                        </m:ctrlPr>
                      </m:sSubSupPr>
                      <m:e>
                        <m:r>
                          <m:rPr>
                            <m:nor/>
                          </m:rPr>
                          <a:rPr lang="en-US" sz="2800">
                            <a:latin typeface="UTM Avo" panose="02040603050506020204" pitchFamily="18" charset="0"/>
                            <a:cs typeface="Cambria Math" panose="02040503050406030204" charset="0"/>
                          </a:rPr>
                          <m:t>H</m:t>
                        </m:r>
                      </m:e>
                      <m:sub>
                        <m:r>
                          <a:rPr lang="en-US" sz="2800">
                            <a:latin typeface="Cambria Math" panose="02040503050406030204" charset="0"/>
                            <a:ea typeface="MS Mincho" charset="0"/>
                            <a:cs typeface="Cambria Math" panose="02040503050406030204" charset="0"/>
                          </a:rPr>
                          <m:t>298</m:t>
                        </m:r>
                      </m:sub>
                      <m:sup>
                        <m:r>
                          <a:rPr lang="en-US" sz="2800" i="1">
                            <a:latin typeface="Cambria Math" panose="02040503050406030204" pitchFamily="18" charset="0"/>
                            <a:ea typeface="MS Mincho" charset="0"/>
                            <a:cs typeface="Cambria Math" panose="02040503050406030204" charset="0"/>
                          </a:rPr>
                          <m:t>0</m:t>
                        </m:r>
                      </m:sup>
                    </m:sSubSup>
                    <m:r>
                      <a:rPr lang="en-US" sz="2800" i="1">
                        <a:latin typeface="Cambria Math" panose="02040503050406030204" pitchFamily="18" charset="0"/>
                        <a:ea typeface="MS Mincho" charset="0"/>
                        <a:cs typeface="Cambria Math" panose="02040503050406030204" charset="0"/>
                      </a:rPr>
                      <m:t> </m:t>
                    </m:r>
                  </m:oMath>
                </a14:m>
                <a:r>
                  <a:rPr lang="en-US" sz="2400" dirty="0">
                    <a:latin typeface="UTM Avo" panose="02040603050506020204" pitchFamily="18" charset="0"/>
                  </a:rPr>
                  <a:t>= 249,9 kJ</a:t>
                </a:r>
              </a:p>
              <a:p>
                <a:pPr>
                  <a:lnSpc>
                    <a:spcPct val="150000"/>
                  </a:lnSpc>
                </a:pPr>
                <a:r>
                  <a:rPr lang="vi-VN" sz="2400" dirty="0">
                    <a:latin typeface="UTM Avo" panose="02040603050506020204" pitchFamily="18" charset="0"/>
                  </a:rPr>
                  <a:t>Ở điều kiện chuẩn, để thu được 1 gam H</a:t>
                </a:r>
                <a:r>
                  <a:rPr lang="vi-VN" sz="2400" baseline="-25000" dirty="0">
                    <a:latin typeface="UTM Avo" panose="02040603050506020204" pitchFamily="18" charset="0"/>
                  </a:rPr>
                  <a:t>2</a:t>
                </a:r>
                <a:r>
                  <a:rPr lang="vi-VN" sz="2400" dirty="0">
                    <a:latin typeface="UTM Avo" panose="02040603050506020204" pitchFamily="18" charset="0"/>
                  </a:rPr>
                  <a:t>, phản ứng này cần hấp thu nhiệt lượng bằng bao nhiêu?</a:t>
                </a:r>
              </a:p>
            </p:txBody>
          </p:sp>
        </mc:Choice>
        <mc:Fallback xmlns="">
          <p:sp>
            <p:nvSpPr>
              <p:cNvPr id="4" name="Text Box 164">
                <a:extLst>
                  <a:ext uri="{FF2B5EF4-FFF2-40B4-BE49-F238E27FC236}">
                    <a16:creationId xmlns:a16="http://schemas.microsoft.com/office/drawing/2014/main" id="{4C494885-4BED-E376-A364-3B446E149C01}"/>
                  </a:ext>
                </a:extLst>
              </p:cNvPr>
              <p:cNvSpPr txBox="1">
                <a:spLocks noRot="1" noChangeAspect="1" noMove="1" noResize="1" noEditPoints="1" noAdjustHandles="1" noChangeArrowheads="1" noChangeShapeType="1" noTextEdit="1"/>
              </p:cNvSpPr>
              <p:nvPr/>
            </p:nvSpPr>
            <p:spPr>
              <a:xfrm>
                <a:off x="690880" y="1801171"/>
                <a:ext cx="10928348" cy="2339295"/>
              </a:xfrm>
              <a:prstGeom prst="rect">
                <a:avLst/>
              </a:prstGeom>
              <a:blipFill>
                <a:blip r:embed="rId3"/>
                <a:stretch>
                  <a:fillRect l="-1227" t="-781" b="-4948"/>
                </a:stretch>
              </a:blipFill>
              <a:ln w="9525">
                <a:noFill/>
              </a:ln>
            </p:spPr>
            <p:txBody>
              <a:bodyPr/>
              <a:lstStyle/>
              <a:p>
                <a:r>
                  <a:rPr lang="en-US">
                    <a:noFill/>
                  </a:rPr>
                  <a:t> </a:t>
                </a:r>
              </a:p>
            </p:txBody>
          </p:sp>
        </mc:Fallback>
      </mc:AlternateContent>
    </p:spTree>
    <p:extLst>
      <p:ext uri="{BB962C8B-B14F-4D97-AF65-F5344CB8AC3E}">
        <p14:creationId xmlns:p14="http://schemas.microsoft.com/office/powerpoint/2010/main" val="333641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164">
                <a:extLst>
                  <a:ext uri="{FF2B5EF4-FFF2-40B4-BE49-F238E27FC236}">
                    <a16:creationId xmlns:a16="http://schemas.microsoft.com/office/drawing/2014/main" id="{4C494885-4BED-E376-A364-3B446E149C01}"/>
                  </a:ext>
                </a:extLst>
              </p:cNvPr>
              <p:cNvSpPr txBox="1"/>
              <p:nvPr/>
            </p:nvSpPr>
            <p:spPr>
              <a:xfrm>
                <a:off x="690880" y="1801171"/>
                <a:ext cx="10928348" cy="4077270"/>
              </a:xfrm>
              <a:prstGeom prst="rect">
                <a:avLst/>
              </a:prstGeom>
              <a:noFill/>
              <a:ln w="9525">
                <a:noFill/>
              </a:ln>
            </p:spPr>
            <p:txBody>
              <a:bodyPr wrap="square">
                <a:spAutoFit/>
              </a:bodyPr>
              <a:lstStyle/>
              <a:p>
                <a:pPr>
                  <a:lnSpc>
                    <a:spcPct val="150000"/>
                  </a:lnSpc>
                </a:pPr>
                <a:r>
                  <a:rPr lang="en-US" sz="2400" b="1" dirty="0">
                    <a:solidFill>
                      <a:srgbClr val="000000"/>
                    </a:solidFill>
                    <a:latin typeface="UTM Avo" panose="02040603050506020204" pitchFamily="18" charset="0"/>
                  </a:rPr>
                  <a:t>Trả </a:t>
                </a:r>
                <a:r>
                  <a:rPr lang="en-US" sz="2400" b="1" dirty="0" err="1">
                    <a:solidFill>
                      <a:srgbClr val="000000"/>
                    </a:solidFill>
                    <a:latin typeface="UTM Avo" panose="02040603050506020204" pitchFamily="18" charset="0"/>
                  </a:rPr>
                  <a:t>lời</a:t>
                </a:r>
                <a:r>
                  <a:rPr lang="en-US" sz="2400" b="1" dirty="0">
                    <a:solidFill>
                      <a:srgbClr val="000000"/>
                    </a:solidFill>
                    <a:latin typeface="UTM Avo" panose="02040603050506020204" pitchFamily="18" charset="0"/>
                  </a:rPr>
                  <a:t>:</a:t>
                </a:r>
              </a:p>
              <a:p>
                <a:pPr>
                  <a:lnSpc>
                    <a:spcPct val="150000"/>
                  </a:lnSpc>
                </a:pP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a:solidFill>
                              <a:srgbClr val="000000"/>
                            </a:solidFill>
                            <a:latin typeface="Cambria Math" panose="02040503050406030204" pitchFamily="18" charset="0"/>
                          </a:rPr>
                          <m:t>𝑛</m:t>
                        </m:r>
                      </m:e>
                      <m:sub>
                        <m:r>
                          <m:rPr>
                            <m:nor/>
                          </m:rPr>
                          <a:rPr lang="pt-BR" sz="2400" dirty="0">
                            <a:solidFill>
                              <a:srgbClr val="000000"/>
                            </a:solidFill>
                            <a:latin typeface="UTM Avo" panose="02040603050506020204" pitchFamily="18" charset="0"/>
                          </a:rPr>
                          <m:t>H</m:t>
                        </m:r>
                        <m:r>
                          <m:rPr>
                            <m:nor/>
                          </m:rPr>
                          <a:rPr lang="en-US" sz="2400" baseline="-25000" dirty="0">
                            <a:solidFill>
                              <a:srgbClr val="000000"/>
                            </a:solidFill>
                            <a:latin typeface="UTM Avo" panose="02040603050506020204" pitchFamily="18" charset="0"/>
                          </a:rPr>
                          <m:t>2</m:t>
                        </m:r>
                      </m:sub>
                    </m:sSub>
                    <m:r>
                      <a:rPr lang="en-US" sz="2400" i="1" dirty="0" smtClean="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 </a:t>
                </a:r>
                <a14:m>
                  <m:oMath xmlns:m="http://schemas.openxmlformats.org/officeDocument/2006/math">
                    <m:f>
                      <m:fPr>
                        <m:ctrlPr>
                          <a:rPr lang="en-US" sz="2400" i="1" dirty="0">
                            <a:solidFill>
                              <a:srgbClr val="000000"/>
                            </a:solidFill>
                            <a:latin typeface="Cambria Math" panose="02040503050406030204" pitchFamily="18" charset="0"/>
                          </a:rPr>
                        </m:ctrlPr>
                      </m:fPr>
                      <m:num>
                        <m:r>
                          <m:rPr>
                            <m:nor/>
                          </m:rPr>
                          <a:rPr lang="en-US" sz="2400" i="0" dirty="0">
                            <a:solidFill>
                              <a:srgbClr val="000000"/>
                            </a:solidFill>
                            <a:latin typeface="UTM Avo" panose="02040603050506020204" pitchFamily="18" charset="0"/>
                          </a:rPr>
                          <m:t>1</m:t>
                        </m:r>
                      </m:num>
                      <m:den>
                        <m:r>
                          <m:rPr>
                            <m:nor/>
                          </m:rPr>
                          <a:rPr lang="en-US" sz="2400" i="0" dirty="0">
                            <a:solidFill>
                              <a:srgbClr val="000000"/>
                            </a:solidFill>
                            <a:latin typeface="UTM Avo" panose="02040603050506020204" pitchFamily="18" charset="0"/>
                          </a:rPr>
                          <m:t>2</m:t>
                        </m:r>
                      </m:den>
                    </m:f>
                  </m:oMath>
                </a14:m>
                <a:r>
                  <a:rPr lang="en-US" sz="2400" dirty="0">
                    <a:solidFill>
                      <a:srgbClr val="000000"/>
                    </a:solidFill>
                    <a:latin typeface="UTM Avo" panose="02040603050506020204" pitchFamily="18" charset="0"/>
                  </a:rPr>
                  <a:t> </a:t>
                </a:r>
                <a14:m>
                  <m:oMath xmlns:m="http://schemas.openxmlformats.org/officeDocument/2006/math">
                    <m:r>
                      <a:rPr lang="en-US" sz="2400" i="1" dirty="0" smtClean="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 0,5 (mol)</a:t>
                </a:r>
              </a:p>
              <a:p>
                <a:pPr>
                  <a:lnSpc>
                    <a:spcPct val="150000"/>
                  </a:lnSpc>
                </a:pPr>
                <a:r>
                  <a:rPr lang="pt-BR" sz="2400" dirty="0">
                    <a:solidFill>
                      <a:srgbClr val="000000"/>
                    </a:solidFill>
                    <a:latin typeface="UTM Avo" panose="02040603050506020204" pitchFamily="18" charset="0"/>
                  </a:rPr>
                  <a:t>CH</a:t>
                </a:r>
                <a:r>
                  <a:rPr lang="pt-BR" sz="2400" baseline="-25000" dirty="0">
                    <a:solidFill>
                      <a:srgbClr val="000000"/>
                    </a:solidFill>
                    <a:latin typeface="UTM Avo" panose="02040603050506020204" pitchFamily="18" charset="0"/>
                  </a:rPr>
                  <a:t>4</a:t>
                </a:r>
                <a:r>
                  <a:rPr lang="pt-BR" sz="2400" dirty="0">
                    <a:solidFill>
                      <a:srgbClr val="000000"/>
                    </a:solidFill>
                    <a:latin typeface="UTM Avo" panose="02040603050506020204" pitchFamily="18" charset="0"/>
                  </a:rPr>
                  <a:t>(g) + H</a:t>
                </a:r>
                <a:r>
                  <a:rPr lang="pt-BR" sz="2400" baseline="-25000" dirty="0">
                    <a:solidFill>
                      <a:srgbClr val="000000"/>
                    </a:solidFill>
                    <a:latin typeface="UTM Avo" panose="02040603050506020204" pitchFamily="18" charset="0"/>
                  </a:rPr>
                  <a:t>2</a:t>
                </a:r>
                <a:r>
                  <a:rPr lang="pt-BR" sz="2400" dirty="0">
                    <a:solidFill>
                      <a:srgbClr val="000000"/>
                    </a:solidFill>
                    <a:latin typeface="UTM Avo" panose="02040603050506020204" pitchFamily="18" charset="0"/>
                  </a:rPr>
                  <a:t>O(</a:t>
                </a:r>
                <a14:m>
                  <m:oMath xmlns:m="http://schemas.openxmlformats.org/officeDocument/2006/math">
                    <m:r>
                      <a:rPr lang="pt-BR" sz="2400" i="1" dirty="0" smtClean="0">
                        <a:solidFill>
                          <a:srgbClr val="000000"/>
                        </a:solidFill>
                        <a:latin typeface="Cambria Math" panose="02040503050406030204" pitchFamily="18" charset="0"/>
                      </a:rPr>
                      <m:t>𝑙</m:t>
                    </m:r>
                  </m:oMath>
                </a14:m>
                <a:r>
                  <a:rPr lang="pt-BR" sz="2400" dirty="0">
                    <a:solidFill>
                      <a:srgbClr val="000000"/>
                    </a:solidFill>
                    <a:latin typeface="UTM Avo" panose="02040603050506020204" pitchFamily="18" charset="0"/>
                  </a:rPr>
                  <a:t>) → CO(g) + 3H</a:t>
                </a:r>
                <a:r>
                  <a:rPr lang="pt-BR" sz="2400" baseline="-25000" dirty="0">
                    <a:solidFill>
                      <a:srgbClr val="000000"/>
                    </a:solidFill>
                    <a:latin typeface="UTM Avo" panose="02040603050506020204" pitchFamily="18" charset="0"/>
                  </a:rPr>
                  <a:t>2</a:t>
                </a:r>
                <a:r>
                  <a:rPr lang="pt-BR" sz="2400" dirty="0">
                    <a:solidFill>
                      <a:srgbClr val="000000"/>
                    </a:solidFill>
                    <a:latin typeface="UTM Avo" panose="02040603050506020204" pitchFamily="18" charset="0"/>
                  </a:rPr>
                  <a:t>(g)</a:t>
                </a:r>
                <a:endParaRPr lang="en-US" sz="2400" dirty="0">
                  <a:solidFill>
                    <a:srgbClr val="000000"/>
                  </a:solidFill>
                  <a:latin typeface="UTM Avo" panose="02040603050506020204" pitchFamily="18" charset="0"/>
                </a:endParaRPr>
              </a:p>
              <a:p>
                <a:pPr>
                  <a:lnSpc>
                    <a:spcPct val="150000"/>
                  </a:lnSpc>
                </a:pPr>
                <a:r>
                  <a:rPr lang="en-US" sz="2400" dirty="0">
                    <a:solidFill>
                      <a:srgbClr val="000000"/>
                    </a:solidFill>
                    <a:latin typeface="UTM Avo" panose="02040603050506020204" pitchFamily="18" charset="0"/>
                  </a:rPr>
                  <a:t>  </a:t>
                </a:r>
                <a14:m>
                  <m:oMath xmlns:m="http://schemas.openxmlformats.org/officeDocument/2006/math">
                    <m:f>
                      <m:fPr>
                        <m:ctrlPr>
                          <a:rPr lang="en-US" sz="2400" i="1" dirty="0">
                            <a:solidFill>
                              <a:srgbClr val="000000"/>
                            </a:solidFill>
                            <a:latin typeface="Cambria Math" panose="02040503050406030204" pitchFamily="18" charset="0"/>
                          </a:rPr>
                        </m:ctrlPr>
                      </m:fPr>
                      <m:num>
                        <m:r>
                          <m:rPr>
                            <m:nor/>
                          </m:rPr>
                          <a:rPr lang="en-US" sz="2400" i="0" dirty="0">
                            <a:solidFill>
                              <a:srgbClr val="000000"/>
                            </a:solidFill>
                            <a:latin typeface="UTM Avo" panose="02040603050506020204" pitchFamily="18" charset="0"/>
                          </a:rPr>
                          <m:t>1</m:t>
                        </m:r>
                      </m:num>
                      <m:den>
                        <m:r>
                          <m:rPr>
                            <m:nor/>
                          </m:rPr>
                          <a:rPr lang="en-US" sz="2400" i="0" dirty="0">
                            <a:solidFill>
                              <a:srgbClr val="000000"/>
                            </a:solidFill>
                            <a:latin typeface="UTM Avo" panose="02040603050506020204" pitchFamily="18" charset="0"/>
                          </a:rPr>
                          <m:t>6</m:t>
                        </m:r>
                      </m:den>
                    </m:f>
                  </m:oMath>
                </a14:m>
                <a:r>
                  <a:rPr lang="en-US" sz="2400" dirty="0">
                    <a:solidFill>
                      <a:srgbClr val="000000"/>
                    </a:solidFill>
                    <a:latin typeface="UTM Avo" panose="02040603050506020204" pitchFamily="18" charset="0"/>
                  </a:rPr>
                  <a:t>  mol                </a:t>
                </a:r>
                <a14:m>
                  <m:oMath xmlns:m="http://schemas.openxmlformats.org/officeDocument/2006/math">
                    <m:r>
                      <a:rPr lang="en-US" sz="2400">
                        <a:solidFill>
                          <a:srgbClr val="000000"/>
                        </a:solidFill>
                        <a:latin typeface="Cambria Math" panose="02040503050406030204" pitchFamily="18" charset="0"/>
                      </a:rPr>
                      <m:t>←</m:t>
                    </m:r>
                  </m:oMath>
                </a14:m>
                <a:r>
                  <a:rPr lang="en-US" sz="2400" dirty="0">
                    <a:solidFill>
                      <a:srgbClr val="000000"/>
                    </a:solidFill>
                    <a:latin typeface="UTM Avo" panose="02040603050506020204" pitchFamily="18" charset="0"/>
                  </a:rPr>
                  <a:t>                 0,5 (mol)</a:t>
                </a:r>
              </a:p>
              <a:p>
                <a:pPr algn="just"/>
                <a:r>
                  <a:rPr lang="vi-VN" sz="2400" dirty="0">
                    <a:solidFill>
                      <a:srgbClr val="000000"/>
                    </a:solidFill>
                    <a:latin typeface="UTM Avo" panose="02040603050506020204" pitchFamily="18" charset="0"/>
                  </a:rPr>
                  <a:t>Để đốt cháy 1 mol CH</a:t>
                </a:r>
                <a:r>
                  <a:rPr lang="vi-VN" sz="2400" baseline="-25000" dirty="0">
                    <a:solidFill>
                      <a:srgbClr val="000000"/>
                    </a:solidFill>
                    <a:latin typeface="UTM Avo" panose="02040603050506020204" pitchFamily="18" charset="0"/>
                  </a:rPr>
                  <a:t>4</a:t>
                </a:r>
                <a:r>
                  <a:rPr lang="vi-VN" sz="2400" dirty="0">
                    <a:solidFill>
                      <a:srgbClr val="000000"/>
                    </a:solidFill>
                    <a:latin typeface="UTM Avo" panose="02040603050506020204" pitchFamily="18" charset="0"/>
                  </a:rPr>
                  <a:t>(g) cần hấp thu 249,9 kJ nhiệt lượng</a:t>
                </a:r>
              </a:p>
              <a:p>
                <a:pPr algn="just"/>
                <a:r>
                  <a:rPr lang="vi-VN" sz="2400" dirty="0">
                    <a:solidFill>
                      <a:srgbClr val="000000"/>
                    </a:solidFill>
                    <a:latin typeface="UTM Avo" panose="02040603050506020204" pitchFamily="18" charset="0"/>
                  </a:rPr>
                  <a:t>Vậy đốt cháy </a:t>
                </a:r>
                <a:r>
                  <a:rPr lang="en-US" sz="2400" dirty="0">
                    <a:solidFill>
                      <a:srgbClr val="000000"/>
                    </a:solidFill>
                    <a:latin typeface="UTM Avo" panose="02040603050506020204" pitchFamily="18" charset="0"/>
                  </a:rPr>
                  <a:t> </a:t>
                </a:r>
                <a14:m>
                  <m:oMath xmlns:m="http://schemas.openxmlformats.org/officeDocument/2006/math">
                    <m:f>
                      <m:fPr>
                        <m:ctrlPr>
                          <a:rPr lang="en-US" sz="2400" i="1" dirty="0">
                            <a:solidFill>
                              <a:srgbClr val="000000"/>
                            </a:solidFill>
                            <a:latin typeface="Cambria Math" panose="02040503050406030204" pitchFamily="18" charset="0"/>
                          </a:rPr>
                        </m:ctrlPr>
                      </m:fPr>
                      <m:num>
                        <m:r>
                          <m:rPr>
                            <m:nor/>
                          </m:rPr>
                          <a:rPr lang="en-US" sz="2400" i="0" dirty="0">
                            <a:solidFill>
                              <a:srgbClr val="000000"/>
                            </a:solidFill>
                            <a:latin typeface="UTM Avo" panose="02040603050506020204" pitchFamily="18" charset="0"/>
                          </a:rPr>
                          <m:t>1</m:t>
                        </m:r>
                      </m:num>
                      <m:den>
                        <m:r>
                          <m:rPr>
                            <m:nor/>
                          </m:rPr>
                          <a:rPr lang="en-US" sz="2400" i="0" dirty="0">
                            <a:solidFill>
                              <a:srgbClr val="000000"/>
                            </a:solidFill>
                            <a:latin typeface="UTM Avo" panose="02040603050506020204" pitchFamily="18" charset="0"/>
                          </a:rPr>
                          <m:t>6</m:t>
                        </m:r>
                      </m:den>
                    </m:f>
                    <m:r>
                      <a:rPr lang="en-US" sz="2400" dirty="0">
                        <a:solidFill>
                          <a:srgbClr val="000000"/>
                        </a:solidFill>
                        <a:latin typeface="Cambria Math" panose="02040503050406030204" pitchFamily="18" charset="0"/>
                      </a:rPr>
                      <m:t> </m:t>
                    </m:r>
                  </m:oMath>
                </a14:m>
                <a:r>
                  <a:rPr lang="vi-VN" sz="2400" dirty="0">
                    <a:solidFill>
                      <a:srgbClr val="000000"/>
                    </a:solidFill>
                    <a:latin typeface="UTM Avo" panose="02040603050506020204" pitchFamily="18" charset="0"/>
                  </a:rPr>
                  <a:t> mol CH</a:t>
                </a:r>
                <a:r>
                  <a:rPr lang="vi-VN" sz="2400" baseline="-25000" dirty="0">
                    <a:solidFill>
                      <a:srgbClr val="000000"/>
                    </a:solidFill>
                    <a:latin typeface="UTM Avo" panose="02040603050506020204" pitchFamily="18" charset="0"/>
                  </a:rPr>
                  <a:t>4</a:t>
                </a:r>
                <a:r>
                  <a:rPr lang="en-US" sz="2400" dirty="0">
                    <a:solidFill>
                      <a:srgbClr val="000000"/>
                    </a:solidFill>
                    <a:latin typeface="UTM Avo" panose="02040603050506020204" pitchFamily="18" charset="0"/>
                  </a:rPr>
                  <a:t> </a:t>
                </a:r>
                <a:r>
                  <a:rPr lang="vi-VN" sz="2400" dirty="0">
                    <a:solidFill>
                      <a:srgbClr val="000000"/>
                    </a:solidFill>
                    <a:latin typeface="UTM Avo" panose="02040603050506020204" pitchFamily="18" charset="0"/>
                  </a:rPr>
                  <a:t>(g) cần hấp thu 249,9</a:t>
                </a:r>
                <a:r>
                  <a:rPr lang="en-US" sz="2400" dirty="0">
                    <a:solidFill>
                      <a:srgbClr val="000000"/>
                    </a:solidFill>
                    <a:latin typeface="UTM Avo" panose="02040603050506020204" pitchFamily="18" charset="0"/>
                  </a:rPr>
                  <a:t> </a:t>
                </a:r>
                <a:r>
                  <a:rPr lang="vi-VN" sz="2400" dirty="0">
                    <a:solidFill>
                      <a:srgbClr val="000000"/>
                    </a:solidFill>
                    <a:latin typeface="UTM Avo" panose="02040603050506020204" pitchFamily="18" charset="0"/>
                  </a:rPr>
                  <a:t>.</a:t>
                </a:r>
                <a:r>
                  <a:rPr lang="en-US" sz="2400" dirty="0">
                    <a:solidFill>
                      <a:srgbClr val="000000"/>
                    </a:solidFill>
                    <a:latin typeface="UTM Avo" panose="02040603050506020204" pitchFamily="18" charset="0"/>
                  </a:rPr>
                  <a:t> </a:t>
                </a:r>
                <a14:m>
                  <m:oMath xmlns:m="http://schemas.openxmlformats.org/officeDocument/2006/math">
                    <m:f>
                      <m:fPr>
                        <m:ctrlPr>
                          <a:rPr lang="en-US" sz="2400" i="1" dirty="0">
                            <a:solidFill>
                              <a:srgbClr val="000000"/>
                            </a:solidFill>
                            <a:latin typeface="Cambria Math" panose="02040503050406030204" pitchFamily="18" charset="0"/>
                          </a:rPr>
                        </m:ctrlPr>
                      </m:fPr>
                      <m:num>
                        <m:r>
                          <m:rPr>
                            <m:nor/>
                          </m:rPr>
                          <a:rPr lang="en-US" sz="2400" i="0" dirty="0">
                            <a:solidFill>
                              <a:srgbClr val="000000"/>
                            </a:solidFill>
                            <a:latin typeface="UTM Avo" panose="02040603050506020204" pitchFamily="18" charset="0"/>
                          </a:rPr>
                          <m:t>1</m:t>
                        </m:r>
                      </m:num>
                      <m:den>
                        <m:r>
                          <m:rPr>
                            <m:nor/>
                          </m:rPr>
                          <a:rPr lang="en-US" sz="2400" i="0" dirty="0">
                            <a:solidFill>
                              <a:srgbClr val="000000"/>
                            </a:solidFill>
                            <a:latin typeface="UTM Avo" panose="02040603050506020204" pitchFamily="18" charset="0"/>
                          </a:rPr>
                          <m:t>6</m:t>
                        </m:r>
                      </m:den>
                    </m:f>
                    <m:r>
                      <a:rPr lang="en-US" sz="2400" dirty="0">
                        <a:solidFill>
                          <a:srgbClr val="000000"/>
                        </a:solidFill>
                        <a:latin typeface="Cambria Math" panose="02040503050406030204" pitchFamily="18" charset="0"/>
                      </a:rPr>
                      <m:t> </m:t>
                    </m:r>
                  </m:oMath>
                </a14:m>
                <a:r>
                  <a:rPr lang="vi-VN" sz="2400" dirty="0">
                    <a:solidFill>
                      <a:srgbClr val="000000"/>
                    </a:solidFill>
                    <a:latin typeface="UTM Avo" panose="02040603050506020204" pitchFamily="18" charset="0"/>
                  </a:rPr>
                  <a:t> = 41,65 kJ nhiệt lượng.</a:t>
                </a:r>
              </a:p>
            </p:txBody>
          </p:sp>
        </mc:Choice>
        <mc:Fallback xmlns="">
          <p:sp>
            <p:nvSpPr>
              <p:cNvPr id="4" name="Text Box 164">
                <a:extLst>
                  <a:ext uri="{FF2B5EF4-FFF2-40B4-BE49-F238E27FC236}">
                    <a16:creationId xmlns:a16="http://schemas.microsoft.com/office/drawing/2014/main" id="{4C494885-4BED-E376-A364-3B446E149C01}"/>
                  </a:ext>
                </a:extLst>
              </p:cNvPr>
              <p:cNvSpPr txBox="1">
                <a:spLocks noRot="1" noChangeAspect="1" noMove="1" noResize="1" noEditPoints="1" noAdjustHandles="1" noChangeArrowheads="1" noChangeShapeType="1" noTextEdit="1"/>
              </p:cNvSpPr>
              <p:nvPr/>
            </p:nvSpPr>
            <p:spPr>
              <a:xfrm>
                <a:off x="690880" y="1801171"/>
                <a:ext cx="10928348" cy="4077270"/>
              </a:xfrm>
              <a:prstGeom prst="rect">
                <a:avLst/>
              </a:prstGeom>
              <a:blipFill>
                <a:blip r:embed="rId3"/>
                <a:stretch>
                  <a:fillRect l="-837" r="-781"/>
                </a:stretch>
              </a:blipFill>
              <a:ln w="9525">
                <a:noFill/>
              </a:ln>
            </p:spPr>
            <p:txBody>
              <a:bodyPr/>
              <a:lstStyle/>
              <a:p>
                <a:r>
                  <a:rPr lang="en-US">
                    <a:noFill/>
                  </a:rPr>
                  <a:t> </a:t>
                </a:r>
              </a:p>
            </p:txBody>
          </p:sp>
        </mc:Fallback>
      </mc:AlternateContent>
    </p:spTree>
    <p:extLst>
      <p:ext uri="{BB962C8B-B14F-4D97-AF65-F5344CB8AC3E}">
        <p14:creationId xmlns:p14="http://schemas.microsoft.com/office/powerpoint/2010/main" val="20144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690880" y="1831651"/>
            <a:ext cx="7772400" cy="4273862"/>
          </a:xfrm>
          <a:prstGeom prst="rect">
            <a:avLst/>
          </a:prstGeom>
          <a:noFill/>
          <a:ln w="9525">
            <a:noFill/>
          </a:ln>
        </p:spPr>
        <p:txBody>
          <a:bodyPr wrap="square">
            <a:spAutoFit/>
          </a:bodyPr>
          <a:lstStyle/>
          <a:p>
            <a:pPr algn="just">
              <a:lnSpc>
                <a:spcPct val="150000"/>
              </a:lnSpc>
            </a:pPr>
            <a:r>
              <a:rPr lang="vi-VN" sz="2300" dirty="0">
                <a:solidFill>
                  <a:srgbClr val="000000"/>
                </a:solidFill>
                <a:latin typeface="UTM Avo" panose="02040603050506020204" pitchFamily="18" charset="0"/>
                <a:cs typeface="Arial" panose="020B0604020202020204" pitchFamily="34" charset="0"/>
              </a:rPr>
              <a:t>Đối với các phản ứng toả nhiệt, một số phản ứng cần phải khơi mào. Chẳng hạn phải đốt nóng để gây phản ứng cho một  lượng  nhỏ  chất  ban  đầu  (trong  các  phản  ứng  cháy, nổ,...); sau đó, phản ứng toả nhiệt có thể tự tiếp diễn mà không cần tiếp tục đun nóng. Một số phản ứng không cần có giai đoạn khơi mào (ví dụ: phản ứng tạo gỉ sắt, gỉ đồng; phản ứng trung hoà acid – base;...). </a:t>
            </a:r>
          </a:p>
        </p:txBody>
      </p:sp>
      <p:pic>
        <p:nvPicPr>
          <p:cNvPr id="3" name="Picture 4">
            <a:extLst>
              <a:ext uri="{FF2B5EF4-FFF2-40B4-BE49-F238E27FC236}">
                <a16:creationId xmlns:a16="http://schemas.microsoft.com/office/drawing/2014/main" id="{1271E1D8-6A92-92FD-B762-6FAB79EDE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50421" y="2026920"/>
            <a:ext cx="3106299" cy="2946400"/>
          </a:xfrm>
          <a:prstGeom prst="rect">
            <a:avLst/>
          </a:prstGeom>
          <a:noFill/>
          <a:ln>
            <a:noFill/>
          </a:ln>
        </p:spPr>
      </p:pic>
    </p:spTree>
    <p:extLst>
      <p:ext uri="{BB962C8B-B14F-4D97-AF65-F5344CB8AC3E}">
        <p14:creationId xmlns:p14="http://schemas.microsoft.com/office/powerpoint/2010/main" val="427811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690880" y="1831651"/>
            <a:ext cx="7772400" cy="4273862"/>
          </a:xfrm>
          <a:prstGeom prst="rect">
            <a:avLst/>
          </a:prstGeom>
          <a:noFill/>
          <a:ln w="9525">
            <a:noFill/>
          </a:ln>
        </p:spPr>
        <p:txBody>
          <a:bodyPr wrap="square">
            <a:spAutoFit/>
          </a:bodyPr>
          <a:lstStyle/>
          <a:p>
            <a:pPr algn="just">
              <a:lnSpc>
                <a:spcPct val="150000"/>
              </a:lnSpc>
            </a:pPr>
            <a:r>
              <a:rPr lang="vi-VN" sz="2300" dirty="0">
                <a:solidFill>
                  <a:srgbClr val="000000"/>
                </a:solidFill>
                <a:latin typeface="UTM Avo" panose="02040603050506020204" pitchFamily="18" charset="0"/>
                <a:cs typeface="Arial" panose="020B0604020202020204" pitchFamily="34" charset="0"/>
              </a:rPr>
              <a:t>Trái lại, phần lớn các phản  ứng  thu  nhiệt  diễn  ra  đều  cần  phải  cung  cấp  năng lượng từ nguồn bên ngoài. Ví dụ, phản ứng nung vôi cần nhiệt từ quá trình đốt cháy than, nếu dừng cung cấp nhiệt thì phản ứng nung vôi sẽ không tiếp diễn. Một số phản ứng thu nhiệt diễn ra bằng cách lấy nhiệt từ môi trường bên ngoài nên làm cho nhiệt độ của môi trường xung quanh giảm đi.</a:t>
            </a:r>
          </a:p>
        </p:txBody>
      </p:sp>
      <p:pic>
        <p:nvPicPr>
          <p:cNvPr id="3" name="Picture 4">
            <a:extLst>
              <a:ext uri="{FF2B5EF4-FFF2-40B4-BE49-F238E27FC236}">
                <a16:creationId xmlns:a16="http://schemas.microsoft.com/office/drawing/2014/main" id="{1271E1D8-6A92-92FD-B762-6FAB79EDE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50421" y="2026920"/>
            <a:ext cx="3106299" cy="2946400"/>
          </a:xfrm>
          <a:prstGeom prst="rect">
            <a:avLst/>
          </a:prstGeom>
          <a:noFill/>
          <a:ln>
            <a:noFill/>
          </a:ln>
        </p:spPr>
      </p:pic>
    </p:spTree>
    <p:extLst>
      <p:ext uri="{BB962C8B-B14F-4D97-AF65-F5344CB8AC3E}">
        <p14:creationId xmlns:p14="http://schemas.microsoft.com/office/powerpoint/2010/main" val="287260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791011"/>
            <a:ext cx="10928348" cy="574388"/>
          </a:xfrm>
          <a:prstGeom prst="rect">
            <a:avLst/>
          </a:prstGeom>
          <a:noFill/>
          <a:ln w="9525">
            <a:noFill/>
          </a:ln>
        </p:spPr>
        <p:txBody>
          <a:bodyPr wrap="square">
            <a:spAutoFit/>
          </a:bodyPr>
          <a:lstStyle/>
          <a:p>
            <a:pPr algn="just">
              <a:lnSpc>
                <a:spcPct val="150000"/>
              </a:lnSpc>
            </a:pPr>
            <a:r>
              <a:rPr lang="en-US" sz="2400" b="1" dirty="0">
                <a:solidFill>
                  <a:srgbClr val="000000"/>
                </a:solidFill>
                <a:latin typeface="UTM Avo" panose="02040603050506020204" pitchFamily="18" charset="0"/>
                <a:cs typeface="Arial" panose="020B0604020202020204" pitchFamily="34" charset="0"/>
              </a:rPr>
              <a:t>Câu 3: </a:t>
            </a:r>
            <a:r>
              <a:rPr lang="en-US" sz="2400" dirty="0" err="1">
                <a:solidFill>
                  <a:srgbClr val="000000"/>
                </a:solidFill>
                <a:latin typeface="UTM Avo" panose="02040603050506020204" pitchFamily="18" charset="0"/>
                <a:cs typeface="Arial" panose="020B0604020202020204" pitchFamily="34" charset="0"/>
              </a:rPr>
              <a:t>Lập</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bảng</a:t>
            </a:r>
            <a:r>
              <a:rPr lang="en-US" sz="2400" dirty="0">
                <a:solidFill>
                  <a:srgbClr val="000000"/>
                </a:solidFill>
                <a:latin typeface="UTM Avo" panose="02040603050506020204" pitchFamily="18" charset="0"/>
                <a:cs typeface="Arial" panose="020B0604020202020204" pitchFamily="34" charset="0"/>
              </a:rPr>
              <a:t> so </a:t>
            </a:r>
            <a:r>
              <a:rPr lang="en-US" sz="2400" dirty="0" err="1">
                <a:solidFill>
                  <a:srgbClr val="000000"/>
                </a:solidFill>
                <a:latin typeface="UTM Avo" panose="02040603050506020204" pitchFamily="18" charset="0"/>
                <a:cs typeface="Arial" panose="020B0604020202020204" pitchFamily="34" charset="0"/>
              </a:rPr>
              <a:t>sánh</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ứng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thu</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nhiệt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và</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ứng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toả</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nhiệt</a:t>
            </a:r>
            <a:r>
              <a:rPr lang="en-US" sz="2400" dirty="0">
                <a:solidFill>
                  <a:srgbClr val="000000"/>
                </a:solidFill>
                <a:latin typeface="UTM Avo" panose="02040603050506020204" pitchFamily="18"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F2333F7E-ACCE-4E18-3380-051AF9155C49}"/>
              </a:ext>
            </a:extLst>
          </p:cNvPr>
          <p:cNvGraphicFramePr/>
          <p:nvPr>
            <p:extLst>
              <p:ext uri="{D42A27DB-BD31-4B8C-83A1-F6EECF244321}">
                <p14:modId xmlns:p14="http://schemas.microsoft.com/office/powerpoint/2010/main" val="2812073969"/>
              </p:ext>
            </p:extLst>
          </p:nvPr>
        </p:nvGraphicFramePr>
        <p:xfrm>
          <a:off x="805180" y="2524760"/>
          <a:ext cx="10574019" cy="2762250"/>
        </p:xfrm>
        <a:graphic>
          <a:graphicData uri="http://schemas.openxmlformats.org/drawingml/2006/table">
            <a:tbl>
              <a:tblPr firstRow="1" bandRow="1">
                <a:tableStyleId>{5C22544A-7EE6-4342-B048-85BDC9FD1C3A}</a:tableStyleId>
              </a:tblPr>
              <a:tblGrid>
                <a:gridCol w="3524673">
                  <a:extLst>
                    <a:ext uri="{9D8B030D-6E8A-4147-A177-3AD203B41FA5}">
                      <a16:colId xmlns:a16="http://schemas.microsoft.com/office/drawing/2014/main" val="20000"/>
                    </a:ext>
                  </a:extLst>
                </a:gridCol>
                <a:gridCol w="3524673">
                  <a:extLst>
                    <a:ext uri="{9D8B030D-6E8A-4147-A177-3AD203B41FA5}">
                      <a16:colId xmlns:a16="http://schemas.microsoft.com/office/drawing/2014/main" val="20001"/>
                    </a:ext>
                  </a:extLst>
                </a:gridCol>
                <a:gridCol w="3524673">
                  <a:extLst>
                    <a:ext uri="{9D8B030D-6E8A-4147-A177-3AD203B41FA5}">
                      <a16:colId xmlns:a16="http://schemas.microsoft.com/office/drawing/2014/main" val="20002"/>
                    </a:ext>
                  </a:extLst>
                </a:gridCol>
              </a:tblGrid>
              <a:tr h="920750">
                <a:tc>
                  <a:txBody>
                    <a:bodyPr/>
                    <a:lstStyle/>
                    <a:p>
                      <a:pPr algn="ctr">
                        <a:buNone/>
                      </a:pPr>
                      <a:endParaRPr lang="en-US" sz="240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buNone/>
                      </a:pP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toả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nhiệt</a:t>
                      </a:r>
                      <a:endParaRPr lang="en-US" sz="240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buNone/>
                      </a:pP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nhiệt</a:t>
                      </a:r>
                      <a:endParaRPr lang="en-US" sz="2400" dirty="0">
                        <a:latin typeface="UTM Avo" panose="02040603050506020204" pitchFamily="18" charset="0"/>
                        <a:cs typeface="Arial" panose="020B0604020202020204" pitchFamily="34" charset="0"/>
                      </a:endParaRPr>
                    </a:p>
                  </a:txBody>
                  <a:tcPr marL="60960" marR="60960" marT="30480" marB="30480" anchor="ctr"/>
                </a:tc>
                <a:extLst>
                  <a:ext uri="{0D108BD9-81ED-4DB2-BD59-A6C34878D82A}">
                    <a16:rowId xmlns:a16="http://schemas.microsoft.com/office/drawing/2014/main" val="10000"/>
                  </a:ext>
                </a:extLst>
              </a:tr>
              <a:tr h="920750">
                <a:tc>
                  <a:txBody>
                    <a:bodyPr/>
                    <a:lstStyle/>
                    <a:p>
                      <a:pPr algn="ctr">
                        <a:buNone/>
                      </a:pPr>
                      <a:r>
                        <a:rPr lang="en-US" sz="2400" b="1" dirty="0">
                          <a:latin typeface="UTM Avo" panose="02040603050506020204" pitchFamily="18" charset="0"/>
                          <a:cs typeface="Arial" panose="020B0604020202020204" pitchFamily="34" charset="0"/>
                        </a:rPr>
                        <a:t>Giai </a:t>
                      </a:r>
                      <a:r>
                        <a:rPr lang="en-US" sz="2400" b="1" dirty="0" err="1">
                          <a:latin typeface="UTM Avo" panose="02040603050506020204" pitchFamily="18" charset="0"/>
                          <a:cs typeface="Arial" panose="020B0604020202020204" pitchFamily="34" charset="0"/>
                        </a:rPr>
                        <a:t>đoạn</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khơi</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mào</a:t>
                      </a:r>
                      <a:r>
                        <a:rPr lang="en-US" sz="2400" b="1" dirty="0">
                          <a:latin typeface="UTM Avo" panose="02040603050506020204" pitchFamily="18" charset="0"/>
                          <a:cs typeface="Arial" panose="020B0604020202020204" pitchFamily="34" charset="0"/>
                        </a:rPr>
                        <a:t> </a:t>
                      </a:r>
                    </a:p>
                  </a:txBody>
                  <a:tcPr marL="60960" marR="60960" marT="30480" marB="30480" anchor="ctr"/>
                </a:tc>
                <a:tc>
                  <a:txBody>
                    <a:bodyPr/>
                    <a:lstStyle/>
                    <a:p>
                      <a:pPr algn="ctr">
                        <a:buNone/>
                      </a:pPr>
                      <a:endParaRPr lang="en-US" sz="240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buNone/>
                      </a:pPr>
                      <a:endParaRPr lang="en-US" sz="2400" dirty="0">
                        <a:latin typeface="UTM Avo" panose="02040603050506020204" pitchFamily="18" charset="0"/>
                        <a:cs typeface="Arial" panose="020B0604020202020204" pitchFamily="34" charset="0"/>
                      </a:endParaRPr>
                    </a:p>
                  </a:txBody>
                  <a:tcPr marL="60960" marR="60960" marT="30480" marB="30480" anchor="ctr"/>
                </a:tc>
                <a:extLst>
                  <a:ext uri="{0D108BD9-81ED-4DB2-BD59-A6C34878D82A}">
                    <a16:rowId xmlns:a16="http://schemas.microsoft.com/office/drawing/2014/main" val="10001"/>
                  </a:ext>
                </a:extLst>
              </a:tr>
              <a:tr h="920750">
                <a:tc>
                  <a:txBody>
                    <a:bodyPr/>
                    <a:lstStyle/>
                    <a:p>
                      <a:pPr algn="ctr">
                        <a:buNone/>
                      </a:pPr>
                      <a:r>
                        <a:rPr lang="en-US" sz="2400" b="1" dirty="0">
                          <a:latin typeface="UTM Avo" panose="02040603050506020204" pitchFamily="18" charset="0"/>
                          <a:cs typeface="Arial" panose="020B0604020202020204" pitchFamily="34" charset="0"/>
                        </a:rPr>
                        <a:t>Giai </a:t>
                      </a:r>
                      <a:r>
                        <a:rPr lang="en-US" sz="2400" b="1" dirty="0" err="1">
                          <a:latin typeface="UTM Avo" panose="02040603050506020204" pitchFamily="18" charset="0"/>
                          <a:cs typeface="Arial" panose="020B0604020202020204" pitchFamily="34" charset="0"/>
                        </a:rPr>
                        <a:t>đoạn</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tiếp</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diễn</a:t>
                      </a:r>
                      <a:endParaRPr lang="en-US" sz="2400" b="1" dirty="0">
                        <a:latin typeface="UTM Avo" panose="02040603050506020204" pitchFamily="18" charset="0"/>
                        <a:cs typeface="Arial" panose="020B0604020202020204" pitchFamily="34" charset="0"/>
                      </a:endParaRPr>
                    </a:p>
                  </a:txBody>
                  <a:tcPr marL="60960" marR="60960" marT="30480" marB="30480" anchor="ctr"/>
                </a:tc>
                <a:tc>
                  <a:txBody>
                    <a:bodyPr/>
                    <a:lstStyle/>
                    <a:p>
                      <a:pPr algn="ctr">
                        <a:buNone/>
                      </a:pPr>
                      <a:endParaRPr lang="en-US" sz="240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buNone/>
                      </a:pPr>
                      <a:endParaRPr lang="en-US" sz="2400" dirty="0">
                        <a:latin typeface="UTM Avo" panose="02040603050506020204" pitchFamily="18" charset="0"/>
                        <a:cs typeface="Arial" panose="020B0604020202020204" pitchFamily="34" charset="0"/>
                      </a:endParaRPr>
                    </a:p>
                  </a:txBody>
                  <a:tcPr marL="60960" marR="60960" marT="30480" marB="3048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03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791011"/>
            <a:ext cx="10928348" cy="574388"/>
          </a:xfrm>
          <a:prstGeom prst="rect">
            <a:avLst/>
          </a:prstGeom>
          <a:noFill/>
          <a:ln w="9525">
            <a:noFill/>
          </a:ln>
        </p:spPr>
        <p:txBody>
          <a:bodyPr wrap="square">
            <a:spAutoFit/>
          </a:bodyPr>
          <a:lstStyle/>
          <a:p>
            <a:pPr algn="just">
              <a:lnSpc>
                <a:spcPct val="150000"/>
              </a:lnSpc>
            </a:pPr>
            <a:r>
              <a:rPr lang="en-US" sz="2400" b="1" dirty="0">
                <a:latin typeface="UTM Avo" panose="02040603050506020204" pitchFamily="18" charset="0"/>
                <a:cs typeface="Arial" panose="020B0604020202020204" pitchFamily="34" charset="0"/>
              </a:rPr>
              <a:t>Câu 3:</a:t>
            </a:r>
            <a:endParaRPr lang="en-US" sz="2400" dirty="0">
              <a:latin typeface="UTM Avo" panose="020406030505060202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D3C3AC06-89C1-31A8-1A3D-BC091E6096F1}"/>
              </a:ext>
            </a:extLst>
          </p:cNvPr>
          <p:cNvGraphicFramePr/>
          <p:nvPr>
            <p:extLst>
              <p:ext uri="{D42A27DB-BD31-4B8C-83A1-F6EECF244321}">
                <p14:modId xmlns:p14="http://schemas.microsoft.com/office/powerpoint/2010/main" val="2837970843"/>
              </p:ext>
            </p:extLst>
          </p:nvPr>
        </p:nvGraphicFramePr>
        <p:xfrm>
          <a:off x="812800" y="2392681"/>
          <a:ext cx="10744200" cy="4018279"/>
        </p:xfrm>
        <a:graphic>
          <a:graphicData uri="http://schemas.openxmlformats.org/drawingml/2006/table">
            <a:tbl>
              <a:tblPr firstRow="1" bandRow="1">
                <a:tableStyleId>{5C22544A-7EE6-4342-B048-85BDC9FD1C3A}</a:tableStyleId>
              </a:tblPr>
              <a:tblGrid>
                <a:gridCol w="2885440">
                  <a:extLst>
                    <a:ext uri="{9D8B030D-6E8A-4147-A177-3AD203B41FA5}">
                      <a16:colId xmlns:a16="http://schemas.microsoft.com/office/drawing/2014/main" val="20000"/>
                    </a:ext>
                  </a:extLst>
                </a:gridCol>
                <a:gridCol w="427736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569777">
                <a:tc>
                  <a:txBody>
                    <a:bodyPr/>
                    <a:lstStyle/>
                    <a:p>
                      <a:pPr algn="ctr">
                        <a:lnSpc>
                          <a:spcPct val="150000"/>
                        </a:lnSpc>
                        <a:buNone/>
                      </a:pPr>
                      <a:endParaRPr lang="en-US" sz="240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lnSpc>
                          <a:spcPct val="150000"/>
                        </a:lnSpc>
                        <a:buNone/>
                      </a:pP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toả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nhiệt</a:t>
                      </a:r>
                      <a:endParaRPr lang="en-US" sz="2400" dirty="0">
                        <a:latin typeface="UTM Avo" panose="02040603050506020204" pitchFamily="18" charset="0"/>
                        <a:cs typeface="Arial" panose="020B0604020202020204" pitchFamily="34" charset="0"/>
                      </a:endParaRPr>
                    </a:p>
                  </a:txBody>
                  <a:tcPr marL="60960" marR="60960" marT="30480" marB="30480" anchor="ctr"/>
                </a:tc>
                <a:tc>
                  <a:txBody>
                    <a:bodyPr/>
                    <a:lstStyle/>
                    <a:p>
                      <a:pPr algn="ctr">
                        <a:lnSpc>
                          <a:spcPct val="150000"/>
                        </a:lnSpc>
                        <a:buNone/>
                      </a:pP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nhiệt</a:t>
                      </a:r>
                      <a:endParaRPr lang="en-US" sz="2400" dirty="0">
                        <a:latin typeface="UTM Avo" panose="02040603050506020204" pitchFamily="18" charset="0"/>
                        <a:cs typeface="Arial" panose="020B0604020202020204" pitchFamily="34" charset="0"/>
                      </a:endParaRPr>
                    </a:p>
                  </a:txBody>
                  <a:tcPr marL="60960" marR="60960" marT="30480" marB="30480" anchor="ctr"/>
                </a:tc>
                <a:extLst>
                  <a:ext uri="{0D108BD9-81ED-4DB2-BD59-A6C34878D82A}">
                    <a16:rowId xmlns:a16="http://schemas.microsoft.com/office/drawing/2014/main" val="10000"/>
                  </a:ext>
                </a:extLst>
              </a:tr>
              <a:tr h="1724251">
                <a:tc>
                  <a:txBody>
                    <a:bodyPr/>
                    <a:lstStyle/>
                    <a:p>
                      <a:pPr algn="ctr">
                        <a:lnSpc>
                          <a:spcPct val="150000"/>
                        </a:lnSpc>
                        <a:buNone/>
                      </a:pPr>
                      <a:r>
                        <a:rPr lang="en-US" sz="2400" b="1" dirty="0">
                          <a:solidFill>
                            <a:srgbClr val="000000"/>
                          </a:solidFill>
                          <a:latin typeface="UTM Avo" panose="02040603050506020204" pitchFamily="18" charset="0"/>
                          <a:cs typeface="Arial" panose="020B0604020202020204" pitchFamily="34" charset="0"/>
                        </a:rPr>
                        <a:t>Giai </a:t>
                      </a:r>
                      <a:r>
                        <a:rPr lang="en-US" sz="2400" b="1" dirty="0" err="1">
                          <a:solidFill>
                            <a:srgbClr val="000000"/>
                          </a:solidFill>
                          <a:latin typeface="UTM Avo" panose="02040603050506020204" pitchFamily="18" charset="0"/>
                          <a:cs typeface="Arial" panose="020B0604020202020204" pitchFamily="34" charset="0"/>
                        </a:rPr>
                        <a:t>đoạn</a:t>
                      </a:r>
                      <a:r>
                        <a:rPr lang="en-US" sz="2400" b="1" dirty="0">
                          <a:solidFill>
                            <a:srgbClr val="000000"/>
                          </a:solidFill>
                          <a:latin typeface="UTM Avo" panose="02040603050506020204" pitchFamily="18" charset="0"/>
                          <a:cs typeface="Arial" panose="020B0604020202020204" pitchFamily="34" charset="0"/>
                        </a:rPr>
                        <a:t> </a:t>
                      </a:r>
                      <a:r>
                        <a:rPr lang="en-US" sz="2400" b="1" dirty="0" err="1">
                          <a:solidFill>
                            <a:srgbClr val="000000"/>
                          </a:solidFill>
                          <a:latin typeface="UTM Avo" panose="02040603050506020204" pitchFamily="18" charset="0"/>
                          <a:cs typeface="Arial" panose="020B0604020202020204" pitchFamily="34" charset="0"/>
                        </a:rPr>
                        <a:t>khơi</a:t>
                      </a:r>
                      <a:r>
                        <a:rPr lang="en-US" sz="2400" b="1" dirty="0">
                          <a:solidFill>
                            <a:srgbClr val="000000"/>
                          </a:solidFill>
                          <a:latin typeface="UTM Avo" panose="02040603050506020204" pitchFamily="18" charset="0"/>
                          <a:cs typeface="Arial" panose="020B0604020202020204" pitchFamily="34" charset="0"/>
                        </a:rPr>
                        <a:t> </a:t>
                      </a:r>
                      <a:r>
                        <a:rPr lang="en-US" sz="2400" b="1" dirty="0" err="1">
                          <a:solidFill>
                            <a:srgbClr val="000000"/>
                          </a:solidFill>
                          <a:latin typeface="UTM Avo" panose="02040603050506020204" pitchFamily="18" charset="0"/>
                          <a:cs typeface="Arial" panose="020B0604020202020204" pitchFamily="34" charset="0"/>
                        </a:rPr>
                        <a:t>mào</a:t>
                      </a:r>
                      <a:r>
                        <a:rPr lang="en-US" sz="2400" b="1" dirty="0">
                          <a:solidFill>
                            <a:srgbClr val="000000"/>
                          </a:solidFill>
                          <a:latin typeface="UTM Avo" panose="02040603050506020204" pitchFamily="18" charset="0"/>
                          <a:cs typeface="Arial" panose="020B0604020202020204" pitchFamily="34" charset="0"/>
                        </a:rPr>
                        <a:t> </a:t>
                      </a:r>
                    </a:p>
                  </a:txBody>
                  <a:tcPr marL="60960" marR="60960" marT="30480" marB="30480" anchor="ctr"/>
                </a:tc>
                <a:tc>
                  <a:txBody>
                    <a:bodyPr/>
                    <a:lstStyle/>
                    <a:p>
                      <a:pPr algn="just">
                        <a:lnSpc>
                          <a:spcPct val="150000"/>
                        </a:lnSpc>
                        <a:buNone/>
                      </a:pPr>
                      <a:r>
                        <a:rPr lang="en-US" sz="2400" dirty="0" err="1">
                          <a:solidFill>
                            <a:srgbClr val="000000"/>
                          </a:solidFill>
                          <a:latin typeface="UTM Avo" panose="02040603050506020204" pitchFamily="18" charset="0"/>
                          <a:cs typeface="Arial" panose="020B0604020202020204" pitchFamily="34" charset="0"/>
                        </a:rPr>
                        <a:t>Có</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hoặc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không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cần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khơi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mào</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tuỳ</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ứng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cụ</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thể</a:t>
                      </a:r>
                      <a:r>
                        <a:rPr lang="en-US" sz="2400" dirty="0">
                          <a:solidFill>
                            <a:srgbClr val="000000"/>
                          </a:solidFill>
                          <a:latin typeface="UTM Avo" panose="02040603050506020204" pitchFamily="18" charset="0"/>
                          <a:cs typeface="Arial" panose="020B0604020202020204" pitchFamily="34" charset="0"/>
                        </a:rPr>
                        <a:t>.</a:t>
                      </a:r>
                    </a:p>
                  </a:txBody>
                  <a:tcPr marL="60960" marR="60960" marT="30480" marB="30480" anchor="ctr"/>
                </a:tc>
                <a:tc>
                  <a:txBody>
                    <a:bodyPr/>
                    <a:lstStyle/>
                    <a:p>
                      <a:pPr algn="just">
                        <a:lnSpc>
                          <a:spcPct val="150000"/>
                        </a:lnSpc>
                        <a:buNone/>
                      </a:pPr>
                      <a:r>
                        <a:rPr lang="en-US" sz="2400" dirty="0" err="1">
                          <a:solidFill>
                            <a:srgbClr val="000000"/>
                          </a:solidFill>
                          <a:latin typeface="UTM Avo" panose="02040603050506020204" pitchFamily="18" charset="0"/>
                          <a:cs typeface="Arial" panose="020B0604020202020204" pitchFamily="34" charset="0"/>
                        </a:rPr>
                        <a:t>Hầu</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hết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các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ứng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cần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thiết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khơi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mào</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đun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hoặc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đốt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nóng</a:t>
                      </a:r>
                      <a:r>
                        <a:rPr lang="en-US" sz="2400" dirty="0">
                          <a:solidFill>
                            <a:srgbClr val="000000"/>
                          </a:solidFill>
                          <a:latin typeface="UTM Avo" panose="02040603050506020204" pitchFamily="18" charset="0"/>
                          <a:cs typeface="Arial" panose="020B0604020202020204" pitchFamily="34" charset="0"/>
                        </a:rPr>
                        <a:t>)</a:t>
                      </a:r>
                    </a:p>
                  </a:txBody>
                  <a:tcPr marL="60960" marR="60960" marT="30480" marB="30480" anchor="ctr"/>
                </a:tc>
                <a:extLst>
                  <a:ext uri="{0D108BD9-81ED-4DB2-BD59-A6C34878D82A}">
                    <a16:rowId xmlns:a16="http://schemas.microsoft.com/office/drawing/2014/main" val="10001"/>
                  </a:ext>
                </a:extLst>
              </a:tr>
              <a:tr h="1724251">
                <a:tc>
                  <a:txBody>
                    <a:bodyPr/>
                    <a:lstStyle/>
                    <a:p>
                      <a:pPr algn="ctr">
                        <a:lnSpc>
                          <a:spcPct val="150000"/>
                        </a:lnSpc>
                        <a:buNone/>
                      </a:pPr>
                      <a:r>
                        <a:rPr lang="en-US" sz="2400" b="1" dirty="0">
                          <a:solidFill>
                            <a:srgbClr val="000000"/>
                          </a:solidFill>
                          <a:latin typeface="UTM Avo" panose="02040603050506020204" pitchFamily="18" charset="0"/>
                          <a:cs typeface="Arial" panose="020B0604020202020204" pitchFamily="34" charset="0"/>
                        </a:rPr>
                        <a:t>Giai </a:t>
                      </a:r>
                      <a:r>
                        <a:rPr lang="en-US" sz="2400" b="1" dirty="0" err="1">
                          <a:solidFill>
                            <a:srgbClr val="000000"/>
                          </a:solidFill>
                          <a:latin typeface="UTM Avo" panose="02040603050506020204" pitchFamily="18" charset="0"/>
                          <a:cs typeface="Arial" panose="020B0604020202020204" pitchFamily="34" charset="0"/>
                        </a:rPr>
                        <a:t>đoạn</a:t>
                      </a:r>
                      <a:r>
                        <a:rPr lang="en-US" sz="2400" b="1" dirty="0">
                          <a:solidFill>
                            <a:srgbClr val="000000"/>
                          </a:solidFill>
                          <a:latin typeface="UTM Avo" panose="02040603050506020204" pitchFamily="18" charset="0"/>
                          <a:cs typeface="Arial" panose="020B0604020202020204" pitchFamily="34" charset="0"/>
                        </a:rPr>
                        <a:t> </a:t>
                      </a:r>
                      <a:r>
                        <a:rPr lang="en-US" sz="2400" b="1" dirty="0" err="1">
                          <a:solidFill>
                            <a:srgbClr val="000000"/>
                          </a:solidFill>
                          <a:latin typeface="UTM Avo" panose="02040603050506020204" pitchFamily="18" charset="0"/>
                          <a:cs typeface="Arial" panose="020B0604020202020204" pitchFamily="34" charset="0"/>
                        </a:rPr>
                        <a:t>tiếp</a:t>
                      </a:r>
                      <a:r>
                        <a:rPr lang="en-US" sz="2400" b="1" dirty="0">
                          <a:solidFill>
                            <a:srgbClr val="000000"/>
                          </a:solidFill>
                          <a:latin typeface="UTM Avo" panose="02040603050506020204" pitchFamily="18" charset="0"/>
                          <a:cs typeface="Arial" panose="020B0604020202020204" pitchFamily="34" charset="0"/>
                        </a:rPr>
                        <a:t> </a:t>
                      </a:r>
                      <a:r>
                        <a:rPr lang="en-US" sz="2400" b="1" dirty="0" err="1">
                          <a:solidFill>
                            <a:srgbClr val="000000"/>
                          </a:solidFill>
                          <a:latin typeface="UTM Avo" panose="02040603050506020204" pitchFamily="18" charset="0"/>
                          <a:cs typeface="Arial" panose="020B0604020202020204" pitchFamily="34" charset="0"/>
                        </a:rPr>
                        <a:t>diễn</a:t>
                      </a:r>
                      <a:endParaRPr lang="en-US" sz="2400" b="1" dirty="0">
                        <a:solidFill>
                          <a:srgbClr val="000000"/>
                        </a:solidFill>
                        <a:latin typeface="UTM Avo" panose="02040603050506020204" pitchFamily="18" charset="0"/>
                        <a:cs typeface="Arial" panose="020B0604020202020204" pitchFamily="34" charset="0"/>
                      </a:endParaRPr>
                    </a:p>
                  </a:txBody>
                  <a:tcPr marL="60960" marR="60960" marT="30480" marB="30480" anchor="ctr"/>
                </a:tc>
                <a:tc>
                  <a:txBody>
                    <a:bodyPr/>
                    <a:lstStyle/>
                    <a:p>
                      <a:pPr algn="just">
                        <a:lnSpc>
                          <a:spcPct val="150000"/>
                        </a:lnSpc>
                        <a:buNone/>
                      </a:pPr>
                      <a:r>
                        <a:rPr lang="en-US" sz="2400" dirty="0" err="1">
                          <a:solidFill>
                            <a:srgbClr val="000000"/>
                          </a:solidFill>
                          <a:latin typeface="UTM Avo" panose="02040603050506020204" pitchFamily="18" charset="0"/>
                          <a:cs typeface="Arial" panose="020B0604020202020204" pitchFamily="34" charset="0"/>
                        </a:rPr>
                        <a:t>Hầu</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hết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các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ứng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không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cần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tiếp</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tục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đun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hoặc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đốt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nóng</a:t>
                      </a:r>
                      <a:r>
                        <a:rPr lang="en-US" sz="2400" dirty="0">
                          <a:solidFill>
                            <a:srgbClr val="000000"/>
                          </a:solidFill>
                          <a:latin typeface="UTM Avo" panose="02040603050506020204" pitchFamily="18" charset="0"/>
                          <a:cs typeface="Arial" panose="020B0604020202020204" pitchFamily="34" charset="0"/>
                        </a:rPr>
                        <a:t>.</a:t>
                      </a:r>
                    </a:p>
                  </a:txBody>
                  <a:tcPr marL="60960" marR="60960" marT="30480" marB="30480" anchor="ctr"/>
                </a:tc>
                <a:tc>
                  <a:txBody>
                    <a:bodyPr/>
                    <a:lstStyle/>
                    <a:p>
                      <a:pPr algn="just">
                        <a:lnSpc>
                          <a:spcPct val="150000"/>
                        </a:lnSpc>
                        <a:buNone/>
                      </a:pPr>
                      <a:r>
                        <a:rPr lang="en-US" sz="2400" dirty="0" err="1">
                          <a:solidFill>
                            <a:srgbClr val="000000"/>
                          </a:solidFill>
                          <a:latin typeface="UTM Avo" panose="02040603050506020204" pitchFamily="18" charset="0"/>
                          <a:cs typeface="Arial" panose="020B0604020202020204" pitchFamily="34" charset="0"/>
                        </a:rPr>
                        <a:t>Hầu</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hết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các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ứng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cần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phải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tiếp</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tục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đun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hoặc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đốt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nóng</a:t>
                      </a:r>
                      <a:r>
                        <a:rPr lang="en-US" sz="2400" dirty="0">
                          <a:solidFill>
                            <a:srgbClr val="000000"/>
                          </a:solidFill>
                          <a:latin typeface="UTM Avo" panose="02040603050506020204" pitchFamily="18" charset="0"/>
                          <a:cs typeface="Arial" panose="020B0604020202020204" pitchFamily="34" charset="0"/>
                        </a:rPr>
                        <a:t>.</a:t>
                      </a:r>
                    </a:p>
                  </a:txBody>
                  <a:tcPr marL="60960" marR="60960" marT="30480" marB="3048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426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791011"/>
            <a:ext cx="10928348" cy="1121846"/>
          </a:xfrm>
          <a:prstGeom prst="rect">
            <a:avLst/>
          </a:prstGeom>
          <a:noFill/>
          <a:ln w="9525">
            <a:noFill/>
          </a:ln>
        </p:spPr>
        <p:txBody>
          <a:bodyPr wrap="square">
            <a:spAutoFit/>
          </a:bodyPr>
          <a:lstStyle/>
          <a:p>
            <a:pPr algn="just">
              <a:lnSpc>
                <a:spcPct val="150000"/>
              </a:lnSpc>
            </a:pPr>
            <a:r>
              <a:rPr lang="en-US" sz="2400" b="1" dirty="0">
                <a:solidFill>
                  <a:srgbClr val="000000"/>
                </a:solidFill>
                <a:latin typeface="UTM Avo" panose="02040603050506020204" pitchFamily="18" charset="0"/>
                <a:cs typeface="Arial" panose="020B0604020202020204" pitchFamily="34" charset="0"/>
              </a:rPr>
              <a:t>Câu 1: </a:t>
            </a:r>
            <a:r>
              <a:rPr lang="en-US" sz="2400" dirty="0">
                <a:solidFill>
                  <a:srgbClr val="000000"/>
                </a:solidFill>
                <a:latin typeface="UTM Avo" panose="02040603050506020204" pitchFamily="18" charset="0"/>
                <a:cs typeface="Arial" panose="020B0604020202020204" pitchFamily="34" charset="0"/>
              </a:rPr>
              <a:t>Giải </a:t>
            </a:r>
            <a:r>
              <a:rPr lang="en-US" sz="2400" dirty="0" err="1">
                <a:solidFill>
                  <a:srgbClr val="000000"/>
                </a:solidFill>
                <a:latin typeface="UTM Avo" panose="02040603050506020204" pitchFamily="18" charset="0"/>
                <a:cs typeface="Arial" panose="020B0604020202020204" pitchFamily="34" charset="0"/>
              </a:rPr>
              <a:t>thích</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vì</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sao</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để</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giữ</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ấm</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cơ</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thể</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trước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lặn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người</a:t>
            </a:r>
            <a:r>
              <a:rPr lang="en-US" sz="2400" dirty="0">
                <a:solidFill>
                  <a:srgbClr val="000000"/>
                </a:solidFill>
                <a:latin typeface="UTM Avo" panose="02040603050506020204" pitchFamily="18" charset="0"/>
                <a:cs typeface="Arial" panose="020B0604020202020204" pitchFamily="34" charset="0"/>
              </a:rPr>
              <a:t> ta </a:t>
            </a:r>
            <a:r>
              <a:rPr lang="en-US" sz="2400" dirty="0" err="1">
                <a:solidFill>
                  <a:srgbClr val="000000"/>
                </a:solidFill>
                <a:latin typeface="UTM Avo" panose="02040603050506020204" pitchFamily="18" charset="0"/>
                <a:cs typeface="Arial" panose="020B0604020202020204" pitchFamily="34" charset="0"/>
              </a:rPr>
              <a:t>thường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uống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nước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mắm</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cốt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loại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nước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mắm</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chứa</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nhiều</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chất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đạm</a:t>
            </a:r>
            <a:r>
              <a:rPr lang="en-US" sz="2400" dirty="0">
                <a:solidFill>
                  <a:srgbClr val="000000"/>
                </a:solidFill>
                <a:latin typeface="UTM Avo" panose="02040603050506020204" pitchFamily="18" charset="0"/>
                <a:cs typeface="Arial" panose="020B0604020202020204" pitchFamily="34" charset="0"/>
              </a:rPr>
              <a:t>).</a:t>
            </a:r>
          </a:p>
        </p:txBody>
      </p:sp>
      <p:sp>
        <p:nvSpPr>
          <p:cNvPr id="2" name="Text Box 164">
            <a:extLst>
              <a:ext uri="{FF2B5EF4-FFF2-40B4-BE49-F238E27FC236}">
                <a16:creationId xmlns:a16="http://schemas.microsoft.com/office/drawing/2014/main" id="{BAC6D8A7-E434-54A4-85B9-4289D8EED4AF}"/>
              </a:ext>
            </a:extLst>
          </p:cNvPr>
          <p:cNvSpPr txBox="1"/>
          <p:nvPr/>
        </p:nvSpPr>
        <p:spPr>
          <a:xfrm>
            <a:off x="711200" y="3020371"/>
            <a:ext cx="10928348" cy="3337837"/>
          </a:xfrm>
          <a:prstGeom prst="rect">
            <a:avLst/>
          </a:prstGeom>
          <a:solidFill>
            <a:schemeClr val="accent5">
              <a:lumMod val="20000"/>
              <a:lumOff val="80000"/>
            </a:schemeClr>
          </a:solidFill>
          <a:ln w="9525">
            <a:noFill/>
          </a:ln>
        </p:spPr>
        <p:txBody>
          <a:bodyPr wrap="square">
            <a:spAutoFit/>
          </a:bodyPr>
          <a:lstStyle/>
          <a:p>
            <a:pPr algn="just">
              <a:lnSpc>
                <a:spcPct val="150000"/>
              </a:lnSpc>
            </a:pPr>
            <a:r>
              <a:rPr lang="vi-VN" sz="2400" dirty="0">
                <a:solidFill>
                  <a:srgbClr val="000000"/>
                </a:solidFill>
                <a:latin typeface="UTM Avo" panose="02040603050506020204" pitchFamily="18" charset="0"/>
                <a:cs typeface="Arial" panose="020B0604020202020204" pitchFamily="34" charset="0"/>
              </a:rPr>
              <a:t>Nước mắm là hỗn hợp của muối với các acid amin được chuyển biến từ protein trong thịt cá qua một quá trình thủy phân với tác nhân là các hệ enzim có sẵn trong ruột cá cùng với một loại vi khuẩn kị khí chịu mặn, nhờ các men chất đạm từ cá được cắt nhỏ thành các acid amin giúp cơ thể hấp thu trực tiếp và dễ dàng. Trong nước mắm cốt có chứa rất nhiều đạm giúp cung cấp năng lượng, giữ ấm cơ thể.</a:t>
            </a:r>
          </a:p>
        </p:txBody>
      </p:sp>
    </p:spTree>
    <p:extLst>
      <p:ext uri="{BB962C8B-B14F-4D97-AF65-F5344CB8AC3E}">
        <p14:creationId xmlns:p14="http://schemas.microsoft.com/office/powerpoint/2010/main" val="28720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791011"/>
            <a:ext cx="10928348" cy="1121846"/>
          </a:xfrm>
          <a:prstGeom prst="rect">
            <a:avLst/>
          </a:prstGeom>
          <a:noFill/>
          <a:ln w="9525">
            <a:noFill/>
          </a:ln>
        </p:spPr>
        <p:txBody>
          <a:bodyPr wrap="square">
            <a:spAutoFit/>
          </a:bodyPr>
          <a:lstStyle/>
          <a:p>
            <a:pPr algn="just">
              <a:lnSpc>
                <a:spcPct val="150000"/>
              </a:lnSpc>
            </a:pPr>
            <a:r>
              <a:rPr lang="en-US" sz="2400" b="1" dirty="0">
                <a:solidFill>
                  <a:srgbClr val="000000"/>
                </a:solidFill>
                <a:latin typeface="UTM Avo" panose="02040603050506020204" pitchFamily="18" charset="0"/>
                <a:cs typeface="Arial" panose="020B0604020202020204" pitchFamily="34" charset="0"/>
              </a:rPr>
              <a:t>Câu 1: </a:t>
            </a:r>
            <a:r>
              <a:rPr lang="en-US" sz="2400" dirty="0">
                <a:solidFill>
                  <a:srgbClr val="000000"/>
                </a:solidFill>
                <a:latin typeface="UTM Avo" panose="02040603050506020204" pitchFamily="18" charset="0"/>
                <a:cs typeface="Arial" panose="020B0604020202020204" pitchFamily="34" charset="0"/>
              </a:rPr>
              <a:t>Giải </a:t>
            </a:r>
            <a:r>
              <a:rPr lang="en-US" sz="2400" dirty="0" err="1">
                <a:solidFill>
                  <a:srgbClr val="000000"/>
                </a:solidFill>
                <a:latin typeface="UTM Avo" panose="02040603050506020204" pitchFamily="18" charset="0"/>
                <a:cs typeface="Arial" panose="020B0604020202020204" pitchFamily="34" charset="0"/>
              </a:rPr>
              <a:t>thích</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vì</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sao</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để</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giữ</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ấm</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cơ</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thể</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trước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lặn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người</a:t>
            </a:r>
            <a:r>
              <a:rPr lang="en-US" sz="2400" dirty="0">
                <a:solidFill>
                  <a:srgbClr val="000000"/>
                </a:solidFill>
                <a:latin typeface="UTM Avo" panose="02040603050506020204" pitchFamily="18" charset="0"/>
                <a:cs typeface="Arial" panose="020B0604020202020204" pitchFamily="34" charset="0"/>
              </a:rPr>
              <a:t> ta </a:t>
            </a:r>
            <a:r>
              <a:rPr lang="en-US" sz="2400" dirty="0" err="1">
                <a:solidFill>
                  <a:srgbClr val="000000"/>
                </a:solidFill>
                <a:latin typeface="UTM Avo" panose="02040603050506020204" pitchFamily="18" charset="0"/>
                <a:cs typeface="Arial" panose="020B0604020202020204" pitchFamily="34" charset="0"/>
              </a:rPr>
              <a:t>thường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uống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nước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mắm</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cốt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loại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nước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mắm</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chứa</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nhiều</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chất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đạm</a:t>
            </a:r>
            <a:r>
              <a:rPr lang="en-US" sz="2400" dirty="0">
                <a:solidFill>
                  <a:srgbClr val="000000"/>
                </a:solidFill>
                <a:latin typeface="UTM Avo" panose="02040603050506020204" pitchFamily="18" charset="0"/>
                <a:cs typeface="Arial" panose="020B0604020202020204" pitchFamily="34" charset="0"/>
              </a:rPr>
              <a:t>).</a:t>
            </a:r>
          </a:p>
        </p:txBody>
      </p:sp>
      <p:sp>
        <p:nvSpPr>
          <p:cNvPr id="2" name="Text Box 164">
            <a:extLst>
              <a:ext uri="{FF2B5EF4-FFF2-40B4-BE49-F238E27FC236}">
                <a16:creationId xmlns:a16="http://schemas.microsoft.com/office/drawing/2014/main" id="{BAC6D8A7-E434-54A4-85B9-4289D8EED4AF}"/>
              </a:ext>
            </a:extLst>
          </p:cNvPr>
          <p:cNvSpPr txBox="1"/>
          <p:nvPr/>
        </p:nvSpPr>
        <p:spPr>
          <a:xfrm>
            <a:off x="741680" y="3050851"/>
            <a:ext cx="10928348" cy="2229841"/>
          </a:xfrm>
          <a:prstGeom prst="rect">
            <a:avLst/>
          </a:prstGeom>
          <a:solidFill>
            <a:schemeClr val="accent5">
              <a:lumMod val="20000"/>
              <a:lumOff val="80000"/>
            </a:schemeClr>
          </a:solidFill>
          <a:ln w="9525">
            <a:noFill/>
          </a:ln>
        </p:spPr>
        <p:txBody>
          <a:bodyPr wrap="square">
            <a:spAutoFit/>
          </a:bodyPr>
          <a:lstStyle/>
          <a:p>
            <a:pPr algn="just">
              <a:lnSpc>
                <a:spcPct val="150000"/>
              </a:lnSpc>
            </a:pPr>
            <a:r>
              <a:rPr lang="vi-VN" sz="2400" dirty="0">
                <a:solidFill>
                  <a:srgbClr val="000000"/>
                </a:solidFill>
                <a:latin typeface="UTM Avo" panose="02040603050506020204" pitchFamily="18" charset="0"/>
                <a:cs typeface="Arial" panose="020B0604020202020204" pitchFamily="34" charset="0"/>
              </a:rPr>
              <a:t>Thực tế chứng minh trước khi lặn xuống nước uống nước mắm cốt giúp cơ thể người lặn nóng lên, xuống nước không còn thấy giá rét, tránh được nguy cơ cảm lạnh. Nước mắm cốt giúp tăng sức, giữ ấm cơ thể khi lặn xuống mực nước sâu.</a:t>
            </a:r>
          </a:p>
        </p:txBody>
      </p:sp>
    </p:spTree>
    <p:extLst>
      <p:ext uri="{BB962C8B-B14F-4D97-AF65-F5344CB8AC3E}">
        <p14:creationId xmlns:p14="http://schemas.microsoft.com/office/powerpoint/2010/main" val="204990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791011"/>
            <a:ext cx="11084560" cy="1681229"/>
          </a:xfrm>
          <a:prstGeom prst="rect">
            <a:avLst/>
          </a:prstGeom>
          <a:noFill/>
          <a:ln w="9525">
            <a:noFill/>
          </a:ln>
        </p:spPr>
        <p:txBody>
          <a:bodyPr wrap="square">
            <a:spAutoFit/>
          </a:bodyPr>
          <a:lstStyle/>
          <a:p>
            <a:pPr>
              <a:lnSpc>
                <a:spcPct val="150000"/>
              </a:lnSpc>
            </a:pPr>
            <a:r>
              <a:rPr lang="en-US" sz="2400" b="1" dirty="0">
                <a:solidFill>
                  <a:srgbClr val="000000"/>
                </a:solidFill>
                <a:latin typeface="UTM Avo" panose="02040603050506020204" pitchFamily="18" charset="0"/>
                <a:cs typeface="Arial" panose="020B0604020202020204" pitchFamily="34" charset="0"/>
              </a:rPr>
              <a:t>Câu 2: </a:t>
            </a:r>
            <a:r>
              <a:rPr lang="en-US" sz="2400" dirty="0">
                <a:solidFill>
                  <a:srgbClr val="000000"/>
                </a:solidFill>
                <a:latin typeface="UTM Avo" panose="02040603050506020204" pitchFamily="18" charset="0"/>
                <a:cs typeface="Arial" panose="020B0604020202020204" pitchFamily="34" charset="0"/>
              </a:rPr>
              <a:t>Khi </a:t>
            </a:r>
            <a:r>
              <a:rPr lang="en-US" sz="2400" dirty="0" err="1">
                <a:solidFill>
                  <a:srgbClr val="000000"/>
                </a:solidFill>
                <a:latin typeface="UTM Avo" panose="02040603050506020204" pitchFamily="18" charset="0"/>
                <a:cs typeface="Arial" panose="020B0604020202020204" pitchFamily="34" charset="0"/>
              </a:rPr>
              <a:t>đốt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cháy</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tờ</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giấy</a:t>
            </a:r>
            <a:r>
              <a:rPr lang="en-US" sz="2400" dirty="0">
                <a:solidFill>
                  <a:srgbClr val="000000"/>
                </a:solidFill>
                <a:latin typeface="UTM Avo" panose="02040603050506020204" pitchFamily="18" charset="0"/>
                <a:cs typeface="Arial" panose="020B0604020202020204" pitchFamily="34" charset="0"/>
              </a:rPr>
              <a:t> hay </a:t>
            </a:r>
            <a:r>
              <a:rPr lang="en-US" sz="2400" dirty="0" err="1">
                <a:solidFill>
                  <a:srgbClr val="000000"/>
                </a:solidFill>
                <a:latin typeface="UTM Avo" panose="02040603050506020204" pitchFamily="18" charset="0"/>
                <a:cs typeface="Arial" panose="020B0604020202020204" pitchFamily="34" charset="0"/>
              </a:rPr>
              <a:t>đốt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lò</a:t>
            </a:r>
            <a:r>
              <a:rPr lang="en-US" sz="2400" dirty="0">
                <a:solidFill>
                  <a:srgbClr val="000000"/>
                </a:solidFill>
                <a:latin typeface="UTM Avo" panose="02040603050506020204" pitchFamily="18" charset="0"/>
                <a:cs typeface="Arial" panose="020B0604020202020204" pitchFamily="34" charset="0"/>
              </a:rPr>
              <a:t> than ta </a:t>
            </a:r>
            <a:r>
              <a:rPr lang="en-US" sz="2400" dirty="0" err="1">
                <a:solidFill>
                  <a:srgbClr val="000000"/>
                </a:solidFill>
                <a:latin typeface="UTM Avo" panose="02040603050506020204" pitchFamily="18" charset="0"/>
                <a:cs typeface="Arial" panose="020B0604020202020204" pitchFamily="34" charset="0"/>
              </a:rPr>
              <a:t>cần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thực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hiện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giai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đoạn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khơi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mào</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như</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thế</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nào</a:t>
            </a:r>
            <a:r>
              <a:rPr lang="en-US" sz="2400" dirty="0">
                <a:solidFill>
                  <a:srgbClr val="000000"/>
                </a:solidFill>
                <a:latin typeface="UTM Avo" panose="02040603050506020204" pitchFamily="18" charset="0"/>
                <a:cs typeface="Arial" panose="020B0604020202020204" pitchFamily="34" charset="0"/>
              </a:rPr>
              <a:t>?</a:t>
            </a:r>
          </a:p>
          <a:p>
            <a:pPr>
              <a:lnSpc>
                <a:spcPct val="150000"/>
              </a:lnSpc>
            </a:pPr>
            <a:r>
              <a:rPr lang="en-US" sz="2400" b="1" dirty="0">
                <a:solidFill>
                  <a:srgbClr val="000000"/>
                </a:solidFill>
                <a:latin typeface="UTM Avo" panose="02040603050506020204" pitchFamily="18" charset="0"/>
                <a:cs typeface="Arial" panose="020B0604020202020204" pitchFamily="34" charset="0"/>
              </a:rPr>
              <a:t>Câu 3: </a:t>
            </a:r>
            <a:r>
              <a:rPr lang="en-US" sz="2400" dirty="0" err="1">
                <a:solidFill>
                  <a:srgbClr val="000000"/>
                </a:solidFill>
                <a:latin typeface="UTM Avo" panose="02040603050506020204" pitchFamily="18" charset="0"/>
                <a:cs typeface="Arial" panose="020B0604020202020204" pitchFamily="34" charset="0"/>
              </a:rPr>
              <a:t>Vì</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sao</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khi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nung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vôi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người</a:t>
            </a:r>
            <a:r>
              <a:rPr lang="en-US" sz="2400" dirty="0">
                <a:solidFill>
                  <a:srgbClr val="000000"/>
                </a:solidFill>
                <a:latin typeface="UTM Avo" panose="02040603050506020204" pitchFamily="18" charset="0"/>
                <a:cs typeface="Arial" panose="020B0604020202020204" pitchFamily="34" charset="0"/>
              </a:rPr>
              <a:t> ta </a:t>
            </a:r>
            <a:r>
              <a:rPr lang="en-US" sz="2400" dirty="0" err="1">
                <a:solidFill>
                  <a:srgbClr val="000000"/>
                </a:solidFill>
                <a:latin typeface="UTM Avo" panose="02040603050506020204" pitchFamily="18" charset="0"/>
                <a:cs typeface="Arial" panose="020B0604020202020204" pitchFamily="34" charset="0"/>
              </a:rPr>
              <a:t>phải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xếp</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đá</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vôi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lẫn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với</a:t>
            </a:r>
            <a:r>
              <a:rPr lang="en-US" sz="2400" dirty="0">
                <a:solidFill>
                  <a:srgbClr val="000000"/>
                </a:solidFill>
                <a:latin typeface="UTM Avo" panose="02040603050506020204" pitchFamily="18" charset="0"/>
                <a:cs typeface="Arial" panose="020B0604020202020204" pitchFamily="34" charset="0"/>
              </a:rPr>
              <a:t> than </a:t>
            </a:r>
            <a:r>
              <a:rPr lang="en-US" sz="2400" dirty="0" err="1">
                <a:solidFill>
                  <a:srgbClr val="000000"/>
                </a:solidFill>
                <a:latin typeface="UTM Avo" panose="02040603050506020204" pitchFamily="18" charset="0"/>
                <a:cs typeface="Arial" panose="020B0604020202020204" pitchFamily="34" charset="0"/>
              </a:rPr>
              <a:t>trong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lò</a:t>
            </a:r>
            <a:r>
              <a:rPr lang="en-US" sz="2400" dirty="0">
                <a:solidFill>
                  <a:srgbClr val="000000"/>
                </a:solidFill>
                <a:latin typeface="UTM Avo" panose="02040603050506020204" pitchFamily="18" charset="0"/>
                <a:cs typeface="Arial" panose="020B0604020202020204" pitchFamily="34" charset="0"/>
              </a:rPr>
              <a:t>?</a:t>
            </a:r>
            <a:endParaRPr lang="en-US" sz="2400" dirty="0">
              <a:solidFill>
                <a:srgbClr val="000000"/>
              </a:solidFill>
              <a:latin typeface="UTM Avo" panose="02040603050506020204" pitchFamily="18" charset="0"/>
              <a:cs typeface="Arial" panose="020B0604020202020204" pitchFamily="34" charset="0"/>
              <a:sym typeface="+mn-ea"/>
            </a:endParaRPr>
          </a:p>
        </p:txBody>
      </p:sp>
      <p:pic>
        <p:nvPicPr>
          <p:cNvPr id="3" name="Picture 2">
            <a:extLst>
              <a:ext uri="{FF2B5EF4-FFF2-40B4-BE49-F238E27FC236}">
                <a16:creationId xmlns:a16="http://schemas.microsoft.com/office/drawing/2014/main" id="{0692B0BD-C7AB-BADD-5866-11D0A1487E3E}"/>
              </a:ext>
            </a:extLst>
          </p:cNvPr>
          <p:cNvPicPr/>
          <p:nvPr/>
        </p:nvPicPr>
        <p:blipFill>
          <a:blip r:embed="rId3"/>
          <a:stretch>
            <a:fillRect/>
          </a:stretch>
        </p:blipFill>
        <p:spPr>
          <a:xfrm>
            <a:off x="6685281" y="3733800"/>
            <a:ext cx="3818043" cy="2450677"/>
          </a:xfrm>
          <a:prstGeom prst="rect">
            <a:avLst/>
          </a:prstGeom>
          <a:noFill/>
          <a:ln w="9525">
            <a:noFill/>
          </a:ln>
        </p:spPr>
      </p:pic>
      <p:pic>
        <p:nvPicPr>
          <p:cNvPr id="5" name="Picture 4">
            <a:extLst>
              <a:ext uri="{FF2B5EF4-FFF2-40B4-BE49-F238E27FC236}">
                <a16:creationId xmlns:a16="http://schemas.microsoft.com/office/drawing/2014/main" id="{72011F4D-7F31-C235-319E-CD8CE9972B7E}"/>
              </a:ext>
            </a:extLst>
          </p:cNvPr>
          <p:cNvPicPr/>
          <p:nvPr/>
        </p:nvPicPr>
        <p:blipFill>
          <a:blip r:embed="rId4"/>
          <a:stretch>
            <a:fillRect/>
          </a:stretch>
        </p:blipFill>
        <p:spPr>
          <a:xfrm>
            <a:off x="1605280" y="3683000"/>
            <a:ext cx="3624157" cy="2450253"/>
          </a:xfrm>
          <a:prstGeom prst="rect">
            <a:avLst/>
          </a:prstGeom>
          <a:noFill/>
          <a:ln w="9525">
            <a:noFill/>
          </a:ln>
        </p:spPr>
      </p:pic>
    </p:spTree>
    <p:extLst>
      <p:ext uri="{BB962C8B-B14F-4D97-AF65-F5344CB8AC3E}">
        <p14:creationId xmlns:p14="http://schemas.microsoft.com/office/powerpoint/2010/main" val="260061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821491"/>
            <a:ext cx="11084560" cy="2783839"/>
          </a:xfrm>
          <a:prstGeom prst="rect">
            <a:avLst/>
          </a:prstGeom>
          <a:noFill/>
          <a:ln w="9525">
            <a:noFill/>
          </a:ln>
        </p:spPr>
        <p:txBody>
          <a:bodyPr wrap="square">
            <a:spAutoFit/>
          </a:bodyPr>
          <a:lstStyle/>
          <a:p>
            <a:pPr>
              <a:lnSpc>
                <a:spcPct val="150000"/>
              </a:lnSpc>
            </a:pPr>
            <a:r>
              <a:rPr lang="en-US" sz="2400" b="1" dirty="0" err="1">
                <a:solidFill>
                  <a:srgbClr val="000000"/>
                </a:solidFill>
                <a:latin typeface="UTM Avo" panose="02040603050506020204" pitchFamily="18" charset="0"/>
              </a:rPr>
              <a:t>Trả</a:t>
            </a:r>
            <a:r>
              <a:rPr lang="en-US" sz="2400" b="1" dirty="0">
                <a:solidFill>
                  <a:srgbClr val="000000"/>
                </a:solidFill>
                <a:latin typeface="UTM Avo" panose="02040603050506020204" pitchFamily="18" charset="0"/>
              </a:rPr>
              <a:t> </a:t>
            </a:r>
            <a:r>
              <a:rPr lang="en-US" sz="2400" b="1" dirty="0" err="1">
                <a:solidFill>
                  <a:srgbClr val="000000"/>
                </a:solidFill>
                <a:latin typeface="UTM Avo" panose="02040603050506020204" pitchFamily="18" charset="0"/>
              </a:rPr>
              <a:t>lời</a:t>
            </a:r>
            <a:r>
              <a:rPr lang="en-US" sz="2400" b="1" dirty="0">
                <a:solidFill>
                  <a:srgbClr val="000000"/>
                </a:solidFill>
                <a:latin typeface="UTM Avo" panose="02040603050506020204" pitchFamily="18" charset="0"/>
              </a:rPr>
              <a:t>:</a:t>
            </a:r>
            <a:endParaRPr lang="en-US" sz="2400" b="1" dirty="0">
              <a:solidFill>
                <a:srgbClr val="000000"/>
              </a:solidFill>
              <a:latin typeface="UTM Avo" panose="02040603050506020204" pitchFamily="18" charset="0"/>
              <a:cs typeface="Arial" panose="020B0604020202020204" pitchFamily="34" charset="0"/>
            </a:endParaRPr>
          </a:p>
          <a:p>
            <a:pPr>
              <a:lnSpc>
                <a:spcPct val="150000"/>
              </a:lnSpc>
            </a:pPr>
            <a:r>
              <a:rPr lang="vi-VN" sz="2400" b="1" dirty="0">
                <a:solidFill>
                  <a:srgbClr val="000000"/>
                </a:solidFill>
                <a:latin typeface="UTM Avo" panose="02040603050506020204" pitchFamily="18" charset="0"/>
                <a:cs typeface="Arial" panose="020B0604020202020204" pitchFamily="34" charset="0"/>
              </a:rPr>
              <a:t>Câu 2: </a:t>
            </a:r>
            <a:r>
              <a:rPr lang="vi-VN" sz="2400" dirty="0">
                <a:solidFill>
                  <a:srgbClr val="000000"/>
                </a:solidFill>
                <a:latin typeface="UTM Avo" panose="02040603050506020204" pitchFamily="18" charset="0"/>
                <a:cs typeface="Arial" panose="020B0604020202020204" pitchFamily="34" charset="0"/>
              </a:rPr>
              <a:t>Khi đốt cháy tờ giấy hay đốt lò than, ta cần thực hiện giai đoạn khơi mào bằng cách nhóm lửa cho một lượng nhỏ chất ban đầu (đốt một góc tờ giấy trước, đốt cháy một góc lò than trước) sau đó phản ứng tỏa nhiệt có thể tự tiếp diễn.</a:t>
            </a:r>
          </a:p>
        </p:txBody>
      </p:sp>
    </p:spTree>
    <p:extLst>
      <p:ext uri="{BB962C8B-B14F-4D97-AF65-F5344CB8AC3E}">
        <p14:creationId xmlns:p14="http://schemas.microsoft.com/office/powerpoint/2010/main" val="24689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77732" y="3200400"/>
            <a:ext cx="2736543" cy="1558939"/>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821491"/>
            <a:ext cx="7467600" cy="3891835"/>
          </a:xfrm>
          <a:prstGeom prst="rect">
            <a:avLst/>
          </a:prstGeom>
          <a:noFill/>
          <a:ln w="9525">
            <a:noFill/>
          </a:ln>
        </p:spPr>
        <p:txBody>
          <a:bodyPr wrap="square">
            <a:spAutoFit/>
          </a:bodyPr>
          <a:lstStyle/>
          <a:p>
            <a:pPr>
              <a:lnSpc>
                <a:spcPct val="150000"/>
              </a:lnSpc>
            </a:pPr>
            <a:r>
              <a:rPr lang="en-US" sz="2400" b="1" dirty="0" err="1">
                <a:solidFill>
                  <a:srgbClr val="000000"/>
                </a:solidFill>
                <a:latin typeface="UTM Avo" panose="02040603050506020204" pitchFamily="18" charset="0"/>
              </a:rPr>
              <a:t>Trả</a:t>
            </a:r>
            <a:r>
              <a:rPr lang="en-US" sz="2400" b="1" dirty="0">
                <a:solidFill>
                  <a:srgbClr val="000000"/>
                </a:solidFill>
                <a:latin typeface="UTM Avo" panose="02040603050506020204" pitchFamily="18" charset="0"/>
              </a:rPr>
              <a:t> </a:t>
            </a:r>
            <a:r>
              <a:rPr lang="en-US" sz="2400" b="1" dirty="0" err="1">
                <a:solidFill>
                  <a:srgbClr val="000000"/>
                </a:solidFill>
                <a:latin typeface="UTM Avo" panose="02040603050506020204" pitchFamily="18" charset="0"/>
              </a:rPr>
              <a:t>lời</a:t>
            </a:r>
            <a:r>
              <a:rPr lang="en-US" sz="2400" b="1" dirty="0">
                <a:solidFill>
                  <a:srgbClr val="000000"/>
                </a:solidFill>
                <a:latin typeface="UTM Avo" panose="02040603050506020204" pitchFamily="18" charset="0"/>
              </a:rPr>
              <a:t>:</a:t>
            </a:r>
            <a:endParaRPr lang="en-US" sz="2400" b="1" dirty="0">
              <a:solidFill>
                <a:srgbClr val="000000"/>
              </a:solidFill>
              <a:latin typeface="UTM Avo" panose="02040603050506020204" pitchFamily="18" charset="0"/>
              <a:cs typeface="Arial" panose="020B0604020202020204" pitchFamily="34" charset="0"/>
            </a:endParaRPr>
          </a:p>
          <a:p>
            <a:pPr>
              <a:lnSpc>
                <a:spcPct val="150000"/>
              </a:lnSpc>
            </a:pPr>
            <a:r>
              <a:rPr lang="vi-VN" sz="2400" b="1" dirty="0">
                <a:solidFill>
                  <a:srgbClr val="000000"/>
                </a:solidFill>
                <a:latin typeface="UTM Avo" panose="02040603050506020204" pitchFamily="18" charset="0"/>
                <a:cs typeface="Arial" panose="020B0604020202020204" pitchFamily="34" charset="0"/>
              </a:rPr>
              <a:t>Câu 3: </a:t>
            </a:r>
            <a:r>
              <a:rPr lang="vi-VN" sz="2400" dirty="0">
                <a:solidFill>
                  <a:srgbClr val="000000"/>
                </a:solidFill>
                <a:latin typeface="UTM Avo" panose="02040603050506020204" pitchFamily="18" charset="0"/>
                <a:cs typeface="Arial" panose="020B0604020202020204" pitchFamily="34" charset="0"/>
              </a:rPr>
              <a:t>Khi nung vôi người ta phải xếp đá vôi lẫn với than trong lò vì:</a:t>
            </a:r>
          </a:p>
          <a:p>
            <a:pPr>
              <a:lnSpc>
                <a:spcPct val="150000"/>
              </a:lnSpc>
            </a:pPr>
            <a:r>
              <a:rPr lang="vi-VN" sz="2400" dirty="0">
                <a:solidFill>
                  <a:srgbClr val="000000"/>
                </a:solidFill>
                <a:latin typeface="UTM Avo" panose="02040603050506020204" pitchFamily="18" charset="0"/>
                <a:cs typeface="Arial" panose="020B0604020202020204" pitchFamily="34" charset="0"/>
              </a:rPr>
              <a:t>- Phản ứng đốt cháy than là phản ứng tỏa nhiệt.</a:t>
            </a:r>
          </a:p>
          <a:p>
            <a:pPr>
              <a:lnSpc>
                <a:spcPct val="150000"/>
              </a:lnSpc>
            </a:pPr>
            <a:r>
              <a:rPr lang="vi-VN" sz="2400" dirty="0">
                <a:solidFill>
                  <a:srgbClr val="000000"/>
                </a:solidFill>
                <a:latin typeface="UTM Avo" panose="02040603050506020204" pitchFamily="18" charset="0"/>
                <a:cs typeface="Arial" panose="020B0604020202020204" pitchFamily="34" charset="0"/>
              </a:rPr>
              <a:t>- Phản ứng nung vôi là phản ứng thu nhiệt.</a:t>
            </a:r>
          </a:p>
          <a:p>
            <a:pPr>
              <a:lnSpc>
                <a:spcPct val="150000"/>
              </a:lnSpc>
            </a:pPr>
            <a:r>
              <a:rPr lang="vi-VN" sz="2400" dirty="0">
                <a:solidFill>
                  <a:srgbClr val="000000"/>
                </a:solidFill>
                <a:latin typeface="UTM Avo" panose="02040603050506020204" pitchFamily="18" charset="0"/>
                <a:cs typeface="Arial" panose="020B0604020202020204" pitchFamily="34" charset="0"/>
              </a:rPr>
              <a:t>- Nhiệt tỏa ra trong quá trình đốt cháy than sẽ cung cấp cho quá trình nung vôi.</a:t>
            </a:r>
          </a:p>
        </p:txBody>
      </p:sp>
      <p:pic>
        <p:nvPicPr>
          <p:cNvPr id="2" name="Picture 1">
            <a:extLst>
              <a:ext uri="{FF2B5EF4-FFF2-40B4-BE49-F238E27FC236}">
                <a16:creationId xmlns:a16="http://schemas.microsoft.com/office/drawing/2014/main" id="{1526B64D-7054-D058-FFAF-9E445819A3EC}"/>
              </a:ext>
            </a:extLst>
          </p:cNvPr>
          <p:cNvPicPr/>
          <p:nvPr/>
        </p:nvPicPr>
        <p:blipFill>
          <a:blip r:embed="rId3"/>
          <a:stretch>
            <a:fillRect/>
          </a:stretch>
        </p:blipFill>
        <p:spPr>
          <a:xfrm>
            <a:off x="8360069" y="2575560"/>
            <a:ext cx="3306574" cy="2829560"/>
          </a:xfrm>
          <a:prstGeom prst="rect">
            <a:avLst/>
          </a:prstGeom>
          <a:noFill/>
          <a:ln w="9525">
            <a:noFill/>
          </a:ln>
        </p:spPr>
      </p:pic>
    </p:spTree>
    <p:extLst>
      <p:ext uri="{BB962C8B-B14F-4D97-AF65-F5344CB8AC3E}">
        <p14:creationId xmlns:p14="http://schemas.microsoft.com/office/powerpoint/2010/main" val="9562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164">
                <a:extLst>
                  <a:ext uri="{FF2B5EF4-FFF2-40B4-BE49-F238E27FC236}">
                    <a16:creationId xmlns:a16="http://schemas.microsoft.com/office/drawing/2014/main" id="{4C494885-4BED-E376-A364-3B446E149C01}"/>
                  </a:ext>
                </a:extLst>
              </p:cNvPr>
              <p:cNvSpPr txBox="1"/>
              <p:nvPr/>
            </p:nvSpPr>
            <p:spPr>
              <a:xfrm>
                <a:off x="711200" y="1821491"/>
                <a:ext cx="11003280" cy="993605"/>
              </a:xfrm>
              <a:prstGeom prst="rect">
                <a:avLst/>
              </a:prstGeom>
              <a:noFill/>
              <a:ln w="9525">
                <a:noFill/>
              </a:ln>
            </p:spPr>
            <p:txBody>
              <a:bodyPr wrap="square">
                <a:spAutoFit/>
              </a:bodyPr>
              <a:lstStyle/>
              <a:p>
                <a:pPr>
                  <a:lnSpc>
                    <a:spcPct val="125000"/>
                  </a:lnSpc>
                </a:pPr>
                <a:r>
                  <a:rPr lang="en-US" sz="2400" dirty="0">
                    <a:solidFill>
                      <a:srgbClr val="000000"/>
                    </a:solidFill>
                    <a:latin typeface="UTM Avo" panose="02040603050506020204" pitchFamily="18" charset="0"/>
                    <a:cs typeface="Arial" panose="020B0604020202020204" pitchFamily="34" charset="0"/>
                  </a:rPr>
                  <a:t>Các</a:t>
                </a:r>
                <a:r>
                  <a:rPr lang="vi-VN" sz="2400" dirty="0">
                    <a:solidFill>
                      <a:srgbClr val="000000"/>
                    </a:solidFill>
                    <a:latin typeface="UTM Avo" panose="02040603050506020204" pitchFamily="18" charset="0"/>
                    <a:cs typeface="Arial" panose="020B0604020202020204" pitchFamily="34" charset="0"/>
                  </a:rPr>
                  <a:t> phản ứng toả nhiệt (</a:t>
                </a:r>
                <a:r>
                  <a:rPr lang="en-US" sz="2400" dirty="0">
                    <a:solidFill>
                      <a:srgbClr val="000000"/>
                    </a:solidFill>
                    <a:latin typeface="UTM Avo" panose="02040603050506020204" pitchFamily="18" charset="0"/>
                    <a:cs typeface="Arial" panose="020B0604020202020204" pitchFamily="34" charset="0"/>
                  </a:rPr>
                  <a:t>∆</a:t>
                </a:r>
                <a:r>
                  <a:rPr lang="en-US" sz="24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Arial" panose="020B0604020202020204" pitchFamily="34" charset="0"/>
                          </a:rPr>
                        </m:ctrlPr>
                      </m:sSubSupPr>
                      <m:e>
                        <m:r>
                          <m:rPr>
                            <m:nor/>
                          </m:rPr>
                          <a:rPr lang="en-US" sz="2400">
                            <a:solidFill>
                              <a:srgbClr val="000000"/>
                            </a:solidFill>
                            <a:latin typeface="UTM Avo" panose="02040603050506020204" pitchFamily="18" charset="0"/>
                            <a:cs typeface="Arial" panose="020B0604020202020204" pitchFamily="34" charset="0"/>
                          </a:rPr>
                          <m:t>H</m:t>
                        </m:r>
                      </m:e>
                      <m:sub>
                        <m:r>
                          <a:rPr lang="en-US" sz="2400">
                            <a:solidFill>
                              <a:srgbClr val="000000"/>
                            </a:solidFill>
                            <a:latin typeface="Cambria Math" panose="02040503050406030204" pitchFamily="18" charset="0"/>
                            <a:cs typeface="Arial" panose="020B0604020202020204" pitchFamily="34" charset="0"/>
                          </a:rPr>
                          <m:t>298</m:t>
                        </m:r>
                      </m:sub>
                      <m:sup>
                        <m:r>
                          <a:rPr lang="en-US" sz="2400">
                            <a:solidFill>
                              <a:srgbClr val="000000"/>
                            </a:solidFill>
                            <a:latin typeface="Cambria Math" panose="02040503050406030204" pitchFamily="18" charset="0"/>
                            <a:cs typeface="Arial" panose="020B0604020202020204" pitchFamily="34" charset="0"/>
                          </a:rPr>
                          <m:t>0</m:t>
                        </m:r>
                      </m:sup>
                    </m:sSubSup>
                  </m:oMath>
                </a14:m>
                <a:r>
                  <a:rPr lang="vi-VN" sz="2400" dirty="0">
                    <a:solidFill>
                      <a:srgbClr val="000000"/>
                    </a:solidFill>
                    <a:latin typeface="UTM Avo" panose="02040603050506020204" pitchFamily="18" charset="0"/>
                    <a:cs typeface="Arial" panose="020B0604020202020204" pitchFamily="34" charset="0"/>
                  </a:rPr>
                  <a:t> &lt; 0) thường diễn ra thuận lợi hơn các phản ứng thu nhiệt (</a:t>
                </a:r>
                <a:r>
                  <a:rPr lang="en-US" sz="2400" dirty="0">
                    <a:solidFill>
                      <a:srgbClr val="000000"/>
                    </a:solidFill>
                    <a:latin typeface="UTM Avo" panose="02040603050506020204" pitchFamily="18" charset="0"/>
                    <a:cs typeface="Arial" panose="020B0604020202020204" pitchFamily="34" charset="0"/>
                  </a:rPr>
                  <a:t>∆</a:t>
                </a:r>
                <a:r>
                  <a:rPr lang="en-US" sz="24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Arial" panose="020B0604020202020204" pitchFamily="34" charset="0"/>
                          </a:rPr>
                        </m:ctrlPr>
                      </m:sSubSupPr>
                      <m:e>
                        <m:r>
                          <m:rPr>
                            <m:nor/>
                          </m:rPr>
                          <a:rPr lang="en-US" sz="2400">
                            <a:solidFill>
                              <a:srgbClr val="000000"/>
                            </a:solidFill>
                            <a:latin typeface="UTM Avo" panose="02040603050506020204" pitchFamily="18" charset="0"/>
                            <a:cs typeface="Arial" panose="020B0604020202020204" pitchFamily="34" charset="0"/>
                          </a:rPr>
                          <m:t>H</m:t>
                        </m:r>
                      </m:e>
                      <m:sub>
                        <m:r>
                          <a:rPr lang="en-US" sz="2400">
                            <a:solidFill>
                              <a:srgbClr val="000000"/>
                            </a:solidFill>
                            <a:latin typeface="Cambria Math" panose="02040503050406030204" pitchFamily="18" charset="0"/>
                            <a:cs typeface="Arial" panose="020B0604020202020204" pitchFamily="34" charset="0"/>
                          </a:rPr>
                          <m:t>298</m:t>
                        </m:r>
                      </m:sub>
                      <m:sup>
                        <m:r>
                          <a:rPr lang="en-US" sz="2400">
                            <a:solidFill>
                              <a:srgbClr val="000000"/>
                            </a:solidFill>
                            <a:latin typeface="Cambria Math" panose="02040503050406030204" pitchFamily="18" charset="0"/>
                            <a:cs typeface="Arial" panose="020B0604020202020204" pitchFamily="34" charset="0"/>
                          </a:rPr>
                          <m:t>0</m:t>
                        </m:r>
                      </m:sup>
                    </m:sSubSup>
                  </m:oMath>
                </a14:m>
                <a:r>
                  <a:rPr lang="vi-VN" sz="2400" dirty="0">
                    <a:solidFill>
                      <a:srgbClr val="000000"/>
                    </a:solidFill>
                    <a:latin typeface="UTM Avo" panose="02040603050506020204" pitchFamily="18" charset="0"/>
                    <a:cs typeface="Arial" panose="020B0604020202020204" pitchFamily="34" charset="0"/>
                  </a:rPr>
                  <a:t> &gt; 0).</a:t>
                </a:r>
              </a:p>
            </p:txBody>
          </p:sp>
        </mc:Choice>
        <mc:Fallback xmlns="">
          <p:sp>
            <p:nvSpPr>
              <p:cNvPr id="4" name="Text Box 164">
                <a:extLst>
                  <a:ext uri="{FF2B5EF4-FFF2-40B4-BE49-F238E27FC236}">
                    <a16:creationId xmlns:a16="http://schemas.microsoft.com/office/drawing/2014/main" id="{4C494885-4BED-E376-A364-3B446E149C01}"/>
                  </a:ext>
                </a:extLst>
              </p:cNvPr>
              <p:cNvSpPr txBox="1">
                <a:spLocks noRot="1" noChangeAspect="1" noMove="1" noResize="1" noEditPoints="1" noAdjustHandles="1" noChangeArrowheads="1" noChangeShapeType="1" noTextEdit="1"/>
              </p:cNvSpPr>
              <p:nvPr/>
            </p:nvSpPr>
            <p:spPr>
              <a:xfrm>
                <a:off x="711200" y="1821491"/>
                <a:ext cx="11003280" cy="993605"/>
              </a:xfrm>
              <a:prstGeom prst="rect">
                <a:avLst/>
              </a:prstGeom>
              <a:blipFill>
                <a:blip r:embed="rId3"/>
                <a:stretch>
                  <a:fillRect l="-886" b="-13497"/>
                </a:stretch>
              </a:blipFill>
              <a:ln w="952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EAB9CA-B911-011B-610D-0889B1CBE6C0}"/>
                  </a:ext>
                </a:extLst>
              </p:cNvPr>
              <p:cNvSpPr txBox="1"/>
              <p:nvPr/>
            </p:nvSpPr>
            <p:spPr>
              <a:xfrm>
                <a:off x="731520" y="2860040"/>
                <a:ext cx="11003280" cy="3666581"/>
              </a:xfrm>
              <a:prstGeom prst="rect">
                <a:avLst/>
              </a:prstGeom>
              <a:noFill/>
            </p:spPr>
            <p:txBody>
              <a:bodyPr wrap="square">
                <a:spAutoFit/>
              </a:bodyPr>
              <a:lstStyle/>
              <a:p>
                <a:pPr algn="l">
                  <a:lnSpc>
                    <a:spcPct val="125000"/>
                  </a:lnSpc>
                </a:pPr>
                <a:r>
                  <a:rPr lang="en-US" sz="2400" b="1" dirty="0">
                    <a:solidFill>
                      <a:srgbClr val="000000"/>
                    </a:solidFill>
                    <a:latin typeface="UTM Avo" panose="02040603050506020204" pitchFamily="18" charset="0"/>
                    <a:cs typeface="Arial" panose="020B0604020202020204" pitchFamily="34" charset="0"/>
                  </a:rPr>
                  <a:t>Ví </a:t>
                </a:r>
                <a:r>
                  <a:rPr lang="en-US" sz="2400" b="1" dirty="0" err="1">
                    <a:solidFill>
                      <a:srgbClr val="000000"/>
                    </a:solidFill>
                    <a:latin typeface="UTM Avo" panose="02040603050506020204" pitchFamily="18" charset="0"/>
                    <a:cs typeface="Arial" panose="020B0604020202020204" pitchFamily="34" charset="0"/>
                  </a:rPr>
                  <a:t>dụ</a:t>
                </a:r>
                <a:r>
                  <a:rPr lang="en-US" sz="2400" b="1" dirty="0">
                    <a:solidFill>
                      <a:srgbClr val="000000"/>
                    </a:solidFill>
                    <a:latin typeface="UTM Avo" panose="02040603050506020204" pitchFamily="18" charset="0"/>
                    <a:cs typeface="Arial" panose="020B0604020202020204" pitchFamily="34" charset="0"/>
                  </a:rPr>
                  <a:t>: </a:t>
                </a:r>
                <a:r>
                  <a:rPr lang="vi-VN" sz="2400" dirty="0">
                    <a:solidFill>
                      <a:srgbClr val="000000"/>
                    </a:solidFill>
                    <a:latin typeface="UTM Avo" panose="02040603050506020204" pitchFamily="18" charset="0"/>
                    <a:cs typeface="Arial" panose="020B0604020202020204" pitchFamily="34" charset="0"/>
                  </a:rPr>
                  <a:t>Sau  khi  được  đốt  nóng,  Na  tự  cháy  trong oxygen cho đến hết do phản ứng này có </a:t>
                </a:r>
                <a:r>
                  <a:rPr lang="en-US" sz="2400" dirty="0">
                    <a:solidFill>
                      <a:srgbClr val="000000"/>
                    </a:solidFill>
                    <a:latin typeface="UTM Avo" panose="02040603050506020204" pitchFamily="18" charset="0"/>
                    <a:cs typeface="Arial" panose="020B0604020202020204" pitchFamily="34" charset="0"/>
                  </a:rPr>
                  <a:t>∆</a:t>
                </a:r>
                <a:r>
                  <a:rPr lang="en-US" sz="24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Arial" panose="020B0604020202020204" pitchFamily="34" charset="0"/>
                          </a:rPr>
                        </m:ctrlPr>
                      </m:sSubSupPr>
                      <m:e>
                        <m:r>
                          <m:rPr>
                            <m:nor/>
                          </m:rPr>
                          <a:rPr lang="en-US" sz="2400">
                            <a:solidFill>
                              <a:srgbClr val="000000"/>
                            </a:solidFill>
                            <a:latin typeface="UTM Avo" panose="02040603050506020204" pitchFamily="18" charset="0"/>
                            <a:cs typeface="Arial" panose="020B0604020202020204" pitchFamily="34" charset="0"/>
                          </a:rPr>
                          <m:t>H</m:t>
                        </m:r>
                      </m:e>
                      <m:sub>
                        <m:r>
                          <a:rPr lang="en-US" sz="2400">
                            <a:solidFill>
                              <a:srgbClr val="000000"/>
                            </a:solidFill>
                            <a:latin typeface="Cambria Math" panose="02040503050406030204" pitchFamily="18" charset="0"/>
                            <a:cs typeface="Arial" panose="020B0604020202020204" pitchFamily="34" charset="0"/>
                          </a:rPr>
                          <m:t>298</m:t>
                        </m:r>
                      </m:sub>
                      <m:sup>
                        <m:r>
                          <a:rPr lang="en-US" sz="2400">
                            <a:solidFill>
                              <a:srgbClr val="000000"/>
                            </a:solidFill>
                            <a:latin typeface="Cambria Math" panose="02040503050406030204" pitchFamily="18" charset="0"/>
                            <a:cs typeface="Arial" panose="020B0604020202020204" pitchFamily="34" charset="0"/>
                          </a:rPr>
                          <m:t>0</m:t>
                        </m:r>
                      </m:sup>
                    </m:sSubSup>
                  </m:oMath>
                </a14:m>
                <a:r>
                  <a:rPr lang="vi-VN" sz="2400" dirty="0">
                    <a:solidFill>
                      <a:srgbClr val="000000"/>
                    </a:solidFill>
                    <a:latin typeface="UTM Avo" panose="02040603050506020204" pitchFamily="18" charset="0"/>
                    <a:cs typeface="Arial" panose="020B0604020202020204" pitchFamily="34" charset="0"/>
                  </a:rPr>
                  <a:t> rất âm.</a:t>
                </a:r>
                <a:endParaRPr lang="en-US" sz="2400" dirty="0">
                  <a:solidFill>
                    <a:srgbClr val="000000"/>
                  </a:solidFill>
                  <a:latin typeface="UTM Avo" panose="02040603050506020204" pitchFamily="18" charset="0"/>
                  <a:cs typeface="Arial" panose="020B0604020202020204" pitchFamily="34" charset="0"/>
                </a:endParaRPr>
              </a:p>
              <a:p>
                <a:pPr>
                  <a:lnSpc>
                    <a:spcPct val="125000"/>
                  </a:lnSpc>
                </a:pPr>
                <a:r>
                  <a:rPr lang="en-US" sz="2400" dirty="0">
                    <a:solidFill>
                      <a:srgbClr val="000000"/>
                    </a:solidFill>
                    <a:latin typeface="UTM Avo" panose="02040603050506020204" pitchFamily="18" charset="0"/>
                    <a:cs typeface="Arial" panose="020B0604020202020204" pitchFamily="34" charset="0"/>
                  </a:rPr>
                  <a:t>2Na(s) + </a:t>
                </a:r>
                <a14:m>
                  <m:oMath xmlns:m="http://schemas.openxmlformats.org/officeDocument/2006/math">
                    <m:f>
                      <m:fPr>
                        <m:ctrlPr>
                          <a:rPr lang="en-US" sz="2400" i="1">
                            <a:solidFill>
                              <a:srgbClr val="000000"/>
                            </a:solidFill>
                            <a:latin typeface="Cambria Math" panose="02040503050406030204" pitchFamily="18" charset="0"/>
                            <a:cs typeface="Arial" panose="020B0604020202020204" pitchFamily="34" charset="0"/>
                          </a:rPr>
                        </m:ctrlPr>
                      </m:fPr>
                      <m:num>
                        <m:r>
                          <m:rPr>
                            <m:nor/>
                          </m:rPr>
                          <a:rPr lang="en-US" sz="2400" i="0">
                            <a:solidFill>
                              <a:srgbClr val="000000"/>
                            </a:solidFill>
                            <a:latin typeface="UTM Avo" panose="02040603050506020204" pitchFamily="18" charset="0"/>
                            <a:cs typeface="Arial" panose="020B0604020202020204" pitchFamily="34" charset="0"/>
                          </a:rPr>
                          <m:t>1</m:t>
                        </m:r>
                      </m:num>
                      <m:den>
                        <m:r>
                          <m:rPr>
                            <m:nor/>
                          </m:rPr>
                          <a:rPr lang="en-US" sz="2400" i="0">
                            <a:solidFill>
                              <a:srgbClr val="000000"/>
                            </a:solidFill>
                            <a:latin typeface="UTM Avo" panose="02040603050506020204" pitchFamily="18" charset="0"/>
                            <a:cs typeface="Arial" panose="020B0604020202020204" pitchFamily="34" charset="0"/>
                          </a:rPr>
                          <m:t>2</m:t>
                        </m:r>
                      </m:den>
                    </m:f>
                  </m:oMath>
                </a14:m>
                <a:r>
                  <a:rPr lang="en-US" sz="2400" dirty="0">
                    <a:solidFill>
                      <a:srgbClr val="000000"/>
                    </a:solidFill>
                    <a:latin typeface="UTM Avo" panose="02040603050506020204" pitchFamily="18" charset="0"/>
                    <a:cs typeface="Arial" panose="020B0604020202020204" pitchFamily="34" charset="0"/>
                  </a:rPr>
                  <a:t>O</a:t>
                </a:r>
                <a:r>
                  <a:rPr lang="en-US" sz="2400" baseline="-25000" dirty="0">
                    <a:solidFill>
                      <a:srgbClr val="000000"/>
                    </a:solidFill>
                    <a:latin typeface="UTM Avo" panose="02040603050506020204" pitchFamily="18" charset="0"/>
                    <a:cs typeface="Arial" panose="020B0604020202020204" pitchFamily="34" charset="0"/>
                  </a:rPr>
                  <a:t>2</a:t>
                </a:r>
                <a:r>
                  <a:rPr lang="en-US" sz="2400" dirty="0">
                    <a:solidFill>
                      <a:srgbClr val="000000"/>
                    </a:solidFill>
                    <a:latin typeface="UTM Avo" panose="02040603050506020204" pitchFamily="18" charset="0"/>
                    <a:cs typeface="Arial" panose="020B0604020202020204" pitchFamily="34" charset="0"/>
                  </a:rPr>
                  <a:t>(g) → Na</a:t>
                </a:r>
                <a:r>
                  <a:rPr lang="en-US" sz="2400" baseline="-25000" dirty="0">
                    <a:solidFill>
                      <a:srgbClr val="000000"/>
                    </a:solidFill>
                    <a:latin typeface="UTM Avo" panose="02040603050506020204" pitchFamily="18" charset="0"/>
                    <a:cs typeface="Arial" panose="020B0604020202020204" pitchFamily="34" charset="0"/>
                  </a:rPr>
                  <a:t>2</a:t>
                </a:r>
                <a:r>
                  <a:rPr lang="en-US" sz="2400" dirty="0">
                    <a:solidFill>
                      <a:srgbClr val="000000"/>
                    </a:solidFill>
                    <a:latin typeface="UTM Avo" panose="02040603050506020204" pitchFamily="18" charset="0"/>
                    <a:cs typeface="Arial" panose="020B0604020202020204" pitchFamily="34" charset="0"/>
                  </a:rPr>
                  <a:t>O(s)       ∆</a:t>
                </a:r>
                <a:r>
                  <a:rPr lang="en-US" sz="24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Arial" panose="020B0604020202020204" pitchFamily="34" charset="0"/>
                          </a:rPr>
                        </m:ctrlPr>
                      </m:sSubSupPr>
                      <m:e>
                        <m:r>
                          <m:rPr>
                            <m:nor/>
                          </m:rPr>
                          <a:rPr lang="en-US" sz="2400">
                            <a:solidFill>
                              <a:srgbClr val="000000"/>
                            </a:solidFill>
                            <a:latin typeface="UTM Avo" panose="02040603050506020204" pitchFamily="18" charset="0"/>
                            <a:cs typeface="Arial" panose="020B0604020202020204" pitchFamily="34" charset="0"/>
                          </a:rPr>
                          <m:t>H</m:t>
                        </m:r>
                      </m:e>
                      <m:sub>
                        <m:r>
                          <a:rPr lang="en-US" sz="2400">
                            <a:solidFill>
                              <a:srgbClr val="000000"/>
                            </a:solidFill>
                            <a:latin typeface="Cambria Math" panose="02040503050406030204" pitchFamily="18" charset="0"/>
                            <a:cs typeface="Arial" panose="020B0604020202020204" pitchFamily="34" charset="0"/>
                          </a:rPr>
                          <m:t>298</m:t>
                        </m:r>
                      </m:sub>
                      <m:sup>
                        <m:r>
                          <a:rPr lang="en-US" sz="2400">
                            <a:solidFill>
                              <a:srgbClr val="000000"/>
                            </a:solidFill>
                            <a:latin typeface="Cambria Math" panose="02040503050406030204" pitchFamily="18" charset="0"/>
                            <a:cs typeface="Arial" panose="020B0604020202020204" pitchFamily="34" charset="0"/>
                          </a:rPr>
                          <m:t>0</m:t>
                        </m:r>
                      </m:sup>
                    </m:sSubSup>
                  </m:oMath>
                </a14:m>
                <a:r>
                  <a:rPr lang="en-US" sz="2400" dirty="0">
                    <a:solidFill>
                      <a:srgbClr val="000000"/>
                    </a:solidFill>
                    <a:latin typeface="UTM Avo" panose="02040603050506020204" pitchFamily="18" charset="0"/>
                    <a:cs typeface="Arial" panose="020B0604020202020204" pitchFamily="34" charset="0"/>
                  </a:rPr>
                  <a:t> = – 418,0 kJ</a:t>
                </a:r>
              </a:p>
              <a:p>
                <a:pPr>
                  <a:lnSpc>
                    <a:spcPct val="125000"/>
                  </a:lnSpc>
                </a:pPr>
                <a:r>
                  <a:rPr lang="vi-VN" sz="2400" dirty="0">
                    <a:solidFill>
                      <a:srgbClr val="000000"/>
                    </a:solidFill>
                    <a:latin typeface="UTM Avo" panose="02040603050506020204" pitchFamily="18" charset="0"/>
                    <a:cs typeface="Arial" panose="020B0604020202020204" pitchFamily="34" charset="0"/>
                  </a:rPr>
                  <a:t>Phản ứng này diễn ra thuận lợi hơn rất nhiều so với phản ứng giữa I</a:t>
                </a:r>
                <a:r>
                  <a:rPr lang="vi-VN" sz="2400" baseline="-25000" dirty="0">
                    <a:solidFill>
                      <a:srgbClr val="000000"/>
                    </a:solidFill>
                    <a:latin typeface="UTM Avo" panose="02040603050506020204" pitchFamily="18" charset="0"/>
                    <a:cs typeface="Arial" panose="020B0604020202020204" pitchFamily="34" charset="0"/>
                  </a:rPr>
                  <a:t>2</a:t>
                </a:r>
                <a:r>
                  <a:rPr lang="vi-VN" sz="2400" dirty="0">
                    <a:solidFill>
                      <a:srgbClr val="000000"/>
                    </a:solidFill>
                    <a:latin typeface="UTM Avo" panose="02040603050506020204" pitchFamily="18" charset="0"/>
                    <a:cs typeface="Arial" panose="020B0604020202020204" pitchFamily="34" charset="0"/>
                  </a:rPr>
                  <a:t> với H</a:t>
                </a:r>
                <a:r>
                  <a:rPr lang="vi-VN" sz="2400" baseline="-25000" dirty="0">
                    <a:solidFill>
                      <a:srgbClr val="000000"/>
                    </a:solidFill>
                    <a:latin typeface="UTM Avo" panose="02040603050506020204" pitchFamily="18" charset="0"/>
                    <a:cs typeface="Arial" panose="020B0604020202020204" pitchFamily="34" charset="0"/>
                  </a:rPr>
                  <a:t>2</a:t>
                </a:r>
                <a:r>
                  <a:rPr lang="vi-VN" sz="2400" dirty="0">
                    <a:solidFill>
                      <a:srgbClr val="000000"/>
                    </a:solidFill>
                    <a:latin typeface="UTM Avo" panose="02040603050506020204" pitchFamily="18" charset="0"/>
                    <a:cs typeface="Arial" panose="020B0604020202020204" pitchFamily="34" charset="0"/>
                  </a:rPr>
                  <a:t>. Ở điều kiện chuẩn, phản ứng chỉ xảy ra khi được đốt nóng (cung cấp nhiệt); khi dừng đốt nóng, phản ứng sẽ dừng lại.</a:t>
                </a:r>
              </a:p>
              <a:p>
                <a:pPr algn="l">
                  <a:lnSpc>
                    <a:spcPct val="125000"/>
                  </a:lnSpc>
                </a:pPr>
                <a:r>
                  <a:rPr lang="pt-BR" sz="2400" dirty="0">
                    <a:solidFill>
                      <a:srgbClr val="000000"/>
                    </a:solidFill>
                    <a:latin typeface="UTM Avo" panose="02040603050506020204" pitchFamily="18" charset="0"/>
                    <a:cs typeface="Arial" panose="020B0604020202020204" pitchFamily="34" charset="0"/>
                  </a:rPr>
                  <a:t>H</a:t>
                </a:r>
                <a:r>
                  <a:rPr lang="pt-BR" sz="2400" baseline="-25000" dirty="0">
                    <a:solidFill>
                      <a:srgbClr val="000000"/>
                    </a:solidFill>
                    <a:latin typeface="UTM Avo" panose="02040603050506020204" pitchFamily="18" charset="0"/>
                    <a:cs typeface="Arial" panose="020B0604020202020204" pitchFamily="34" charset="0"/>
                  </a:rPr>
                  <a:t>2</a:t>
                </a:r>
                <a:r>
                  <a:rPr lang="pt-BR" sz="2400" dirty="0">
                    <a:solidFill>
                      <a:srgbClr val="000000"/>
                    </a:solidFill>
                    <a:latin typeface="UTM Avo" panose="02040603050506020204" pitchFamily="18" charset="0"/>
                    <a:cs typeface="Arial" panose="020B0604020202020204" pitchFamily="34" charset="0"/>
                  </a:rPr>
                  <a:t>(g) +  I</a:t>
                </a:r>
                <a:r>
                  <a:rPr lang="pt-BR" sz="2400" baseline="-25000" dirty="0">
                    <a:solidFill>
                      <a:srgbClr val="000000"/>
                    </a:solidFill>
                    <a:latin typeface="UTM Avo" panose="02040603050506020204" pitchFamily="18" charset="0"/>
                    <a:cs typeface="Arial" panose="020B0604020202020204" pitchFamily="34" charset="0"/>
                  </a:rPr>
                  <a:t>2</a:t>
                </a:r>
                <a:r>
                  <a:rPr lang="pt-BR" sz="2400" dirty="0">
                    <a:solidFill>
                      <a:srgbClr val="000000"/>
                    </a:solidFill>
                    <a:latin typeface="UTM Avo" panose="02040603050506020204" pitchFamily="18" charset="0"/>
                    <a:cs typeface="Arial" panose="020B0604020202020204" pitchFamily="34" charset="0"/>
                  </a:rPr>
                  <a:t>(s) → HI(g)             </a:t>
                </a:r>
                <a:r>
                  <a:rPr lang="en-US" sz="2400" dirty="0">
                    <a:solidFill>
                      <a:srgbClr val="000000"/>
                    </a:solidFill>
                    <a:latin typeface="UTM Avo" panose="02040603050506020204" pitchFamily="18" charset="0"/>
                    <a:cs typeface="Arial" panose="020B0604020202020204" pitchFamily="34" charset="0"/>
                  </a:rPr>
                  <a:t>∆</a:t>
                </a:r>
                <a:r>
                  <a:rPr lang="en-US" sz="24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Arial" panose="020B0604020202020204" pitchFamily="34" charset="0"/>
                          </a:rPr>
                        </m:ctrlPr>
                      </m:sSubSupPr>
                      <m:e>
                        <m:r>
                          <m:rPr>
                            <m:nor/>
                          </m:rPr>
                          <a:rPr lang="en-US" sz="2400">
                            <a:solidFill>
                              <a:srgbClr val="000000"/>
                            </a:solidFill>
                            <a:latin typeface="UTM Avo" panose="02040603050506020204" pitchFamily="18" charset="0"/>
                            <a:cs typeface="Arial" panose="020B0604020202020204" pitchFamily="34" charset="0"/>
                          </a:rPr>
                          <m:t>H</m:t>
                        </m:r>
                      </m:e>
                      <m:sub>
                        <m:r>
                          <a:rPr lang="en-US" sz="2400">
                            <a:solidFill>
                              <a:srgbClr val="000000"/>
                            </a:solidFill>
                            <a:latin typeface="Cambria Math" panose="02040503050406030204" pitchFamily="18" charset="0"/>
                            <a:cs typeface="Arial" panose="020B0604020202020204" pitchFamily="34" charset="0"/>
                          </a:rPr>
                          <m:t>298</m:t>
                        </m:r>
                      </m:sub>
                      <m:sup>
                        <m:r>
                          <a:rPr lang="en-US" sz="2400">
                            <a:solidFill>
                              <a:srgbClr val="000000"/>
                            </a:solidFill>
                            <a:latin typeface="Cambria Math" panose="02040503050406030204" pitchFamily="18" charset="0"/>
                            <a:cs typeface="Arial" panose="020B0604020202020204" pitchFamily="34" charset="0"/>
                          </a:rPr>
                          <m:t>0</m:t>
                        </m:r>
                      </m:sup>
                    </m:sSubSup>
                  </m:oMath>
                </a14:m>
                <a:r>
                  <a:rPr lang="en-US" sz="2400" dirty="0">
                    <a:solidFill>
                      <a:srgbClr val="000000"/>
                    </a:solidFill>
                    <a:latin typeface="UTM Avo" panose="02040603050506020204" pitchFamily="18" charset="0"/>
                    <a:cs typeface="Arial" panose="020B0604020202020204" pitchFamily="34" charset="0"/>
                  </a:rPr>
                  <a:t> </a:t>
                </a:r>
                <a:r>
                  <a:rPr lang="pt-BR" sz="2400" dirty="0">
                    <a:solidFill>
                      <a:srgbClr val="000000"/>
                    </a:solidFill>
                    <a:latin typeface="UTM Avo" panose="02040603050506020204" pitchFamily="18" charset="0"/>
                    <a:cs typeface="Arial" panose="020B0604020202020204" pitchFamily="34" charset="0"/>
                  </a:rPr>
                  <a:t>= 26,5 kJ</a:t>
                </a:r>
                <a:endParaRPr lang="vi-VN" sz="2400" dirty="0">
                  <a:solidFill>
                    <a:srgbClr val="000000"/>
                  </a:solidFill>
                  <a:latin typeface="UTM Avo" panose="020406030505060202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41EAB9CA-B911-011B-610D-0889B1CBE6C0}"/>
                  </a:ext>
                </a:extLst>
              </p:cNvPr>
              <p:cNvSpPr txBox="1">
                <a:spLocks noRot="1" noChangeAspect="1" noMove="1" noResize="1" noEditPoints="1" noAdjustHandles="1" noChangeArrowheads="1" noChangeShapeType="1" noTextEdit="1"/>
              </p:cNvSpPr>
              <p:nvPr/>
            </p:nvSpPr>
            <p:spPr>
              <a:xfrm>
                <a:off x="731520" y="2860040"/>
                <a:ext cx="11003280" cy="3666581"/>
              </a:xfrm>
              <a:prstGeom prst="rect">
                <a:avLst/>
              </a:prstGeom>
              <a:blipFill>
                <a:blip r:embed="rId4"/>
                <a:stretch>
                  <a:fillRect l="-831" t="-332" r="-1440" b="-1661"/>
                </a:stretch>
              </a:blipFill>
            </p:spPr>
            <p:txBody>
              <a:bodyPr/>
              <a:lstStyle/>
              <a:p>
                <a:r>
                  <a:rPr lang="en-US">
                    <a:noFill/>
                  </a:rPr>
                  <a:t> </a:t>
                </a:r>
              </a:p>
            </p:txBody>
          </p:sp>
        </mc:Fallback>
      </mc:AlternateContent>
    </p:spTree>
    <p:extLst>
      <p:ext uri="{BB962C8B-B14F-4D97-AF65-F5344CB8AC3E}">
        <p14:creationId xmlns:p14="http://schemas.microsoft.com/office/powerpoint/2010/main" val="232312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64">
            <a:extLst>
              <a:ext uri="{FF2B5EF4-FFF2-40B4-BE49-F238E27FC236}">
                <a16:creationId xmlns:a16="http://schemas.microsoft.com/office/drawing/2014/main" id="{4C494885-4BED-E376-A364-3B446E149C01}"/>
              </a:ext>
            </a:extLst>
          </p:cNvPr>
          <p:cNvSpPr txBox="1"/>
          <p:nvPr/>
        </p:nvSpPr>
        <p:spPr>
          <a:xfrm>
            <a:off x="711200" y="1821491"/>
            <a:ext cx="11003280" cy="503984"/>
          </a:xfrm>
          <a:prstGeom prst="rect">
            <a:avLst/>
          </a:prstGeom>
          <a:noFill/>
          <a:ln w="9525">
            <a:noFill/>
          </a:ln>
        </p:spPr>
        <p:txBody>
          <a:bodyPr wrap="square">
            <a:spAutoFit/>
          </a:bodyPr>
          <a:lstStyle/>
          <a:p>
            <a:pPr>
              <a:lnSpc>
                <a:spcPct val="125000"/>
              </a:lnSpc>
            </a:pPr>
            <a:r>
              <a:rPr lang="vi-VN" sz="2400" b="1" dirty="0">
                <a:solidFill>
                  <a:srgbClr val="000000"/>
                </a:solidFill>
                <a:latin typeface="UTM Avo" panose="02040603050506020204" pitchFamily="18" charset="0"/>
                <a:cs typeface="Arial" panose="020B0604020202020204" pitchFamily="34" charset="0"/>
              </a:rPr>
              <a:t>2. </a:t>
            </a:r>
            <a:r>
              <a:rPr lang="vi-VN" sz="2400" dirty="0">
                <a:solidFill>
                  <a:srgbClr val="000000"/>
                </a:solidFill>
                <a:latin typeface="UTM Avo" panose="02040603050506020204" pitchFamily="18" charset="0"/>
                <a:cs typeface="Arial" panose="020B0604020202020204" pitchFamily="34" charset="0"/>
              </a:rPr>
              <a:t>Phản ứng đốt cháy cồn hay phản ứng nung vôi dễ thực hiện hơn?</a:t>
            </a:r>
          </a:p>
        </p:txBody>
      </p:sp>
      <p:sp>
        <p:nvSpPr>
          <p:cNvPr id="3" name="TextBox 2">
            <a:extLst>
              <a:ext uri="{FF2B5EF4-FFF2-40B4-BE49-F238E27FC236}">
                <a16:creationId xmlns:a16="http://schemas.microsoft.com/office/drawing/2014/main" id="{41EAB9CA-B911-011B-610D-0889B1CBE6C0}"/>
              </a:ext>
            </a:extLst>
          </p:cNvPr>
          <p:cNvSpPr txBox="1"/>
          <p:nvPr/>
        </p:nvSpPr>
        <p:spPr>
          <a:xfrm>
            <a:off x="711200" y="2321560"/>
            <a:ext cx="11003280" cy="3345916"/>
          </a:xfrm>
          <a:prstGeom prst="rect">
            <a:avLst/>
          </a:prstGeom>
          <a:noFill/>
        </p:spPr>
        <p:txBody>
          <a:bodyPr wrap="square">
            <a:spAutoFit/>
          </a:bodyPr>
          <a:lstStyle/>
          <a:p>
            <a:pPr>
              <a:lnSpc>
                <a:spcPct val="150000"/>
              </a:lnSpc>
            </a:pPr>
            <a:r>
              <a:rPr lang="vi-VN" sz="2400" b="1" dirty="0">
                <a:solidFill>
                  <a:srgbClr val="000000"/>
                </a:solidFill>
                <a:latin typeface="UTM Avo" panose="02040603050506020204" pitchFamily="18" charset="0"/>
                <a:cs typeface="Arial" panose="020B0604020202020204" pitchFamily="34" charset="0"/>
              </a:rPr>
              <a:t>Trả lời:</a:t>
            </a:r>
          </a:p>
          <a:p>
            <a:pPr>
              <a:lnSpc>
                <a:spcPct val="150000"/>
              </a:lnSpc>
            </a:pPr>
            <a:r>
              <a:rPr lang="vi-VN" sz="2400" dirty="0">
                <a:solidFill>
                  <a:srgbClr val="000000"/>
                </a:solidFill>
                <a:latin typeface="UTM Avo" panose="02040603050506020204" pitchFamily="18" charset="0"/>
                <a:cs typeface="Arial" panose="020B0604020202020204" pitchFamily="34" charset="0"/>
              </a:rPr>
              <a:t>Phản ứng đốt cháy cồn là phản ứng tỏa nhiệt.</a:t>
            </a:r>
          </a:p>
          <a:p>
            <a:pPr>
              <a:lnSpc>
                <a:spcPct val="150000"/>
              </a:lnSpc>
            </a:pPr>
            <a:r>
              <a:rPr lang="vi-VN" sz="2400" dirty="0">
                <a:solidFill>
                  <a:srgbClr val="000000"/>
                </a:solidFill>
                <a:latin typeface="UTM Avo" panose="02040603050506020204" pitchFamily="18" charset="0"/>
                <a:cs typeface="Arial" panose="020B0604020202020204" pitchFamily="34" charset="0"/>
              </a:rPr>
              <a:t>Phản ứng nung vôi là phản ứng thu nhiệt.</a:t>
            </a:r>
          </a:p>
          <a:p>
            <a:pPr>
              <a:lnSpc>
                <a:spcPct val="150000"/>
              </a:lnSpc>
            </a:pPr>
            <a:r>
              <a:rPr lang="vi-VN" sz="2400" dirty="0">
                <a:solidFill>
                  <a:srgbClr val="000000"/>
                </a:solidFill>
                <a:latin typeface="UTM Avo" panose="02040603050506020204" pitchFamily="18" charset="0"/>
                <a:cs typeface="Arial" panose="020B0604020202020204" pitchFamily="34" charset="0"/>
              </a:rPr>
              <a:t>Các phản ứng tỏa nhiệt thường diễn ra thuận lợi hơn các phản ứng thu nhiệt.</a:t>
            </a:r>
          </a:p>
          <a:p>
            <a:pPr>
              <a:lnSpc>
                <a:spcPct val="150000"/>
              </a:lnSpc>
            </a:pPr>
            <a:r>
              <a:rPr lang="vi-VN" sz="2400" dirty="0">
                <a:solidFill>
                  <a:srgbClr val="000000"/>
                </a:solidFill>
                <a:latin typeface="UTM Avo" panose="02040603050506020204" pitchFamily="18" charset="0"/>
                <a:cs typeface="Arial" panose="020B0604020202020204" pitchFamily="34" charset="0"/>
              </a:rPr>
              <a:t>⇒ Phản ứng đốt cháy cồn dễ thực hiện hơn.</a:t>
            </a:r>
          </a:p>
        </p:txBody>
      </p:sp>
    </p:spTree>
    <p:extLst>
      <p:ext uri="{BB962C8B-B14F-4D97-AF65-F5344CB8AC3E}">
        <p14:creationId xmlns:p14="http://schemas.microsoft.com/office/powerpoint/2010/main" val="21110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164">
                <a:extLst>
                  <a:ext uri="{FF2B5EF4-FFF2-40B4-BE49-F238E27FC236}">
                    <a16:creationId xmlns:a16="http://schemas.microsoft.com/office/drawing/2014/main" id="{4C494885-4BED-E376-A364-3B446E149C01}"/>
                  </a:ext>
                </a:extLst>
              </p:cNvPr>
              <p:cNvSpPr txBox="1"/>
              <p:nvPr/>
            </p:nvSpPr>
            <p:spPr>
              <a:xfrm>
                <a:off x="711200" y="1821491"/>
                <a:ext cx="11003280" cy="2806474"/>
              </a:xfrm>
              <a:prstGeom prst="rect">
                <a:avLst/>
              </a:prstGeom>
              <a:noFill/>
              <a:ln w="9525">
                <a:noFill/>
              </a:ln>
            </p:spPr>
            <p:txBody>
              <a:bodyPr wrap="square">
                <a:spAutoFit/>
              </a:bodyPr>
              <a:lstStyle/>
              <a:p>
                <a:pPr>
                  <a:lnSpc>
                    <a:spcPct val="150000"/>
                  </a:lnSpc>
                </a:pPr>
                <a:r>
                  <a:rPr lang="en-US" sz="2400" b="1" dirty="0">
                    <a:solidFill>
                      <a:srgbClr val="000000"/>
                    </a:solidFill>
                    <a:latin typeface="UTM Avo" panose="02040603050506020204" pitchFamily="18" charset="0"/>
                  </a:rPr>
                  <a:t>3. </a:t>
                </a:r>
                <a:r>
                  <a:rPr lang="en-US" sz="2400" dirty="0">
                    <a:solidFill>
                      <a:srgbClr val="000000"/>
                    </a:solidFill>
                    <a:latin typeface="UTM Avo" panose="02040603050506020204" pitchFamily="18" charset="0"/>
                  </a:rPr>
                  <a:t>CaSO</a:t>
                </a:r>
                <a:r>
                  <a:rPr lang="en-US" sz="2400" baseline="-25000" dirty="0">
                    <a:solidFill>
                      <a:srgbClr val="000000"/>
                    </a:solidFill>
                    <a:latin typeface="UTM Avo" panose="02040603050506020204" pitchFamily="18" charset="0"/>
                  </a:rPr>
                  <a:t>4</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là</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thành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phần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chính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của</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thạch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cao</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Biết</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rằng</a:t>
                </a:r>
                <a:r>
                  <a:rPr lang="en-US" sz="2400" dirty="0">
                    <a:solidFill>
                      <a:srgbClr val="000000"/>
                    </a:solidFill>
                    <a:latin typeface="UTM Avo" panose="02040603050506020204" pitchFamily="18" charset="0"/>
                  </a:rPr>
                  <a:t>: </a:t>
                </a:r>
              </a:p>
              <a:p>
                <a:pPr algn="ctr">
                  <a:lnSpc>
                    <a:spcPct val="150000"/>
                  </a:lnSpc>
                </a:pPr>
                <a:r>
                  <a:rPr lang="pt-BR" sz="2400" dirty="0">
                    <a:solidFill>
                      <a:srgbClr val="000000"/>
                    </a:solidFill>
                    <a:latin typeface="UTM Avo" panose="02040603050506020204" pitchFamily="18" charset="0"/>
                  </a:rPr>
                  <a:t>2CaSO</a:t>
                </a:r>
                <a:r>
                  <a:rPr lang="pt-BR" sz="2400" baseline="-25000" dirty="0">
                    <a:solidFill>
                      <a:srgbClr val="000000"/>
                    </a:solidFill>
                    <a:latin typeface="UTM Avo" panose="02040603050506020204" pitchFamily="18" charset="0"/>
                  </a:rPr>
                  <a:t>4</a:t>
                </a:r>
                <a:r>
                  <a:rPr lang="pt-BR" sz="2400" dirty="0">
                    <a:solidFill>
                      <a:srgbClr val="000000"/>
                    </a:solidFill>
                    <a:latin typeface="UTM Avo" panose="02040603050506020204" pitchFamily="18" charset="0"/>
                  </a:rPr>
                  <a:t>(</a:t>
                </a:r>
                <a:r>
                  <a:rPr lang="pt-BR" sz="2400" i="1" dirty="0">
                    <a:solidFill>
                      <a:srgbClr val="000000"/>
                    </a:solidFill>
                    <a:latin typeface="UTM Avo" panose="02040603050506020204" pitchFamily="18" charset="0"/>
                  </a:rPr>
                  <a:t>s</a:t>
                </a:r>
                <a:r>
                  <a:rPr lang="pt-BR" sz="2400" dirty="0">
                    <a:solidFill>
                      <a:srgbClr val="000000"/>
                    </a:solidFill>
                    <a:latin typeface="UTM Avo" panose="02040603050506020204" pitchFamily="18" charset="0"/>
                  </a:rPr>
                  <a:t>) → 2CaO(</a:t>
                </a:r>
                <a:r>
                  <a:rPr lang="pt-BR" sz="2400" i="1" dirty="0">
                    <a:solidFill>
                      <a:srgbClr val="000000"/>
                    </a:solidFill>
                    <a:latin typeface="UTM Avo" panose="02040603050506020204" pitchFamily="18" charset="0"/>
                  </a:rPr>
                  <a:t>s</a:t>
                </a:r>
                <a:r>
                  <a:rPr lang="pt-BR" sz="2400" dirty="0">
                    <a:solidFill>
                      <a:srgbClr val="000000"/>
                    </a:solidFill>
                    <a:latin typeface="UTM Avo" panose="02040603050506020204" pitchFamily="18" charset="0"/>
                  </a:rPr>
                  <a:t>) +</a:t>
                </a:r>
                <a:r>
                  <a:rPr lang="en-US" sz="2400" dirty="0">
                    <a:solidFill>
                      <a:srgbClr val="000000"/>
                    </a:solidFill>
                    <a:latin typeface="UTM Avo" panose="02040603050506020204" pitchFamily="18" charset="0"/>
                  </a:rPr>
                  <a:t> 2SO</a:t>
                </a:r>
                <a:r>
                  <a:rPr lang="en-US" sz="2400" baseline="-25000" dirty="0">
                    <a:solidFill>
                      <a:srgbClr val="000000"/>
                    </a:solidFill>
                    <a:latin typeface="UTM Avo" panose="02040603050506020204" pitchFamily="18" charset="0"/>
                  </a:rPr>
                  <a:t>2</a:t>
                </a:r>
                <a:r>
                  <a:rPr lang="en-US" sz="2400" dirty="0">
                    <a:solidFill>
                      <a:srgbClr val="000000"/>
                    </a:solidFill>
                    <a:latin typeface="UTM Avo" panose="02040603050506020204" pitchFamily="18" charset="0"/>
                  </a:rPr>
                  <a:t>(</a:t>
                </a:r>
                <a:r>
                  <a:rPr lang="en-US" sz="2400" i="1" dirty="0">
                    <a:solidFill>
                      <a:srgbClr val="000000"/>
                    </a:solidFill>
                    <a:latin typeface="UTM Avo" panose="02040603050506020204" pitchFamily="18" charset="0"/>
                  </a:rPr>
                  <a:t>g</a:t>
                </a:r>
                <a:r>
                  <a:rPr lang="en-US" sz="2400" dirty="0">
                    <a:solidFill>
                      <a:srgbClr val="000000"/>
                    </a:solidFill>
                    <a:latin typeface="UTM Avo" panose="02040603050506020204" pitchFamily="18" charset="0"/>
                  </a:rPr>
                  <a:t>) + O</a:t>
                </a:r>
                <a:r>
                  <a:rPr lang="en-US" sz="2400" baseline="-25000" dirty="0">
                    <a:solidFill>
                      <a:srgbClr val="000000"/>
                    </a:solidFill>
                    <a:latin typeface="UTM Avo" panose="02040603050506020204" pitchFamily="18" charset="0"/>
                  </a:rPr>
                  <a:t>2</a:t>
                </a:r>
                <a:r>
                  <a:rPr lang="en-US" sz="2400" dirty="0">
                    <a:solidFill>
                      <a:srgbClr val="000000"/>
                    </a:solidFill>
                    <a:latin typeface="UTM Avo" panose="02040603050506020204" pitchFamily="18" charset="0"/>
                  </a:rPr>
                  <a:t>(</a:t>
                </a:r>
                <a:r>
                  <a:rPr lang="en-US" sz="2400" i="1" dirty="0">
                    <a:solidFill>
                      <a:srgbClr val="000000"/>
                    </a:solidFill>
                    <a:latin typeface="UTM Avo" panose="02040603050506020204" pitchFamily="18" charset="0"/>
                  </a:rPr>
                  <a:t>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có</a:t>
                </a:r>
                <a:r>
                  <a:rPr lang="en-US" sz="2400" baseline="30000" dirty="0">
                    <a:solidFill>
                      <a:srgbClr val="000000"/>
                    </a:solidFill>
                    <a:latin typeface="UTM Avo" panose="02040603050506020204" pitchFamily="18" charset="0"/>
                  </a:rPr>
                  <a:t>  </a:t>
                </a:r>
                <a:r>
                  <a:rPr lang="en-US" sz="2400" dirty="0">
                    <a:solidFill>
                      <a:srgbClr val="000000"/>
                    </a:solidFill>
                    <a:latin typeface="UTM Avo" panose="02040603050506020204" pitchFamily="18" charset="0"/>
                    <a:cs typeface="Arial" panose="020B0604020202020204" pitchFamily="34" charset="0"/>
                  </a:rPr>
                  <a:t>∆</a:t>
                </a:r>
                <a:r>
                  <a:rPr lang="en-US" sz="24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Cambria Math" panose="02040503050406030204" charset="0"/>
                          </a:rPr>
                        </m:ctrlPr>
                      </m:sSubSupPr>
                      <m:e>
                        <m:r>
                          <m:rPr>
                            <m:nor/>
                          </m:rPr>
                          <a:rPr lang="en-US" sz="2400">
                            <a:solidFill>
                              <a:srgbClr val="000000"/>
                            </a:solidFill>
                            <a:latin typeface="UTM Avo" panose="02040603050506020204" pitchFamily="18" charset="0"/>
                            <a:cs typeface="Cambria Math" panose="02040503050406030204" charset="0"/>
                          </a:rPr>
                          <m:t>H</m:t>
                        </m:r>
                      </m:e>
                      <m:sub>
                        <m:r>
                          <a:rPr lang="en-US" sz="2400">
                            <a:solidFill>
                              <a:srgbClr val="000000"/>
                            </a:solidFill>
                            <a:latin typeface="Cambria Math" panose="02040503050406030204" charset="0"/>
                            <a:ea typeface="MS Mincho" charset="0"/>
                            <a:cs typeface="Cambria Math" panose="02040503050406030204" charset="0"/>
                          </a:rPr>
                          <m:t>298</m:t>
                        </m:r>
                      </m:sub>
                      <m:sup>
                        <m:r>
                          <a:rPr lang="en-US" sz="2400">
                            <a:solidFill>
                              <a:srgbClr val="000000"/>
                            </a:solidFill>
                            <a:latin typeface="Cambria Math" panose="02040503050406030204" pitchFamily="18" charset="0"/>
                            <a:ea typeface="MS Mincho" charset="0"/>
                            <a:cs typeface="Cambria Math" panose="02040503050406030204" charset="0"/>
                          </a:rPr>
                          <m:t>0</m:t>
                        </m:r>
                      </m:sup>
                    </m:sSubSup>
                  </m:oMath>
                </a14:m>
                <a:r>
                  <a:rPr lang="en-US" sz="2400" dirty="0">
                    <a:solidFill>
                      <a:srgbClr val="000000"/>
                    </a:solidFill>
                    <a:latin typeface="UTM Avo" panose="02040603050506020204" pitchFamily="18" charset="0"/>
                  </a:rPr>
                  <a:t> = 1000,6 kJ.</a:t>
                </a:r>
              </a:p>
              <a:p>
                <a:pPr marL="342917" indent="-342917">
                  <a:lnSpc>
                    <a:spcPct val="150000"/>
                  </a:lnSpc>
                  <a:buFont typeface="+mj-lt"/>
                  <a:buAutoNum type="alphaLcParenR"/>
                </a:pPr>
                <a:r>
                  <a:rPr lang="en-US" sz="2400" dirty="0">
                    <a:solidFill>
                      <a:srgbClr val="000000"/>
                    </a:solidFill>
                    <a:latin typeface="UTM Avo" panose="02040603050506020204" pitchFamily="18" charset="0"/>
                  </a:rPr>
                  <a:t> Phản </a:t>
                </a:r>
                <a:r>
                  <a:rPr lang="en-US" sz="2400" dirty="0" err="1">
                    <a:solidFill>
                      <a:srgbClr val="000000"/>
                    </a:solidFill>
                    <a:latin typeface="UTM Avo" panose="02040603050506020204" pitchFamily="18" charset="0"/>
                  </a:rPr>
                  <a:t>ứng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này</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diễn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ra</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thuận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lợi</a:t>
                </a:r>
                <a:r>
                  <a:rPr lang="en-US" sz="2400" dirty="0">
                    <a:solidFill>
                      <a:srgbClr val="000000"/>
                    </a:solidFill>
                    <a:latin typeface="UTM Avo" panose="02040603050506020204" pitchFamily="18" charset="0"/>
                  </a:rPr>
                  <a:t> hay </a:t>
                </a:r>
                <a:r>
                  <a:rPr lang="en-US" sz="2400" dirty="0" err="1">
                    <a:solidFill>
                      <a:srgbClr val="000000"/>
                    </a:solidFill>
                    <a:latin typeface="UTM Avo" panose="02040603050506020204" pitchFamily="18" charset="0"/>
                  </a:rPr>
                  <a:t>không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thuận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lợi</a:t>
                </a:r>
                <a:r>
                  <a:rPr lang="en-US" sz="2400" dirty="0">
                    <a:solidFill>
                      <a:srgbClr val="000000"/>
                    </a:solidFill>
                    <a:latin typeface="UTM Avo" panose="02040603050506020204" pitchFamily="18" charset="0"/>
                  </a:rPr>
                  <a:t>? </a:t>
                </a:r>
              </a:p>
              <a:p>
                <a:pPr>
                  <a:lnSpc>
                    <a:spcPct val="150000"/>
                  </a:lnSpc>
                </a:pPr>
                <a:r>
                  <a:rPr lang="en-US" sz="2400" dirty="0">
                    <a:solidFill>
                      <a:srgbClr val="000000"/>
                    </a:solidFill>
                    <a:latin typeface="UTM Avo" panose="02040603050506020204" pitchFamily="18" charset="0"/>
                  </a:rPr>
                  <a:t>b)</a:t>
                </a:r>
                <a:r>
                  <a:rPr lang="vi-VN" sz="2400" dirty="0">
                    <a:solidFill>
                      <a:srgbClr val="000000"/>
                    </a:solidFill>
                    <a:latin typeface="UTM Avo" panose="02040603050506020204" pitchFamily="18" charset="0"/>
                  </a:rPr>
                  <a:t> Giải thích vì sao trong xây dựng, người ta sử dụng thạch cao để chế tạo các tấm vật liệu chịu nhiệt, chống cháy.</a:t>
                </a:r>
                <a:r>
                  <a:rPr lang="en-US" sz="2400" dirty="0">
                    <a:solidFill>
                      <a:srgbClr val="000000"/>
                    </a:solidFill>
                    <a:latin typeface="UTM Avo" panose="02040603050506020204" pitchFamily="18" charset="0"/>
                  </a:rPr>
                  <a:t> </a:t>
                </a:r>
                <a:endParaRPr lang="vi-VN" sz="2400" dirty="0">
                  <a:solidFill>
                    <a:srgbClr val="000000"/>
                  </a:solidFill>
                  <a:latin typeface="Myriad Pro"/>
                </a:endParaRPr>
              </a:p>
            </p:txBody>
          </p:sp>
        </mc:Choice>
        <mc:Fallback xmlns="">
          <p:sp>
            <p:nvSpPr>
              <p:cNvPr id="4" name="Text Box 164">
                <a:extLst>
                  <a:ext uri="{FF2B5EF4-FFF2-40B4-BE49-F238E27FC236}">
                    <a16:creationId xmlns:a16="http://schemas.microsoft.com/office/drawing/2014/main" id="{4C494885-4BED-E376-A364-3B446E149C01}"/>
                  </a:ext>
                </a:extLst>
              </p:cNvPr>
              <p:cNvSpPr txBox="1">
                <a:spLocks noRot="1" noChangeAspect="1" noMove="1" noResize="1" noEditPoints="1" noAdjustHandles="1" noChangeArrowheads="1" noChangeShapeType="1" noTextEdit="1"/>
              </p:cNvSpPr>
              <p:nvPr/>
            </p:nvSpPr>
            <p:spPr>
              <a:xfrm>
                <a:off x="711200" y="1821491"/>
                <a:ext cx="11003280" cy="2806474"/>
              </a:xfrm>
              <a:prstGeom prst="rect">
                <a:avLst/>
              </a:prstGeom>
              <a:blipFill>
                <a:blip r:embed="rId3"/>
                <a:stretch>
                  <a:fillRect l="-1108" b="-3913"/>
                </a:stretch>
              </a:blipFill>
              <a:ln w="9525">
                <a:noFill/>
              </a:ln>
            </p:spPr>
            <p:txBody>
              <a:bodyPr/>
              <a:lstStyle/>
              <a:p>
                <a:r>
                  <a:rPr lang="en-US">
                    <a:noFill/>
                  </a:rPr>
                  <a:t> </a:t>
                </a:r>
              </a:p>
            </p:txBody>
          </p:sp>
        </mc:Fallback>
      </mc:AlternateContent>
    </p:spTree>
    <p:extLst>
      <p:ext uri="{BB962C8B-B14F-4D97-AF65-F5344CB8AC3E}">
        <p14:creationId xmlns:p14="http://schemas.microsoft.com/office/powerpoint/2010/main" val="161351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EAB9CA-B911-011B-610D-0889B1CBE6C0}"/>
                  </a:ext>
                </a:extLst>
              </p:cNvPr>
              <p:cNvSpPr txBox="1"/>
              <p:nvPr/>
            </p:nvSpPr>
            <p:spPr>
              <a:xfrm>
                <a:off x="701869" y="1760064"/>
                <a:ext cx="11003280" cy="5029326"/>
              </a:xfrm>
              <a:prstGeom prst="rect">
                <a:avLst/>
              </a:prstGeom>
              <a:noFill/>
            </p:spPr>
            <p:txBody>
              <a:bodyPr wrap="square">
                <a:spAutoFit/>
              </a:bodyPr>
              <a:lstStyle/>
              <a:p>
                <a:pPr>
                  <a:lnSpc>
                    <a:spcPct val="150000"/>
                  </a:lnSpc>
                </a:pPr>
                <a:r>
                  <a:rPr lang="vi-VN" sz="2400" b="1" dirty="0">
                    <a:solidFill>
                      <a:srgbClr val="000000"/>
                    </a:solidFill>
                    <a:latin typeface="UTM Avo" panose="02040603050506020204" pitchFamily="18" charset="0"/>
                    <a:cs typeface="Arial" panose="020B0604020202020204" pitchFamily="34" charset="0"/>
                  </a:rPr>
                  <a:t>Trả lời:</a:t>
                </a:r>
              </a:p>
              <a:p>
                <a:pPr>
                  <a:lnSpc>
                    <a:spcPct val="150000"/>
                  </a:lnSpc>
                </a:pPr>
                <a:r>
                  <a:rPr lang="vi-VN" sz="2400" dirty="0">
                    <a:solidFill>
                      <a:srgbClr val="000000"/>
                    </a:solidFill>
                    <a:latin typeface="UTM Avo" panose="02040603050506020204" pitchFamily="18" charset="0"/>
                    <a:cs typeface="Arial" panose="020B0604020202020204" pitchFamily="34" charset="0"/>
                  </a:rPr>
                  <a:t>a) Phản ứng này không thuận lợi vì có </a:t>
                </a:r>
                <a:r>
                  <a:rPr lang="en-US" sz="2400" dirty="0">
                    <a:solidFill>
                      <a:srgbClr val="000000"/>
                    </a:solidFill>
                    <a:latin typeface="UTM Avo" panose="02040603050506020204" pitchFamily="18" charset="0"/>
                    <a:cs typeface="Arial" panose="020B0604020202020204" pitchFamily="34" charset="0"/>
                  </a:rPr>
                  <a:t>∆</a:t>
                </a:r>
                <a:r>
                  <a:rPr lang="en-US" sz="24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Arial" panose="020B0604020202020204" pitchFamily="34" charset="0"/>
                          </a:rPr>
                        </m:ctrlPr>
                      </m:sSubSupPr>
                      <m:e>
                        <m:r>
                          <m:rPr>
                            <m:nor/>
                          </m:rPr>
                          <a:rPr lang="en-US" sz="2400">
                            <a:solidFill>
                              <a:srgbClr val="000000"/>
                            </a:solidFill>
                            <a:latin typeface="UTM Avo" panose="02040603050506020204" pitchFamily="18" charset="0"/>
                            <a:cs typeface="Arial" panose="020B0604020202020204" pitchFamily="34" charset="0"/>
                          </a:rPr>
                          <m:t>H</m:t>
                        </m:r>
                      </m:e>
                      <m:sub>
                        <m:r>
                          <a:rPr lang="en-US" sz="2400">
                            <a:solidFill>
                              <a:srgbClr val="000000"/>
                            </a:solidFill>
                            <a:latin typeface="Cambria Math" panose="02040503050406030204" pitchFamily="18" charset="0"/>
                            <a:cs typeface="Arial" panose="020B0604020202020204" pitchFamily="34" charset="0"/>
                          </a:rPr>
                          <m:t>298</m:t>
                        </m:r>
                      </m:sub>
                      <m:sup>
                        <m:r>
                          <a:rPr lang="en-US" sz="2400">
                            <a:solidFill>
                              <a:srgbClr val="000000"/>
                            </a:solidFill>
                            <a:latin typeface="Cambria Math" panose="02040503050406030204" pitchFamily="18" charset="0"/>
                            <a:cs typeface="Arial" panose="020B0604020202020204" pitchFamily="34" charset="0"/>
                          </a:rPr>
                          <m:t>0</m:t>
                        </m:r>
                      </m:sup>
                    </m:sSubSup>
                    <m:r>
                      <a:rPr lang="en-US" sz="2400" i="1">
                        <a:solidFill>
                          <a:srgbClr val="000000"/>
                        </a:solidFill>
                        <a:latin typeface="Cambria Math" panose="02040503050406030204" pitchFamily="18" charset="0"/>
                        <a:cs typeface="Arial" panose="020B0604020202020204" pitchFamily="34" charset="0"/>
                      </a:rPr>
                      <m:t> </m:t>
                    </m:r>
                  </m:oMath>
                </a14:m>
                <a:r>
                  <a:rPr lang="vi-VN" sz="2400" dirty="0">
                    <a:solidFill>
                      <a:srgbClr val="000000"/>
                    </a:solidFill>
                    <a:latin typeface="UTM Avo" panose="02040603050506020204" pitchFamily="18" charset="0"/>
                    <a:cs typeface="Arial" panose="020B0604020202020204" pitchFamily="34" charset="0"/>
                  </a:rPr>
                  <a:t>= 1000,6 kJ &gt; 0</a:t>
                </a:r>
              </a:p>
              <a:p>
                <a:pPr>
                  <a:lnSpc>
                    <a:spcPct val="150000"/>
                  </a:lnSpc>
                </a:pPr>
                <a:r>
                  <a:rPr lang="vi-VN" sz="2400" dirty="0">
                    <a:solidFill>
                      <a:srgbClr val="000000"/>
                    </a:solidFill>
                    <a:latin typeface="UTM Avo" panose="02040603050506020204" pitchFamily="18" charset="0"/>
                    <a:cs typeface="Arial" panose="020B0604020202020204" pitchFamily="34" charset="0"/>
                  </a:rPr>
                  <a:t>Ở điều kiện chuẩn, phản ứng chỉ xảy ra khi được đốt nóng (cung cấp nhiệt), dừng đốt nóng phản ứng sẽ dừng lại.</a:t>
                </a:r>
              </a:p>
              <a:p>
                <a:pPr>
                  <a:lnSpc>
                    <a:spcPct val="150000"/>
                  </a:lnSpc>
                </a:pPr>
                <a:r>
                  <a:rPr lang="vi-VN" sz="2400" dirty="0">
                    <a:solidFill>
                      <a:srgbClr val="000000"/>
                    </a:solidFill>
                    <a:latin typeface="UTM Avo" panose="02040603050506020204" pitchFamily="18" charset="0"/>
                    <a:cs typeface="Arial" panose="020B0604020202020204" pitchFamily="34" charset="0"/>
                  </a:rPr>
                  <a:t>b) </a:t>
                </a:r>
                <a:r>
                  <a:rPr lang="en-US" sz="24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400" i="1">
                            <a:solidFill>
                              <a:srgbClr val="000000"/>
                            </a:solidFill>
                            <a:latin typeface="Cambria Math" panose="02040503050406030204" pitchFamily="18" charset="0"/>
                            <a:cs typeface="Arial" panose="020B0604020202020204" pitchFamily="34" charset="0"/>
                          </a:rPr>
                        </m:ctrlPr>
                      </m:sSubSupPr>
                      <m:e>
                        <m:r>
                          <m:rPr>
                            <m:nor/>
                          </m:rPr>
                          <a:rPr lang="en-US" sz="2400">
                            <a:solidFill>
                              <a:srgbClr val="000000"/>
                            </a:solidFill>
                            <a:latin typeface="UTM Avo" panose="02040603050506020204" pitchFamily="18" charset="0"/>
                            <a:cs typeface="Arial" panose="020B0604020202020204" pitchFamily="34" charset="0"/>
                          </a:rPr>
                          <m:t>H</m:t>
                        </m:r>
                      </m:e>
                      <m:sub>
                        <m:r>
                          <a:rPr lang="en-US" sz="2400">
                            <a:solidFill>
                              <a:srgbClr val="000000"/>
                            </a:solidFill>
                            <a:latin typeface="Cambria Math" panose="02040503050406030204" pitchFamily="18" charset="0"/>
                            <a:cs typeface="Arial" panose="020B0604020202020204" pitchFamily="34" charset="0"/>
                          </a:rPr>
                          <m:t>298</m:t>
                        </m:r>
                      </m:sub>
                      <m:sup>
                        <m:r>
                          <a:rPr lang="en-US" sz="2400">
                            <a:solidFill>
                              <a:srgbClr val="000000"/>
                            </a:solidFill>
                            <a:latin typeface="Cambria Math" panose="02040503050406030204" pitchFamily="18" charset="0"/>
                            <a:cs typeface="Arial" panose="020B0604020202020204" pitchFamily="34" charset="0"/>
                          </a:rPr>
                          <m:t>0</m:t>
                        </m:r>
                      </m:sup>
                    </m:sSubSup>
                    <m:r>
                      <a:rPr lang="en-US" sz="2400" i="1">
                        <a:solidFill>
                          <a:srgbClr val="000000"/>
                        </a:solidFill>
                        <a:latin typeface="Cambria Math" panose="02040503050406030204" pitchFamily="18" charset="0"/>
                        <a:cs typeface="Arial" panose="020B0604020202020204" pitchFamily="34" charset="0"/>
                      </a:rPr>
                      <m:t> </m:t>
                    </m:r>
                  </m:oMath>
                </a14:m>
                <a:r>
                  <a:rPr lang="vi-VN" sz="2400" dirty="0">
                    <a:solidFill>
                      <a:srgbClr val="000000"/>
                    </a:solidFill>
                    <a:latin typeface="UTM Avo" panose="02040603050506020204" pitchFamily="18" charset="0"/>
                    <a:cs typeface="Arial" panose="020B0604020202020204" pitchFamily="34" charset="0"/>
                  </a:rPr>
                  <a:t>= 1000,6 kJ &gt; 0 nên cần cung cấp một nhiệt lượng lớn thạch cao mới có thể bị phân hủy.</a:t>
                </a:r>
              </a:p>
              <a:p>
                <a:pPr>
                  <a:lnSpc>
                    <a:spcPct val="150000"/>
                  </a:lnSpc>
                </a:pPr>
                <a:r>
                  <a:rPr lang="vi-VN" sz="2400" dirty="0">
                    <a:solidFill>
                      <a:srgbClr val="000000"/>
                    </a:solidFill>
                    <a:latin typeface="UTM Avo" panose="02040603050506020204" pitchFamily="18" charset="0"/>
                    <a:cs typeface="Arial" panose="020B0604020202020204" pitchFamily="34" charset="0"/>
                  </a:rPr>
                  <a:t>⇒ Thạch cao bền với nhiệt</a:t>
                </a:r>
              </a:p>
              <a:p>
                <a:pPr>
                  <a:lnSpc>
                    <a:spcPct val="150000"/>
                  </a:lnSpc>
                </a:pPr>
                <a:r>
                  <a:rPr lang="vi-VN" sz="2400" dirty="0">
                    <a:solidFill>
                      <a:srgbClr val="000000"/>
                    </a:solidFill>
                    <a:latin typeface="UTM Avo" panose="02040603050506020204" pitchFamily="18" charset="0"/>
                    <a:cs typeface="Arial" panose="020B0604020202020204" pitchFamily="34" charset="0"/>
                  </a:rPr>
                  <a:t>⇒ Trong xây dựng, người ta sử dụng thạch cao để chế tạo các tấm vật liệu chịu nhiệt, chống cháy.</a:t>
                </a:r>
              </a:p>
            </p:txBody>
          </p:sp>
        </mc:Choice>
        <mc:Fallback xmlns="">
          <p:sp>
            <p:nvSpPr>
              <p:cNvPr id="3" name="TextBox 2">
                <a:extLst>
                  <a:ext uri="{FF2B5EF4-FFF2-40B4-BE49-F238E27FC236}">
                    <a16:creationId xmlns:a16="http://schemas.microsoft.com/office/drawing/2014/main" id="{41EAB9CA-B911-011B-610D-0889B1CBE6C0}"/>
                  </a:ext>
                </a:extLst>
              </p:cNvPr>
              <p:cNvSpPr txBox="1">
                <a:spLocks noRot="1" noChangeAspect="1" noMove="1" noResize="1" noEditPoints="1" noAdjustHandles="1" noChangeArrowheads="1" noChangeShapeType="1" noTextEdit="1"/>
              </p:cNvSpPr>
              <p:nvPr/>
            </p:nvSpPr>
            <p:spPr>
              <a:xfrm>
                <a:off x="701869" y="1760064"/>
                <a:ext cx="11003280" cy="5029326"/>
              </a:xfrm>
              <a:prstGeom prst="rect">
                <a:avLst/>
              </a:prstGeom>
              <a:blipFill>
                <a:blip r:embed="rId3"/>
                <a:stretch>
                  <a:fillRect l="-831" b="-1818"/>
                </a:stretch>
              </a:blipFill>
            </p:spPr>
            <p:txBody>
              <a:bodyPr/>
              <a:lstStyle/>
              <a:p>
                <a:r>
                  <a:rPr lang="en-US">
                    <a:noFill/>
                  </a:rPr>
                  <a:t> </a:t>
                </a:r>
              </a:p>
            </p:txBody>
          </p:sp>
        </mc:Fallback>
      </mc:AlternateContent>
    </p:spTree>
    <p:extLst>
      <p:ext uri="{BB962C8B-B14F-4D97-AF65-F5344CB8AC3E}">
        <p14:creationId xmlns:p14="http://schemas.microsoft.com/office/powerpoint/2010/main" val="411671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B8AFAC-7ED3-58B9-172E-C70F2B47F9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65ED37C0-6F92-67D4-6945-D99202DE6B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D46722F5-F8FB-1823-F0A2-E60698BB0DB6}"/>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45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164">
            <a:extLst>
              <a:ext uri="{FF2B5EF4-FFF2-40B4-BE49-F238E27FC236}">
                <a16:creationId xmlns:a16="http://schemas.microsoft.com/office/drawing/2014/main" id="{376B2AF4-492F-2C87-47B8-E6B0F1D342F6}"/>
              </a:ext>
            </a:extLst>
          </p:cNvPr>
          <p:cNvSpPr txBox="1"/>
          <p:nvPr/>
        </p:nvSpPr>
        <p:spPr>
          <a:xfrm>
            <a:off x="680720" y="1750371"/>
            <a:ext cx="11003280" cy="574388"/>
          </a:xfrm>
          <a:prstGeom prst="rect">
            <a:avLst/>
          </a:prstGeom>
          <a:noFill/>
          <a:ln w="9525">
            <a:noFill/>
          </a:ln>
        </p:spPr>
        <p:txBody>
          <a:bodyPr wrap="square">
            <a:spAutoFit/>
          </a:bodyPr>
          <a:lstStyle/>
          <a:p>
            <a:pPr algn="ctr">
              <a:lnSpc>
                <a:spcPct val="150000"/>
              </a:lnSpc>
            </a:pPr>
            <a:r>
              <a:rPr lang="en-US" sz="2400" dirty="0" err="1">
                <a:solidFill>
                  <a:srgbClr val="000000"/>
                </a:solidFill>
                <a:latin typeface="UTM Avo" panose="02040603050506020204" pitchFamily="18" charset="0"/>
              </a:rPr>
              <a:t>Nối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mỗi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nội</a:t>
            </a:r>
            <a:r>
              <a:rPr lang="en-US" sz="2400" dirty="0">
                <a:solidFill>
                  <a:srgbClr val="000000"/>
                </a:solidFill>
                <a:latin typeface="UTM Avo" panose="02040603050506020204" pitchFamily="18" charset="0"/>
              </a:rPr>
              <a:t> dung ở </a:t>
            </a:r>
            <a:r>
              <a:rPr lang="en-US" sz="2400" dirty="0" err="1">
                <a:solidFill>
                  <a:srgbClr val="000000"/>
                </a:solidFill>
                <a:latin typeface="UTM Avo" panose="02040603050506020204" pitchFamily="18" charset="0"/>
              </a:rPr>
              <a:t>cột</a:t>
            </a:r>
            <a:r>
              <a:rPr lang="en-US" sz="2400" dirty="0">
                <a:solidFill>
                  <a:srgbClr val="000000"/>
                </a:solidFill>
                <a:latin typeface="UTM Avo" panose="02040603050506020204" pitchFamily="18" charset="0"/>
              </a:rPr>
              <a:t> A </a:t>
            </a:r>
            <a:r>
              <a:rPr lang="en-US" sz="2400" dirty="0" err="1">
                <a:solidFill>
                  <a:srgbClr val="000000"/>
                </a:solidFill>
                <a:latin typeface="UTM Avo" panose="02040603050506020204" pitchFamily="18" charset="0"/>
              </a:rPr>
              <a:t>với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nội</a:t>
            </a:r>
            <a:r>
              <a:rPr lang="en-US" sz="2400" dirty="0">
                <a:solidFill>
                  <a:srgbClr val="000000"/>
                </a:solidFill>
                <a:latin typeface="UTM Avo" panose="02040603050506020204" pitchFamily="18" charset="0"/>
              </a:rPr>
              <a:t> dung ở </a:t>
            </a:r>
            <a:r>
              <a:rPr lang="en-US" sz="2400" dirty="0" err="1">
                <a:solidFill>
                  <a:srgbClr val="000000"/>
                </a:solidFill>
                <a:latin typeface="UTM Avo" panose="02040603050506020204" pitchFamily="18" charset="0"/>
              </a:rPr>
              <a:t>cột</a:t>
            </a:r>
            <a:r>
              <a:rPr lang="en-US" sz="2400" dirty="0">
                <a:solidFill>
                  <a:srgbClr val="000000"/>
                </a:solidFill>
                <a:latin typeface="UTM Avo" panose="02040603050506020204" pitchFamily="18" charset="0"/>
              </a:rPr>
              <a:t> B </a:t>
            </a:r>
            <a:r>
              <a:rPr lang="en-US" sz="2400" dirty="0" err="1">
                <a:solidFill>
                  <a:srgbClr val="000000"/>
                </a:solidFill>
                <a:latin typeface="UTM Avo" panose="02040603050506020204" pitchFamily="18" charset="0"/>
              </a:rPr>
              <a:t>cho</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phù</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hợp</a:t>
            </a:r>
            <a:r>
              <a:rPr lang="en-US" sz="2400" dirty="0">
                <a:solidFill>
                  <a:srgbClr val="000000"/>
                </a:solidFill>
                <a:latin typeface="UTM Avo" panose="02040603050506020204" pitchFamily="18" charset="0"/>
              </a:rPr>
              <a:t>:</a:t>
            </a:r>
          </a:p>
        </p:txBody>
      </p:sp>
      <p:sp>
        <p:nvSpPr>
          <p:cNvPr id="5" name="TextBox 4">
            <a:extLst>
              <a:ext uri="{FF2B5EF4-FFF2-40B4-BE49-F238E27FC236}">
                <a16:creationId xmlns:a16="http://schemas.microsoft.com/office/drawing/2014/main" id="{BDC309A7-9163-37DF-CC1A-70A15BD111A7}"/>
              </a:ext>
            </a:extLst>
          </p:cNvPr>
          <p:cNvSpPr txBox="1"/>
          <p:nvPr/>
        </p:nvSpPr>
        <p:spPr>
          <a:xfrm>
            <a:off x="2407920" y="2480667"/>
            <a:ext cx="7772400" cy="461665"/>
          </a:xfrm>
          <a:prstGeom prst="rect">
            <a:avLst/>
          </a:prstGeom>
          <a:noFill/>
        </p:spPr>
        <p:txBody>
          <a:bodyPr wrap="square">
            <a:spAutoFit/>
          </a:bodyPr>
          <a:lstStyle/>
          <a:p>
            <a:pPr algn="l"/>
            <a:r>
              <a:rPr lang="en-US" sz="2400" b="1" dirty="0" err="1">
                <a:solidFill>
                  <a:srgbClr val="000000"/>
                </a:solidFill>
                <a:latin typeface="UTM Avo" panose="02040603050506020204" pitchFamily="18" charset="0"/>
              </a:rPr>
              <a:t>Cột</a:t>
            </a:r>
            <a:r>
              <a:rPr lang="en-US" sz="2400" b="1" dirty="0">
                <a:solidFill>
                  <a:srgbClr val="000000"/>
                </a:solidFill>
                <a:latin typeface="UTM Avo" panose="02040603050506020204" pitchFamily="18" charset="0"/>
              </a:rPr>
              <a:t> A                                                     </a:t>
            </a:r>
            <a:r>
              <a:rPr lang="en-US" sz="2400" b="1" dirty="0" err="1">
                <a:solidFill>
                  <a:srgbClr val="000000"/>
                </a:solidFill>
                <a:latin typeface="UTM Avo" panose="02040603050506020204" pitchFamily="18" charset="0"/>
              </a:rPr>
              <a:t>Cột</a:t>
            </a:r>
            <a:r>
              <a:rPr lang="en-US" sz="2400" b="1" dirty="0">
                <a:solidFill>
                  <a:srgbClr val="000000"/>
                </a:solidFill>
                <a:latin typeface="UTM Avo" panose="02040603050506020204" pitchFamily="18" charset="0"/>
              </a:rPr>
              <a:t> B</a:t>
            </a:r>
            <a:endParaRPr lang="en-US" sz="2400" dirty="0">
              <a:solidFill>
                <a:srgbClr val="000000"/>
              </a:solidFill>
              <a:latin typeface="UTM Avo" panose="02040603050506020204" pitchFamily="18" charset="0"/>
            </a:endParaRPr>
          </a:p>
        </p:txBody>
      </p:sp>
      <p:sp>
        <p:nvSpPr>
          <p:cNvPr id="10" name="TextBox 9">
            <a:extLst>
              <a:ext uri="{FF2B5EF4-FFF2-40B4-BE49-F238E27FC236}">
                <a16:creationId xmlns:a16="http://schemas.microsoft.com/office/drawing/2014/main" id="{AA42CBB1-6BB9-CD12-9BF7-BBFBA5F2FCA3}"/>
              </a:ext>
            </a:extLst>
          </p:cNvPr>
          <p:cNvSpPr txBox="1"/>
          <p:nvPr/>
        </p:nvSpPr>
        <p:spPr>
          <a:xfrm>
            <a:off x="1215021" y="3096260"/>
            <a:ext cx="397082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srgbClr val="000000"/>
                </a:solidFill>
                <a:latin typeface="UTM Avo" panose="02040603050506020204" pitchFamily="18" charset="0"/>
              </a:rPr>
              <a:t>a)  Trong </a:t>
            </a:r>
            <a:r>
              <a:rPr lang="en-US" sz="2000" dirty="0" err="1">
                <a:solidFill>
                  <a:srgbClr val="000000"/>
                </a:solidFill>
                <a:latin typeface="UTM Avo" panose="02040603050506020204" pitchFamily="18" charset="0"/>
              </a:rPr>
              <a:t>phản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ứng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thu</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nhiệt</a:t>
            </a:r>
            <a:r>
              <a:rPr lang="en-US" sz="2000" dirty="0">
                <a:solidFill>
                  <a:srgbClr val="000000"/>
                </a:solidFill>
                <a:latin typeface="UTM Avo" panose="02040603050506020204" pitchFamily="18" charset="0"/>
              </a:rPr>
              <a:t>, dấu </a:t>
            </a:r>
            <a:r>
              <a:rPr lang="vi-VN" sz="2000" dirty="0">
                <a:solidFill>
                  <a:srgbClr val="000000"/>
                </a:solidFill>
                <a:latin typeface="UTM Avo" panose="02040603050506020204" pitchFamily="18" charset="0"/>
              </a:rPr>
              <a:t>của ∆H dương vì</a:t>
            </a:r>
            <a:endParaRPr lang="vi-VN" sz="2000" dirty="0">
              <a:solidFill>
                <a:srgbClr val="000000"/>
              </a:solidFill>
            </a:endParaRPr>
          </a:p>
        </p:txBody>
      </p:sp>
      <p:sp>
        <p:nvSpPr>
          <p:cNvPr id="11" name="TextBox 10">
            <a:extLst>
              <a:ext uri="{FF2B5EF4-FFF2-40B4-BE49-F238E27FC236}">
                <a16:creationId xmlns:a16="http://schemas.microsoft.com/office/drawing/2014/main" id="{2F4C0A20-924E-0EA0-9E6A-BCEF96645EB3}"/>
              </a:ext>
            </a:extLst>
          </p:cNvPr>
          <p:cNvSpPr txBox="1"/>
          <p:nvPr/>
        </p:nvSpPr>
        <p:spPr>
          <a:xfrm>
            <a:off x="1229361" y="4015154"/>
            <a:ext cx="395648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srgbClr val="000000"/>
                </a:solidFill>
                <a:latin typeface="UTM Avo" panose="02040603050506020204" pitchFamily="18" charset="0"/>
              </a:rPr>
              <a:t>b) Trong </a:t>
            </a:r>
            <a:r>
              <a:rPr lang="en-US" sz="2000" dirty="0" err="1">
                <a:solidFill>
                  <a:srgbClr val="000000"/>
                </a:solidFill>
                <a:latin typeface="UTM Avo" panose="02040603050506020204" pitchFamily="18" charset="0"/>
              </a:rPr>
              <a:t>phản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ứng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toả</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nhiệt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sự</a:t>
            </a:r>
            <a:endParaRPr lang="en-US" sz="2000" dirty="0">
              <a:solidFill>
                <a:srgbClr val="000000"/>
              </a:solidFill>
              <a:latin typeface="UTM Avo" panose="02040603050506020204" pitchFamily="18" charset="0"/>
            </a:endParaRPr>
          </a:p>
        </p:txBody>
      </p:sp>
      <p:sp>
        <p:nvSpPr>
          <p:cNvPr id="12" name="TextBox 11">
            <a:extLst>
              <a:ext uri="{FF2B5EF4-FFF2-40B4-BE49-F238E27FC236}">
                <a16:creationId xmlns:a16="http://schemas.microsoft.com/office/drawing/2014/main" id="{49402231-BF8D-EDD2-D2E9-061D6A5F4724}"/>
              </a:ext>
            </a:extLst>
          </p:cNvPr>
          <p:cNvSpPr txBox="1"/>
          <p:nvPr/>
        </p:nvSpPr>
        <p:spPr>
          <a:xfrm>
            <a:off x="1229360" y="4887724"/>
            <a:ext cx="395648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srgbClr val="000000"/>
                </a:solidFill>
                <a:latin typeface="UTM Avo" panose="02040603050506020204" pitchFamily="18" charset="0"/>
              </a:rPr>
              <a:t>c) Trong </a:t>
            </a:r>
            <a:r>
              <a:rPr lang="en-US" sz="2000" dirty="0" err="1">
                <a:solidFill>
                  <a:srgbClr val="000000"/>
                </a:solidFill>
                <a:latin typeface="UTM Avo" panose="02040603050506020204" pitchFamily="18" charset="0"/>
              </a:rPr>
              <a:t>phản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ứng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toả</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nhiệt</a:t>
            </a:r>
            <a:r>
              <a:rPr lang="en-US" sz="2000" dirty="0">
                <a:solidFill>
                  <a:srgbClr val="000000"/>
                </a:solidFill>
                <a:latin typeface="UTM Avo" panose="02040603050506020204" pitchFamily="18" charset="0"/>
              </a:rPr>
              <a:t>, ∆H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dấu </a:t>
            </a:r>
            <a:r>
              <a:rPr lang="en-US" sz="2000" dirty="0" err="1">
                <a:solidFill>
                  <a:srgbClr val="000000"/>
                </a:solidFill>
                <a:latin typeface="UTM Avo" panose="02040603050506020204" pitchFamily="18" charset="0"/>
              </a:rPr>
              <a:t>âm</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vì</a:t>
            </a:r>
            <a:endParaRPr lang="en-US" sz="2000" dirty="0">
              <a:solidFill>
                <a:srgbClr val="000000"/>
              </a:solidFill>
              <a:latin typeface="UTM Avo" panose="02040603050506020204" pitchFamily="18" charset="0"/>
            </a:endParaRPr>
          </a:p>
        </p:txBody>
      </p:sp>
      <p:sp>
        <p:nvSpPr>
          <p:cNvPr id="13" name="TextBox 12">
            <a:extLst>
              <a:ext uri="{FF2B5EF4-FFF2-40B4-BE49-F238E27FC236}">
                <a16:creationId xmlns:a16="http://schemas.microsoft.com/office/drawing/2014/main" id="{DF9D9FEF-20FC-3F47-6550-26526E6848B3}"/>
              </a:ext>
            </a:extLst>
          </p:cNvPr>
          <p:cNvSpPr txBox="1"/>
          <p:nvPr/>
        </p:nvSpPr>
        <p:spPr>
          <a:xfrm>
            <a:off x="1217988" y="5743975"/>
            <a:ext cx="3956484"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93"/>
            <a:r>
              <a:rPr lang="en-US" sz="2000" dirty="0">
                <a:solidFill>
                  <a:srgbClr val="000000"/>
                </a:solidFill>
                <a:latin typeface="UTM Avo" panose="02040603050506020204" pitchFamily="18" charset="0"/>
              </a:rPr>
              <a:t>d) Trong </a:t>
            </a:r>
            <a:r>
              <a:rPr lang="en-US" sz="2000" dirty="0" err="1">
                <a:solidFill>
                  <a:srgbClr val="000000"/>
                </a:solidFill>
                <a:latin typeface="UTM Avo" panose="02040603050506020204" pitchFamily="18" charset="0"/>
              </a:rPr>
              <a:t>phản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ứng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thu</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nhiệt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sự</a:t>
            </a:r>
            <a:endParaRPr lang="en-US" sz="2000" dirty="0">
              <a:solidFill>
                <a:srgbClr val="000000"/>
              </a:solidFill>
              <a:latin typeface="UTM Avo" panose="02040603050506020204" pitchFamily="18" charset="0"/>
            </a:endParaRPr>
          </a:p>
        </p:txBody>
      </p:sp>
      <p:sp>
        <p:nvSpPr>
          <p:cNvPr id="14" name="TextBox 13">
            <a:extLst>
              <a:ext uri="{FF2B5EF4-FFF2-40B4-BE49-F238E27FC236}">
                <a16:creationId xmlns:a16="http://schemas.microsoft.com/office/drawing/2014/main" id="{469D3EAB-E8F1-0290-36B1-3886E168ECC0}"/>
              </a:ext>
            </a:extLst>
          </p:cNvPr>
          <p:cNvSpPr txBox="1"/>
          <p:nvPr/>
        </p:nvSpPr>
        <p:spPr>
          <a:xfrm>
            <a:off x="6562753" y="3153463"/>
            <a:ext cx="457199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vi-VN" sz="2000" dirty="0">
                <a:solidFill>
                  <a:srgbClr val="000000"/>
                </a:solidFill>
                <a:latin typeface="UTM Avo" panose="02040603050506020204" pitchFamily="18" charset="0"/>
              </a:rPr>
              <a:t>1. giải phóng năng lượng.</a:t>
            </a:r>
          </a:p>
        </p:txBody>
      </p:sp>
      <p:sp>
        <p:nvSpPr>
          <p:cNvPr id="15" name="TextBox 14">
            <a:extLst>
              <a:ext uri="{FF2B5EF4-FFF2-40B4-BE49-F238E27FC236}">
                <a16:creationId xmlns:a16="http://schemas.microsoft.com/office/drawing/2014/main" id="{BF3D2AA2-0DC7-86C2-DD93-7C07A34B7507}"/>
              </a:ext>
            </a:extLst>
          </p:cNvPr>
          <p:cNvSpPr txBox="1"/>
          <p:nvPr/>
        </p:nvSpPr>
        <p:spPr>
          <a:xfrm>
            <a:off x="6572610" y="3706339"/>
            <a:ext cx="4571999"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vi-VN" sz="2000" dirty="0">
                <a:solidFill>
                  <a:srgbClr val="000000"/>
                </a:solidFill>
                <a:latin typeface="UTM Avo" panose="02040603050506020204" pitchFamily="18" charset="0"/>
              </a:rPr>
              <a:t>2. hấp thụ năng lượng.</a:t>
            </a:r>
          </a:p>
        </p:txBody>
      </p:sp>
      <p:sp>
        <p:nvSpPr>
          <p:cNvPr id="16" name="TextBox 15">
            <a:extLst>
              <a:ext uri="{FF2B5EF4-FFF2-40B4-BE49-F238E27FC236}">
                <a16:creationId xmlns:a16="http://schemas.microsoft.com/office/drawing/2014/main" id="{BFAE061D-612E-D02A-EBBB-E2A869453E34}"/>
              </a:ext>
            </a:extLst>
          </p:cNvPr>
          <p:cNvSpPr txBox="1"/>
          <p:nvPr/>
        </p:nvSpPr>
        <p:spPr>
          <a:xfrm>
            <a:off x="6572610" y="4256309"/>
            <a:ext cx="45720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93"/>
            <a:r>
              <a:rPr lang="vi-VN" sz="2000" dirty="0">
                <a:solidFill>
                  <a:srgbClr val="000000"/>
                </a:solidFill>
                <a:latin typeface="UTM Avo" panose="02040603050506020204" pitchFamily="18" charset="0"/>
              </a:rPr>
              <a:t>3. năng lượng của hệ chất phản ứng lớn hơn năng lượng của hệ chất sản phẩm.</a:t>
            </a:r>
          </a:p>
        </p:txBody>
      </p:sp>
      <p:sp>
        <p:nvSpPr>
          <p:cNvPr id="17" name="TextBox 16">
            <a:extLst>
              <a:ext uri="{FF2B5EF4-FFF2-40B4-BE49-F238E27FC236}">
                <a16:creationId xmlns:a16="http://schemas.microsoft.com/office/drawing/2014/main" id="{95161426-21B0-8F8D-6338-48D055C6A1CF}"/>
              </a:ext>
            </a:extLst>
          </p:cNvPr>
          <p:cNvSpPr txBox="1"/>
          <p:nvPr/>
        </p:nvSpPr>
        <p:spPr>
          <a:xfrm>
            <a:off x="6579282" y="5496897"/>
            <a:ext cx="45720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393"/>
            <a:r>
              <a:rPr lang="vi-VN" sz="2000" dirty="0">
                <a:solidFill>
                  <a:srgbClr val="000000"/>
                </a:solidFill>
                <a:latin typeface="UTM Avo" panose="02040603050506020204" pitchFamily="18" charset="0"/>
              </a:rPr>
              <a:t>4. năng lượng của hệ chất phản ứng nhỏ hơn năng lượng của hệ chất sản phẩm.</a:t>
            </a:r>
          </a:p>
        </p:txBody>
      </p:sp>
      <p:cxnSp>
        <p:nvCxnSpPr>
          <p:cNvPr id="18" name="Straight Connector 17">
            <a:extLst>
              <a:ext uri="{FF2B5EF4-FFF2-40B4-BE49-F238E27FC236}">
                <a16:creationId xmlns:a16="http://schemas.microsoft.com/office/drawing/2014/main" id="{FF092D75-B08D-DD20-054D-4940D21DB677}"/>
              </a:ext>
            </a:extLst>
          </p:cNvPr>
          <p:cNvCxnSpPr>
            <a:cxnSpLocks/>
            <a:stCxn id="10" idx="3"/>
            <a:endCxn id="17" idx="1"/>
          </p:cNvCxnSpPr>
          <p:nvPr/>
        </p:nvCxnSpPr>
        <p:spPr>
          <a:xfrm>
            <a:off x="5185846" y="3450203"/>
            <a:ext cx="1393436" cy="25545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337B8-1F9E-0FBF-EF34-CCA9F0BAA556}"/>
              </a:ext>
            </a:extLst>
          </p:cNvPr>
          <p:cNvCxnSpPr>
            <a:cxnSpLocks/>
            <a:stCxn id="11" idx="3"/>
            <a:endCxn id="14" idx="1"/>
          </p:cNvCxnSpPr>
          <p:nvPr/>
        </p:nvCxnSpPr>
        <p:spPr>
          <a:xfrm flipV="1">
            <a:off x="5185847" y="3353518"/>
            <a:ext cx="1376906" cy="10155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EF61CB-C9F8-FBAF-BE34-B2CCE1F25C95}"/>
              </a:ext>
            </a:extLst>
          </p:cNvPr>
          <p:cNvCxnSpPr>
            <a:cxnSpLocks/>
            <a:stCxn id="12" idx="3"/>
            <a:endCxn id="16" idx="1"/>
          </p:cNvCxnSpPr>
          <p:nvPr/>
        </p:nvCxnSpPr>
        <p:spPr>
          <a:xfrm flipV="1">
            <a:off x="5185845" y="4764141"/>
            <a:ext cx="1386765" cy="4775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75B139-7779-051E-A6EB-B82CF2F684E1}"/>
              </a:ext>
            </a:extLst>
          </p:cNvPr>
          <p:cNvCxnSpPr>
            <a:cxnSpLocks/>
            <a:stCxn id="13" idx="3"/>
            <a:endCxn id="15" idx="1"/>
          </p:cNvCxnSpPr>
          <p:nvPr/>
        </p:nvCxnSpPr>
        <p:spPr>
          <a:xfrm flipV="1">
            <a:off x="5174472" y="3906394"/>
            <a:ext cx="1398138" cy="21915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05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13FE9F6-9433-D6AF-15D0-93DA649738B4}"/>
                  </a:ext>
                </a:extLst>
              </p:cNvPr>
              <p:cNvSpPr txBox="1"/>
              <p:nvPr/>
            </p:nvSpPr>
            <p:spPr>
              <a:xfrm>
                <a:off x="711200" y="1844040"/>
                <a:ext cx="11003280" cy="4705712"/>
              </a:xfrm>
              <a:prstGeom prst="rect">
                <a:avLst/>
              </a:prstGeom>
              <a:noFill/>
            </p:spPr>
            <p:txBody>
              <a:bodyPr wrap="square">
                <a:spAutoFit/>
              </a:bodyPr>
              <a:lstStyle/>
              <a:p>
                <a:pPr algn="just">
                  <a:lnSpc>
                    <a:spcPct val="125000"/>
                  </a:lnSpc>
                </a:pPr>
                <a:r>
                  <a:rPr lang="en-US" sz="2200" b="1" dirty="0">
                    <a:solidFill>
                      <a:srgbClr val="000000"/>
                    </a:solidFill>
                    <a:latin typeface="UTM Avo" panose="02040603050506020204" pitchFamily="18" charset="0"/>
                    <a:cs typeface="Arial" panose="020B0604020202020204" pitchFamily="34" charset="0"/>
                  </a:rPr>
                  <a:t>Câu 3:</a:t>
                </a:r>
              </a:p>
              <a:p>
                <a:pPr algn="just">
                  <a:lnSpc>
                    <a:spcPct val="125000"/>
                  </a:lnSpc>
                </a:pPr>
                <a:r>
                  <a:rPr lang="en-US" sz="2200" dirty="0">
                    <a:solidFill>
                      <a:srgbClr val="000000"/>
                    </a:solidFill>
                    <a:latin typeface="UTM Avo" panose="02040603050506020204" pitchFamily="18" charset="0"/>
                    <a:cs typeface="Arial" panose="020B0604020202020204" pitchFamily="34" charset="0"/>
                  </a:rPr>
                  <a:t>1) </a:t>
                </a:r>
                <a:r>
                  <a:rPr lang="en-US" sz="2200" dirty="0" err="1">
                    <a:solidFill>
                      <a:srgbClr val="000000"/>
                    </a:solidFill>
                    <a:latin typeface="UTM Avo" panose="02040603050506020204" pitchFamily="18" charset="0"/>
                    <a:cs typeface="Arial" panose="020B0604020202020204" pitchFamily="34" charset="0"/>
                  </a:rPr>
                  <a:t>Phân</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tử</a:t>
                </a:r>
                <a:r>
                  <a:rPr lang="en-US" sz="2200" dirty="0">
                    <a:solidFill>
                      <a:srgbClr val="000000"/>
                    </a:solidFill>
                    <a:latin typeface="UTM Avo" panose="02040603050506020204" pitchFamily="18" charset="0"/>
                    <a:cs typeface="Arial" panose="020B0604020202020204" pitchFamily="34" charset="0"/>
                  </a:rPr>
                  <a:t> hemoglobin (Hb) </a:t>
                </a:r>
                <a:r>
                  <a:rPr lang="en-US" sz="2200" dirty="0" err="1">
                    <a:solidFill>
                      <a:srgbClr val="000000"/>
                    </a:solidFill>
                    <a:latin typeface="UTM Avo" panose="02040603050506020204" pitchFamily="18" charset="0"/>
                    <a:cs typeface="Arial" panose="020B0604020202020204" pitchFamily="34" charset="0"/>
                  </a:rPr>
                  <a:t>trong</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máu</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nhận</a:t>
                </a:r>
                <a:r>
                  <a:rPr lang="en-US" sz="2200" dirty="0">
                    <a:solidFill>
                      <a:srgbClr val="000000"/>
                    </a:solidFill>
                    <a:latin typeface="UTM Avo" panose="02040603050506020204" pitchFamily="18" charset="0"/>
                    <a:cs typeface="Arial" panose="020B0604020202020204" pitchFamily="34" charset="0"/>
                  </a:rPr>
                  <a:t> 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ở </a:t>
                </a:r>
                <a:r>
                  <a:rPr lang="en-US" sz="2200" dirty="0" err="1">
                    <a:solidFill>
                      <a:srgbClr val="000000"/>
                    </a:solidFill>
                    <a:latin typeface="UTM Avo" panose="02040603050506020204" pitchFamily="18" charset="0"/>
                    <a:cs typeface="Arial" panose="020B0604020202020204" pitchFamily="34" charset="0"/>
                  </a:rPr>
                  <a:t>phổi</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để</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chuyển</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thành</a:t>
                </a:r>
                <a:r>
                  <a:rPr lang="en-US" sz="2200" dirty="0">
                    <a:solidFill>
                      <a:srgbClr val="000000"/>
                    </a:solidFill>
                    <a:latin typeface="UTM Avo" panose="02040603050506020204" pitchFamily="18" charset="0"/>
                    <a:cs typeface="Arial" panose="020B0604020202020204" pitchFamily="34" charset="0"/>
                  </a:rPr>
                  <a:t> HbO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Chất</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này</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theo</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máu</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tới</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các</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bộ</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phận</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cơ</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thể</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tại</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đó</a:t>
                </a:r>
                <a:r>
                  <a:rPr lang="en-US" sz="2200" dirty="0">
                    <a:solidFill>
                      <a:srgbClr val="000000"/>
                    </a:solidFill>
                    <a:latin typeface="UTM Avo" panose="02040603050506020204" pitchFamily="18" charset="0"/>
                    <a:cs typeface="Arial" panose="020B0604020202020204" pitchFamily="34" charset="0"/>
                  </a:rPr>
                  <a:t> HbO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lại</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chuyển</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thành</a:t>
                </a:r>
                <a:r>
                  <a:rPr lang="en-US" sz="2200" dirty="0">
                    <a:solidFill>
                      <a:srgbClr val="000000"/>
                    </a:solidFill>
                    <a:latin typeface="UTM Avo" panose="02040603050506020204" pitchFamily="18" charset="0"/>
                    <a:cs typeface="Arial" panose="020B0604020202020204" pitchFamily="34" charset="0"/>
                  </a:rPr>
                  <a:t> Hb </a:t>
                </a:r>
                <a:r>
                  <a:rPr lang="en-US" sz="2200" dirty="0" err="1">
                    <a:solidFill>
                      <a:srgbClr val="000000"/>
                    </a:solidFill>
                    <a:latin typeface="UTM Avo" panose="02040603050506020204" pitchFamily="18" charset="0"/>
                    <a:cs typeface="Arial" panose="020B0604020202020204" pitchFamily="34" charset="0"/>
                  </a:rPr>
                  <a:t>và</a:t>
                </a:r>
                <a:r>
                  <a:rPr lang="en-US" sz="2200" dirty="0">
                    <a:solidFill>
                      <a:srgbClr val="000000"/>
                    </a:solidFill>
                    <a:latin typeface="UTM Avo" panose="02040603050506020204" pitchFamily="18" charset="0"/>
                    <a:cs typeface="Arial" panose="020B0604020202020204" pitchFamily="34" charset="0"/>
                  </a:rPr>
                  <a:t> 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để</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cung</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cấp</a:t>
                </a:r>
                <a:r>
                  <a:rPr lang="en-US" sz="2200" dirty="0">
                    <a:solidFill>
                      <a:srgbClr val="000000"/>
                    </a:solidFill>
                    <a:latin typeface="UTM Avo" panose="02040603050506020204" pitchFamily="18" charset="0"/>
                    <a:cs typeface="Arial" panose="020B0604020202020204" pitchFamily="34" charset="0"/>
                  </a:rPr>
                  <a:t> 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cho</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các</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hoạt</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động</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sinh</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hoá</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cần</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thiết</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trong</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cơ</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thể</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Nếu</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trong</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không</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khí</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có</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lẫn</a:t>
                </a:r>
                <a:r>
                  <a:rPr lang="en-US" sz="2200" dirty="0">
                    <a:solidFill>
                      <a:srgbClr val="000000"/>
                    </a:solidFill>
                    <a:latin typeface="UTM Avo" panose="02040603050506020204" pitchFamily="18" charset="0"/>
                    <a:cs typeface="Arial" panose="020B0604020202020204" pitchFamily="34" charset="0"/>
                  </a:rPr>
                  <a:t> carbon monoxide (CO), </a:t>
                </a:r>
                <a:r>
                  <a:rPr lang="en-US" sz="2200" dirty="0" err="1">
                    <a:solidFill>
                      <a:srgbClr val="000000"/>
                    </a:solidFill>
                    <a:latin typeface="UTM Avo" panose="02040603050506020204" pitchFamily="18" charset="0"/>
                    <a:cs typeface="Arial" panose="020B0604020202020204" pitchFamily="34" charset="0"/>
                  </a:rPr>
                  <a:t>cơ</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thể</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nhanh</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chóng</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bị</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ngộ</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độc</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Chúng</a:t>
                </a:r>
                <a:r>
                  <a:rPr lang="en-US" sz="2200" dirty="0">
                    <a:solidFill>
                      <a:srgbClr val="000000"/>
                    </a:solidFill>
                    <a:latin typeface="UTM Avo" panose="02040603050506020204" pitchFamily="18" charset="0"/>
                    <a:cs typeface="Arial" panose="020B0604020202020204" pitchFamily="34" charset="0"/>
                  </a:rPr>
                  <a:t> ta </a:t>
                </a:r>
                <a:r>
                  <a:rPr lang="en-US" sz="2200" dirty="0" err="1">
                    <a:solidFill>
                      <a:srgbClr val="000000"/>
                    </a:solidFill>
                    <a:latin typeface="UTM Avo" panose="02040603050506020204" pitchFamily="18" charset="0"/>
                    <a:cs typeface="Arial" panose="020B0604020202020204" pitchFamily="34" charset="0"/>
                  </a:rPr>
                  <a:t>có</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thể</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lí</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giải</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điều</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này</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thông</a:t>
                </a:r>
                <a:r>
                  <a:rPr lang="en-US" sz="2200" dirty="0">
                    <a:solidFill>
                      <a:srgbClr val="000000"/>
                    </a:solidFill>
                    <a:latin typeface="UTM Avo" panose="02040603050506020204" pitchFamily="18" charset="0"/>
                    <a:cs typeface="Arial" panose="020B0604020202020204" pitchFamily="34" charset="0"/>
                  </a:rPr>
                  <a:t> qua </a:t>
                </a:r>
                <a:r>
                  <a:rPr lang="en-US" sz="2200" dirty="0" err="1">
                    <a:solidFill>
                      <a:srgbClr val="000000"/>
                    </a:solidFill>
                    <a:latin typeface="UTM Avo" panose="02040603050506020204" pitchFamily="18" charset="0"/>
                    <a:cs typeface="Arial" panose="020B0604020202020204" pitchFamily="34" charset="0"/>
                  </a:rPr>
                  <a:t>các</a:t>
                </a:r>
                <a:r>
                  <a:rPr lang="en-US" sz="2200" dirty="0">
                    <a:solidFill>
                      <a:srgbClr val="000000"/>
                    </a:solidFill>
                    <a:latin typeface="UTM Avo" panose="02040603050506020204" pitchFamily="18" charset="0"/>
                    <a:cs typeface="Arial" panose="020B0604020202020204" pitchFamily="34" charset="0"/>
                  </a:rPr>
                  <a:t> số </a:t>
                </a:r>
                <a:r>
                  <a:rPr lang="en-US" sz="2200" dirty="0" err="1">
                    <a:solidFill>
                      <a:srgbClr val="000000"/>
                    </a:solidFill>
                    <a:latin typeface="UTM Avo" panose="02040603050506020204" pitchFamily="18" charset="0"/>
                    <a:cs typeface="Arial" panose="020B0604020202020204" pitchFamily="34" charset="0"/>
                  </a:rPr>
                  <a:t>liệu</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thực</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nghiệm</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sau</a:t>
                </a:r>
                <a:r>
                  <a:rPr lang="en-US" sz="2200" dirty="0">
                    <a:solidFill>
                      <a:srgbClr val="000000"/>
                    </a:solidFill>
                    <a:latin typeface="UTM Avo" panose="02040603050506020204" pitchFamily="18" charset="0"/>
                    <a:cs typeface="Arial" panose="020B0604020202020204" pitchFamily="34" charset="0"/>
                  </a:rPr>
                  <a:t>:</a:t>
                </a:r>
              </a:p>
              <a:p>
                <a:pPr algn="just">
                  <a:lnSpc>
                    <a:spcPct val="125000"/>
                  </a:lnSpc>
                </a:pPr>
                <a:r>
                  <a:rPr lang="en-US" sz="2200" dirty="0">
                    <a:solidFill>
                      <a:srgbClr val="000000"/>
                    </a:solidFill>
                    <a:latin typeface="UTM Avo" panose="02040603050506020204" pitchFamily="18" charset="0"/>
                    <a:cs typeface="Arial" panose="020B0604020202020204" pitchFamily="34" charset="0"/>
                  </a:rPr>
                  <a:t>Hb + 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a:t>
                </a:r>
                <a:r>
                  <a:rPr lang="en-US" sz="2200" dirty="0">
                    <a:solidFill>
                      <a:srgbClr val="000000"/>
                    </a:solidFill>
                    <a:latin typeface="UTM Avo" panose="02040603050506020204" pitchFamily="18" charset="0"/>
                    <a:cs typeface="Arial" panose="020B0604020202020204" pitchFamily="34" charset="0"/>
                    <a:sym typeface="+mn-ea"/>
                  </a:rPr>
                  <a:t>→</a:t>
                </a:r>
                <a:r>
                  <a:rPr lang="en-US" sz="2200" dirty="0">
                    <a:solidFill>
                      <a:srgbClr val="000000"/>
                    </a:solidFill>
                    <a:latin typeface="UTM Avo" panose="02040603050506020204" pitchFamily="18" charset="0"/>
                    <a:cs typeface="Arial" panose="020B0604020202020204" pitchFamily="34" charset="0"/>
                  </a:rPr>
                  <a:t> HbO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a:t>
                </a:r>
                <a:r>
                  <a:rPr lang="en-US" sz="2000" dirty="0">
                    <a:solidFill>
                      <a:srgbClr val="000000"/>
                    </a:solidFill>
                    <a:latin typeface="UTM Avo" panose="02040603050506020204" pitchFamily="18" charset="0"/>
                    <a:cs typeface="Arial" panose="020B0604020202020204" pitchFamily="34" charset="0"/>
                  </a:rPr>
                  <a:t> ∆</a:t>
                </a:r>
                <a:r>
                  <a:rPr lang="en-US" sz="20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000" i="1">
                            <a:solidFill>
                              <a:srgbClr val="000000"/>
                            </a:solidFill>
                            <a:latin typeface="Cambria Math" panose="02040503050406030204" pitchFamily="18" charset="0"/>
                            <a:cs typeface="Arial" panose="020B0604020202020204" pitchFamily="34" charset="0"/>
                          </a:rPr>
                        </m:ctrlPr>
                      </m:sSubSupPr>
                      <m:e>
                        <m:r>
                          <m:rPr>
                            <m:nor/>
                          </m:rPr>
                          <a:rPr lang="en-US" sz="2000">
                            <a:solidFill>
                              <a:srgbClr val="000000"/>
                            </a:solidFill>
                            <a:latin typeface="UTM Avo" panose="02040603050506020204" pitchFamily="18" charset="0"/>
                            <a:cs typeface="Arial" panose="020B0604020202020204" pitchFamily="34" charset="0"/>
                          </a:rPr>
                          <m:t>H</m:t>
                        </m:r>
                      </m:e>
                      <m:sub>
                        <m:r>
                          <a:rPr lang="en-US" sz="2000">
                            <a:solidFill>
                              <a:srgbClr val="000000"/>
                            </a:solidFill>
                            <a:latin typeface="Cambria Math" panose="02040503050406030204" pitchFamily="18" charset="0"/>
                            <a:cs typeface="Arial" panose="020B0604020202020204" pitchFamily="34" charset="0"/>
                          </a:rPr>
                          <m:t>298</m:t>
                        </m:r>
                      </m:sub>
                      <m:sup>
                        <m:r>
                          <a:rPr lang="en-US" sz="2000">
                            <a:solidFill>
                              <a:srgbClr val="000000"/>
                            </a:solidFill>
                            <a:latin typeface="Cambria Math" panose="02040503050406030204" pitchFamily="18" charset="0"/>
                            <a:cs typeface="Arial" panose="020B0604020202020204" pitchFamily="34" charset="0"/>
                          </a:rPr>
                          <m:t>0</m:t>
                        </m:r>
                      </m:sup>
                    </m:sSubSup>
                    <m:r>
                      <a:rPr lang="en-US" sz="2000" i="1">
                        <a:solidFill>
                          <a:srgbClr val="000000"/>
                        </a:solidFill>
                        <a:latin typeface="Cambria Math" panose="02040503050406030204" pitchFamily="18" charset="0"/>
                        <a:cs typeface="Arial" panose="020B0604020202020204" pitchFamily="34" charset="0"/>
                      </a:rPr>
                      <m:t> </m:t>
                    </m:r>
                  </m:oMath>
                </a14:m>
                <a:r>
                  <a:rPr lang="en-US" sz="2200" dirty="0">
                    <a:solidFill>
                      <a:srgbClr val="000000"/>
                    </a:solidFill>
                    <a:latin typeface="UTM Avo" panose="02040603050506020204" pitchFamily="18" charset="0"/>
                    <a:cs typeface="Arial" panose="020B0604020202020204" pitchFamily="34" charset="0"/>
                  </a:rPr>
                  <a:t>= –33,05 kJ</a:t>
                </a:r>
              </a:p>
              <a:p>
                <a:pPr algn="just">
                  <a:lnSpc>
                    <a:spcPct val="125000"/>
                  </a:lnSpc>
                </a:pPr>
                <a:r>
                  <a:rPr lang="en-US" sz="2200" dirty="0">
                    <a:solidFill>
                      <a:srgbClr val="000000"/>
                    </a:solidFill>
                    <a:latin typeface="UTM Avo" panose="02040603050506020204" pitchFamily="18" charset="0"/>
                    <a:cs typeface="Arial" panose="020B0604020202020204" pitchFamily="34" charset="0"/>
                  </a:rPr>
                  <a:t>Hb + CO </a:t>
                </a:r>
                <a:r>
                  <a:rPr lang="en-US" sz="2200" dirty="0">
                    <a:solidFill>
                      <a:srgbClr val="000000"/>
                    </a:solidFill>
                    <a:latin typeface="UTM Avo" panose="02040603050506020204" pitchFamily="18" charset="0"/>
                    <a:cs typeface="Arial" panose="020B0604020202020204" pitchFamily="34" charset="0"/>
                    <a:sym typeface="+mn-ea"/>
                  </a:rPr>
                  <a:t>→</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HbCO</a:t>
                </a:r>
                <a:r>
                  <a:rPr lang="en-US" sz="2200" dirty="0">
                    <a:solidFill>
                      <a:srgbClr val="000000"/>
                    </a:solidFill>
                    <a:latin typeface="UTM Avo" panose="02040603050506020204" pitchFamily="18" charset="0"/>
                    <a:cs typeface="Arial" panose="020B0604020202020204" pitchFamily="34" charset="0"/>
                  </a:rPr>
                  <a:t>                  	</a:t>
                </a:r>
                <a:r>
                  <a:rPr lang="en-US" sz="2000" dirty="0">
                    <a:solidFill>
                      <a:srgbClr val="000000"/>
                    </a:solidFill>
                    <a:latin typeface="UTM Avo" panose="02040603050506020204" pitchFamily="18" charset="0"/>
                    <a:cs typeface="Arial" panose="020B0604020202020204" pitchFamily="34" charset="0"/>
                  </a:rPr>
                  <a:t> ∆</a:t>
                </a:r>
                <a:r>
                  <a:rPr lang="en-US" sz="20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000" i="1">
                            <a:solidFill>
                              <a:srgbClr val="000000"/>
                            </a:solidFill>
                            <a:latin typeface="Cambria Math" panose="02040503050406030204" pitchFamily="18" charset="0"/>
                            <a:cs typeface="Arial" panose="020B0604020202020204" pitchFamily="34" charset="0"/>
                          </a:rPr>
                        </m:ctrlPr>
                      </m:sSubSupPr>
                      <m:e>
                        <m:r>
                          <m:rPr>
                            <m:nor/>
                          </m:rPr>
                          <a:rPr lang="en-US" sz="2000">
                            <a:solidFill>
                              <a:srgbClr val="000000"/>
                            </a:solidFill>
                            <a:latin typeface="UTM Avo" panose="02040603050506020204" pitchFamily="18" charset="0"/>
                            <a:cs typeface="Arial" panose="020B0604020202020204" pitchFamily="34" charset="0"/>
                          </a:rPr>
                          <m:t>H</m:t>
                        </m:r>
                      </m:e>
                      <m:sub>
                        <m:r>
                          <a:rPr lang="en-US" sz="2000">
                            <a:solidFill>
                              <a:srgbClr val="000000"/>
                            </a:solidFill>
                            <a:latin typeface="Cambria Math" panose="02040503050406030204" pitchFamily="18" charset="0"/>
                            <a:cs typeface="Arial" panose="020B0604020202020204" pitchFamily="34" charset="0"/>
                          </a:rPr>
                          <m:t>298</m:t>
                        </m:r>
                      </m:sub>
                      <m:sup>
                        <m:r>
                          <a:rPr lang="en-US" sz="2000">
                            <a:solidFill>
                              <a:srgbClr val="000000"/>
                            </a:solidFill>
                            <a:latin typeface="Cambria Math" panose="02040503050406030204" pitchFamily="18" charset="0"/>
                            <a:cs typeface="Arial" panose="020B0604020202020204" pitchFamily="34" charset="0"/>
                          </a:rPr>
                          <m:t>0</m:t>
                        </m:r>
                      </m:sup>
                    </m:sSubSup>
                    <m:r>
                      <a:rPr lang="en-US" sz="2000" i="1">
                        <a:solidFill>
                          <a:srgbClr val="000000"/>
                        </a:solidFill>
                        <a:latin typeface="Cambria Math" panose="02040503050406030204" pitchFamily="18" charset="0"/>
                        <a:cs typeface="Arial" panose="020B0604020202020204" pitchFamily="34" charset="0"/>
                      </a:rPr>
                      <m:t> </m:t>
                    </m:r>
                  </m:oMath>
                </a14:m>
                <a:r>
                  <a:rPr lang="en-US" sz="2200" dirty="0">
                    <a:solidFill>
                      <a:srgbClr val="000000"/>
                    </a:solidFill>
                    <a:latin typeface="UTM Avo" panose="02040603050506020204" pitchFamily="18" charset="0"/>
                    <a:cs typeface="Arial" panose="020B0604020202020204" pitchFamily="34" charset="0"/>
                  </a:rPr>
                  <a:t>= –47,28 kJ</a:t>
                </a:r>
              </a:p>
              <a:p>
                <a:pPr algn="just">
                  <a:lnSpc>
                    <a:spcPct val="125000"/>
                  </a:lnSpc>
                </a:pPr>
                <a:r>
                  <a:rPr lang="en-US" sz="2200" dirty="0">
                    <a:solidFill>
                      <a:srgbClr val="000000"/>
                    </a:solidFill>
                    <a:latin typeface="UTM Avo" panose="02040603050506020204" pitchFamily="18" charset="0"/>
                    <a:cs typeface="Arial" panose="020B0604020202020204" pitchFamily="34" charset="0"/>
                  </a:rPr>
                  <a:t>HbO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 CO </a:t>
                </a:r>
                <a:r>
                  <a:rPr lang="en-US" sz="2200" dirty="0">
                    <a:solidFill>
                      <a:srgbClr val="000000"/>
                    </a:solidFill>
                    <a:latin typeface="UTM Avo" panose="02040603050506020204" pitchFamily="18" charset="0"/>
                    <a:cs typeface="Arial" panose="020B0604020202020204" pitchFamily="34" charset="0"/>
                    <a:sym typeface="+mn-ea"/>
                  </a:rPr>
                  <a:t>→</a:t>
                </a:r>
                <a:r>
                  <a:rPr lang="en-US" sz="2200" dirty="0">
                    <a:solidFill>
                      <a:srgbClr val="000000"/>
                    </a:solidFill>
                    <a:latin typeface="UTM Avo" panose="02040603050506020204" pitchFamily="18" charset="0"/>
                    <a:cs typeface="Arial" panose="020B0604020202020204" pitchFamily="34" charset="0"/>
                  </a:rPr>
                  <a:t> </a:t>
                </a:r>
                <a:r>
                  <a:rPr lang="en-US" sz="2200" dirty="0" err="1">
                    <a:solidFill>
                      <a:srgbClr val="000000"/>
                    </a:solidFill>
                    <a:latin typeface="UTM Avo" panose="02040603050506020204" pitchFamily="18" charset="0"/>
                    <a:cs typeface="Arial" panose="020B0604020202020204" pitchFamily="34" charset="0"/>
                  </a:rPr>
                  <a:t>HbCO</a:t>
                </a:r>
                <a:r>
                  <a:rPr lang="en-US" sz="2200" dirty="0">
                    <a:solidFill>
                      <a:srgbClr val="000000"/>
                    </a:solidFill>
                    <a:latin typeface="UTM Avo" panose="02040603050506020204" pitchFamily="18" charset="0"/>
                    <a:cs typeface="Arial" panose="020B0604020202020204" pitchFamily="34" charset="0"/>
                  </a:rPr>
                  <a:t> + O</a:t>
                </a:r>
                <a:r>
                  <a:rPr lang="en-US" sz="2200" baseline="-25000" dirty="0">
                    <a:solidFill>
                      <a:srgbClr val="000000"/>
                    </a:solidFill>
                    <a:latin typeface="UTM Avo" panose="02040603050506020204" pitchFamily="18" charset="0"/>
                    <a:cs typeface="Arial" panose="020B0604020202020204" pitchFamily="34" charset="0"/>
                  </a:rPr>
                  <a:t>2 </a:t>
                </a:r>
                <a:r>
                  <a:rPr lang="en-US" sz="2200" dirty="0">
                    <a:solidFill>
                      <a:srgbClr val="000000"/>
                    </a:solidFill>
                    <a:latin typeface="UTM Avo" panose="02040603050506020204" pitchFamily="18" charset="0"/>
                    <a:cs typeface="Arial" panose="020B0604020202020204" pitchFamily="34" charset="0"/>
                  </a:rPr>
                  <a:t>		 </a:t>
                </a:r>
                <a:r>
                  <a:rPr lang="en-US" sz="2000" dirty="0">
                    <a:solidFill>
                      <a:srgbClr val="000000"/>
                    </a:solidFill>
                    <a:latin typeface="UTM Avo" panose="02040603050506020204" pitchFamily="18" charset="0"/>
                    <a:cs typeface="Arial" panose="020B0604020202020204" pitchFamily="34" charset="0"/>
                  </a:rPr>
                  <a:t>∆</a:t>
                </a:r>
                <a:r>
                  <a:rPr lang="en-US" sz="20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000" i="1">
                            <a:solidFill>
                              <a:srgbClr val="000000"/>
                            </a:solidFill>
                            <a:latin typeface="Cambria Math" panose="02040503050406030204" pitchFamily="18" charset="0"/>
                            <a:cs typeface="Arial" panose="020B0604020202020204" pitchFamily="34" charset="0"/>
                          </a:rPr>
                        </m:ctrlPr>
                      </m:sSubSupPr>
                      <m:e>
                        <m:r>
                          <m:rPr>
                            <m:nor/>
                          </m:rPr>
                          <a:rPr lang="en-US" sz="2000">
                            <a:solidFill>
                              <a:srgbClr val="000000"/>
                            </a:solidFill>
                            <a:latin typeface="UTM Avo" panose="02040603050506020204" pitchFamily="18" charset="0"/>
                            <a:cs typeface="Arial" panose="020B0604020202020204" pitchFamily="34" charset="0"/>
                          </a:rPr>
                          <m:t>H</m:t>
                        </m:r>
                      </m:e>
                      <m:sub>
                        <m:r>
                          <a:rPr lang="en-US" sz="2000">
                            <a:solidFill>
                              <a:srgbClr val="000000"/>
                            </a:solidFill>
                            <a:latin typeface="Cambria Math" panose="02040503050406030204" pitchFamily="18" charset="0"/>
                            <a:cs typeface="Arial" panose="020B0604020202020204" pitchFamily="34" charset="0"/>
                          </a:rPr>
                          <m:t>298</m:t>
                        </m:r>
                      </m:sub>
                      <m:sup>
                        <m:r>
                          <a:rPr lang="en-US" sz="2000">
                            <a:solidFill>
                              <a:srgbClr val="000000"/>
                            </a:solidFill>
                            <a:latin typeface="Cambria Math" panose="02040503050406030204" pitchFamily="18" charset="0"/>
                            <a:cs typeface="Arial" panose="020B0604020202020204" pitchFamily="34" charset="0"/>
                          </a:rPr>
                          <m:t>0</m:t>
                        </m:r>
                      </m:sup>
                    </m:sSubSup>
                    <m:r>
                      <a:rPr lang="en-US" sz="2000" i="1">
                        <a:solidFill>
                          <a:srgbClr val="000000"/>
                        </a:solidFill>
                        <a:latin typeface="Cambria Math" panose="02040503050406030204" pitchFamily="18" charset="0"/>
                        <a:cs typeface="Arial" panose="020B0604020202020204" pitchFamily="34" charset="0"/>
                      </a:rPr>
                      <m:t> </m:t>
                    </m:r>
                  </m:oMath>
                </a14:m>
                <a:r>
                  <a:rPr lang="en-US" sz="2200" dirty="0">
                    <a:solidFill>
                      <a:srgbClr val="000000"/>
                    </a:solidFill>
                    <a:latin typeface="UTM Avo" panose="02040603050506020204" pitchFamily="18" charset="0"/>
                    <a:cs typeface="Arial" panose="020B0604020202020204" pitchFamily="34" charset="0"/>
                  </a:rPr>
                  <a:t>= –14,23 kJ</a:t>
                </a:r>
              </a:p>
              <a:p>
                <a:pPr algn="just">
                  <a:lnSpc>
                    <a:spcPct val="125000"/>
                  </a:lnSpc>
                </a:pPr>
                <a:r>
                  <a:rPr lang="en-US" sz="2200" dirty="0" err="1">
                    <a:solidFill>
                      <a:srgbClr val="000000"/>
                    </a:solidFill>
                    <a:latin typeface="UTM Avo" panose="02040603050506020204" pitchFamily="18" charset="0"/>
                    <a:cs typeface="Arial" panose="020B0604020202020204" pitchFamily="34" charset="0"/>
                  </a:rPr>
                  <a:t>HbCO</a:t>
                </a:r>
                <a:r>
                  <a:rPr lang="en-US" sz="2200" dirty="0">
                    <a:solidFill>
                      <a:srgbClr val="000000"/>
                    </a:solidFill>
                    <a:latin typeface="UTM Avo" panose="02040603050506020204" pitchFamily="18" charset="0"/>
                    <a:cs typeface="Arial" panose="020B0604020202020204" pitchFamily="34" charset="0"/>
                  </a:rPr>
                  <a:t> + 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a:t>
                </a:r>
                <a:r>
                  <a:rPr lang="en-US" sz="2200" dirty="0">
                    <a:solidFill>
                      <a:srgbClr val="000000"/>
                    </a:solidFill>
                    <a:latin typeface="UTM Avo" panose="02040603050506020204" pitchFamily="18" charset="0"/>
                    <a:cs typeface="Arial" panose="020B0604020202020204" pitchFamily="34" charset="0"/>
                    <a:sym typeface="+mn-ea"/>
                  </a:rPr>
                  <a:t>→</a:t>
                </a:r>
                <a:r>
                  <a:rPr lang="en-US" sz="2200" dirty="0">
                    <a:solidFill>
                      <a:srgbClr val="000000"/>
                    </a:solidFill>
                    <a:latin typeface="UTM Avo" panose="02040603050506020204" pitchFamily="18" charset="0"/>
                    <a:cs typeface="Arial" panose="020B0604020202020204" pitchFamily="34" charset="0"/>
                  </a:rPr>
                  <a:t> HbO</a:t>
                </a:r>
                <a:r>
                  <a:rPr lang="en-US" sz="2200" baseline="-25000" dirty="0">
                    <a:solidFill>
                      <a:srgbClr val="000000"/>
                    </a:solidFill>
                    <a:latin typeface="UTM Avo" panose="02040603050506020204" pitchFamily="18" charset="0"/>
                    <a:cs typeface="Arial" panose="020B0604020202020204" pitchFamily="34" charset="0"/>
                  </a:rPr>
                  <a:t>2</a:t>
                </a:r>
                <a:r>
                  <a:rPr lang="en-US" sz="2200" dirty="0">
                    <a:solidFill>
                      <a:srgbClr val="000000"/>
                    </a:solidFill>
                    <a:latin typeface="UTM Avo" panose="02040603050506020204" pitchFamily="18" charset="0"/>
                    <a:cs typeface="Arial" panose="020B0604020202020204" pitchFamily="34" charset="0"/>
                  </a:rPr>
                  <a:t> + CO 		 </a:t>
                </a:r>
                <a:r>
                  <a:rPr lang="en-US" sz="2000" dirty="0">
                    <a:solidFill>
                      <a:srgbClr val="000000"/>
                    </a:solidFill>
                    <a:latin typeface="UTM Avo" panose="02040603050506020204" pitchFamily="18" charset="0"/>
                    <a:cs typeface="Arial" panose="020B0604020202020204" pitchFamily="34" charset="0"/>
                  </a:rPr>
                  <a:t>∆</a:t>
                </a:r>
                <a:r>
                  <a:rPr lang="en-US" sz="2000" baseline="-25000" dirty="0">
                    <a:solidFill>
                      <a:srgbClr val="000000"/>
                    </a:solidFill>
                    <a:latin typeface="UTM Avo" panose="02040603050506020204" pitchFamily="18" charset="0"/>
                    <a:cs typeface="Arial" panose="020B0604020202020204" pitchFamily="34" charset="0"/>
                  </a:rPr>
                  <a:t>r</a:t>
                </a:r>
                <a14:m>
                  <m:oMath xmlns:m="http://schemas.openxmlformats.org/officeDocument/2006/math">
                    <m:sSubSup>
                      <m:sSubSupPr>
                        <m:ctrlPr>
                          <a:rPr lang="en-US" sz="2000" i="1">
                            <a:solidFill>
                              <a:srgbClr val="000000"/>
                            </a:solidFill>
                            <a:latin typeface="Cambria Math" panose="02040503050406030204" pitchFamily="18" charset="0"/>
                            <a:cs typeface="Arial" panose="020B0604020202020204" pitchFamily="34" charset="0"/>
                          </a:rPr>
                        </m:ctrlPr>
                      </m:sSubSupPr>
                      <m:e>
                        <m:r>
                          <m:rPr>
                            <m:nor/>
                          </m:rPr>
                          <a:rPr lang="en-US" sz="2000">
                            <a:solidFill>
                              <a:srgbClr val="000000"/>
                            </a:solidFill>
                            <a:latin typeface="UTM Avo" panose="02040603050506020204" pitchFamily="18" charset="0"/>
                            <a:cs typeface="Arial" panose="020B0604020202020204" pitchFamily="34" charset="0"/>
                          </a:rPr>
                          <m:t>H</m:t>
                        </m:r>
                      </m:e>
                      <m:sub>
                        <m:r>
                          <a:rPr lang="en-US" sz="2000">
                            <a:solidFill>
                              <a:srgbClr val="000000"/>
                            </a:solidFill>
                            <a:latin typeface="Cambria Math" panose="02040503050406030204" pitchFamily="18" charset="0"/>
                            <a:cs typeface="Arial" panose="020B0604020202020204" pitchFamily="34" charset="0"/>
                          </a:rPr>
                          <m:t>298</m:t>
                        </m:r>
                      </m:sub>
                      <m:sup>
                        <m:r>
                          <a:rPr lang="en-US" sz="2000">
                            <a:solidFill>
                              <a:srgbClr val="000000"/>
                            </a:solidFill>
                            <a:latin typeface="Cambria Math" panose="02040503050406030204" pitchFamily="18" charset="0"/>
                            <a:cs typeface="Arial" panose="020B0604020202020204" pitchFamily="34" charset="0"/>
                          </a:rPr>
                          <m:t>0</m:t>
                        </m:r>
                      </m:sup>
                    </m:sSubSup>
                    <m:r>
                      <a:rPr lang="en-US" sz="2000" i="1">
                        <a:solidFill>
                          <a:srgbClr val="000000"/>
                        </a:solidFill>
                        <a:latin typeface="Cambria Math" panose="02040503050406030204" pitchFamily="18" charset="0"/>
                        <a:cs typeface="Arial" panose="020B0604020202020204" pitchFamily="34" charset="0"/>
                      </a:rPr>
                      <m:t> </m:t>
                    </m:r>
                  </m:oMath>
                </a14:m>
                <a:r>
                  <a:rPr lang="en-US" sz="2200" dirty="0">
                    <a:solidFill>
                      <a:srgbClr val="000000"/>
                    </a:solidFill>
                    <a:latin typeface="UTM Avo" panose="02040603050506020204" pitchFamily="18" charset="0"/>
                    <a:cs typeface="Arial" panose="020B0604020202020204" pitchFamily="34" charset="0"/>
                  </a:rPr>
                  <a:t>=  14,23 kJ</a:t>
                </a:r>
              </a:p>
            </p:txBody>
          </p:sp>
        </mc:Choice>
        <mc:Fallback xmlns="">
          <p:sp>
            <p:nvSpPr>
              <p:cNvPr id="2" name="TextBox 1">
                <a:extLst>
                  <a:ext uri="{FF2B5EF4-FFF2-40B4-BE49-F238E27FC236}">
                    <a16:creationId xmlns:a16="http://schemas.microsoft.com/office/drawing/2014/main" id="{B13FE9F6-9433-D6AF-15D0-93DA649738B4}"/>
                  </a:ext>
                </a:extLst>
              </p:cNvPr>
              <p:cNvSpPr txBox="1">
                <a:spLocks noRot="1" noChangeAspect="1" noMove="1" noResize="1" noEditPoints="1" noAdjustHandles="1" noChangeArrowheads="1" noChangeShapeType="1" noTextEdit="1"/>
              </p:cNvSpPr>
              <p:nvPr/>
            </p:nvSpPr>
            <p:spPr>
              <a:xfrm>
                <a:off x="711200" y="1844040"/>
                <a:ext cx="11003280" cy="4705712"/>
              </a:xfrm>
              <a:prstGeom prst="rect">
                <a:avLst/>
              </a:prstGeom>
              <a:blipFill>
                <a:blip r:embed="rId3"/>
                <a:stretch>
                  <a:fillRect l="-720" r="-720"/>
                </a:stretch>
              </a:blipFill>
            </p:spPr>
            <p:txBody>
              <a:bodyPr/>
              <a:lstStyle/>
              <a:p>
                <a:r>
                  <a:rPr lang="en-US">
                    <a:noFill/>
                  </a:rPr>
                  <a:t> </a:t>
                </a:r>
              </a:p>
            </p:txBody>
          </p:sp>
        </mc:Fallback>
      </mc:AlternateContent>
    </p:spTree>
    <p:extLst>
      <p:ext uri="{BB962C8B-B14F-4D97-AF65-F5344CB8AC3E}">
        <p14:creationId xmlns:p14="http://schemas.microsoft.com/office/powerpoint/2010/main" val="341946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1FDE8B9-52CB-6CDD-2F5B-20D2342E758E}"/>
                  </a:ext>
                </a:extLst>
              </p:cNvPr>
              <p:cNvSpPr txBox="1"/>
              <p:nvPr/>
            </p:nvSpPr>
            <p:spPr>
              <a:xfrm>
                <a:off x="711200" y="1844040"/>
                <a:ext cx="9763760" cy="2175211"/>
              </a:xfrm>
              <a:prstGeom prst="rect">
                <a:avLst/>
              </a:prstGeom>
              <a:noFill/>
            </p:spPr>
            <p:txBody>
              <a:bodyPr wrap="square">
                <a:spAutoFit/>
              </a:bodyPr>
              <a:lstStyle/>
              <a:p>
                <a:pPr>
                  <a:lnSpc>
                    <a:spcPct val="125000"/>
                  </a:lnSpc>
                </a:pPr>
                <a:r>
                  <a:rPr lang="vi-VN" sz="2400" b="1" dirty="0">
                    <a:latin typeface="UTM Avo" panose="02040603050506020204" pitchFamily="18" charset="0"/>
                    <a:cs typeface="Arial" panose="020B0604020202020204" pitchFamily="34" charset="0"/>
                  </a:rPr>
                  <a:t>Trả lời:</a:t>
                </a:r>
              </a:p>
              <a:p>
                <a:pPr>
                  <a:lnSpc>
                    <a:spcPct val="150000"/>
                  </a:lnSpc>
                </a:pPr>
                <a:r>
                  <a:rPr lang="en-US" sz="2400" dirty="0" err="1">
                    <a:solidFill>
                      <a:srgbClr val="000000"/>
                    </a:solidFill>
                    <a:latin typeface="UTM Avo" panose="02040603050506020204" pitchFamily="18" charset="0"/>
                    <a:cs typeface="Times New Roman" panose="02020603050405020304" charset="0"/>
                  </a:rPr>
                  <a:t>Nếu</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có</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nhiều</a:t>
                </a:r>
                <a:r>
                  <a:rPr lang="en-US" sz="2400" dirty="0">
                    <a:solidFill>
                      <a:srgbClr val="000000"/>
                    </a:solidFill>
                    <a:latin typeface="UTM Avo" panose="02040603050506020204" pitchFamily="18" charset="0"/>
                    <a:cs typeface="Times New Roman" panose="02020603050405020304" charset="0"/>
                  </a:rPr>
                  <a:t> CO </a:t>
                </a:r>
                <a:r>
                  <a:rPr lang="en-US" sz="2400" dirty="0" err="1">
                    <a:solidFill>
                      <a:srgbClr val="000000"/>
                    </a:solidFill>
                    <a:latin typeface="UTM Avo" panose="02040603050506020204" pitchFamily="18" charset="0"/>
                    <a:cs typeface="Times New Roman" panose="02020603050405020304" charset="0"/>
                  </a:rPr>
                  <a:t>thì</a:t>
                </a:r>
                <a:r>
                  <a:rPr lang="en-US" sz="2400" dirty="0">
                    <a:solidFill>
                      <a:srgbClr val="000000"/>
                    </a:solidFill>
                    <a:latin typeface="UTM Avo" panose="02040603050506020204" pitchFamily="18" charset="0"/>
                    <a:cs typeface="Times New Roman" panose="02020603050405020304" charset="0"/>
                  </a:rPr>
                  <a:t> Hb + CO </a:t>
                </a:r>
                <a:r>
                  <a:rPr lang="en-US" sz="2400" dirty="0">
                    <a:latin typeface="UTM Avo" panose="02040603050506020204" pitchFamily="18" charset="0"/>
                    <a:cs typeface="Arial" panose="020B0604020202020204" pitchFamily="34" charset="0"/>
                    <a:sym typeface="+mn-ea"/>
                  </a:rPr>
                  <a:t>→</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HbCO</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xảy</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ra</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rất</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thuận</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lợi</a:t>
                </a:r>
                <a:r>
                  <a:rPr lang="en-US" sz="2400" dirty="0">
                    <a:solidFill>
                      <a:srgbClr val="000000"/>
                    </a:solidFill>
                    <a:latin typeface="UTM Avo" panose="02040603050506020204" pitchFamily="18" charset="0"/>
                    <a:cs typeface="Times New Roman" panose="02020603050405020304" charset="0"/>
                  </a:rPr>
                  <a:t> do </a:t>
                </a:r>
                <a:r>
                  <a:rPr lang="en-US" sz="2400" dirty="0">
                    <a:latin typeface="UTM Avo" panose="02040603050506020204" pitchFamily="18" charset="0"/>
                    <a:cs typeface="Arial" panose="020B0604020202020204" pitchFamily="34" charset="0"/>
                  </a:rPr>
                  <a:t>∆</a:t>
                </a:r>
                <a:r>
                  <a:rPr lang="en-US" sz="2400" baseline="-25000" dirty="0">
                    <a:latin typeface="UTM Avo" panose="02040603050506020204" pitchFamily="18" charset="0"/>
                    <a:cs typeface="Arial" panose="020B0604020202020204" pitchFamily="34" charset="0"/>
                  </a:rPr>
                  <a:t>r</a:t>
                </a:r>
                <a14:m>
                  <m:oMath xmlns:m="http://schemas.openxmlformats.org/officeDocument/2006/math">
                    <m:sSubSup>
                      <m:sSubSupPr>
                        <m:ctrlPr>
                          <a:rPr lang="en-US" sz="2400" i="1">
                            <a:latin typeface="Cambria Math" panose="02040503050406030204" pitchFamily="18" charset="0"/>
                            <a:cs typeface="Arial" panose="020B0604020202020204" pitchFamily="34" charset="0"/>
                          </a:rPr>
                        </m:ctrlPr>
                      </m:sSubSupPr>
                      <m:e>
                        <m:r>
                          <m:rPr>
                            <m:nor/>
                          </m:rPr>
                          <a:rPr lang="en-US" sz="2400">
                            <a:latin typeface="UTM Avo" panose="02040603050506020204" pitchFamily="18" charset="0"/>
                            <a:cs typeface="Arial" panose="020B0604020202020204" pitchFamily="34" charset="0"/>
                          </a:rPr>
                          <m:t>H</m:t>
                        </m:r>
                      </m:e>
                      <m:sub>
                        <m:r>
                          <a:rPr lang="en-US" sz="2400">
                            <a:latin typeface="Cambria Math" panose="02040503050406030204" pitchFamily="18" charset="0"/>
                            <a:cs typeface="Arial" panose="020B0604020202020204" pitchFamily="34" charset="0"/>
                          </a:rPr>
                          <m:t>298</m:t>
                        </m:r>
                      </m:sub>
                      <m:sup>
                        <m:r>
                          <a:rPr lang="en-US" sz="2400">
                            <a:latin typeface="Cambria Math" panose="02040503050406030204" pitchFamily="18" charset="0"/>
                            <a:cs typeface="Arial" panose="020B0604020202020204" pitchFamily="34" charset="0"/>
                          </a:rPr>
                          <m:t>0</m:t>
                        </m:r>
                      </m:sup>
                    </m:sSubSup>
                    <m:r>
                      <a:rPr lang="en-US" sz="2400" i="1">
                        <a:latin typeface="Cambria Math" panose="02040503050406030204" pitchFamily="18" charset="0"/>
                        <a:cs typeface="Arial" panose="020B0604020202020204" pitchFamily="34" charset="0"/>
                      </a:rPr>
                      <m:t> </m:t>
                    </m:r>
                  </m:oMath>
                </a14:m>
                <a:r>
                  <a:rPr lang="en-US" sz="2400" dirty="0" err="1">
                    <a:solidFill>
                      <a:srgbClr val="000000"/>
                    </a:solidFill>
                    <a:latin typeface="UTM Avo" panose="02040603050506020204" pitchFamily="18" charset="0"/>
                    <a:cs typeface="Times New Roman" panose="02020603050405020304" charset="0"/>
                  </a:rPr>
                  <a:t>càng</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âm</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và</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phản</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ứng</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HbCO</a:t>
                </a:r>
                <a:r>
                  <a:rPr lang="en-US" sz="2400" dirty="0">
                    <a:solidFill>
                      <a:srgbClr val="000000"/>
                    </a:solidFill>
                    <a:latin typeface="UTM Avo" panose="02040603050506020204" pitchFamily="18" charset="0"/>
                    <a:cs typeface="Times New Roman" panose="02020603050405020304" charset="0"/>
                  </a:rPr>
                  <a:t> + O</a:t>
                </a:r>
                <a:r>
                  <a:rPr lang="en-US" sz="2400" baseline="-25000" dirty="0">
                    <a:solidFill>
                      <a:srgbClr val="000000"/>
                    </a:solidFill>
                    <a:latin typeface="UTM Avo" panose="02040603050506020204" pitchFamily="18" charset="0"/>
                    <a:cs typeface="Times New Roman" panose="02020603050405020304" charset="0"/>
                  </a:rPr>
                  <a:t>2</a:t>
                </a:r>
                <a:r>
                  <a:rPr lang="en-US" sz="2400" dirty="0">
                    <a:solidFill>
                      <a:srgbClr val="000000"/>
                    </a:solidFill>
                    <a:latin typeface="UTM Avo" panose="02040603050506020204" pitchFamily="18" charset="0"/>
                    <a:cs typeface="Times New Roman" panose="02020603050405020304" charset="0"/>
                  </a:rPr>
                  <a:t> </a:t>
                </a:r>
                <a:r>
                  <a:rPr lang="en-US" sz="2400" dirty="0">
                    <a:latin typeface="UTM Avo" panose="02040603050506020204" pitchFamily="18" charset="0"/>
                    <a:cs typeface="Arial" panose="020B0604020202020204" pitchFamily="34" charset="0"/>
                    <a:sym typeface="+mn-ea"/>
                  </a:rPr>
                  <a:t>→</a:t>
                </a:r>
                <a:r>
                  <a:rPr lang="en-US" sz="2400" dirty="0">
                    <a:solidFill>
                      <a:srgbClr val="000000"/>
                    </a:solidFill>
                    <a:latin typeface="UTM Avo" panose="02040603050506020204" pitchFamily="18" charset="0"/>
                    <a:cs typeface="Times New Roman" panose="02020603050405020304" charset="0"/>
                  </a:rPr>
                  <a:t> HbO</a:t>
                </a:r>
                <a:r>
                  <a:rPr lang="en-US" sz="2400" baseline="-25000" dirty="0">
                    <a:solidFill>
                      <a:srgbClr val="000000"/>
                    </a:solidFill>
                    <a:latin typeface="UTM Avo" panose="02040603050506020204" pitchFamily="18" charset="0"/>
                    <a:cs typeface="Times New Roman" panose="02020603050405020304" charset="0"/>
                  </a:rPr>
                  <a:t>2</a:t>
                </a:r>
                <a:r>
                  <a:rPr lang="en-US" sz="2400" dirty="0">
                    <a:solidFill>
                      <a:srgbClr val="000000"/>
                    </a:solidFill>
                    <a:latin typeface="UTM Avo" panose="02040603050506020204" pitchFamily="18" charset="0"/>
                    <a:cs typeface="Times New Roman" panose="02020603050405020304" charset="0"/>
                  </a:rPr>
                  <a:t> + CO </a:t>
                </a:r>
                <a:r>
                  <a:rPr lang="en-US" sz="2400" dirty="0" err="1">
                    <a:solidFill>
                      <a:srgbClr val="000000"/>
                    </a:solidFill>
                    <a:latin typeface="UTM Avo" panose="02040603050506020204" pitchFamily="18" charset="0"/>
                    <a:cs typeface="Times New Roman" panose="02020603050405020304" charset="0"/>
                  </a:rPr>
                  <a:t>càng</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khó</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xảy</a:t>
                </a:r>
                <a:r>
                  <a:rPr lang="en-US" sz="2400" dirty="0">
                    <a:solidFill>
                      <a:srgbClr val="000000"/>
                    </a:solidFill>
                    <a:latin typeface="UTM Avo" panose="02040603050506020204" pitchFamily="18" charset="0"/>
                    <a:cs typeface="Times New Roman" panose="02020603050405020304" charset="0"/>
                  </a:rPr>
                  <a:t> </a:t>
                </a:r>
                <a:r>
                  <a:rPr lang="en-US" sz="2400" dirty="0" err="1">
                    <a:solidFill>
                      <a:srgbClr val="000000"/>
                    </a:solidFill>
                    <a:latin typeface="UTM Avo" panose="02040603050506020204" pitchFamily="18" charset="0"/>
                    <a:cs typeface="Times New Roman" panose="02020603050405020304" charset="0"/>
                  </a:rPr>
                  <a:t>ra</a:t>
                </a:r>
                <a:r>
                  <a:rPr lang="en-US" sz="2400" dirty="0">
                    <a:solidFill>
                      <a:srgbClr val="000000"/>
                    </a:solidFill>
                    <a:latin typeface="UTM Avo" panose="02040603050506020204" pitchFamily="18" charset="0"/>
                    <a:cs typeface="Times New Roman" panose="02020603050405020304" charset="0"/>
                  </a:rPr>
                  <a:t> do </a:t>
                </a:r>
                <a:r>
                  <a:rPr lang="en-US" sz="2400" dirty="0">
                    <a:latin typeface="UTM Avo" panose="02040603050506020204" pitchFamily="18" charset="0"/>
                    <a:cs typeface="Arial" panose="020B0604020202020204" pitchFamily="34" charset="0"/>
                  </a:rPr>
                  <a:t>∆</a:t>
                </a:r>
                <a:r>
                  <a:rPr lang="en-US" sz="2400" baseline="-25000" dirty="0">
                    <a:latin typeface="UTM Avo" panose="02040603050506020204" pitchFamily="18" charset="0"/>
                    <a:cs typeface="Arial" panose="020B0604020202020204" pitchFamily="34" charset="0"/>
                  </a:rPr>
                  <a:t>r</a:t>
                </a:r>
                <a14:m>
                  <m:oMath xmlns:m="http://schemas.openxmlformats.org/officeDocument/2006/math">
                    <m:sSubSup>
                      <m:sSubSupPr>
                        <m:ctrlPr>
                          <a:rPr lang="en-US" sz="2400" i="1">
                            <a:latin typeface="Cambria Math" panose="02040503050406030204" pitchFamily="18" charset="0"/>
                            <a:cs typeface="Arial" panose="020B0604020202020204" pitchFamily="34" charset="0"/>
                          </a:rPr>
                        </m:ctrlPr>
                      </m:sSubSupPr>
                      <m:e>
                        <m:r>
                          <m:rPr>
                            <m:nor/>
                          </m:rPr>
                          <a:rPr lang="en-US" sz="2400">
                            <a:latin typeface="UTM Avo" panose="02040603050506020204" pitchFamily="18" charset="0"/>
                            <a:cs typeface="Arial" panose="020B0604020202020204" pitchFamily="34" charset="0"/>
                          </a:rPr>
                          <m:t>H</m:t>
                        </m:r>
                      </m:e>
                      <m:sub>
                        <m:r>
                          <a:rPr lang="en-US" sz="2400">
                            <a:latin typeface="Cambria Math" panose="02040503050406030204" pitchFamily="18" charset="0"/>
                            <a:cs typeface="Arial" panose="020B0604020202020204" pitchFamily="34" charset="0"/>
                          </a:rPr>
                          <m:t>298</m:t>
                        </m:r>
                      </m:sub>
                      <m:sup>
                        <m:r>
                          <a:rPr lang="en-US" sz="2400">
                            <a:latin typeface="Cambria Math" panose="02040503050406030204" pitchFamily="18" charset="0"/>
                            <a:cs typeface="Arial" panose="020B0604020202020204" pitchFamily="34" charset="0"/>
                          </a:rPr>
                          <m:t>0</m:t>
                        </m:r>
                      </m:sup>
                    </m:sSubSup>
                    <m:r>
                      <a:rPr lang="en-US" sz="2400" i="1">
                        <a:latin typeface="Cambria Math" panose="02040503050406030204" pitchFamily="18" charset="0"/>
                        <a:cs typeface="Arial" panose="020B0604020202020204" pitchFamily="34" charset="0"/>
                      </a:rPr>
                      <m:t> </m:t>
                    </m:r>
                  </m:oMath>
                </a14:m>
                <a:r>
                  <a:rPr lang="en-US" sz="2400" dirty="0" err="1">
                    <a:solidFill>
                      <a:srgbClr val="000000"/>
                    </a:solidFill>
                    <a:latin typeface="UTM Avo" panose="02040603050506020204" pitchFamily="18" charset="0"/>
                    <a:cs typeface="Times New Roman" panose="02020603050405020304" charset="0"/>
                  </a:rPr>
                  <a:t>dương</a:t>
                </a:r>
                <a:r>
                  <a:rPr lang="en-US" sz="2400" dirty="0">
                    <a:solidFill>
                      <a:srgbClr val="000000"/>
                    </a:solidFill>
                    <a:latin typeface="UTM Avo" panose="02040603050506020204" pitchFamily="18" charset="0"/>
                    <a:cs typeface="Times New Roman" panose="02020603050405020304" charset="0"/>
                  </a:rPr>
                  <a:t>.</a:t>
                </a:r>
              </a:p>
            </p:txBody>
          </p:sp>
        </mc:Choice>
        <mc:Fallback xmlns="">
          <p:sp>
            <p:nvSpPr>
              <p:cNvPr id="3" name="TextBox 2">
                <a:extLst>
                  <a:ext uri="{FF2B5EF4-FFF2-40B4-BE49-F238E27FC236}">
                    <a16:creationId xmlns:a16="http://schemas.microsoft.com/office/drawing/2014/main" id="{81FDE8B9-52CB-6CDD-2F5B-20D2342E758E}"/>
                  </a:ext>
                </a:extLst>
              </p:cNvPr>
              <p:cNvSpPr txBox="1">
                <a:spLocks noRot="1" noChangeAspect="1" noMove="1" noResize="1" noEditPoints="1" noAdjustHandles="1" noChangeArrowheads="1" noChangeShapeType="1" noTextEdit="1"/>
              </p:cNvSpPr>
              <p:nvPr/>
            </p:nvSpPr>
            <p:spPr>
              <a:xfrm>
                <a:off x="711200" y="1844040"/>
                <a:ext cx="9763760" cy="2175211"/>
              </a:xfrm>
              <a:prstGeom prst="rect">
                <a:avLst/>
              </a:prstGeom>
              <a:blipFill>
                <a:blip r:embed="rId3"/>
                <a:stretch>
                  <a:fillRect l="-999" t="-281" b="-5618"/>
                </a:stretch>
              </a:blipFill>
            </p:spPr>
            <p:txBody>
              <a:bodyPr/>
              <a:lstStyle/>
              <a:p>
                <a:r>
                  <a:rPr lang="en-US">
                    <a:noFill/>
                  </a:rPr>
                  <a:t> </a:t>
                </a:r>
              </a:p>
            </p:txBody>
          </p:sp>
        </mc:Fallback>
      </mc:AlternateContent>
    </p:spTree>
    <p:extLst>
      <p:ext uri="{BB962C8B-B14F-4D97-AF65-F5344CB8AC3E}">
        <p14:creationId xmlns:p14="http://schemas.microsoft.com/office/powerpoint/2010/main" val="161685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D7408-0359-3A10-B800-FE1260E9B6BB}"/>
              </a:ext>
            </a:extLst>
          </p:cNvPr>
          <p:cNvGrpSpPr/>
          <p:nvPr/>
        </p:nvGrpSpPr>
        <p:grpSpPr>
          <a:xfrm>
            <a:off x="5004501" y="3129280"/>
            <a:ext cx="2736543" cy="1558939"/>
            <a:chOff x="309542" y="967667"/>
            <a:chExt cx="2878585" cy="1558939"/>
          </a:xfrm>
        </p:grpSpPr>
        <p:pic>
          <p:nvPicPr>
            <p:cNvPr id="3" name="Picture 2">
              <a:hlinkClick r:id="rId3"/>
              <a:extLst>
                <a:ext uri="{FF2B5EF4-FFF2-40B4-BE49-F238E27FC236}">
                  <a16:creationId xmlns:a16="http://schemas.microsoft.com/office/drawing/2014/main" id="{C3744527-3066-39E6-ECB5-249855028B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5928BA0-534C-1ECD-F6A6-38ECA3C2982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3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117">
                <a:extLst>
                  <a:ext uri="{FF2B5EF4-FFF2-40B4-BE49-F238E27FC236}">
                    <a16:creationId xmlns:a16="http://schemas.microsoft.com/office/drawing/2014/main" id="{A4CFC21C-9031-8B12-6324-6D4BCE2836EF}"/>
                  </a:ext>
                </a:extLst>
              </p:cNvPr>
              <p:cNvSpPr txBox="1"/>
              <p:nvPr/>
            </p:nvSpPr>
            <p:spPr>
              <a:xfrm>
                <a:off x="640081" y="1816947"/>
                <a:ext cx="11003279" cy="2844177"/>
              </a:xfrm>
              <a:prstGeom prst="rect">
                <a:avLst/>
              </a:prstGeom>
              <a:noFill/>
              <a:ln w="9525">
                <a:noFill/>
              </a:ln>
            </p:spPr>
            <p:txBody>
              <a:bodyPr wrap="square">
                <a:spAutoFit/>
              </a:bodyPr>
              <a:lstStyle/>
              <a:p>
                <a:pPr algn="just">
                  <a:lnSpc>
                    <a:spcPct val="150000"/>
                  </a:lnSpc>
                </a:pPr>
                <a:r>
                  <a:rPr lang="en-US" sz="2400" b="1" dirty="0">
                    <a:solidFill>
                      <a:schemeClr val="tx1"/>
                    </a:solidFill>
                    <a:latin typeface="UTM Avo" panose="02040603050506020204" pitchFamily="18" charset="0"/>
                    <a:cs typeface="Arial" panose="020B0604020202020204" pitchFamily="34" charset="0"/>
                  </a:rPr>
                  <a:t>Cho </a:t>
                </a:r>
                <a:r>
                  <a:rPr lang="en-US" sz="2400" b="1" dirty="0" err="1">
                    <a:solidFill>
                      <a:schemeClr val="tx1"/>
                    </a:solidFill>
                    <a:latin typeface="UTM Avo" panose="02040603050506020204" pitchFamily="18" charset="0"/>
                    <a:cs typeface="Arial" panose="020B0604020202020204" pitchFamily="34" charset="0"/>
                  </a:rPr>
                  <a:t>hai</a:t>
                </a:r>
                <a:r>
                  <a:rPr lang="en-US" sz="2400" b="1" dirty="0">
                    <a:solidFill>
                      <a:schemeClr val="tx1"/>
                    </a:solidFill>
                    <a:latin typeface="UTM Avo" panose="02040603050506020204" pitchFamily="18" charset="0"/>
                    <a:cs typeface="Arial" panose="020B0604020202020204" pitchFamily="34" charset="0"/>
                  </a:rPr>
                  <a:t> </a:t>
                </a:r>
                <a:r>
                  <a:rPr lang="en-US" sz="2400" b="1" dirty="0" err="1">
                    <a:solidFill>
                      <a:schemeClr val="tx1"/>
                    </a:solidFill>
                    <a:latin typeface="UTM Avo" panose="02040603050506020204" pitchFamily="18" charset="0"/>
                    <a:cs typeface="Arial" panose="020B0604020202020204" pitchFamily="34" charset="0"/>
                  </a:rPr>
                  <a:t>phản</a:t>
                </a:r>
                <a:r>
                  <a:rPr lang="en-US" sz="2400" b="1" dirty="0">
                    <a:solidFill>
                      <a:schemeClr val="tx1"/>
                    </a:solidFill>
                    <a:latin typeface="UTM Avo" panose="02040603050506020204" pitchFamily="18" charset="0"/>
                    <a:cs typeface="Arial" panose="020B0604020202020204" pitchFamily="34" charset="0"/>
                  </a:rPr>
                  <a:t> </a:t>
                </a:r>
                <a:r>
                  <a:rPr lang="en-US" sz="2400" b="1" dirty="0" err="1">
                    <a:solidFill>
                      <a:schemeClr val="tx1"/>
                    </a:solidFill>
                    <a:latin typeface="UTM Avo" panose="02040603050506020204" pitchFamily="18" charset="0"/>
                    <a:cs typeface="Arial" panose="020B0604020202020204" pitchFamily="34" charset="0"/>
                  </a:rPr>
                  <a:t>ứng</a:t>
                </a:r>
                <a:r>
                  <a:rPr lang="en-US" sz="2400" b="1" dirty="0">
                    <a:solidFill>
                      <a:schemeClr val="tx1"/>
                    </a:solidFill>
                    <a:latin typeface="UTM Avo" panose="02040603050506020204" pitchFamily="18" charset="0"/>
                    <a:cs typeface="Arial" panose="020B0604020202020204" pitchFamily="34" charset="0"/>
                  </a:rPr>
                  <a:t> </a:t>
                </a:r>
                <a:r>
                  <a:rPr lang="en-US" sz="2400" b="1" dirty="0" err="1">
                    <a:solidFill>
                      <a:schemeClr val="tx1"/>
                    </a:solidFill>
                    <a:latin typeface="UTM Avo" panose="02040603050506020204" pitchFamily="18" charset="0"/>
                    <a:cs typeface="Arial" panose="020B0604020202020204" pitchFamily="34" charset="0"/>
                  </a:rPr>
                  <a:t>đốt</a:t>
                </a:r>
                <a:r>
                  <a:rPr lang="en-US" sz="2400" b="1" dirty="0">
                    <a:solidFill>
                      <a:schemeClr val="tx1"/>
                    </a:solidFill>
                    <a:latin typeface="UTM Avo" panose="02040603050506020204" pitchFamily="18" charset="0"/>
                    <a:cs typeface="Arial" panose="020B0604020202020204" pitchFamily="34" charset="0"/>
                  </a:rPr>
                  <a:t> </a:t>
                </a:r>
                <a:r>
                  <a:rPr lang="en-US" sz="2400" b="1" dirty="0" err="1">
                    <a:solidFill>
                      <a:schemeClr val="tx1"/>
                    </a:solidFill>
                    <a:latin typeface="UTM Avo" panose="02040603050506020204" pitchFamily="18" charset="0"/>
                    <a:cs typeface="Arial" panose="020B0604020202020204" pitchFamily="34" charset="0"/>
                  </a:rPr>
                  <a:t>cháy</a:t>
                </a:r>
                <a:r>
                  <a:rPr lang="en-US" sz="2400" b="1" dirty="0">
                    <a:solidFill>
                      <a:schemeClr val="tx1"/>
                    </a:solidFill>
                    <a:latin typeface="UTM Avo" panose="02040603050506020204" pitchFamily="18" charset="0"/>
                    <a:cs typeface="Arial" panose="020B0604020202020204" pitchFamily="34" charset="0"/>
                  </a:rPr>
                  <a:t>:</a:t>
                </a:r>
              </a:p>
              <a:p>
                <a:pPr algn="just">
                  <a:lnSpc>
                    <a:spcPct val="150000"/>
                  </a:lnSpc>
                </a:pPr>
                <a:r>
                  <a:rPr lang="en-US" sz="2400" dirty="0">
                    <a:solidFill>
                      <a:schemeClr val="tx1"/>
                    </a:solidFill>
                    <a:latin typeface="UTM Avo" panose="02040603050506020204" pitchFamily="18" charset="0"/>
                    <a:cs typeface="Arial" panose="020B0604020202020204" pitchFamily="34" charset="0"/>
                  </a:rPr>
                  <a:t>(1)   C(s) + O</a:t>
                </a:r>
                <a:r>
                  <a:rPr lang="en-US" sz="2400" baseline="-25000" dirty="0">
                    <a:solidFill>
                      <a:schemeClr val="tx1"/>
                    </a:solidFill>
                    <a:latin typeface="UTM Avo" panose="02040603050506020204" pitchFamily="18" charset="0"/>
                    <a:cs typeface="Arial" panose="020B0604020202020204" pitchFamily="34" charset="0"/>
                  </a:rPr>
                  <a:t>2</a:t>
                </a:r>
                <a:r>
                  <a:rPr lang="en-US" sz="2400" dirty="0">
                    <a:solidFill>
                      <a:schemeClr val="tx1"/>
                    </a:solidFill>
                    <a:latin typeface="UTM Avo" panose="02040603050506020204" pitchFamily="18" charset="0"/>
                    <a:cs typeface="Arial" panose="020B0604020202020204" pitchFamily="34" charset="0"/>
                  </a:rPr>
                  <a:t>(g) → CO</a:t>
                </a:r>
                <a:r>
                  <a:rPr lang="en-US" sz="2400" baseline="-25000" dirty="0">
                    <a:solidFill>
                      <a:schemeClr val="tx1"/>
                    </a:solidFill>
                    <a:latin typeface="UTM Avo" panose="02040603050506020204" pitchFamily="18" charset="0"/>
                    <a:cs typeface="Arial" panose="020B0604020202020204" pitchFamily="34" charset="0"/>
                  </a:rPr>
                  <a:t>2 </a:t>
                </a:r>
                <a:r>
                  <a:rPr lang="en-US" sz="2400" dirty="0">
                    <a:solidFill>
                      <a:schemeClr val="tx1"/>
                    </a:solidFill>
                    <a:latin typeface="UTM Avo" panose="02040603050506020204" pitchFamily="18" charset="0"/>
                    <a:cs typeface="Arial" panose="020B0604020202020204" pitchFamily="34" charset="0"/>
                  </a:rPr>
                  <a:t>(g)                     </a:t>
                </a:r>
                <a:r>
                  <a:rPr lang="en-US" sz="2400" dirty="0">
                    <a:solidFill>
                      <a:schemeClr val="tx1"/>
                    </a:solidFill>
                    <a:latin typeface="UTM Avo" panose="02040603050506020204" pitchFamily="18" charset="0"/>
                    <a:cs typeface="Calibri" panose="020F0502020204030204" charset="0"/>
                    <a:sym typeface="+mn-ea"/>
                  </a:rPr>
                  <a:t>∆</a:t>
                </a:r>
                <a:r>
                  <a:rPr lang="en-US" sz="2400" baseline="-25000" dirty="0">
                    <a:solidFill>
                      <a:schemeClr val="tx1"/>
                    </a:solidFill>
                    <a:latin typeface="UTM Avo" panose="02040603050506020204" pitchFamily="18" charset="0"/>
                    <a:cs typeface="Calibri" panose="020F0502020204030204" charset="0"/>
                    <a:sym typeface="+mn-ea"/>
                  </a:rPr>
                  <a:t>r</a:t>
                </a:r>
                <a14:m>
                  <m:oMath xmlns:m="http://schemas.openxmlformats.org/officeDocument/2006/math">
                    <m:sSubSup>
                      <m:sSubSupPr>
                        <m:ctrlPr>
                          <a:rPr lang="en-US" sz="2400" i="1">
                            <a:solidFill>
                              <a:schemeClr val="tx1"/>
                            </a:solidFill>
                            <a:latin typeface="Cambria Math" panose="02040503050406030204" pitchFamily="18" charset="0"/>
                            <a:cs typeface="Cambria Math" panose="02040503050406030204" charset="0"/>
                          </a:rPr>
                        </m:ctrlPr>
                      </m:sSubSupPr>
                      <m:e>
                        <m:r>
                          <m:rPr>
                            <m:nor/>
                          </m:rPr>
                          <a:rPr lang="en-US" sz="2400">
                            <a:solidFill>
                              <a:srgbClr val="000000"/>
                            </a:solidFill>
                            <a:latin typeface="UTM Avo" panose="02040603050506020204" pitchFamily="18" charset="0"/>
                            <a:cs typeface="Cambria Math" panose="02040503050406030204" charset="0"/>
                          </a:rPr>
                          <m:t>H</m:t>
                        </m:r>
                      </m:e>
                      <m:sub>
                        <m:r>
                          <a:rPr lang="en-US" sz="2400" i="1">
                            <a:solidFill>
                              <a:schemeClr val="tx1"/>
                            </a:solidFill>
                            <a:latin typeface="Cambria Math" panose="02040503050406030204" charset="0"/>
                            <a:cs typeface="Cambria Math" panose="02040503050406030204" charset="0"/>
                          </a:rPr>
                          <m:t>298</m:t>
                        </m:r>
                      </m:sub>
                      <m:sup>
                        <m:r>
                          <a:rPr lang="en-US" sz="2400" b="0" i="1" smtClean="0">
                            <a:solidFill>
                              <a:schemeClr val="tx1"/>
                            </a:solidFill>
                            <a:latin typeface="Cambria Math" panose="02040503050406030204" pitchFamily="18" charset="0"/>
                            <a:cs typeface="Cambria Math" panose="02040503050406030204" charset="0"/>
                          </a:rPr>
                          <m:t>0</m:t>
                        </m:r>
                      </m:sup>
                    </m:sSubSup>
                  </m:oMath>
                </a14:m>
                <a:r>
                  <a:rPr lang="en-US" sz="2400" dirty="0">
                    <a:solidFill>
                      <a:schemeClr val="tx1"/>
                    </a:solidFill>
                    <a:latin typeface="UTM Avo" panose="02040603050506020204" pitchFamily="18" charset="0"/>
                    <a:cs typeface="Arial" panose="020B0604020202020204" pitchFamily="34" charset="0"/>
                  </a:rPr>
                  <a:t> = -393,5 kJ</a:t>
                </a:r>
              </a:p>
              <a:p>
                <a:pPr algn="just">
                  <a:lnSpc>
                    <a:spcPct val="150000"/>
                  </a:lnSpc>
                </a:pPr>
                <a:r>
                  <a:rPr lang="en-US" sz="2400" dirty="0">
                    <a:solidFill>
                      <a:schemeClr val="tx1"/>
                    </a:solidFill>
                    <a:latin typeface="UTM Avo" panose="02040603050506020204" pitchFamily="18" charset="0"/>
                    <a:cs typeface="Arial" panose="020B0604020202020204" pitchFamily="34" charset="0"/>
                  </a:rPr>
                  <a:t>(2)  2Al (s) +  O</a:t>
                </a:r>
                <a:r>
                  <a:rPr lang="en-US" sz="2400" baseline="-25000" dirty="0">
                    <a:solidFill>
                      <a:schemeClr val="tx1"/>
                    </a:solidFill>
                    <a:latin typeface="UTM Avo" panose="02040603050506020204" pitchFamily="18" charset="0"/>
                    <a:cs typeface="Arial" panose="020B0604020202020204" pitchFamily="34" charset="0"/>
                  </a:rPr>
                  <a:t>2</a:t>
                </a:r>
                <a:r>
                  <a:rPr lang="en-US" sz="2400" dirty="0">
                    <a:solidFill>
                      <a:schemeClr val="tx1"/>
                    </a:solidFill>
                    <a:latin typeface="UTM Avo" panose="02040603050506020204" pitchFamily="18" charset="0"/>
                    <a:cs typeface="Arial" panose="020B0604020202020204" pitchFamily="34" charset="0"/>
                  </a:rPr>
                  <a:t> (g) → Al</a:t>
                </a:r>
                <a:r>
                  <a:rPr lang="en-US" sz="2400" baseline="-25000" dirty="0">
                    <a:solidFill>
                      <a:schemeClr val="tx1"/>
                    </a:solidFill>
                    <a:latin typeface="UTM Avo" panose="02040603050506020204" pitchFamily="18" charset="0"/>
                    <a:cs typeface="Arial" panose="020B0604020202020204" pitchFamily="34" charset="0"/>
                  </a:rPr>
                  <a:t>2</a:t>
                </a:r>
                <a:r>
                  <a:rPr lang="en-US" sz="2400" dirty="0">
                    <a:solidFill>
                      <a:schemeClr val="tx1"/>
                    </a:solidFill>
                    <a:latin typeface="UTM Avo" panose="02040603050506020204" pitchFamily="18" charset="0"/>
                    <a:cs typeface="Arial" panose="020B0604020202020204" pitchFamily="34" charset="0"/>
                  </a:rPr>
                  <a:t>O</a:t>
                </a:r>
                <a:r>
                  <a:rPr lang="en-US" sz="2400" baseline="-25000" dirty="0">
                    <a:solidFill>
                      <a:schemeClr val="tx1"/>
                    </a:solidFill>
                    <a:latin typeface="UTM Avo" panose="02040603050506020204" pitchFamily="18" charset="0"/>
                    <a:cs typeface="Arial" panose="020B0604020202020204" pitchFamily="34" charset="0"/>
                  </a:rPr>
                  <a:t>3</a:t>
                </a:r>
                <a:r>
                  <a:rPr lang="en-US" sz="2400" dirty="0">
                    <a:solidFill>
                      <a:schemeClr val="tx1"/>
                    </a:solidFill>
                    <a:latin typeface="UTM Avo" panose="02040603050506020204" pitchFamily="18" charset="0"/>
                    <a:cs typeface="Arial" panose="020B0604020202020204" pitchFamily="34" charset="0"/>
                  </a:rPr>
                  <a:t> (s)              </a:t>
                </a:r>
                <a:r>
                  <a:rPr lang="en-US" sz="2400" dirty="0">
                    <a:solidFill>
                      <a:schemeClr val="tx1"/>
                    </a:solidFill>
                    <a:latin typeface="UTM Avo" panose="02040603050506020204" pitchFamily="18" charset="0"/>
                    <a:cs typeface="Calibri" panose="020F0502020204030204" charset="0"/>
                    <a:sym typeface="+mn-ea"/>
                  </a:rPr>
                  <a:t>∆</a:t>
                </a:r>
                <a:r>
                  <a:rPr lang="en-US" sz="2400" baseline="-25000" dirty="0">
                    <a:solidFill>
                      <a:schemeClr val="tx1"/>
                    </a:solidFill>
                    <a:latin typeface="UTM Avo" panose="02040603050506020204" pitchFamily="18" charset="0"/>
                    <a:cs typeface="Calibri" panose="020F0502020204030204" charset="0"/>
                    <a:sym typeface="+mn-ea"/>
                  </a:rPr>
                  <a:t>r</a:t>
                </a:r>
                <a14:m>
                  <m:oMath xmlns:m="http://schemas.openxmlformats.org/officeDocument/2006/math">
                    <m:sSubSup>
                      <m:sSubSupPr>
                        <m:ctrlPr>
                          <a:rPr lang="en-US" sz="2400" i="1">
                            <a:solidFill>
                              <a:schemeClr val="tx1"/>
                            </a:solidFill>
                            <a:latin typeface="Cambria Math" panose="02040503050406030204" pitchFamily="18" charset="0"/>
                            <a:cs typeface="Cambria Math" panose="02040503050406030204" charset="0"/>
                          </a:rPr>
                        </m:ctrlPr>
                      </m:sSubSupPr>
                      <m:e>
                        <m:r>
                          <m:rPr>
                            <m:nor/>
                          </m:rPr>
                          <a:rPr lang="en-US" sz="2400">
                            <a:solidFill>
                              <a:srgbClr val="000000"/>
                            </a:solidFill>
                            <a:latin typeface="UTM Avo" panose="02040603050506020204" pitchFamily="18" charset="0"/>
                            <a:cs typeface="Cambria Math" panose="02040503050406030204" charset="0"/>
                          </a:rPr>
                          <m:t>H</m:t>
                        </m:r>
                      </m:e>
                      <m:sub>
                        <m:r>
                          <a:rPr lang="en-US" sz="2400" i="1">
                            <a:solidFill>
                              <a:schemeClr val="tx1"/>
                            </a:solidFill>
                            <a:latin typeface="Cambria Math" panose="02040503050406030204" charset="0"/>
                            <a:cs typeface="Cambria Math" panose="02040503050406030204" charset="0"/>
                          </a:rPr>
                          <m:t>298</m:t>
                        </m:r>
                      </m:sub>
                      <m:sup>
                        <m:r>
                          <a:rPr lang="en-US" sz="2400" b="0" i="1" smtClean="0">
                            <a:solidFill>
                              <a:schemeClr val="tx1"/>
                            </a:solidFill>
                            <a:latin typeface="Cambria Math" panose="02040503050406030204" pitchFamily="18" charset="0"/>
                            <a:cs typeface="Cambria Math" panose="02040503050406030204" charset="0"/>
                          </a:rPr>
                          <m:t>0</m:t>
                        </m:r>
                      </m:sup>
                    </m:sSubSup>
                  </m:oMath>
                </a14:m>
                <a:r>
                  <a:rPr lang="en-US" sz="2400" dirty="0">
                    <a:solidFill>
                      <a:schemeClr val="tx1"/>
                    </a:solidFill>
                    <a:latin typeface="UTM Avo" panose="02040603050506020204" pitchFamily="18" charset="0"/>
                    <a:cs typeface="Arial" panose="020B0604020202020204" pitchFamily="34" charset="0"/>
                  </a:rPr>
                  <a:t> = -1675,7 kJ</a:t>
                </a:r>
              </a:p>
              <a:p>
                <a:pPr algn="just">
                  <a:lnSpc>
                    <a:spcPct val="150000"/>
                  </a:lnSpc>
                </a:pPr>
                <a:r>
                  <a:rPr lang="en-US" sz="2400" i="1" dirty="0">
                    <a:solidFill>
                      <a:schemeClr val="tx1"/>
                    </a:solidFill>
                    <a:latin typeface="UTM Avo" panose="02040603050506020204" pitchFamily="18" charset="0"/>
                    <a:cs typeface="Arial" panose="020B0604020202020204" pitchFamily="34" charset="0"/>
                  </a:rPr>
                  <a:t>Ở </a:t>
                </a:r>
                <a:r>
                  <a:rPr lang="en-US" sz="2400" i="1" dirty="0" err="1">
                    <a:solidFill>
                      <a:schemeClr val="tx1"/>
                    </a:solidFill>
                    <a:latin typeface="UTM Avo" panose="02040603050506020204" pitchFamily="18" charset="0"/>
                    <a:cs typeface="Arial" panose="020B0604020202020204" pitchFamily="34" charset="0"/>
                  </a:rPr>
                  <a:t>điều</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kiện</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chuẩn</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cùng</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với</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một</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khối</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lượng</a:t>
                </a:r>
                <a:r>
                  <a:rPr lang="en-US" sz="2400" i="1" dirty="0">
                    <a:solidFill>
                      <a:schemeClr val="tx1"/>
                    </a:solidFill>
                    <a:latin typeface="UTM Avo" panose="02040603050506020204" pitchFamily="18" charset="0"/>
                    <a:cs typeface="Arial" panose="020B0604020202020204" pitchFamily="34" charset="0"/>
                  </a:rPr>
                  <a:t> C </a:t>
                </a:r>
                <a:r>
                  <a:rPr lang="en-US" sz="2400" i="1" dirty="0" err="1">
                    <a:solidFill>
                      <a:schemeClr val="tx1"/>
                    </a:solidFill>
                    <a:latin typeface="UTM Avo" panose="02040603050506020204" pitchFamily="18" charset="0"/>
                    <a:cs typeface="Arial" panose="020B0604020202020204" pitchFamily="34" charset="0"/>
                  </a:rPr>
                  <a:t>và</a:t>
                </a:r>
                <a:r>
                  <a:rPr lang="en-US" sz="2400" i="1" dirty="0">
                    <a:solidFill>
                      <a:schemeClr val="tx1"/>
                    </a:solidFill>
                    <a:latin typeface="UTM Avo" panose="02040603050506020204" pitchFamily="18" charset="0"/>
                    <a:cs typeface="Arial" panose="020B0604020202020204" pitchFamily="34" charset="0"/>
                  </a:rPr>
                  <a:t> Al, </a:t>
                </a:r>
                <a:r>
                  <a:rPr lang="en-US" sz="2400" i="1" dirty="0" err="1">
                    <a:solidFill>
                      <a:schemeClr val="tx1"/>
                    </a:solidFill>
                    <a:latin typeface="UTM Avo" panose="02040603050506020204" pitchFamily="18" charset="0"/>
                    <a:cs typeface="Arial" panose="020B0604020202020204" pitchFamily="34" charset="0"/>
                  </a:rPr>
                  <a:t>chất</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nào</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khi</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cháy</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tỏa</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ra</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nhiều</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nhiệt</a:t>
                </a:r>
                <a:r>
                  <a:rPr lang="en-US" sz="2400" i="1" dirty="0">
                    <a:solidFill>
                      <a:schemeClr val="tx1"/>
                    </a:solidFill>
                    <a:latin typeface="UTM Avo" panose="02040603050506020204" pitchFamily="18" charset="0"/>
                    <a:cs typeface="Arial" panose="020B0604020202020204" pitchFamily="34" charset="0"/>
                  </a:rPr>
                  <a:t> </a:t>
                </a:r>
                <a:r>
                  <a:rPr lang="en-US" sz="2400" i="1" dirty="0" err="1">
                    <a:solidFill>
                      <a:schemeClr val="tx1"/>
                    </a:solidFill>
                    <a:latin typeface="UTM Avo" panose="02040603050506020204" pitchFamily="18" charset="0"/>
                    <a:cs typeface="Arial" panose="020B0604020202020204" pitchFamily="34" charset="0"/>
                  </a:rPr>
                  <a:t>hơn</a:t>
                </a:r>
                <a:r>
                  <a:rPr lang="en-US" sz="2400" i="1" dirty="0">
                    <a:solidFill>
                      <a:schemeClr val="tx1"/>
                    </a:solidFill>
                    <a:latin typeface="UTM Avo" panose="02040603050506020204" pitchFamily="18" charset="0"/>
                    <a:cs typeface="Arial" panose="020B0604020202020204" pitchFamily="34" charset="0"/>
                  </a:rPr>
                  <a:t>?</a:t>
                </a:r>
              </a:p>
            </p:txBody>
          </p:sp>
        </mc:Choice>
        <mc:Fallback xmlns="">
          <p:sp>
            <p:nvSpPr>
              <p:cNvPr id="4" name="Text Box 117">
                <a:extLst>
                  <a:ext uri="{FF2B5EF4-FFF2-40B4-BE49-F238E27FC236}">
                    <a16:creationId xmlns:a16="http://schemas.microsoft.com/office/drawing/2014/main" id="{A4CFC21C-9031-8B12-6324-6D4BCE2836EF}"/>
                  </a:ext>
                </a:extLst>
              </p:cNvPr>
              <p:cNvSpPr txBox="1">
                <a:spLocks noRot="1" noChangeAspect="1" noMove="1" noResize="1" noEditPoints="1" noAdjustHandles="1" noChangeArrowheads="1" noChangeShapeType="1" noTextEdit="1"/>
              </p:cNvSpPr>
              <p:nvPr/>
            </p:nvSpPr>
            <p:spPr>
              <a:xfrm>
                <a:off x="640081" y="1816947"/>
                <a:ext cx="11003279" cy="2844177"/>
              </a:xfrm>
              <a:prstGeom prst="rect">
                <a:avLst/>
              </a:prstGeom>
              <a:blipFill>
                <a:blip r:embed="rId3"/>
                <a:stretch>
                  <a:fillRect l="-831" r="-831" b="-2784"/>
                </a:stretch>
              </a:blipFill>
              <a:ln w="9525">
                <a:noFill/>
              </a:ln>
            </p:spPr>
            <p:txBody>
              <a:bodyPr/>
              <a:lstStyle/>
              <a:p>
                <a:r>
                  <a:rPr lang="en-US">
                    <a:noFill/>
                  </a:rPr>
                  <a:t> </a:t>
                </a:r>
              </a:p>
            </p:txBody>
          </p:sp>
        </mc:Fallback>
      </mc:AlternateContent>
    </p:spTree>
    <p:extLst>
      <p:ext uri="{BB962C8B-B14F-4D97-AF65-F5344CB8AC3E}">
        <p14:creationId xmlns:p14="http://schemas.microsoft.com/office/powerpoint/2010/main" val="8328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907;p52">
            <a:extLst>
              <a:ext uri="{FF2B5EF4-FFF2-40B4-BE49-F238E27FC236}">
                <a16:creationId xmlns:a16="http://schemas.microsoft.com/office/drawing/2014/main" id="{E20276B7-261D-A2DC-0E4D-59B6E42D7F51}"/>
              </a:ext>
            </a:extLst>
          </p:cNvPr>
          <p:cNvGrpSpPr/>
          <p:nvPr/>
        </p:nvGrpSpPr>
        <p:grpSpPr>
          <a:xfrm>
            <a:off x="2152568" y="2482873"/>
            <a:ext cx="465071" cy="622715"/>
            <a:chOff x="3601939" y="4161192"/>
            <a:chExt cx="275178" cy="388912"/>
          </a:xfrm>
        </p:grpSpPr>
        <p:sp>
          <p:nvSpPr>
            <p:cNvPr id="3" name="Google Shape;2908;p52">
              <a:extLst>
                <a:ext uri="{FF2B5EF4-FFF2-40B4-BE49-F238E27FC236}">
                  <a16:creationId xmlns:a16="http://schemas.microsoft.com/office/drawing/2014/main" id="{8CED00B4-ACD3-7074-25DD-1B71BC4E0B13}"/>
                </a:ext>
              </a:extLst>
            </p:cNvPr>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4" name="Google Shape;2909;p52">
              <a:extLst>
                <a:ext uri="{FF2B5EF4-FFF2-40B4-BE49-F238E27FC236}">
                  <a16:creationId xmlns:a16="http://schemas.microsoft.com/office/drawing/2014/main" id="{3D0FC25A-9DA2-F527-E55F-1F2EF301F3CB}"/>
                </a:ext>
              </a:extLst>
            </p:cNvPr>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5" name="Google Shape;2910;p52">
              <a:extLst>
                <a:ext uri="{FF2B5EF4-FFF2-40B4-BE49-F238E27FC236}">
                  <a16:creationId xmlns:a16="http://schemas.microsoft.com/office/drawing/2014/main" id="{E16CC032-D166-01F8-44A3-4DEE9F29E961}"/>
                </a:ext>
              </a:extLst>
            </p:cNvPr>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6" name="Google Shape;2911;p52">
              <a:extLst>
                <a:ext uri="{FF2B5EF4-FFF2-40B4-BE49-F238E27FC236}">
                  <a16:creationId xmlns:a16="http://schemas.microsoft.com/office/drawing/2014/main" id="{C987F913-C7B6-893C-73F4-0F7CE3C6A574}"/>
                </a:ext>
              </a:extLst>
            </p:cNvPr>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7" name="Google Shape;2912;p52">
              <a:extLst>
                <a:ext uri="{FF2B5EF4-FFF2-40B4-BE49-F238E27FC236}">
                  <a16:creationId xmlns:a16="http://schemas.microsoft.com/office/drawing/2014/main" id="{F9ECE11D-794F-780F-6813-A4F5DFEF1FC1}"/>
                </a:ext>
              </a:extLst>
            </p:cNvPr>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8" name="Google Shape;2913;p52">
              <a:extLst>
                <a:ext uri="{FF2B5EF4-FFF2-40B4-BE49-F238E27FC236}">
                  <a16:creationId xmlns:a16="http://schemas.microsoft.com/office/drawing/2014/main" id="{68D7C656-5A63-2635-8DA4-D87E1157440D}"/>
                </a:ext>
              </a:extLst>
            </p:cNvPr>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9" name="Google Shape;2914;p52">
              <a:extLst>
                <a:ext uri="{FF2B5EF4-FFF2-40B4-BE49-F238E27FC236}">
                  <a16:creationId xmlns:a16="http://schemas.microsoft.com/office/drawing/2014/main" id="{327D346D-424F-60B6-706C-72671A192DB6}"/>
                </a:ext>
              </a:extLst>
            </p:cNvPr>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10" name="Google Shape;2915;p52">
              <a:extLst>
                <a:ext uri="{FF2B5EF4-FFF2-40B4-BE49-F238E27FC236}">
                  <a16:creationId xmlns:a16="http://schemas.microsoft.com/office/drawing/2014/main" id="{58AFED09-DBB6-A152-6871-0AB3746F16D7}"/>
                </a:ext>
              </a:extLst>
            </p:cNvPr>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11" name="Google Shape;2916;p52">
              <a:extLst>
                <a:ext uri="{FF2B5EF4-FFF2-40B4-BE49-F238E27FC236}">
                  <a16:creationId xmlns:a16="http://schemas.microsoft.com/office/drawing/2014/main" id="{C02DA90A-3D80-EAA2-D73D-F450418BCF59}"/>
                </a:ext>
              </a:extLst>
            </p:cNvPr>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12" name="Google Shape;2917;p52">
              <a:extLst>
                <a:ext uri="{FF2B5EF4-FFF2-40B4-BE49-F238E27FC236}">
                  <a16:creationId xmlns:a16="http://schemas.microsoft.com/office/drawing/2014/main" id="{62CDBC6E-6BC6-E5E1-984E-FDC2E4E29A7C}"/>
                </a:ext>
              </a:extLst>
            </p:cNvPr>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grpSp>
      <p:grpSp>
        <p:nvGrpSpPr>
          <p:cNvPr id="13" name="Google Shape;2918;p52">
            <a:extLst>
              <a:ext uri="{FF2B5EF4-FFF2-40B4-BE49-F238E27FC236}">
                <a16:creationId xmlns:a16="http://schemas.microsoft.com/office/drawing/2014/main" id="{368594D7-41FA-D214-E44D-2D4F9E7A474E}"/>
              </a:ext>
            </a:extLst>
          </p:cNvPr>
          <p:cNvGrpSpPr/>
          <p:nvPr/>
        </p:nvGrpSpPr>
        <p:grpSpPr>
          <a:xfrm>
            <a:off x="5395295" y="2487678"/>
            <a:ext cx="666582" cy="607537"/>
            <a:chOff x="5812588" y="2708991"/>
            <a:chExt cx="612637" cy="597721"/>
          </a:xfrm>
        </p:grpSpPr>
        <p:sp>
          <p:nvSpPr>
            <p:cNvPr id="14" name="Google Shape;2919;p52">
              <a:extLst>
                <a:ext uri="{FF2B5EF4-FFF2-40B4-BE49-F238E27FC236}">
                  <a16:creationId xmlns:a16="http://schemas.microsoft.com/office/drawing/2014/main" id="{FEE06AF3-6E23-CD1C-E6D0-2881BFFBD30E}"/>
                </a:ext>
              </a:extLst>
            </p:cNvPr>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grpSp>
          <p:nvGrpSpPr>
            <p:cNvPr id="15" name="Google Shape;2920;p52">
              <a:extLst>
                <a:ext uri="{FF2B5EF4-FFF2-40B4-BE49-F238E27FC236}">
                  <a16:creationId xmlns:a16="http://schemas.microsoft.com/office/drawing/2014/main" id="{28F06577-4D08-7B5B-FF4C-E4CF84088584}"/>
                </a:ext>
              </a:extLst>
            </p:cNvPr>
            <p:cNvGrpSpPr/>
            <p:nvPr/>
          </p:nvGrpSpPr>
          <p:grpSpPr>
            <a:xfrm>
              <a:off x="5812588" y="2708991"/>
              <a:ext cx="612637" cy="597721"/>
              <a:chOff x="5802038" y="2708991"/>
              <a:chExt cx="612637" cy="597721"/>
            </a:xfrm>
          </p:grpSpPr>
          <p:sp>
            <p:nvSpPr>
              <p:cNvPr id="16" name="Google Shape;2921;p52">
                <a:extLst>
                  <a:ext uri="{FF2B5EF4-FFF2-40B4-BE49-F238E27FC236}">
                    <a16:creationId xmlns:a16="http://schemas.microsoft.com/office/drawing/2014/main" id="{F0FBF80F-485D-FAD4-941E-BC3EF18EB9DF}"/>
                  </a:ext>
                </a:extLst>
              </p:cNvPr>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17" name="Google Shape;2922;p52">
                <a:extLst>
                  <a:ext uri="{FF2B5EF4-FFF2-40B4-BE49-F238E27FC236}">
                    <a16:creationId xmlns:a16="http://schemas.microsoft.com/office/drawing/2014/main" id="{04E2EC29-E5AD-DC49-A5A5-ECA20A2795E9}"/>
                  </a:ext>
                </a:extLst>
              </p:cNvPr>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18" name="Google Shape;2923;p52">
                <a:extLst>
                  <a:ext uri="{FF2B5EF4-FFF2-40B4-BE49-F238E27FC236}">
                    <a16:creationId xmlns:a16="http://schemas.microsoft.com/office/drawing/2014/main" id="{AA03509A-F69A-7EEE-C32F-ECFA1770AA96}"/>
                  </a:ext>
                </a:extLst>
              </p:cNvPr>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19" name="Google Shape;2924;p52">
                <a:extLst>
                  <a:ext uri="{FF2B5EF4-FFF2-40B4-BE49-F238E27FC236}">
                    <a16:creationId xmlns:a16="http://schemas.microsoft.com/office/drawing/2014/main" id="{BCA5D9AE-1C3A-12B7-A6C2-8DE559B3FDFE}"/>
                  </a:ext>
                </a:extLst>
              </p:cNvPr>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0" name="Google Shape;2925;p52">
                <a:extLst>
                  <a:ext uri="{FF2B5EF4-FFF2-40B4-BE49-F238E27FC236}">
                    <a16:creationId xmlns:a16="http://schemas.microsoft.com/office/drawing/2014/main" id="{C43719CA-1C19-5DAB-7589-E29F4D32B54E}"/>
                  </a:ext>
                </a:extLst>
              </p:cNvPr>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1" name="Google Shape;2926;p52">
                <a:extLst>
                  <a:ext uri="{FF2B5EF4-FFF2-40B4-BE49-F238E27FC236}">
                    <a16:creationId xmlns:a16="http://schemas.microsoft.com/office/drawing/2014/main" id="{396CBF77-3F9C-50CA-1AF0-148F5FDDD3A3}"/>
                  </a:ext>
                </a:extLst>
              </p:cNvPr>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2" name="Google Shape;2927;p52">
                <a:extLst>
                  <a:ext uri="{FF2B5EF4-FFF2-40B4-BE49-F238E27FC236}">
                    <a16:creationId xmlns:a16="http://schemas.microsoft.com/office/drawing/2014/main" id="{3A93675A-864C-7292-A289-FF5698A24E70}"/>
                  </a:ext>
                </a:extLst>
              </p:cNvPr>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3" name="Google Shape;2928;p52">
                <a:extLst>
                  <a:ext uri="{FF2B5EF4-FFF2-40B4-BE49-F238E27FC236}">
                    <a16:creationId xmlns:a16="http://schemas.microsoft.com/office/drawing/2014/main" id="{A417A55D-4301-82F6-22A3-D938C95721B7}"/>
                  </a:ext>
                </a:extLst>
              </p:cNvPr>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4" name="Google Shape;2929;p52">
                <a:extLst>
                  <a:ext uri="{FF2B5EF4-FFF2-40B4-BE49-F238E27FC236}">
                    <a16:creationId xmlns:a16="http://schemas.microsoft.com/office/drawing/2014/main" id="{F01D5F3D-F317-B3AC-D05D-EB49CBFF25E4}"/>
                  </a:ext>
                </a:extLst>
              </p:cNvPr>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grpSp>
      </p:grpSp>
      <p:grpSp>
        <p:nvGrpSpPr>
          <p:cNvPr id="25" name="Google Shape;3053;p54">
            <a:extLst>
              <a:ext uri="{FF2B5EF4-FFF2-40B4-BE49-F238E27FC236}">
                <a16:creationId xmlns:a16="http://schemas.microsoft.com/office/drawing/2014/main" id="{51932AF4-743C-948C-4236-29A49B356330}"/>
              </a:ext>
            </a:extLst>
          </p:cNvPr>
          <p:cNvGrpSpPr/>
          <p:nvPr/>
        </p:nvGrpSpPr>
        <p:grpSpPr>
          <a:xfrm>
            <a:off x="9038859" y="2513036"/>
            <a:ext cx="666579" cy="622715"/>
            <a:chOff x="3508282" y="3810341"/>
            <a:chExt cx="351644" cy="351959"/>
          </a:xfrm>
        </p:grpSpPr>
        <p:sp>
          <p:nvSpPr>
            <p:cNvPr id="26" name="Google Shape;3054;p54">
              <a:extLst>
                <a:ext uri="{FF2B5EF4-FFF2-40B4-BE49-F238E27FC236}">
                  <a16:creationId xmlns:a16="http://schemas.microsoft.com/office/drawing/2014/main" id="{299D47D5-FEB0-36CE-7E61-5A75B7C91836}"/>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7" name="Google Shape;3055;p54">
              <a:extLst>
                <a:ext uri="{FF2B5EF4-FFF2-40B4-BE49-F238E27FC236}">
                  <a16:creationId xmlns:a16="http://schemas.microsoft.com/office/drawing/2014/main" id="{CF962AF4-27C4-77CD-DFED-8F9B805B39FD}"/>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8" name="Google Shape;3056;p54">
              <a:extLst>
                <a:ext uri="{FF2B5EF4-FFF2-40B4-BE49-F238E27FC236}">
                  <a16:creationId xmlns:a16="http://schemas.microsoft.com/office/drawing/2014/main" id="{EF0AE8F4-D1F7-088E-43E0-D97F268C0AB9}"/>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29" name="Google Shape;3057;p54">
              <a:extLst>
                <a:ext uri="{FF2B5EF4-FFF2-40B4-BE49-F238E27FC236}">
                  <a16:creationId xmlns:a16="http://schemas.microsoft.com/office/drawing/2014/main" id="{B6D3D90E-1FB9-BBEE-B806-65CE0CD5EBC2}"/>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0" name="Google Shape;3058;p54">
              <a:extLst>
                <a:ext uri="{FF2B5EF4-FFF2-40B4-BE49-F238E27FC236}">
                  <a16:creationId xmlns:a16="http://schemas.microsoft.com/office/drawing/2014/main" id="{DF2D0267-A1E3-53FA-D192-B66F9963EEBE}"/>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1" name="Google Shape;3059;p54">
              <a:extLst>
                <a:ext uri="{FF2B5EF4-FFF2-40B4-BE49-F238E27FC236}">
                  <a16:creationId xmlns:a16="http://schemas.microsoft.com/office/drawing/2014/main" id="{EF4CB156-D589-1673-C9FE-829EE050298B}"/>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2" name="Google Shape;3060;p54">
              <a:extLst>
                <a:ext uri="{FF2B5EF4-FFF2-40B4-BE49-F238E27FC236}">
                  <a16:creationId xmlns:a16="http://schemas.microsoft.com/office/drawing/2014/main" id="{AE939102-428D-BEDC-F016-6F8FA36C106C}"/>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3" name="Google Shape;3061;p54">
              <a:extLst>
                <a:ext uri="{FF2B5EF4-FFF2-40B4-BE49-F238E27FC236}">
                  <a16:creationId xmlns:a16="http://schemas.microsoft.com/office/drawing/2014/main" id="{34F77324-A155-F775-EFE8-362C4ED3E6FC}"/>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4" name="Google Shape;3062;p54">
              <a:extLst>
                <a:ext uri="{FF2B5EF4-FFF2-40B4-BE49-F238E27FC236}">
                  <a16:creationId xmlns:a16="http://schemas.microsoft.com/office/drawing/2014/main" id="{7C91BED1-4D48-41F5-8409-6EC29AB36FE6}"/>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5" name="Google Shape;3063;p54">
              <a:extLst>
                <a:ext uri="{FF2B5EF4-FFF2-40B4-BE49-F238E27FC236}">
                  <a16:creationId xmlns:a16="http://schemas.microsoft.com/office/drawing/2014/main" id="{26F88431-EDFC-160C-8FEA-CC4DB885AD43}"/>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6" name="Google Shape;3064;p54">
              <a:extLst>
                <a:ext uri="{FF2B5EF4-FFF2-40B4-BE49-F238E27FC236}">
                  <a16:creationId xmlns:a16="http://schemas.microsoft.com/office/drawing/2014/main" id="{30A106BE-6E1C-677A-8975-ECDBB21CE604}"/>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7" name="Google Shape;3065;p54">
              <a:extLst>
                <a:ext uri="{FF2B5EF4-FFF2-40B4-BE49-F238E27FC236}">
                  <a16:creationId xmlns:a16="http://schemas.microsoft.com/office/drawing/2014/main" id="{17BDFB37-8B67-DD16-1F49-7D30CA5ABEDA}"/>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sp>
          <p:nvSpPr>
            <p:cNvPr id="38" name="Google Shape;3066;p54">
              <a:extLst>
                <a:ext uri="{FF2B5EF4-FFF2-40B4-BE49-F238E27FC236}">
                  <a16:creationId xmlns:a16="http://schemas.microsoft.com/office/drawing/2014/main" id="{8DDC0428-34DD-0262-3BB3-097ED0EB450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60950" tIns="60950" rIns="60950" bIns="60950" anchor="ctr" anchorCtr="0">
              <a:noAutofit/>
            </a:bodyPr>
            <a:lstStyle/>
            <a:p>
              <a:endParaRPr sz="2667" dirty="0">
                <a:solidFill>
                  <a:srgbClr val="000000"/>
                </a:solidFill>
                <a:latin typeface="UTM Avo" panose="02040603050506020204" pitchFamily="18" charset="0"/>
                <a:cs typeface="Arial" panose="020B0604020202020204" pitchFamily="34" charset="0"/>
              </a:endParaRPr>
            </a:p>
          </p:txBody>
        </p:sp>
      </p:grpSp>
      <p:sp>
        <p:nvSpPr>
          <p:cNvPr id="39" name="Rectangle 38">
            <a:extLst>
              <a:ext uri="{FF2B5EF4-FFF2-40B4-BE49-F238E27FC236}">
                <a16:creationId xmlns:a16="http://schemas.microsoft.com/office/drawing/2014/main" id="{40F6E5EC-F013-C294-FC29-4A647D46D24F}"/>
              </a:ext>
            </a:extLst>
          </p:cNvPr>
          <p:cNvSpPr/>
          <p:nvPr/>
        </p:nvSpPr>
        <p:spPr>
          <a:xfrm>
            <a:off x="892175" y="3367421"/>
            <a:ext cx="3032125" cy="1236557"/>
          </a:xfrm>
          <a:prstGeom prst="rect">
            <a:avLst/>
          </a:prstGeom>
        </p:spPr>
        <p:txBody>
          <a:bodyPr wrap="square">
            <a:spAutoFit/>
          </a:bodyPr>
          <a:lstStyle/>
          <a:p>
            <a:pPr algn="ctr">
              <a:lnSpc>
                <a:spcPct val="150000"/>
              </a:lnSpc>
            </a:pPr>
            <a:r>
              <a:rPr lang="en-US" sz="2667" dirty="0" err="1">
                <a:solidFill>
                  <a:srgbClr val="000000"/>
                </a:solidFill>
                <a:latin typeface="UTM Avo" panose="02040603050506020204" pitchFamily="18" charset="0"/>
                <a:cs typeface="Arial" panose="020B0604020202020204" pitchFamily="34" charset="0"/>
              </a:rPr>
              <a:t>Ôn</a:t>
            </a:r>
            <a:r>
              <a:rPr lang="en-US" sz="2667" dirty="0">
                <a:solidFill>
                  <a:srgbClr val="000000"/>
                </a:solidFill>
                <a:latin typeface="UTM Avo" panose="02040603050506020204" pitchFamily="18" charset="0"/>
                <a:cs typeface="Arial" panose="020B0604020202020204" pitchFamily="34" charset="0"/>
              </a:rPr>
              <a:t> </a:t>
            </a:r>
            <a:r>
              <a:rPr lang="en-US" sz="2667" dirty="0" err="1">
                <a:solidFill>
                  <a:srgbClr val="000000"/>
                </a:solidFill>
                <a:latin typeface="UTM Avo" panose="02040603050506020204" pitchFamily="18" charset="0"/>
                <a:cs typeface="Arial" panose="020B0604020202020204" pitchFamily="34" charset="0"/>
              </a:rPr>
              <a:t>lại</a:t>
            </a:r>
            <a:r>
              <a:rPr lang="en-US" sz="2667" dirty="0">
                <a:solidFill>
                  <a:srgbClr val="000000"/>
                </a:solidFill>
                <a:latin typeface="UTM Avo" panose="02040603050506020204" pitchFamily="18" charset="0"/>
                <a:cs typeface="Arial" panose="020B0604020202020204" pitchFamily="34" charset="0"/>
              </a:rPr>
              <a:t> </a:t>
            </a:r>
            <a:r>
              <a:rPr lang="en-US" sz="2667" dirty="0" err="1">
                <a:solidFill>
                  <a:srgbClr val="000000"/>
                </a:solidFill>
                <a:latin typeface="UTM Avo" panose="02040603050506020204" pitchFamily="18" charset="0"/>
                <a:cs typeface="Arial" panose="020B0604020202020204" pitchFamily="34" charset="0"/>
              </a:rPr>
              <a:t>kiến</a:t>
            </a:r>
            <a:r>
              <a:rPr lang="en-US" sz="2667" dirty="0">
                <a:solidFill>
                  <a:srgbClr val="000000"/>
                </a:solidFill>
                <a:latin typeface="UTM Avo" panose="02040603050506020204" pitchFamily="18" charset="0"/>
                <a:cs typeface="Arial" panose="020B0604020202020204" pitchFamily="34" charset="0"/>
              </a:rPr>
              <a:t> </a:t>
            </a:r>
            <a:r>
              <a:rPr lang="en-US" sz="2667" dirty="0" err="1">
                <a:solidFill>
                  <a:srgbClr val="000000"/>
                </a:solidFill>
                <a:latin typeface="UTM Avo" panose="02040603050506020204" pitchFamily="18" charset="0"/>
                <a:cs typeface="Arial" panose="020B0604020202020204" pitchFamily="34" charset="0"/>
              </a:rPr>
              <a:t>thức</a:t>
            </a:r>
            <a:r>
              <a:rPr lang="en-US" sz="2667" dirty="0">
                <a:solidFill>
                  <a:srgbClr val="000000"/>
                </a:solidFill>
                <a:latin typeface="UTM Avo" panose="02040603050506020204" pitchFamily="18" charset="0"/>
                <a:cs typeface="Arial" panose="020B0604020202020204" pitchFamily="34" charset="0"/>
              </a:rPr>
              <a:t> </a:t>
            </a:r>
            <a:r>
              <a:rPr lang="en-US" sz="2667" dirty="0" err="1">
                <a:solidFill>
                  <a:srgbClr val="000000"/>
                </a:solidFill>
                <a:latin typeface="UTM Avo" panose="02040603050506020204" pitchFamily="18" charset="0"/>
                <a:cs typeface="Arial" panose="020B0604020202020204" pitchFamily="34" charset="0"/>
              </a:rPr>
              <a:t>đã</a:t>
            </a:r>
            <a:r>
              <a:rPr lang="en-US" sz="2667" dirty="0">
                <a:solidFill>
                  <a:srgbClr val="000000"/>
                </a:solidFill>
                <a:latin typeface="UTM Avo" panose="02040603050506020204" pitchFamily="18" charset="0"/>
                <a:cs typeface="Arial" panose="020B0604020202020204" pitchFamily="34" charset="0"/>
              </a:rPr>
              <a:t> </a:t>
            </a:r>
            <a:r>
              <a:rPr lang="en-US" sz="2667" dirty="0" err="1">
                <a:solidFill>
                  <a:srgbClr val="000000"/>
                </a:solidFill>
                <a:latin typeface="UTM Avo" panose="02040603050506020204" pitchFamily="18" charset="0"/>
                <a:cs typeface="Arial" panose="020B0604020202020204" pitchFamily="34" charset="0"/>
              </a:rPr>
              <a:t>học</a:t>
            </a:r>
            <a:endParaRPr lang="en-US" sz="2667" dirty="0">
              <a:solidFill>
                <a:srgbClr val="000000"/>
              </a:solidFill>
              <a:latin typeface="UTM Avo" panose="020406030505060202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30F462F8-5FD8-EB2C-3804-57F124555290}"/>
              </a:ext>
            </a:extLst>
          </p:cNvPr>
          <p:cNvSpPr/>
          <p:nvPr/>
        </p:nvSpPr>
        <p:spPr>
          <a:xfrm>
            <a:off x="4165600" y="3401728"/>
            <a:ext cx="3301999" cy="1293496"/>
          </a:xfrm>
          <a:prstGeom prst="rect">
            <a:avLst/>
          </a:prstGeom>
        </p:spPr>
        <p:txBody>
          <a:bodyPr wrap="square">
            <a:spAutoFit/>
          </a:bodyPr>
          <a:lstStyle/>
          <a:p>
            <a:pPr algn="ctr">
              <a:lnSpc>
                <a:spcPct val="150000"/>
              </a:lnSpc>
            </a:pPr>
            <a:r>
              <a:rPr lang="en-US" sz="2800" dirty="0">
                <a:solidFill>
                  <a:srgbClr val="000000"/>
                </a:solidFill>
                <a:latin typeface="UTM Avo" panose="02040603050506020204" pitchFamily="18" charset="0"/>
                <a:cs typeface="Arial" panose="020B0604020202020204" pitchFamily="34" charset="0"/>
              </a:rPr>
              <a:t>Hoàn </a:t>
            </a:r>
            <a:r>
              <a:rPr lang="en-US" sz="2800" dirty="0" err="1">
                <a:solidFill>
                  <a:srgbClr val="000000"/>
                </a:solidFill>
                <a:latin typeface="UTM Avo" panose="02040603050506020204" pitchFamily="18" charset="0"/>
                <a:cs typeface="Arial" panose="020B0604020202020204" pitchFamily="34" charset="0"/>
              </a:rPr>
              <a:t>thành</a:t>
            </a:r>
            <a:r>
              <a:rPr lang="en-US" sz="2800" dirty="0">
                <a:solidFill>
                  <a:srgbClr val="000000"/>
                </a:solidFill>
                <a:latin typeface="UTM Avo" panose="02040603050506020204" pitchFamily="18" charset="0"/>
                <a:cs typeface="Arial" panose="020B0604020202020204" pitchFamily="34" charset="0"/>
              </a:rPr>
              <a:t> </a:t>
            </a:r>
            <a:r>
              <a:rPr lang="en-US" sz="2800" dirty="0" err="1">
                <a:solidFill>
                  <a:srgbClr val="000000"/>
                </a:solidFill>
                <a:latin typeface="UTM Avo" panose="02040603050506020204" pitchFamily="18" charset="0"/>
                <a:cs typeface="Arial" panose="020B0604020202020204" pitchFamily="34" charset="0"/>
              </a:rPr>
              <a:t>bài</a:t>
            </a:r>
            <a:r>
              <a:rPr lang="en-US" sz="2800" dirty="0">
                <a:solidFill>
                  <a:srgbClr val="000000"/>
                </a:solidFill>
                <a:latin typeface="UTM Avo" panose="02040603050506020204" pitchFamily="18" charset="0"/>
                <a:cs typeface="Arial" panose="020B0604020202020204" pitchFamily="34" charset="0"/>
              </a:rPr>
              <a:t> </a:t>
            </a:r>
            <a:r>
              <a:rPr lang="en-US" sz="2800" dirty="0" err="1">
                <a:solidFill>
                  <a:srgbClr val="000000"/>
                </a:solidFill>
                <a:latin typeface="UTM Avo" panose="02040603050506020204" pitchFamily="18" charset="0"/>
                <a:cs typeface="Arial" panose="020B0604020202020204" pitchFamily="34" charset="0"/>
              </a:rPr>
              <a:t>tập</a:t>
            </a:r>
            <a:r>
              <a:rPr lang="en-US" sz="2800" dirty="0">
                <a:solidFill>
                  <a:srgbClr val="000000"/>
                </a:solidFill>
                <a:latin typeface="UTM Avo" panose="02040603050506020204" pitchFamily="18" charset="0"/>
                <a:cs typeface="Arial" panose="020B0604020202020204" pitchFamily="34" charset="0"/>
              </a:rPr>
              <a:t> </a:t>
            </a:r>
            <a:r>
              <a:rPr lang="en-US" sz="2800" dirty="0" err="1">
                <a:solidFill>
                  <a:srgbClr val="000000"/>
                </a:solidFill>
                <a:latin typeface="UTM Avo" panose="02040603050506020204" pitchFamily="18" charset="0"/>
                <a:cs typeface="Arial" panose="020B0604020202020204" pitchFamily="34" charset="0"/>
              </a:rPr>
              <a:t>trong</a:t>
            </a:r>
            <a:r>
              <a:rPr lang="en-US" sz="2800" dirty="0">
                <a:solidFill>
                  <a:srgbClr val="000000"/>
                </a:solidFill>
                <a:latin typeface="UTM Avo" panose="02040603050506020204" pitchFamily="18" charset="0"/>
                <a:cs typeface="Arial" panose="020B0604020202020204" pitchFamily="34" charset="0"/>
              </a:rPr>
              <a:t> SBT</a:t>
            </a:r>
          </a:p>
        </p:txBody>
      </p:sp>
      <p:sp>
        <p:nvSpPr>
          <p:cNvPr id="41" name="Rectangle 40">
            <a:extLst>
              <a:ext uri="{FF2B5EF4-FFF2-40B4-BE49-F238E27FC236}">
                <a16:creationId xmlns:a16="http://schemas.microsoft.com/office/drawing/2014/main" id="{6A5E6E00-5B58-6064-C3FE-5C6D70A37FDB}"/>
              </a:ext>
            </a:extLst>
          </p:cNvPr>
          <p:cNvSpPr/>
          <p:nvPr/>
        </p:nvSpPr>
        <p:spPr>
          <a:xfrm>
            <a:off x="7740819" y="3446761"/>
            <a:ext cx="3552656" cy="1301062"/>
          </a:xfrm>
          <a:prstGeom prst="rect">
            <a:avLst/>
          </a:prstGeom>
        </p:spPr>
        <p:txBody>
          <a:bodyPr wrap="square">
            <a:spAutoFit/>
          </a:bodyPr>
          <a:lstStyle/>
          <a:p>
            <a:pPr lvl="0" algn="ctr">
              <a:lnSpc>
                <a:spcPct val="150000"/>
              </a:lnSpc>
            </a:pPr>
            <a:r>
              <a:rPr lang="en-US" sz="2800" dirty="0" err="1">
                <a:solidFill>
                  <a:srgbClr val="000000"/>
                </a:solidFill>
                <a:latin typeface="UTM Avo" panose="02040603050506020204" pitchFamily="18" charset="0"/>
                <a:cs typeface="Arial" panose="020B0604020202020204" pitchFamily="34" charset="0"/>
              </a:rPr>
              <a:t>Chuẩn</a:t>
            </a:r>
            <a:r>
              <a:rPr lang="en-US" sz="2800" dirty="0">
                <a:solidFill>
                  <a:srgbClr val="000000"/>
                </a:solidFill>
                <a:latin typeface="UTM Avo" panose="02040603050506020204" pitchFamily="18" charset="0"/>
                <a:cs typeface="Arial" panose="020B0604020202020204" pitchFamily="34" charset="0"/>
              </a:rPr>
              <a:t> </a:t>
            </a:r>
            <a:r>
              <a:rPr lang="en-US" sz="2800" dirty="0" err="1">
                <a:solidFill>
                  <a:srgbClr val="000000"/>
                </a:solidFill>
                <a:latin typeface="UTM Avo" panose="02040603050506020204" pitchFamily="18" charset="0"/>
                <a:cs typeface="Arial" panose="020B0604020202020204" pitchFamily="34" charset="0"/>
              </a:rPr>
              <a:t>bị</a:t>
            </a:r>
            <a:r>
              <a:rPr lang="en-US" sz="2800" dirty="0">
                <a:solidFill>
                  <a:srgbClr val="000000"/>
                </a:solidFill>
                <a:latin typeface="UTM Avo" panose="02040603050506020204" pitchFamily="18" charset="0"/>
                <a:cs typeface="Arial" panose="020B0604020202020204" pitchFamily="34" charset="0"/>
              </a:rPr>
              <a:t> </a:t>
            </a:r>
          </a:p>
          <a:p>
            <a:pPr lvl="0" algn="ctr">
              <a:lnSpc>
                <a:spcPct val="150000"/>
              </a:lnSpc>
            </a:pPr>
            <a:r>
              <a:rPr lang="en-US" sz="2800" b="1" dirty="0" err="1">
                <a:solidFill>
                  <a:srgbClr val="000000"/>
                </a:solidFill>
                <a:latin typeface="UTM Avo" panose="02040603050506020204" pitchFamily="18" charset="0"/>
                <a:cs typeface="Arial" panose="020B0604020202020204" pitchFamily="34" charset="0"/>
              </a:rPr>
              <a:t>Phần</a:t>
            </a:r>
            <a:r>
              <a:rPr lang="en-US" sz="2800" b="1" dirty="0">
                <a:solidFill>
                  <a:srgbClr val="000000"/>
                </a:solidFill>
                <a:latin typeface="UTM Avo" panose="02040603050506020204" pitchFamily="18" charset="0"/>
                <a:cs typeface="Arial" panose="020B0604020202020204" pitchFamily="34" charset="0"/>
              </a:rPr>
              <a:t> II – Bài 15</a:t>
            </a:r>
          </a:p>
        </p:txBody>
      </p:sp>
    </p:spTree>
    <p:extLst>
      <p:ext uri="{BB962C8B-B14F-4D97-AF65-F5344CB8AC3E}">
        <p14:creationId xmlns:p14="http://schemas.microsoft.com/office/powerpoint/2010/main" val="2022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D23CF8-676B-4E6D-009D-42850C2D9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B57969-ADD1-68E7-0F5B-5CABFDD8C40B}"/>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1265C779-9C1F-D7FB-628C-DEE982D96B4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D3EAFB52-B0A2-F0EE-74C3-6EDCEF12C45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A6082F07-DC91-8538-744D-123C0BF9255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8B905591-11D6-AA7C-4F0B-7458D7C3F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4E85B9-4865-03F5-FF6D-178C788CFD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40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8146-C2BE-2360-709D-B976E7E4C9E0}"/>
              </a:ext>
            </a:extLst>
          </p:cNvPr>
          <p:cNvGrpSpPr/>
          <p:nvPr/>
        </p:nvGrpSpPr>
        <p:grpSpPr>
          <a:xfrm>
            <a:off x="4877732" y="3200400"/>
            <a:ext cx="2736543" cy="1558939"/>
            <a:chOff x="309542" y="967667"/>
            <a:chExt cx="2878585" cy="1558939"/>
          </a:xfrm>
        </p:grpSpPr>
        <p:pic>
          <p:nvPicPr>
            <p:cNvPr id="3" name="Picture 2">
              <a:hlinkClick r:id="rId3"/>
              <a:extLst>
                <a:ext uri="{FF2B5EF4-FFF2-40B4-BE49-F238E27FC236}">
                  <a16:creationId xmlns:a16="http://schemas.microsoft.com/office/drawing/2014/main" id="{A0608B49-1176-9B9E-CDE2-C55E96D1F5C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DED3F60-E02F-50B1-6E8A-16D40F85136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12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EC4F2-2FA3-3D82-12E2-57DDB59A802B}"/>
              </a:ext>
            </a:extLst>
          </p:cNvPr>
          <p:cNvSpPr txBox="1"/>
          <p:nvPr/>
        </p:nvSpPr>
        <p:spPr>
          <a:xfrm>
            <a:off x="2016124" y="1946800"/>
            <a:ext cx="7874000" cy="815480"/>
          </a:xfrm>
          <a:prstGeom prst="rect">
            <a:avLst/>
          </a:prstGeom>
          <a:noFill/>
        </p:spPr>
        <p:txBody>
          <a:bodyPr wrap="square" rtlCol="0">
            <a:spAutoFit/>
          </a:bodyPr>
          <a:lstStyle/>
          <a:p>
            <a:pPr algn="ctr">
              <a:lnSpc>
                <a:spcPct val="150000"/>
              </a:lnSpc>
            </a:pPr>
            <a:r>
              <a:rPr lang="en-US" sz="3600" b="1" dirty="0">
                <a:latin typeface="UTM Avo" panose="02040603050506020204" pitchFamily="18" charset="0"/>
                <a:cs typeface="Arial" panose="020B0604020202020204" pitchFamily="34" charset="0"/>
              </a:rPr>
              <a:t>NỘI DUNG BÀI HỌC</a:t>
            </a:r>
          </a:p>
        </p:txBody>
      </p:sp>
      <p:pic>
        <p:nvPicPr>
          <p:cNvPr id="6" name="Picture 5">
            <a:extLst>
              <a:ext uri="{FF2B5EF4-FFF2-40B4-BE49-F238E27FC236}">
                <a16:creationId xmlns:a16="http://schemas.microsoft.com/office/drawing/2014/main" id="{BBB703CC-6CAF-7503-6112-C035EC8EAF4F}"/>
              </a:ext>
            </a:extLst>
          </p:cNvPr>
          <p:cNvPicPr>
            <a:picLocks noChangeAspect="1"/>
          </p:cNvPicPr>
          <p:nvPr/>
        </p:nvPicPr>
        <p:blipFill>
          <a:blip r:embed="rId3"/>
          <a:srcRect/>
          <a:stretch>
            <a:fillRect/>
          </a:stretch>
        </p:blipFill>
        <p:spPr>
          <a:xfrm>
            <a:off x="6746765" y="3066973"/>
            <a:ext cx="623955" cy="1075784"/>
          </a:xfrm>
          <a:prstGeom prst="rect">
            <a:avLst/>
          </a:prstGeom>
        </p:spPr>
      </p:pic>
      <p:pic>
        <p:nvPicPr>
          <p:cNvPr id="7" name="Picture 4">
            <a:extLst>
              <a:ext uri="{FF2B5EF4-FFF2-40B4-BE49-F238E27FC236}">
                <a16:creationId xmlns:a16="http://schemas.microsoft.com/office/drawing/2014/main" id="{CC80A570-4D5D-33AE-C59E-183D9386CCCA}"/>
              </a:ext>
            </a:extLst>
          </p:cNvPr>
          <p:cNvPicPr>
            <a:picLocks noChangeAspect="1"/>
          </p:cNvPicPr>
          <p:nvPr/>
        </p:nvPicPr>
        <p:blipFill>
          <a:blip r:embed="rId4"/>
          <a:srcRect/>
          <a:stretch>
            <a:fillRect/>
          </a:stretch>
        </p:blipFill>
        <p:spPr>
          <a:xfrm>
            <a:off x="796016" y="3138093"/>
            <a:ext cx="346941" cy="1075784"/>
          </a:xfrm>
          <a:prstGeom prst="rect">
            <a:avLst/>
          </a:prstGeom>
        </p:spPr>
      </p:pic>
      <p:sp>
        <p:nvSpPr>
          <p:cNvPr id="10" name="TextBox 9">
            <a:extLst>
              <a:ext uri="{FF2B5EF4-FFF2-40B4-BE49-F238E27FC236}">
                <a16:creationId xmlns:a16="http://schemas.microsoft.com/office/drawing/2014/main" id="{ADCE28A2-40AB-D633-84F6-72D41AE2E755}"/>
              </a:ext>
            </a:extLst>
          </p:cNvPr>
          <p:cNvSpPr txBox="1"/>
          <p:nvPr/>
        </p:nvSpPr>
        <p:spPr>
          <a:xfrm>
            <a:off x="1526943" y="3156291"/>
            <a:ext cx="5097377" cy="1121846"/>
          </a:xfrm>
          <a:prstGeom prst="rect">
            <a:avLst/>
          </a:prstGeom>
          <a:noFill/>
        </p:spPr>
        <p:txBody>
          <a:bodyPr wrap="square" rtlCol="0" anchor="ctr">
            <a:spAutoFit/>
          </a:bodyPr>
          <a:lstStyle/>
          <a:p>
            <a:pPr>
              <a:lnSpc>
                <a:spcPct val="150000"/>
              </a:lnSpc>
            </a:pPr>
            <a:r>
              <a:rPr lang="en-US" sz="2400" dirty="0">
                <a:latin typeface="UTM Avo" panose="02040603050506020204" pitchFamily="18" charset="0"/>
                <a:cs typeface="Arial" panose="020B0604020202020204" pitchFamily="34" charset="0"/>
              </a:rPr>
              <a:t>1. Ý </a:t>
            </a:r>
            <a:r>
              <a:rPr lang="en-US" sz="2400" dirty="0" err="1">
                <a:latin typeface="UTM Avo" panose="02040603050506020204" pitchFamily="18" charset="0"/>
                <a:cs typeface="Arial" panose="020B0604020202020204" pitchFamily="34" charset="0"/>
              </a:rPr>
              <a:t>nghĩa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dấu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giá</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trị</a:t>
            </a:r>
            <a:r>
              <a:rPr lang="en-US" sz="2400" dirty="0">
                <a:latin typeface="UTM Avo" panose="02040603050506020204" pitchFamily="18" charset="0"/>
                <a:cs typeface="Arial" panose="020B0604020202020204" pitchFamily="34" charset="0"/>
              </a:rPr>
              <a:t> của </a:t>
            </a:r>
            <a:r>
              <a:rPr lang="en-US" sz="2400" dirty="0" err="1">
                <a:latin typeface="UTM Avo" panose="02040603050506020204" pitchFamily="18" charset="0"/>
                <a:cs typeface="Arial" panose="020B0604020202020204" pitchFamily="34" charset="0"/>
              </a:rPr>
              <a:t>biến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thiên</a:t>
            </a:r>
            <a:r>
              <a:rPr lang="en-US" sz="2400" dirty="0">
                <a:latin typeface="UTM Avo" panose="02040603050506020204" pitchFamily="18" charset="0"/>
                <a:cs typeface="Arial" panose="020B0604020202020204" pitchFamily="34" charset="0"/>
              </a:rPr>
              <a:t> enthalpy </a:t>
            </a: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endParaRPr lang="en-US" sz="2400" dirty="0">
              <a:latin typeface="UTM Avo" panose="02040603050506020204" pitchFamily="18" charset="0"/>
              <a:cs typeface="Arial" panose="020B0604020202020204" pitchFamily="34" charset="0"/>
            </a:endParaRPr>
          </a:p>
        </p:txBody>
      </p:sp>
      <p:sp>
        <p:nvSpPr>
          <p:cNvPr id="14" name="TextBox 13">
            <a:extLst>
              <a:ext uri="{FF2B5EF4-FFF2-40B4-BE49-F238E27FC236}">
                <a16:creationId xmlns:a16="http://schemas.microsoft.com/office/drawing/2014/main" id="{B957055D-7D8F-0DCF-0BE6-7271AABBDCD9}"/>
              </a:ext>
            </a:extLst>
          </p:cNvPr>
          <p:cNvSpPr txBox="1"/>
          <p:nvPr/>
        </p:nvSpPr>
        <p:spPr>
          <a:xfrm>
            <a:off x="7660640" y="3115651"/>
            <a:ext cx="4338320" cy="1121846"/>
          </a:xfrm>
          <a:prstGeom prst="rect">
            <a:avLst/>
          </a:prstGeom>
          <a:noFill/>
        </p:spPr>
        <p:txBody>
          <a:bodyPr wrap="square" rtlCol="0" anchor="ctr">
            <a:spAutoFit/>
          </a:bodyPr>
          <a:lstStyle/>
          <a:p>
            <a:pPr>
              <a:lnSpc>
                <a:spcPct val="150000"/>
              </a:lnSpc>
            </a:pPr>
            <a:r>
              <a:rPr lang="en-US" sz="2400" dirty="0">
                <a:latin typeface="UTM Avo" panose="02040603050506020204" pitchFamily="18" charset="0"/>
                <a:cs typeface="Arial" panose="020B0604020202020204" pitchFamily="34" charset="0"/>
              </a:rPr>
              <a:t>2. Cách </a:t>
            </a:r>
            <a:r>
              <a:rPr lang="en-US" sz="2400" dirty="0" err="1">
                <a:latin typeface="UTM Avo" panose="02040603050506020204" pitchFamily="18" charset="0"/>
                <a:cs typeface="Arial" panose="020B0604020202020204" pitchFamily="34" charset="0"/>
              </a:rPr>
              <a:t>tính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biến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thiên</a:t>
            </a:r>
            <a:r>
              <a:rPr lang="en-US" sz="2400" dirty="0">
                <a:latin typeface="UTM Avo" panose="02040603050506020204" pitchFamily="18" charset="0"/>
                <a:cs typeface="Arial" panose="020B0604020202020204" pitchFamily="34" charset="0"/>
              </a:rPr>
              <a:t> enthalpy </a:t>
            </a: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endParaRPr lang="en-US" sz="2400" dirty="0">
              <a:latin typeface="UTM Avo" panose="02040603050506020204" pitchFamily="18" charset="0"/>
              <a:cs typeface="Arial" panose="020B0604020202020204" pitchFamily="34" charset="0"/>
            </a:endParaRPr>
          </a:p>
        </p:txBody>
      </p:sp>
      <p:pic>
        <p:nvPicPr>
          <p:cNvPr id="3" name="Picture 14">
            <a:extLst>
              <a:ext uri="{FF2B5EF4-FFF2-40B4-BE49-F238E27FC236}">
                <a16:creationId xmlns:a16="http://schemas.microsoft.com/office/drawing/2014/main" id="{F34144B4-B018-73AC-1747-73B6EFE20D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6905" y="5163384"/>
            <a:ext cx="1450776" cy="1450776"/>
          </a:xfrm>
          <a:prstGeom prst="rect">
            <a:avLst/>
          </a:prstGeom>
        </p:spPr>
      </p:pic>
      <p:grpSp>
        <p:nvGrpSpPr>
          <p:cNvPr id="4" name="Group 15">
            <a:extLst>
              <a:ext uri="{FF2B5EF4-FFF2-40B4-BE49-F238E27FC236}">
                <a16:creationId xmlns:a16="http://schemas.microsoft.com/office/drawing/2014/main" id="{D7FD4893-CD7B-FF6F-6C3C-C167FEF70990}"/>
              </a:ext>
            </a:extLst>
          </p:cNvPr>
          <p:cNvGrpSpPr/>
          <p:nvPr/>
        </p:nvGrpSpPr>
        <p:grpSpPr>
          <a:xfrm rot="2640000">
            <a:off x="10647257" y="5172429"/>
            <a:ext cx="1369060" cy="1407583"/>
            <a:chOff x="0" y="0"/>
            <a:chExt cx="3970369" cy="4328011"/>
          </a:xfrm>
        </p:grpSpPr>
        <p:pic>
          <p:nvPicPr>
            <p:cNvPr id="8" name="Picture 16">
              <a:extLst>
                <a:ext uri="{FF2B5EF4-FFF2-40B4-BE49-F238E27FC236}">
                  <a16:creationId xmlns:a16="http://schemas.microsoft.com/office/drawing/2014/main" id="{6DABA1AA-7925-C1D2-4F94-DA76C9C8BB5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2357482" cy="2582899"/>
            </a:xfrm>
            <a:prstGeom prst="rect">
              <a:avLst/>
            </a:prstGeom>
          </p:spPr>
        </p:pic>
        <p:pic>
          <p:nvPicPr>
            <p:cNvPr id="9" name="Picture 17">
              <a:extLst>
                <a:ext uri="{FF2B5EF4-FFF2-40B4-BE49-F238E27FC236}">
                  <a16:creationId xmlns:a16="http://schemas.microsoft.com/office/drawing/2014/main" id="{E071DDE7-FAAC-F4AA-815C-FEF151B01D3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503353">
              <a:off x="1620950" y="859447"/>
              <a:ext cx="1907211" cy="2089574"/>
            </a:xfrm>
            <a:prstGeom prst="rect">
              <a:avLst/>
            </a:prstGeom>
          </p:spPr>
        </p:pic>
        <p:pic>
          <p:nvPicPr>
            <p:cNvPr id="11" name="Picture 18">
              <a:extLst>
                <a:ext uri="{FF2B5EF4-FFF2-40B4-BE49-F238E27FC236}">
                  <a16:creationId xmlns:a16="http://schemas.microsoft.com/office/drawing/2014/main" id="{7197DF1B-2F4C-9931-97B3-DE96D904874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813515">
              <a:off x="917895" y="2388778"/>
              <a:ext cx="1582936" cy="1734292"/>
            </a:xfrm>
            <a:prstGeom prst="rect">
              <a:avLst/>
            </a:prstGeom>
          </p:spPr>
        </p:pic>
      </p:grpSp>
    </p:spTree>
    <p:extLst>
      <p:ext uri="{BB962C8B-B14F-4D97-AF65-F5344CB8AC3E}">
        <p14:creationId xmlns:p14="http://schemas.microsoft.com/office/powerpoint/2010/main" val="886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697284" y="1733592"/>
            <a:ext cx="9938939"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1. Ý </a:t>
            </a:r>
            <a:r>
              <a:rPr lang="en-US" sz="2400" b="1" dirty="0" err="1">
                <a:latin typeface="UTM Avo" panose="02040603050506020204" pitchFamily="18" charset="0"/>
                <a:ea typeface="Calibri" panose="020F0502020204030204" pitchFamily="34" charset="0"/>
                <a:cs typeface="Arial" panose="020B0604020202020204" pitchFamily="34" charset="0"/>
              </a:rPr>
              <a:t>nghĩa</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về</a:t>
            </a:r>
            <a:r>
              <a:rPr lang="en-US" sz="2400" b="1" dirty="0">
                <a:latin typeface="UTM Avo" panose="02040603050506020204" pitchFamily="18" charset="0"/>
                <a:ea typeface="Calibri" panose="020F0502020204030204" pitchFamily="34" charset="0"/>
                <a:cs typeface="Arial" panose="020B0604020202020204" pitchFamily="34" charset="0"/>
              </a:rPr>
              <a:t> dấu </a:t>
            </a:r>
            <a:r>
              <a:rPr lang="en-US" sz="2400" b="1" dirty="0" err="1">
                <a:latin typeface="UTM Avo" panose="02040603050506020204" pitchFamily="18" charset="0"/>
                <a:ea typeface="Calibri" panose="020F0502020204030204" pitchFamily="34" charset="0"/>
                <a:cs typeface="Arial" panose="020B0604020202020204" pitchFamily="34" charset="0"/>
              </a:rPr>
              <a:t>và</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giá</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trị</a:t>
            </a:r>
            <a:r>
              <a:rPr lang="en-US" sz="2400" b="1" dirty="0">
                <a:latin typeface="UTM Avo" panose="02040603050506020204" pitchFamily="18" charset="0"/>
                <a:ea typeface="Calibri" panose="020F0502020204030204" pitchFamily="34" charset="0"/>
                <a:cs typeface="Arial" panose="020B0604020202020204" pitchFamily="34" charset="0"/>
              </a:rPr>
              <a:t> của </a:t>
            </a:r>
            <a:r>
              <a:rPr lang="en-US" sz="2400" b="1" dirty="0" err="1">
                <a:latin typeface="UTM Avo" panose="02040603050506020204" pitchFamily="18" charset="0"/>
                <a:ea typeface="Calibri" panose="020F0502020204030204" pitchFamily="34" charset="0"/>
                <a:cs typeface="Arial" panose="020B0604020202020204" pitchFamily="34" charset="0"/>
              </a:rPr>
              <a:t>biến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thiên</a:t>
            </a:r>
            <a:r>
              <a:rPr lang="en-US" sz="2400" b="1" dirty="0">
                <a:latin typeface="UTM Avo" panose="02040603050506020204" pitchFamily="18" charset="0"/>
                <a:ea typeface="Calibri" panose="020F0502020204030204" pitchFamily="34" charset="0"/>
                <a:cs typeface="Arial" panose="020B0604020202020204" pitchFamily="34" charset="0"/>
              </a:rPr>
              <a:t> enthalpy </a:t>
            </a:r>
            <a:r>
              <a:rPr lang="en-US" sz="2400" b="1" dirty="0" err="1">
                <a:latin typeface="UTM Avo" panose="02040603050506020204" pitchFamily="18" charset="0"/>
                <a:ea typeface="Calibri" panose="020F0502020204030204" pitchFamily="34" charset="0"/>
                <a:cs typeface="Arial" panose="020B0604020202020204" pitchFamily="34" charset="0"/>
              </a:rPr>
              <a:t>phản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ứng</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58A4047-81C9-1CB6-F89F-F94E0C9B3331}"/>
              </a:ext>
            </a:extLst>
          </p:cNvPr>
          <p:cNvSpPr/>
          <p:nvPr/>
        </p:nvSpPr>
        <p:spPr>
          <a:xfrm>
            <a:off x="759657" y="2190792"/>
            <a:ext cx="3541354" cy="567848"/>
          </a:xfrm>
          <a:prstGeom prst="rect">
            <a:avLst/>
          </a:prstGeom>
        </p:spPr>
        <p:txBody>
          <a:bodyPr wrap="none">
            <a:spAutoFit/>
          </a:bodyPr>
          <a:lstStyle/>
          <a:p>
            <a:pPr algn="just">
              <a:lnSpc>
                <a:spcPct val="150000"/>
              </a:lnSpc>
            </a:pPr>
            <a:r>
              <a:rPr lang="en-US" sz="2400" dirty="0">
                <a:latin typeface="UTM Avo" panose="02040603050506020204" pitchFamily="18" charset="0"/>
                <a:cs typeface="Arial" panose="020B0604020202020204" pitchFamily="34" charset="0"/>
              </a:rPr>
              <a:t>Hoàn </a:t>
            </a:r>
            <a:r>
              <a:rPr lang="en-US" sz="2400" dirty="0" err="1">
                <a:latin typeface="UTM Avo" panose="02040603050506020204" pitchFamily="18" charset="0"/>
                <a:cs typeface="Arial" panose="020B0604020202020204" pitchFamily="34" charset="0"/>
              </a:rPr>
              <a:t>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sau</a:t>
            </a:r>
            <a:r>
              <a:rPr lang="en-US" sz="2400" dirty="0">
                <a:latin typeface="UTM Avo" panose="02040603050506020204" pitchFamily="18" charset="0"/>
                <a:cs typeface="Arial" panose="020B0604020202020204" pitchFamily="34" charset="0"/>
              </a:rPr>
              <a:t>:</a:t>
            </a:r>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E48F2A7E-C464-E2DB-8F68-015530D9DC31}"/>
                  </a:ext>
                </a:extLst>
              </p:cNvPr>
              <p:cNvGraphicFramePr/>
              <p:nvPr>
                <p:extLst>
                  <p:ext uri="{D42A27DB-BD31-4B8C-83A1-F6EECF244321}">
                    <p14:modId xmlns:p14="http://schemas.microsoft.com/office/powerpoint/2010/main" val="3212878997"/>
                  </p:ext>
                </p:extLst>
              </p:nvPr>
            </p:nvGraphicFramePr>
            <p:xfrm>
              <a:off x="31102" y="2840215"/>
              <a:ext cx="12129796" cy="3772620"/>
            </p:xfrm>
            <a:graphic>
              <a:graphicData uri="http://schemas.openxmlformats.org/drawingml/2006/table">
                <a:tbl>
                  <a:tblPr firstRow="1" bandRow="1">
                    <a:tableStyleId>{5C22544A-7EE6-4342-B048-85BDC9FD1C3A}</a:tableStyleId>
                  </a:tblPr>
                  <a:tblGrid>
                    <a:gridCol w="6064898">
                      <a:extLst>
                        <a:ext uri="{9D8B030D-6E8A-4147-A177-3AD203B41FA5}">
                          <a16:colId xmlns:a16="http://schemas.microsoft.com/office/drawing/2014/main" val="20000"/>
                        </a:ext>
                      </a:extLst>
                    </a:gridCol>
                    <a:gridCol w="6064898">
                      <a:extLst>
                        <a:ext uri="{9D8B030D-6E8A-4147-A177-3AD203B41FA5}">
                          <a16:colId xmlns:a16="http://schemas.microsoft.com/office/drawing/2014/main" val="20001"/>
                        </a:ext>
                      </a:extLst>
                    </a:gridCol>
                  </a:tblGrid>
                  <a:tr h="676063">
                    <a:tc>
                      <a:txBody>
                        <a:bodyPr/>
                        <a:lstStyle/>
                        <a:p>
                          <a:pPr algn="ctr">
                            <a:lnSpc>
                              <a:spcPct val="150000"/>
                            </a:lnSpc>
                            <a:buNone/>
                          </a:pPr>
                          <a:r>
                            <a:rPr lang="en-US" sz="2300" dirty="0">
                              <a:latin typeface="UTM Avo" panose="02040603050506020204" pitchFamily="18" charset="0"/>
                              <a:cs typeface="Arial" panose="020B0604020202020204" pitchFamily="34" charset="0"/>
                            </a:rPr>
                            <a:t>PHẢN ỨNG TỎA NHIỆT</a:t>
                          </a:r>
                        </a:p>
                      </a:txBody>
                      <a:tcPr marL="60960" marR="60960" marT="30480" marB="30480" anchor="ctr"/>
                    </a:tc>
                    <a:tc>
                      <a:txBody>
                        <a:bodyPr/>
                        <a:lstStyle/>
                        <a:p>
                          <a:pPr algn="ctr">
                            <a:lnSpc>
                              <a:spcPct val="150000"/>
                            </a:lnSpc>
                            <a:buNone/>
                          </a:pPr>
                          <a:r>
                            <a:rPr lang="en-US" sz="2300" dirty="0">
                              <a:latin typeface="UTM Avo" panose="02040603050506020204" pitchFamily="18" charset="0"/>
                              <a:cs typeface="Arial" panose="020B0604020202020204" pitchFamily="34" charset="0"/>
                            </a:rPr>
                            <a:t>PHẢN ỨNG THU NHIỆT</a:t>
                          </a:r>
                        </a:p>
                      </a:txBody>
                      <a:tcPr marL="60960" marR="60960" marT="30480" marB="30480" anchor="ctr"/>
                    </a:tc>
                    <a:extLst>
                      <a:ext uri="{0D108BD9-81ED-4DB2-BD59-A6C34878D82A}">
                        <a16:rowId xmlns:a16="http://schemas.microsoft.com/office/drawing/2014/main" val="10000"/>
                      </a:ext>
                    </a:extLst>
                  </a:tr>
                  <a:tr h="3096557">
                    <a:tc>
                      <a:txBody>
                        <a:bodyPr/>
                        <a:lstStyle/>
                        <a:p>
                          <a:pPr algn="ctr">
                            <a:lnSpc>
                              <a:spcPct val="150000"/>
                            </a:lnSpc>
                            <a:buNone/>
                          </a:pPr>
                          <a:r>
                            <a:rPr lang="en-US" sz="2300" dirty="0">
                              <a:latin typeface="UTM Avo" panose="02040603050506020204" pitchFamily="18" charset="0"/>
                              <a:cs typeface="Arial" panose="020B0604020202020204" pitchFamily="34" charset="0"/>
                            </a:rPr>
                            <a:t>Lượng </a:t>
                          </a:r>
                          <a:r>
                            <a:rPr lang="en-US" sz="2300" dirty="0" err="1">
                              <a:latin typeface="UTM Avo" panose="02040603050506020204" pitchFamily="18" charset="0"/>
                              <a:cs typeface="Arial" panose="020B0604020202020204" pitchFamily="34" charset="0"/>
                            </a:rPr>
                            <a:t>nhiệt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này</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gọi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biến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thiên</a:t>
                          </a:r>
                          <a:r>
                            <a:rPr lang="en-US" sz="2300" dirty="0">
                              <a:latin typeface="UTM Avo" panose="02040603050506020204" pitchFamily="18" charset="0"/>
                              <a:cs typeface="Arial" panose="020B0604020202020204" pitchFamily="34" charset="0"/>
                            </a:rPr>
                            <a:t> enthalpy </a:t>
                          </a:r>
                          <a:r>
                            <a:rPr lang="en-US" sz="2300" dirty="0" err="1">
                              <a:latin typeface="UTM Avo" panose="02040603050506020204" pitchFamily="18" charset="0"/>
                              <a:cs typeface="Arial" panose="020B0604020202020204" pitchFamily="34" charset="0"/>
                            </a:rPr>
                            <a:t>chuẩn</a:t>
                          </a:r>
                          <a:r>
                            <a:rPr lang="en-US" sz="2300" dirty="0">
                              <a:latin typeface="UTM Avo" panose="02040603050506020204" pitchFamily="18" charset="0"/>
                              <a:cs typeface="Arial" panose="020B0604020202020204" pitchFamily="34" charset="0"/>
                            </a:rPr>
                            <a:t> của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có</a:t>
                          </a:r>
                          <a:r>
                            <a:rPr lang="en-US" sz="2300" dirty="0">
                              <a:latin typeface="UTM Avo" panose="02040603050506020204" pitchFamily="18" charset="0"/>
                              <a:cs typeface="Arial" panose="020B0604020202020204" pitchFamily="34" charset="0"/>
                            </a:rPr>
                            <a:t> </a:t>
                          </a:r>
                        </a:p>
                        <a:p>
                          <a:pPr algn="ctr">
                            <a:lnSpc>
                              <a:spcPct val="150000"/>
                            </a:lnSpc>
                            <a:buNone/>
                          </a:pP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a:t>
                          </a:r>
                        </a:p>
                        <a:p>
                          <a:pPr algn="ctr">
                            <a:lnSpc>
                              <a:spcPct val="150000"/>
                            </a:lnSpc>
                            <a:buNone/>
                          </a:pPr>
                          <a:r>
                            <a:rPr lang="en-US" sz="2300" dirty="0">
                              <a:latin typeface="UTM Avo" panose="02040603050506020204" pitchFamily="18" charset="0"/>
                              <a:cs typeface="Arial" panose="020B0604020202020204" pitchFamily="34" charset="0"/>
                            </a:rPr>
                            <a:t> </a:t>
                          </a:r>
                          <a:r>
                            <a:rPr lang="en-US" sz="2300" dirty="0">
                              <a:latin typeface="UTM Avo" panose="02040603050506020204" pitchFamily="18" charset="0"/>
                              <a:cs typeface="Calibri" panose="020F0502020204030204" charset="0"/>
                              <a:sym typeface="+mn-ea"/>
                            </a:rPr>
                            <a:t>∆</a:t>
                          </a:r>
                          <a:r>
                            <a:rPr lang="en-US" sz="2300" baseline="-25000" dirty="0">
                              <a:latin typeface="UTM Avo" panose="02040603050506020204" pitchFamily="18" charset="0"/>
                              <a:cs typeface="Calibri" panose="020F0502020204030204" charset="0"/>
                              <a:sym typeface="+mn-ea"/>
                            </a:rPr>
                            <a:t>r</a:t>
                          </a:r>
                          <a14:m>
                            <m:oMath xmlns:m="http://schemas.openxmlformats.org/officeDocument/2006/math">
                              <m:sSubSup>
                                <m:sSubSupPr>
                                  <m:ctrlPr>
                                    <a:rPr lang="en-US" sz="2300" b="0" i="1" smtClean="0">
                                      <a:latin typeface="Cambria Math" panose="02040503050406030204" pitchFamily="18" charset="0"/>
                                      <a:cs typeface="Cambria Math" panose="02040503050406030204" charset="0"/>
                                    </a:rPr>
                                  </m:ctrlPr>
                                </m:sSubSupPr>
                                <m:e>
                                  <m:r>
                                    <m:rPr>
                                      <m:nor/>
                                    </m:rPr>
                                    <a:rPr lang="en-US" sz="2300" b="0" i="0">
                                      <a:latin typeface="UTM Avo" panose="02040603050506020204" pitchFamily="18" charset="0"/>
                                      <a:cs typeface="Cambria Math" panose="02040503050406030204" charset="0"/>
                                    </a:rPr>
                                    <m:t>H</m:t>
                                  </m:r>
                                </m:e>
                                <m:sub>
                                  <m:r>
                                    <a:rPr lang="en-US" sz="2300" b="0" i="0">
                                      <a:latin typeface="Cambria Math" panose="02040503050406030204" charset="0"/>
                                      <a:cs typeface="Cambria Math" panose="02040503050406030204" charset="0"/>
                                    </a:rPr>
                                    <m:t>298</m:t>
                                  </m:r>
                                </m:sub>
                                <m:sup>
                                  <m:r>
                                    <a:rPr lang="en-US" sz="2300" b="0" i="0" smtClean="0">
                                      <a:latin typeface="Cambria Math" panose="02040503050406030204" pitchFamily="18" charset="0"/>
                                      <a:cs typeface="Cambria Math" panose="02040503050406030204" charset="0"/>
                                    </a:rPr>
                                    <m:t>0</m:t>
                                  </m:r>
                                </m:sup>
                              </m:sSubSup>
                            </m:oMath>
                          </a14:m>
                          <a:r>
                            <a:rPr lang="en-US" sz="2300" i="0" dirty="0">
                              <a:latin typeface="UTM Avo" panose="02040603050506020204" pitchFamily="18" charset="0"/>
                              <a:cs typeface="Arial" panose="020B0604020202020204" pitchFamily="34" charset="0"/>
                            </a:rPr>
                            <a:t> </a:t>
                          </a:r>
                          <a:r>
                            <a:rPr lang="en-US" sz="2300" dirty="0">
                              <a:latin typeface="UTM Avo" panose="02040603050506020204" pitchFamily="18" charset="0"/>
                              <a:cs typeface="Arial" panose="020B0604020202020204" pitchFamily="34" charset="0"/>
                            </a:rPr>
                            <a:t>&lt; 0</a:t>
                          </a:r>
                        </a:p>
                        <a:p>
                          <a:pPr algn="ctr">
                            <a:lnSpc>
                              <a:spcPct val="150000"/>
                            </a:lnSpc>
                            <a:buNone/>
                          </a:pP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càng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âm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toả</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ra</a:t>
                          </a:r>
                          <a:r>
                            <a:rPr lang="en-US" sz="2300" dirty="0">
                              <a:latin typeface="UTM Avo" panose="02040603050506020204" pitchFamily="18" charset="0"/>
                              <a:cs typeface="Arial" panose="020B0604020202020204" pitchFamily="34" charset="0"/>
                            </a:rPr>
                            <a:t> …....…</a:t>
                          </a:r>
                        </a:p>
                      </a:txBody>
                      <a:tcPr marL="60960" marR="60960" marT="30480" marB="30480" anchor="ctr"/>
                    </a:tc>
                    <a:tc>
                      <a:txBody>
                        <a:bodyPr/>
                        <a:lstStyle/>
                        <a:p>
                          <a:pPr algn="ctr">
                            <a:lnSpc>
                              <a:spcPct val="150000"/>
                            </a:lnSpc>
                            <a:buNone/>
                          </a:pPr>
                          <a:r>
                            <a:rPr lang="en-US" sz="2300" dirty="0">
                              <a:latin typeface="UTM Avo" panose="02040603050506020204" pitchFamily="18" charset="0"/>
                              <a:cs typeface="Arial" panose="020B0604020202020204" pitchFamily="34" charset="0"/>
                            </a:rPr>
                            <a:t>Lượng </a:t>
                          </a:r>
                          <a:r>
                            <a:rPr lang="en-US" sz="2300" dirty="0" err="1">
                              <a:latin typeface="UTM Avo" panose="02040603050506020204" pitchFamily="18" charset="0"/>
                              <a:cs typeface="Arial" panose="020B0604020202020204" pitchFamily="34" charset="0"/>
                            </a:rPr>
                            <a:t>nhiệt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này</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gọi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biến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thiên</a:t>
                          </a:r>
                          <a:r>
                            <a:rPr lang="en-US" sz="2300" dirty="0">
                              <a:latin typeface="UTM Avo" panose="02040603050506020204" pitchFamily="18" charset="0"/>
                              <a:cs typeface="Arial" panose="020B0604020202020204" pitchFamily="34" charset="0"/>
                            </a:rPr>
                            <a:t> enthalpy </a:t>
                          </a:r>
                          <a:r>
                            <a:rPr lang="en-US" sz="2300" dirty="0" err="1">
                              <a:latin typeface="UTM Avo" panose="02040603050506020204" pitchFamily="18" charset="0"/>
                              <a:cs typeface="Arial" panose="020B0604020202020204" pitchFamily="34" charset="0"/>
                            </a:rPr>
                            <a:t>chuẩn</a:t>
                          </a:r>
                          <a:r>
                            <a:rPr lang="en-US" sz="2300" dirty="0">
                              <a:latin typeface="UTM Avo" panose="02040603050506020204" pitchFamily="18" charset="0"/>
                              <a:cs typeface="Arial" panose="020B0604020202020204" pitchFamily="34" charset="0"/>
                            </a:rPr>
                            <a:t> của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có</a:t>
                          </a:r>
                          <a:r>
                            <a:rPr lang="en-US" sz="2300" dirty="0">
                              <a:latin typeface="UTM Avo" panose="02040603050506020204" pitchFamily="18" charset="0"/>
                              <a:cs typeface="Arial" panose="020B0604020202020204" pitchFamily="34" charset="0"/>
                            </a:rPr>
                            <a:t> </a:t>
                          </a:r>
                        </a:p>
                        <a:p>
                          <a:pPr algn="ctr">
                            <a:lnSpc>
                              <a:spcPct val="150000"/>
                            </a:lnSpc>
                            <a:buNone/>
                          </a:pP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a:t>
                          </a:r>
                        </a:p>
                        <a:p>
                          <a:pPr algn="ctr">
                            <a:lnSpc>
                              <a:spcPct val="150000"/>
                            </a:lnSpc>
                            <a:buNone/>
                          </a:pPr>
                          <a:r>
                            <a:rPr lang="en-US" sz="2300" dirty="0">
                              <a:latin typeface="UTM Avo" panose="02040603050506020204" pitchFamily="18" charset="0"/>
                              <a:cs typeface="Calibri" panose="020F0502020204030204" charset="0"/>
                              <a:sym typeface="+mn-ea"/>
                            </a:rPr>
                            <a:t>∆</a:t>
                          </a:r>
                          <a:r>
                            <a:rPr lang="en-US" sz="2300" baseline="-25000" dirty="0">
                              <a:latin typeface="UTM Avo" panose="02040603050506020204" pitchFamily="18" charset="0"/>
                              <a:cs typeface="Calibri" panose="020F0502020204030204" charset="0"/>
                              <a:sym typeface="+mn-ea"/>
                            </a:rPr>
                            <a:t>r</a:t>
                          </a:r>
                          <a14:m>
                            <m:oMath xmlns:m="http://schemas.openxmlformats.org/officeDocument/2006/math">
                              <m:sSubSup>
                                <m:sSubSupPr>
                                  <m:ctrlPr>
                                    <a:rPr lang="en-US" sz="2300" b="0" i="1">
                                      <a:latin typeface="Cambria Math" panose="02040503050406030204" pitchFamily="18" charset="0"/>
                                      <a:cs typeface="Cambria Math" panose="02040503050406030204" charset="0"/>
                                    </a:rPr>
                                  </m:ctrlPr>
                                </m:sSubSupPr>
                                <m:e>
                                  <m:r>
                                    <m:rPr>
                                      <m:nor/>
                                    </m:rPr>
                                    <a:rPr lang="en-US" sz="2300" b="0" i="0">
                                      <a:latin typeface="UTM Avo" panose="02040603050506020204" pitchFamily="18" charset="0"/>
                                      <a:cs typeface="Cambria Math" panose="02040503050406030204" charset="0"/>
                                    </a:rPr>
                                    <m:t>H</m:t>
                                  </m:r>
                                </m:e>
                                <m:sub>
                                  <m:r>
                                    <a:rPr lang="en-US" sz="2300" b="0" i="0">
                                      <a:latin typeface="Cambria Math" panose="02040503050406030204" charset="0"/>
                                      <a:cs typeface="Cambria Math" panose="02040503050406030204" charset="0"/>
                                    </a:rPr>
                                    <m:t>298</m:t>
                                  </m:r>
                                </m:sub>
                                <m:sup>
                                  <m:r>
                                    <a:rPr lang="en-US" sz="2300" b="0" i="0" smtClean="0">
                                      <a:latin typeface="Cambria Math" panose="02040503050406030204" pitchFamily="18" charset="0"/>
                                      <a:cs typeface="Cambria Math" panose="02040503050406030204" charset="0"/>
                                    </a:rPr>
                                    <m:t>0</m:t>
                                  </m:r>
                                </m:sup>
                              </m:sSubSup>
                            </m:oMath>
                          </a14:m>
                          <a:r>
                            <a:rPr lang="en-US" sz="2300" i="0" dirty="0">
                              <a:latin typeface="UTM Avo" panose="02040603050506020204" pitchFamily="18" charset="0"/>
                              <a:cs typeface="Arial" panose="020B0604020202020204" pitchFamily="34" charset="0"/>
                            </a:rPr>
                            <a:t> </a:t>
                          </a:r>
                          <a:r>
                            <a:rPr lang="en-US" sz="2300" dirty="0">
                              <a:latin typeface="UTM Avo" panose="02040603050506020204" pitchFamily="18" charset="0"/>
                              <a:cs typeface="Arial" panose="020B0604020202020204" pitchFamily="34" charset="0"/>
                            </a:rPr>
                            <a:t>&gt; 0</a:t>
                          </a:r>
                        </a:p>
                        <a:p>
                          <a:pPr algn="l">
                            <a:lnSpc>
                              <a:spcPct val="150000"/>
                            </a:lnSpc>
                            <a:buNone/>
                          </a:pP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càng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dương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vào</a:t>
                          </a:r>
                          <a:r>
                            <a:rPr lang="en-US" sz="2300" dirty="0">
                              <a:latin typeface="UTM Avo" panose="02040603050506020204" pitchFamily="18" charset="0"/>
                              <a:cs typeface="Arial" panose="020B0604020202020204" pitchFamily="34" charset="0"/>
                            </a:rPr>
                            <a:t>......</a:t>
                          </a:r>
                        </a:p>
                      </a:txBody>
                      <a:tcPr marL="60960" marR="60960" marT="30480" marB="30480" anchor="ctr"/>
                    </a:tc>
                    <a:extLst>
                      <a:ext uri="{0D108BD9-81ED-4DB2-BD59-A6C34878D82A}">
                        <a16:rowId xmlns:a16="http://schemas.microsoft.com/office/drawing/2014/main" val="10001"/>
                      </a:ext>
                    </a:extLst>
                  </a:tr>
                </a:tbl>
              </a:graphicData>
            </a:graphic>
          </p:graphicFrame>
        </mc:Choice>
        <mc:Fallback>
          <p:graphicFrame>
            <p:nvGraphicFramePr>
              <p:cNvPr id="8" name="Table 7">
                <a:extLst>
                  <a:ext uri="{FF2B5EF4-FFF2-40B4-BE49-F238E27FC236}">
                    <a16:creationId xmlns:a16="http://schemas.microsoft.com/office/drawing/2014/main" id="{E48F2A7E-C464-E2DB-8F68-015530D9DC31}"/>
                  </a:ext>
                </a:extLst>
              </p:cNvPr>
              <p:cNvGraphicFramePr/>
              <p:nvPr>
                <p:extLst>
                  <p:ext uri="{D42A27DB-BD31-4B8C-83A1-F6EECF244321}">
                    <p14:modId xmlns:p14="http://schemas.microsoft.com/office/powerpoint/2010/main" val="3212878997"/>
                  </p:ext>
                </p:extLst>
              </p:nvPr>
            </p:nvGraphicFramePr>
            <p:xfrm>
              <a:off x="31102" y="2840215"/>
              <a:ext cx="12129796" cy="3772620"/>
            </p:xfrm>
            <a:graphic>
              <a:graphicData uri="http://schemas.openxmlformats.org/drawingml/2006/table">
                <a:tbl>
                  <a:tblPr firstRow="1" bandRow="1">
                    <a:tableStyleId>{5C22544A-7EE6-4342-B048-85BDC9FD1C3A}</a:tableStyleId>
                  </a:tblPr>
                  <a:tblGrid>
                    <a:gridCol w="6064898">
                      <a:extLst>
                        <a:ext uri="{9D8B030D-6E8A-4147-A177-3AD203B41FA5}">
                          <a16:colId xmlns:a16="http://schemas.microsoft.com/office/drawing/2014/main" val="20000"/>
                        </a:ext>
                      </a:extLst>
                    </a:gridCol>
                    <a:gridCol w="6064898">
                      <a:extLst>
                        <a:ext uri="{9D8B030D-6E8A-4147-A177-3AD203B41FA5}">
                          <a16:colId xmlns:a16="http://schemas.microsoft.com/office/drawing/2014/main" val="20001"/>
                        </a:ext>
                      </a:extLst>
                    </a:gridCol>
                  </a:tblGrid>
                  <a:tr h="676063">
                    <a:tc>
                      <a:txBody>
                        <a:bodyPr/>
                        <a:lstStyle/>
                        <a:p>
                          <a:pPr algn="ctr">
                            <a:lnSpc>
                              <a:spcPct val="150000"/>
                            </a:lnSpc>
                            <a:buNone/>
                          </a:pPr>
                          <a:r>
                            <a:rPr lang="en-US" sz="2300" dirty="0">
                              <a:latin typeface="UTM Avo" panose="02040603050506020204" pitchFamily="18" charset="0"/>
                              <a:cs typeface="Arial" panose="020B0604020202020204" pitchFamily="34" charset="0"/>
                            </a:rPr>
                            <a:t>PHẢN ỨNG TỎA NHIỆT</a:t>
                          </a:r>
                        </a:p>
                      </a:txBody>
                      <a:tcPr marL="60960" marR="60960" marT="30480" marB="30480" anchor="ctr"/>
                    </a:tc>
                    <a:tc>
                      <a:txBody>
                        <a:bodyPr/>
                        <a:lstStyle/>
                        <a:p>
                          <a:pPr algn="ctr">
                            <a:lnSpc>
                              <a:spcPct val="150000"/>
                            </a:lnSpc>
                            <a:buNone/>
                          </a:pPr>
                          <a:r>
                            <a:rPr lang="en-US" sz="2300" dirty="0">
                              <a:latin typeface="UTM Avo" panose="02040603050506020204" pitchFamily="18" charset="0"/>
                              <a:cs typeface="Arial" panose="020B0604020202020204" pitchFamily="34" charset="0"/>
                            </a:rPr>
                            <a:t>PHẢN ỨNG THU NHIỆT</a:t>
                          </a:r>
                        </a:p>
                      </a:txBody>
                      <a:tcPr marL="60960" marR="60960" marT="30480" marB="30480" anchor="ctr"/>
                    </a:tc>
                    <a:extLst>
                      <a:ext uri="{0D108BD9-81ED-4DB2-BD59-A6C34878D82A}">
                        <a16:rowId xmlns:a16="http://schemas.microsoft.com/office/drawing/2014/main" val="10000"/>
                      </a:ext>
                    </a:extLst>
                  </a:tr>
                  <a:tr h="3096557">
                    <a:tc>
                      <a:txBody>
                        <a:bodyPr/>
                        <a:lstStyle/>
                        <a:p>
                          <a:endParaRPr lang="en-US"/>
                        </a:p>
                      </a:txBody>
                      <a:tcPr marL="60960" marR="60960" marT="30480" marB="30480" anchor="ctr">
                        <a:blipFill>
                          <a:blip r:embed="rId3"/>
                          <a:stretch>
                            <a:fillRect l="-101" t="-22004" r="-100503" b="-393"/>
                          </a:stretch>
                        </a:blipFill>
                      </a:tcPr>
                    </a:tc>
                    <a:tc>
                      <a:txBody>
                        <a:bodyPr/>
                        <a:lstStyle/>
                        <a:p>
                          <a:endParaRPr lang="en-US"/>
                        </a:p>
                      </a:txBody>
                      <a:tcPr marL="60960" marR="60960" marT="30480" marB="30480" anchor="ctr">
                        <a:blipFill>
                          <a:blip r:embed="rId3"/>
                          <a:stretch>
                            <a:fillRect l="-100101" t="-22004" r="-503" b="-393"/>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6323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697284" y="1733592"/>
            <a:ext cx="1454244" cy="574388"/>
          </a:xfrm>
          <a:prstGeom prst="rect">
            <a:avLst/>
          </a:prstGeom>
        </p:spPr>
        <p:txBody>
          <a:bodyPr wrap="none">
            <a:spAutoFit/>
          </a:bodyPr>
          <a:lstStyle/>
          <a:p>
            <a:pPr>
              <a:lnSpc>
                <a:spcPct val="150000"/>
              </a:lnSpc>
              <a:spcBef>
                <a:spcPts val="400"/>
              </a:spcBef>
              <a:spcAft>
                <a:spcPts val="533"/>
              </a:spcAft>
            </a:pPr>
            <a:r>
              <a:rPr lang="en-US" sz="2400" b="1" dirty="0" err="1">
                <a:latin typeface="UTM Avo" panose="02040603050506020204" pitchFamily="18" charset="0"/>
                <a:ea typeface="Calibri" panose="020F0502020204030204" pitchFamily="34" charset="0"/>
                <a:cs typeface="Arial" panose="020B0604020202020204" pitchFamily="34" charset="0"/>
              </a:rPr>
              <a:t>Đáp</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án</a:t>
            </a:r>
            <a:r>
              <a:rPr lang="en-US" sz="2400" b="1" dirty="0">
                <a:latin typeface="UTM Avo" panose="02040603050506020204" pitchFamily="18" charset="0"/>
                <a:ea typeface="Calibri" panose="020F050202020403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858A4047-81C9-1CB6-F89F-F94E0C9B3331}"/>
              </a:ext>
            </a:extLst>
          </p:cNvPr>
          <p:cNvSpPr/>
          <p:nvPr/>
        </p:nvSpPr>
        <p:spPr>
          <a:xfrm>
            <a:off x="701268" y="2211112"/>
            <a:ext cx="1234633" cy="574388"/>
          </a:xfrm>
          <a:prstGeom prst="rect">
            <a:avLst/>
          </a:prstGeom>
        </p:spPr>
        <p:txBody>
          <a:bodyPr wrap="none">
            <a:spAutoFit/>
          </a:bodyPr>
          <a:lstStyle/>
          <a:p>
            <a:pPr>
              <a:lnSpc>
                <a:spcPct val="150000"/>
              </a:lnSpc>
            </a:pPr>
            <a:r>
              <a:rPr lang="en-US" sz="2400" b="1" dirty="0">
                <a:latin typeface="UTM Avo" panose="02040603050506020204" pitchFamily="18" charset="0"/>
                <a:cs typeface="Arial" panose="020B0604020202020204" pitchFamily="34" charset="0"/>
              </a:rPr>
              <a:t>Câu 1.</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24A6BD3-20AF-C335-6908-9129E05B8670}"/>
                  </a:ext>
                </a:extLst>
              </p:cNvPr>
              <p:cNvGraphicFramePr/>
              <p:nvPr>
                <p:extLst>
                  <p:ext uri="{D42A27DB-BD31-4B8C-83A1-F6EECF244321}">
                    <p14:modId xmlns:p14="http://schemas.microsoft.com/office/powerpoint/2010/main" val="482220735"/>
                  </p:ext>
                </p:extLst>
              </p:nvPr>
            </p:nvGraphicFramePr>
            <p:xfrm>
              <a:off x="782320" y="2860040"/>
              <a:ext cx="11040534" cy="3834088"/>
            </p:xfrm>
            <a:graphic>
              <a:graphicData uri="http://schemas.openxmlformats.org/drawingml/2006/table">
                <a:tbl>
                  <a:tblPr bandRow="1">
                    <a:tableStyleId>{21E4AEA4-8DFA-4A89-87EB-49C32662AFE0}</a:tableStyleId>
                  </a:tblPr>
                  <a:tblGrid>
                    <a:gridCol w="5520267">
                      <a:extLst>
                        <a:ext uri="{9D8B030D-6E8A-4147-A177-3AD203B41FA5}">
                          <a16:colId xmlns:a16="http://schemas.microsoft.com/office/drawing/2014/main" val="20000"/>
                        </a:ext>
                      </a:extLst>
                    </a:gridCol>
                    <a:gridCol w="5520267">
                      <a:extLst>
                        <a:ext uri="{9D8B030D-6E8A-4147-A177-3AD203B41FA5}">
                          <a16:colId xmlns:a16="http://schemas.microsoft.com/office/drawing/2014/main" val="20001"/>
                        </a:ext>
                      </a:extLst>
                    </a:gridCol>
                  </a:tblGrid>
                  <a:tr h="672677">
                    <a:tc>
                      <a:txBody>
                        <a:bodyPr/>
                        <a:lstStyle/>
                        <a:p>
                          <a:pPr algn="ctr">
                            <a:lnSpc>
                              <a:spcPct val="150000"/>
                            </a:lnSpc>
                            <a:buNone/>
                          </a:pPr>
                          <a:r>
                            <a:rPr lang="en-US" sz="2300" b="1" dirty="0">
                              <a:latin typeface="UTM Avo" panose="02040603050506020204" pitchFamily="18" charset="0"/>
                              <a:cs typeface="Arial" panose="020B0604020202020204" pitchFamily="34" charset="0"/>
                            </a:rPr>
                            <a:t>PHẢN ỨNG TỎA NHIỆT</a:t>
                          </a:r>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a:lnSpc>
                              <a:spcPct val="150000"/>
                            </a:lnSpc>
                            <a:buNone/>
                          </a:pPr>
                          <a:r>
                            <a:rPr lang="en-US" sz="2300" b="1" dirty="0">
                              <a:latin typeface="UTM Avo" panose="02040603050506020204" pitchFamily="18" charset="0"/>
                              <a:cs typeface="Arial" panose="020B0604020202020204" pitchFamily="34" charset="0"/>
                            </a:rPr>
                            <a:t>PHẢN ỨNG THU NHIỆT</a:t>
                          </a:r>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extLst>
                      <a:ext uri="{0D108BD9-81ED-4DB2-BD59-A6C34878D82A}">
                        <a16:rowId xmlns:a16="http://schemas.microsoft.com/office/drawing/2014/main" val="10000"/>
                      </a:ext>
                    </a:extLst>
                  </a:tr>
                  <a:tr h="3159760">
                    <a:tc>
                      <a:txBody>
                        <a:bodyPr/>
                        <a:lstStyle/>
                        <a:p>
                          <a:pPr algn="l">
                            <a:lnSpc>
                              <a:spcPct val="150000"/>
                            </a:lnSpc>
                            <a:buNone/>
                          </a:pPr>
                          <a:r>
                            <a:rPr lang="en-US" sz="2300" dirty="0">
                              <a:latin typeface="UTM Avo" panose="02040603050506020204" pitchFamily="18" charset="0"/>
                              <a:cs typeface="Arial" panose="020B0604020202020204" pitchFamily="34" charset="0"/>
                            </a:rPr>
                            <a:t>Lượng </a:t>
                          </a:r>
                          <a:r>
                            <a:rPr lang="en-US" sz="2300" dirty="0" err="1">
                              <a:latin typeface="UTM Avo" panose="02040603050506020204" pitchFamily="18" charset="0"/>
                              <a:cs typeface="Arial" panose="020B0604020202020204" pitchFamily="34" charset="0"/>
                            </a:rPr>
                            <a:t>nhiệt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này</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gọi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biến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thiên</a:t>
                          </a:r>
                          <a:r>
                            <a:rPr lang="en-US" sz="2300" dirty="0">
                              <a:latin typeface="UTM Avo" panose="02040603050506020204" pitchFamily="18" charset="0"/>
                              <a:cs typeface="Arial" panose="020B0604020202020204" pitchFamily="34" charset="0"/>
                            </a:rPr>
                            <a:t> enthalpy </a:t>
                          </a:r>
                          <a:r>
                            <a:rPr lang="en-US" sz="2300" dirty="0" err="1">
                              <a:latin typeface="UTM Avo" panose="02040603050506020204" pitchFamily="18" charset="0"/>
                              <a:cs typeface="Arial" panose="020B0604020202020204" pitchFamily="34" charset="0"/>
                            </a:rPr>
                            <a:t>chuẩn</a:t>
                          </a:r>
                          <a:r>
                            <a:rPr lang="en-US" sz="2300" dirty="0">
                              <a:latin typeface="UTM Avo" panose="02040603050506020204" pitchFamily="18" charset="0"/>
                              <a:cs typeface="Arial" panose="020B0604020202020204" pitchFamily="34" charset="0"/>
                            </a:rPr>
                            <a:t> của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có</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âm</a:t>
                          </a:r>
                          <a:endParaRPr lang="en-US" sz="2300" dirty="0">
                            <a:latin typeface="UTM Avo" panose="02040603050506020204" pitchFamily="18" charset="0"/>
                            <a:cs typeface="Arial" panose="020B0604020202020204" pitchFamily="34" charset="0"/>
                          </a:endParaRPr>
                        </a:p>
                        <a:p>
                          <a:pPr algn="ctr">
                            <a:lnSpc>
                              <a:spcPct val="150000"/>
                            </a:lnSpc>
                            <a:buNone/>
                          </a:pPr>
                          <a:r>
                            <a:rPr lang="en-US" sz="2300" dirty="0">
                              <a:latin typeface="UTM Avo" panose="02040603050506020204" pitchFamily="18" charset="0"/>
                              <a:cs typeface="Arial" panose="020B0604020202020204" pitchFamily="34" charset="0"/>
                            </a:rPr>
                            <a:t> ∆</a:t>
                          </a:r>
                          <a:r>
                            <a:rPr lang="en-US" sz="2300" baseline="-25000" dirty="0">
                              <a:latin typeface="UTM Avo" panose="02040603050506020204" pitchFamily="18" charset="0"/>
                              <a:cs typeface="Arial" panose="020B0604020202020204" pitchFamily="34" charset="0"/>
                            </a:rPr>
                            <a:t>r</a:t>
                          </a:r>
                          <a14:m>
                            <m:oMath xmlns:m="http://schemas.openxmlformats.org/officeDocument/2006/math">
                              <m:sSubSup>
                                <m:sSubSupPr>
                                  <m:ctrlPr>
                                    <a:rPr lang="en-US" sz="2300" i="1">
                                      <a:latin typeface="Cambria Math" panose="02040503050406030204" pitchFamily="18" charset="0"/>
                                      <a:cs typeface="Cambria Math" panose="02040503050406030204" charset="0"/>
                                    </a:rPr>
                                  </m:ctrlPr>
                                </m:sSubSupPr>
                                <m:e>
                                  <m:r>
                                    <m:rPr>
                                      <m:nor/>
                                    </m:rPr>
                                    <a:rPr lang="en-US" sz="2300" i="0">
                                      <a:latin typeface="UTM Avo" panose="02040603050506020204" pitchFamily="18" charset="0"/>
                                      <a:cs typeface="Cambria Math" panose="02040503050406030204" charset="0"/>
                                    </a:rPr>
                                    <m:t>H</m:t>
                                  </m:r>
                                </m:e>
                                <m:sub>
                                  <m:r>
                                    <a:rPr lang="en-US" sz="2300" i="0">
                                      <a:latin typeface="Cambria Math" panose="02040503050406030204" charset="0"/>
                                      <a:ea typeface="MS Mincho" charset="0"/>
                                      <a:cs typeface="Cambria Math" panose="02040503050406030204" charset="0"/>
                                    </a:rPr>
                                    <m:t>298</m:t>
                                  </m:r>
                                </m:sub>
                                <m:sup>
                                  <m:r>
                                    <a:rPr lang="en-US" sz="2300" b="0" i="0" smtClean="0">
                                      <a:latin typeface="Cambria Math" panose="02040503050406030204" pitchFamily="18" charset="0"/>
                                      <a:cs typeface="Cambria Math" panose="02040503050406030204" charset="0"/>
                                    </a:rPr>
                                    <m:t>0</m:t>
                                  </m:r>
                                </m:sup>
                              </m:sSubSup>
                            </m:oMath>
                          </a14:m>
                          <a:r>
                            <a:rPr lang="en-US" sz="2300" i="0" dirty="0">
                              <a:latin typeface="UTM Avo" panose="02040603050506020204" pitchFamily="18" charset="0"/>
                              <a:cs typeface="Arial" panose="020B0604020202020204" pitchFamily="34" charset="0"/>
                            </a:rPr>
                            <a:t> </a:t>
                          </a:r>
                          <a:r>
                            <a:rPr lang="en-US" sz="2300" dirty="0">
                              <a:latin typeface="UTM Avo" panose="02040603050506020204" pitchFamily="18" charset="0"/>
                              <a:cs typeface="Arial" panose="020B0604020202020204" pitchFamily="34" charset="0"/>
                            </a:rPr>
                            <a:t>&lt; 0</a:t>
                          </a:r>
                        </a:p>
                        <a:p>
                          <a:pPr algn="l">
                            <a:lnSpc>
                              <a:spcPct val="150000"/>
                            </a:lnSpc>
                            <a:buNone/>
                          </a:pP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càng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âm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toả</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ra</a:t>
                          </a:r>
                          <a:r>
                            <a:rPr lang="en-US" sz="2300"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càng</a:t>
                          </a:r>
                          <a:r>
                            <a:rPr lang="en-US" sz="2300" b="1"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nhiều</a:t>
                          </a:r>
                          <a:r>
                            <a:rPr lang="en-US" sz="2300" b="1"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nhiệt</a:t>
                          </a:r>
                          <a:r>
                            <a:rPr lang="en-US" sz="2300" b="1" dirty="0">
                              <a:latin typeface="UTM Avo" panose="02040603050506020204" pitchFamily="18" charset="0"/>
                              <a:cs typeface="Arial" panose="020B0604020202020204" pitchFamily="34" charset="0"/>
                            </a:rPr>
                            <a:t>.</a:t>
                          </a:r>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20000"/>
                            <a:lumOff val="80000"/>
                          </a:schemeClr>
                        </a:solidFill>
                      </a:tcPr>
                    </a:tc>
                    <a:tc>
                      <a:txBody>
                        <a:bodyPr/>
                        <a:lstStyle/>
                        <a:p>
                          <a:pPr algn="l">
                            <a:lnSpc>
                              <a:spcPct val="150000"/>
                            </a:lnSpc>
                            <a:buNone/>
                          </a:pPr>
                          <a:r>
                            <a:rPr lang="en-US" sz="2300" dirty="0">
                              <a:latin typeface="UTM Avo" panose="02040603050506020204" pitchFamily="18" charset="0"/>
                              <a:cs typeface="Arial" panose="020B0604020202020204" pitchFamily="34" charset="0"/>
                            </a:rPr>
                            <a:t>Lượng </a:t>
                          </a:r>
                          <a:r>
                            <a:rPr lang="en-US" sz="2300" dirty="0" err="1">
                              <a:latin typeface="UTM Avo" panose="02040603050506020204" pitchFamily="18" charset="0"/>
                              <a:cs typeface="Arial" panose="020B0604020202020204" pitchFamily="34" charset="0"/>
                            </a:rPr>
                            <a:t>nhiệt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này</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gọi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biến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thiên</a:t>
                          </a:r>
                          <a:r>
                            <a:rPr lang="en-US" sz="2300" dirty="0">
                              <a:latin typeface="UTM Avo" panose="02040603050506020204" pitchFamily="18" charset="0"/>
                              <a:cs typeface="Arial" panose="020B0604020202020204" pitchFamily="34" charset="0"/>
                            </a:rPr>
                            <a:t> enthalpy </a:t>
                          </a:r>
                          <a:r>
                            <a:rPr lang="en-US" sz="2300" dirty="0" err="1">
                              <a:latin typeface="UTM Avo" panose="02040603050506020204" pitchFamily="18" charset="0"/>
                              <a:cs typeface="Arial" panose="020B0604020202020204" pitchFamily="34" charset="0"/>
                            </a:rPr>
                            <a:t>chuẩn</a:t>
                          </a:r>
                          <a:r>
                            <a:rPr lang="en-US" sz="2300" dirty="0">
                              <a:latin typeface="UTM Avo" panose="02040603050506020204" pitchFamily="18" charset="0"/>
                              <a:cs typeface="Arial" panose="020B0604020202020204" pitchFamily="34" charset="0"/>
                            </a:rPr>
                            <a:t> của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có</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dương</a:t>
                          </a:r>
                          <a:endParaRPr lang="en-US" sz="2300" dirty="0">
                            <a:latin typeface="UTM Avo" panose="02040603050506020204" pitchFamily="18" charset="0"/>
                            <a:cs typeface="Arial" panose="020B0604020202020204" pitchFamily="34" charset="0"/>
                          </a:endParaRPr>
                        </a:p>
                        <a:p>
                          <a:pPr algn="ctr">
                            <a:lnSpc>
                              <a:spcPct val="150000"/>
                            </a:lnSpc>
                            <a:buNone/>
                          </a:pPr>
                          <a:r>
                            <a:rPr lang="en-US" sz="2300" dirty="0">
                              <a:latin typeface="UTM Avo" panose="02040603050506020204" pitchFamily="18" charset="0"/>
                              <a:cs typeface="Arial" panose="020B0604020202020204" pitchFamily="34" charset="0"/>
                            </a:rPr>
                            <a:t>∆</a:t>
                          </a:r>
                          <a:r>
                            <a:rPr lang="en-US" sz="2300" baseline="-25000" dirty="0">
                              <a:latin typeface="UTM Avo" panose="02040603050506020204" pitchFamily="18" charset="0"/>
                              <a:cs typeface="Arial" panose="020B0604020202020204" pitchFamily="34" charset="0"/>
                            </a:rPr>
                            <a:t>r</a:t>
                          </a:r>
                          <a14:m>
                            <m:oMath xmlns:m="http://schemas.openxmlformats.org/officeDocument/2006/math">
                              <m:sSubSup>
                                <m:sSubSupPr>
                                  <m:ctrlPr>
                                    <a:rPr lang="en-US" sz="2300" i="1" smtClean="0">
                                      <a:latin typeface="Cambria Math" panose="02040503050406030204" pitchFamily="18" charset="0"/>
                                      <a:cs typeface="Cambria Math" panose="02040503050406030204" charset="0"/>
                                    </a:rPr>
                                  </m:ctrlPr>
                                </m:sSubSupPr>
                                <m:e>
                                  <m:r>
                                    <m:rPr>
                                      <m:nor/>
                                    </m:rPr>
                                    <a:rPr lang="en-US" sz="2300" i="0">
                                      <a:latin typeface="UTM Avo" panose="02040603050506020204" pitchFamily="18" charset="0"/>
                                      <a:cs typeface="Cambria Math" panose="02040503050406030204" charset="0"/>
                                    </a:rPr>
                                    <m:t>H</m:t>
                                  </m:r>
                                </m:e>
                                <m:sub>
                                  <m:r>
                                    <a:rPr lang="en-US" sz="2300" i="0">
                                      <a:latin typeface="Cambria Math" panose="02040503050406030204" charset="0"/>
                                      <a:ea typeface="MS Mincho" charset="0"/>
                                      <a:cs typeface="Cambria Math" panose="02040503050406030204" charset="0"/>
                                    </a:rPr>
                                    <m:t>298</m:t>
                                  </m:r>
                                </m:sub>
                                <m:sup>
                                  <m:r>
                                    <a:rPr lang="en-US" sz="2300" b="0" i="0" smtClean="0">
                                      <a:latin typeface="Cambria Math" panose="02040503050406030204" pitchFamily="18" charset="0"/>
                                      <a:cs typeface="Cambria Math" panose="02040503050406030204" charset="0"/>
                                    </a:rPr>
                                    <m:t>0</m:t>
                                  </m:r>
                                </m:sup>
                              </m:sSubSup>
                            </m:oMath>
                          </a14:m>
                          <a:r>
                            <a:rPr lang="en-US" sz="2300" dirty="0">
                              <a:latin typeface="UTM Avo" panose="02040603050506020204" pitchFamily="18" charset="0"/>
                              <a:cs typeface="Arial" panose="020B0604020202020204" pitchFamily="34" charset="0"/>
                            </a:rPr>
                            <a:t> &gt; 0</a:t>
                          </a:r>
                        </a:p>
                        <a:p>
                          <a:pPr algn="l">
                            <a:lnSpc>
                              <a:spcPct val="150000"/>
                            </a:lnSpc>
                            <a:buNone/>
                          </a:pPr>
                          <a:r>
                            <a:rPr lang="en-US" sz="2300" dirty="0" err="1">
                              <a:latin typeface="UTM Avo" panose="02040603050506020204" pitchFamily="18" charset="0"/>
                              <a:cs typeface="Arial" panose="020B0604020202020204" pitchFamily="34" charset="0"/>
                            </a:rPr>
                            <a:t>Giá</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trị</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càng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dương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phản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ứng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vào</a:t>
                          </a:r>
                          <a:r>
                            <a:rPr lang="en-US" sz="2300"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càng</a:t>
                          </a:r>
                          <a:r>
                            <a:rPr lang="en-US" sz="2300" b="1"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nhiều</a:t>
                          </a:r>
                          <a:r>
                            <a:rPr lang="en-US" sz="2300" b="1" dirty="0">
                              <a:latin typeface="UTM Avo" panose="02040603050506020204" pitchFamily="18" charset="0"/>
                              <a:cs typeface="Arial" panose="020B0604020202020204" pitchFamily="34" charset="0"/>
                            </a:rPr>
                            <a:t> </a:t>
                          </a:r>
                          <a:r>
                            <a:rPr lang="en-US" sz="2300" b="1" dirty="0" err="1">
                              <a:latin typeface="UTM Avo" panose="02040603050506020204" pitchFamily="18" charset="0"/>
                              <a:cs typeface="Arial" panose="020B0604020202020204" pitchFamily="34" charset="0"/>
                            </a:rPr>
                            <a:t>nhiệt</a:t>
                          </a:r>
                          <a:r>
                            <a:rPr lang="en-US" sz="2300" b="1" dirty="0">
                              <a:latin typeface="UTM Avo" panose="02040603050506020204" pitchFamily="18" charset="0"/>
                              <a:cs typeface="Arial" panose="020B0604020202020204" pitchFamily="34" charset="0"/>
                            </a:rPr>
                            <a:t>.</a:t>
                          </a:r>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mc:Choice>
        <mc:Fallback xmlns="">
          <p:graphicFrame>
            <p:nvGraphicFramePr>
              <p:cNvPr id="4" name="Table 3">
                <a:extLst>
                  <a:ext uri="{FF2B5EF4-FFF2-40B4-BE49-F238E27FC236}">
                    <a16:creationId xmlns:a16="http://schemas.microsoft.com/office/drawing/2014/main" id="{024A6BD3-20AF-C335-6908-9129E05B8670}"/>
                  </a:ext>
                </a:extLst>
              </p:cNvPr>
              <p:cNvGraphicFramePr/>
              <p:nvPr>
                <p:extLst>
                  <p:ext uri="{D42A27DB-BD31-4B8C-83A1-F6EECF244321}">
                    <p14:modId xmlns:p14="http://schemas.microsoft.com/office/powerpoint/2010/main" val="482220735"/>
                  </p:ext>
                </p:extLst>
              </p:nvPr>
            </p:nvGraphicFramePr>
            <p:xfrm>
              <a:off x="782320" y="2860040"/>
              <a:ext cx="11040534" cy="3834088"/>
            </p:xfrm>
            <a:graphic>
              <a:graphicData uri="http://schemas.openxmlformats.org/drawingml/2006/table">
                <a:tbl>
                  <a:tblPr bandRow="1">
                    <a:tableStyleId>{21E4AEA4-8DFA-4A89-87EB-49C32662AFE0}</a:tableStyleId>
                  </a:tblPr>
                  <a:tblGrid>
                    <a:gridCol w="5520267">
                      <a:extLst>
                        <a:ext uri="{9D8B030D-6E8A-4147-A177-3AD203B41FA5}">
                          <a16:colId xmlns:a16="http://schemas.microsoft.com/office/drawing/2014/main" val="20000"/>
                        </a:ext>
                      </a:extLst>
                    </a:gridCol>
                    <a:gridCol w="5520267">
                      <a:extLst>
                        <a:ext uri="{9D8B030D-6E8A-4147-A177-3AD203B41FA5}">
                          <a16:colId xmlns:a16="http://schemas.microsoft.com/office/drawing/2014/main" val="20001"/>
                        </a:ext>
                      </a:extLst>
                    </a:gridCol>
                  </a:tblGrid>
                  <a:tr h="672677">
                    <a:tc>
                      <a:txBody>
                        <a:bodyPr/>
                        <a:lstStyle/>
                        <a:p>
                          <a:pPr algn="ctr">
                            <a:lnSpc>
                              <a:spcPct val="150000"/>
                            </a:lnSpc>
                            <a:buNone/>
                          </a:pPr>
                          <a:r>
                            <a:rPr lang="en-US" sz="2300" b="1" dirty="0">
                              <a:latin typeface="UTM Avo" panose="02040603050506020204" pitchFamily="18" charset="0"/>
                              <a:cs typeface="Arial" panose="020B0604020202020204" pitchFamily="34" charset="0"/>
                            </a:rPr>
                            <a:t>PHẢN ỨNG TỎA NHIỆT</a:t>
                          </a:r>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a:lnSpc>
                              <a:spcPct val="150000"/>
                            </a:lnSpc>
                            <a:buNone/>
                          </a:pPr>
                          <a:r>
                            <a:rPr lang="en-US" sz="2300" b="1" dirty="0">
                              <a:latin typeface="UTM Avo" panose="02040603050506020204" pitchFamily="18" charset="0"/>
                              <a:cs typeface="Arial" panose="020B0604020202020204" pitchFamily="34" charset="0"/>
                            </a:rPr>
                            <a:t>PHẢN ỨNG THU NHIỆT</a:t>
                          </a:r>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extLst>
                      <a:ext uri="{0D108BD9-81ED-4DB2-BD59-A6C34878D82A}">
                        <a16:rowId xmlns:a16="http://schemas.microsoft.com/office/drawing/2014/main" val="10000"/>
                      </a:ext>
                    </a:extLst>
                  </a:tr>
                  <a:tr h="3161411">
                    <a:tc>
                      <a:txBody>
                        <a:bodyPr/>
                        <a:lstStyle/>
                        <a:p>
                          <a:endParaRPr lang="en-US"/>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stretch>
                            <a:fillRect l="-110" t="-21580" r="-100221" b="-4624"/>
                          </a:stretch>
                        </a:blipFill>
                      </a:tcPr>
                    </a:tc>
                    <a:tc>
                      <a:txBody>
                        <a:bodyPr/>
                        <a:lstStyle/>
                        <a:p>
                          <a:endParaRPr lang="en-US"/>
                        </a:p>
                      </a:txBody>
                      <a:tcPr marL="60960" marR="60960" marT="30480" marB="3048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blipFill>
                          <a:blip r:embed="rId3"/>
                          <a:stretch>
                            <a:fillRect l="-100110" t="-21580" r="-221" b="-4624"/>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5668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B15_Phieu hoc tap so 1_Cau 2">
            <a:extLst>
              <a:ext uri="{FF2B5EF4-FFF2-40B4-BE49-F238E27FC236}">
                <a16:creationId xmlns:a16="http://schemas.microsoft.com/office/drawing/2014/main" id="{8E571F5C-3E39-F9FC-4B26-86544A6CB14A}"/>
              </a:ext>
            </a:extLst>
          </p:cNvPr>
          <p:cNvPicPr>
            <a:picLocks noChangeAspect="1"/>
          </p:cNvPicPr>
          <p:nvPr/>
        </p:nvPicPr>
        <p:blipFill>
          <a:blip r:embed="rId3"/>
          <a:stretch>
            <a:fillRect/>
          </a:stretch>
        </p:blipFill>
        <p:spPr>
          <a:xfrm>
            <a:off x="7027757" y="857674"/>
            <a:ext cx="4043257" cy="5670550"/>
          </a:xfrm>
          <a:prstGeom prst="rect">
            <a:avLst/>
          </a:prstGeom>
        </p:spPr>
      </p:pic>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602EB3EE-8CCC-67B6-13D9-C5CD9FD61806}"/>
                  </a:ext>
                </a:extLst>
              </p:cNvPr>
              <p:cNvSpPr txBox="1"/>
              <p:nvPr/>
            </p:nvSpPr>
            <p:spPr>
              <a:xfrm>
                <a:off x="747607" y="1874520"/>
                <a:ext cx="5521113" cy="1736181"/>
              </a:xfrm>
              <a:prstGeom prst="rect">
                <a:avLst/>
              </a:prstGeom>
              <a:noFill/>
              <a:ln w="9525">
                <a:noFill/>
              </a:ln>
            </p:spPr>
            <p:txBody>
              <a:bodyPr wrap="square">
                <a:spAutoFit/>
              </a:bodyPr>
              <a:lstStyle/>
              <a:p>
                <a:pPr algn="just">
                  <a:lnSpc>
                    <a:spcPct val="150000"/>
                  </a:lnSpc>
                </a:pPr>
                <a:r>
                  <a:rPr lang="en-US" sz="2400" b="1" dirty="0">
                    <a:latin typeface="UTM Avo" panose="02040603050506020204" pitchFamily="18" charset="0"/>
                    <a:cs typeface="Arial" panose="020B0604020202020204" pitchFamily="34" charset="0"/>
                  </a:rPr>
                  <a:t>Câu 2: </a:t>
                </a:r>
                <a:r>
                  <a:rPr lang="en-US" sz="2400" dirty="0" err="1">
                    <a:latin typeface="UTM Avo" panose="02040603050506020204" pitchFamily="18" charset="0"/>
                    <a:cs typeface="Arial" panose="020B0604020202020204" pitchFamily="34" charset="0"/>
                  </a:rPr>
                  <a:t>Xác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định</a:t>
                </a:r>
                <a:r>
                  <a:rPr lang="en-US" sz="2400" dirty="0">
                    <a:latin typeface="UTM Avo" panose="02040603050506020204" pitchFamily="18" charset="0"/>
                    <a:cs typeface="Arial" panose="020B0604020202020204" pitchFamily="34" charset="0"/>
                  </a:rPr>
                  <a:t> dấu </a:t>
                </a:r>
                <a:r>
                  <a:rPr lang="en-US" sz="2400" dirty="0">
                    <a:latin typeface="UTM Avo" panose="02040603050506020204" pitchFamily="18" charset="0"/>
                    <a:cs typeface="Calibri" panose="020F0502020204030204" charset="0"/>
                    <a:sym typeface="+mn-ea"/>
                  </a:rPr>
                  <a:t>∆</a:t>
                </a:r>
                <a:r>
                  <a:rPr lang="en-US" sz="2400" baseline="-25000" dirty="0">
                    <a:latin typeface="UTM Avo" panose="02040603050506020204" pitchFamily="18" charset="0"/>
                    <a:cs typeface="Calibri" panose="020F0502020204030204" charset="0"/>
                    <a:sym typeface="+mn-ea"/>
                  </a:rPr>
                  <a:t>r</a:t>
                </a:r>
                <a14:m>
                  <m:oMath xmlns:m="http://schemas.openxmlformats.org/officeDocument/2006/math">
                    <m:sSubSup>
                      <m:sSubSupPr>
                        <m:ctrlPr>
                          <a:rPr lang="en-US" sz="2400" i="1">
                            <a:latin typeface="Cambria Math" panose="02040503050406030204" pitchFamily="18" charset="0"/>
                            <a:cs typeface="Cambria Math" panose="02040503050406030204" charset="0"/>
                          </a:rPr>
                        </m:ctrlPr>
                      </m:sSubSupPr>
                      <m:e>
                        <m:r>
                          <m:rPr>
                            <m:nor/>
                          </m:rPr>
                          <a:rPr lang="en-US" sz="2400">
                            <a:latin typeface="UTM Avo" panose="02040603050506020204" pitchFamily="18" charset="0"/>
                            <a:cs typeface="Cambria Math" panose="02040503050406030204" charset="0"/>
                          </a:rPr>
                          <m:t>H</m:t>
                        </m:r>
                      </m:e>
                      <m:sub>
                        <m:r>
                          <a:rPr lang="en-US" sz="2400" b="0" i="1">
                            <a:latin typeface="Cambria Math" panose="02040503050406030204" charset="0"/>
                            <a:cs typeface="Cambria Math" panose="02040503050406030204" charset="0"/>
                          </a:rPr>
                          <m:t>298</m:t>
                        </m:r>
                      </m:sub>
                      <m:sup>
                        <m:r>
                          <a:rPr lang="en-US" sz="2400" b="0" i="1" smtClean="0">
                            <a:latin typeface="Cambria Math" panose="02040503050406030204" pitchFamily="18" charset="0"/>
                            <a:cs typeface="Cambria Math" panose="02040503050406030204" charset="0"/>
                          </a:rPr>
                          <m:t>0</m:t>
                        </m:r>
                      </m:sup>
                    </m:sSubSup>
                  </m:oMath>
                </a14:m>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thể</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hai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bên</a:t>
                </a:r>
                <a:r>
                  <a:rPr lang="en-US" sz="2400" dirty="0">
                    <a:latin typeface="UTM Avo" panose="02040603050506020204" pitchFamily="18" charset="0"/>
                    <a:cs typeface="Arial" panose="020B0604020202020204" pitchFamily="34" charset="0"/>
                  </a:rPr>
                  <a:t>:</a:t>
                </a:r>
                <a:endParaRPr lang="en-US" sz="2400" i="1" dirty="0">
                  <a:latin typeface="UTM Avo" panose="02040603050506020204" pitchFamily="18" charset="0"/>
                  <a:cs typeface="Arial" panose="020B0604020202020204" pitchFamily="34" charset="0"/>
                </a:endParaRPr>
              </a:p>
            </p:txBody>
          </p:sp>
        </mc:Choice>
        <mc:Fallback xmlns="">
          <p:sp>
            <p:nvSpPr>
              <p:cNvPr id="5" name="Text Box 4">
                <a:extLst>
                  <a:ext uri="{FF2B5EF4-FFF2-40B4-BE49-F238E27FC236}">
                    <a16:creationId xmlns:a16="http://schemas.microsoft.com/office/drawing/2014/main" id="{602EB3EE-8CCC-67B6-13D9-C5CD9FD61806}"/>
                  </a:ext>
                </a:extLst>
              </p:cNvPr>
              <p:cNvSpPr txBox="1">
                <a:spLocks noRot="1" noChangeAspect="1" noMove="1" noResize="1" noEditPoints="1" noAdjustHandles="1" noChangeArrowheads="1" noChangeShapeType="1" noTextEdit="1"/>
              </p:cNvSpPr>
              <p:nvPr/>
            </p:nvSpPr>
            <p:spPr>
              <a:xfrm>
                <a:off x="747607" y="1874520"/>
                <a:ext cx="5521113" cy="1736181"/>
              </a:xfrm>
              <a:prstGeom prst="rect">
                <a:avLst/>
              </a:prstGeom>
              <a:blipFill>
                <a:blip r:embed="rId4"/>
                <a:stretch>
                  <a:fillRect l="-1768" r="-1768" b="-4577"/>
                </a:stretch>
              </a:blipFill>
              <a:ln w="9525">
                <a:noFill/>
              </a:ln>
            </p:spPr>
            <p:txBody>
              <a:bodyPr/>
              <a:lstStyle/>
              <a:p>
                <a:r>
                  <a:rPr lang="en-US">
                    <a:noFill/>
                  </a:rPr>
                  <a:t> </a:t>
                </a:r>
              </a:p>
            </p:txBody>
          </p:sp>
        </mc:Fallback>
      </mc:AlternateContent>
      <p:sp>
        <p:nvSpPr>
          <p:cNvPr id="6" name="Cloud 5">
            <a:extLst>
              <a:ext uri="{FF2B5EF4-FFF2-40B4-BE49-F238E27FC236}">
                <a16:creationId xmlns:a16="http://schemas.microsoft.com/office/drawing/2014/main" id="{1E9606E4-890E-2C67-FF65-CA10CF909291}"/>
              </a:ext>
            </a:extLst>
          </p:cNvPr>
          <p:cNvSpPr/>
          <p:nvPr/>
        </p:nvSpPr>
        <p:spPr>
          <a:xfrm>
            <a:off x="1625600" y="3647440"/>
            <a:ext cx="4155440" cy="266490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mc:AlternateContent xmlns:mc="http://schemas.openxmlformats.org/markup-compatibility/2006" xmlns:a14="http://schemas.microsoft.com/office/drawing/2010/main">
        <mc:Choice Requires="a14">
          <p:sp>
            <p:nvSpPr>
              <p:cNvPr id="7" name="Text Box 5">
                <a:extLst>
                  <a:ext uri="{FF2B5EF4-FFF2-40B4-BE49-F238E27FC236}">
                    <a16:creationId xmlns:a16="http://schemas.microsoft.com/office/drawing/2014/main" id="{F8CE0919-7C76-08D9-968F-DBC2D3715C9A}"/>
                  </a:ext>
                </a:extLst>
              </p:cNvPr>
              <p:cNvSpPr txBox="1"/>
              <p:nvPr/>
            </p:nvSpPr>
            <p:spPr>
              <a:xfrm>
                <a:off x="2641601" y="3977641"/>
                <a:ext cx="2357120" cy="1713546"/>
              </a:xfrm>
              <a:prstGeom prst="rect">
                <a:avLst/>
              </a:prstGeom>
              <a:noFill/>
              <a:ln w="9525">
                <a:noFill/>
              </a:ln>
            </p:spPr>
            <p:txBody>
              <a:bodyPr wrap="square">
                <a:spAutoFit/>
              </a:bodyPr>
              <a:lstStyle/>
              <a:p>
                <a:pPr algn="just">
                  <a:lnSpc>
                    <a:spcPct val="150000"/>
                  </a:lnSpc>
                </a:pPr>
                <a:r>
                  <a:rPr lang="en-US" sz="2400" b="1" dirty="0">
                    <a:latin typeface="UTM Avo" panose="02040603050506020204" pitchFamily="18" charset="0"/>
                    <a:cs typeface="Arial" panose="020B0604020202020204" pitchFamily="34" charset="0"/>
                  </a:rPr>
                  <a:t>Trả </a:t>
                </a:r>
                <a:r>
                  <a:rPr lang="en-US" sz="2400" b="1" dirty="0" err="1">
                    <a:latin typeface="UTM Avo" panose="02040603050506020204" pitchFamily="18" charset="0"/>
                    <a:cs typeface="Arial" panose="020B0604020202020204" pitchFamily="34" charset="0"/>
                  </a:rPr>
                  <a:t>lời</a:t>
                </a:r>
                <a:r>
                  <a:rPr lang="en-US" sz="2400" b="1" dirty="0">
                    <a:latin typeface="UTM Avo" panose="02040603050506020204" pitchFamily="18" charset="0"/>
                    <a:cs typeface="Arial" panose="020B0604020202020204" pitchFamily="34" charset="0"/>
                  </a:rPr>
                  <a:t>:</a:t>
                </a:r>
              </a:p>
              <a:p>
                <a:pPr algn="just">
                  <a:lnSpc>
                    <a:spcPct val="150000"/>
                  </a:lnSpc>
                </a:pPr>
                <a:r>
                  <a:rPr lang="en-US" sz="2400" dirty="0">
                    <a:latin typeface="UTM Avo" panose="02040603050506020204" pitchFamily="18" charset="0"/>
                    <a:cs typeface="Arial" panose="020B0604020202020204" pitchFamily="34" charset="0"/>
                  </a:rPr>
                  <a:t>a. </a:t>
                </a:r>
                <a:r>
                  <a:rPr lang="en-US" sz="2400" dirty="0">
                    <a:latin typeface="UTM Avo" panose="02040603050506020204" pitchFamily="18" charset="0"/>
                    <a:cs typeface="Arial" panose="020B0604020202020204" pitchFamily="34" charset="0"/>
                    <a:sym typeface="+mn-ea"/>
                  </a:rPr>
                  <a:t>∆</a:t>
                </a:r>
                <a:r>
                  <a:rPr lang="en-US" sz="2400" baseline="-25000" dirty="0">
                    <a:latin typeface="UTM Avo" panose="02040603050506020204" pitchFamily="18" charset="0"/>
                    <a:cs typeface="Arial" panose="020B0604020202020204" pitchFamily="34" charset="0"/>
                    <a:sym typeface="+mn-ea"/>
                  </a:rPr>
                  <a:t>r</a:t>
                </a:r>
                <a14:m>
                  <m:oMath xmlns:m="http://schemas.openxmlformats.org/officeDocument/2006/math">
                    <m:sSubSup>
                      <m:sSubSupPr>
                        <m:ctrlPr>
                          <a:rPr lang="en-US" sz="2400" i="1">
                            <a:latin typeface="Cambria Math" panose="02040503050406030204" pitchFamily="18" charset="0"/>
                            <a:cs typeface="Cambria Math" panose="02040503050406030204" charset="0"/>
                          </a:rPr>
                        </m:ctrlPr>
                      </m:sSubSupPr>
                      <m:e>
                        <m:r>
                          <m:rPr>
                            <m:nor/>
                          </m:rPr>
                          <a:rPr lang="en-US" sz="2400">
                            <a:latin typeface="UTM Avo" panose="02040603050506020204" pitchFamily="18" charset="0"/>
                            <a:cs typeface="Cambria Math" panose="02040503050406030204" charset="0"/>
                          </a:rPr>
                          <m:t>H</m:t>
                        </m:r>
                      </m:e>
                      <m:sub>
                        <m:r>
                          <a:rPr lang="en-US" sz="2400">
                            <a:latin typeface="Cambria Math" panose="02040503050406030204" charset="0"/>
                            <a:ea typeface="MS Mincho" charset="0"/>
                            <a:cs typeface="Cambria Math" panose="02040503050406030204" charset="0"/>
                          </a:rPr>
                          <m:t>298</m:t>
                        </m:r>
                      </m:sub>
                      <m:sup>
                        <m:r>
                          <a:rPr lang="en-US" sz="2400" b="0" i="0" smtClean="0">
                            <a:latin typeface="Cambria Math" panose="02040503050406030204" pitchFamily="18" charset="0"/>
                            <a:cs typeface="Cambria Math" panose="02040503050406030204" charset="0"/>
                          </a:rPr>
                          <m:t>0</m:t>
                        </m:r>
                      </m:sup>
                    </m:sSubSup>
                  </m:oMath>
                </a14:m>
                <a:r>
                  <a:rPr lang="en-US" sz="2400" dirty="0">
                    <a:latin typeface="UTM Avo" panose="02040603050506020204" pitchFamily="18" charset="0"/>
                    <a:cs typeface="Arial" panose="020B0604020202020204" pitchFamily="34" charset="0"/>
                  </a:rPr>
                  <a:t> &gt; 0                      </a:t>
                </a:r>
              </a:p>
              <a:p>
                <a:pPr algn="just">
                  <a:lnSpc>
                    <a:spcPct val="150000"/>
                  </a:lnSpc>
                </a:pPr>
                <a:r>
                  <a:rPr lang="en-US" sz="2400" dirty="0">
                    <a:latin typeface="UTM Avo" panose="02040603050506020204" pitchFamily="18" charset="0"/>
                    <a:cs typeface="Arial" panose="020B0604020202020204" pitchFamily="34" charset="0"/>
                  </a:rPr>
                  <a:t>b. </a:t>
                </a:r>
                <a:r>
                  <a:rPr lang="en-US" sz="2400" dirty="0">
                    <a:latin typeface="UTM Avo" panose="02040603050506020204" pitchFamily="18" charset="0"/>
                    <a:cs typeface="Arial" panose="020B0604020202020204" pitchFamily="34" charset="0"/>
                    <a:sym typeface="+mn-ea"/>
                  </a:rPr>
                  <a:t>∆</a:t>
                </a:r>
                <a:r>
                  <a:rPr lang="en-US" sz="2400" baseline="-25000" dirty="0">
                    <a:latin typeface="UTM Avo" panose="02040603050506020204" pitchFamily="18" charset="0"/>
                    <a:cs typeface="Arial" panose="020B0604020202020204" pitchFamily="34" charset="0"/>
                    <a:sym typeface="+mn-ea"/>
                  </a:rPr>
                  <a:t>r</a:t>
                </a:r>
                <a14:m>
                  <m:oMath xmlns:m="http://schemas.openxmlformats.org/officeDocument/2006/math">
                    <m:sSubSup>
                      <m:sSubSupPr>
                        <m:ctrlPr>
                          <a:rPr lang="en-US" sz="2400" i="1">
                            <a:latin typeface="Cambria Math" panose="02040503050406030204" pitchFamily="18" charset="0"/>
                            <a:cs typeface="Cambria Math" panose="02040503050406030204" charset="0"/>
                          </a:rPr>
                        </m:ctrlPr>
                      </m:sSubSupPr>
                      <m:e>
                        <m:r>
                          <m:rPr>
                            <m:nor/>
                          </m:rPr>
                          <a:rPr lang="en-US" sz="2400">
                            <a:latin typeface="UTM Avo" panose="02040603050506020204" pitchFamily="18" charset="0"/>
                            <a:cs typeface="Cambria Math" panose="02040503050406030204" charset="0"/>
                          </a:rPr>
                          <m:t>H</m:t>
                        </m:r>
                      </m:e>
                      <m:sub>
                        <m:r>
                          <a:rPr lang="en-US" sz="2400">
                            <a:latin typeface="Cambria Math" panose="02040503050406030204" charset="0"/>
                            <a:ea typeface="MS Mincho" charset="0"/>
                            <a:cs typeface="Cambria Math" panose="02040503050406030204" charset="0"/>
                          </a:rPr>
                          <m:t>298</m:t>
                        </m:r>
                      </m:sub>
                      <m:sup>
                        <m:r>
                          <a:rPr lang="en-US" sz="2400" b="0" i="0" smtClean="0">
                            <a:latin typeface="Cambria Math" panose="02040503050406030204" pitchFamily="18" charset="0"/>
                            <a:cs typeface="Cambria Math" panose="02040503050406030204" charset="0"/>
                          </a:rPr>
                          <m:t>0</m:t>
                        </m:r>
                      </m:sup>
                    </m:sSubSup>
                  </m:oMath>
                </a14:m>
                <a:r>
                  <a:rPr lang="en-US" sz="2400" dirty="0">
                    <a:latin typeface="UTM Avo" panose="02040603050506020204" pitchFamily="18" charset="0"/>
                    <a:cs typeface="Arial" panose="020B0604020202020204" pitchFamily="34" charset="0"/>
                  </a:rPr>
                  <a:t>&lt; 0</a:t>
                </a:r>
              </a:p>
            </p:txBody>
          </p:sp>
        </mc:Choice>
        <mc:Fallback xmlns="">
          <p:sp>
            <p:nvSpPr>
              <p:cNvPr id="7" name="Text Box 5">
                <a:extLst>
                  <a:ext uri="{FF2B5EF4-FFF2-40B4-BE49-F238E27FC236}">
                    <a16:creationId xmlns:a16="http://schemas.microsoft.com/office/drawing/2014/main" id="{F8CE0919-7C76-08D9-968F-DBC2D3715C9A}"/>
                  </a:ext>
                </a:extLst>
              </p:cNvPr>
              <p:cNvSpPr txBox="1">
                <a:spLocks noRot="1" noChangeAspect="1" noMove="1" noResize="1" noEditPoints="1" noAdjustHandles="1" noChangeArrowheads="1" noChangeShapeType="1" noTextEdit="1"/>
              </p:cNvSpPr>
              <p:nvPr/>
            </p:nvSpPr>
            <p:spPr>
              <a:xfrm>
                <a:off x="2641601" y="3977641"/>
                <a:ext cx="2357120" cy="1713546"/>
              </a:xfrm>
              <a:prstGeom prst="rect">
                <a:avLst/>
              </a:prstGeom>
              <a:blipFill>
                <a:blip r:embed="rId5"/>
                <a:stretch>
                  <a:fillRect l="-3876" b="-7117"/>
                </a:stretch>
              </a:blipFill>
              <a:ln w="9525">
                <a:noFill/>
              </a:ln>
            </p:spPr>
            <p:txBody>
              <a:bodyPr/>
              <a:lstStyle/>
              <a:p>
                <a:r>
                  <a:rPr lang="en-US">
                    <a:noFill/>
                  </a:rPr>
                  <a:t> </a:t>
                </a:r>
              </a:p>
            </p:txBody>
          </p:sp>
        </mc:Fallback>
      </mc:AlternateContent>
    </p:spTree>
    <p:extLst>
      <p:ext uri="{BB962C8B-B14F-4D97-AF65-F5344CB8AC3E}">
        <p14:creationId xmlns:p14="http://schemas.microsoft.com/office/powerpoint/2010/main" val="404837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555E0CF-B1C1-1401-6EC4-20C597BFFD1A}"/>
                  </a:ext>
                </a:extLst>
              </p:cNvPr>
              <p:cNvSpPr txBox="1"/>
              <p:nvPr/>
            </p:nvSpPr>
            <p:spPr>
              <a:xfrm>
                <a:off x="660400" y="1787395"/>
                <a:ext cx="8676640" cy="4666342"/>
              </a:xfrm>
              <a:prstGeom prst="rect">
                <a:avLst/>
              </a:prstGeom>
              <a:noFill/>
            </p:spPr>
            <p:txBody>
              <a:bodyPr wrap="square">
                <a:spAutoFit/>
              </a:bodyPr>
              <a:lstStyle/>
              <a:p>
                <a:pPr algn="just">
                  <a:lnSpc>
                    <a:spcPct val="150000"/>
                  </a:lnSpc>
                </a:pPr>
                <a:r>
                  <a:rPr lang="en-US" sz="2200" b="1" dirty="0">
                    <a:solidFill>
                      <a:srgbClr val="000000"/>
                    </a:solidFill>
                    <a:latin typeface="UTM Avo" panose="02040603050506020204" pitchFamily="18" charset="0"/>
                  </a:rPr>
                  <a:t>Ví </a:t>
                </a:r>
                <a:r>
                  <a:rPr lang="en-US" sz="2200" b="1" dirty="0" err="1">
                    <a:solidFill>
                      <a:srgbClr val="000000"/>
                    </a:solidFill>
                    <a:latin typeface="UTM Avo" panose="02040603050506020204" pitchFamily="18" charset="0"/>
                  </a:rPr>
                  <a:t>dụ</a:t>
                </a:r>
                <a:r>
                  <a:rPr lang="en-US" sz="2200" b="1" dirty="0">
                    <a:solidFill>
                      <a:srgbClr val="000000"/>
                    </a:solidFill>
                    <a:latin typeface="UTM Avo" panose="02040603050506020204" pitchFamily="18" charset="0"/>
                  </a:rPr>
                  <a:t> 1: </a:t>
                </a:r>
                <a:r>
                  <a:rPr lang="en-US" sz="2200" dirty="0">
                    <a:solidFill>
                      <a:srgbClr val="000000"/>
                    </a:solidFill>
                    <a:latin typeface="UTM Avo" panose="02040603050506020204" pitchFamily="18" charset="0"/>
                  </a:rPr>
                  <a:t>Cho </a:t>
                </a:r>
                <a:r>
                  <a:rPr lang="en-US" sz="2200" dirty="0" err="1">
                    <a:solidFill>
                      <a:srgbClr val="000000"/>
                    </a:solidFill>
                    <a:latin typeface="UTM Avo" panose="02040603050506020204" pitchFamily="18" charset="0"/>
                  </a:rPr>
                  <a:t>phản</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ứng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đốt</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cháy</a:t>
                </a:r>
                <a:r>
                  <a:rPr lang="en-US" sz="2200" dirty="0">
                    <a:solidFill>
                      <a:srgbClr val="000000"/>
                    </a:solidFill>
                    <a:latin typeface="UTM Avo" panose="02040603050506020204" pitchFamily="18" charset="0"/>
                  </a:rPr>
                  <a:t> methane </a:t>
                </a:r>
                <a:r>
                  <a:rPr lang="en-US" sz="2200" dirty="0" err="1">
                    <a:solidFill>
                      <a:srgbClr val="000000"/>
                    </a:solidFill>
                    <a:latin typeface="UTM Avo" panose="02040603050506020204" pitchFamily="18" charset="0"/>
                  </a:rPr>
                  <a:t>và</a:t>
                </a:r>
                <a:r>
                  <a:rPr lang="en-US" sz="2200" dirty="0">
                    <a:solidFill>
                      <a:srgbClr val="000000"/>
                    </a:solidFill>
                    <a:latin typeface="UTM Avo" panose="02040603050506020204" pitchFamily="18" charset="0"/>
                  </a:rPr>
                  <a:t> acetylene: </a:t>
                </a:r>
              </a:p>
              <a:p>
                <a:pPr algn="just">
                  <a:lnSpc>
                    <a:spcPct val="150000"/>
                  </a:lnSpc>
                </a:pPr>
                <a:r>
                  <a:rPr lang="en-US" sz="2200" dirty="0">
                    <a:solidFill>
                      <a:srgbClr val="000000"/>
                    </a:solidFill>
                    <a:latin typeface="UTM Avo" panose="02040603050506020204" pitchFamily="18" charset="0"/>
                  </a:rPr>
                  <a:t>(1) CH</a:t>
                </a:r>
                <a:r>
                  <a:rPr lang="en-US" sz="2200" baseline="-25000" dirty="0">
                    <a:solidFill>
                      <a:srgbClr val="000000"/>
                    </a:solidFill>
                    <a:latin typeface="UTM Avo" panose="02040603050506020204" pitchFamily="18" charset="0"/>
                  </a:rPr>
                  <a:t>4</a:t>
                </a:r>
                <a:r>
                  <a:rPr lang="en-US" sz="2200" dirty="0">
                    <a:solidFill>
                      <a:srgbClr val="000000"/>
                    </a:solidFill>
                    <a:latin typeface="UTM Avo" panose="02040603050506020204" pitchFamily="18" charset="0"/>
                  </a:rPr>
                  <a:t>(g) + 2O</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(g) → CO</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(g) + 2H</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O(l)       ∆</a:t>
                </a:r>
                <a:r>
                  <a:rPr lang="en-US" sz="2200" baseline="-25000" dirty="0">
                    <a:solidFill>
                      <a:srgbClr val="000000"/>
                    </a:solidFill>
                    <a:latin typeface="UTM Avo" panose="02040603050506020204" pitchFamily="18" charset="0"/>
                  </a:rPr>
                  <a:t>r</a:t>
                </a:r>
                <a14:m>
                  <m:oMath xmlns:m="http://schemas.openxmlformats.org/officeDocument/2006/math">
                    <m:sSubSup>
                      <m:sSubSupPr>
                        <m:ctrlPr>
                          <a:rPr lang="en-US" sz="2200" i="1">
                            <a:solidFill>
                              <a:srgbClr val="000000"/>
                            </a:solidFill>
                            <a:latin typeface="Cambria Math" panose="02040503050406030204" pitchFamily="18" charset="0"/>
                          </a:rPr>
                        </m:ctrlPr>
                      </m:sSubSupPr>
                      <m:e>
                        <m:r>
                          <m:rPr>
                            <m:nor/>
                          </m:rPr>
                          <a:rPr lang="en-US" sz="2200">
                            <a:solidFill>
                              <a:srgbClr val="000000"/>
                            </a:solidFill>
                            <a:latin typeface="UTM Avo" panose="02040603050506020204" pitchFamily="18" charset="0"/>
                          </a:rPr>
                          <m:t>H</m:t>
                        </m:r>
                      </m:e>
                      <m:sub>
                        <m:r>
                          <a:rPr lang="en-US" sz="2200">
                            <a:solidFill>
                              <a:srgbClr val="000000"/>
                            </a:solidFill>
                            <a:latin typeface="Cambria Math" panose="02040503050406030204" pitchFamily="18" charset="0"/>
                          </a:rPr>
                          <m:t>298</m:t>
                        </m:r>
                      </m:sub>
                      <m:sup>
                        <m:r>
                          <a:rPr lang="en-US" sz="2200" b="0" i="0" smtClean="0">
                            <a:solidFill>
                              <a:srgbClr val="000000"/>
                            </a:solidFill>
                            <a:latin typeface="Cambria Math" panose="02040503050406030204" pitchFamily="18" charset="0"/>
                          </a:rPr>
                          <m:t>0</m:t>
                        </m:r>
                      </m:sup>
                    </m:sSubSup>
                  </m:oMath>
                </a14:m>
                <a:r>
                  <a:rPr lang="en-US" sz="2200" dirty="0">
                    <a:solidFill>
                      <a:srgbClr val="000000"/>
                    </a:solidFill>
                    <a:latin typeface="UTM Avo" panose="02040603050506020204" pitchFamily="18" charset="0"/>
                  </a:rPr>
                  <a:t>= –890,5 kJ </a:t>
                </a:r>
              </a:p>
              <a:p>
                <a:pPr algn="just">
                  <a:lnSpc>
                    <a:spcPct val="150000"/>
                  </a:lnSpc>
                </a:pPr>
                <a:r>
                  <a:rPr lang="en-US" sz="2200" dirty="0">
                    <a:solidFill>
                      <a:srgbClr val="000000"/>
                    </a:solidFill>
                    <a:latin typeface="UTM Avo" panose="02040603050506020204" pitchFamily="18" charset="0"/>
                  </a:rPr>
                  <a:t>(2) C</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H</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(g) +  O</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(g) → 2CO</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(g) + H</a:t>
                </a:r>
                <a:r>
                  <a:rPr lang="en-US" sz="2200" baseline="-25000" dirty="0">
                    <a:solidFill>
                      <a:srgbClr val="000000"/>
                    </a:solidFill>
                    <a:latin typeface="UTM Avo" panose="02040603050506020204" pitchFamily="18" charset="0"/>
                  </a:rPr>
                  <a:t>2</a:t>
                </a:r>
                <a:r>
                  <a:rPr lang="en-US" sz="2200" dirty="0">
                    <a:solidFill>
                      <a:srgbClr val="000000"/>
                    </a:solidFill>
                    <a:latin typeface="UTM Avo" panose="02040603050506020204" pitchFamily="18" charset="0"/>
                  </a:rPr>
                  <a:t>O(l)      ∆</a:t>
                </a:r>
                <a:r>
                  <a:rPr lang="en-US" sz="2200" baseline="-25000" dirty="0">
                    <a:solidFill>
                      <a:srgbClr val="000000"/>
                    </a:solidFill>
                    <a:latin typeface="UTM Avo" panose="02040603050506020204" pitchFamily="18" charset="0"/>
                  </a:rPr>
                  <a:t>r</a:t>
                </a:r>
                <a14:m>
                  <m:oMath xmlns:m="http://schemas.openxmlformats.org/officeDocument/2006/math">
                    <m:sSubSup>
                      <m:sSubSupPr>
                        <m:ctrlPr>
                          <a:rPr lang="en-US" sz="2200" i="1">
                            <a:solidFill>
                              <a:srgbClr val="000000"/>
                            </a:solidFill>
                            <a:latin typeface="Cambria Math" panose="02040503050406030204" pitchFamily="18" charset="0"/>
                          </a:rPr>
                        </m:ctrlPr>
                      </m:sSubSupPr>
                      <m:e>
                        <m:r>
                          <m:rPr>
                            <m:nor/>
                          </m:rPr>
                          <a:rPr lang="en-US" sz="2200">
                            <a:solidFill>
                              <a:srgbClr val="000000"/>
                            </a:solidFill>
                            <a:latin typeface="UTM Avo" panose="02040603050506020204" pitchFamily="18" charset="0"/>
                          </a:rPr>
                          <m:t>H</m:t>
                        </m:r>
                      </m:e>
                      <m:sub>
                        <m:r>
                          <a:rPr lang="en-US" sz="2200">
                            <a:solidFill>
                              <a:srgbClr val="000000"/>
                            </a:solidFill>
                            <a:latin typeface="Cambria Math" panose="02040503050406030204" pitchFamily="18" charset="0"/>
                          </a:rPr>
                          <m:t>298</m:t>
                        </m:r>
                      </m:sub>
                      <m:sup>
                        <m:r>
                          <a:rPr lang="en-US" sz="2200" b="0" i="0" smtClean="0">
                            <a:solidFill>
                              <a:srgbClr val="000000"/>
                            </a:solidFill>
                            <a:latin typeface="Cambria Math" panose="02040503050406030204" pitchFamily="18" charset="0"/>
                          </a:rPr>
                          <m:t>0</m:t>
                        </m:r>
                      </m:sup>
                    </m:sSubSup>
                  </m:oMath>
                </a14:m>
                <a:r>
                  <a:rPr lang="en-US" sz="2200" dirty="0">
                    <a:solidFill>
                      <a:srgbClr val="000000"/>
                    </a:solidFill>
                    <a:latin typeface="UTM Avo" panose="02040603050506020204" pitchFamily="18" charset="0"/>
                  </a:rPr>
                  <a:t> = –1300,2 kJ </a:t>
                </a:r>
              </a:p>
              <a:p>
                <a:pPr algn="just">
                  <a:lnSpc>
                    <a:spcPct val="150000"/>
                  </a:lnSpc>
                </a:pPr>
                <a:r>
                  <a:rPr lang="en-US" sz="2200" dirty="0" err="1">
                    <a:solidFill>
                      <a:srgbClr val="000000"/>
                    </a:solidFill>
                    <a:latin typeface="UTM Avo" panose="02040603050506020204" pitchFamily="18" charset="0"/>
                  </a:rPr>
                  <a:t>Với</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chất</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khí</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trong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cùng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điều</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kiện</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nhiệt</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độ</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và</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áp</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suất</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tỉ</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lệ</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về</a:t>
                </a:r>
                <a:r>
                  <a:rPr lang="en-US" sz="2200" dirty="0">
                    <a:solidFill>
                      <a:srgbClr val="000000"/>
                    </a:solidFill>
                    <a:latin typeface="UTM Avo" panose="02040603050506020204" pitchFamily="18" charset="0"/>
                  </a:rPr>
                  <a:t> số mol </a:t>
                </a:r>
                <a:r>
                  <a:rPr lang="en-US" sz="2200" dirty="0" err="1">
                    <a:solidFill>
                      <a:srgbClr val="000000"/>
                    </a:solidFill>
                    <a:latin typeface="UTM Avo" panose="02040603050506020204" pitchFamily="18" charset="0"/>
                  </a:rPr>
                  <a:t>bằng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tỉ</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lệ</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thể</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tích</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nên</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khi</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đốt</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cháy</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cùng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một</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thể</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tích</a:t>
                </a:r>
                <a:r>
                  <a:rPr lang="en-US" sz="2200" dirty="0">
                    <a:solidFill>
                      <a:srgbClr val="000000"/>
                    </a:solidFill>
                    <a:latin typeface="UTM Avo" panose="02040603050506020204" pitchFamily="18" charset="0"/>
                  </a:rPr>
                  <a:t> </a:t>
                </a:r>
                <a:r>
                  <a:rPr lang="vi-VN" sz="2200" dirty="0">
                    <a:solidFill>
                      <a:srgbClr val="000000"/>
                    </a:solidFill>
                    <a:latin typeface="UTM Avo" panose="02040603050506020204" pitchFamily="18" charset="0"/>
                  </a:rPr>
                  <a:t>khí CH</a:t>
                </a:r>
                <a:r>
                  <a:rPr lang="vi-VN" sz="2200" baseline="-25000" dirty="0">
                    <a:solidFill>
                      <a:srgbClr val="000000"/>
                    </a:solidFill>
                    <a:latin typeface="UTM Avo" panose="02040603050506020204" pitchFamily="18" charset="0"/>
                  </a:rPr>
                  <a:t>4</a:t>
                </a:r>
                <a:r>
                  <a:rPr lang="vi-VN" sz="2200" dirty="0">
                    <a:solidFill>
                      <a:srgbClr val="000000"/>
                    </a:solidFill>
                    <a:latin typeface="UTM Avo" panose="02040603050506020204" pitchFamily="18" charset="0"/>
                  </a:rPr>
                  <a:t> và C</a:t>
                </a:r>
                <a:r>
                  <a:rPr lang="vi-VN" sz="2200" baseline="-25000" dirty="0">
                    <a:solidFill>
                      <a:srgbClr val="000000"/>
                    </a:solidFill>
                    <a:latin typeface="UTM Avo" panose="02040603050506020204" pitchFamily="18" charset="0"/>
                  </a:rPr>
                  <a:t>2</a:t>
                </a:r>
                <a:r>
                  <a:rPr lang="vi-VN" sz="2200" dirty="0">
                    <a:solidFill>
                      <a:srgbClr val="000000"/>
                    </a:solidFill>
                    <a:latin typeface="UTM Avo" panose="02040603050506020204" pitchFamily="18" charset="0"/>
                  </a:rPr>
                  <a:t>H</a:t>
                </a:r>
                <a:r>
                  <a:rPr lang="vi-VN" sz="2200" baseline="-25000" dirty="0">
                    <a:solidFill>
                      <a:srgbClr val="000000"/>
                    </a:solidFill>
                    <a:latin typeface="UTM Avo" panose="02040603050506020204" pitchFamily="18" charset="0"/>
                  </a:rPr>
                  <a:t>2</a:t>
                </a:r>
                <a:r>
                  <a:rPr lang="vi-VN" sz="2200" dirty="0">
                    <a:solidFill>
                      <a:srgbClr val="000000"/>
                    </a:solidFill>
                    <a:latin typeface="UTM Avo" panose="02040603050506020204" pitchFamily="18" charset="0"/>
                  </a:rPr>
                  <a:t>, lượng nhiệt do  C</a:t>
                </a:r>
                <a:r>
                  <a:rPr lang="vi-VN" sz="2200" baseline="-25000" dirty="0">
                    <a:solidFill>
                      <a:srgbClr val="000000"/>
                    </a:solidFill>
                    <a:latin typeface="UTM Avo" panose="02040603050506020204" pitchFamily="18" charset="0"/>
                  </a:rPr>
                  <a:t>2</a:t>
                </a:r>
                <a:r>
                  <a:rPr lang="vi-VN" sz="2200" dirty="0">
                    <a:solidFill>
                      <a:srgbClr val="000000"/>
                    </a:solidFill>
                    <a:latin typeface="UTM Avo" panose="02040603050506020204" pitchFamily="18" charset="0"/>
                  </a:rPr>
                  <a:t>H</a:t>
                </a:r>
                <a:r>
                  <a:rPr lang="vi-VN" sz="2200" baseline="-25000" dirty="0">
                    <a:solidFill>
                      <a:srgbClr val="000000"/>
                    </a:solidFill>
                    <a:latin typeface="UTM Avo" panose="02040603050506020204" pitchFamily="18" charset="0"/>
                  </a:rPr>
                  <a:t>2</a:t>
                </a:r>
                <a:r>
                  <a:rPr lang="vi-VN" sz="2200" dirty="0">
                    <a:solidFill>
                      <a:srgbClr val="000000"/>
                    </a:solidFill>
                    <a:latin typeface="UTM Avo" panose="02040603050506020204" pitchFamily="18" charset="0"/>
                  </a:rPr>
                  <a:t>  sinh  ra  nhiều  gấp khoảng 1,5 lần lượng nhiệt do CH</a:t>
                </a:r>
                <a:r>
                  <a:rPr lang="vi-VN" sz="2200" baseline="-25000" dirty="0">
                    <a:solidFill>
                      <a:srgbClr val="000000"/>
                    </a:solidFill>
                    <a:latin typeface="UTM Avo" panose="02040603050506020204" pitchFamily="18" charset="0"/>
                  </a:rPr>
                  <a:t>4</a:t>
                </a:r>
                <a:r>
                  <a:rPr lang="vi-VN" sz="2200" dirty="0">
                    <a:solidFill>
                      <a:srgbClr val="000000"/>
                    </a:solidFill>
                    <a:latin typeface="UTM Avo" panose="02040603050506020204" pitchFamily="18" charset="0"/>
                  </a:rPr>
                  <a:t> sinh ra. Đây là lí do trong thực tế, người ta sử dụng C</a:t>
                </a:r>
                <a:r>
                  <a:rPr lang="vi-VN" sz="2200" baseline="-25000" dirty="0">
                    <a:solidFill>
                      <a:srgbClr val="000000"/>
                    </a:solidFill>
                    <a:latin typeface="UTM Avo" panose="02040603050506020204" pitchFamily="18" charset="0"/>
                  </a:rPr>
                  <a:t>2</a:t>
                </a:r>
                <a:r>
                  <a:rPr lang="vi-VN" sz="2200" dirty="0">
                    <a:solidFill>
                      <a:srgbClr val="000000"/>
                    </a:solidFill>
                    <a:latin typeface="UTM Avo" panose="02040603050506020204" pitchFamily="18" charset="0"/>
                  </a:rPr>
                  <a:t>H</a:t>
                </a:r>
                <a:r>
                  <a:rPr lang="vi-VN" sz="2200" baseline="-25000" dirty="0">
                    <a:solidFill>
                      <a:srgbClr val="000000"/>
                    </a:solidFill>
                    <a:latin typeface="UTM Avo" panose="02040603050506020204" pitchFamily="18" charset="0"/>
                  </a:rPr>
                  <a:t>2</a:t>
                </a:r>
                <a:r>
                  <a:rPr lang="vi-VN"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trong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đèn</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xì</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để</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hàn</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cắt</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kim</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loại</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mà</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không</a:t>
                </a:r>
                <a:r>
                  <a:rPr lang="en-US" sz="2200" dirty="0">
                    <a:solidFill>
                      <a:srgbClr val="000000"/>
                    </a:solidFill>
                    <a:latin typeface="UTM Avo" panose="02040603050506020204" pitchFamily="18" charset="0"/>
                  </a:rPr>
                  <a:t> </a:t>
                </a:r>
                <a:r>
                  <a:rPr lang="en-US" sz="2200" dirty="0" err="1">
                    <a:solidFill>
                      <a:srgbClr val="000000"/>
                    </a:solidFill>
                    <a:latin typeface="UTM Avo" panose="02040603050506020204" pitchFamily="18" charset="0"/>
                  </a:rPr>
                  <a:t>dùng</a:t>
                </a:r>
                <a:r>
                  <a:rPr lang="en-US" sz="2200" dirty="0">
                    <a:solidFill>
                      <a:srgbClr val="000000"/>
                    </a:solidFill>
                    <a:latin typeface="UTM Avo" panose="02040603050506020204" pitchFamily="18" charset="0"/>
                  </a:rPr>
                  <a:t> CH</a:t>
                </a:r>
                <a:r>
                  <a:rPr lang="en-US" sz="2200" baseline="-25000" dirty="0">
                    <a:solidFill>
                      <a:srgbClr val="000000"/>
                    </a:solidFill>
                    <a:latin typeface="UTM Avo" panose="02040603050506020204" pitchFamily="18" charset="0"/>
                  </a:rPr>
                  <a:t>4</a:t>
                </a:r>
                <a:r>
                  <a:rPr lang="en-US" sz="2200" dirty="0">
                    <a:solidFill>
                      <a:srgbClr val="000000"/>
                    </a:solidFill>
                    <a:latin typeface="UTM Avo" panose="02040603050506020204" pitchFamily="18" charset="0"/>
                  </a:rPr>
                  <a:t>.</a:t>
                </a:r>
              </a:p>
            </p:txBody>
          </p:sp>
        </mc:Choice>
        <mc:Fallback xmlns="">
          <p:sp>
            <p:nvSpPr>
              <p:cNvPr id="2" name="TextBox 1">
                <a:extLst>
                  <a:ext uri="{FF2B5EF4-FFF2-40B4-BE49-F238E27FC236}">
                    <a16:creationId xmlns:a16="http://schemas.microsoft.com/office/drawing/2014/main" id="{E555E0CF-B1C1-1401-6EC4-20C597BFFD1A}"/>
                  </a:ext>
                </a:extLst>
              </p:cNvPr>
              <p:cNvSpPr txBox="1">
                <a:spLocks noRot="1" noChangeAspect="1" noMove="1" noResize="1" noEditPoints="1" noAdjustHandles="1" noChangeArrowheads="1" noChangeShapeType="1" noTextEdit="1"/>
              </p:cNvSpPr>
              <p:nvPr/>
            </p:nvSpPr>
            <p:spPr>
              <a:xfrm>
                <a:off x="660400" y="1787395"/>
                <a:ext cx="8676640" cy="4666342"/>
              </a:xfrm>
              <a:prstGeom prst="rect">
                <a:avLst/>
              </a:prstGeom>
              <a:blipFill>
                <a:blip r:embed="rId3"/>
                <a:stretch>
                  <a:fillRect l="-913" r="-843" b="-65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6219A76-E6CF-1A02-677B-7CC4768583A3}"/>
              </a:ext>
            </a:extLst>
          </p:cNvPr>
          <p:cNvPicPr>
            <a:picLocks noChangeAspect="1"/>
          </p:cNvPicPr>
          <p:nvPr/>
        </p:nvPicPr>
        <p:blipFill>
          <a:blip r:embed="rId4"/>
          <a:stretch>
            <a:fillRect/>
          </a:stretch>
        </p:blipFill>
        <p:spPr>
          <a:xfrm>
            <a:off x="9584512" y="1864360"/>
            <a:ext cx="2333168" cy="2778760"/>
          </a:xfrm>
          <a:prstGeom prst="rect">
            <a:avLst/>
          </a:prstGeom>
        </p:spPr>
      </p:pic>
    </p:spTree>
    <p:extLst>
      <p:ext uri="{BB962C8B-B14F-4D97-AF65-F5344CB8AC3E}">
        <p14:creationId xmlns:p14="http://schemas.microsoft.com/office/powerpoint/2010/main" val="16694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462</TotalTime>
  <Words>2096</Words>
  <Application>Microsoft Office PowerPoint</Application>
  <PresentationFormat>Widescreen</PresentationFormat>
  <Paragraphs>129</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Cambria Math</vt:lpstr>
      <vt:lpstr>Calibri Light</vt:lpstr>
      <vt:lpstr>Arial</vt:lpstr>
      <vt:lpstr>Calibri</vt:lpstr>
      <vt:lpstr>UTM Avo</vt:lpstr>
      <vt:lpstr>Myriad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cp:revision>
  <dcterms:created xsi:type="dcterms:W3CDTF">2024-03-07T01:43:18Z</dcterms:created>
  <dcterms:modified xsi:type="dcterms:W3CDTF">2024-05-31T03:54:13Z</dcterms:modified>
</cp:coreProperties>
</file>