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6" r:id="rId10"/>
    <p:sldId id="269" r:id="rId11"/>
    <p:sldId id="272" r:id="rId12"/>
    <p:sldId id="273" r:id="rId13"/>
    <p:sldId id="274" r:id="rId14"/>
    <p:sldId id="275" r:id="rId15"/>
    <p:sldId id="276" r:id="rId16"/>
    <p:sldId id="27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20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A05C2-F700-0188-5992-694A5A832B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0CFAA6-F0C1-D410-A406-62C2DA3F94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E1FDFE-CD34-486B-4F74-21314C9E7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C73B-EEA4-44F6-AA04-94317D20B9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1373F-F38F-B39B-DFC4-80248CD43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39543D-BF39-569D-6E99-DFF28077B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709A-AC4B-47BC-98F2-D86C76C4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950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098CD-70BA-A5A2-9064-5DEAF4872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211C4A-192E-AC84-7C6F-16990B07A4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45EA5-FDA8-F8D9-AF9C-D576A37E9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C73B-EEA4-44F6-AA04-94317D20B9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8C02E-0204-4C56-2E30-BBC70AFEC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290AE-F757-4664-73B1-5AEF84ED3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709A-AC4B-47BC-98F2-D86C76C4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48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24061B-82C4-5090-D40A-BF39E511D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DC4DF1-1392-85C8-4537-C4F3915A1D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54139-4476-067D-6F86-CFE1F9185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C73B-EEA4-44F6-AA04-94317D20B9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37758-9A9E-EA80-C766-E9E378766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5C25A-EC13-7EA6-370F-D437EF31B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709A-AC4B-47BC-98F2-D86C76C4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678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97848-C899-A03C-E76B-645FC2F67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B7B65-A750-2996-4462-A35D693EF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820F34-D5DD-E6F8-57FF-82E2EE93D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C73B-EEA4-44F6-AA04-94317D20B9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4B177-5306-B0DD-BCAB-EDE5BF74C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361F7D-A26A-17FC-BE11-97C78E0F8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709A-AC4B-47BC-98F2-D86C76C4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60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4E584-08A4-44DE-6DE1-AFC0F0160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CB277A-7AB2-E2E1-39CB-69C4DB47D2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904EFD-9E1D-51A2-77B3-27746D152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C73B-EEA4-44F6-AA04-94317D20B9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F0DC7-E7E2-B45B-9FC2-A648C534F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A6A4B2-FD00-EC85-1A12-F9FD63823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709A-AC4B-47BC-98F2-D86C76C4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254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7ADA1-C1E7-F815-6DE5-18FAC18FF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C1A01-11B2-BF79-E08A-B925861D1E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6DD8A-8D4C-819C-3819-09FDE12D40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32E9F3-648F-C832-700E-10307B73A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C73B-EEA4-44F6-AA04-94317D20B9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C2E263-9B2D-8FCA-27DF-115DE3B84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9EC88F-E162-1FFF-962E-384FBB6D1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709A-AC4B-47BC-98F2-D86C76C4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859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CA062-F7EB-0175-5D11-44E7DB196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E3C44B-FF85-9DFD-38BB-44AFBB563E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479C8C-82E6-6789-BDFD-29B38CB0F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24BED9-C274-FD4E-DCF9-2CFFD3793A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AFA9F4-834F-6FEF-98E6-A30AA49B4B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716FD2-2954-F83F-E5C5-543AFEE4B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C73B-EEA4-44F6-AA04-94317D20B9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7E33A9-EF6D-52CF-735A-AD4E743EF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99A1AD-0F95-4FF6-2DBA-93173F5B9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709A-AC4B-47BC-98F2-D86C76C4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9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55257-4295-64FC-E625-8AFD923E3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FC0437-09B1-2B77-D9C4-407DCF1F1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C73B-EEA4-44F6-AA04-94317D20B9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B058E3-66A0-02DD-7CC5-B0D191047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7224B7-2940-71D5-E477-EB96CEBE9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709A-AC4B-47BC-98F2-D86C76C4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040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2BC8A6-AF50-134F-78A2-AFBE0CB0B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C73B-EEA4-44F6-AA04-94317D20B9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B5653C-C821-06EB-0C7F-D225F5339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91FA49-EB45-81FF-F366-47D0EBFA7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709A-AC4B-47BC-98F2-D86C76C4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205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02072-2357-5DBE-444A-3A1E87213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2FF50-E3B0-99F8-47B9-8ED06CDD3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536091-B27E-E8D7-7DC1-A7ED616929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4BF54D-1955-88C9-9BDA-D317B578A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C73B-EEA4-44F6-AA04-94317D20B9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EB84CC-FBCA-55E8-A62D-7DACBF082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4EC540-7F33-2AB6-286D-2857692BE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709A-AC4B-47BC-98F2-D86C76C4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12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2EC14-5D3E-F276-EC61-3D1AD4FB8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0FD1A2-2E63-33A0-D86D-399DA52488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E0F5F1-8302-D35D-3194-6D30AD602E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8993C7-FA57-B83B-7FFF-52B33996E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C73B-EEA4-44F6-AA04-94317D20B9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BE77C3-D21F-97E2-D534-B32386125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D29E40-64E4-81A3-F165-7B7B0C627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709A-AC4B-47BC-98F2-D86C76C4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90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FA5FD9-EC50-70E5-C4A8-E03AC5DBA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2387B8-C991-2ADD-9B43-34AD9681AE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3C1E4-8DE8-93B6-B19D-A8F00F5393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BC73B-EEA4-44F6-AA04-94317D20B9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B3440-639A-A123-980B-4325A54FDD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218F38-AFF9-3517-D60E-43FAB7D7BB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5709A-AC4B-47BC-98F2-D86C76C4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631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37D177-9DE9-31D7-DA6F-8EEBF69D8F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1975" cy="6858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B8BC49F-1878-D4FF-B7A8-76C8A2341351}"/>
              </a:ext>
            </a:extLst>
          </p:cNvPr>
          <p:cNvSpPr/>
          <p:nvPr/>
        </p:nvSpPr>
        <p:spPr>
          <a:xfrm>
            <a:off x="561975" y="0"/>
            <a:ext cx="657225" cy="685800"/>
          </a:xfrm>
          <a:prstGeom prst="rect">
            <a:avLst/>
          </a:prstGeom>
          <a:ln>
            <a:solidFill>
              <a:srgbClr val="2F209E"/>
            </a:solidFill>
          </a:ln>
          <a:scene3d>
            <a:camera prst="perspectiveAbove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LỚP 11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D6AF238-6BD7-B6D2-355B-2150740CB842}"/>
              </a:ext>
            </a:extLst>
          </p:cNvPr>
          <p:cNvSpPr/>
          <p:nvPr/>
        </p:nvSpPr>
        <p:spPr>
          <a:xfrm>
            <a:off x="1247775" y="0"/>
            <a:ext cx="1352549" cy="685800"/>
          </a:xfrm>
          <a:prstGeom prst="roundRect">
            <a:avLst/>
          </a:prstGeom>
          <a:ln>
            <a:solidFill>
              <a:srgbClr val="2F209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HƯƠNG 6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CE9BE29-ADB9-5219-A073-F838D2FC1E19}"/>
              </a:ext>
            </a:extLst>
          </p:cNvPr>
          <p:cNvSpPr/>
          <p:nvPr/>
        </p:nvSpPr>
        <p:spPr>
          <a:xfrm>
            <a:off x="3952874" y="0"/>
            <a:ext cx="8143875" cy="685800"/>
          </a:xfrm>
          <a:prstGeom prst="roundRect">
            <a:avLst/>
          </a:prstGeom>
          <a:ln>
            <a:solidFill>
              <a:srgbClr val="2F209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HỢP CHẤT CARBONYL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C7B851C-9B56-DB4F-3661-5E1CF718333C}"/>
              </a:ext>
            </a:extLst>
          </p:cNvPr>
          <p:cNvSpPr/>
          <p:nvPr/>
        </p:nvSpPr>
        <p:spPr>
          <a:xfrm>
            <a:off x="2647949" y="0"/>
            <a:ext cx="1266825" cy="685800"/>
          </a:xfrm>
          <a:prstGeom prst="roundRect">
            <a:avLst/>
          </a:prstGeom>
          <a:ln>
            <a:solidFill>
              <a:srgbClr val="2F209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BÀI 18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087B7A7-1019-33EA-145D-043FBE0A8ED8}"/>
              </a:ext>
            </a:extLst>
          </p:cNvPr>
          <p:cNvSpPr txBox="1"/>
          <p:nvPr/>
        </p:nvSpPr>
        <p:spPr>
          <a:xfrm>
            <a:off x="1666875" y="959882"/>
            <a:ext cx="88582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 6: </a:t>
            </a:r>
          </a:p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HỢP CHẤT CARBONYL VÀ CARBOXYLIC ACID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8662C0E-22B8-9003-7739-6AFB29B4DDB6}"/>
              </a:ext>
            </a:extLst>
          </p:cNvPr>
          <p:cNvSpPr txBox="1"/>
          <p:nvPr/>
        </p:nvSpPr>
        <p:spPr>
          <a:xfrm>
            <a:off x="3281361" y="2714208"/>
            <a:ext cx="61531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18: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HỢP CHẤT CARBONYL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CF1B4CD-7358-6A08-4262-47674CDA6E31}"/>
              </a:ext>
            </a:extLst>
          </p:cNvPr>
          <p:cNvSpPr/>
          <p:nvPr/>
        </p:nvSpPr>
        <p:spPr>
          <a:xfrm>
            <a:off x="495300" y="3638550"/>
            <a:ext cx="11201402" cy="288119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7F090E2D-06AB-0491-F03C-036FF0DA0E4F}"/>
              </a:ext>
            </a:extLst>
          </p:cNvPr>
          <p:cNvSpPr/>
          <p:nvPr/>
        </p:nvSpPr>
        <p:spPr>
          <a:xfrm>
            <a:off x="495299" y="3638550"/>
            <a:ext cx="1600199" cy="288119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NỘI DUNG </a:t>
            </a:r>
          </a:p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HỌC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2DAF238-FDC0-5BDE-844E-1D871A10206C}"/>
              </a:ext>
            </a:extLst>
          </p:cNvPr>
          <p:cNvSpPr txBox="1"/>
          <p:nvPr/>
        </p:nvSpPr>
        <p:spPr>
          <a:xfrm>
            <a:off x="2814635" y="3698666"/>
            <a:ext cx="8410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KHÁI NIỆM VÀ DANH PHÁP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C712E75-B370-A9EE-4F0D-F9CA4C7ECB19}"/>
              </a:ext>
            </a:extLst>
          </p:cNvPr>
          <p:cNvSpPr txBox="1"/>
          <p:nvPr/>
        </p:nvSpPr>
        <p:spPr>
          <a:xfrm>
            <a:off x="2814635" y="4415397"/>
            <a:ext cx="8410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TÍNH CHẤT VẬT LÝ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6087B7B-69A0-4DA0-8ADA-AD7102459CB5}"/>
              </a:ext>
            </a:extLst>
          </p:cNvPr>
          <p:cNvSpPr txBox="1"/>
          <p:nvPr/>
        </p:nvSpPr>
        <p:spPr>
          <a:xfrm>
            <a:off x="2814635" y="5047351"/>
            <a:ext cx="8410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TÍNH CHẤT HÓA HỌC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D98368D-28CB-D461-5267-F2723C994558}"/>
              </a:ext>
            </a:extLst>
          </p:cNvPr>
          <p:cNvSpPr txBox="1"/>
          <p:nvPr/>
        </p:nvSpPr>
        <p:spPr>
          <a:xfrm>
            <a:off x="2814635" y="5666958"/>
            <a:ext cx="8410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IV. ỨNG DỤNG VÀ ĐIỀU CHẾ</a:t>
            </a:r>
          </a:p>
        </p:txBody>
      </p:sp>
    </p:spTree>
    <p:extLst>
      <p:ext uri="{BB962C8B-B14F-4D97-AF65-F5344CB8AC3E}">
        <p14:creationId xmlns:p14="http://schemas.microsoft.com/office/powerpoint/2010/main" val="226939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2" grpId="0"/>
      <p:bldP spid="53" grpId="0" animBg="1"/>
      <p:bldP spid="55" grpId="0" animBg="1"/>
      <p:bldP spid="56" grpId="0"/>
      <p:bldP spid="57" grpId="0"/>
      <p:bldP spid="58" grpId="0"/>
      <p:bldP spid="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A81D75-48A5-5D9D-42A0-A129B5A2F039}"/>
              </a:ext>
            </a:extLst>
          </p:cNvPr>
          <p:cNvSpPr txBox="1"/>
          <p:nvPr/>
        </p:nvSpPr>
        <p:spPr>
          <a:xfrm>
            <a:off x="98425" y="49224"/>
            <a:ext cx="66484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Phản ứng oxi hóa aldehyde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111F8E-41F4-0FD9-E4AE-DEA760DD69E8}"/>
              </a:ext>
            </a:extLst>
          </p:cNvPr>
          <p:cNvSpPr txBox="1"/>
          <p:nvPr/>
        </p:nvSpPr>
        <p:spPr>
          <a:xfrm>
            <a:off x="446145" y="3429000"/>
            <a:ext cx="11299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acetaldehyde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tollens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A856DA-34DE-D3E3-0875-33585B0A9565}"/>
              </a:ext>
            </a:extLst>
          </p:cNvPr>
          <p:cNvSpPr txBox="1"/>
          <p:nvPr/>
        </p:nvSpPr>
        <p:spPr>
          <a:xfrm>
            <a:off x="909177" y="1348785"/>
            <a:ext cx="8529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AgNO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 NH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→  [Ag(NH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]OH + NH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A24F288-C924-1C14-C20A-5F08B35DC110}"/>
              </a:ext>
            </a:extLst>
          </p:cNvPr>
          <p:cNvSpPr txBox="1"/>
          <p:nvPr/>
        </p:nvSpPr>
        <p:spPr>
          <a:xfrm>
            <a:off x="4104968" y="2711043"/>
            <a:ext cx="5800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bám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C606A6-0AB9-ABC1-E882-8380E73C1A08}"/>
              </a:ext>
            </a:extLst>
          </p:cNvPr>
          <p:cNvSpPr txBox="1"/>
          <p:nvPr/>
        </p:nvSpPr>
        <p:spPr>
          <a:xfrm>
            <a:off x="909177" y="606132"/>
            <a:ext cx="66484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Phản ứng với thuốc thử Tollens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6880C3-F991-C59C-20F1-EA62439A67E7}"/>
              </a:ext>
            </a:extLst>
          </p:cNvPr>
          <p:cNvSpPr txBox="1"/>
          <p:nvPr/>
        </p:nvSpPr>
        <p:spPr>
          <a:xfrm>
            <a:off x="882290" y="2030945"/>
            <a:ext cx="10427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R-CH=O + 2 [Ag(NH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]OH →  R-COONH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+ 2Ag +  3 NH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</a:p>
        </p:txBody>
      </p:sp>
    </p:spTree>
    <p:extLst>
      <p:ext uri="{BB962C8B-B14F-4D97-AF65-F5344CB8AC3E}">
        <p14:creationId xmlns:p14="http://schemas.microsoft.com/office/powerpoint/2010/main" val="2595056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E72F8A7-B254-FA4C-58DC-D79C9703F051}"/>
              </a:ext>
            </a:extLst>
          </p:cNvPr>
          <p:cNvSpPr/>
          <p:nvPr/>
        </p:nvSpPr>
        <p:spPr>
          <a:xfrm>
            <a:off x="3409950" y="179614"/>
            <a:ext cx="5619750" cy="8001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TÍNH CHẤT HÓA HỌC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A81D75-48A5-5D9D-42A0-A129B5A2F039}"/>
              </a:ext>
            </a:extLst>
          </p:cNvPr>
          <p:cNvSpPr txBox="1"/>
          <p:nvPr/>
        </p:nvSpPr>
        <p:spPr>
          <a:xfrm>
            <a:off x="428625" y="1268976"/>
            <a:ext cx="66484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Phản ứng với hydrogen cyanide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111F8E-41F4-0FD9-E4AE-DEA760DD69E8}"/>
              </a:ext>
            </a:extLst>
          </p:cNvPr>
          <p:cNvSpPr txBox="1"/>
          <p:nvPr/>
        </p:nvSpPr>
        <p:spPr>
          <a:xfrm>
            <a:off x="514058" y="3717851"/>
            <a:ext cx="10840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ethanal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HCN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A856DA-34DE-D3E3-0875-33585B0A9565}"/>
              </a:ext>
            </a:extLst>
          </p:cNvPr>
          <p:cNvSpPr txBox="1"/>
          <p:nvPr/>
        </p:nvSpPr>
        <p:spPr>
          <a:xfrm>
            <a:off x="647700" y="2478773"/>
            <a:ext cx="2023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R-CH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=O   +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CBF600-1B07-F998-FF95-07666EC03F2D}"/>
              </a:ext>
            </a:extLst>
          </p:cNvPr>
          <p:cNvSpPr txBox="1"/>
          <p:nvPr/>
        </p:nvSpPr>
        <p:spPr>
          <a:xfrm>
            <a:off x="2958098" y="2509642"/>
            <a:ext cx="451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6F99D8-6D06-2C1B-A325-005058ABBBBA}"/>
              </a:ext>
            </a:extLst>
          </p:cNvPr>
          <p:cNvSpPr txBox="1"/>
          <p:nvPr/>
        </p:nvSpPr>
        <p:spPr>
          <a:xfrm>
            <a:off x="3225716" y="2509642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874DCF5-ED03-6201-3740-F1F3E00FDD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1700" y="2309626"/>
            <a:ext cx="304800" cy="28575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1F48092-3444-148B-6A74-664DBF2AAA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5138" y="2340495"/>
            <a:ext cx="276225" cy="295275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40A108F-492D-44DB-F0A8-1750CC6DE317}"/>
              </a:ext>
            </a:extLst>
          </p:cNvPr>
          <p:cNvCxnSpPr>
            <a:stCxn id="5" idx="3"/>
          </p:cNvCxnSpPr>
          <p:nvPr/>
        </p:nvCxnSpPr>
        <p:spPr>
          <a:xfrm>
            <a:off x="3930566" y="2771252"/>
            <a:ext cx="99385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34F1B823-8D2E-3E56-41D1-7C4423775785}"/>
              </a:ext>
            </a:extLst>
          </p:cNvPr>
          <p:cNvSpPr txBox="1"/>
          <p:nvPr/>
        </p:nvSpPr>
        <p:spPr>
          <a:xfrm>
            <a:off x="5219700" y="2475898"/>
            <a:ext cx="3543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R-CH(CN)-OH</a:t>
            </a:r>
          </a:p>
        </p:txBody>
      </p:sp>
    </p:spTree>
    <p:extLst>
      <p:ext uri="{BB962C8B-B14F-4D97-AF65-F5344CB8AC3E}">
        <p14:creationId xmlns:p14="http://schemas.microsoft.com/office/powerpoint/2010/main" val="1221986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0.04143 L -0.02044 0.07453 C -0.02448 0.08032 -0.03073 0.08518 -0.03737 0.08518 C -0.04492 0.08518 -0.05091 0.08032 -0.05508 0.07453 L -0.07513 0.04143 " pathEditMode="relative" rAng="0" ptsTypes="AAAAA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3" y="2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0.04143 L -0.04635 0.09513 C -0.05456 0.10694 -0.06706 0.11342 -0.08021 0.11342 C -0.09518 0.11342 -0.10716 0.10694 -0.11536 0.09513 L -0.15534 0.04143 " pathEditMode="relative" rAng="0" ptsTypes="AAAAA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61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3" grpId="0"/>
      <p:bldP spid="3" grpId="1"/>
      <p:bldP spid="5" grpId="0"/>
      <p:bldP spid="5" grpId="1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E72F8A7-B254-FA4C-58DC-D79C9703F051}"/>
              </a:ext>
            </a:extLst>
          </p:cNvPr>
          <p:cNvSpPr/>
          <p:nvPr/>
        </p:nvSpPr>
        <p:spPr>
          <a:xfrm>
            <a:off x="3409950" y="179614"/>
            <a:ext cx="5619750" cy="8001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TÍNH CHẤT HÓA HỌC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A81D75-48A5-5D9D-42A0-A129B5A2F039}"/>
              </a:ext>
            </a:extLst>
          </p:cNvPr>
          <p:cNvSpPr txBox="1"/>
          <p:nvPr/>
        </p:nvSpPr>
        <p:spPr>
          <a:xfrm>
            <a:off x="428625" y="1268976"/>
            <a:ext cx="66484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phản ứng tạo iodoform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EDDEEC-2EA3-09C8-07EB-717AF979C62D}"/>
              </a:ext>
            </a:extLst>
          </p:cNvPr>
          <p:cNvSpPr txBox="1"/>
          <p:nvPr/>
        </p:nvSpPr>
        <p:spPr>
          <a:xfrm>
            <a:off x="847724" y="2143013"/>
            <a:ext cx="10963275" cy="10074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0480" algn="just">
              <a:lnSpc>
                <a:spcPct val="120000"/>
              </a:lnSpc>
              <a:spcAft>
                <a:spcPts val="800"/>
              </a:spcAft>
            </a:pP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Tổng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quát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CH</a:t>
            </a:r>
            <a:r>
              <a:rPr lang="en-US" sz="2400" kern="1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CO-R + 3I</a:t>
            </a:r>
            <a:r>
              <a:rPr lang="en-US" sz="2400" kern="1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+ 4 NaOH → CH</a:t>
            </a:r>
            <a:r>
              <a:rPr lang="en-US" sz="2400" kern="1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COONa + 3NaI + CHI</a:t>
            </a:r>
            <a:r>
              <a:rPr lang="en-US" sz="2400" kern="1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+ 3H</a:t>
            </a:r>
            <a:r>
              <a:rPr lang="en-US" sz="2400" kern="1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                                       (iodoform) </a:t>
            </a:r>
            <a:r>
              <a:rPr lang="en-GB" sz="2400" b="1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GB" sz="24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tủa</a:t>
            </a:r>
            <a:r>
              <a:rPr lang="en-GB" sz="24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vàng</a:t>
            </a:r>
            <a:endParaRPr lang="en-US" sz="24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409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26E6B0-09B5-6FC4-6742-1DBE4D5424DD}"/>
              </a:ext>
            </a:extLst>
          </p:cNvPr>
          <p:cNvSpPr/>
          <p:nvPr/>
        </p:nvSpPr>
        <p:spPr>
          <a:xfrm>
            <a:off x="514350" y="304799"/>
            <a:ext cx="11363325" cy="16097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1: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dưới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đây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carbonyl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CH</a:t>
            </a:r>
            <a:r>
              <a:rPr lang="en-US" sz="28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COOH                   	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O=HC-CH=O 	</a:t>
            </a:r>
          </a:p>
          <a:p>
            <a:pPr>
              <a:lnSpc>
                <a:spcPct val="120000"/>
              </a:lnSpc>
            </a:pP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(CH</a:t>
            </a:r>
            <a:r>
              <a:rPr lang="en-US" sz="28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sz="28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            		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CH</a:t>
            </a:r>
            <a:r>
              <a:rPr lang="en-US" sz="28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-CH=O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Circle: Hollow 4">
            <a:extLst>
              <a:ext uri="{FF2B5EF4-FFF2-40B4-BE49-F238E27FC236}">
                <a16:creationId xmlns:a16="http://schemas.microsoft.com/office/drawing/2014/main" id="{2A4C0358-DA3A-B5C0-6CE6-837FC4DEE5CC}"/>
              </a:ext>
            </a:extLst>
          </p:cNvPr>
          <p:cNvSpPr/>
          <p:nvPr/>
        </p:nvSpPr>
        <p:spPr>
          <a:xfrm>
            <a:off x="400050" y="852487"/>
            <a:ext cx="619125" cy="514350"/>
          </a:xfrm>
          <a:prstGeom prst="donut">
            <a:avLst>
              <a:gd name="adj" fmla="val 12037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DDF4A6-5D83-5C90-E5E7-077B3FBBE358}"/>
              </a:ext>
            </a:extLst>
          </p:cNvPr>
          <p:cNvSpPr/>
          <p:nvPr/>
        </p:nvSpPr>
        <p:spPr>
          <a:xfrm>
            <a:off x="514349" y="2181225"/>
            <a:ext cx="11363325" cy="9048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ketone?</a:t>
            </a:r>
          </a:p>
          <a:p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H-CH=O            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O=HC-CH=O 	    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(CH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            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CH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-CH=O</a:t>
            </a:r>
          </a:p>
        </p:txBody>
      </p:sp>
      <p:sp>
        <p:nvSpPr>
          <p:cNvPr id="7" name="Circle: Hollow 6">
            <a:extLst>
              <a:ext uri="{FF2B5EF4-FFF2-40B4-BE49-F238E27FC236}">
                <a16:creationId xmlns:a16="http://schemas.microsoft.com/office/drawing/2014/main" id="{5DD1455F-2537-6EEF-0751-DEBF782A451F}"/>
              </a:ext>
            </a:extLst>
          </p:cNvPr>
          <p:cNvSpPr/>
          <p:nvPr/>
        </p:nvSpPr>
        <p:spPr>
          <a:xfrm>
            <a:off x="6324600" y="2588418"/>
            <a:ext cx="619125" cy="514350"/>
          </a:xfrm>
          <a:prstGeom prst="donut">
            <a:avLst>
              <a:gd name="adj" fmla="val 12037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4B7C648-FF01-5761-E146-F941311D84F8}"/>
              </a:ext>
            </a:extLst>
          </p:cNvPr>
          <p:cNvSpPr/>
          <p:nvPr/>
        </p:nvSpPr>
        <p:spPr>
          <a:xfrm>
            <a:off x="514348" y="3188491"/>
            <a:ext cx="11363325" cy="16097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aldehyde no,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hở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                    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       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C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2n+2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            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C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2n-2­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0" name="Circle: Hollow 9">
            <a:extLst>
              <a:ext uri="{FF2B5EF4-FFF2-40B4-BE49-F238E27FC236}">
                <a16:creationId xmlns:a16="http://schemas.microsoft.com/office/drawing/2014/main" id="{CA8A90F0-88F6-413C-CD8F-7FC6FCFBBD91}"/>
              </a:ext>
            </a:extLst>
          </p:cNvPr>
          <p:cNvSpPr/>
          <p:nvPr/>
        </p:nvSpPr>
        <p:spPr>
          <a:xfrm>
            <a:off x="400050" y="4343402"/>
            <a:ext cx="619125" cy="514350"/>
          </a:xfrm>
          <a:prstGeom prst="donut">
            <a:avLst>
              <a:gd name="adj" fmla="val 12037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07F751-A01F-6E91-B301-93E00FE6B296}"/>
              </a:ext>
            </a:extLst>
          </p:cNvPr>
          <p:cNvSpPr txBox="1"/>
          <p:nvPr/>
        </p:nvSpPr>
        <p:spPr>
          <a:xfrm>
            <a:off x="400050" y="5022051"/>
            <a:ext cx="11544299" cy="15983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0480" marR="30480" algn="just">
              <a:lnSpc>
                <a:spcPct val="120000"/>
              </a:lnSpc>
            </a:pPr>
            <a:r>
              <a:rPr lang="en-US" sz="2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4: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Tên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</a:t>
            </a:r>
            <a:r>
              <a:rPr lang="en-US" sz="2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=CH-CHO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30480" marR="30480" algn="just">
              <a:lnSpc>
                <a:spcPct val="120000"/>
              </a:lnSpc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propionic aldehyde.    			B. acrylic aldehyde.	    </a:t>
            </a:r>
          </a:p>
          <a:p>
            <a:pPr marL="30480" marR="30480" algn="just">
              <a:lnSpc>
                <a:spcPct val="120000"/>
              </a:lnSpc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C.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propendehyde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       			D. propenal.</a:t>
            </a:r>
          </a:p>
        </p:txBody>
      </p:sp>
      <p:sp>
        <p:nvSpPr>
          <p:cNvPr id="13" name="Circle: Hollow 12">
            <a:extLst>
              <a:ext uri="{FF2B5EF4-FFF2-40B4-BE49-F238E27FC236}">
                <a16:creationId xmlns:a16="http://schemas.microsoft.com/office/drawing/2014/main" id="{4945A42C-3949-EF96-FEFD-CD691FCD9658}"/>
              </a:ext>
            </a:extLst>
          </p:cNvPr>
          <p:cNvSpPr/>
          <p:nvPr/>
        </p:nvSpPr>
        <p:spPr>
          <a:xfrm>
            <a:off x="5786437" y="5564069"/>
            <a:ext cx="619125" cy="514350"/>
          </a:xfrm>
          <a:prstGeom prst="donut">
            <a:avLst>
              <a:gd name="adj" fmla="val 12037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694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DBD5865-1597-9871-6BD9-FFF3EAD28384}"/>
              </a:ext>
            </a:extLst>
          </p:cNvPr>
          <p:cNvSpPr/>
          <p:nvPr/>
        </p:nvSpPr>
        <p:spPr>
          <a:xfrm>
            <a:off x="504825" y="342900"/>
            <a:ext cx="11315700" cy="11239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0480" marR="30480" algn="just">
              <a:lnSpc>
                <a:spcPct val="130000"/>
              </a:lnSpc>
              <a:spcAft>
                <a:spcPts val="800"/>
              </a:spcAft>
            </a:pPr>
            <a:r>
              <a:rPr lang="en-US" sz="2800" b="1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b="1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5: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aldehyde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en-US" sz="2800" kern="10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2800" kern="10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endParaRPr lang="en-US" sz="2800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30000"/>
              </a:lnSpc>
              <a:spcAft>
                <a:spcPts val="800"/>
              </a:spcAft>
            </a:pP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2.   		B. 3.    		C. 4.   			D. 5.</a:t>
            </a:r>
          </a:p>
        </p:txBody>
      </p:sp>
      <p:sp>
        <p:nvSpPr>
          <p:cNvPr id="5" name="Circle: Hollow 4">
            <a:extLst>
              <a:ext uri="{FF2B5EF4-FFF2-40B4-BE49-F238E27FC236}">
                <a16:creationId xmlns:a16="http://schemas.microsoft.com/office/drawing/2014/main" id="{2896ED2A-C4D6-E4A6-9F81-E75FED1EF28F}"/>
              </a:ext>
            </a:extLst>
          </p:cNvPr>
          <p:cNvSpPr/>
          <p:nvPr/>
        </p:nvSpPr>
        <p:spPr>
          <a:xfrm>
            <a:off x="5953125" y="1054893"/>
            <a:ext cx="619125" cy="514350"/>
          </a:xfrm>
          <a:prstGeom prst="donut">
            <a:avLst>
              <a:gd name="adj" fmla="val 12037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5B73D0-2914-4174-4110-50FC6D954EFE}"/>
              </a:ext>
            </a:extLst>
          </p:cNvPr>
          <p:cNvSpPr/>
          <p:nvPr/>
        </p:nvSpPr>
        <p:spPr>
          <a:xfrm>
            <a:off x="504825" y="1638298"/>
            <a:ext cx="11315700" cy="48768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0480" marR="30480" algn="just">
              <a:lnSpc>
                <a:spcPct val="125000"/>
              </a:lnSpc>
              <a:spcAft>
                <a:spcPts val="800"/>
              </a:spcAft>
            </a:pPr>
            <a:r>
              <a:rPr lang="en-US" sz="2800" b="1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b="1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6: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Cho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0480" marR="30480" algn="just">
              <a:lnSpc>
                <a:spcPct val="125000"/>
              </a:lnSpc>
              <a:spcAft>
                <a:spcPts val="800"/>
              </a:spcAft>
            </a:pP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(a) Aldehyde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khử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0480" marR="30480" algn="just">
              <a:lnSpc>
                <a:spcPct val="125000"/>
              </a:lnSpc>
              <a:spcAft>
                <a:spcPts val="800"/>
              </a:spcAft>
            </a:pP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(b) Aldehyde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oxi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bởi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NaBH</a:t>
            </a:r>
            <a:r>
              <a:rPr lang="en-US" sz="2800" kern="10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ancol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bậc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0480" marR="30480" algn="just">
              <a:lnSpc>
                <a:spcPct val="125000"/>
              </a:lnSpc>
              <a:spcAft>
                <a:spcPts val="800"/>
              </a:spcAft>
            </a:pP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(c) Aldehyde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thuốc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thử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tollens 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Ag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bám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ống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nghiệm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0480" marR="30480" algn="just">
              <a:lnSpc>
                <a:spcPct val="125000"/>
              </a:lnSpc>
              <a:spcAft>
                <a:spcPts val="800"/>
              </a:spcAft>
            </a:pP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(d)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aldehyde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ketone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Cu(OH)</a:t>
            </a:r>
            <a:r>
              <a:rPr lang="en-US" sz="2800" kern="10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/NaOH</a:t>
            </a:r>
          </a:p>
          <a:p>
            <a:pPr marL="30480" marR="30480" algn="just">
              <a:lnSpc>
                <a:spcPct val="125000"/>
              </a:lnSpc>
              <a:spcAft>
                <a:spcPts val="800"/>
              </a:spcAft>
            </a:pP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0480" marR="30480" algn="just">
              <a:lnSpc>
                <a:spcPct val="125000"/>
              </a:lnSpc>
              <a:spcAft>
                <a:spcPts val="800"/>
              </a:spcAft>
            </a:pP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1.   		       B. 2.    		    C. 3.    		                D. 4.</a:t>
            </a:r>
          </a:p>
        </p:txBody>
      </p:sp>
      <p:sp>
        <p:nvSpPr>
          <p:cNvPr id="7" name="Circle: Hollow 6">
            <a:extLst>
              <a:ext uri="{FF2B5EF4-FFF2-40B4-BE49-F238E27FC236}">
                <a16:creationId xmlns:a16="http://schemas.microsoft.com/office/drawing/2014/main" id="{CA6B885F-F032-E514-0913-FEBCB9E68A7B}"/>
              </a:ext>
            </a:extLst>
          </p:cNvPr>
          <p:cNvSpPr/>
          <p:nvPr/>
        </p:nvSpPr>
        <p:spPr>
          <a:xfrm>
            <a:off x="3743325" y="6000749"/>
            <a:ext cx="619125" cy="514350"/>
          </a:xfrm>
          <a:prstGeom prst="donut">
            <a:avLst>
              <a:gd name="adj" fmla="val 12037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51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718AE30-632E-D634-390C-44140DC8CEC7}"/>
              </a:ext>
            </a:extLst>
          </p:cNvPr>
          <p:cNvSpPr txBox="1"/>
          <p:nvPr/>
        </p:nvSpPr>
        <p:spPr>
          <a:xfrm>
            <a:off x="476250" y="281089"/>
            <a:ext cx="11506200" cy="13029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 marR="30480" algn="just">
              <a:lnSpc>
                <a:spcPct val="125000"/>
              </a:lnSpc>
              <a:spcAft>
                <a:spcPts val="800"/>
              </a:spcAft>
            </a:pPr>
            <a:r>
              <a:rPr lang="en-US" sz="32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7: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 Acetone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A. HCN.      B. LiAlH</a:t>
            </a:r>
            <a:r>
              <a:rPr lang="en-US" sz="32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             C. I</a:t>
            </a:r>
            <a:r>
              <a:rPr lang="en-US" sz="32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/NaOH  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   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D.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thuốc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thử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Tollens </a:t>
            </a:r>
            <a:endParaRPr lang="en-US" sz="3200" dirty="0"/>
          </a:p>
        </p:txBody>
      </p:sp>
      <p:sp>
        <p:nvSpPr>
          <p:cNvPr id="6" name="Circle: Hollow 5">
            <a:extLst>
              <a:ext uri="{FF2B5EF4-FFF2-40B4-BE49-F238E27FC236}">
                <a16:creationId xmlns:a16="http://schemas.microsoft.com/office/drawing/2014/main" id="{0A02BED5-0936-1D8C-4AD8-43C32E63D0C0}"/>
              </a:ext>
            </a:extLst>
          </p:cNvPr>
          <p:cNvSpPr/>
          <p:nvPr/>
        </p:nvSpPr>
        <p:spPr>
          <a:xfrm>
            <a:off x="8315325" y="1069660"/>
            <a:ext cx="619125" cy="514350"/>
          </a:xfrm>
          <a:prstGeom prst="donut">
            <a:avLst>
              <a:gd name="adj" fmla="val 12037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3DD9E3E-191B-0B50-1B03-C65C70675B42}"/>
              </a:ext>
            </a:extLst>
          </p:cNvPr>
          <p:cNvSpPr txBox="1"/>
          <p:nvPr/>
        </p:nvSpPr>
        <p:spPr>
          <a:xfrm>
            <a:off x="342900" y="1806049"/>
            <a:ext cx="11639550" cy="26408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 marR="30480" algn="just">
              <a:lnSpc>
                <a:spcPct val="120000"/>
              </a:lnSpc>
            </a:pPr>
            <a:r>
              <a:rPr lang="en-US" sz="2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8: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đây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formic aldehyde</a:t>
            </a:r>
          </a:p>
          <a:p>
            <a:pPr marL="30480" marR="30480" algn="just">
              <a:lnSpc>
                <a:spcPct val="120000"/>
              </a:lnSpc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nhựa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urea-formaldehyde.		</a:t>
            </a:r>
          </a:p>
          <a:p>
            <a:pPr marL="30480" marR="30480" algn="just">
              <a:lnSpc>
                <a:spcPct val="120000"/>
              </a:lnSpc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nhựa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phenol-formaldehyde.</a:t>
            </a:r>
          </a:p>
          <a:p>
            <a:pPr>
              <a:lnSpc>
                <a:spcPct val="120000"/>
              </a:lnSpc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 .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Dùng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tẩy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uế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ngâm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mẫu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		</a:t>
            </a:r>
          </a:p>
          <a:p>
            <a:pPr>
              <a:lnSpc>
                <a:spcPct val="120000"/>
              </a:lnSpc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D.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Dùng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sản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xuất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acetic acid</a:t>
            </a:r>
            <a:endParaRPr lang="en-US" sz="2800" dirty="0"/>
          </a:p>
        </p:txBody>
      </p:sp>
      <p:sp>
        <p:nvSpPr>
          <p:cNvPr id="9" name="Circle: Hollow 8">
            <a:extLst>
              <a:ext uri="{FF2B5EF4-FFF2-40B4-BE49-F238E27FC236}">
                <a16:creationId xmlns:a16="http://schemas.microsoft.com/office/drawing/2014/main" id="{E2B4B354-AA5D-FF50-806F-3DF2732945E7}"/>
              </a:ext>
            </a:extLst>
          </p:cNvPr>
          <p:cNvSpPr/>
          <p:nvPr/>
        </p:nvSpPr>
        <p:spPr>
          <a:xfrm>
            <a:off x="209550" y="3841435"/>
            <a:ext cx="619125" cy="514350"/>
          </a:xfrm>
          <a:prstGeom prst="donut">
            <a:avLst>
              <a:gd name="adj" fmla="val 12037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61444D6-A93E-A4E8-DFFC-9903CA048860}"/>
              </a:ext>
            </a:extLst>
          </p:cNvPr>
          <p:cNvSpPr txBox="1"/>
          <p:nvPr/>
        </p:nvSpPr>
        <p:spPr>
          <a:xfrm>
            <a:off x="342900" y="4522775"/>
            <a:ext cx="11639550" cy="18056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800"/>
              </a:spcAft>
              <a:tabLst>
                <a:tab pos="1620520" algn="l"/>
                <a:tab pos="4860925" algn="l"/>
              </a:tabLst>
            </a:pPr>
            <a:r>
              <a:rPr lang="pt-BR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9</a:t>
            </a:r>
            <a:r>
              <a:rPr lang="pt-BR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Thứ tự giảm dần nhiệt độ sôi của các chất CH</a:t>
            </a:r>
            <a:r>
              <a:rPr lang="pt-BR" sz="2800" kern="1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pt-BR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CHO, C</a:t>
            </a:r>
            <a:r>
              <a:rPr lang="pt-BR" sz="2800" kern="1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t-BR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pt-BR" sz="2800" kern="1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pt-BR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OH, H</a:t>
            </a:r>
            <a:r>
              <a:rPr lang="pt-BR" sz="2800" kern="1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t-BR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là</a:t>
            </a:r>
            <a:endParaRPr lang="en-US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  <a:spcAft>
                <a:spcPts val="800"/>
              </a:spcAft>
              <a:tabLst>
                <a:tab pos="1620520" algn="l"/>
                <a:tab pos="4860925" algn="l"/>
              </a:tabLst>
            </a:pPr>
            <a:r>
              <a:rPr lang="pt-BR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H</a:t>
            </a:r>
            <a:r>
              <a:rPr lang="pt-BR" sz="2800" kern="1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t-BR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O, CH</a:t>
            </a:r>
            <a:r>
              <a:rPr lang="pt-BR" sz="2800" kern="1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pt-BR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CHO, C</a:t>
            </a:r>
            <a:r>
              <a:rPr lang="pt-BR" sz="2800" kern="1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t-BR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pt-BR" sz="2800" kern="1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pt-BR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OH.		B. H</a:t>
            </a:r>
            <a:r>
              <a:rPr lang="pt-BR" sz="2800" kern="1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t-BR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O, C</a:t>
            </a:r>
            <a:r>
              <a:rPr lang="pt-BR" sz="2800" kern="1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t-BR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pt-BR" sz="2800" kern="1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pt-BR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OH, CH</a:t>
            </a:r>
            <a:r>
              <a:rPr lang="pt-BR" sz="2800" kern="1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pt-BR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CHO.  	</a:t>
            </a:r>
            <a:endParaRPr lang="en-US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C. CH</a:t>
            </a:r>
            <a:r>
              <a:rPr lang="pt-BR" sz="28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pt-B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CHO, H</a:t>
            </a:r>
            <a:r>
              <a:rPr lang="pt-BR" sz="28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pt-B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O, C</a:t>
            </a:r>
            <a:r>
              <a:rPr lang="pt-BR" sz="28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pt-B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</a:t>
            </a:r>
            <a:r>
              <a:rPr lang="pt-BR" sz="28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5</a:t>
            </a:r>
            <a:r>
              <a:rPr lang="pt-B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OH.		D. CH</a:t>
            </a:r>
            <a:r>
              <a:rPr lang="pt-BR" sz="28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pt-B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CHO, C</a:t>
            </a:r>
            <a:r>
              <a:rPr lang="pt-BR" sz="28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pt-B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</a:t>
            </a:r>
            <a:r>
              <a:rPr lang="pt-BR" sz="28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5</a:t>
            </a:r>
            <a:r>
              <a:rPr lang="pt-B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OH, H</a:t>
            </a:r>
            <a:r>
              <a:rPr lang="pt-BR" sz="28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pt-B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O.</a:t>
            </a:r>
            <a:endParaRPr lang="en-US" sz="2800" dirty="0"/>
          </a:p>
        </p:txBody>
      </p:sp>
      <p:sp>
        <p:nvSpPr>
          <p:cNvPr id="12" name="Circle: Hollow 11">
            <a:extLst>
              <a:ext uri="{FF2B5EF4-FFF2-40B4-BE49-F238E27FC236}">
                <a16:creationId xmlns:a16="http://schemas.microsoft.com/office/drawing/2014/main" id="{192D6C58-B7C3-5100-BB37-B47C52FFCBAF}"/>
              </a:ext>
            </a:extLst>
          </p:cNvPr>
          <p:cNvSpPr/>
          <p:nvPr/>
        </p:nvSpPr>
        <p:spPr>
          <a:xfrm>
            <a:off x="5786437" y="5251135"/>
            <a:ext cx="619125" cy="514350"/>
          </a:xfrm>
          <a:prstGeom prst="donut">
            <a:avLst>
              <a:gd name="adj" fmla="val 12037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46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FB1BF00-17A8-F829-799E-72AC1F6BDD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" y="1323491"/>
            <a:ext cx="7677150" cy="501427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44AD589-0D31-34D3-D0D0-E4376FBF4E8C}"/>
              </a:ext>
            </a:extLst>
          </p:cNvPr>
          <p:cNvSpPr/>
          <p:nvPr/>
        </p:nvSpPr>
        <p:spPr>
          <a:xfrm>
            <a:off x="3181350" y="238125"/>
            <a:ext cx="6448425" cy="5810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 Ô CHỮ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84CB80-556F-5980-838F-10134E5877EE}"/>
              </a:ext>
            </a:extLst>
          </p:cNvPr>
          <p:cNvSpPr/>
          <p:nvPr/>
        </p:nvSpPr>
        <p:spPr>
          <a:xfrm>
            <a:off x="409575" y="1381126"/>
            <a:ext cx="704850" cy="62865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5F7DD6B-E047-18A7-8899-A0454940658A}"/>
              </a:ext>
            </a:extLst>
          </p:cNvPr>
          <p:cNvSpPr/>
          <p:nvPr/>
        </p:nvSpPr>
        <p:spPr>
          <a:xfrm>
            <a:off x="409575" y="2009775"/>
            <a:ext cx="704850" cy="57117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0A13A39-5EF8-EDCB-7091-879D6C8CF81B}"/>
              </a:ext>
            </a:extLst>
          </p:cNvPr>
          <p:cNvSpPr/>
          <p:nvPr/>
        </p:nvSpPr>
        <p:spPr>
          <a:xfrm>
            <a:off x="380999" y="2604683"/>
            <a:ext cx="704850" cy="60054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685B2B4-366F-B053-6A50-96B0A17B077D}"/>
              </a:ext>
            </a:extLst>
          </p:cNvPr>
          <p:cNvSpPr/>
          <p:nvPr/>
        </p:nvSpPr>
        <p:spPr>
          <a:xfrm>
            <a:off x="380999" y="3228963"/>
            <a:ext cx="704850" cy="60166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12DAA68-23B2-F441-5C01-8B7AC6F30150}"/>
              </a:ext>
            </a:extLst>
          </p:cNvPr>
          <p:cNvSpPr/>
          <p:nvPr/>
        </p:nvSpPr>
        <p:spPr>
          <a:xfrm>
            <a:off x="371474" y="3830630"/>
            <a:ext cx="714375" cy="60166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77354AD-EAFC-4D20-020E-C0CF26CE4641}"/>
              </a:ext>
            </a:extLst>
          </p:cNvPr>
          <p:cNvSpPr/>
          <p:nvPr/>
        </p:nvSpPr>
        <p:spPr>
          <a:xfrm>
            <a:off x="342900" y="4432297"/>
            <a:ext cx="742949" cy="60166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C3ECA0C-8117-D5D4-AC70-FF0D5469811B}"/>
              </a:ext>
            </a:extLst>
          </p:cNvPr>
          <p:cNvSpPr/>
          <p:nvPr/>
        </p:nvSpPr>
        <p:spPr>
          <a:xfrm>
            <a:off x="319087" y="5033964"/>
            <a:ext cx="742949" cy="601667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26DD0FB-8076-4875-9959-F87208E3BDD6}"/>
              </a:ext>
            </a:extLst>
          </p:cNvPr>
          <p:cNvSpPr/>
          <p:nvPr/>
        </p:nvSpPr>
        <p:spPr>
          <a:xfrm>
            <a:off x="319088" y="5647207"/>
            <a:ext cx="742948" cy="69056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BF2A8B4-8B48-D237-D5A4-5CEC618071B4}"/>
              </a:ext>
            </a:extLst>
          </p:cNvPr>
          <p:cNvSpPr/>
          <p:nvPr/>
        </p:nvSpPr>
        <p:spPr>
          <a:xfrm>
            <a:off x="8658225" y="1695451"/>
            <a:ext cx="3295650" cy="50142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46F069F-99D4-66B9-E4FF-55B3827F2C37}"/>
              </a:ext>
            </a:extLst>
          </p:cNvPr>
          <p:cNvSpPr txBox="1"/>
          <p:nvPr/>
        </p:nvSpPr>
        <p:spPr>
          <a:xfrm>
            <a:off x="8790940" y="1931290"/>
            <a:ext cx="3058160" cy="21154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nl-NL" sz="28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HÀNG NGANG 1. </a:t>
            </a:r>
            <a:r>
              <a:rPr lang="nl-NL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 chất carbonyl có mạch ... thì tan tốt trong nước</a:t>
            </a:r>
            <a:endParaRPr lang="en-US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56C9ACB7-680F-10EB-3284-B70402BD82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796240"/>
              </p:ext>
            </p:extLst>
          </p:nvPr>
        </p:nvGraphicFramePr>
        <p:xfrm>
          <a:off x="3014026" y="1404939"/>
          <a:ext cx="2433640" cy="581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410">
                  <a:extLst>
                    <a:ext uri="{9D8B030D-6E8A-4147-A177-3AD203B41FA5}">
                      <a16:colId xmlns:a16="http://schemas.microsoft.com/office/drawing/2014/main" val="3936474449"/>
                    </a:ext>
                  </a:extLst>
                </a:gridCol>
                <a:gridCol w="608410">
                  <a:extLst>
                    <a:ext uri="{9D8B030D-6E8A-4147-A177-3AD203B41FA5}">
                      <a16:colId xmlns:a16="http://schemas.microsoft.com/office/drawing/2014/main" val="3806792671"/>
                    </a:ext>
                  </a:extLst>
                </a:gridCol>
                <a:gridCol w="608410">
                  <a:extLst>
                    <a:ext uri="{9D8B030D-6E8A-4147-A177-3AD203B41FA5}">
                      <a16:colId xmlns:a16="http://schemas.microsoft.com/office/drawing/2014/main" val="2840843640"/>
                    </a:ext>
                  </a:extLst>
                </a:gridCol>
                <a:gridCol w="608410">
                  <a:extLst>
                    <a:ext uri="{9D8B030D-6E8A-4147-A177-3AD203B41FA5}">
                      <a16:colId xmlns:a16="http://schemas.microsoft.com/office/drawing/2014/main" val="3512583134"/>
                    </a:ext>
                  </a:extLst>
                </a:gridCol>
              </a:tblGrid>
              <a:tr h="58102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853938"/>
                  </a:ext>
                </a:extLst>
              </a:tr>
            </a:tbl>
          </a:graphicData>
        </a:graphic>
      </p:graphicFrame>
      <p:graphicFrame>
        <p:nvGraphicFramePr>
          <p:cNvPr id="20" name="Table 18">
            <a:extLst>
              <a:ext uri="{FF2B5EF4-FFF2-40B4-BE49-F238E27FC236}">
                <a16:creationId xmlns:a16="http://schemas.microsoft.com/office/drawing/2014/main" id="{6F4806C2-1036-D888-F6A2-7C9F5BF951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754829"/>
              </p:ext>
            </p:extLst>
          </p:nvPr>
        </p:nvGraphicFramePr>
        <p:xfrm>
          <a:off x="3014026" y="1391134"/>
          <a:ext cx="2433640" cy="581024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608410">
                  <a:extLst>
                    <a:ext uri="{9D8B030D-6E8A-4147-A177-3AD203B41FA5}">
                      <a16:colId xmlns:a16="http://schemas.microsoft.com/office/drawing/2014/main" val="3936474449"/>
                    </a:ext>
                  </a:extLst>
                </a:gridCol>
                <a:gridCol w="608410">
                  <a:extLst>
                    <a:ext uri="{9D8B030D-6E8A-4147-A177-3AD203B41FA5}">
                      <a16:colId xmlns:a16="http://schemas.microsoft.com/office/drawing/2014/main" val="3806792671"/>
                    </a:ext>
                  </a:extLst>
                </a:gridCol>
                <a:gridCol w="608410">
                  <a:extLst>
                    <a:ext uri="{9D8B030D-6E8A-4147-A177-3AD203B41FA5}">
                      <a16:colId xmlns:a16="http://schemas.microsoft.com/office/drawing/2014/main" val="2840843640"/>
                    </a:ext>
                  </a:extLst>
                </a:gridCol>
                <a:gridCol w="608410">
                  <a:extLst>
                    <a:ext uri="{9D8B030D-6E8A-4147-A177-3AD203B41FA5}">
                      <a16:colId xmlns:a16="http://schemas.microsoft.com/office/drawing/2014/main" val="3512583134"/>
                    </a:ext>
                  </a:extLst>
                </a:gridCol>
              </a:tblGrid>
              <a:tr h="58102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853938"/>
                  </a:ext>
                </a:extLst>
              </a:tr>
            </a:tbl>
          </a:graphicData>
        </a:graphic>
      </p:graphicFrame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4A76ED62-B937-FFF8-DCCA-1893BAC2D6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142217"/>
              </p:ext>
            </p:extLst>
          </p:nvPr>
        </p:nvGraphicFramePr>
        <p:xfrm>
          <a:off x="3014026" y="1985963"/>
          <a:ext cx="4224975" cy="628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568">
                  <a:extLst>
                    <a:ext uri="{9D8B030D-6E8A-4147-A177-3AD203B41FA5}">
                      <a16:colId xmlns:a16="http://schemas.microsoft.com/office/drawing/2014/main" val="2022803127"/>
                    </a:ext>
                  </a:extLst>
                </a:gridCol>
                <a:gridCol w="600552">
                  <a:extLst>
                    <a:ext uri="{9D8B030D-6E8A-4147-A177-3AD203B41FA5}">
                      <a16:colId xmlns:a16="http://schemas.microsoft.com/office/drawing/2014/main" val="2136460160"/>
                    </a:ext>
                  </a:extLst>
                </a:gridCol>
                <a:gridCol w="633404">
                  <a:extLst>
                    <a:ext uri="{9D8B030D-6E8A-4147-A177-3AD203B41FA5}">
                      <a16:colId xmlns:a16="http://schemas.microsoft.com/office/drawing/2014/main" val="2781842613"/>
                    </a:ext>
                  </a:extLst>
                </a:gridCol>
                <a:gridCol w="587225">
                  <a:extLst>
                    <a:ext uri="{9D8B030D-6E8A-4147-A177-3AD203B41FA5}">
                      <a16:colId xmlns:a16="http://schemas.microsoft.com/office/drawing/2014/main" val="1082599991"/>
                    </a:ext>
                  </a:extLst>
                </a:gridCol>
                <a:gridCol w="593090">
                  <a:extLst>
                    <a:ext uri="{9D8B030D-6E8A-4147-A177-3AD203B41FA5}">
                      <a16:colId xmlns:a16="http://schemas.microsoft.com/office/drawing/2014/main" val="1883946602"/>
                    </a:ext>
                  </a:extLst>
                </a:gridCol>
                <a:gridCol w="603568">
                  <a:extLst>
                    <a:ext uri="{9D8B030D-6E8A-4147-A177-3AD203B41FA5}">
                      <a16:colId xmlns:a16="http://schemas.microsoft.com/office/drawing/2014/main" val="3565091508"/>
                    </a:ext>
                  </a:extLst>
                </a:gridCol>
                <a:gridCol w="603568">
                  <a:extLst>
                    <a:ext uri="{9D8B030D-6E8A-4147-A177-3AD203B41FA5}">
                      <a16:colId xmlns:a16="http://schemas.microsoft.com/office/drawing/2014/main" val="4049576026"/>
                    </a:ext>
                  </a:extLst>
                </a:gridCol>
              </a:tblGrid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371577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BE041CC4-6BEC-F39A-8FCA-09BC2F15C4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021608"/>
              </p:ext>
            </p:extLst>
          </p:nvPr>
        </p:nvGraphicFramePr>
        <p:xfrm>
          <a:off x="3004183" y="1971193"/>
          <a:ext cx="4224975" cy="64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568">
                  <a:extLst>
                    <a:ext uri="{9D8B030D-6E8A-4147-A177-3AD203B41FA5}">
                      <a16:colId xmlns:a16="http://schemas.microsoft.com/office/drawing/2014/main" val="2022803127"/>
                    </a:ext>
                  </a:extLst>
                </a:gridCol>
                <a:gridCol w="600552">
                  <a:extLst>
                    <a:ext uri="{9D8B030D-6E8A-4147-A177-3AD203B41FA5}">
                      <a16:colId xmlns:a16="http://schemas.microsoft.com/office/drawing/2014/main" val="2136460160"/>
                    </a:ext>
                  </a:extLst>
                </a:gridCol>
                <a:gridCol w="633404">
                  <a:extLst>
                    <a:ext uri="{9D8B030D-6E8A-4147-A177-3AD203B41FA5}">
                      <a16:colId xmlns:a16="http://schemas.microsoft.com/office/drawing/2014/main" val="2781842613"/>
                    </a:ext>
                  </a:extLst>
                </a:gridCol>
                <a:gridCol w="587225">
                  <a:extLst>
                    <a:ext uri="{9D8B030D-6E8A-4147-A177-3AD203B41FA5}">
                      <a16:colId xmlns:a16="http://schemas.microsoft.com/office/drawing/2014/main" val="1082599991"/>
                    </a:ext>
                  </a:extLst>
                </a:gridCol>
                <a:gridCol w="593090">
                  <a:extLst>
                    <a:ext uri="{9D8B030D-6E8A-4147-A177-3AD203B41FA5}">
                      <a16:colId xmlns:a16="http://schemas.microsoft.com/office/drawing/2014/main" val="1883946602"/>
                    </a:ext>
                  </a:extLst>
                </a:gridCol>
                <a:gridCol w="603568">
                  <a:extLst>
                    <a:ext uri="{9D8B030D-6E8A-4147-A177-3AD203B41FA5}">
                      <a16:colId xmlns:a16="http://schemas.microsoft.com/office/drawing/2014/main" val="3565091508"/>
                    </a:ext>
                  </a:extLst>
                </a:gridCol>
                <a:gridCol w="603568">
                  <a:extLst>
                    <a:ext uri="{9D8B030D-6E8A-4147-A177-3AD203B41FA5}">
                      <a16:colId xmlns:a16="http://schemas.microsoft.com/office/drawing/2014/main" val="4049576026"/>
                    </a:ext>
                  </a:extLst>
                </a:gridCol>
              </a:tblGrid>
              <a:tr h="6434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371577"/>
                  </a:ext>
                </a:extLst>
              </a:tr>
            </a:tbl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F6DC6736-B6C1-0F6C-315D-A26438D09A77}"/>
              </a:ext>
            </a:extLst>
          </p:cNvPr>
          <p:cNvSpPr txBox="1"/>
          <p:nvPr/>
        </p:nvSpPr>
        <p:spPr>
          <a:xfrm>
            <a:off x="8843328" y="1971193"/>
            <a:ext cx="3058160" cy="21154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nl-NL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HÀNG NGANG 2. </a:t>
            </a:r>
            <a:r>
              <a:rPr lang="nl-NL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Tên hợp chất AgNO</a:t>
            </a:r>
            <a:r>
              <a:rPr lang="nl-NL" sz="2800" kern="1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nl-NL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trong NH</a:t>
            </a:r>
            <a:r>
              <a:rPr lang="nl-NL" sz="2800" kern="1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nl-NL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dư</a:t>
            </a:r>
            <a:endParaRPr lang="en-US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Table 25">
            <a:extLst>
              <a:ext uri="{FF2B5EF4-FFF2-40B4-BE49-F238E27FC236}">
                <a16:creationId xmlns:a16="http://schemas.microsoft.com/office/drawing/2014/main" id="{930C2DB7-54E6-E55F-0541-26E19F9D16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4121263"/>
              </p:ext>
            </p:extLst>
          </p:nvPr>
        </p:nvGraphicFramePr>
        <p:xfrm>
          <a:off x="4236693" y="2624444"/>
          <a:ext cx="1780650" cy="600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3550">
                  <a:extLst>
                    <a:ext uri="{9D8B030D-6E8A-4147-A177-3AD203B41FA5}">
                      <a16:colId xmlns:a16="http://schemas.microsoft.com/office/drawing/2014/main" val="2328299993"/>
                    </a:ext>
                  </a:extLst>
                </a:gridCol>
                <a:gridCol w="593550">
                  <a:extLst>
                    <a:ext uri="{9D8B030D-6E8A-4147-A177-3AD203B41FA5}">
                      <a16:colId xmlns:a16="http://schemas.microsoft.com/office/drawing/2014/main" val="3452790521"/>
                    </a:ext>
                  </a:extLst>
                </a:gridCol>
                <a:gridCol w="593550">
                  <a:extLst>
                    <a:ext uri="{9D8B030D-6E8A-4147-A177-3AD203B41FA5}">
                      <a16:colId xmlns:a16="http://schemas.microsoft.com/office/drawing/2014/main" val="2545688203"/>
                    </a:ext>
                  </a:extLst>
                </a:gridCol>
              </a:tblGrid>
              <a:tr h="60053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226982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DA8A5D07-6A8D-CAD3-3336-C38AD4DAA1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809826"/>
              </p:ext>
            </p:extLst>
          </p:nvPr>
        </p:nvGraphicFramePr>
        <p:xfrm>
          <a:off x="4246536" y="2614613"/>
          <a:ext cx="1780650" cy="600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3550">
                  <a:extLst>
                    <a:ext uri="{9D8B030D-6E8A-4147-A177-3AD203B41FA5}">
                      <a16:colId xmlns:a16="http://schemas.microsoft.com/office/drawing/2014/main" val="2328299993"/>
                    </a:ext>
                  </a:extLst>
                </a:gridCol>
                <a:gridCol w="593550">
                  <a:extLst>
                    <a:ext uri="{9D8B030D-6E8A-4147-A177-3AD203B41FA5}">
                      <a16:colId xmlns:a16="http://schemas.microsoft.com/office/drawing/2014/main" val="3452790521"/>
                    </a:ext>
                  </a:extLst>
                </a:gridCol>
                <a:gridCol w="593550">
                  <a:extLst>
                    <a:ext uri="{9D8B030D-6E8A-4147-A177-3AD203B41FA5}">
                      <a16:colId xmlns:a16="http://schemas.microsoft.com/office/drawing/2014/main" val="2545688203"/>
                    </a:ext>
                  </a:extLst>
                </a:gridCol>
              </a:tblGrid>
              <a:tr h="60053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226982"/>
                  </a:ext>
                </a:extLst>
              </a:tr>
            </a:tbl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A1CB860E-DAD8-5565-DE01-E0016006AF7A}"/>
              </a:ext>
            </a:extLst>
          </p:cNvPr>
          <p:cNvSpPr txBox="1"/>
          <p:nvPr/>
        </p:nvSpPr>
        <p:spPr>
          <a:xfrm>
            <a:off x="8860765" y="1955006"/>
            <a:ext cx="3058160" cy="31495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nl-NL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HÀNG NGANG 3. </a:t>
            </a:r>
            <a:r>
              <a:rPr lang="nl-NL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 chất carbonyl có nhiệt độ ... hơn hydrocarbon có phân tử khối tương đương.</a:t>
            </a:r>
            <a:endParaRPr lang="en-US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D1FC327-BCAF-4D89-A3A0-777643D31096}"/>
              </a:ext>
            </a:extLst>
          </p:cNvPr>
          <p:cNvSpPr txBox="1"/>
          <p:nvPr/>
        </p:nvSpPr>
        <p:spPr>
          <a:xfrm>
            <a:off x="8909091" y="1908722"/>
            <a:ext cx="2821858" cy="26325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nl-NL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Hàng 4.  </a:t>
            </a:r>
            <a:r>
              <a:rPr lang="nl-NL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 chất hữu cơ có nhóm carbonyl liên kết với hai gốc hydrocarbon </a:t>
            </a:r>
            <a:endParaRPr lang="en-US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1" name="Table 31">
            <a:extLst>
              <a:ext uri="{FF2B5EF4-FFF2-40B4-BE49-F238E27FC236}">
                <a16:creationId xmlns:a16="http://schemas.microsoft.com/office/drawing/2014/main" id="{5A6DD079-0A64-6C9A-6B92-FA3B66DF64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4599"/>
              </p:ext>
            </p:extLst>
          </p:nvPr>
        </p:nvGraphicFramePr>
        <p:xfrm>
          <a:off x="2444955" y="3215150"/>
          <a:ext cx="3582234" cy="61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039">
                  <a:extLst>
                    <a:ext uri="{9D8B030D-6E8A-4147-A177-3AD203B41FA5}">
                      <a16:colId xmlns:a16="http://schemas.microsoft.com/office/drawing/2014/main" val="1017704348"/>
                    </a:ext>
                  </a:extLst>
                </a:gridCol>
                <a:gridCol w="597039">
                  <a:extLst>
                    <a:ext uri="{9D8B030D-6E8A-4147-A177-3AD203B41FA5}">
                      <a16:colId xmlns:a16="http://schemas.microsoft.com/office/drawing/2014/main" val="1641733773"/>
                    </a:ext>
                  </a:extLst>
                </a:gridCol>
                <a:gridCol w="597039">
                  <a:extLst>
                    <a:ext uri="{9D8B030D-6E8A-4147-A177-3AD203B41FA5}">
                      <a16:colId xmlns:a16="http://schemas.microsoft.com/office/drawing/2014/main" val="978067713"/>
                    </a:ext>
                  </a:extLst>
                </a:gridCol>
                <a:gridCol w="597039">
                  <a:extLst>
                    <a:ext uri="{9D8B030D-6E8A-4147-A177-3AD203B41FA5}">
                      <a16:colId xmlns:a16="http://schemas.microsoft.com/office/drawing/2014/main" val="2964383828"/>
                    </a:ext>
                  </a:extLst>
                </a:gridCol>
                <a:gridCol w="597039">
                  <a:extLst>
                    <a:ext uri="{9D8B030D-6E8A-4147-A177-3AD203B41FA5}">
                      <a16:colId xmlns:a16="http://schemas.microsoft.com/office/drawing/2014/main" val="2574891983"/>
                    </a:ext>
                  </a:extLst>
                </a:gridCol>
                <a:gridCol w="597039">
                  <a:extLst>
                    <a:ext uri="{9D8B030D-6E8A-4147-A177-3AD203B41FA5}">
                      <a16:colId xmlns:a16="http://schemas.microsoft.com/office/drawing/2014/main" val="2521582661"/>
                    </a:ext>
                  </a:extLst>
                </a:gridCol>
              </a:tblGrid>
              <a:tr h="6154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8005664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F65BD51A-1C34-7FF5-6EAD-ABA5F3C577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745824"/>
              </p:ext>
            </p:extLst>
          </p:nvPr>
        </p:nvGraphicFramePr>
        <p:xfrm>
          <a:off x="2444952" y="3215150"/>
          <a:ext cx="3582234" cy="61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039">
                  <a:extLst>
                    <a:ext uri="{9D8B030D-6E8A-4147-A177-3AD203B41FA5}">
                      <a16:colId xmlns:a16="http://schemas.microsoft.com/office/drawing/2014/main" val="1017704348"/>
                    </a:ext>
                  </a:extLst>
                </a:gridCol>
                <a:gridCol w="597039">
                  <a:extLst>
                    <a:ext uri="{9D8B030D-6E8A-4147-A177-3AD203B41FA5}">
                      <a16:colId xmlns:a16="http://schemas.microsoft.com/office/drawing/2014/main" val="1641733773"/>
                    </a:ext>
                  </a:extLst>
                </a:gridCol>
                <a:gridCol w="597039">
                  <a:extLst>
                    <a:ext uri="{9D8B030D-6E8A-4147-A177-3AD203B41FA5}">
                      <a16:colId xmlns:a16="http://schemas.microsoft.com/office/drawing/2014/main" val="978067713"/>
                    </a:ext>
                  </a:extLst>
                </a:gridCol>
                <a:gridCol w="597039">
                  <a:extLst>
                    <a:ext uri="{9D8B030D-6E8A-4147-A177-3AD203B41FA5}">
                      <a16:colId xmlns:a16="http://schemas.microsoft.com/office/drawing/2014/main" val="2964383828"/>
                    </a:ext>
                  </a:extLst>
                </a:gridCol>
                <a:gridCol w="597039">
                  <a:extLst>
                    <a:ext uri="{9D8B030D-6E8A-4147-A177-3AD203B41FA5}">
                      <a16:colId xmlns:a16="http://schemas.microsoft.com/office/drawing/2014/main" val="2574891983"/>
                    </a:ext>
                  </a:extLst>
                </a:gridCol>
                <a:gridCol w="597039">
                  <a:extLst>
                    <a:ext uri="{9D8B030D-6E8A-4147-A177-3AD203B41FA5}">
                      <a16:colId xmlns:a16="http://schemas.microsoft.com/office/drawing/2014/main" val="2521582661"/>
                    </a:ext>
                  </a:extLst>
                </a:gridCol>
              </a:tblGrid>
              <a:tr h="6154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8005664"/>
                  </a:ext>
                </a:extLst>
              </a:tr>
            </a:tbl>
          </a:graphicData>
        </a:graphic>
      </p:graphicFrame>
      <p:graphicFrame>
        <p:nvGraphicFramePr>
          <p:cNvPr id="33" name="Table 33">
            <a:extLst>
              <a:ext uri="{FF2B5EF4-FFF2-40B4-BE49-F238E27FC236}">
                <a16:creationId xmlns:a16="http://schemas.microsoft.com/office/drawing/2014/main" id="{C2F9F237-414D-D345-29F6-334374FAC6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210256"/>
              </p:ext>
            </p:extLst>
          </p:nvPr>
        </p:nvGraphicFramePr>
        <p:xfrm>
          <a:off x="3637935" y="3843798"/>
          <a:ext cx="1809732" cy="5873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244">
                  <a:extLst>
                    <a:ext uri="{9D8B030D-6E8A-4147-A177-3AD203B41FA5}">
                      <a16:colId xmlns:a16="http://schemas.microsoft.com/office/drawing/2014/main" val="31064920"/>
                    </a:ext>
                  </a:extLst>
                </a:gridCol>
                <a:gridCol w="603244">
                  <a:extLst>
                    <a:ext uri="{9D8B030D-6E8A-4147-A177-3AD203B41FA5}">
                      <a16:colId xmlns:a16="http://schemas.microsoft.com/office/drawing/2014/main" val="3321994864"/>
                    </a:ext>
                  </a:extLst>
                </a:gridCol>
                <a:gridCol w="603244">
                  <a:extLst>
                    <a:ext uri="{9D8B030D-6E8A-4147-A177-3AD203B41FA5}">
                      <a16:colId xmlns:a16="http://schemas.microsoft.com/office/drawing/2014/main" val="3714924135"/>
                    </a:ext>
                  </a:extLst>
                </a:gridCol>
              </a:tblGrid>
              <a:tr h="58736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780365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BA52F33E-6522-AD77-3C70-A2FEBFC148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426499"/>
              </p:ext>
            </p:extLst>
          </p:nvPr>
        </p:nvGraphicFramePr>
        <p:xfrm>
          <a:off x="3632864" y="3843800"/>
          <a:ext cx="1809732" cy="61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244">
                  <a:extLst>
                    <a:ext uri="{9D8B030D-6E8A-4147-A177-3AD203B41FA5}">
                      <a16:colId xmlns:a16="http://schemas.microsoft.com/office/drawing/2014/main" val="31064920"/>
                    </a:ext>
                  </a:extLst>
                </a:gridCol>
                <a:gridCol w="603244">
                  <a:extLst>
                    <a:ext uri="{9D8B030D-6E8A-4147-A177-3AD203B41FA5}">
                      <a16:colId xmlns:a16="http://schemas.microsoft.com/office/drawing/2014/main" val="3321994864"/>
                    </a:ext>
                  </a:extLst>
                </a:gridCol>
                <a:gridCol w="603244">
                  <a:extLst>
                    <a:ext uri="{9D8B030D-6E8A-4147-A177-3AD203B41FA5}">
                      <a16:colId xmlns:a16="http://schemas.microsoft.com/office/drawing/2014/main" val="3714924135"/>
                    </a:ext>
                  </a:extLst>
                </a:gridCol>
              </a:tblGrid>
              <a:tr h="61548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780365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2214A4A7-952E-59C8-4FF4-A6A2F528FE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33750"/>
              </p:ext>
            </p:extLst>
          </p:nvPr>
        </p:nvGraphicFramePr>
        <p:xfrm>
          <a:off x="3632864" y="4447191"/>
          <a:ext cx="1809732" cy="61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244">
                  <a:extLst>
                    <a:ext uri="{9D8B030D-6E8A-4147-A177-3AD203B41FA5}">
                      <a16:colId xmlns:a16="http://schemas.microsoft.com/office/drawing/2014/main" val="31064920"/>
                    </a:ext>
                  </a:extLst>
                </a:gridCol>
                <a:gridCol w="603244">
                  <a:extLst>
                    <a:ext uri="{9D8B030D-6E8A-4147-A177-3AD203B41FA5}">
                      <a16:colId xmlns:a16="http://schemas.microsoft.com/office/drawing/2014/main" val="3321994864"/>
                    </a:ext>
                  </a:extLst>
                </a:gridCol>
                <a:gridCol w="603244">
                  <a:extLst>
                    <a:ext uri="{9D8B030D-6E8A-4147-A177-3AD203B41FA5}">
                      <a16:colId xmlns:a16="http://schemas.microsoft.com/office/drawing/2014/main" val="3714924135"/>
                    </a:ext>
                  </a:extLst>
                </a:gridCol>
              </a:tblGrid>
              <a:tr h="61548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780365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279A0A22-39DC-D51B-049A-0BF53C15D4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519826"/>
              </p:ext>
            </p:extLst>
          </p:nvPr>
        </p:nvGraphicFramePr>
        <p:xfrm>
          <a:off x="3645751" y="4447191"/>
          <a:ext cx="1809732" cy="61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244">
                  <a:extLst>
                    <a:ext uri="{9D8B030D-6E8A-4147-A177-3AD203B41FA5}">
                      <a16:colId xmlns:a16="http://schemas.microsoft.com/office/drawing/2014/main" val="31064920"/>
                    </a:ext>
                  </a:extLst>
                </a:gridCol>
                <a:gridCol w="603244">
                  <a:extLst>
                    <a:ext uri="{9D8B030D-6E8A-4147-A177-3AD203B41FA5}">
                      <a16:colId xmlns:a16="http://schemas.microsoft.com/office/drawing/2014/main" val="3321994864"/>
                    </a:ext>
                  </a:extLst>
                </a:gridCol>
                <a:gridCol w="603244">
                  <a:extLst>
                    <a:ext uri="{9D8B030D-6E8A-4147-A177-3AD203B41FA5}">
                      <a16:colId xmlns:a16="http://schemas.microsoft.com/office/drawing/2014/main" val="3714924135"/>
                    </a:ext>
                  </a:extLst>
                </a:gridCol>
              </a:tblGrid>
              <a:tr h="6154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780365"/>
                  </a:ext>
                </a:extLst>
              </a:tr>
            </a:tbl>
          </a:graphicData>
        </a:graphic>
      </p:graphicFrame>
      <p:graphicFrame>
        <p:nvGraphicFramePr>
          <p:cNvPr id="38" name="Table 38">
            <a:extLst>
              <a:ext uri="{FF2B5EF4-FFF2-40B4-BE49-F238E27FC236}">
                <a16:creationId xmlns:a16="http://schemas.microsoft.com/office/drawing/2014/main" id="{C2C49090-64CC-A5FD-019A-DE34EE06C3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231674"/>
              </p:ext>
            </p:extLst>
          </p:nvPr>
        </p:nvGraphicFramePr>
        <p:xfrm>
          <a:off x="1264576" y="5058896"/>
          <a:ext cx="7171500" cy="6071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625">
                  <a:extLst>
                    <a:ext uri="{9D8B030D-6E8A-4147-A177-3AD203B41FA5}">
                      <a16:colId xmlns:a16="http://schemas.microsoft.com/office/drawing/2014/main" val="2939220699"/>
                    </a:ext>
                  </a:extLst>
                </a:gridCol>
                <a:gridCol w="597625">
                  <a:extLst>
                    <a:ext uri="{9D8B030D-6E8A-4147-A177-3AD203B41FA5}">
                      <a16:colId xmlns:a16="http://schemas.microsoft.com/office/drawing/2014/main" val="3560815875"/>
                    </a:ext>
                  </a:extLst>
                </a:gridCol>
                <a:gridCol w="597625">
                  <a:extLst>
                    <a:ext uri="{9D8B030D-6E8A-4147-A177-3AD203B41FA5}">
                      <a16:colId xmlns:a16="http://schemas.microsoft.com/office/drawing/2014/main" val="2493216120"/>
                    </a:ext>
                  </a:extLst>
                </a:gridCol>
                <a:gridCol w="597625">
                  <a:extLst>
                    <a:ext uri="{9D8B030D-6E8A-4147-A177-3AD203B41FA5}">
                      <a16:colId xmlns:a16="http://schemas.microsoft.com/office/drawing/2014/main" val="3223797852"/>
                    </a:ext>
                  </a:extLst>
                </a:gridCol>
                <a:gridCol w="597625">
                  <a:extLst>
                    <a:ext uri="{9D8B030D-6E8A-4147-A177-3AD203B41FA5}">
                      <a16:colId xmlns:a16="http://schemas.microsoft.com/office/drawing/2014/main" val="4015296728"/>
                    </a:ext>
                  </a:extLst>
                </a:gridCol>
                <a:gridCol w="597625">
                  <a:extLst>
                    <a:ext uri="{9D8B030D-6E8A-4147-A177-3AD203B41FA5}">
                      <a16:colId xmlns:a16="http://schemas.microsoft.com/office/drawing/2014/main" val="3680774540"/>
                    </a:ext>
                  </a:extLst>
                </a:gridCol>
                <a:gridCol w="597625">
                  <a:extLst>
                    <a:ext uri="{9D8B030D-6E8A-4147-A177-3AD203B41FA5}">
                      <a16:colId xmlns:a16="http://schemas.microsoft.com/office/drawing/2014/main" val="3401454293"/>
                    </a:ext>
                  </a:extLst>
                </a:gridCol>
                <a:gridCol w="597625">
                  <a:extLst>
                    <a:ext uri="{9D8B030D-6E8A-4147-A177-3AD203B41FA5}">
                      <a16:colId xmlns:a16="http://schemas.microsoft.com/office/drawing/2014/main" val="149077558"/>
                    </a:ext>
                  </a:extLst>
                </a:gridCol>
                <a:gridCol w="597625">
                  <a:extLst>
                    <a:ext uri="{9D8B030D-6E8A-4147-A177-3AD203B41FA5}">
                      <a16:colId xmlns:a16="http://schemas.microsoft.com/office/drawing/2014/main" val="3188512904"/>
                    </a:ext>
                  </a:extLst>
                </a:gridCol>
                <a:gridCol w="597625">
                  <a:extLst>
                    <a:ext uri="{9D8B030D-6E8A-4147-A177-3AD203B41FA5}">
                      <a16:colId xmlns:a16="http://schemas.microsoft.com/office/drawing/2014/main" val="3601450547"/>
                    </a:ext>
                  </a:extLst>
                </a:gridCol>
                <a:gridCol w="597625">
                  <a:extLst>
                    <a:ext uri="{9D8B030D-6E8A-4147-A177-3AD203B41FA5}">
                      <a16:colId xmlns:a16="http://schemas.microsoft.com/office/drawing/2014/main" val="3278257483"/>
                    </a:ext>
                  </a:extLst>
                </a:gridCol>
                <a:gridCol w="597625">
                  <a:extLst>
                    <a:ext uri="{9D8B030D-6E8A-4147-A177-3AD203B41FA5}">
                      <a16:colId xmlns:a16="http://schemas.microsoft.com/office/drawing/2014/main" val="821509556"/>
                    </a:ext>
                  </a:extLst>
                </a:gridCol>
              </a:tblGrid>
              <a:tr h="60716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410773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4B77CAA7-F6F1-C1D9-4723-F754807BFF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8496061"/>
              </p:ext>
            </p:extLst>
          </p:nvPr>
        </p:nvGraphicFramePr>
        <p:xfrm>
          <a:off x="1264576" y="5045823"/>
          <a:ext cx="7188972" cy="615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9081">
                  <a:extLst>
                    <a:ext uri="{9D8B030D-6E8A-4147-A177-3AD203B41FA5}">
                      <a16:colId xmlns:a16="http://schemas.microsoft.com/office/drawing/2014/main" val="2939220699"/>
                    </a:ext>
                  </a:extLst>
                </a:gridCol>
                <a:gridCol w="599081">
                  <a:extLst>
                    <a:ext uri="{9D8B030D-6E8A-4147-A177-3AD203B41FA5}">
                      <a16:colId xmlns:a16="http://schemas.microsoft.com/office/drawing/2014/main" val="3560815875"/>
                    </a:ext>
                  </a:extLst>
                </a:gridCol>
                <a:gridCol w="599081">
                  <a:extLst>
                    <a:ext uri="{9D8B030D-6E8A-4147-A177-3AD203B41FA5}">
                      <a16:colId xmlns:a16="http://schemas.microsoft.com/office/drawing/2014/main" val="2493216120"/>
                    </a:ext>
                  </a:extLst>
                </a:gridCol>
                <a:gridCol w="599081">
                  <a:extLst>
                    <a:ext uri="{9D8B030D-6E8A-4147-A177-3AD203B41FA5}">
                      <a16:colId xmlns:a16="http://schemas.microsoft.com/office/drawing/2014/main" val="3223797852"/>
                    </a:ext>
                  </a:extLst>
                </a:gridCol>
                <a:gridCol w="599081">
                  <a:extLst>
                    <a:ext uri="{9D8B030D-6E8A-4147-A177-3AD203B41FA5}">
                      <a16:colId xmlns:a16="http://schemas.microsoft.com/office/drawing/2014/main" val="4015296728"/>
                    </a:ext>
                  </a:extLst>
                </a:gridCol>
                <a:gridCol w="599081">
                  <a:extLst>
                    <a:ext uri="{9D8B030D-6E8A-4147-A177-3AD203B41FA5}">
                      <a16:colId xmlns:a16="http://schemas.microsoft.com/office/drawing/2014/main" val="3680774540"/>
                    </a:ext>
                  </a:extLst>
                </a:gridCol>
                <a:gridCol w="599081">
                  <a:extLst>
                    <a:ext uri="{9D8B030D-6E8A-4147-A177-3AD203B41FA5}">
                      <a16:colId xmlns:a16="http://schemas.microsoft.com/office/drawing/2014/main" val="3401454293"/>
                    </a:ext>
                  </a:extLst>
                </a:gridCol>
                <a:gridCol w="599081">
                  <a:extLst>
                    <a:ext uri="{9D8B030D-6E8A-4147-A177-3AD203B41FA5}">
                      <a16:colId xmlns:a16="http://schemas.microsoft.com/office/drawing/2014/main" val="149077558"/>
                    </a:ext>
                  </a:extLst>
                </a:gridCol>
                <a:gridCol w="599081">
                  <a:extLst>
                    <a:ext uri="{9D8B030D-6E8A-4147-A177-3AD203B41FA5}">
                      <a16:colId xmlns:a16="http://schemas.microsoft.com/office/drawing/2014/main" val="3188512904"/>
                    </a:ext>
                  </a:extLst>
                </a:gridCol>
                <a:gridCol w="599081">
                  <a:extLst>
                    <a:ext uri="{9D8B030D-6E8A-4147-A177-3AD203B41FA5}">
                      <a16:colId xmlns:a16="http://schemas.microsoft.com/office/drawing/2014/main" val="3601450547"/>
                    </a:ext>
                  </a:extLst>
                </a:gridCol>
                <a:gridCol w="599081">
                  <a:extLst>
                    <a:ext uri="{9D8B030D-6E8A-4147-A177-3AD203B41FA5}">
                      <a16:colId xmlns:a16="http://schemas.microsoft.com/office/drawing/2014/main" val="3278257483"/>
                    </a:ext>
                  </a:extLst>
                </a:gridCol>
                <a:gridCol w="599081">
                  <a:extLst>
                    <a:ext uri="{9D8B030D-6E8A-4147-A177-3AD203B41FA5}">
                      <a16:colId xmlns:a16="http://schemas.microsoft.com/office/drawing/2014/main" val="821509556"/>
                    </a:ext>
                  </a:extLst>
                </a:gridCol>
              </a:tblGrid>
              <a:tr h="61547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410773"/>
                  </a:ext>
                </a:extLst>
              </a:tr>
            </a:tbl>
          </a:graphicData>
        </a:graphic>
      </p:graphicFrame>
      <p:graphicFrame>
        <p:nvGraphicFramePr>
          <p:cNvPr id="40" name="Table 40">
            <a:extLst>
              <a:ext uri="{FF2B5EF4-FFF2-40B4-BE49-F238E27FC236}">
                <a16:creationId xmlns:a16="http://schemas.microsoft.com/office/drawing/2014/main" id="{AE725CE7-9DD8-4EB4-C7FB-FF3EBC0C53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513096"/>
              </p:ext>
            </p:extLst>
          </p:nvPr>
        </p:nvGraphicFramePr>
        <p:xfrm>
          <a:off x="3645751" y="5684643"/>
          <a:ext cx="3593250" cy="5902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784">
                  <a:extLst>
                    <a:ext uri="{9D8B030D-6E8A-4147-A177-3AD203B41FA5}">
                      <a16:colId xmlns:a16="http://schemas.microsoft.com/office/drawing/2014/main" val="3681960534"/>
                    </a:ext>
                  </a:extLst>
                </a:gridCol>
                <a:gridCol w="589936">
                  <a:extLst>
                    <a:ext uri="{9D8B030D-6E8A-4147-A177-3AD203B41FA5}">
                      <a16:colId xmlns:a16="http://schemas.microsoft.com/office/drawing/2014/main" val="3893144114"/>
                    </a:ext>
                  </a:extLst>
                </a:gridCol>
                <a:gridCol w="604905">
                  <a:extLst>
                    <a:ext uri="{9D8B030D-6E8A-4147-A177-3AD203B41FA5}">
                      <a16:colId xmlns:a16="http://schemas.microsoft.com/office/drawing/2014/main" val="1278656643"/>
                    </a:ext>
                  </a:extLst>
                </a:gridCol>
                <a:gridCol w="598875">
                  <a:extLst>
                    <a:ext uri="{9D8B030D-6E8A-4147-A177-3AD203B41FA5}">
                      <a16:colId xmlns:a16="http://schemas.microsoft.com/office/drawing/2014/main" val="3376426104"/>
                    </a:ext>
                  </a:extLst>
                </a:gridCol>
                <a:gridCol w="598875">
                  <a:extLst>
                    <a:ext uri="{9D8B030D-6E8A-4147-A177-3AD203B41FA5}">
                      <a16:colId xmlns:a16="http://schemas.microsoft.com/office/drawing/2014/main" val="1971746536"/>
                    </a:ext>
                  </a:extLst>
                </a:gridCol>
                <a:gridCol w="598875">
                  <a:extLst>
                    <a:ext uri="{9D8B030D-6E8A-4147-A177-3AD203B41FA5}">
                      <a16:colId xmlns:a16="http://schemas.microsoft.com/office/drawing/2014/main" val="1023933459"/>
                    </a:ext>
                  </a:extLst>
                </a:gridCol>
              </a:tblGrid>
              <a:tr h="59026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2018194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1AB88FEF-E6D8-41C3-B343-C59F79AFBB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570096"/>
              </p:ext>
            </p:extLst>
          </p:nvPr>
        </p:nvGraphicFramePr>
        <p:xfrm>
          <a:off x="3645751" y="5667376"/>
          <a:ext cx="3593250" cy="607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784">
                  <a:extLst>
                    <a:ext uri="{9D8B030D-6E8A-4147-A177-3AD203B41FA5}">
                      <a16:colId xmlns:a16="http://schemas.microsoft.com/office/drawing/2014/main" val="3681960534"/>
                    </a:ext>
                  </a:extLst>
                </a:gridCol>
                <a:gridCol w="589936">
                  <a:extLst>
                    <a:ext uri="{9D8B030D-6E8A-4147-A177-3AD203B41FA5}">
                      <a16:colId xmlns:a16="http://schemas.microsoft.com/office/drawing/2014/main" val="3893144114"/>
                    </a:ext>
                  </a:extLst>
                </a:gridCol>
                <a:gridCol w="604905">
                  <a:extLst>
                    <a:ext uri="{9D8B030D-6E8A-4147-A177-3AD203B41FA5}">
                      <a16:colId xmlns:a16="http://schemas.microsoft.com/office/drawing/2014/main" val="1278656643"/>
                    </a:ext>
                  </a:extLst>
                </a:gridCol>
                <a:gridCol w="598875">
                  <a:extLst>
                    <a:ext uri="{9D8B030D-6E8A-4147-A177-3AD203B41FA5}">
                      <a16:colId xmlns:a16="http://schemas.microsoft.com/office/drawing/2014/main" val="3376426104"/>
                    </a:ext>
                  </a:extLst>
                </a:gridCol>
                <a:gridCol w="598875">
                  <a:extLst>
                    <a:ext uri="{9D8B030D-6E8A-4147-A177-3AD203B41FA5}">
                      <a16:colId xmlns:a16="http://schemas.microsoft.com/office/drawing/2014/main" val="1971746536"/>
                    </a:ext>
                  </a:extLst>
                </a:gridCol>
                <a:gridCol w="598875">
                  <a:extLst>
                    <a:ext uri="{9D8B030D-6E8A-4147-A177-3AD203B41FA5}">
                      <a16:colId xmlns:a16="http://schemas.microsoft.com/office/drawing/2014/main" val="1023933459"/>
                    </a:ext>
                  </a:extLst>
                </a:gridCol>
              </a:tblGrid>
              <a:tr h="60716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2018194"/>
                  </a:ext>
                </a:extLst>
              </a:tr>
            </a:tbl>
          </a:graphicData>
        </a:graphic>
      </p:graphicFrame>
      <p:sp>
        <p:nvSpPr>
          <p:cNvPr id="43" name="TextBox 42">
            <a:extLst>
              <a:ext uri="{FF2B5EF4-FFF2-40B4-BE49-F238E27FC236}">
                <a16:creationId xmlns:a16="http://schemas.microsoft.com/office/drawing/2014/main" id="{102555E9-91CF-CC06-6E65-E7D4BDE765F3}"/>
              </a:ext>
            </a:extLst>
          </p:cNvPr>
          <p:cNvSpPr txBox="1"/>
          <p:nvPr/>
        </p:nvSpPr>
        <p:spPr>
          <a:xfrm>
            <a:off x="8932267" y="1892112"/>
            <a:ext cx="3021882" cy="2218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nl-NL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Hàng 5.</a:t>
            </a:r>
            <a:r>
              <a:rPr lang="nl-NL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nl-NL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 aldehyde đơn giản nhất là chất .... ở điều kiện thường</a:t>
            </a:r>
            <a:endParaRPr lang="en-US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06ABF7D-B028-8D04-5C66-0F33A9B6A41C}"/>
              </a:ext>
            </a:extLst>
          </p:cNvPr>
          <p:cNvSpPr txBox="1"/>
          <p:nvPr/>
        </p:nvSpPr>
        <p:spPr>
          <a:xfrm>
            <a:off x="8843054" y="1911863"/>
            <a:ext cx="290345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Hàng 6. </a:t>
            </a:r>
          </a:p>
          <a:p>
            <a:r>
              <a:rPr lang="nl-NL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Aldehyde bị khử bằng NaBH</a:t>
            </a:r>
            <a:r>
              <a:rPr lang="nl-NL" sz="28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</a:t>
            </a:r>
            <a:r>
              <a:rPr lang="nl-NL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tạo alcohol bậc mấy?</a:t>
            </a:r>
            <a:endParaRPr lang="en-US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7B893E-64D0-6899-D601-73ED4DD5DA97}"/>
              </a:ext>
            </a:extLst>
          </p:cNvPr>
          <p:cNvSpPr txBox="1"/>
          <p:nvPr/>
        </p:nvSpPr>
        <p:spPr>
          <a:xfrm>
            <a:off x="8951041" y="1979137"/>
            <a:ext cx="2946385" cy="26325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nl-NL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Hàng 7. </a:t>
            </a:r>
            <a:r>
              <a:rPr lang="nl-NL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 chất carbonyl để ứng dụng để sản xuất phẩm nhuộm, chất nổ, dược phẩm là?</a:t>
            </a:r>
            <a:endParaRPr lang="en-US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D9A10C5-D104-B5FB-D22C-3C77BCF36BF4}"/>
              </a:ext>
            </a:extLst>
          </p:cNvPr>
          <p:cNvSpPr txBox="1"/>
          <p:nvPr/>
        </p:nvSpPr>
        <p:spPr>
          <a:xfrm>
            <a:off x="8981757" y="2022649"/>
            <a:ext cx="278130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Hàng 8. </a:t>
            </a:r>
          </a:p>
          <a:p>
            <a:r>
              <a:rPr lang="nl-NL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Acetone thu được qua quá trình oxi hóa chất....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08810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25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6" fill="hold">
                      <p:stCondLst>
                        <p:cond delay="0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24" grpId="0"/>
      <p:bldP spid="24" grpId="1"/>
      <p:bldP spid="28" grpId="0"/>
      <p:bldP spid="28" grpId="1"/>
      <p:bldP spid="30" grpId="0"/>
      <p:bldP spid="30" grpId="1"/>
      <p:bldP spid="43" grpId="0"/>
      <p:bldP spid="43" grpId="1"/>
      <p:bldP spid="45" grpId="0"/>
      <p:bldP spid="45" grpId="1"/>
      <p:bldP spid="3" grpId="0"/>
      <p:bldP spid="3" grpId="1"/>
      <p:bldP spid="17" grpId="0"/>
      <p:bldP spid="1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61A19D5-EA26-7E1F-0901-2B269D4AEFE2}"/>
              </a:ext>
            </a:extLst>
          </p:cNvPr>
          <p:cNvSpPr/>
          <p:nvPr/>
        </p:nvSpPr>
        <p:spPr>
          <a:xfrm>
            <a:off x="234043" y="179614"/>
            <a:ext cx="11723914" cy="8001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KHÁI NIỆM VÀ DANH PHÁP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C0FA1EF-FD95-C42D-C0CB-2DA90CCAA1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250826"/>
              </p:ext>
            </p:extLst>
          </p:nvPr>
        </p:nvGraphicFramePr>
        <p:xfrm>
          <a:off x="361950" y="1055914"/>
          <a:ext cx="11596007" cy="56025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96007">
                  <a:extLst>
                    <a:ext uri="{9D8B030D-6E8A-4147-A177-3AD203B41FA5}">
                      <a16:colId xmlns:a16="http://schemas.microsoft.com/office/drawing/2014/main" val="1755780292"/>
                    </a:ext>
                  </a:extLst>
                </a:gridCol>
              </a:tblGrid>
              <a:tr h="5358602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nl-NL" sz="2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PHIẾU HỌC TẬP SỐ 1</a:t>
                      </a: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nl-NL" sz="2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 các hợp chất sau:</a:t>
                      </a: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2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H-CH=O (1); CH</a:t>
                      </a:r>
                      <a:r>
                        <a:rPr lang="nl-NL" sz="2400" kern="0" baseline="-25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nl-NL" sz="2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-CH=O (2);  CH</a:t>
                      </a:r>
                      <a:r>
                        <a:rPr lang="nl-NL" sz="2400" kern="0" baseline="-25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nl-NL" sz="2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-CO- CH</a:t>
                      </a:r>
                      <a:r>
                        <a:rPr lang="nl-NL" sz="2400" kern="0" baseline="-25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nl-NL" sz="2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(3); C</a:t>
                      </a:r>
                      <a:r>
                        <a:rPr lang="nl-NL" sz="2400" kern="0" baseline="-25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nl-NL" sz="2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nl-NL" sz="2400" kern="0" baseline="-25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nl-NL" sz="2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-CH=O (4);    C</a:t>
                      </a:r>
                      <a:r>
                        <a:rPr lang="nl-NL" sz="2400" kern="0" baseline="-25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nl-NL" sz="2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nl-NL" sz="2400" kern="0" baseline="-25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nl-NL" sz="2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-CO-CH</a:t>
                      </a:r>
                      <a:r>
                        <a:rPr lang="nl-NL" sz="2400" kern="0" baseline="-25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nl-NL" sz="2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(5);  </a:t>
                      </a: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2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O=CH-CH=O (6);   CH</a:t>
                      </a:r>
                      <a:r>
                        <a:rPr lang="nl-NL" sz="2400" kern="0" baseline="-25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nl-NL" sz="2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=CH-CH=O (7)</a:t>
                      </a: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nl-NL" sz="2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Các hợp chất trên có đặc điểm gì giống nhau và khác nhau?</a:t>
                      </a: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nl-NL" sz="2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Cho biết: - Các hợp chất trên là hợp chất carbonyl</a:t>
                      </a: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nl-NL" sz="2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-Hợp chất (1), (2), (4), (6), (7) là hợp chất aldehyde và hợp chất (3), (5) là hợp chất ketone</a:t>
                      </a: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nl-NL" sz="2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Hãy cho nêu khái niệm về hợp chất carbonyl? Aldehyde, ketone?</a:t>
                      </a: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nl-NL" sz="2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 biết các hợp chất đầu dãy đồng đẳng của aldehyde, ketone là chất nào?</a:t>
                      </a: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nl-NL" sz="2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pt-BR" sz="2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 thức phân tử chung của aldehyde no, đơn chức, mạch hở?</a:t>
                      </a: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800"/>
                        </a:spcAft>
                      </a:pPr>
                      <a:r>
                        <a:rPr lang="nl-NL" sz="2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Gọi tên các hợp chất trên theo danh pháp thay thế?</a:t>
                      </a: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527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781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6A456A3-121C-B379-FD69-71CF19D2158E}"/>
              </a:ext>
            </a:extLst>
          </p:cNvPr>
          <p:cNvSpPr txBox="1"/>
          <p:nvPr/>
        </p:nvSpPr>
        <p:spPr>
          <a:xfrm>
            <a:off x="304799" y="1063109"/>
            <a:ext cx="112871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carbonyl: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hữu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carbonyl </a:t>
            </a:r>
            <a:endParaRPr lang="en-US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63027C-003B-8F92-730F-935971CDC024}"/>
              </a:ext>
            </a:extLst>
          </p:cNvPr>
          <p:cNvSpPr txBox="1"/>
          <p:nvPr/>
        </p:nvSpPr>
        <p:spPr>
          <a:xfrm>
            <a:off x="819150" y="352425"/>
            <a:ext cx="30194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KHÁI NIỆM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B8684CC-3281-064A-2EB5-E44843CF18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4912" y="1001554"/>
            <a:ext cx="900113" cy="58477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E1EF558-0423-B684-B177-A5C137D542F1}"/>
              </a:ext>
            </a:extLst>
          </p:cNvPr>
          <p:cNvSpPr txBox="1"/>
          <p:nvPr/>
        </p:nvSpPr>
        <p:spPr>
          <a:xfrm>
            <a:off x="304799" y="1712238"/>
            <a:ext cx="1113472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-Aldehyde: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hữu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-CHO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trực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carbon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hydrogen </a:t>
            </a:r>
            <a:endParaRPr lang="en-US" sz="2800" dirty="0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5C194BA3-A855-3C25-5A8D-D87F654019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F9129592-278F-10E2-9550-B523B559C6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2815733"/>
              </p:ext>
            </p:extLst>
          </p:nvPr>
        </p:nvGraphicFramePr>
        <p:xfrm>
          <a:off x="561975" y="2792254"/>
          <a:ext cx="1524000" cy="751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3" imgW="552576" imgH="419048" progId="Paint.Picture">
                  <p:embed/>
                </p:oleObj>
              </mc:Choice>
              <mc:Fallback>
                <p:oleObj name="Bitmap Image" r:id="rId3" imgW="552576" imgH="419048" progId="Paint.Picture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2792254"/>
                        <a:ext cx="1524000" cy="7510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82D62C56-076B-4DE1-5838-006B42EDFFAC}"/>
              </a:ext>
            </a:extLst>
          </p:cNvPr>
          <p:cNvSpPr txBox="1"/>
          <p:nvPr/>
        </p:nvSpPr>
        <p:spPr>
          <a:xfrm>
            <a:off x="828674" y="3661768"/>
            <a:ext cx="11363326" cy="5642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ct val="120000"/>
              </a:lnSpc>
              <a:spcAft>
                <a:spcPts val="800"/>
              </a:spcAft>
            </a:pP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Aldehyde no,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mạch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hở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2800" kern="1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2800" kern="1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2n+1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 (n ≥0) hay C</a:t>
            </a:r>
            <a:r>
              <a:rPr lang="en-US" sz="2800" kern="1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2800" kern="1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(n ≥1)</a:t>
            </a:r>
            <a:endParaRPr lang="en-US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1DB9EAE-F779-5A83-444C-F212A676FA3D}"/>
              </a:ext>
            </a:extLst>
          </p:cNvPr>
          <p:cNvSpPr txBox="1"/>
          <p:nvPr/>
        </p:nvSpPr>
        <p:spPr>
          <a:xfrm>
            <a:off x="304798" y="4418618"/>
            <a:ext cx="1136332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-Ketone: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hữu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carbonyl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gốc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hydrocarbon. </a:t>
            </a:r>
            <a:endParaRPr lang="en-US" sz="2800" dirty="0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194A224B-D9EC-EE54-A1E6-33EF3D4E21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508C9087-0B9F-7A25-D8AD-8D6A81D794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2483696"/>
              </p:ext>
            </p:extLst>
          </p:nvPr>
        </p:nvGraphicFramePr>
        <p:xfrm>
          <a:off x="3838575" y="5145761"/>
          <a:ext cx="1600200" cy="9541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5" imgW="635033" imgH="539683" progId="Paint.Picture">
                  <p:embed/>
                </p:oleObj>
              </mc:Choice>
              <mc:Fallback>
                <p:oleObj name="Bitmap Image" r:id="rId5" imgW="635033" imgH="539683" progId="Paint.Picture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8575" y="5145761"/>
                        <a:ext cx="1600200" cy="9541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81833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20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4DAF9FF-2C88-9B75-CA79-EE7F67B67B40}"/>
              </a:ext>
            </a:extLst>
          </p:cNvPr>
          <p:cNvSpPr txBox="1"/>
          <p:nvPr/>
        </p:nvSpPr>
        <p:spPr>
          <a:xfrm>
            <a:off x="276225" y="240276"/>
            <a:ext cx="6096000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0480" algn="just">
              <a:lnSpc>
                <a:spcPct val="120000"/>
              </a:lnSpc>
              <a:spcAft>
                <a:spcPts val="800"/>
              </a:spcAft>
            </a:pPr>
            <a:r>
              <a:rPr lang="en-GB" sz="32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Danh </a:t>
            </a:r>
            <a:r>
              <a:rPr lang="en-GB" sz="3200" b="1" kern="1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endParaRPr lang="en-US" sz="3200" kern="1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2399C4-E820-FA26-1842-E119C7C6B29B}"/>
              </a:ext>
            </a:extLst>
          </p:cNvPr>
          <p:cNvSpPr txBox="1"/>
          <p:nvPr/>
        </p:nvSpPr>
        <p:spPr>
          <a:xfrm>
            <a:off x="764381" y="871987"/>
            <a:ext cx="3217069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ct val="120000"/>
              </a:lnSpc>
              <a:spcAft>
                <a:spcPts val="800"/>
              </a:spcAft>
            </a:pPr>
            <a:r>
              <a:rPr lang="en-GB" sz="3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GB" sz="32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GB" sz="3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GB" sz="3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GB" sz="3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5E027E4-47EB-2F71-BD48-2D0A126E362E}"/>
              </a:ext>
            </a:extLst>
          </p:cNvPr>
          <p:cNvSpPr txBox="1"/>
          <p:nvPr/>
        </p:nvSpPr>
        <p:spPr>
          <a:xfrm>
            <a:off x="488156" y="1592353"/>
            <a:ext cx="9246394" cy="5642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ct val="120000"/>
              </a:lnSpc>
              <a:spcAft>
                <a:spcPts val="800"/>
              </a:spcAft>
            </a:pP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aldehyde =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hydrocarbon (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 + al</a:t>
            </a:r>
            <a:endParaRPr lang="en-US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FFE68E-BCBC-0DDA-166C-B699769E07BF}"/>
              </a:ext>
            </a:extLst>
          </p:cNvPr>
          <p:cNvSpPr txBox="1"/>
          <p:nvPr/>
        </p:nvSpPr>
        <p:spPr>
          <a:xfrm>
            <a:off x="488156" y="2343019"/>
            <a:ext cx="10903744" cy="5642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ct val="120000"/>
              </a:lnSpc>
              <a:spcAft>
                <a:spcPts val="800"/>
              </a:spcAft>
            </a:pP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ketone =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hydrocarbon (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 -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carbonyl – one</a:t>
            </a:r>
            <a:endParaRPr lang="en-US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E72A39F-7DDF-ED26-916F-406A07DEF5D9}"/>
              </a:ext>
            </a:extLst>
          </p:cNvPr>
          <p:cNvSpPr txBox="1"/>
          <p:nvPr/>
        </p:nvSpPr>
        <p:spPr>
          <a:xfrm>
            <a:off x="834628" y="3090063"/>
            <a:ext cx="7537847" cy="5642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ct val="120000"/>
              </a:lnSpc>
              <a:spcAft>
                <a:spcPts val="800"/>
              </a:spcAft>
            </a:pPr>
            <a:r>
              <a:rPr lang="en-GB" sz="28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GỌI TÊN THAY THẾ CÁC HỢP CHẤT TRÊN</a:t>
            </a:r>
            <a:endParaRPr lang="en-US" sz="2800" kern="1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9CA557B-BE13-7DFE-ADEB-F171178B7E69}"/>
              </a:ext>
            </a:extLst>
          </p:cNvPr>
          <p:cNvSpPr txBox="1"/>
          <p:nvPr/>
        </p:nvSpPr>
        <p:spPr>
          <a:xfrm>
            <a:off x="834628" y="3881452"/>
            <a:ext cx="6096000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ct val="120000"/>
              </a:lnSpc>
              <a:spcAft>
                <a:spcPts val="800"/>
              </a:spcAft>
            </a:pPr>
            <a:r>
              <a:rPr lang="en-GB" sz="3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GB" sz="32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GB" sz="3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GB" sz="3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GB" sz="3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69E5140-EA12-EB86-C0A2-90B68BDE763E}"/>
              </a:ext>
            </a:extLst>
          </p:cNvPr>
          <p:cNvSpPr txBox="1"/>
          <p:nvPr/>
        </p:nvSpPr>
        <p:spPr>
          <a:xfrm>
            <a:off x="916243" y="4536989"/>
            <a:ext cx="5179757" cy="4968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ct val="120000"/>
              </a:lnSpc>
              <a:spcAft>
                <a:spcPts val="800"/>
              </a:spcAft>
            </a:pPr>
            <a:r>
              <a:rPr lang="en-GB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HCHO </a:t>
            </a:r>
            <a:r>
              <a:rPr lang="en-GB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formic aldehyde (formaldehyde)</a:t>
            </a: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C56CBF5-E594-EAF3-8783-34A0FA6EB737}"/>
              </a:ext>
            </a:extLst>
          </p:cNvPr>
          <p:cNvSpPr txBox="1"/>
          <p:nvPr/>
        </p:nvSpPr>
        <p:spPr>
          <a:xfrm>
            <a:off x="624657" y="5082305"/>
            <a:ext cx="5540169" cy="4968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ct val="120000"/>
              </a:lnSpc>
              <a:spcAft>
                <a:spcPts val="800"/>
              </a:spcAft>
            </a:pPr>
            <a:r>
              <a:rPr lang="en-GB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GB" sz="2400" kern="100" baseline="-25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GB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acetic aldehyde (acetaldehyde)</a:t>
            </a: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74EEB71-BC69-776B-249B-4EE85923B4E7}"/>
              </a:ext>
            </a:extLst>
          </p:cNvPr>
          <p:cNvSpPr txBox="1"/>
          <p:nvPr/>
        </p:nvSpPr>
        <p:spPr>
          <a:xfrm>
            <a:off x="555831" y="5651447"/>
            <a:ext cx="5726982" cy="4968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ct val="120000"/>
              </a:lnSpc>
              <a:spcAft>
                <a:spcPts val="800"/>
              </a:spcAft>
            </a:pPr>
            <a:r>
              <a:rPr lang="en-GB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2400" kern="100" baseline="-25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GB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GB" sz="2400" kern="100" baseline="-25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GB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GB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benzoic aldehyde (benzaldehyde)</a:t>
            </a: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FE53E6B-C354-6E67-5745-86BA551FE94E}"/>
              </a:ext>
            </a:extLst>
          </p:cNvPr>
          <p:cNvSpPr txBox="1"/>
          <p:nvPr/>
        </p:nvSpPr>
        <p:spPr>
          <a:xfrm>
            <a:off x="6096000" y="4580071"/>
            <a:ext cx="637130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GB" sz="2400" kern="100" baseline="-25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=CH-CHO </a:t>
            </a:r>
            <a:r>
              <a:rPr lang="en-GB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acrylic aldehyde (acrylaldehyde)</a:t>
            </a:r>
            <a:endParaRPr lang="en-US" sz="24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FEFF6E8-5303-8596-ADE4-B0560002D76A}"/>
              </a:ext>
            </a:extLst>
          </p:cNvPr>
          <p:cNvSpPr txBox="1"/>
          <p:nvPr/>
        </p:nvSpPr>
        <p:spPr>
          <a:xfrm>
            <a:off x="6096000" y="5132157"/>
            <a:ext cx="6749844" cy="4968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ct val="120000"/>
              </a:lnSpc>
              <a:spcAft>
                <a:spcPts val="800"/>
              </a:spcAft>
            </a:pPr>
            <a:r>
              <a:rPr lang="en-GB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GB" sz="2400" kern="100" baseline="-25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COCH</a:t>
            </a:r>
            <a:r>
              <a:rPr lang="en-GB" sz="2400" kern="100" baseline="-25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acetone</a:t>
            </a: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9633826-14EB-F275-5D04-87D7C90E5199}"/>
              </a:ext>
            </a:extLst>
          </p:cNvPr>
          <p:cNvSpPr txBox="1"/>
          <p:nvPr/>
        </p:nvSpPr>
        <p:spPr>
          <a:xfrm>
            <a:off x="6164826" y="5702005"/>
            <a:ext cx="6749844" cy="4968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ct val="120000"/>
              </a:lnSpc>
              <a:spcAft>
                <a:spcPts val="800"/>
              </a:spcAft>
            </a:pPr>
            <a:r>
              <a:rPr lang="en-GB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2400" kern="100" baseline="-25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GB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GB" sz="2400" kern="100" baseline="-25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GB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COCH</a:t>
            </a:r>
            <a:r>
              <a:rPr lang="en-GB" sz="2400" kern="100" baseline="-25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acetophenone</a:t>
            </a: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295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1" grpId="0"/>
      <p:bldP spid="12" grpId="0"/>
      <p:bldP spid="14" grpId="0"/>
      <p:bldP spid="18" grpId="0"/>
      <p:bldP spid="20" grpId="0"/>
      <p:bldP spid="22" grpId="0"/>
      <p:bldP spid="24" grpId="0"/>
      <p:bldP spid="26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AC96981-7C16-9F3D-AA15-75457FC8C762}"/>
              </a:ext>
            </a:extLst>
          </p:cNvPr>
          <p:cNvSpPr/>
          <p:nvPr/>
        </p:nvSpPr>
        <p:spPr>
          <a:xfrm>
            <a:off x="0" y="112939"/>
            <a:ext cx="4995182" cy="8001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TÍNH CHẤT VẬT LÝ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801463F-E67C-2757-0108-7FE188E231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1926" y="0"/>
            <a:ext cx="8305800" cy="6934200"/>
          </a:xfrm>
          <a:prstGeom prst="rect">
            <a:avLst/>
          </a:prstGeom>
        </p:spPr>
      </p:pic>
      <p:sp>
        <p:nvSpPr>
          <p:cNvPr id="8" name="Cloud 7">
            <a:extLst>
              <a:ext uri="{FF2B5EF4-FFF2-40B4-BE49-F238E27FC236}">
                <a16:creationId xmlns:a16="http://schemas.microsoft.com/office/drawing/2014/main" id="{F1DA14EF-656D-53D1-00B8-C457A4741EEF}"/>
              </a:ext>
            </a:extLst>
          </p:cNvPr>
          <p:cNvSpPr/>
          <p:nvPr/>
        </p:nvSpPr>
        <p:spPr>
          <a:xfrm>
            <a:off x="-1" y="1025978"/>
            <a:ext cx="3971927" cy="5719082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Quan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nl-NL" sz="20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-So sánh nhiệt độ sôi của các hợp chất carbonyl với các alcohol và hydrocarbon (cùng carbon)</a:t>
            </a:r>
            <a:endParaRPr lang="en-US" sz="2000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Aft>
                <a:spcPts val="800"/>
              </a:spcAft>
            </a:pPr>
            <a:r>
              <a:rPr lang="nl-NL" sz="20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-Nêu sự biến đổi nhiệt độ sôi của các aldehyde khi phân tử khối tăng?</a:t>
            </a:r>
            <a:endParaRPr lang="en-US" sz="2000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Aft>
                <a:spcPts val="800"/>
              </a:spcAft>
            </a:pPr>
            <a:r>
              <a:rPr lang="nl-NL" sz="20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-Độ tan trong nước của các hợp chất carbonyl?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10916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1887D55-E6CF-D5B5-7672-966D1EEB0C7D}"/>
              </a:ext>
            </a:extLst>
          </p:cNvPr>
          <p:cNvSpPr/>
          <p:nvPr/>
        </p:nvSpPr>
        <p:spPr>
          <a:xfrm>
            <a:off x="3409950" y="179614"/>
            <a:ext cx="4995182" cy="8001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TÍNH CHẤT VẬT LÝ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100E70-2EF7-1D25-2EFF-DD46F42E7A11}"/>
              </a:ext>
            </a:extLst>
          </p:cNvPr>
          <p:cNvSpPr txBox="1"/>
          <p:nvPr/>
        </p:nvSpPr>
        <p:spPr>
          <a:xfrm>
            <a:off x="2805112" y="1441172"/>
            <a:ext cx="7648575" cy="5642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ct val="120000"/>
              </a:lnSpc>
              <a:spcAft>
                <a:spcPts val="800"/>
              </a:spcAft>
            </a:pP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endParaRPr lang="en-US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FB0744-85E0-FBA6-509E-2B912D1AF5A9}"/>
              </a:ext>
            </a:extLst>
          </p:cNvPr>
          <p:cNvSpPr txBox="1"/>
          <p:nvPr/>
        </p:nvSpPr>
        <p:spPr>
          <a:xfrm>
            <a:off x="604837" y="1482209"/>
            <a:ext cx="22002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z="2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GB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GB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A5925B-93F8-B4BF-E26A-43AA4AA3D447}"/>
              </a:ext>
            </a:extLst>
          </p:cNvPr>
          <p:cNvSpPr txBox="1"/>
          <p:nvPr/>
        </p:nvSpPr>
        <p:spPr>
          <a:xfrm>
            <a:off x="2805112" y="2184758"/>
            <a:ext cx="9144000" cy="5642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ct val="120000"/>
              </a:lnSpc>
              <a:spcAft>
                <a:spcPts val="800"/>
              </a:spcAft>
            </a:pP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HCHO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</a:t>
            </a:r>
            <a:r>
              <a:rPr lang="en-GB" sz="2800" kern="1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C437852-0F9E-8BF8-C422-98CD1CB83D76}"/>
              </a:ext>
            </a:extLst>
          </p:cNvPr>
          <p:cNvSpPr txBox="1"/>
          <p:nvPr/>
        </p:nvSpPr>
        <p:spPr>
          <a:xfrm>
            <a:off x="604837" y="2928344"/>
            <a:ext cx="27003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GB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Nhiệt</a:t>
            </a:r>
            <a:r>
              <a:rPr lang="en-GB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GB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sôi</a:t>
            </a:r>
            <a:r>
              <a:rPr lang="en-GB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GB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FB234D5-5DD6-AB75-E080-D80BBD8AFF44}"/>
              </a:ext>
            </a:extLst>
          </p:cNvPr>
          <p:cNvSpPr txBox="1"/>
          <p:nvPr/>
        </p:nvSpPr>
        <p:spPr>
          <a:xfrm>
            <a:off x="2805112" y="2913463"/>
            <a:ext cx="9291486" cy="5642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ct val="120000"/>
              </a:lnSpc>
              <a:spcAft>
                <a:spcPts val="800"/>
              </a:spcAft>
            </a:pP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hydrocarbon &lt;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carbonyl &lt; alcohol (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carbon)</a:t>
            </a:r>
            <a:endParaRPr lang="en-US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25E7F96-007E-BAFA-FD19-5595A55A57DE}"/>
              </a:ext>
            </a:extLst>
          </p:cNvPr>
          <p:cNvSpPr txBox="1"/>
          <p:nvPr/>
        </p:nvSpPr>
        <p:spPr>
          <a:xfrm>
            <a:off x="2805112" y="3630893"/>
            <a:ext cx="92914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t</a:t>
            </a:r>
            <a:r>
              <a:rPr lang="en-GB" sz="2800" kern="1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GB" sz="2800" kern="1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endParaRPr lang="en-US" sz="2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B338D69-A439-D1B0-82FC-E17AB79F3CCE}"/>
              </a:ext>
            </a:extLst>
          </p:cNvPr>
          <p:cNvSpPr txBox="1"/>
          <p:nvPr/>
        </p:nvSpPr>
        <p:spPr>
          <a:xfrm>
            <a:off x="604837" y="4443022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GB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GB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tan:</a:t>
            </a:r>
            <a:r>
              <a:rPr lang="en-GB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E27899-B669-91DB-D2EB-7F6689F2E714}"/>
              </a:ext>
            </a:extLst>
          </p:cNvPr>
          <p:cNvSpPr txBox="1"/>
          <p:nvPr/>
        </p:nvSpPr>
        <p:spPr>
          <a:xfrm>
            <a:off x="2805112" y="4374479"/>
            <a:ext cx="8906556" cy="1081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ct val="120000"/>
              </a:lnSpc>
              <a:spcAft>
                <a:spcPts val="800"/>
              </a:spcAft>
            </a:pP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carbonyl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GB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620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  <p:bldP spid="14" grpId="0"/>
      <p:bldP spid="16" grpId="0"/>
      <p:bldP spid="18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4A81A8-4D8C-03A8-7809-90CB32730784}"/>
              </a:ext>
            </a:extLst>
          </p:cNvPr>
          <p:cNvSpPr txBox="1"/>
          <p:nvPr/>
        </p:nvSpPr>
        <p:spPr>
          <a:xfrm>
            <a:off x="276225" y="204845"/>
            <a:ext cx="11582400" cy="3281796"/>
          </a:xfrm>
          <a:prstGeom prst="rect">
            <a:avLst/>
          </a:prstGeom>
          <a:solidFill>
            <a:srgbClr val="FFFF00"/>
          </a:solidFill>
          <a:ln w="1905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nl-NL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 thích các ý sau:</a:t>
            </a:r>
            <a:endParaRPr lang="en-US" sz="28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5000"/>
              </a:lnSpc>
            </a:pPr>
            <a:r>
              <a:rPr lang="nl-NL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Dựa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đặc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cấu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carbonyl,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thích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aldehyde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giản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formic aldehyde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acetic aldehyde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khí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nhiệt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28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lang="nl-NL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Vì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sao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carbonyl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mạch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ngắn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như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formaldehyde, acetaldehyde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acetone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lại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tan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tốt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nước</a:t>
            </a:r>
            <a:r>
              <a:rPr lang="en-US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1C50CA-DB0A-02DB-289C-7C7B30A752BC}"/>
              </a:ext>
            </a:extLst>
          </p:cNvPr>
          <p:cNvSpPr txBox="1"/>
          <p:nvPr/>
        </p:nvSpPr>
        <p:spPr>
          <a:xfrm>
            <a:off x="342900" y="5199425"/>
            <a:ext cx="11515725" cy="1390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carbonyl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ngắn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tan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nhờ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hydrogen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Khi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nguyên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tử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carbon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gốc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hydrocarbon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tăng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khả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năng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tan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carbonyl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giảm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xuống</a:t>
            </a:r>
            <a:endParaRPr lang="en-US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570EA6-2B0B-B3E4-120A-D0BD5EB639DC}"/>
              </a:ext>
            </a:extLst>
          </p:cNvPr>
          <p:cNvSpPr txBox="1"/>
          <p:nvPr/>
        </p:nvSpPr>
        <p:spPr>
          <a:xfrm>
            <a:off x="342900" y="3651401"/>
            <a:ext cx="11744326" cy="13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Formic aldehyde và acetic aldehyde là các aldehyde phân tử khối nhỏ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kích thước phân tử nhỏ, không tạo được liên kết hydrogen giữa các phân tử với nhau nên ở điều kiện thường chúng là các chất khí.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66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E72F8A7-B254-FA4C-58DC-D79C9703F051}"/>
              </a:ext>
            </a:extLst>
          </p:cNvPr>
          <p:cNvSpPr/>
          <p:nvPr/>
        </p:nvSpPr>
        <p:spPr>
          <a:xfrm>
            <a:off x="3409950" y="179614"/>
            <a:ext cx="5619750" cy="8001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TÍNH CHẤT HÓA HỌC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1B8576A4-C1B3-EC3F-B7E2-AFF8AC0BB1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435546"/>
              </p:ext>
            </p:extLst>
          </p:nvPr>
        </p:nvGraphicFramePr>
        <p:xfrm>
          <a:off x="558800" y="2189949"/>
          <a:ext cx="5293730" cy="631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2876190" imgH="343099" progId="Paint.Picture">
                  <p:embed/>
                </p:oleObj>
              </mc:Choice>
              <mc:Fallback>
                <p:oleObj name="Bitmap Image" r:id="rId2" imgW="2876190" imgH="343099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2189949"/>
                        <a:ext cx="5293730" cy="63171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DA81D75-48A5-5D9D-42A0-A129B5A2F039}"/>
              </a:ext>
            </a:extLst>
          </p:cNvPr>
          <p:cNvSpPr txBox="1"/>
          <p:nvPr/>
        </p:nvSpPr>
        <p:spPr>
          <a:xfrm>
            <a:off x="428625" y="1268976"/>
            <a:ext cx="6648450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nl-NL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nl-NL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Phản ứng khử hợp chất carbonyl:</a:t>
            </a:r>
            <a:endParaRPr lang="en-US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32697F1-B1BC-2129-365C-E514AA2A11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091930"/>
              </p:ext>
            </p:extLst>
          </p:nvPr>
        </p:nvGraphicFramePr>
        <p:xfrm>
          <a:off x="638175" y="2891845"/>
          <a:ext cx="5733974" cy="631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4" imgW="3244444" imgH="361777" progId="Paint.Picture">
                  <p:embed/>
                </p:oleObj>
              </mc:Choice>
              <mc:Fallback>
                <p:oleObj name="Bitmap Image" r:id="rId4" imgW="3244444" imgH="361777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175" y="2891845"/>
                        <a:ext cx="5733974" cy="6317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8111F8E-41F4-0FD9-E4AE-DEA760DD69E8}"/>
              </a:ext>
            </a:extLst>
          </p:cNvPr>
          <p:cNvSpPr txBox="1"/>
          <p:nvPr/>
        </p:nvSpPr>
        <p:spPr>
          <a:xfrm>
            <a:off x="504242" y="3812817"/>
            <a:ext cx="108400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propanal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butanone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LiAlH</a:t>
            </a:r>
            <a:r>
              <a:rPr lang="en-US" sz="32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NaBH</a:t>
            </a:r>
            <a:r>
              <a:rPr lang="en-US" sz="32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A856DA-34DE-D3E3-0875-33585B0A9565}"/>
              </a:ext>
            </a:extLst>
          </p:cNvPr>
          <p:cNvSpPr txBox="1"/>
          <p:nvPr/>
        </p:nvSpPr>
        <p:spPr>
          <a:xfrm>
            <a:off x="6339472" y="2189949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Aldehyde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3C21349-D268-92B7-0C22-D0681F7D94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78939" y="2246771"/>
            <a:ext cx="1104900" cy="4095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A24F288-C924-1C14-C20A-5F08B35DC110}"/>
              </a:ext>
            </a:extLst>
          </p:cNvPr>
          <p:cNvSpPr txBox="1"/>
          <p:nvPr/>
        </p:nvSpPr>
        <p:spPr>
          <a:xfrm>
            <a:off x="9168397" y="2176668"/>
            <a:ext cx="2661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Alcohol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9D23016-20D1-6B67-F2FB-FF92929288DE}"/>
              </a:ext>
            </a:extLst>
          </p:cNvPr>
          <p:cNvSpPr txBox="1"/>
          <p:nvPr/>
        </p:nvSpPr>
        <p:spPr>
          <a:xfrm>
            <a:off x="6453772" y="2945609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Ketone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004F49D-B26A-CDF3-E5DD-79BBFAF3908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93239" y="3002431"/>
            <a:ext cx="1104900" cy="40957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FA72156-7FB8-58E6-C93C-89AE2DC5EB4A}"/>
              </a:ext>
            </a:extLst>
          </p:cNvPr>
          <p:cNvSpPr txBox="1"/>
          <p:nvPr/>
        </p:nvSpPr>
        <p:spPr>
          <a:xfrm>
            <a:off x="9282697" y="2932328"/>
            <a:ext cx="2661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Alcohol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743744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9" grpId="0"/>
      <p:bldP spid="10" grpId="0"/>
      <p:bldP spid="13" grpId="0"/>
      <p:bldP spid="14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E72F8A7-B254-FA4C-58DC-D79C9703F051}"/>
              </a:ext>
            </a:extLst>
          </p:cNvPr>
          <p:cNvSpPr/>
          <p:nvPr/>
        </p:nvSpPr>
        <p:spPr>
          <a:xfrm>
            <a:off x="3409950" y="179614"/>
            <a:ext cx="5619750" cy="8001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TÍNH CHẤT HÓA HỌC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A81D75-48A5-5D9D-42A0-A129B5A2F039}"/>
              </a:ext>
            </a:extLst>
          </p:cNvPr>
          <p:cNvSpPr txBox="1"/>
          <p:nvPr/>
        </p:nvSpPr>
        <p:spPr>
          <a:xfrm>
            <a:off x="428625" y="1268976"/>
            <a:ext cx="66484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Phản ứng oxi hóa aldehyde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111F8E-41F4-0FD9-E4AE-DEA760DD69E8}"/>
              </a:ext>
            </a:extLst>
          </p:cNvPr>
          <p:cNvSpPr txBox="1"/>
          <p:nvPr/>
        </p:nvSpPr>
        <p:spPr>
          <a:xfrm>
            <a:off x="675983" y="4041417"/>
            <a:ext cx="10840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propanal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dd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bromine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A856DA-34DE-D3E3-0875-33585B0A9565}"/>
              </a:ext>
            </a:extLst>
          </p:cNvPr>
          <p:cNvSpPr txBox="1"/>
          <p:nvPr/>
        </p:nvSpPr>
        <p:spPr>
          <a:xfrm>
            <a:off x="1272172" y="2743779"/>
            <a:ext cx="8529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Aldehyde + Br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→ Carboxylic acid + HBr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A24F288-C924-1C14-C20A-5F08B35DC110}"/>
              </a:ext>
            </a:extLst>
          </p:cNvPr>
          <p:cNvSpPr txBox="1"/>
          <p:nvPr/>
        </p:nvSpPr>
        <p:spPr>
          <a:xfrm>
            <a:off x="3810000" y="3297260"/>
            <a:ext cx="5800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Bromine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C606A6-0AB9-ABC1-E882-8380E73C1A08}"/>
              </a:ext>
            </a:extLst>
          </p:cNvPr>
          <p:cNvSpPr txBox="1"/>
          <p:nvPr/>
        </p:nvSpPr>
        <p:spPr>
          <a:xfrm>
            <a:off x="1076325" y="1878346"/>
            <a:ext cx="66484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Phản ứng với bromine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857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3" grpId="0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1482</Words>
  <Application>Microsoft Office PowerPoint</Application>
  <PresentationFormat>Widescreen</PresentationFormat>
  <Paragraphs>139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VnTeach.Com</dc:title>
  <dc:subject>VnTeach.Com</dc:subject>
  <dc:creator>VnTeach.Com; admin</dc:creator>
  <cp:keywords>VnTeach.Com</cp:keywords>
  <dc:description>VnTeach.Com</dc:description>
  <cp:lastModifiedBy>Administrator</cp:lastModifiedBy>
  <cp:revision>9</cp:revision>
  <dcterms:created xsi:type="dcterms:W3CDTF">2023-05-30T01:05:10Z</dcterms:created>
  <dcterms:modified xsi:type="dcterms:W3CDTF">2026-04-01T03:53:46Z</dcterms:modified>
  <cp:category>VnTeach.Com</cp:category>
</cp:coreProperties>
</file>