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2" r:id="rId2"/>
    <p:sldMasterId id="2147483734" r:id="rId3"/>
    <p:sldMasterId id="2147483770" r:id="rId4"/>
    <p:sldMasterId id="2147483854" r:id="rId5"/>
    <p:sldMasterId id="2147483866" r:id="rId6"/>
  </p:sldMasterIdLst>
  <p:notesMasterIdLst>
    <p:notesMasterId r:id="rId16"/>
  </p:notesMasterIdLst>
  <p:sldIdLst>
    <p:sldId id="415" r:id="rId7"/>
    <p:sldId id="375" r:id="rId8"/>
    <p:sldId id="378" r:id="rId9"/>
    <p:sldId id="380" r:id="rId10"/>
    <p:sldId id="381" r:id="rId11"/>
    <p:sldId id="386" r:id="rId12"/>
    <p:sldId id="418" r:id="rId13"/>
    <p:sldId id="420" r:id="rId14"/>
    <p:sldId id="41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75FA9-5132-4970-8D59-F79231FBF781}" type="datetimeFigureOut">
              <a:rPr lang="en-US" smtClean="0"/>
              <a:t>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718C7-EB5B-4088-867E-91709B8971F6}" type="slidenum">
              <a:rPr lang="en-US" smtClean="0"/>
              <a:t>‹#›</a:t>
            </a:fld>
            <a:endParaRPr lang="en-US"/>
          </a:p>
        </p:txBody>
      </p:sp>
    </p:spTree>
    <p:extLst>
      <p:ext uri="{BB962C8B-B14F-4D97-AF65-F5344CB8AC3E}">
        <p14:creationId xmlns:p14="http://schemas.microsoft.com/office/powerpoint/2010/main" val="596284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808230-E5D1-4050-855F-EA70E5E6AADE}"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1ACA2-15D5-40F2-937D-638CA0E7C8CD}" type="slidenum">
              <a:rPr lang="en-US" smtClean="0"/>
              <a:t>‹#›</a:t>
            </a:fld>
            <a:endParaRPr lang="en-US"/>
          </a:p>
        </p:txBody>
      </p:sp>
    </p:spTree>
    <p:extLst>
      <p:ext uri="{BB962C8B-B14F-4D97-AF65-F5344CB8AC3E}">
        <p14:creationId xmlns:p14="http://schemas.microsoft.com/office/powerpoint/2010/main" val="2099203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808230-E5D1-4050-855F-EA70E5E6AADE}"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1ACA2-15D5-40F2-937D-638CA0E7C8CD}" type="slidenum">
              <a:rPr lang="en-US" smtClean="0"/>
              <a:t>‹#›</a:t>
            </a:fld>
            <a:endParaRPr lang="en-US"/>
          </a:p>
        </p:txBody>
      </p:sp>
    </p:spTree>
    <p:extLst>
      <p:ext uri="{BB962C8B-B14F-4D97-AF65-F5344CB8AC3E}">
        <p14:creationId xmlns:p14="http://schemas.microsoft.com/office/powerpoint/2010/main" val="184850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808230-E5D1-4050-855F-EA70E5E6AADE}"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1ACA2-15D5-40F2-937D-638CA0E7C8CD}" type="slidenum">
              <a:rPr lang="en-US" smtClean="0"/>
              <a:t>‹#›</a:t>
            </a:fld>
            <a:endParaRPr lang="en-US"/>
          </a:p>
        </p:txBody>
      </p:sp>
    </p:spTree>
    <p:extLst>
      <p:ext uri="{BB962C8B-B14F-4D97-AF65-F5344CB8AC3E}">
        <p14:creationId xmlns:p14="http://schemas.microsoft.com/office/powerpoint/2010/main" val="3932740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59991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89826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175373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71704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58847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59419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67931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1753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808230-E5D1-4050-855F-EA70E5E6AADE}"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1ACA2-15D5-40F2-937D-638CA0E7C8CD}" type="slidenum">
              <a:rPr lang="en-US" smtClean="0"/>
              <a:t>‹#›</a:t>
            </a:fld>
            <a:endParaRPr lang="en-US"/>
          </a:p>
        </p:txBody>
      </p:sp>
    </p:spTree>
    <p:extLst>
      <p:ext uri="{BB962C8B-B14F-4D97-AF65-F5344CB8AC3E}">
        <p14:creationId xmlns:p14="http://schemas.microsoft.com/office/powerpoint/2010/main" val="1299384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58238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22348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39914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92840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98672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113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22383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9685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13068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87266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808230-E5D1-4050-855F-EA70E5E6AADE}"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1ACA2-15D5-40F2-937D-638CA0E7C8CD}" type="slidenum">
              <a:rPr lang="en-US" smtClean="0"/>
              <a:t>‹#›</a:t>
            </a:fld>
            <a:endParaRPr lang="en-US"/>
          </a:p>
        </p:txBody>
      </p:sp>
    </p:spTree>
    <p:extLst>
      <p:ext uri="{BB962C8B-B14F-4D97-AF65-F5344CB8AC3E}">
        <p14:creationId xmlns:p14="http://schemas.microsoft.com/office/powerpoint/2010/main" val="3820563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94750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041280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49666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87331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31169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93315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27310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4994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50875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3756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808230-E5D1-4050-855F-EA70E5E6AADE}"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1ACA2-15D5-40F2-937D-638CA0E7C8CD}" type="slidenum">
              <a:rPr lang="en-US" smtClean="0"/>
              <a:t>‹#›</a:t>
            </a:fld>
            <a:endParaRPr lang="en-US"/>
          </a:p>
        </p:txBody>
      </p:sp>
    </p:spTree>
    <p:extLst>
      <p:ext uri="{BB962C8B-B14F-4D97-AF65-F5344CB8AC3E}">
        <p14:creationId xmlns:p14="http://schemas.microsoft.com/office/powerpoint/2010/main" val="31719543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13997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5745309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079829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3016323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180876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915616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53735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831259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932256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0991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808230-E5D1-4050-855F-EA70E5E6AADE}" type="datetimeFigureOut">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91ACA2-15D5-40F2-937D-638CA0E7C8CD}" type="slidenum">
              <a:rPr lang="en-US" smtClean="0"/>
              <a:t>‹#›</a:t>
            </a:fld>
            <a:endParaRPr lang="en-US"/>
          </a:p>
        </p:txBody>
      </p:sp>
    </p:spTree>
    <p:extLst>
      <p:ext uri="{BB962C8B-B14F-4D97-AF65-F5344CB8AC3E}">
        <p14:creationId xmlns:p14="http://schemas.microsoft.com/office/powerpoint/2010/main" val="377635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255583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755952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091736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347034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074904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456727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967455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782699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88453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6088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808230-E5D1-4050-855F-EA70E5E6AADE}" type="datetimeFigureOut">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91ACA2-15D5-40F2-937D-638CA0E7C8CD}" type="slidenum">
              <a:rPr lang="en-US" smtClean="0"/>
              <a:t>‹#›</a:t>
            </a:fld>
            <a:endParaRPr lang="en-US"/>
          </a:p>
        </p:txBody>
      </p:sp>
    </p:spTree>
    <p:extLst>
      <p:ext uri="{BB962C8B-B14F-4D97-AF65-F5344CB8AC3E}">
        <p14:creationId xmlns:p14="http://schemas.microsoft.com/office/powerpoint/2010/main" val="13123046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330217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41237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632083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914582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098304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699512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7038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08230-E5D1-4050-855F-EA70E5E6AADE}" type="datetimeFigureOut">
              <a:rPr lang="en-US" smtClean="0"/>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91ACA2-15D5-40F2-937D-638CA0E7C8CD}" type="slidenum">
              <a:rPr lang="en-US" smtClean="0"/>
              <a:t>‹#›</a:t>
            </a:fld>
            <a:endParaRPr lang="en-US"/>
          </a:p>
        </p:txBody>
      </p:sp>
    </p:spTree>
    <p:extLst>
      <p:ext uri="{BB962C8B-B14F-4D97-AF65-F5344CB8AC3E}">
        <p14:creationId xmlns:p14="http://schemas.microsoft.com/office/powerpoint/2010/main" val="194714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808230-E5D1-4050-855F-EA70E5E6AADE}"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1ACA2-15D5-40F2-937D-638CA0E7C8CD}" type="slidenum">
              <a:rPr lang="en-US" smtClean="0"/>
              <a:t>‹#›</a:t>
            </a:fld>
            <a:endParaRPr lang="en-US"/>
          </a:p>
        </p:txBody>
      </p:sp>
    </p:spTree>
    <p:extLst>
      <p:ext uri="{BB962C8B-B14F-4D97-AF65-F5344CB8AC3E}">
        <p14:creationId xmlns:p14="http://schemas.microsoft.com/office/powerpoint/2010/main" val="16814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808230-E5D1-4050-855F-EA70E5E6AADE}"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1ACA2-15D5-40F2-937D-638CA0E7C8CD}" type="slidenum">
              <a:rPr lang="en-US" smtClean="0"/>
              <a:t>‹#›</a:t>
            </a:fld>
            <a:endParaRPr lang="en-US"/>
          </a:p>
        </p:txBody>
      </p:sp>
    </p:spTree>
    <p:extLst>
      <p:ext uri="{BB962C8B-B14F-4D97-AF65-F5344CB8AC3E}">
        <p14:creationId xmlns:p14="http://schemas.microsoft.com/office/powerpoint/2010/main" val="152583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08230-E5D1-4050-855F-EA70E5E6AADE}" type="datetimeFigureOut">
              <a:rPr lang="en-US" smtClean="0"/>
              <a:t>1/6/2026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1ACA2-15D5-40F2-937D-638CA0E7C8CD}" type="slidenum">
              <a:rPr lang="en-US" smtClean="0"/>
              <a:t>‹#›</a:t>
            </a:fld>
            <a:endParaRPr lang="en-US"/>
          </a:p>
        </p:txBody>
      </p:sp>
    </p:spTree>
    <p:extLst>
      <p:ext uri="{BB962C8B-B14F-4D97-AF65-F5344CB8AC3E}">
        <p14:creationId xmlns:p14="http://schemas.microsoft.com/office/powerpoint/2010/main" val="294938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8611283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04865038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1/6/2026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3273239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7172372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cs typeface="Arial" panose="020B0604020202020204" pitchFamily="34" charset="0"/>
                <a:sym typeface="Arial" panose="020B0604020202020204" pitchFamily="34" charset="0"/>
              </a:rPr>
              <a:pPr defTabSz="609630"/>
              <a:t>1/6/2026</a:t>
            </a:fld>
            <a:endParaRPr lang="en-US">
              <a:solidFill>
                <a:prstClr val="black">
                  <a:tint val="75000"/>
                </a:prstClr>
              </a:solidFill>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cs typeface="Arial" panose="020B0604020202020204" pitchFamily="34" charset="0"/>
                <a:sym typeface="Arial" panose="020B0604020202020204" pitchFamily="34" charset="0"/>
              </a:rPr>
              <a:pPr defTabSz="609630"/>
              <a:t>‹#›</a:t>
            </a:fld>
            <a:endParaRPr lang="en-US">
              <a:solidFill>
                <a:prstClr val="black">
                  <a:tint val="75000"/>
                </a:prstClr>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343724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40.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89905" cy="6858000"/>
          </a:xfrm>
          <a:prstGeom prst="rect">
            <a:avLst/>
          </a:prstGeom>
        </p:spPr>
      </p:pic>
    </p:spTree>
    <p:extLst>
      <p:ext uri="{BB962C8B-B14F-4D97-AF65-F5344CB8AC3E}">
        <p14:creationId xmlns:p14="http://schemas.microsoft.com/office/powerpoint/2010/main" val="158899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9E6"/>
        </a:solidFill>
        <a:effectLst/>
      </p:bgPr>
    </p:bg>
    <p:spTree>
      <p:nvGrpSpPr>
        <p:cNvPr id="1" name=""/>
        <p:cNvGrpSpPr/>
        <p:nvPr/>
      </p:nvGrpSpPr>
      <p:grpSpPr>
        <a:xfrm>
          <a:off x="0" y="0"/>
          <a:ext cx="0" cy="0"/>
          <a:chOff x="0" y="0"/>
          <a:chExt cx="0" cy="0"/>
        </a:xfrm>
      </p:grpSpPr>
      <p:sp>
        <p:nvSpPr>
          <p:cNvPr id="6" name="Freeform 6"/>
          <p:cNvSpPr/>
          <p:nvPr/>
        </p:nvSpPr>
        <p:spPr>
          <a:xfrm>
            <a:off x="412220" y="6566030"/>
            <a:ext cx="5496495" cy="119923"/>
          </a:xfrm>
          <a:custGeom>
            <a:avLst/>
            <a:gdLst/>
            <a:ahLst/>
            <a:cxnLst/>
            <a:rect l="l" t="t" r="r" b="b"/>
            <a:pathLst>
              <a:path w="8244743" h="179885">
                <a:moveTo>
                  <a:pt x="0" y="0"/>
                </a:moveTo>
                <a:lnTo>
                  <a:pt x="8244743" y="0"/>
                </a:lnTo>
                <a:lnTo>
                  <a:pt x="8244743" y="179886"/>
                </a:lnTo>
                <a:lnTo>
                  <a:pt x="0" y="1798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6197601" y="6566029"/>
            <a:ext cx="5496495" cy="119923"/>
          </a:xfrm>
          <a:custGeom>
            <a:avLst/>
            <a:gdLst/>
            <a:ahLst/>
            <a:cxnLst/>
            <a:rect l="l" t="t" r="r" b="b"/>
            <a:pathLst>
              <a:path w="8244743" h="179885">
                <a:moveTo>
                  <a:pt x="0" y="0"/>
                </a:moveTo>
                <a:lnTo>
                  <a:pt x="8244743" y="0"/>
                </a:lnTo>
                <a:lnTo>
                  <a:pt x="8244743" y="179886"/>
                </a:lnTo>
                <a:lnTo>
                  <a:pt x="0" y="1798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5611672" y="6114051"/>
            <a:ext cx="916487" cy="903955"/>
          </a:xfrm>
          <a:custGeom>
            <a:avLst/>
            <a:gdLst/>
            <a:ahLst/>
            <a:cxnLst/>
            <a:rect l="l" t="t" r="r" b="b"/>
            <a:pathLst>
              <a:path w="1374731" h="1355932">
                <a:moveTo>
                  <a:pt x="0" y="0"/>
                </a:moveTo>
                <a:lnTo>
                  <a:pt x="1374732" y="0"/>
                </a:lnTo>
                <a:lnTo>
                  <a:pt x="1374732" y="1355932"/>
                </a:lnTo>
                <a:lnTo>
                  <a:pt x="0" y="13559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4256408" y="6295514"/>
            <a:ext cx="691511" cy="682054"/>
          </a:xfrm>
          <a:custGeom>
            <a:avLst/>
            <a:gdLst/>
            <a:ahLst/>
            <a:cxnLst/>
            <a:rect l="l" t="t" r="r" b="b"/>
            <a:pathLst>
              <a:path w="1037266" h="1023081">
                <a:moveTo>
                  <a:pt x="0" y="0"/>
                </a:moveTo>
                <a:lnTo>
                  <a:pt x="1037267" y="0"/>
                </a:lnTo>
                <a:lnTo>
                  <a:pt x="1037267" y="1023081"/>
                </a:lnTo>
                <a:lnTo>
                  <a:pt x="0" y="10230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7375426" y="6284963"/>
            <a:ext cx="691511" cy="682054"/>
          </a:xfrm>
          <a:custGeom>
            <a:avLst/>
            <a:gdLst/>
            <a:ahLst/>
            <a:cxnLst/>
            <a:rect l="l" t="t" r="r" b="b"/>
            <a:pathLst>
              <a:path w="1037266" h="1023081">
                <a:moveTo>
                  <a:pt x="0" y="0"/>
                </a:moveTo>
                <a:lnTo>
                  <a:pt x="1037266" y="0"/>
                </a:lnTo>
                <a:lnTo>
                  <a:pt x="1037266" y="1023081"/>
                </a:lnTo>
                <a:lnTo>
                  <a:pt x="0" y="10230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4" name="Picture 13"/>
          <p:cNvPicPr>
            <a:picLocks noChangeAspect="1"/>
          </p:cNvPicPr>
          <p:nvPr/>
        </p:nvPicPr>
        <p:blipFill>
          <a:blip r:embed="rId8"/>
          <a:stretch>
            <a:fillRect/>
          </a:stretch>
        </p:blipFill>
        <p:spPr>
          <a:xfrm>
            <a:off x="48694" y="7832"/>
            <a:ext cx="6560536" cy="4555020"/>
          </a:xfrm>
          <a:prstGeom prst="rect">
            <a:avLst/>
          </a:prstGeom>
        </p:spPr>
      </p:pic>
      <p:sp>
        <p:nvSpPr>
          <p:cNvPr id="2" name="Rounded Rectangle 1"/>
          <p:cNvSpPr/>
          <p:nvPr/>
        </p:nvSpPr>
        <p:spPr>
          <a:xfrm>
            <a:off x="123334" y="1968801"/>
            <a:ext cx="1659117" cy="5010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LƯƠNG</a:t>
            </a:r>
            <a:r>
              <a:rPr lang="en-US" b="1" dirty="0"/>
              <a:t>: 10 </a:t>
            </a:r>
            <a:r>
              <a:rPr lang="en-US" b="1" dirty="0" err="1"/>
              <a:t>TRIỆU</a:t>
            </a:r>
            <a:r>
              <a:rPr lang="en-US" b="1" dirty="0"/>
              <a:t>/</a:t>
            </a:r>
            <a:r>
              <a:rPr lang="en-US" b="1" dirty="0" err="1"/>
              <a:t>THÁNG</a:t>
            </a:r>
            <a:endParaRPr lang="en-US" b="1" dirty="0"/>
          </a:p>
        </p:txBody>
      </p:sp>
      <p:sp>
        <p:nvSpPr>
          <p:cNvPr id="3" name="Rectangle 2"/>
          <p:cNvSpPr/>
          <p:nvPr/>
        </p:nvSpPr>
        <p:spPr>
          <a:xfrm>
            <a:off x="2264458" y="3908689"/>
            <a:ext cx="2129008" cy="646331"/>
          </a:xfrm>
          <a:prstGeom prst="rect">
            <a:avLst/>
          </a:prstGeom>
          <a:solidFill>
            <a:schemeClr val="accent6">
              <a:lumMod val="60000"/>
              <a:lumOff val="40000"/>
            </a:schemeClr>
          </a:solidFill>
        </p:spPr>
        <p:txBody>
          <a:bodyPr wrap="square">
            <a:spAutoFit/>
          </a:bodyPr>
          <a:lstStyle/>
          <a:p>
            <a:r>
              <a:rPr lang="en-US" b="1" dirty="0" err="1">
                <a:solidFill>
                  <a:srgbClr val="1A1C1E"/>
                </a:solidFill>
                <a:latin typeface="Inter"/>
              </a:rPr>
              <a:t>RỦI</a:t>
            </a:r>
            <a:r>
              <a:rPr lang="en-US" b="1" dirty="0">
                <a:solidFill>
                  <a:srgbClr val="1A1C1E"/>
                </a:solidFill>
                <a:latin typeface="Inter"/>
              </a:rPr>
              <a:t> RO, </a:t>
            </a:r>
            <a:r>
              <a:rPr lang="en-US" b="1" dirty="0" err="1">
                <a:solidFill>
                  <a:srgbClr val="1A1C1E"/>
                </a:solidFill>
                <a:latin typeface="Inter"/>
              </a:rPr>
              <a:t>CÁM</a:t>
            </a:r>
            <a:r>
              <a:rPr lang="en-US" b="1" dirty="0">
                <a:solidFill>
                  <a:srgbClr val="1A1C1E"/>
                </a:solidFill>
                <a:latin typeface="Inter"/>
              </a:rPr>
              <a:t> </a:t>
            </a:r>
            <a:r>
              <a:rPr lang="en-US" b="1" dirty="0" err="1">
                <a:solidFill>
                  <a:srgbClr val="1A1C1E"/>
                </a:solidFill>
                <a:latin typeface="Inter"/>
              </a:rPr>
              <a:t>DỖ</a:t>
            </a:r>
            <a:r>
              <a:rPr lang="en-US" b="1" dirty="0">
                <a:solidFill>
                  <a:srgbClr val="1A1C1E"/>
                </a:solidFill>
                <a:latin typeface="Inter"/>
              </a:rPr>
              <a:t>, </a:t>
            </a:r>
            <a:r>
              <a:rPr lang="en-US" b="1" dirty="0" err="1">
                <a:solidFill>
                  <a:srgbClr val="1A1C1E"/>
                </a:solidFill>
                <a:latin typeface="Inter"/>
              </a:rPr>
              <a:t>LÃNG</a:t>
            </a:r>
            <a:r>
              <a:rPr lang="en-US" b="1" dirty="0">
                <a:solidFill>
                  <a:srgbClr val="1A1C1E"/>
                </a:solidFill>
                <a:latin typeface="Inter"/>
              </a:rPr>
              <a:t> </a:t>
            </a:r>
            <a:r>
              <a:rPr lang="en-US" b="1" dirty="0" err="1">
                <a:solidFill>
                  <a:srgbClr val="1A1C1E"/>
                </a:solidFill>
                <a:latin typeface="Inter"/>
              </a:rPr>
              <a:t>PHÍ</a:t>
            </a:r>
            <a:endParaRPr lang="en-US" b="1" dirty="0"/>
          </a:p>
        </p:txBody>
      </p:sp>
      <p:sp>
        <p:nvSpPr>
          <p:cNvPr id="4" name="Rectangle 3"/>
          <p:cNvSpPr/>
          <p:nvPr/>
        </p:nvSpPr>
        <p:spPr>
          <a:xfrm>
            <a:off x="0" y="4986096"/>
            <a:ext cx="11570762" cy="1569660"/>
          </a:xfrm>
          <a:prstGeom prst="rect">
            <a:avLst/>
          </a:prstGeom>
        </p:spPr>
        <p:txBody>
          <a:bodyPr wrap="square">
            <a:spAutoFit/>
          </a:bodyPr>
          <a:lstStyle/>
          <a:p>
            <a:r>
              <a:rPr lang="vi-VN" sz="3200" i="1" dirty="0">
                <a:solidFill>
                  <a:srgbClr val="1A1C1E"/>
                </a:solidFill>
                <a:latin typeface="+mj-lt"/>
              </a:rPr>
              <a:t>Bạn này có tiền (Thu nhập) và có ước mơ (Mục tiêu). Nhưng nếu bạn ấy cứ đứng bên này nhìn sang bên kia thì có bao giờ đạt được không? Nếu nhảy đại qua thì sao?</a:t>
            </a:r>
            <a:endParaRPr lang="en-US" sz="3200" dirty="0">
              <a:latin typeface="+mj-lt"/>
            </a:endParaRPr>
          </a:p>
        </p:txBody>
      </p:sp>
      <p:sp>
        <p:nvSpPr>
          <p:cNvPr id="5" name="Rectangle 4"/>
          <p:cNvSpPr/>
          <p:nvPr/>
        </p:nvSpPr>
        <p:spPr>
          <a:xfrm>
            <a:off x="6609230" y="85635"/>
            <a:ext cx="5475933" cy="4031873"/>
          </a:xfrm>
          <a:prstGeom prst="rect">
            <a:avLst/>
          </a:prstGeom>
          <a:ln w="19050">
            <a:solidFill>
              <a:schemeClr val="tx1"/>
            </a:solidFill>
          </a:ln>
        </p:spPr>
        <p:txBody>
          <a:bodyPr wrap="square">
            <a:spAutoFit/>
          </a:bodyPr>
          <a:lstStyle/>
          <a:p>
            <a:r>
              <a:rPr lang="vi-VN" sz="3200" dirty="0">
                <a:solidFill>
                  <a:srgbClr val="1A1C1E"/>
                </a:solidFill>
                <a:latin typeface="+mj-lt"/>
              </a:rPr>
              <a:t>Kế hoạch tài chính cá nhân là bản ......... </a:t>
            </a:r>
            <a:r>
              <a:rPr lang="vi-VN" sz="3200" b="1" dirty="0">
                <a:solidFill>
                  <a:srgbClr val="1A1C1E"/>
                </a:solidFill>
                <a:latin typeface="+mj-lt"/>
              </a:rPr>
              <a:t>(1)</a:t>
            </a:r>
            <a:r>
              <a:rPr lang="vi-VN" sz="3200" dirty="0">
                <a:solidFill>
                  <a:srgbClr val="1A1C1E"/>
                </a:solidFill>
                <a:latin typeface="+mj-lt"/>
              </a:rPr>
              <a:t> ......... thu chi giúp ......... </a:t>
            </a:r>
            <a:r>
              <a:rPr lang="vi-VN" sz="3200" b="1" dirty="0">
                <a:solidFill>
                  <a:srgbClr val="1A1C1E"/>
                </a:solidFill>
                <a:latin typeface="+mj-lt"/>
              </a:rPr>
              <a:t>(2)</a:t>
            </a:r>
            <a:r>
              <a:rPr lang="vi-VN" sz="3200" dirty="0">
                <a:solidFill>
                  <a:srgbClr val="1A1C1E"/>
                </a:solidFill>
                <a:latin typeface="+mj-lt"/>
              </a:rPr>
              <a:t> ......... tiền bạc của cá nhân, bao gồm các quyết định về: nguồn thu, chi tiêu, tiết kiệm, đầu tư... để thực hiện các ......... </a:t>
            </a:r>
            <a:r>
              <a:rPr lang="vi-VN" sz="3200" b="1" dirty="0">
                <a:solidFill>
                  <a:srgbClr val="1A1C1E"/>
                </a:solidFill>
                <a:latin typeface="+mj-lt"/>
              </a:rPr>
              <a:t>(3)</a:t>
            </a:r>
            <a:r>
              <a:rPr lang="vi-VN" sz="3200" dirty="0">
                <a:solidFill>
                  <a:srgbClr val="1A1C1E"/>
                </a:solidFill>
                <a:latin typeface="+mj-lt"/>
              </a:rPr>
              <a:t> ......... tài chính đã đề ra.</a:t>
            </a:r>
            <a:endParaRPr lang="en-US" sz="3200" dirty="0">
              <a:latin typeface="+mj-lt"/>
            </a:endParaRPr>
          </a:p>
        </p:txBody>
      </p:sp>
      <p:sp>
        <p:nvSpPr>
          <p:cNvPr id="15" name="Rectangle 14"/>
          <p:cNvSpPr/>
          <p:nvPr/>
        </p:nvSpPr>
        <p:spPr>
          <a:xfrm>
            <a:off x="7079531" y="4095273"/>
            <a:ext cx="4015818" cy="830997"/>
          </a:xfrm>
          <a:prstGeom prst="rect">
            <a:avLst/>
          </a:prstGeom>
          <a:solidFill>
            <a:srgbClr val="66FF66"/>
          </a:solidFill>
        </p:spPr>
        <p:txBody>
          <a:bodyPr wrap="square">
            <a:spAutoFit/>
          </a:bodyPr>
          <a:lstStyle/>
          <a:p>
            <a:r>
              <a:rPr lang="en-US" sz="2400" b="1" dirty="0">
                <a:solidFill>
                  <a:srgbClr val="1A1C1E"/>
                </a:solidFill>
                <a:latin typeface="Times New Roman" panose="02020603050405020304" pitchFamily="18" charset="0"/>
                <a:cs typeface="Times New Roman" panose="02020603050405020304" pitchFamily="18" charset="0"/>
              </a:rPr>
              <a:t>2. </a:t>
            </a:r>
            <a:r>
              <a:rPr lang="en-US" sz="2400" b="1" dirty="0" err="1">
                <a:solidFill>
                  <a:srgbClr val="1A1C1E"/>
                </a:solidFill>
                <a:latin typeface="Times New Roman" panose="02020603050405020304" pitchFamily="18" charset="0"/>
                <a:cs typeface="Times New Roman" panose="02020603050405020304" pitchFamily="18" charset="0"/>
              </a:rPr>
              <a:t>QUẢN</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LÝ</a:t>
            </a:r>
            <a:r>
              <a:rPr lang="en-US" sz="2400" b="1" dirty="0">
                <a:solidFill>
                  <a:srgbClr val="1A1C1E"/>
                </a:solidFill>
                <a:latin typeface="Times New Roman" panose="02020603050405020304" pitchFamily="18" charset="0"/>
                <a:cs typeface="Times New Roman" panose="02020603050405020304" pitchFamily="18" charset="0"/>
              </a:rPr>
              <a:t>; 3. </a:t>
            </a:r>
            <a:r>
              <a:rPr lang="en-US" sz="2400" b="1" dirty="0" err="1">
                <a:solidFill>
                  <a:srgbClr val="1A1C1E"/>
                </a:solidFill>
                <a:latin typeface="Times New Roman" panose="02020603050405020304" pitchFamily="18" charset="0"/>
                <a:cs typeface="Times New Roman" panose="02020603050405020304" pitchFamily="18" charset="0"/>
              </a:rPr>
              <a:t>MỤC</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TIÊU</a:t>
            </a:r>
            <a:endParaRPr lang="en-US" sz="2400" b="1" dirty="0">
              <a:solidFill>
                <a:srgbClr val="1A1C1E"/>
              </a:solidFill>
              <a:latin typeface="Times New Roman" panose="02020603050405020304" pitchFamily="18" charset="0"/>
              <a:cs typeface="Times New Roman" panose="02020603050405020304" pitchFamily="18" charset="0"/>
            </a:endParaRPr>
          </a:p>
          <a:p>
            <a:r>
              <a:rPr lang="en-US" sz="2400" b="1" dirty="0">
                <a:solidFill>
                  <a:srgbClr val="1A1C1E"/>
                </a:solidFill>
                <a:latin typeface="Times New Roman" panose="02020603050405020304" pitchFamily="18" charset="0"/>
                <a:cs typeface="Times New Roman" panose="02020603050405020304" pitchFamily="18" charset="0"/>
              </a:rPr>
              <a:t>1. </a:t>
            </a:r>
            <a:r>
              <a:rPr lang="en-US" sz="2400" b="1" dirty="0" err="1">
                <a:solidFill>
                  <a:srgbClr val="1A1C1E"/>
                </a:solidFill>
                <a:latin typeface="Times New Roman" panose="02020603050405020304" pitchFamily="18" charset="0"/>
                <a:cs typeface="Times New Roman" panose="02020603050405020304" pitchFamily="18" charset="0"/>
              </a:rPr>
              <a:t>KẾ</a:t>
            </a:r>
            <a:r>
              <a:rPr lang="en-US" sz="2400" b="1" dirty="0">
                <a:solidFill>
                  <a:srgbClr val="1A1C1E"/>
                </a:solidFill>
                <a:latin typeface="Times New Roman" panose="02020603050405020304" pitchFamily="18" charset="0"/>
                <a:cs typeface="Times New Roman" panose="02020603050405020304" pitchFamily="18" charset="0"/>
              </a:rPr>
              <a:t> </a:t>
            </a:r>
            <a:r>
              <a:rPr lang="en-US" sz="2400" b="1" dirty="0" err="1">
                <a:solidFill>
                  <a:srgbClr val="1A1C1E"/>
                </a:solidFill>
                <a:latin typeface="Times New Roman" panose="02020603050405020304" pitchFamily="18" charset="0"/>
                <a:cs typeface="Times New Roman" panose="02020603050405020304" pitchFamily="18" charset="0"/>
              </a:rPr>
              <a:t>HOẠCH</a:t>
            </a:r>
            <a:endParaRPr lang="en-US" sz="2400" b="1" dirty="0">
              <a:solidFill>
                <a:srgbClr val="1A1C1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64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9E6"/>
        </a:solidFill>
        <a:effectLst/>
      </p:bgPr>
    </p:bg>
    <p:spTree>
      <p:nvGrpSpPr>
        <p:cNvPr id="1" name=""/>
        <p:cNvGrpSpPr/>
        <p:nvPr/>
      </p:nvGrpSpPr>
      <p:grpSpPr>
        <a:xfrm>
          <a:off x="0" y="0"/>
          <a:ext cx="0" cy="0"/>
          <a:chOff x="0" y="0"/>
          <a:chExt cx="0" cy="0"/>
        </a:xfrm>
      </p:grpSpPr>
      <p:sp>
        <p:nvSpPr>
          <p:cNvPr id="6" name="Freeform 6"/>
          <p:cNvSpPr/>
          <p:nvPr/>
        </p:nvSpPr>
        <p:spPr>
          <a:xfrm>
            <a:off x="701105" y="6379647"/>
            <a:ext cx="5496495" cy="119923"/>
          </a:xfrm>
          <a:custGeom>
            <a:avLst/>
            <a:gdLst/>
            <a:ahLst/>
            <a:cxnLst/>
            <a:rect l="l" t="t" r="r" b="b"/>
            <a:pathLst>
              <a:path w="8244743" h="179885">
                <a:moveTo>
                  <a:pt x="0" y="0"/>
                </a:moveTo>
                <a:lnTo>
                  <a:pt x="8244743" y="0"/>
                </a:lnTo>
                <a:lnTo>
                  <a:pt x="8244743" y="179886"/>
                </a:lnTo>
                <a:lnTo>
                  <a:pt x="0" y="1798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6197601" y="6385472"/>
            <a:ext cx="5496495" cy="119923"/>
          </a:xfrm>
          <a:custGeom>
            <a:avLst/>
            <a:gdLst/>
            <a:ahLst/>
            <a:cxnLst/>
            <a:rect l="l" t="t" r="r" b="b"/>
            <a:pathLst>
              <a:path w="8244743" h="179885">
                <a:moveTo>
                  <a:pt x="0" y="0"/>
                </a:moveTo>
                <a:lnTo>
                  <a:pt x="8244743" y="0"/>
                </a:lnTo>
                <a:lnTo>
                  <a:pt x="8244743" y="179886"/>
                </a:lnTo>
                <a:lnTo>
                  <a:pt x="0" y="1798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5739357" y="5933494"/>
            <a:ext cx="916487" cy="903955"/>
          </a:xfrm>
          <a:custGeom>
            <a:avLst/>
            <a:gdLst/>
            <a:ahLst/>
            <a:cxnLst/>
            <a:rect l="l" t="t" r="r" b="b"/>
            <a:pathLst>
              <a:path w="1374731" h="1355932">
                <a:moveTo>
                  <a:pt x="0" y="0"/>
                </a:moveTo>
                <a:lnTo>
                  <a:pt x="1374732" y="0"/>
                </a:lnTo>
                <a:lnTo>
                  <a:pt x="1374732" y="1355932"/>
                </a:lnTo>
                <a:lnTo>
                  <a:pt x="0" y="13559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4267200" y="6108794"/>
            <a:ext cx="691511" cy="682054"/>
          </a:xfrm>
          <a:custGeom>
            <a:avLst/>
            <a:gdLst/>
            <a:ahLst/>
            <a:cxnLst/>
            <a:rect l="l" t="t" r="r" b="b"/>
            <a:pathLst>
              <a:path w="1037266" h="1023081">
                <a:moveTo>
                  <a:pt x="0" y="0"/>
                </a:moveTo>
                <a:lnTo>
                  <a:pt x="1037267" y="0"/>
                </a:lnTo>
                <a:lnTo>
                  <a:pt x="1037267" y="1023081"/>
                </a:lnTo>
                <a:lnTo>
                  <a:pt x="0" y="10230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7366000" y="6098580"/>
            <a:ext cx="691511" cy="682054"/>
          </a:xfrm>
          <a:custGeom>
            <a:avLst/>
            <a:gdLst/>
            <a:ahLst/>
            <a:cxnLst/>
            <a:rect l="l" t="t" r="r" b="b"/>
            <a:pathLst>
              <a:path w="1037266" h="1023081">
                <a:moveTo>
                  <a:pt x="0" y="0"/>
                </a:moveTo>
                <a:lnTo>
                  <a:pt x="1037266" y="0"/>
                </a:lnTo>
                <a:lnTo>
                  <a:pt x="1037266" y="1023081"/>
                </a:lnTo>
                <a:lnTo>
                  <a:pt x="0" y="10230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292751" y="444501"/>
            <a:ext cx="4653851" cy="101539"/>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7366000" y="444501"/>
            <a:ext cx="4653851" cy="101539"/>
          </a:xfrm>
          <a:custGeom>
            <a:avLst/>
            <a:gdLst/>
            <a:ahLst/>
            <a:cxnLst/>
            <a:rect l="l" t="t" r="r" b="b"/>
            <a:pathLst>
              <a:path w="6980776" h="152308">
                <a:moveTo>
                  <a:pt x="0" y="0"/>
                </a:moveTo>
                <a:lnTo>
                  <a:pt x="6980776" y="0"/>
                </a:lnTo>
                <a:lnTo>
                  <a:pt x="6980776" y="152308"/>
                </a:lnTo>
                <a:lnTo>
                  <a:pt x="0" y="1523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a:off x="5444726" y="1"/>
            <a:ext cx="1302547" cy="889000"/>
          </a:xfrm>
          <a:custGeom>
            <a:avLst/>
            <a:gdLst/>
            <a:ahLst/>
            <a:cxnLst/>
            <a:rect l="l" t="t" r="r" b="b"/>
            <a:pathLst>
              <a:path w="1953821" h="1792631">
                <a:moveTo>
                  <a:pt x="0" y="0"/>
                </a:moveTo>
                <a:lnTo>
                  <a:pt x="1953822" y="0"/>
                </a:lnTo>
                <a:lnTo>
                  <a:pt x="1953822" y="1792631"/>
                </a:lnTo>
                <a:lnTo>
                  <a:pt x="0" y="17926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Rectangle 34"/>
          <p:cNvSpPr>
            <a:spLocks noChangeArrowheads="1"/>
          </p:cNvSpPr>
          <p:nvPr/>
        </p:nvSpPr>
        <p:spPr bwMode="auto">
          <a:xfrm>
            <a:off x="388070" y="1272048"/>
            <a:ext cx="7294775" cy="584775"/>
          </a:xfrm>
          <a:prstGeom prst="rect">
            <a:avLst/>
          </a:prstGeom>
          <a:noFill/>
          <a:ln w="31750">
            <a:solidFill>
              <a:srgbClr val="D5393C"/>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Khái</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niệm</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hoạch</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endPar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14"/>
          <p:cNvSpPr/>
          <p:nvPr/>
        </p:nvSpPr>
        <p:spPr>
          <a:xfrm>
            <a:off x="292751" y="2123317"/>
            <a:ext cx="11280742"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hoạch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kế</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hoạch</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chi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quản</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lí</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tiền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nhập</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chi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tiêu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kiệm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mục</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tiêu</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63275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478" y="584462"/>
            <a:ext cx="7214247" cy="6127422"/>
          </a:xfrm>
          <a:prstGeom prst="rect">
            <a:avLst/>
          </a:prstGeom>
        </p:spPr>
      </p:pic>
      <p:sp>
        <p:nvSpPr>
          <p:cNvPr id="3" name="Rectangle 2"/>
          <p:cNvSpPr/>
          <p:nvPr/>
        </p:nvSpPr>
        <p:spPr>
          <a:xfrm>
            <a:off x="7620000" y="1282121"/>
            <a:ext cx="4572000" cy="5262979"/>
          </a:xfrm>
          <a:prstGeom prst="rect">
            <a:avLst/>
          </a:prstGeom>
          <a:ln w="28575">
            <a:solidFill>
              <a:srgbClr val="00B050"/>
            </a:solidFill>
            <a:prstDash val="dash"/>
          </a:ln>
        </p:spPr>
        <p:txBody>
          <a:bodyPr wrap="square">
            <a:spAutoFit/>
          </a:bodyPr>
          <a:lstStyle/>
          <a:p>
            <a:pPr>
              <a:buFont typeface="+mj-lt"/>
              <a:buAutoNum type="arabicPeriod"/>
            </a:pPr>
            <a:r>
              <a:rPr lang="vi-VN" sz="2800" dirty="0">
                <a:solidFill>
                  <a:srgbClr val="1A1C1E"/>
                </a:solidFill>
                <a:latin typeface="+mj-lt"/>
              </a:rPr>
              <a:t>Nếu muốn mua đôi giày, nhịn ăn vặt vài tuần là đủ -&gt; </a:t>
            </a:r>
            <a:r>
              <a:rPr lang="vi-VN" sz="2800" b="1" dirty="0">
                <a:solidFill>
                  <a:srgbClr val="1A1C1E"/>
                </a:solidFill>
                <a:latin typeface="+mj-lt"/>
              </a:rPr>
              <a:t>Ngắn hạn (&lt; 3 tháng)</a:t>
            </a:r>
            <a:r>
              <a:rPr lang="vi-VN" sz="2800" dirty="0">
                <a:solidFill>
                  <a:srgbClr val="1A1C1E"/>
                </a:solidFill>
                <a:latin typeface="+mj-lt"/>
              </a:rPr>
              <a:t>.</a:t>
            </a:r>
          </a:p>
          <a:p>
            <a:pPr>
              <a:buFont typeface="+mj-lt"/>
              <a:buAutoNum type="arabicPeriod"/>
            </a:pPr>
            <a:r>
              <a:rPr lang="vi-VN" sz="2800" dirty="0">
                <a:solidFill>
                  <a:srgbClr val="1A1C1E"/>
                </a:solidFill>
                <a:latin typeface="+mj-lt"/>
              </a:rPr>
              <a:t>Nếu muốn mua xe đạp điện, phải gom tiền lì xì và tiết kiệm vài tháng -&gt;  </a:t>
            </a:r>
            <a:r>
              <a:rPr lang="vi-VN" sz="2800" b="1" dirty="0">
                <a:solidFill>
                  <a:srgbClr val="1A1C1E"/>
                </a:solidFill>
                <a:latin typeface="+mj-lt"/>
              </a:rPr>
              <a:t>Trung hạn (3-6 tháng)</a:t>
            </a:r>
            <a:r>
              <a:rPr lang="vi-VN" sz="2800" dirty="0">
                <a:solidFill>
                  <a:srgbClr val="1A1C1E"/>
                </a:solidFill>
                <a:latin typeface="+mj-lt"/>
              </a:rPr>
              <a:t>.</a:t>
            </a:r>
          </a:p>
          <a:p>
            <a:pPr>
              <a:buFont typeface="+mj-lt"/>
              <a:buAutoNum type="arabicPeriod"/>
            </a:pPr>
            <a:r>
              <a:rPr lang="vi-VN" sz="2800" dirty="0">
                <a:solidFill>
                  <a:srgbClr val="1A1C1E"/>
                </a:solidFill>
                <a:latin typeface="+mj-lt"/>
              </a:rPr>
              <a:t>Nhưng nếu muốn mua nhà, mua ô tô, các em không thể nhịn ăn vài tháng mà có được. Phải là cả một quá trình bền bỉ -&gt; </a:t>
            </a:r>
            <a:r>
              <a:rPr lang="vi-VN" sz="2800" b="1" dirty="0">
                <a:solidFill>
                  <a:srgbClr val="1A1C1E"/>
                </a:solidFill>
                <a:latin typeface="+mj-lt"/>
              </a:rPr>
              <a:t>Dài hạn (&gt; 6 tháng)</a:t>
            </a:r>
            <a:r>
              <a:rPr lang="vi-VN" sz="2800" dirty="0">
                <a:solidFill>
                  <a:srgbClr val="1A1C1E"/>
                </a:solidFill>
                <a:latin typeface="+mj-lt"/>
              </a:rPr>
              <a:t>.</a:t>
            </a:r>
            <a:endParaRPr lang="vi-VN" sz="2800" b="0" i="0" dirty="0">
              <a:solidFill>
                <a:srgbClr val="1A1C1E"/>
              </a:solidFill>
              <a:effectLst/>
              <a:latin typeface="+mj-lt"/>
            </a:endParaRPr>
          </a:p>
        </p:txBody>
      </p:sp>
      <p:sp>
        <p:nvSpPr>
          <p:cNvPr id="4" name="Rectangle 3"/>
          <p:cNvSpPr>
            <a:spLocks noChangeArrowheads="1"/>
          </p:cNvSpPr>
          <p:nvPr/>
        </p:nvSpPr>
        <p:spPr bwMode="auto">
          <a:xfrm>
            <a:off x="1421779" y="262"/>
            <a:ext cx="680782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2. </a:t>
            </a:r>
            <a:r>
              <a:rPr lang="en-US" altLang="en-US" sz="3200" b="1" dirty="0" err="1">
                <a:solidFill>
                  <a:srgbClr val="FF0000"/>
                </a:solidFill>
                <a:latin typeface="Times New Roman" panose="02020603050405020304" pitchFamily="18" charset="0"/>
                <a:cs typeface="Times New Roman" panose="02020603050405020304" pitchFamily="18" charset="0"/>
              </a:rPr>
              <a:t>Các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loại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kế</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hoạch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tài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chính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cá</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nhân</a:t>
            </a:r>
            <a:r>
              <a:rPr lang="en-US" altLang="en-US" sz="32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5885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50027891"/>
              </p:ext>
            </p:extLst>
          </p:nvPr>
        </p:nvGraphicFramePr>
        <p:xfrm>
          <a:off x="348006" y="260110"/>
          <a:ext cx="11633462" cy="6278880"/>
        </p:xfrm>
        <a:graphic>
          <a:graphicData uri="http://schemas.openxmlformats.org/drawingml/2006/table">
            <a:tbl>
              <a:tblPr/>
              <a:tblGrid>
                <a:gridCol w="1791879">
                  <a:extLst>
                    <a:ext uri="{9D8B030D-6E8A-4147-A177-3AD203B41FA5}">
                      <a16:colId xmlns:a16="http://schemas.microsoft.com/office/drawing/2014/main" val="2038690670"/>
                    </a:ext>
                  </a:extLst>
                </a:gridCol>
                <a:gridCol w="2064470">
                  <a:extLst>
                    <a:ext uri="{9D8B030D-6E8A-4147-A177-3AD203B41FA5}">
                      <a16:colId xmlns:a16="http://schemas.microsoft.com/office/drawing/2014/main" val="2062432321"/>
                    </a:ext>
                  </a:extLst>
                </a:gridCol>
                <a:gridCol w="7777113">
                  <a:extLst>
                    <a:ext uri="{9D8B030D-6E8A-4147-A177-3AD203B41FA5}">
                      <a16:colId xmlns:a16="http://schemas.microsoft.com/office/drawing/2014/main" val="663649689"/>
                    </a:ext>
                  </a:extLst>
                </a:gridCol>
              </a:tblGrid>
              <a:tr h="0">
                <a:tc>
                  <a:txBody>
                    <a:bodyPr/>
                    <a:lstStyle/>
                    <a:p>
                      <a:r>
                        <a:rPr lang="en-US" sz="2800" b="1">
                          <a:effectLst/>
                          <a:latin typeface="Times New Roman" panose="02020603050405020304" pitchFamily="18" charset="0"/>
                          <a:cs typeface="Times New Roman" panose="02020603050405020304" pitchFamily="18" charset="0"/>
                        </a:rPr>
                        <a:t>Loại kế hoạch</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800" b="1" dirty="0" err="1">
                          <a:effectLst/>
                          <a:latin typeface="Times New Roman" panose="02020603050405020304" pitchFamily="18" charset="0"/>
                          <a:cs typeface="Times New Roman" panose="02020603050405020304" pitchFamily="18" charset="0"/>
                        </a:rPr>
                        <a:t>Thời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gian</a:t>
                      </a:r>
                      <a:endParaRPr lang="en-US" sz="2800" b="1" dirty="0">
                        <a:effectLst/>
                        <a:latin typeface="Times New Roman" panose="02020603050405020304" pitchFamily="18" charset="0"/>
                        <a:cs typeface="Times New Roman" panose="02020603050405020304" pitchFamily="18"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800" b="1" dirty="0" err="1">
                          <a:effectLst/>
                          <a:latin typeface="Times New Roman" panose="02020603050405020304" pitchFamily="18" charset="0"/>
                          <a:cs typeface="Times New Roman" panose="02020603050405020304" pitchFamily="18" charset="0"/>
                        </a:rPr>
                        <a:t>Đặc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điểm</a:t>
                      </a:r>
                      <a:endParaRPr lang="en-US" sz="2800" b="1" dirty="0">
                        <a:effectLst/>
                        <a:latin typeface="Times New Roman" panose="02020603050405020304" pitchFamily="18" charset="0"/>
                        <a:cs typeface="Times New Roman" panose="02020603050405020304" pitchFamily="18"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99562463"/>
                  </a:ext>
                </a:extLst>
              </a:tr>
              <a:tr h="0">
                <a:tc>
                  <a:txBody>
                    <a:bodyPr/>
                    <a:lstStyle/>
                    <a:p>
                      <a:r>
                        <a:rPr lang="en-US" sz="2800" b="1">
                          <a:effectLst/>
                          <a:latin typeface="Times New Roman" panose="02020603050405020304" pitchFamily="18" charset="0"/>
                          <a:cs typeface="Times New Roman" panose="02020603050405020304" pitchFamily="18" charset="0"/>
                        </a:rPr>
                        <a:t>1. Ngắn hạn</a:t>
                      </a:r>
                      <a:endParaRPr lang="en-US" sz="2800" b="0">
                        <a:effectLst/>
                        <a:latin typeface="Times New Roman" panose="02020603050405020304" pitchFamily="18" charset="0"/>
                        <a:cs typeface="Times New Roman" panose="02020603050405020304" pitchFamily="18"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vi-VN" sz="2800" b="1">
                          <a:effectLst/>
                          <a:latin typeface="Times New Roman" panose="02020603050405020304" pitchFamily="18" charset="0"/>
                          <a:cs typeface="Times New Roman" panose="02020603050405020304" pitchFamily="18" charset="0"/>
                        </a:rPr>
                        <a:t>Dưới 3 tháng</a:t>
                      </a:r>
                      <a:endParaRPr lang="vi-VN" sz="2800" b="0">
                        <a:effectLst/>
                        <a:latin typeface="Times New Roman" panose="02020603050405020304" pitchFamily="18" charset="0"/>
                        <a:cs typeface="Times New Roman" panose="02020603050405020304" pitchFamily="18"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800" b="0"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Đặc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điểm</a:t>
                      </a:r>
                      <a:r>
                        <a:rPr lang="en-US" sz="2800" b="1" dirty="0">
                          <a:effectLst/>
                          <a:latin typeface="Times New Roman" panose="02020603050405020304" pitchFamily="18" charset="0"/>
                          <a:cs typeface="Times New Roman" panose="02020603050405020304" pitchFamily="18" charset="0"/>
                        </a:rPr>
                        <a:t>:</a:t>
                      </a:r>
                      <a:r>
                        <a:rPr lang="en-US" sz="2800" b="0" dirty="0">
                          <a:effectLst/>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đối</a:t>
                      </a:r>
                      <a:r>
                        <a:rPr lang="en-US" sz="2800" dirty="0">
                          <a:solidFill>
                            <a:srgbClr val="FF0000"/>
                          </a:solidFill>
                          <a:latin typeface="Times New Roman" panose="02020603050405020304" pitchFamily="18" charset="0"/>
                          <a:cs typeface="Times New Roman" panose="02020603050405020304" pitchFamily="18" charset="0"/>
                        </a:rPr>
                        <a:t> chi </a:t>
                      </a:r>
                      <a:r>
                        <a:rPr lang="en-US" sz="2800" dirty="0" err="1">
                          <a:solidFill>
                            <a:srgbClr val="FF0000"/>
                          </a:solidFill>
                          <a:latin typeface="Times New Roman" panose="02020603050405020304" pitchFamily="18" charset="0"/>
                          <a:cs typeface="Times New Roman" panose="02020603050405020304" pitchFamily="18" charset="0"/>
                        </a:rPr>
                        <a:t>tiêu</a:t>
                      </a:r>
                      <a:r>
                        <a:rPr lang="en-US" sz="2800" dirty="0">
                          <a:solidFill>
                            <a:srgbClr val="212529"/>
                          </a:solidFill>
                          <a:latin typeface="Times New Roman" panose="02020603050405020304" pitchFamily="18" charset="0"/>
                          <a:cs typeface="Times New Roman" panose="02020603050405020304" pitchFamily="18" charset="0"/>
                        </a:rPr>
                        <a:t>;</a:t>
                      </a:r>
                      <a:r>
                        <a:rPr lang="en-US" sz="2800" baseline="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kiệm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được</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một</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khoản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tiền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nhỏ</a:t>
                      </a:r>
                      <a:endParaRPr lang="en-US" sz="2800" dirty="0">
                        <a:solidFill>
                          <a:srgbClr val="212529"/>
                        </a:solidFill>
                        <a:latin typeface="Times New Roman" panose="02020603050405020304" pitchFamily="18" charset="0"/>
                        <a:cs typeface="Times New Roman" panose="02020603050405020304" pitchFamily="18" charset="0"/>
                      </a:endParaRPr>
                    </a:p>
                    <a:p>
                      <a:r>
                        <a:rPr lang="en-US" sz="2800" b="0"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Ví</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dụ</a:t>
                      </a:r>
                      <a:r>
                        <a:rPr lang="en-US" sz="2800" b="1" dirty="0">
                          <a:effectLst/>
                          <a:latin typeface="Times New Roman" panose="02020603050405020304" pitchFamily="18" charset="0"/>
                          <a:cs typeface="Times New Roman" panose="02020603050405020304" pitchFamily="18" charset="0"/>
                        </a:rPr>
                        <a: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Mua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giày</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dép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cân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đối</a:t>
                      </a:r>
                      <a:r>
                        <a:rPr lang="en-US" sz="2800" b="0" dirty="0">
                          <a:effectLst/>
                          <a:latin typeface="Times New Roman" panose="02020603050405020304" pitchFamily="18" charset="0"/>
                          <a:cs typeface="Times New Roman" panose="02020603050405020304" pitchFamily="18" charset="0"/>
                        </a:rPr>
                        <a:t> chi </a:t>
                      </a:r>
                      <a:r>
                        <a:rPr lang="en-US" sz="2800" b="0" dirty="0" err="1">
                          <a:effectLst/>
                          <a:latin typeface="Times New Roman" panose="02020603050405020304" pitchFamily="18" charset="0"/>
                          <a:cs typeface="Times New Roman" panose="02020603050405020304" pitchFamily="18" charset="0"/>
                        </a:rPr>
                        <a:t>tiêu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hàng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tháng</a:t>
                      </a:r>
                      <a:r>
                        <a:rPr lang="en-US" sz="2800" b="0" dirty="0">
                          <a:effectLst/>
                          <a:latin typeface="Times New Roman" panose="02020603050405020304" pitchFamily="18" charset="0"/>
                          <a:cs typeface="Times New Roman" panose="02020603050405020304" pitchFamily="18" charset="0"/>
                        </a:rPr>
                        <a:t>.</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10375014"/>
                  </a:ext>
                </a:extLst>
              </a:tr>
              <a:tr h="0">
                <a:tc>
                  <a:txBody>
                    <a:bodyPr/>
                    <a:lstStyle/>
                    <a:p>
                      <a:r>
                        <a:rPr lang="en-US" sz="2800" b="1">
                          <a:effectLst/>
                          <a:latin typeface="Times New Roman" panose="02020603050405020304" pitchFamily="18" charset="0"/>
                          <a:cs typeface="Times New Roman" panose="02020603050405020304" pitchFamily="18" charset="0"/>
                        </a:rPr>
                        <a:t>2. Trung hạn</a:t>
                      </a:r>
                      <a:endParaRPr lang="en-US" sz="2800" b="0">
                        <a:effectLst/>
                        <a:latin typeface="Times New Roman" panose="02020603050405020304" pitchFamily="18" charset="0"/>
                        <a:cs typeface="Times New Roman" panose="02020603050405020304" pitchFamily="18"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3 </a:t>
                      </a:r>
                      <a:r>
                        <a:rPr lang="en-US" sz="2800" b="1" dirty="0" err="1">
                          <a:effectLst/>
                          <a:latin typeface="Times New Roman" panose="02020603050405020304" pitchFamily="18" charset="0"/>
                          <a:cs typeface="Times New Roman" panose="02020603050405020304" pitchFamily="18" charset="0"/>
                        </a:rPr>
                        <a:t>đến</a:t>
                      </a:r>
                      <a:r>
                        <a:rPr lang="en-US" sz="2800" b="1" dirty="0">
                          <a:effectLst/>
                          <a:latin typeface="Times New Roman" panose="02020603050405020304" pitchFamily="18" charset="0"/>
                          <a:cs typeface="Times New Roman" panose="02020603050405020304" pitchFamily="18" charset="0"/>
                        </a:rPr>
                        <a:t> 6 </a:t>
                      </a:r>
                      <a:r>
                        <a:rPr lang="en-US" sz="2800" b="1" dirty="0" err="1">
                          <a:effectLst/>
                          <a:latin typeface="Times New Roman" panose="02020603050405020304" pitchFamily="18" charset="0"/>
                          <a:cs typeface="Times New Roman" panose="02020603050405020304" pitchFamily="18" charset="0"/>
                        </a:rPr>
                        <a:t>tháng</a:t>
                      </a:r>
                      <a:endParaRPr lang="en-US" sz="2800" b="0" dirty="0">
                        <a:effectLst/>
                        <a:latin typeface="Times New Roman" panose="02020603050405020304" pitchFamily="18" charset="0"/>
                        <a:cs typeface="Times New Roman" panose="02020603050405020304" pitchFamily="18"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800" b="0"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Đặc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điểm</a:t>
                      </a:r>
                      <a:r>
                        <a:rPr lang="en-US" sz="2800" b="1" dirty="0">
                          <a:effectLst/>
                          <a:latin typeface="Times New Roman" panose="02020603050405020304" pitchFamily="18" charset="0"/>
                          <a:cs typeface="Times New Roman" panose="02020603050405020304" pitchFamily="18" charset="0"/>
                        </a:rPr>
                        <a:t>:</a:t>
                      </a:r>
                      <a:r>
                        <a:rPr lang="en-US" sz="2800" b="0" dirty="0">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cân</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đối</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thu</a:t>
                      </a:r>
                      <a:r>
                        <a:rPr lang="en-US" sz="2800" b="0" i="0" dirty="0">
                          <a:solidFill>
                            <a:srgbClr val="FF0000"/>
                          </a:solidFill>
                          <a:effectLst/>
                          <a:latin typeface="Times New Roman" panose="02020603050405020304" pitchFamily="18" charset="0"/>
                          <a:cs typeface="Times New Roman" panose="02020603050405020304" pitchFamily="18" charset="0"/>
                        </a:rPr>
                        <a:t> chi </a:t>
                      </a:r>
                      <a:r>
                        <a:rPr lang="en-US" sz="2800" b="0" i="0" dirty="0" err="1">
                          <a:solidFill>
                            <a:srgbClr val="000000"/>
                          </a:solidFill>
                          <a:effectLst/>
                          <a:latin typeface="Times New Roman" panose="02020603050405020304" pitchFamily="18" charset="0"/>
                          <a:cs typeface="Times New Roman" panose="02020603050405020304" pitchFamily="18" charset="0"/>
                        </a:rPr>
                        <a:t>trong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tiêu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dùng</a:t>
                      </a:r>
                      <a:r>
                        <a:rPr lang="en-US" sz="2800" b="0" i="0" dirty="0">
                          <a:solidFill>
                            <a:srgbClr val="000000"/>
                          </a:solidFill>
                          <a:effectLst/>
                          <a:latin typeface="Times New Roman" panose="02020603050405020304" pitchFamily="18" charset="0"/>
                          <a:cs typeface="Times New Roman" panose="02020603050405020304" pitchFamily="18" charset="0"/>
                        </a:rPr>
                        <a:t> hay </a:t>
                      </a:r>
                      <a:r>
                        <a:rPr lang="en-US" sz="2800" b="0" i="0" dirty="0" err="1">
                          <a:solidFill>
                            <a:srgbClr val="FF0000"/>
                          </a:solidFill>
                          <a:effectLst/>
                          <a:latin typeface="Times New Roman" panose="02020603050405020304" pitchFamily="18" charset="0"/>
                          <a:cs typeface="Times New Roman" panose="02020603050405020304" pitchFamily="18" charset="0"/>
                        </a:rPr>
                        <a:t>tiết</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kiệm</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được</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một</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khoản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tiền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nhỏ</a:t>
                      </a:r>
                      <a:endParaRPr lang="en-US" sz="2800" b="0" dirty="0">
                        <a:effectLst/>
                        <a:latin typeface="Times New Roman" panose="02020603050405020304" pitchFamily="18" charset="0"/>
                        <a:cs typeface="Times New Roman" panose="02020603050405020304" pitchFamily="18" charset="0"/>
                      </a:endParaRPr>
                    </a:p>
                    <a:p>
                      <a:r>
                        <a:rPr lang="en-US" sz="2800" b="1" dirty="0" err="1">
                          <a:effectLst/>
                          <a:latin typeface="Times New Roman" panose="02020603050405020304" pitchFamily="18" charset="0"/>
                          <a:cs typeface="Times New Roman" panose="02020603050405020304" pitchFamily="18" charset="0"/>
                        </a:rPr>
                        <a:t>Ví</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dụ</a:t>
                      </a:r>
                      <a:r>
                        <a:rPr lang="en-US" sz="2800" b="1" dirty="0">
                          <a:effectLst/>
                          <a:latin typeface="Times New Roman" panose="02020603050405020304" pitchFamily="18" charset="0"/>
                          <a:cs typeface="Times New Roman" panose="02020603050405020304" pitchFamily="18" charset="0"/>
                        </a:rPr>
                        <a: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Tiết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kiệm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mua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xe</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đạp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học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khóa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học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ngắn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hạn</a:t>
                      </a:r>
                      <a:r>
                        <a:rPr lang="en-US" sz="2800" b="0" dirty="0">
                          <a:effectLst/>
                          <a:latin typeface="Times New Roman" panose="02020603050405020304" pitchFamily="18" charset="0"/>
                          <a:cs typeface="Times New Roman" panose="02020603050405020304" pitchFamily="18" charset="0"/>
                        </a:rPr>
                        <a:t>.</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72576878"/>
                  </a:ext>
                </a:extLst>
              </a:tr>
              <a:tr h="0">
                <a:tc>
                  <a:txBody>
                    <a:bodyPr/>
                    <a:lstStyle/>
                    <a:p>
                      <a:r>
                        <a:rPr lang="en-US" sz="2800" b="1">
                          <a:effectLst/>
                          <a:latin typeface="Times New Roman" panose="02020603050405020304" pitchFamily="18" charset="0"/>
                          <a:cs typeface="Times New Roman" panose="02020603050405020304" pitchFamily="18" charset="0"/>
                        </a:rPr>
                        <a:t>3. Dài hạn</a:t>
                      </a:r>
                      <a:endParaRPr lang="en-US" sz="2800" b="0">
                        <a:effectLst/>
                        <a:latin typeface="Times New Roman" panose="02020603050405020304" pitchFamily="18" charset="0"/>
                        <a:cs typeface="Times New Roman" panose="02020603050405020304" pitchFamily="18"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US" sz="2800" b="1">
                          <a:effectLst/>
                          <a:latin typeface="Times New Roman" panose="02020603050405020304" pitchFamily="18" charset="0"/>
                          <a:cs typeface="Times New Roman" panose="02020603050405020304" pitchFamily="18" charset="0"/>
                        </a:rPr>
                        <a:t>Từ 6 tháng trở lên</a:t>
                      </a:r>
                      <a:endParaRPr lang="en-US" sz="2800" b="0">
                        <a:effectLst/>
                        <a:latin typeface="Times New Roman" panose="02020603050405020304" pitchFamily="18" charset="0"/>
                        <a:cs typeface="Times New Roman" panose="02020603050405020304" pitchFamily="18"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vi-VN" sz="2800" b="0" dirty="0">
                          <a:effectLst/>
                          <a:latin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cs typeface="Times New Roman" panose="02020603050405020304" pitchFamily="18" charset="0"/>
                        </a:rPr>
                        <a:t>Đặc điểm:</a:t>
                      </a:r>
                      <a:r>
                        <a:rPr lang="vi-VN" sz="2800" b="0" dirty="0">
                          <a:effectLst/>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khoản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thực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dự</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định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tương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lai</a:t>
                      </a:r>
                      <a:endParaRPr lang="en-US" sz="2800" dirty="0">
                        <a:solidFill>
                          <a:srgbClr val="00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b="0" i="0" dirty="0" err="1">
                          <a:solidFill>
                            <a:srgbClr val="212529"/>
                          </a:solidFill>
                          <a:effectLst/>
                          <a:latin typeface="Times New Roman" panose="02020603050405020304" pitchFamily="18" charset="0"/>
                          <a:cs typeface="Times New Roman" panose="02020603050405020304" pitchFamily="18" charset="0"/>
                        </a:rPr>
                        <a:t>Bao</a:t>
                      </a:r>
                      <a:r>
                        <a:rPr lang="en-US" sz="2800" b="0" i="0" dirty="0">
                          <a:solidFill>
                            <a:srgbClr val="212529"/>
                          </a:solidFill>
                          <a:effectLst/>
                          <a:latin typeface="Times New Roman" panose="02020603050405020304" pitchFamily="18" charset="0"/>
                          <a:cs typeface="Times New Roman" panose="02020603050405020304" pitchFamily="18" charset="0"/>
                        </a:rPr>
                        <a:t> </a:t>
                      </a:r>
                      <a:r>
                        <a:rPr lang="en-US" sz="2800" b="0" i="0" dirty="0" err="1">
                          <a:solidFill>
                            <a:srgbClr val="212529"/>
                          </a:solidFill>
                          <a:effectLst/>
                          <a:latin typeface="Times New Roman" panose="02020603050405020304" pitchFamily="18" charset="0"/>
                          <a:cs typeface="Times New Roman" panose="02020603050405020304" pitchFamily="18" charset="0"/>
                        </a:rPr>
                        <a:t>gồm</a:t>
                      </a:r>
                      <a:r>
                        <a:rPr lang="en-US" sz="2800" dirty="0">
                          <a:solidFill>
                            <a:srgbClr val="212529"/>
                          </a:solidFill>
                          <a:latin typeface="Times New Roman" panose="02020603050405020304" pitchFamily="18" charset="0"/>
                          <a:cs typeface="Times New Roman" panose="02020603050405020304" pitchFamily="18" charset="0"/>
                        </a:rPr>
                        <a:t>: </a:t>
                      </a:r>
                      <a:r>
                        <a:rPr lang="en-US" sz="2800" b="0" i="0" dirty="0" err="1">
                          <a:solidFill>
                            <a:srgbClr val="212529"/>
                          </a:solidFill>
                          <a:effectLst/>
                          <a:latin typeface="Times New Roman" panose="02020603050405020304" pitchFamily="18" charset="0"/>
                          <a:cs typeface="Times New Roman" panose="02020603050405020304" pitchFamily="18" charset="0"/>
                        </a:rPr>
                        <a:t>thực</a:t>
                      </a:r>
                      <a:r>
                        <a:rPr lang="en-US" sz="2800" b="0" i="0" dirty="0">
                          <a:solidFill>
                            <a:srgbClr val="212529"/>
                          </a:solidFill>
                          <a:effectLst/>
                          <a:latin typeface="Times New Roman" panose="02020603050405020304" pitchFamily="18" charset="0"/>
                          <a:cs typeface="Times New Roman" panose="02020603050405020304" pitchFamily="18" charset="0"/>
                        </a:rPr>
                        <a:t> </a:t>
                      </a:r>
                      <a:r>
                        <a:rPr lang="en-US" sz="2800" b="0" i="0" dirty="0" err="1">
                          <a:solidFill>
                            <a:srgbClr val="212529"/>
                          </a:solidFill>
                          <a:effectLst/>
                          <a:latin typeface="Times New Roman" panose="02020603050405020304" pitchFamily="18" charset="0"/>
                          <a:cs typeface="Times New Roman" panose="02020603050405020304" pitchFamily="18" charset="0"/>
                        </a:rPr>
                        <a:t>hiện</a:t>
                      </a:r>
                      <a:r>
                        <a:rPr lang="en-US" sz="2800" b="0" i="0" dirty="0">
                          <a:solidFill>
                            <a:srgbClr val="212529"/>
                          </a:solidFill>
                          <a:effectLst/>
                          <a:latin typeface="Times New Roman" panose="02020603050405020304" pitchFamily="18" charset="0"/>
                          <a:cs typeface="Times New Roman" panose="02020603050405020304" pitchFamily="18" charset="0"/>
                        </a:rPr>
                        <a:t> </a:t>
                      </a:r>
                      <a:r>
                        <a:rPr lang="en-US" sz="2800" b="0" i="0" dirty="0" err="1">
                          <a:solidFill>
                            <a:srgbClr val="212529"/>
                          </a:solidFill>
                          <a:effectLst/>
                          <a:latin typeface="Times New Roman" panose="02020603050405020304" pitchFamily="18" charset="0"/>
                          <a:cs typeface="Times New Roman" panose="02020603050405020304" pitchFamily="18" charset="0"/>
                        </a:rPr>
                        <a:t>các</a:t>
                      </a:r>
                      <a:r>
                        <a:rPr lang="en-US" sz="2800" b="0" i="0" dirty="0">
                          <a:solidFill>
                            <a:srgbClr val="212529"/>
                          </a:solidFill>
                          <a:effectLst/>
                          <a:latin typeface="Times New Roman" panose="02020603050405020304" pitchFamily="18" charset="0"/>
                          <a:cs typeface="Times New Roman" panose="02020603050405020304" pitchFamily="18" charset="0"/>
                        </a:rPr>
                        <a:t> </a:t>
                      </a:r>
                      <a:r>
                        <a:rPr lang="en-US" sz="2800" b="0" i="0" dirty="0" err="1">
                          <a:solidFill>
                            <a:srgbClr val="212529"/>
                          </a:solidFill>
                          <a:effectLst/>
                          <a:latin typeface="Times New Roman" panose="02020603050405020304" pitchFamily="18" charset="0"/>
                          <a:cs typeface="Times New Roman" panose="02020603050405020304" pitchFamily="18" charset="0"/>
                        </a:rPr>
                        <a:t>mục</a:t>
                      </a:r>
                      <a:r>
                        <a:rPr lang="en-US" sz="2800" b="0" i="0" dirty="0">
                          <a:solidFill>
                            <a:srgbClr val="212529"/>
                          </a:solidFill>
                          <a:effectLst/>
                          <a:latin typeface="Times New Roman" panose="02020603050405020304" pitchFamily="18" charset="0"/>
                          <a:cs typeface="Times New Roman" panose="02020603050405020304" pitchFamily="18" charset="0"/>
                        </a:rPr>
                        <a:t> </a:t>
                      </a:r>
                      <a:r>
                        <a:rPr lang="en-US" sz="2800" b="0" i="0" dirty="0" err="1">
                          <a:solidFill>
                            <a:srgbClr val="212529"/>
                          </a:solidFill>
                          <a:effectLst/>
                          <a:latin typeface="Times New Roman" panose="02020603050405020304" pitchFamily="18" charset="0"/>
                          <a:cs typeface="Times New Roman" panose="02020603050405020304" pitchFamily="18" charset="0"/>
                        </a:rPr>
                        <a:t>tiêu</a:t>
                      </a:r>
                      <a:r>
                        <a:rPr lang="en-US" sz="2800" b="0" i="0" dirty="0">
                          <a:solidFill>
                            <a:srgbClr val="212529"/>
                          </a:solidFill>
                          <a:effectLst/>
                          <a:latin typeface="Times New Roman" panose="02020603050405020304" pitchFamily="18" charset="0"/>
                          <a:cs typeface="Times New Roman" panose="02020603050405020304" pitchFamily="18" charset="0"/>
                        </a:rPr>
                        <a:t> </a:t>
                      </a:r>
                      <a:r>
                        <a:rPr lang="en-US" sz="2800" b="0" i="0" dirty="0" err="1">
                          <a:solidFill>
                            <a:srgbClr val="212529"/>
                          </a:solidFill>
                          <a:effectLst/>
                          <a:latin typeface="Times New Roman" panose="02020603050405020304" pitchFamily="18" charset="0"/>
                          <a:cs typeface="Times New Roman" panose="02020603050405020304" pitchFamily="18" charset="0"/>
                        </a:rPr>
                        <a:t>ngắn</a:t>
                      </a:r>
                      <a:r>
                        <a:rPr lang="en-US" sz="2800" b="0" i="0" dirty="0">
                          <a:solidFill>
                            <a:srgbClr val="212529"/>
                          </a:solidFill>
                          <a:effectLst/>
                          <a:latin typeface="Times New Roman" panose="02020603050405020304" pitchFamily="18" charset="0"/>
                          <a:cs typeface="Times New Roman" panose="02020603050405020304" pitchFamily="18" charset="0"/>
                        </a:rPr>
                        <a:t> </a:t>
                      </a:r>
                      <a:r>
                        <a:rPr lang="en-US" sz="2800" b="0" i="0" dirty="0" err="1">
                          <a:solidFill>
                            <a:srgbClr val="212529"/>
                          </a:solidFill>
                          <a:effectLst/>
                          <a:latin typeface="Times New Roman" panose="02020603050405020304" pitchFamily="18" charset="0"/>
                          <a:cs typeface="Times New Roman" panose="02020603050405020304" pitchFamily="18" charset="0"/>
                        </a:rPr>
                        <a:t>hạn</a:t>
                      </a:r>
                      <a:r>
                        <a:rPr lang="en-US" sz="2800" b="0" i="0" dirty="0">
                          <a:solidFill>
                            <a:srgbClr val="212529"/>
                          </a:solidFill>
                          <a:effectLst/>
                          <a:latin typeface="Times New Roman" panose="02020603050405020304" pitchFamily="18" charset="0"/>
                          <a:cs typeface="Times New Roman" panose="02020603050405020304" pitchFamily="18" charset="0"/>
                        </a:rPr>
                        <a:t>,  </a:t>
                      </a:r>
                      <a:r>
                        <a:rPr lang="en-US" sz="2800" b="0" i="0" dirty="0" err="1">
                          <a:solidFill>
                            <a:srgbClr val="212529"/>
                          </a:solidFill>
                          <a:effectLst/>
                          <a:latin typeface="Times New Roman" panose="02020603050405020304" pitchFamily="18" charset="0"/>
                          <a:cs typeface="Times New Roman" panose="02020603050405020304" pitchFamily="18" charset="0"/>
                        </a:rPr>
                        <a:t>trung</a:t>
                      </a:r>
                      <a:r>
                        <a:rPr lang="en-US" sz="2800" b="0" i="0" dirty="0">
                          <a:solidFill>
                            <a:srgbClr val="212529"/>
                          </a:solidFill>
                          <a:effectLst/>
                          <a:latin typeface="Times New Roman" panose="02020603050405020304" pitchFamily="18" charset="0"/>
                          <a:cs typeface="Times New Roman" panose="02020603050405020304" pitchFamily="18" charset="0"/>
                        </a:rPr>
                        <a:t> </a:t>
                      </a:r>
                      <a:r>
                        <a:rPr lang="en-US" sz="2800" b="0" i="0" dirty="0" err="1">
                          <a:solidFill>
                            <a:srgbClr val="212529"/>
                          </a:solidFill>
                          <a:effectLst/>
                          <a:latin typeface="Times New Roman" panose="02020603050405020304" pitchFamily="18" charset="0"/>
                          <a:cs typeface="Times New Roman" panose="02020603050405020304" pitchFamily="18" charset="0"/>
                        </a:rPr>
                        <a:t>hạn</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để</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từng</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bước</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đạt</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được</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mục</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tiêu</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dài</a:t>
                      </a:r>
                      <a:r>
                        <a:rPr lang="en-US" sz="2800" dirty="0">
                          <a:solidFill>
                            <a:srgbClr val="212529"/>
                          </a:solidFill>
                          <a:latin typeface="Times New Roman" panose="02020603050405020304" pitchFamily="18" charset="0"/>
                          <a:cs typeface="Times New Roman" panose="02020603050405020304" pitchFamily="18" charset="0"/>
                        </a:rPr>
                        <a:t> </a:t>
                      </a:r>
                      <a:r>
                        <a:rPr lang="en-US" sz="2800" dirty="0" err="1">
                          <a:solidFill>
                            <a:srgbClr val="212529"/>
                          </a:solidFill>
                          <a:latin typeface="Times New Roman" panose="02020603050405020304" pitchFamily="18" charset="0"/>
                          <a:cs typeface="Times New Roman" panose="02020603050405020304" pitchFamily="18" charset="0"/>
                        </a:rPr>
                        <a:t>hạn</a:t>
                      </a:r>
                      <a:r>
                        <a:rPr lang="en-US" sz="2800" dirty="0">
                          <a:solidFill>
                            <a:srgbClr val="212529"/>
                          </a:solidFill>
                          <a:latin typeface="Times New Roman" panose="02020603050405020304" pitchFamily="18" charset="0"/>
                          <a:cs typeface="Times New Roman" panose="02020603050405020304" pitchFamily="18" charset="0"/>
                        </a:rPr>
                        <a:t>.</a:t>
                      </a:r>
                      <a:endParaRPr lang="vi-VN" sz="2800" b="0" i="0" dirty="0">
                        <a:solidFill>
                          <a:srgbClr val="212529"/>
                        </a:solidFill>
                        <a:effectLst/>
                        <a:latin typeface="Times New Roman" panose="02020603050405020304" pitchFamily="18" charset="0"/>
                        <a:cs typeface="Times New Roman" panose="02020603050405020304" pitchFamily="18" charset="0"/>
                      </a:endParaRPr>
                    </a:p>
                    <a:p>
                      <a:r>
                        <a:rPr lang="vi-VN" sz="2800" b="0" dirty="0">
                          <a:effectLst/>
                          <a:latin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cs typeface="Times New Roman" panose="02020603050405020304" pitchFamily="18" charset="0"/>
                        </a:rPr>
                        <a:t>Ví dụ:</a:t>
                      </a:r>
                      <a:r>
                        <a:rPr lang="vi-VN" sz="2800" b="0" dirty="0">
                          <a:effectLst/>
                          <a:latin typeface="Times New Roman" panose="02020603050405020304" pitchFamily="18" charset="0"/>
                          <a:cs typeface="Times New Roman" panose="02020603050405020304" pitchFamily="18" charset="0"/>
                        </a:rPr>
                        <a:t> Mua nhà, mua ô tô, nghỉ hưu, đầu tư lớn.</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41895093"/>
                  </a:ext>
                </a:extLst>
              </a:tr>
            </a:tbl>
          </a:graphicData>
        </a:graphic>
      </p:graphicFrame>
    </p:spTree>
    <p:extLst>
      <p:ext uri="{BB962C8B-B14F-4D97-AF65-F5344CB8AC3E}">
        <p14:creationId xmlns:p14="http://schemas.microsoft.com/office/powerpoint/2010/main" val="423561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4553" y="0"/>
            <a:ext cx="6858000" cy="6858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833339" y="0"/>
            <a:ext cx="6858000" cy="6858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001070" y="1049727"/>
            <a:ext cx="10189861" cy="4758546"/>
            <a:chOff x="0" y="0"/>
            <a:chExt cx="4025624" cy="1879919"/>
          </a:xfrm>
        </p:grpSpPr>
        <p:sp>
          <p:nvSpPr>
            <p:cNvPr id="5" name="Freeform 5"/>
            <p:cNvSpPr/>
            <p:nvPr/>
          </p:nvSpPr>
          <p:spPr>
            <a:xfrm>
              <a:off x="0" y="0"/>
              <a:ext cx="4025624" cy="1879920"/>
            </a:xfrm>
            <a:custGeom>
              <a:avLst/>
              <a:gdLst/>
              <a:ahLst/>
              <a:cxnLst/>
              <a:rect l="l" t="t" r="r" b="b"/>
              <a:pathLst>
                <a:path w="4025624" h="1879920">
                  <a:moveTo>
                    <a:pt x="25832" y="0"/>
                  </a:moveTo>
                  <a:lnTo>
                    <a:pt x="3999792" y="0"/>
                  </a:lnTo>
                  <a:cubicBezTo>
                    <a:pt x="4014059" y="0"/>
                    <a:pt x="4025624" y="11565"/>
                    <a:pt x="4025624" y="25832"/>
                  </a:cubicBezTo>
                  <a:lnTo>
                    <a:pt x="4025624" y="1854087"/>
                  </a:lnTo>
                  <a:cubicBezTo>
                    <a:pt x="4025624" y="1868354"/>
                    <a:pt x="4014059" y="1879920"/>
                    <a:pt x="3999792" y="1879920"/>
                  </a:cubicBezTo>
                  <a:lnTo>
                    <a:pt x="25832" y="1879920"/>
                  </a:lnTo>
                  <a:cubicBezTo>
                    <a:pt x="11565" y="1879920"/>
                    <a:pt x="0" y="1868354"/>
                    <a:pt x="0" y="1854087"/>
                  </a:cubicBezTo>
                  <a:lnTo>
                    <a:pt x="0" y="25832"/>
                  </a:lnTo>
                  <a:cubicBezTo>
                    <a:pt x="0" y="11565"/>
                    <a:pt x="11565" y="0"/>
                    <a:pt x="25832" y="0"/>
                  </a:cubicBezTo>
                  <a:close/>
                </a:path>
              </a:pathLst>
            </a:custGeom>
            <a:solidFill>
              <a:srgbClr val="FFFFFF"/>
            </a:solidFill>
            <a:ln w="76200" cap="rnd">
              <a:solidFill>
                <a:srgbClr val="ED8E0C"/>
              </a:solidFill>
              <a:prstDash val="solid"/>
              <a:round/>
            </a:ln>
          </p:spPr>
        </p:sp>
        <p:sp>
          <p:nvSpPr>
            <p:cNvPr id="6" name="TextBox 6"/>
            <p:cNvSpPr txBox="1"/>
            <p:nvPr/>
          </p:nvSpPr>
          <p:spPr>
            <a:xfrm>
              <a:off x="0" y="-38100"/>
              <a:ext cx="4025624" cy="1918019"/>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7" name="Freeform 7"/>
          <p:cNvSpPr/>
          <p:nvPr/>
        </p:nvSpPr>
        <p:spPr>
          <a:xfrm rot="-8568165">
            <a:off x="9821244" y="581739"/>
            <a:ext cx="2095845" cy="2085365"/>
          </a:xfrm>
          <a:custGeom>
            <a:avLst/>
            <a:gdLst/>
            <a:ahLst/>
            <a:cxnLst/>
            <a:rect l="l" t="t" r="r" b="b"/>
            <a:pathLst>
              <a:path w="3143767" h="3128048">
                <a:moveTo>
                  <a:pt x="0" y="0"/>
                </a:moveTo>
                <a:lnTo>
                  <a:pt x="3143767" y="0"/>
                </a:lnTo>
                <a:lnTo>
                  <a:pt x="3143767" y="3128048"/>
                </a:lnTo>
                <a:lnTo>
                  <a:pt x="0" y="31280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210891" y="3456768"/>
            <a:ext cx="2223556" cy="3401233"/>
          </a:xfrm>
          <a:custGeom>
            <a:avLst/>
            <a:gdLst/>
            <a:ahLst/>
            <a:cxnLst/>
            <a:rect l="l" t="t" r="r" b="b"/>
            <a:pathLst>
              <a:path w="3335334" h="5101849">
                <a:moveTo>
                  <a:pt x="0" y="0"/>
                </a:moveTo>
                <a:lnTo>
                  <a:pt x="3335334" y="0"/>
                </a:lnTo>
                <a:lnTo>
                  <a:pt x="3335334" y="5101849"/>
                </a:lnTo>
                <a:lnTo>
                  <a:pt x="0" y="51018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Rectangle 5"/>
          <p:cNvSpPr>
            <a:spLocks noChangeArrowheads="1"/>
          </p:cNvSpPr>
          <p:nvPr/>
        </p:nvSpPr>
        <p:spPr bwMode="auto">
          <a:xfrm>
            <a:off x="1648965" y="2166825"/>
            <a:ext cx="931440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400" b="1" dirty="0">
                <a:solidFill>
                  <a:srgbClr val="7030A0"/>
                </a:solidFill>
                <a:latin typeface="Times New Roman" panose="02020603050405020304" pitchFamily="18" charset="0"/>
                <a:cs typeface="Times New Roman" panose="02020603050405020304" pitchFamily="18" charset="0"/>
              </a:rPr>
              <a:t>3. </a:t>
            </a:r>
            <a:r>
              <a:rPr lang="en-US" altLang="en-US" sz="5400" b="1" dirty="0" err="1">
                <a:solidFill>
                  <a:srgbClr val="7030A0"/>
                </a:solidFill>
                <a:latin typeface="Times New Roman" panose="02020603050405020304" pitchFamily="18" charset="0"/>
                <a:cs typeface="Times New Roman" panose="02020603050405020304" pitchFamily="18" charset="0"/>
              </a:rPr>
              <a:t>Tầm</a:t>
            </a:r>
            <a:r>
              <a:rPr lang="en-US" altLang="en-US" sz="5400" b="1" dirty="0">
                <a:solidFill>
                  <a:srgbClr val="7030A0"/>
                </a:solidFill>
                <a:latin typeface="Times New Roman" panose="02020603050405020304" pitchFamily="18" charset="0"/>
                <a:cs typeface="Times New Roman" panose="02020603050405020304" pitchFamily="18" charset="0"/>
              </a:rPr>
              <a:t> </a:t>
            </a:r>
            <a:r>
              <a:rPr lang="en-US" altLang="en-US" sz="5400" b="1" dirty="0" err="1">
                <a:solidFill>
                  <a:srgbClr val="7030A0"/>
                </a:solidFill>
                <a:latin typeface="Times New Roman" panose="02020603050405020304" pitchFamily="18" charset="0"/>
                <a:cs typeface="Times New Roman" panose="02020603050405020304" pitchFamily="18" charset="0"/>
              </a:rPr>
              <a:t>quan</a:t>
            </a:r>
            <a:r>
              <a:rPr lang="en-US" altLang="en-US" sz="5400" b="1" dirty="0">
                <a:solidFill>
                  <a:srgbClr val="7030A0"/>
                </a:solidFill>
                <a:latin typeface="Times New Roman" panose="02020603050405020304" pitchFamily="18" charset="0"/>
                <a:cs typeface="Times New Roman" panose="02020603050405020304" pitchFamily="18" charset="0"/>
              </a:rPr>
              <a:t> </a:t>
            </a:r>
            <a:r>
              <a:rPr lang="en-US" altLang="en-US" sz="5400" b="1" dirty="0" err="1">
                <a:solidFill>
                  <a:srgbClr val="7030A0"/>
                </a:solidFill>
                <a:latin typeface="Times New Roman" panose="02020603050405020304" pitchFamily="18" charset="0"/>
                <a:cs typeface="Times New Roman" panose="02020603050405020304" pitchFamily="18" charset="0"/>
              </a:rPr>
              <a:t>trọng</a:t>
            </a:r>
            <a:r>
              <a:rPr lang="en-US" altLang="en-US" sz="5400" b="1" dirty="0">
                <a:solidFill>
                  <a:srgbClr val="7030A0"/>
                </a:solidFill>
                <a:latin typeface="Times New Roman" panose="02020603050405020304" pitchFamily="18" charset="0"/>
                <a:cs typeface="Times New Roman" panose="02020603050405020304" pitchFamily="18" charset="0"/>
              </a:rPr>
              <a:t> </a:t>
            </a:r>
            <a:r>
              <a:rPr lang="en-US" altLang="en-US" sz="5400" b="1" dirty="0" err="1">
                <a:solidFill>
                  <a:srgbClr val="7030A0"/>
                </a:solidFill>
                <a:latin typeface="Times New Roman" panose="02020603050405020304" pitchFamily="18" charset="0"/>
                <a:cs typeface="Times New Roman" panose="02020603050405020304" pitchFamily="18" charset="0"/>
              </a:rPr>
              <a:t>của</a:t>
            </a:r>
            <a:r>
              <a:rPr lang="en-US" altLang="en-US" sz="5400" b="1" dirty="0">
                <a:solidFill>
                  <a:srgbClr val="7030A0"/>
                </a:solidFill>
                <a:latin typeface="Times New Roman" panose="02020603050405020304" pitchFamily="18" charset="0"/>
                <a:cs typeface="Times New Roman" panose="02020603050405020304" pitchFamily="18" charset="0"/>
              </a:rPr>
              <a:t> </a:t>
            </a:r>
            <a:r>
              <a:rPr lang="en-US" altLang="en-US" sz="5400" b="1" dirty="0" err="1">
                <a:solidFill>
                  <a:srgbClr val="7030A0"/>
                </a:solidFill>
                <a:latin typeface="Times New Roman" panose="02020603050405020304" pitchFamily="18" charset="0"/>
                <a:cs typeface="Times New Roman" panose="02020603050405020304" pitchFamily="18" charset="0"/>
              </a:rPr>
              <a:t>việc</a:t>
            </a:r>
            <a:r>
              <a:rPr lang="en-US" altLang="en-US" sz="5400" b="1" dirty="0">
                <a:solidFill>
                  <a:srgbClr val="7030A0"/>
                </a:solidFill>
                <a:latin typeface="Times New Roman" panose="02020603050405020304" pitchFamily="18" charset="0"/>
                <a:cs typeface="Times New Roman" panose="02020603050405020304" pitchFamily="18" charset="0"/>
              </a:rPr>
              <a:t> </a:t>
            </a:r>
            <a:r>
              <a:rPr lang="en-US" altLang="en-US" sz="5400" b="1" dirty="0" err="1">
                <a:solidFill>
                  <a:srgbClr val="7030A0"/>
                </a:solidFill>
                <a:latin typeface="Times New Roman" panose="02020603050405020304" pitchFamily="18" charset="0"/>
                <a:cs typeface="Times New Roman" panose="02020603050405020304" pitchFamily="18" charset="0"/>
              </a:rPr>
              <a:t>lập</a:t>
            </a:r>
            <a:r>
              <a:rPr lang="en-US" altLang="en-US" sz="5400" b="1" dirty="0">
                <a:solidFill>
                  <a:srgbClr val="7030A0"/>
                </a:solidFill>
                <a:latin typeface="Times New Roman" panose="02020603050405020304" pitchFamily="18" charset="0"/>
                <a:cs typeface="Times New Roman" panose="02020603050405020304" pitchFamily="18" charset="0"/>
              </a:rPr>
              <a:t> </a:t>
            </a:r>
            <a:r>
              <a:rPr lang="en-US" altLang="en-US" sz="5400" b="1" dirty="0" err="1">
                <a:solidFill>
                  <a:srgbClr val="7030A0"/>
                </a:solidFill>
                <a:latin typeface="Times New Roman" panose="02020603050405020304" pitchFamily="18" charset="0"/>
                <a:cs typeface="Times New Roman" panose="02020603050405020304" pitchFamily="18" charset="0"/>
              </a:rPr>
              <a:t>kế</a:t>
            </a:r>
            <a:r>
              <a:rPr lang="en-US" altLang="en-US" sz="5400" b="1" dirty="0">
                <a:solidFill>
                  <a:srgbClr val="7030A0"/>
                </a:solidFill>
                <a:latin typeface="Times New Roman" panose="02020603050405020304" pitchFamily="18" charset="0"/>
                <a:cs typeface="Times New Roman" panose="02020603050405020304" pitchFamily="18" charset="0"/>
              </a:rPr>
              <a:t> </a:t>
            </a:r>
            <a:r>
              <a:rPr lang="en-US" altLang="en-US" sz="5400" b="1" dirty="0" err="1">
                <a:solidFill>
                  <a:srgbClr val="7030A0"/>
                </a:solidFill>
                <a:latin typeface="Times New Roman" panose="02020603050405020304" pitchFamily="18" charset="0"/>
                <a:cs typeface="Times New Roman" panose="02020603050405020304" pitchFamily="18" charset="0"/>
              </a:rPr>
              <a:t>hoạch</a:t>
            </a:r>
            <a:r>
              <a:rPr lang="en-US" altLang="en-US" sz="5400" b="1" dirty="0">
                <a:solidFill>
                  <a:srgbClr val="7030A0"/>
                </a:solidFill>
                <a:latin typeface="Times New Roman" panose="02020603050405020304" pitchFamily="18" charset="0"/>
                <a:cs typeface="Times New Roman" panose="02020603050405020304" pitchFamily="18" charset="0"/>
              </a:rPr>
              <a:t> </a:t>
            </a:r>
            <a:r>
              <a:rPr lang="en-US" altLang="en-US" sz="5400" b="1" dirty="0" err="1">
                <a:solidFill>
                  <a:srgbClr val="7030A0"/>
                </a:solidFill>
                <a:latin typeface="Times New Roman" panose="02020603050405020304" pitchFamily="18" charset="0"/>
                <a:cs typeface="Times New Roman" panose="02020603050405020304" pitchFamily="18" charset="0"/>
              </a:rPr>
              <a:t>tài</a:t>
            </a:r>
            <a:r>
              <a:rPr lang="en-US" altLang="en-US" sz="5400" b="1" dirty="0">
                <a:solidFill>
                  <a:srgbClr val="7030A0"/>
                </a:solidFill>
                <a:latin typeface="Times New Roman" panose="02020603050405020304" pitchFamily="18" charset="0"/>
                <a:cs typeface="Times New Roman" panose="02020603050405020304" pitchFamily="18" charset="0"/>
              </a:rPr>
              <a:t> </a:t>
            </a:r>
            <a:r>
              <a:rPr lang="en-US" altLang="en-US" sz="5400" b="1" dirty="0" err="1">
                <a:solidFill>
                  <a:srgbClr val="7030A0"/>
                </a:solidFill>
                <a:latin typeface="Times New Roman" panose="02020603050405020304" pitchFamily="18" charset="0"/>
                <a:cs typeface="Times New Roman" panose="02020603050405020304" pitchFamily="18" charset="0"/>
              </a:rPr>
              <a:t>chính</a:t>
            </a:r>
            <a:r>
              <a:rPr lang="en-US" altLang="en-US" sz="5400" b="1" dirty="0">
                <a:solidFill>
                  <a:srgbClr val="7030A0"/>
                </a:solidFill>
                <a:latin typeface="Times New Roman" panose="02020603050405020304" pitchFamily="18" charset="0"/>
                <a:cs typeface="Times New Roman" panose="02020603050405020304" pitchFamily="18" charset="0"/>
              </a:rPr>
              <a:t> </a:t>
            </a:r>
            <a:r>
              <a:rPr lang="en-US" altLang="en-US" sz="5400" b="1" dirty="0" err="1">
                <a:solidFill>
                  <a:srgbClr val="7030A0"/>
                </a:solidFill>
                <a:latin typeface="Times New Roman" panose="02020603050405020304" pitchFamily="18" charset="0"/>
                <a:cs typeface="Times New Roman" panose="02020603050405020304" pitchFamily="18" charset="0"/>
              </a:rPr>
              <a:t>cá</a:t>
            </a:r>
            <a:r>
              <a:rPr lang="en-US" altLang="en-US" sz="5400" b="1" dirty="0">
                <a:solidFill>
                  <a:srgbClr val="7030A0"/>
                </a:solidFill>
                <a:latin typeface="Times New Roman" panose="02020603050405020304" pitchFamily="18" charset="0"/>
                <a:cs typeface="Times New Roman" panose="02020603050405020304" pitchFamily="18" charset="0"/>
              </a:rPr>
              <a:t> </a:t>
            </a:r>
            <a:r>
              <a:rPr lang="en-US" altLang="en-US" sz="5400" b="1" dirty="0" err="1">
                <a:solidFill>
                  <a:srgbClr val="7030A0"/>
                </a:solidFill>
                <a:latin typeface="Times New Roman" panose="02020603050405020304" pitchFamily="18" charset="0"/>
                <a:cs typeface="Times New Roman" panose="02020603050405020304" pitchFamily="18" charset="0"/>
              </a:rPr>
              <a:t>nhân</a:t>
            </a:r>
            <a:r>
              <a:rPr lang="en-US" altLang="en-US" sz="5400" b="1" dirty="0">
                <a:solidFill>
                  <a:srgbClr val="7030A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46548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sp>
        <p:nvSpPr>
          <p:cNvPr id="8" name="Freeform 8"/>
          <p:cNvSpPr/>
          <p:nvPr/>
        </p:nvSpPr>
        <p:spPr>
          <a:xfrm rot="7365178">
            <a:off x="10624195" y="4565884"/>
            <a:ext cx="1892037" cy="4584232"/>
          </a:xfrm>
          <a:custGeom>
            <a:avLst/>
            <a:gdLst/>
            <a:ahLst/>
            <a:cxnLst/>
            <a:rect l="l" t="t" r="r" b="b"/>
            <a:pathLst>
              <a:path w="2838056" h="6876348">
                <a:moveTo>
                  <a:pt x="0" y="0"/>
                </a:moveTo>
                <a:lnTo>
                  <a:pt x="2838057" y="0"/>
                </a:lnTo>
                <a:lnTo>
                  <a:pt x="2838057" y="6876348"/>
                </a:lnTo>
                <a:lnTo>
                  <a:pt x="0" y="68763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Rectangle 34"/>
          <p:cNvSpPr>
            <a:spLocks noChangeArrowheads="1"/>
          </p:cNvSpPr>
          <p:nvPr/>
        </p:nvSpPr>
        <p:spPr bwMode="auto">
          <a:xfrm>
            <a:off x="180680" y="246525"/>
            <a:ext cx="11687666" cy="646331"/>
          </a:xfrm>
          <a:prstGeom prst="rect">
            <a:avLst/>
          </a:prstGeom>
          <a:noFill/>
          <a:ln w="31750">
            <a:solidFill>
              <a:srgbClr val="D5393C"/>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dirty="0">
                <a:latin typeface="Times New Roman" panose="02020603050405020304" pitchFamily="18" charset="0"/>
                <a:cs typeface="Times New Roman" panose="02020603050405020304" pitchFamily="18" charset="0"/>
              </a:rPr>
              <a:t>3. </a:t>
            </a:r>
            <a:r>
              <a:rPr lang="en-US" altLang="en-US" sz="3600" b="1" dirty="0" err="1">
                <a:latin typeface="Times New Roman" panose="02020603050405020304" pitchFamily="18" charset="0"/>
                <a:cs typeface="Times New Roman" panose="02020603050405020304" pitchFamily="18" charset="0"/>
              </a:rPr>
              <a:t>Tầm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quan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trọng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của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việc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lập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kế</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hoạch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tài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chính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cá</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nhân</a:t>
            </a:r>
            <a:endParaRPr lang="en-US" altLang="en-US" sz="36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80680" y="1023268"/>
            <a:ext cx="11895056" cy="1077218"/>
          </a:xfrm>
          <a:prstGeom prst="rect">
            <a:avLst/>
          </a:prstGeom>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toán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nhắc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nên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dành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những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khoản</a:t>
            </a:r>
            <a:r>
              <a:rPr lang="en-US" sz="3200" dirty="0">
                <a:solidFill>
                  <a:srgbClr val="000000"/>
                </a:solidFill>
                <a:latin typeface="Times New Roman" panose="02020603050405020304" pitchFamily="18" charset="0"/>
                <a:cs typeface="Times New Roman" panose="02020603050405020304" pitchFamily="18" charset="0"/>
              </a:rPr>
              <a:t> chi </a:t>
            </a:r>
            <a:r>
              <a:rPr lang="en-US" sz="3200" dirty="0" err="1">
                <a:solidFill>
                  <a:srgbClr val="000000"/>
                </a:solidFill>
                <a:latin typeface="Times New Roman" panose="02020603050405020304" pitchFamily="18" charset="0"/>
                <a:cs typeface="Times New Roman" panose="02020603050405020304" pitchFamily="18" charset="0"/>
              </a:rPr>
              <a:t>phí</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cần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thiết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cho</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đời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sống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học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tập</a:t>
            </a:r>
            <a:r>
              <a:rPr lang="en-US" sz="3200" dirty="0">
                <a:solidFill>
                  <a:srgbClr val="000000"/>
                </a:solidFill>
                <a:latin typeface="Times New Roman" panose="02020603050405020304" pitchFamily="18" charset="0"/>
                <a:cs typeface="Times New Roman" panose="02020603050405020304" pitchFamily="18" charset="0"/>
              </a:rPr>
              <a:t>.</a:t>
            </a:r>
          </a:p>
        </p:txBody>
      </p:sp>
      <p:sp>
        <p:nvSpPr>
          <p:cNvPr id="5" name="Rectangle 4"/>
          <p:cNvSpPr/>
          <p:nvPr/>
        </p:nvSpPr>
        <p:spPr>
          <a:xfrm>
            <a:off x="76985" y="2100486"/>
            <a:ext cx="11895056" cy="1077218"/>
          </a:xfrm>
          <a:prstGeom prst="rect">
            <a:avLst/>
          </a:prstGeom>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Chủ</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nắm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chắc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tình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hình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bản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thân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để</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điều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chỉnh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cho</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phù</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hợp</a:t>
            </a:r>
            <a:r>
              <a:rPr lang="en-US" sz="3200" dirty="0">
                <a:solidFill>
                  <a:srgbClr val="00000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180680" y="3308116"/>
            <a:ext cx="11895056" cy="1077218"/>
          </a:xfrm>
          <a:prstGeom prst="rect">
            <a:avLst/>
          </a:prstGeom>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Duy</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trì</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được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chi </a:t>
            </a:r>
            <a:r>
              <a:rPr lang="en-US" sz="3200" dirty="0" err="1">
                <a:solidFill>
                  <a:srgbClr val="FF0000"/>
                </a:solidFill>
                <a:latin typeface="Times New Roman" panose="02020603050405020304" pitchFamily="18" charset="0"/>
                <a:cs typeface="Times New Roman" panose="02020603050405020304" pitchFamily="18" charset="0"/>
              </a:rPr>
              <a:t>tiêu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chính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mạnh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không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lãng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phí</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không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thâm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hụt</a:t>
            </a:r>
            <a:r>
              <a:rPr lang="en-US" sz="3200" dirty="0">
                <a:solidFill>
                  <a:srgbClr val="000000"/>
                </a:solidFill>
                <a:latin typeface="Times New Roman" panose="02020603050405020304" pitchFamily="18" charset="0"/>
                <a:cs typeface="Times New Roman" panose="02020603050405020304" pitchFamily="18" charset="0"/>
              </a:rPr>
              <a:t> hay </a:t>
            </a:r>
            <a:r>
              <a:rPr lang="en-US" sz="3200" dirty="0" err="1">
                <a:solidFill>
                  <a:srgbClr val="000000"/>
                </a:solidFill>
                <a:latin typeface="Times New Roman" panose="02020603050405020304" pitchFamily="18" charset="0"/>
                <a:cs typeface="Times New Roman" panose="02020603050405020304" pitchFamily="18" charset="0"/>
              </a:rPr>
              <a:t>nợ</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nần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còn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tiết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kiệm</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giúp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chủ</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cuộc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sống</a:t>
            </a:r>
            <a:r>
              <a:rPr lang="en-US" sz="3200" dirty="0">
                <a:solidFill>
                  <a:srgbClr val="000000"/>
                </a:solidFill>
                <a:latin typeface="Times New Roman" panose="02020603050405020304" pitchFamily="18" charset="0"/>
                <a:cs typeface="Times New Roman" panose="02020603050405020304" pitchFamily="18" charset="0"/>
              </a:rPr>
              <a:t>.</a:t>
            </a:r>
          </a:p>
        </p:txBody>
      </p:sp>
      <p:sp>
        <p:nvSpPr>
          <p:cNvPr id="7" name="Rectangle 6"/>
          <p:cNvSpPr/>
          <p:nvPr/>
        </p:nvSpPr>
        <p:spPr>
          <a:xfrm>
            <a:off x="133545" y="4529923"/>
            <a:ext cx="11895056" cy="584775"/>
          </a:xfrm>
          <a:prstGeom prst="rect">
            <a:avLst/>
          </a:prstGeom>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Được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mọi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tôn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trọng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quý</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mến</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78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sp>
        <p:nvSpPr>
          <p:cNvPr id="8" name="Freeform 8"/>
          <p:cNvSpPr/>
          <p:nvPr/>
        </p:nvSpPr>
        <p:spPr>
          <a:xfrm rot="7365178">
            <a:off x="10624195" y="4565884"/>
            <a:ext cx="1892037" cy="4584232"/>
          </a:xfrm>
          <a:custGeom>
            <a:avLst/>
            <a:gdLst/>
            <a:ahLst/>
            <a:cxnLst/>
            <a:rect l="l" t="t" r="r" b="b"/>
            <a:pathLst>
              <a:path w="2838056" h="6876348">
                <a:moveTo>
                  <a:pt x="0" y="0"/>
                </a:moveTo>
                <a:lnTo>
                  <a:pt x="2838057" y="0"/>
                </a:lnTo>
                <a:lnTo>
                  <a:pt x="2838057" y="6876348"/>
                </a:lnTo>
                <a:lnTo>
                  <a:pt x="0" y="68763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WordArt 6"/>
          <p:cNvSpPr>
            <a:spLocks noChangeArrowheads="1" noChangeShapeType="1" noTextEdit="1"/>
          </p:cNvSpPr>
          <p:nvPr/>
        </p:nvSpPr>
        <p:spPr bwMode="gray">
          <a:xfrm>
            <a:off x="6802438" y="1568450"/>
            <a:ext cx="466725" cy="593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0" cap="none" spc="0" normalizeH="0" baseline="0" noProof="0">
                <a:ln>
                  <a:noFill/>
                </a:ln>
                <a:solidFill>
                  <a:srgbClr val="4ACFFF"/>
                </a:solidFill>
                <a:effectLst/>
                <a:uLnTx/>
                <a:uFillTx/>
                <a:latin typeface="Arial Black" panose="020B0A04020102020204" pitchFamily="34" charset="0"/>
                <a:ea typeface="+mn-ea"/>
                <a:cs typeface="+mn-cs"/>
              </a:rPr>
              <a:t>3</a:t>
            </a:r>
          </a:p>
        </p:txBody>
      </p:sp>
      <p:sp>
        <p:nvSpPr>
          <p:cNvPr id="4" name="WordArt 6"/>
          <p:cNvSpPr>
            <a:spLocks noChangeArrowheads="1" noChangeShapeType="1" noTextEdit="1"/>
          </p:cNvSpPr>
          <p:nvPr/>
        </p:nvSpPr>
        <p:spPr bwMode="gray">
          <a:xfrm>
            <a:off x="2003425" y="1584325"/>
            <a:ext cx="454025" cy="593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0" cap="none" spc="0" normalizeH="0" baseline="0" noProof="0" dirty="0">
                <a:ln>
                  <a:noFill/>
                </a:ln>
                <a:solidFill>
                  <a:srgbClr val="FABC00"/>
                </a:solidFill>
                <a:effectLst/>
                <a:uLnTx/>
                <a:uFillTx/>
                <a:latin typeface="Arial Black" panose="020B0A04020102020204" pitchFamily="34" charset="0"/>
                <a:ea typeface="+mn-ea"/>
                <a:cs typeface="+mn-cs"/>
              </a:rPr>
              <a:t>1</a:t>
            </a:r>
          </a:p>
        </p:txBody>
      </p:sp>
      <p:sp>
        <p:nvSpPr>
          <p:cNvPr id="5" name="WordArt 6"/>
          <p:cNvSpPr>
            <a:spLocks noChangeArrowheads="1" noChangeShapeType="1" noTextEdit="1"/>
          </p:cNvSpPr>
          <p:nvPr/>
        </p:nvSpPr>
        <p:spPr bwMode="gray">
          <a:xfrm>
            <a:off x="4364038" y="1585913"/>
            <a:ext cx="457200" cy="593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0" cap="none" spc="0" normalizeH="0" baseline="0" noProof="0">
                <a:ln>
                  <a:noFill/>
                </a:ln>
                <a:solidFill>
                  <a:srgbClr val="EE6EA5"/>
                </a:solidFill>
                <a:effectLst/>
                <a:uLnTx/>
                <a:uFillTx/>
                <a:latin typeface="Arial Black" panose="020B0A04020102020204" pitchFamily="34" charset="0"/>
                <a:ea typeface="+mn-ea"/>
                <a:cs typeface="+mn-cs"/>
              </a:rPr>
              <a:t>2</a:t>
            </a:r>
          </a:p>
        </p:txBody>
      </p:sp>
      <p:sp>
        <p:nvSpPr>
          <p:cNvPr id="6" name="Round Same Side Corner Rectangle 22"/>
          <p:cNvSpPr/>
          <p:nvPr/>
        </p:nvSpPr>
        <p:spPr bwMode="auto">
          <a:xfrm flipH="1">
            <a:off x="688014" y="2680181"/>
            <a:ext cx="2643886" cy="3179763"/>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3500000" scaled="1"/>
            <a:tileRect/>
          </a:gradFill>
          <a:ln w="28575" cap="flat" cmpd="sng" algn="ctr">
            <a:solidFill>
              <a:sysClr val="window" lastClr="FFFFFF">
                <a:lumMod val="75000"/>
              </a:sysClr>
            </a:solidFill>
            <a:prstDash val="solid"/>
          </a:ln>
          <a:effectLst>
            <a:outerShdw blurRad="177800" dist="38100" dir="5400000" algn="t" rotWithShape="0">
              <a:prstClr val="black">
                <a:alpha val="20000"/>
              </a:prstClr>
            </a:outerShdw>
          </a:effectLst>
        </p:spPr>
        <p:txBody>
          <a:bodyPr tIns="182880"/>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7" name="Chevron 1"/>
          <p:cNvSpPr/>
          <p:nvPr/>
        </p:nvSpPr>
        <p:spPr bwMode="auto">
          <a:xfrm flipH="1">
            <a:off x="796275" y="2171161"/>
            <a:ext cx="2559044" cy="594264"/>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FFFFFF"/>
              </a:solidFill>
              <a:effectLst/>
              <a:uLnTx/>
              <a:uFillTx/>
              <a:latin typeface="Arial Unicode MS" pitchFamily="34" charset="-128"/>
              <a:ea typeface="Arial Unicode MS" pitchFamily="34" charset="-128"/>
              <a:cs typeface="Arial" panose="020B0604020202020204" pitchFamily="34" charset="0"/>
            </a:endParaRPr>
          </a:p>
        </p:txBody>
      </p:sp>
      <p:sp>
        <p:nvSpPr>
          <p:cNvPr id="9" name="Round Same Side Corner Rectangle 22"/>
          <p:cNvSpPr/>
          <p:nvPr/>
        </p:nvSpPr>
        <p:spPr bwMode="auto">
          <a:xfrm>
            <a:off x="3382963" y="2597150"/>
            <a:ext cx="2405062" cy="3179763"/>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rgbClr val="C0165F"/>
            </a:solidFill>
            <a:prstDash val="solid"/>
          </a:ln>
          <a:effectLst>
            <a:outerShdw blurRad="177800" dist="38100" dir="5400000" algn="t" rotWithShape="0">
              <a:prstClr val="black">
                <a:alpha val="20000"/>
              </a:prstClr>
            </a:outerShdw>
          </a:effectLst>
        </p:spPr>
        <p:txBody>
          <a:bodyPr tIns="182880"/>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65000"/>
                  <a:lumOff val="35000"/>
                </a:prstClr>
              </a:solidFill>
              <a:effectLst/>
              <a:uLnTx/>
              <a:uFillTx/>
              <a:latin typeface="Calibri" pitchFamily="34" charset="0"/>
              <a:ea typeface="+mn-ea"/>
              <a:cs typeface="Arial" pitchFamily="34" charset="0"/>
            </a:endParaRPr>
          </a:p>
        </p:txBody>
      </p:sp>
      <p:sp>
        <p:nvSpPr>
          <p:cNvPr id="10" name="Hexagon 26"/>
          <p:cNvSpPr/>
          <p:nvPr/>
        </p:nvSpPr>
        <p:spPr bwMode="auto">
          <a:xfrm>
            <a:off x="3150844" y="2173288"/>
            <a:ext cx="2774313" cy="594351"/>
          </a:xfrm>
          <a:prstGeom prst="hexagon">
            <a:avLst>
              <a:gd name="adj" fmla="val 31838"/>
              <a:gd name="vf" fmla="val 115470"/>
            </a:avLst>
          </a:prstGeom>
          <a:gradFill rotWithShape="1">
            <a:gsLst>
              <a:gs pos="0">
                <a:srgbClr val="D7196A">
                  <a:lumMod val="88000"/>
                </a:srgbClr>
              </a:gs>
              <a:gs pos="80000">
                <a:srgbClr val="D7196A">
                  <a:lumMod val="90000"/>
                  <a:lumOff val="10000"/>
                </a:srgbClr>
              </a:gs>
              <a:gs pos="100000">
                <a:srgbClr val="D7196A">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SimSun" panose="02010600030101010101" pitchFamily="2" charset="-122"/>
              <a:cs typeface="Arial" panose="020B0604020202020204" pitchFamily="34" charset="0"/>
            </a:endParaRPr>
          </a:p>
        </p:txBody>
      </p:sp>
      <p:sp>
        <p:nvSpPr>
          <p:cNvPr id="11" name="Round Same Side Corner Rectangle 22"/>
          <p:cNvSpPr/>
          <p:nvPr/>
        </p:nvSpPr>
        <p:spPr bwMode="auto">
          <a:xfrm>
            <a:off x="5849938" y="2598738"/>
            <a:ext cx="2462212" cy="3179762"/>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ysClr val="window" lastClr="FFFFFF">
                <a:lumMod val="75000"/>
              </a:sysClr>
            </a:solidFill>
            <a:prstDash val="solid"/>
          </a:ln>
          <a:effectLst>
            <a:outerShdw blurRad="177800" dist="38100" dir="5400000" algn="t" rotWithShape="0">
              <a:prstClr val="black">
                <a:alpha val="20000"/>
              </a:prstClr>
            </a:outerShdw>
          </a:effectLst>
        </p:spPr>
        <p:txBody>
          <a:bodyPr tIns="182880"/>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65000"/>
                  <a:lumOff val="35000"/>
                </a:prstClr>
              </a:solidFill>
              <a:effectLst/>
              <a:uLnTx/>
              <a:uFillTx/>
              <a:latin typeface="Calibri" pitchFamily="34" charset="0"/>
              <a:ea typeface="+mn-ea"/>
              <a:cs typeface="Arial" pitchFamily="34" charset="0"/>
            </a:endParaRPr>
          </a:p>
        </p:txBody>
      </p:sp>
      <p:sp>
        <p:nvSpPr>
          <p:cNvPr id="12" name="Chevron 29"/>
          <p:cNvSpPr/>
          <p:nvPr/>
        </p:nvSpPr>
        <p:spPr bwMode="auto">
          <a:xfrm>
            <a:off x="5765177" y="2160588"/>
            <a:ext cx="2633660" cy="594351"/>
          </a:xfrm>
          <a:prstGeom prst="chevron">
            <a:avLst>
              <a:gd name="adj" fmla="val 34040"/>
            </a:avLst>
          </a:prstGeom>
          <a:gradFill rotWithShape="1">
            <a:gsLst>
              <a:gs pos="0">
                <a:srgbClr val="00B0F0">
                  <a:lumMod val="71000"/>
                </a:srgbClr>
              </a:gs>
              <a:gs pos="80000">
                <a:srgbClr val="00B0F0">
                  <a:lumMod val="99000"/>
                  <a:lumOff val="1000"/>
                </a:srgbClr>
              </a:gs>
              <a:gs pos="100000">
                <a:srgbClr val="00B0F0">
                  <a:lumMod val="67000"/>
                  <a:lumOff val="33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SimSun" panose="02010600030101010101" pitchFamily="2" charset="-122"/>
              <a:cs typeface="Arial" panose="020B0604020202020204" pitchFamily="34" charset="0"/>
            </a:endParaRPr>
          </a:p>
        </p:txBody>
      </p:sp>
      <p:sp>
        <p:nvSpPr>
          <p:cNvPr id="13" name="Hình chữ nhật 1"/>
          <p:cNvSpPr>
            <a:spLocks noChangeArrowheads="1"/>
          </p:cNvSpPr>
          <p:nvPr/>
        </p:nvSpPr>
        <p:spPr bwMode="auto">
          <a:xfrm>
            <a:off x="582613" y="2865438"/>
            <a:ext cx="26543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marL="285750" marR="0" lvl="0" indent="-285750" algn="l" defTabSz="914400" rtl="0" eaLnBrk="1" fontAlgn="auto" latinLnBrk="0" hangingPunct="1">
              <a:lnSpc>
                <a:spcPct val="150000"/>
              </a:lnSpc>
              <a:spcBef>
                <a:spcPct val="0"/>
              </a:spcBef>
              <a:spcAft>
                <a:spcPts val="0"/>
              </a:spcAft>
              <a:buClrTx/>
              <a:buSzTx/>
              <a:buFont typeface="Wingdings" panose="05000000000000000000" pitchFamily="2" charset="2"/>
              <a:buNone/>
              <a:tabLst/>
              <a:defRPr/>
            </a:pP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Xác</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định</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mục</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tiêu</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tài</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chính</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và</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thời</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gian</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thực</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hiên</a:t>
            </a:r>
            <a:endPar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endParaRPr>
          </a:p>
        </p:txBody>
      </p:sp>
      <p:sp>
        <p:nvSpPr>
          <p:cNvPr id="14" name="WordArt 6"/>
          <p:cNvSpPr>
            <a:spLocks noChangeArrowheads="1" noChangeShapeType="1" noTextEdit="1"/>
          </p:cNvSpPr>
          <p:nvPr/>
        </p:nvSpPr>
        <p:spPr bwMode="gray">
          <a:xfrm>
            <a:off x="9277350" y="1589088"/>
            <a:ext cx="466725" cy="593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0" cap="none" spc="0" normalizeH="0" baseline="0" noProof="0">
                <a:ln>
                  <a:noFill/>
                </a:ln>
                <a:solidFill>
                  <a:srgbClr val="4ACFFF"/>
                </a:solidFill>
                <a:effectLst/>
                <a:uLnTx/>
                <a:uFillTx/>
                <a:latin typeface="Arial Black" panose="020B0A04020102020204" pitchFamily="34" charset="0"/>
                <a:ea typeface="+mn-ea"/>
                <a:cs typeface="+mn-cs"/>
              </a:rPr>
              <a:t>4</a:t>
            </a:r>
          </a:p>
        </p:txBody>
      </p:sp>
      <p:sp>
        <p:nvSpPr>
          <p:cNvPr id="15" name="Round Same Side Corner Rectangle 22"/>
          <p:cNvSpPr/>
          <p:nvPr/>
        </p:nvSpPr>
        <p:spPr bwMode="auto">
          <a:xfrm>
            <a:off x="8324850" y="2619375"/>
            <a:ext cx="2462213" cy="3179763"/>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ysClr val="window" lastClr="FFFFFF">
                <a:lumMod val="75000"/>
              </a:sysClr>
            </a:solidFill>
            <a:prstDash val="solid"/>
          </a:ln>
          <a:effectLst>
            <a:outerShdw blurRad="177800" dist="38100" dir="5400000" algn="t" rotWithShape="0">
              <a:prstClr val="black">
                <a:alpha val="20000"/>
              </a:prstClr>
            </a:outerShdw>
          </a:effectLst>
        </p:spPr>
        <p:txBody>
          <a:bodyPr tIns="182880"/>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lumMod val="65000"/>
                  <a:lumOff val="35000"/>
                </a:prstClr>
              </a:solidFill>
              <a:effectLst/>
              <a:uLnTx/>
              <a:uFillTx/>
              <a:latin typeface="Calibri" pitchFamily="34" charset="0"/>
              <a:ea typeface="+mn-ea"/>
              <a:cs typeface="Arial" pitchFamily="34" charset="0"/>
            </a:endParaRPr>
          </a:p>
        </p:txBody>
      </p:sp>
      <p:sp>
        <p:nvSpPr>
          <p:cNvPr id="16" name="Chevron 29"/>
          <p:cNvSpPr/>
          <p:nvPr/>
        </p:nvSpPr>
        <p:spPr bwMode="auto">
          <a:xfrm>
            <a:off x="8227389" y="2181226"/>
            <a:ext cx="2633661" cy="594350"/>
          </a:xfrm>
          <a:prstGeom prst="chevron">
            <a:avLst>
              <a:gd name="adj" fmla="val 34040"/>
            </a:avLst>
          </a:prstGeom>
          <a:gradFill rotWithShape="1">
            <a:gsLst>
              <a:gs pos="0">
                <a:srgbClr val="00B0F0">
                  <a:lumMod val="71000"/>
                </a:srgbClr>
              </a:gs>
              <a:gs pos="80000">
                <a:srgbClr val="00B0F0">
                  <a:lumMod val="99000"/>
                  <a:lumOff val="1000"/>
                </a:srgbClr>
              </a:gs>
              <a:gs pos="100000">
                <a:srgbClr val="00B0F0">
                  <a:lumMod val="67000"/>
                  <a:lumOff val="33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SimSun" panose="02010600030101010101" pitchFamily="2" charset="-122"/>
              <a:cs typeface="Arial" panose="020B0604020202020204" pitchFamily="34" charset="0"/>
            </a:endParaRPr>
          </a:p>
        </p:txBody>
      </p:sp>
      <p:sp>
        <p:nvSpPr>
          <p:cNvPr id="17" name="Rectangle 33"/>
          <p:cNvSpPr>
            <a:spLocks noChangeArrowheads="1"/>
          </p:cNvSpPr>
          <p:nvPr/>
        </p:nvSpPr>
        <p:spPr bwMode="auto">
          <a:xfrm>
            <a:off x="3484563" y="2952750"/>
            <a:ext cx="19685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Theo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dõi</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và</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kiểm</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soát</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thu</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chi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cá</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nhân</a:t>
            </a:r>
            <a:endParaRPr kumimoji="0" lang="vi-VN"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endParaRPr>
          </a:p>
        </p:txBody>
      </p:sp>
      <p:sp>
        <p:nvSpPr>
          <p:cNvPr id="18" name="Rectangle 34"/>
          <p:cNvSpPr>
            <a:spLocks noChangeArrowheads="1"/>
          </p:cNvSpPr>
          <p:nvPr/>
        </p:nvSpPr>
        <p:spPr bwMode="auto">
          <a:xfrm>
            <a:off x="6097588" y="3111500"/>
            <a:ext cx="204717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Thiết</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lập</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qui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tắc</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thu</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chi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cá</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nhân</a:t>
            </a:r>
            <a:endParaRPr kumimoji="0" lang="vi-VN"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endParaRPr>
          </a:p>
        </p:txBody>
      </p:sp>
      <p:sp>
        <p:nvSpPr>
          <p:cNvPr id="19" name="Rectangle 35"/>
          <p:cNvSpPr>
            <a:spLocks noChangeArrowheads="1"/>
          </p:cNvSpPr>
          <p:nvPr/>
        </p:nvSpPr>
        <p:spPr bwMode="auto">
          <a:xfrm>
            <a:off x="8621713" y="3211513"/>
            <a:ext cx="179228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Tuân</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thủ</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kế</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hoạch</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tài</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chính</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cá</a:t>
            </a:r>
            <a:r>
              <a:rPr kumimoji="0" lang="en-US"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 </a:t>
            </a:r>
            <a:r>
              <a:rPr kumimoji="0" lang="en-US" altLang="en-US" sz="3000" b="1" i="0" u="none" strike="noStrike" kern="1200" cap="none" spc="0" normalizeH="0" baseline="0" noProof="0" dirty="0" err="1">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rPr>
              <a:t>nhân</a:t>
            </a:r>
            <a:endParaRPr kumimoji="0" lang="vi-VN" altLang="en-US" sz="3000" b="1" i="0" u="none" strike="noStrike" kern="1200" cap="none" spc="0" normalizeH="0" baseline="0" noProof="0" dirty="0">
              <a:ln>
                <a:noFill/>
              </a:ln>
              <a:solidFill>
                <a:srgbClr val="FF0000"/>
              </a:solidFill>
              <a:effectLst/>
              <a:uLnTx/>
              <a:uFillTx/>
              <a:latin typeface="Times New Roman" panose="02020603050405020304" pitchFamily="18" charset="0"/>
              <a:ea typeface="Arial Unicode MS" pitchFamily="34" charset="-128"/>
              <a:cs typeface="Times New Roman" panose="02020603050405020304" pitchFamily="18" charset="0"/>
              <a:sym typeface="Calibri" panose="020F0502020204030204" pitchFamily="34" charset="0"/>
            </a:endParaRPr>
          </a:p>
        </p:txBody>
      </p:sp>
      <p:sp>
        <p:nvSpPr>
          <p:cNvPr id="20" name="Rectangle 34"/>
          <p:cNvSpPr>
            <a:spLocks noChangeArrowheads="1"/>
          </p:cNvSpPr>
          <p:nvPr/>
        </p:nvSpPr>
        <p:spPr bwMode="auto">
          <a:xfrm>
            <a:off x="772937" y="498613"/>
            <a:ext cx="9208417" cy="646331"/>
          </a:xfrm>
          <a:prstGeom prst="rect">
            <a:avLst/>
          </a:prstGeom>
          <a:noFill/>
          <a:ln w="31750">
            <a:solidFill>
              <a:srgbClr val="D5393C"/>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alt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bước</a:t>
            </a: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a:t>
            </a: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hoạch</a:t>
            </a: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endParaRPr kumimoji="0" lang="en-US"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0829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par>
                                <p:cTn id="40" presetID="3" presetClass="entr" presetSubtype="1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linds(horizontal)">
                                      <p:cBhvr>
                                        <p:cTn id="55" dur="500"/>
                                        <p:tgtEl>
                                          <p:spTgt spid="14"/>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linds(horizontal)">
                                      <p:cBhvr>
                                        <p:cTn id="63" dur="500"/>
                                        <p:tgtEl>
                                          <p:spTgt spid="15"/>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linds(horizontal)">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1290"/>
            <a:ext cx="12167590" cy="6786710"/>
          </a:xfrm>
          <a:prstGeom prst="rect">
            <a:avLst/>
          </a:prstGeom>
        </p:spPr>
      </p:pic>
    </p:spTree>
    <p:extLst>
      <p:ext uri="{BB962C8B-B14F-4D97-AF65-F5344CB8AC3E}">
        <p14:creationId xmlns:p14="http://schemas.microsoft.com/office/powerpoint/2010/main" val="504424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595</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9</vt:i4>
      </vt:variant>
    </vt:vector>
  </HeadingPairs>
  <TitlesOfParts>
    <vt:vector size="23" baseType="lpstr">
      <vt:lpstr>Arial</vt:lpstr>
      <vt:lpstr>Arial Black</vt:lpstr>
      <vt:lpstr>Arial Unicode MS</vt:lpstr>
      <vt:lpstr>Calibri</vt:lpstr>
      <vt:lpstr>Calibri Light</vt:lpstr>
      <vt:lpstr>Inter</vt:lpstr>
      <vt:lpstr>Times New Roman</vt:lpstr>
      <vt:lpstr>Wingdings</vt:lpstr>
      <vt:lpstr>Office Theme</vt:lpstr>
      <vt:lpstr>3_Office Theme</vt:lpstr>
      <vt:lpstr>4_Office Theme</vt:lpstr>
      <vt:lpstr>6_Office Theme</vt:lpstr>
      <vt:lpstr>16_Office Theme</vt:lpstr>
      <vt:lpstr>17_Office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TTC</dc:creator>
  <cp:lastModifiedBy>Administrator</cp:lastModifiedBy>
  <cp:revision>148</cp:revision>
  <dcterms:created xsi:type="dcterms:W3CDTF">2022-09-04T03:51:11Z</dcterms:created>
  <dcterms:modified xsi:type="dcterms:W3CDTF">2026-01-06T04:24:41Z</dcterms:modified>
</cp:coreProperties>
</file>