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0"/>
  </p:notesMasterIdLst>
  <p:sldIdLst>
    <p:sldId id="256" r:id="rId2"/>
    <p:sldId id="257" r:id="rId3"/>
    <p:sldId id="355" r:id="rId4"/>
    <p:sldId id="356" r:id="rId5"/>
    <p:sldId id="357" r:id="rId6"/>
    <p:sldId id="259" r:id="rId7"/>
    <p:sldId id="260" r:id="rId8"/>
    <p:sldId id="315" r:id="rId9"/>
    <p:sldId id="320" r:id="rId10"/>
    <p:sldId id="332" r:id="rId11"/>
    <p:sldId id="326" r:id="rId12"/>
    <p:sldId id="323" r:id="rId13"/>
    <p:sldId id="361" r:id="rId14"/>
    <p:sldId id="364" r:id="rId15"/>
    <p:sldId id="365" r:id="rId16"/>
    <p:sldId id="366" r:id="rId17"/>
    <p:sldId id="329" r:id="rId18"/>
    <p:sldId id="330" r:id="rId19"/>
    <p:sldId id="369" r:id="rId20"/>
    <p:sldId id="370" r:id="rId21"/>
    <p:sldId id="371" r:id="rId22"/>
    <p:sldId id="372" r:id="rId23"/>
    <p:sldId id="373" r:id="rId24"/>
    <p:sldId id="374" r:id="rId25"/>
    <p:sldId id="375" r:id="rId26"/>
    <p:sldId id="376" r:id="rId27"/>
    <p:sldId id="377" r:id="rId28"/>
    <p:sldId id="378" r:id="rId29"/>
    <p:sldId id="379" r:id="rId30"/>
    <p:sldId id="380" r:id="rId31"/>
    <p:sldId id="381" r:id="rId32"/>
    <p:sldId id="382" r:id="rId33"/>
    <p:sldId id="363" r:id="rId34"/>
    <p:sldId id="384" r:id="rId35"/>
    <p:sldId id="345" r:id="rId36"/>
    <p:sldId id="318" r:id="rId37"/>
    <p:sldId id="331" r:id="rId38"/>
    <p:sldId id="388" r:id="rId39"/>
  </p:sldIdLst>
  <p:sldSz cx="9144000" cy="5143500" type="screen16x9"/>
  <p:notesSz cx="6858000" cy="9144000"/>
  <p:embeddedFontLst>
    <p:embeddedFont>
      <p:font typeface="Anton" pitchFamily="2" charset="0"/>
      <p:regular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1EA703A-2D16-463D-8166-BFC97E786731}">
          <p14:sldIdLst>
            <p14:sldId id="256"/>
            <p14:sldId id="257"/>
            <p14:sldId id="355"/>
            <p14:sldId id="356"/>
            <p14:sldId id="357"/>
            <p14:sldId id="259"/>
            <p14:sldId id="260"/>
            <p14:sldId id="315"/>
            <p14:sldId id="320"/>
            <p14:sldId id="332"/>
            <p14:sldId id="326"/>
            <p14:sldId id="323"/>
            <p14:sldId id="361"/>
            <p14:sldId id="364"/>
            <p14:sldId id="365"/>
            <p14:sldId id="366"/>
            <p14:sldId id="329"/>
            <p14:sldId id="330"/>
            <p14:sldId id="369"/>
            <p14:sldId id="370"/>
            <p14:sldId id="371"/>
            <p14:sldId id="372"/>
            <p14:sldId id="373"/>
            <p14:sldId id="374"/>
            <p14:sldId id="375"/>
            <p14:sldId id="376"/>
            <p14:sldId id="377"/>
            <p14:sldId id="378"/>
            <p14:sldId id="379"/>
            <p14:sldId id="380"/>
            <p14:sldId id="381"/>
            <p14:sldId id="382"/>
            <p14:sldId id="363"/>
            <p14:sldId id="384"/>
            <p14:sldId id="345"/>
            <p14:sldId id="318"/>
            <p14:sldId id="331"/>
            <p14:sldId id="3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6E6A2"/>
    <a:srgbClr val="F6F385"/>
    <a:srgbClr val="FFFFFF"/>
    <a:srgbClr val="EDC1B1"/>
    <a:srgbClr val="FEFCEE"/>
    <a:srgbClr val="FFF0E2"/>
    <a:srgbClr val="F79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B746E4-ED58-4C83-B2EA-F0476FBB2E3D}">
  <a:tblStyle styleId="{DEB746E4-ED58-4C83-B2EA-F0476FBB2E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20" autoAdjust="0"/>
    <p:restoredTop sz="94660"/>
  </p:normalViewPr>
  <p:slideViewPr>
    <p:cSldViewPr snapToGrid="0">
      <p:cViewPr varScale="1">
        <p:scale>
          <a:sx n="108" d="100"/>
          <a:sy n="108" d="100"/>
        </p:scale>
        <p:origin x="19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Phạm" userId="e891c0452da6819e" providerId="LiveId" clId="{614A0F88-8149-4771-B7A1-0409F57EAAD9}"/>
    <pc:docChg chg="delSld delMainMaster modSection">
      <pc:chgData name="Vy Phạm" userId="e891c0452da6819e" providerId="LiveId" clId="{614A0F88-8149-4771-B7A1-0409F57EAAD9}" dt="2024-12-18T13:22:41.562" v="37" actId="47"/>
      <pc:docMkLst>
        <pc:docMk/>
      </pc:docMkLst>
      <pc:sldChg chg="del">
        <pc:chgData name="Vy Phạm" userId="e891c0452da6819e" providerId="LiveId" clId="{614A0F88-8149-4771-B7A1-0409F57EAAD9}" dt="2024-12-18T13:22:33.883" v="1" actId="47"/>
        <pc:sldMkLst>
          <pc:docMk/>
          <pc:sldMk cId="0" sldId="270"/>
        </pc:sldMkLst>
      </pc:sldChg>
      <pc:sldChg chg="del">
        <pc:chgData name="Vy Phạm" userId="e891c0452da6819e" providerId="LiveId" clId="{614A0F88-8149-4771-B7A1-0409F57EAAD9}" dt="2024-12-18T13:22:33.804" v="0" actId="47"/>
        <pc:sldMkLst>
          <pc:docMk/>
          <pc:sldMk cId="0" sldId="276"/>
        </pc:sldMkLst>
      </pc:sldChg>
      <pc:sldChg chg="del">
        <pc:chgData name="Vy Phạm" userId="e891c0452da6819e" providerId="LiveId" clId="{614A0F88-8149-4771-B7A1-0409F57EAAD9}" dt="2024-12-18T13:22:34.121" v="2" actId="47"/>
        <pc:sldMkLst>
          <pc:docMk/>
          <pc:sldMk cId="1643735360" sldId="327"/>
        </pc:sldMkLst>
      </pc:sldChg>
      <pc:sldChg chg="del">
        <pc:chgData name="Vy Phạm" userId="e891c0452da6819e" providerId="LiveId" clId="{614A0F88-8149-4771-B7A1-0409F57EAAD9}" dt="2024-12-18T13:22:38.199" v="27" actId="47"/>
        <pc:sldMkLst>
          <pc:docMk/>
          <pc:sldMk cId="2370284734" sldId="333"/>
        </pc:sldMkLst>
      </pc:sldChg>
      <pc:sldChg chg="del">
        <pc:chgData name="Vy Phạm" userId="e891c0452da6819e" providerId="LiveId" clId="{614A0F88-8149-4771-B7A1-0409F57EAAD9}" dt="2024-12-18T13:22:38.382" v="28" actId="47"/>
        <pc:sldMkLst>
          <pc:docMk/>
          <pc:sldMk cId="1293554831" sldId="334"/>
        </pc:sldMkLst>
      </pc:sldChg>
      <pc:sldChg chg="del">
        <pc:chgData name="Vy Phạm" userId="e891c0452da6819e" providerId="LiveId" clId="{614A0F88-8149-4771-B7A1-0409F57EAAD9}" dt="2024-12-18T13:22:35.920" v="14" actId="47"/>
        <pc:sldMkLst>
          <pc:docMk/>
          <pc:sldMk cId="2101276641" sldId="346"/>
        </pc:sldMkLst>
      </pc:sldChg>
      <pc:sldChg chg="del">
        <pc:chgData name="Vy Phạm" userId="e891c0452da6819e" providerId="LiveId" clId="{614A0F88-8149-4771-B7A1-0409F57EAAD9}" dt="2024-12-18T13:22:34.826" v="7" actId="47"/>
        <pc:sldMkLst>
          <pc:docMk/>
          <pc:sldMk cId="3460652885" sldId="349"/>
        </pc:sldMkLst>
      </pc:sldChg>
      <pc:sldChg chg="del">
        <pc:chgData name="Vy Phạm" userId="e891c0452da6819e" providerId="LiveId" clId="{614A0F88-8149-4771-B7A1-0409F57EAAD9}" dt="2024-12-18T13:22:39.169" v="30" actId="47"/>
        <pc:sldMkLst>
          <pc:docMk/>
          <pc:sldMk cId="2223330302" sldId="358"/>
        </pc:sldMkLst>
      </pc:sldChg>
      <pc:sldChg chg="del">
        <pc:chgData name="Vy Phạm" userId="e891c0452da6819e" providerId="LiveId" clId="{614A0F88-8149-4771-B7A1-0409F57EAAD9}" dt="2024-12-18T13:22:40.094" v="35" actId="47"/>
        <pc:sldMkLst>
          <pc:docMk/>
          <pc:sldMk cId="1698113010" sldId="360"/>
        </pc:sldMkLst>
      </pc:sldChg>
      <pc:sldChg chg="del">
        <pc:chgData name="Vy Phạm" userId="e891c0452da6819e" providerId="LiveId" clId="{614A0F88-8149-4771-B7A1-0409F57EAAD9}" dt="2024-12-18T13:22:36.133" v="15" actId="47"/>
        <pc:sldMkLst>
          <pc:docMk/>
          <pc:sldMk cId="897078718" sldId="385"/>
        </pc:sldMkLst>
      </pc:sldChg>
      <pc:sldChg chg="del">
        <pc:chgData name="Vy Phạm" userId="e891c0452da6819e" providerId="LiveId" clId="{614A0F88-8149-4771-B7A1-0409F57EAAD9}" dt="2024-12-18T13:22:34.209" v="3" actId="47"/>
        <pc:sldMkLst>
          <pc:docMk/>
          <pc:sldMk cId="247735815" sldId="386"/>
        </pc:sldMkLst>
      </pc:sldChg>
      <pc:sldChg chg="del">
        <pc:chgData name="Vy Phạm" userId="e891c0452da6819e" providerId="LiveId" clId="{614A0F88-8149-4771-B7A1-0409F57EAAD9}" dt="2024-12-18T13:22:41.562" v="37" actId="47"/>
        <pc:sldMkLst>
          <pc:docMk/>
          <pc:sldMk cId="772170592" sldId="387"/>
        </pc:sldMkLst>
      </pc:sldChg>
      <pc:sldChg chg="del">
        <pc:chgData name="Vy Phạm" userId="e891c0452da6819e" providerId="LiveId" clId="{614A0F88-8149-4771-B7A1-0409F57EAAD9}" dt="2024-12-18T13:22:41.168" v="36" actId="47"/>
        <pc:sldMkLst>
          <pc:docMk/>
          <pc:sldMk cId="4126148603" sldId="390"/>
        </pc:sldMkLst>
      </pc:sldChg>
      <pc:sldChg chg="del">
        <pc:chgData name="Vy Phạm" userId="e891c0452da6819e" providerId="LiveId" clId="{614A0F88-8149-4771-B7A1-0409F57EAAD9}" dt="2024-12-18T13:22:39.917" v="34" actId="47"/>
        <pc:sldMkLst>
          <pc:docMk/>
          <pc:sldMk cId="2218344344" sldId="392"/>
        </pc:sldMkLst>
      </pc:sldChg>
      <pc:sldChg chg="del">
        <pc:chgData name="Vy Phạm" userId="e891c0452da6819e" providerId="LiveId" clId="{614A0F88-8149-4771-B7A1-0409F57EAAD9}" dt="2024-12-18T13:22:39.737" v="33" actId="47"/>
        <pc:sldMkLst>
          <pc:docMk/>
          <pc:sldMk cId="2202778776" sldId="393"/>
        </pc:sldMkLst>
      </pc:sldChg>
      <pc:sldChg chg="del">
        <pc:chgData name="Vy Phạm" userId="e891c0452da6819e" providerId="LiveId" clId="{614A0F88-8149-4771-B7A1-0409F57EAAD9}" dt="2024-12-18T13:22:39.541" v="32" actId="47"/>
        <pc:sldMkLst>
          <pc:docMk/>
          <pc:sldMk cId="3764001473" sldId="394"/>
        </pc:sldMkLst>
      </pc:sldChg>
      <pc:sldChg chg="del">
        <pc:chgData name="Vy Phạm" userId="e891c0452da6819e" providerId="LiveId" clId="{614A0F88-8149-4771-B7A1-0409F57EAAD9}" dt="2024-12-18T13:22:39.355" v="31" actId="47"/>
        <pc:sldMkLst>
          <pc:docMk/>
          <pc:sldMk cId="2486487213" sldId="395"/>
        </pc:sldMkLst>
      </pc:sldChg>
      <pc:sldChg chg="del">
        <pc:chgData name="Vy Phạm" userId="e891c0452da6819e" providerId="LiveId" clId="{614A0F88-8149-4771-B7A1-0409F57EAAD9}" dt="2024-12-18T13:22:38.035" v="26" actId="47"/>
        <pc:sldMkLst>
          <pc:docMk/>
          <pc:sldMk cId="2346352960" sldId="397"/>
        </pc:sldMkLst>
      </pc:sldChg>
      <pc:sldChg chg="del">
        <pc:chgData name="Vy Phạm" userId="e891c0452da6819e" providerId="LiveId" clId="{614A0F88-8149-4771-B7A1-0409F57EAAD9}" dt="2024-12-18T13:22:37.860" v="25" actId="47"/>
        <pc:sldMkLst>
          <pc:docMk/>
          <pc:sldMk cId="3825625176" sldId="398"/>
        </pc:sldMkLst>
      </pc:sldChg>
      <pc:sldChg chg="del">
        <pc:chgData name="Vy Phạm" userId="e891c0452da6819e" providerId="LiveId" clId="{614A0F88-8149-4771-B7A1-0409F57EAAD9}" dt="2024-12-18T13:22:37.664" v="24" actId="47"/>
        <pc:sldMkLst>
          <pc:docMk/>
          <pc:sldMk cId="2451767618" sldId="399"/>
        </pc:sldMkLst>
      </pc:sldChg>
      <pc:sldChg chg="del">
        <pc:chgData name="Vy Phạm" userId="e891c0452da6819e" providerId="LiveId" clId="{614A0F88-8149-4771-B7A1-0409F57EAAD9}" dt="2024-12-18T13:22:37.485" v="23" actId="47"/>
        <pc:sldMkLst>
          <pc:docMk/>
          <pc:sldMk cId="1687218415" sldId="400"/>
        </pc:sldMkLst>
      </pc:sldChg>
      <pc:sldChg chg="del">
        <pc:chgData name="Vy Phạm" userId="e891c0452da6819e" providerId="LiveId" clId="{614A0F88-8149-4771-B7A1-0409F57EAAD9}" dt="2024-12-18T13:22:37.328" v="22" actId="47"/>
        <pc:sldMkLst>
          <pc:docMk/>
          <pc:sldMk cId="3417912313" sldId="401"/>
        </pc:sldMkLst>
      </pc:sldChg>
      <pc:sldChg chg="del">
        <pc:chgData name="Vy Phạm" userId="e891c0452da6819e" providerId="LiveId" clId="{614A0F88-8149-4771-B7A1-0409F57EAAD9}" dt="2024-12-18T13:22:37.163" v="21" actId="47"/>
        <pc:sldMkLst>
          <pc:docMk/>
          <pc:sldMk cId="3825752582" sldId="402"/>
        </pc:sldMkLst>
      </pc:sldChg>
      <pc:sldChg chg="del">
        <pc:chgData name="Vy Phạm" userId="e891c0452da6819e" providerId="LiveId" clId="{614A0F88-8149-4771-B7A1-0409F57EAAD9}" dt="2024-12-18T13:22:36.984" v="20" actId="47"/>
        <pc:sldMkLst>
          <pc:docMk/>
          <pc:sldMk cId="4102350044" sldId="403"/>
        </pc:sldMkLst>
      </pc:sldChg>
      <pc:sldChg chg="del">
        <pc:chgData name="Vy Phạm" userId="e891c0452da6819e" providerId="LiveId" clId="{614A0F88-8149-4771-B7A1-0409F57EAAD9}" dt="2024-12-18T13:22:36.802" v="19" actId="47"/>
        <pc:sldMkLst>
          <pc:docMk/>
          <pc:sldMk cId="1518467079" sldId="404"/>
        </pc:sldMkLst>
      </pc:sldChg>
      <pc:sldChg chg="del">
        <pc:chgData name="Vy Phạm" userId="e891c0452da6819e" providerId="LiveId" clId="{614A0F88-8149-4771-B7A1-0409F57EAAD9}" dt="2024-12-18T13:22:36.648" v="18" actId="47"/>
        <pc:sldMkLst>
          <pc:docMk/>
          <pc:sldMk cId="1454578207" sldId="406"/>
        </pc:sldMkLst>
      </pc:sldChg>
      <pc:sldChg chg="del">
        <pc:chgData name="Vy Phạm" userId="e891c0452da6819e" providerId="LiveId" clId="{614A0F88-8149-4771-B7A1-0409F57EAAD9}" dt="2024-12-18T13:22:36.451" v="17" actId="47"/>
        <pc:sldMkLst>
          <pc:docMk/>
          <pc:sldMk cId="1724106239" sldId="407"/>
        </pc:sldMkLst>
      </pc:sldChg>
      <pc:sldChg chg="del">
        <pc:chgData name="Vy Phạm" userId="e891c0452da6819e" providerId="LiveId" clId="{614A0F88-8149-4771-B7A1-0409F57EAAD9}" dt="2024-12-18T13:22:36.276" v="16" actId="47"/>
        <pc:sldMkLst>
          <pc:docMk/>
          <pc:sldMk cId="2213467331" sldId="408"/>
        </pc:sldMkLst>
      </pc:sldChg>
      <pc:sldChg chg="del">
        <pc:chgData name="Vy Phạm" userId="e891c0452da6819e" providerId="LiveId" clId="{614A0F88-8149-4771-B7A1-0409F57EAAD9}" dt="2024-12-18T13:22:35.815" v="13" actId="47"/>
        <pc:sldMkLst>
          <pc:docMk/>
          <pc:sldMk cId="647639899" sldId="411"/>
        </pc:sldMkLst>
      </pc:sldChg>
      <pc:sldChg chg="del">
        <pc:chgData name="Vy Phạm" userId="e891c0452da6819e" providerId="LiveId" clId="{614A0F88-8149-4771-B7A1-0409F57EAAD9}" dt="2024-12-18T13:22:35.597" v="12" actId="47"/>
        <pc:sldMkLst>
          <pc:docMk/>
          <pc:sldMk cId="3702863908" sldId="412"/>
        </pc:sldMkLst>
      </pc:sldChg>
      <pc:sldChg chg="del">
        <pc:chgData name="Vy Phạm" userId="e891c0452da6819e" providerId="LiveId" clId="{614A0F88-8149-4771-B7A1-0409F57EAAD9}" dt="2024-12-18T13:22:35.496" v="11" actId="47"/>
        <pc:sldMkLst>
          <pc:docMk/>
          <pc:sldMk cId="3266871112" sldId="413"/>
        </pc:sldMkLst>
      </pc:sldChg>
      <pc:sldChg chg="del">
        <pc:chgData name="Vy Phạm" userId="e891c0452da6819e" providerId="LiveId" clId="{614A0F88-8149-4771-B7A1-0409F57EAAD9}" dt="2024-12-18T13:22:35.290" v="10" actId="47"/>
        <pc:sldMkLst>
          <pc:docMk/>
          <pc:sldMk cId="3584894786" sldId="414"/>
        </pc:sldMkLst>
      </pc:sldChg>
      <pc:sldChg chg="del">
        <pc:chgData name="Vy Phạm" userId="e891c0452da6819e" providerId="LiveId" clId="{614A0F88-8149-4771-B7A1-0409F57EAAD9}" dt="2024-12-18T13:22:35.195" v="9" actId="47"/>
        <pc:sldMkLst>
          <pc:docMk/>
          <pc:sldMk cId="737070822" sldId="415"/>
        </pc:sldMkLst>
      </pc:sldChg>
      <pc:sldChg chg="del">
        <pc:chgData name="Vy Phạm" userId="e891c0452da6819e" providerId="LiveId" clId="{614A0F88-8149-4771-B7A1-0409F57EAAD9}" dt="2024-12-18T13:22:34.974" v="8" actId="47"/>
        <pc:sldMkLst>
          <pc:docMk/>
          <pc:sldMk cId="263686249" sldId="416"/>
        </pc:sldMkLst>
      </pc:sldChg>
      <pc:sldChg chg="del">
        <pc:chgData name="Vy Phạm" userId="e891c0452da6819e" providerId="LiveId" clId="{614A0F88-8149-4771-B7A1-0409F57EAAD9}" dt="2024-12-18T13:22:34.672" v="6" actId="47"/>
        <pc:sldMkLst>
          <pc:docMk/>
          <pc:sldMk cId="2644744860" sldId="418"/>
        </pc:sldMkLst>
      </pc:sldChg>
      <pc:sldChg chg="del">
        <pc:chgData name="Vy Phạm" userId="e891c0452da6819e" providerId="LiveId" clId="{614A0F88-8149-4771-B7A1-0409F57EAAD9}" dt="2024-12-18T13:22:34.534" v="5" actId="47"/>
        <pc:sldMkLst>
          <pc:docMk/>
          <pc:sldMk cId="6758272" sldId="419"/>
        </pc:sldMkLst>
      </pc:sldChg>
      <pc:sldChg chg="del">
        <pc:chgData name="Vy Phạm" userId="e891c0452da6819e" providerId="LiveId" clId="{614A0F88-8149-4771-B7A1-0409F57EAAD9}" dt="2024-12-18T13:22:34.372" v="4" actId="47"/>
        <pc:sldMkLst>
          <pc:docMk/>
          <pc:sldMk cId="1841232499" sldId="420"/>
        </pc:sldMkLst>
      </pc:sldChg>
      <pc:sldChg chg="del">
        <pc:chgData name="Vy Phạm" userId="e891c0452da6819e" providerId="LiveId" clId="{614A0F88-8149-4771-B7A1-0409F57EAAD9}" dt="2024-12-18T13:22:38.567" v="29" actId="47"/>
        <pc:sldMkLst>
          <pc:docMk/>
          <pc:sldMk cId="0" sldId="421"/>
        </pc:sldMkLst>
      </pc:sldChg>
      <pc:sldMasterChg chg="delSldLayout">
        <pc:chgData name="Vy Phạm" userId="e891c0452da6819e" providerId="LiveId" clId="{614A0F88-8149-4771-B7A1-0409F57EAAD9}" dt="2024-12-18T13:22:38.199" v="27" actId="47"/>
        <pc:sldMasterMkLst>
          <pc:docMk/>
          <pc:sldMasterMk cId="0" sldId="2147483678"/>
        </pc:sldMasterMkLst>
        <pc:sldLayoutChg chg="del">
          <pc:chgData name="Vy Phạm" userId="e891c0452da6819e" providerId="LiveId" clId="{614A0F88-8149-4771-B7A1-0409F57EAAD9}" dt="2024-12-18T13:22:34.826" v="7" actId="47"/>
          <pc:sldLayoutMkLst>
            <pc:docMk/>
            <pc:sldMasterMk cId="0" sldId="2147483678"/>
            <pc:sldLayoutMk cId="0" sldId="2147483653"/>
          </pc:sldLayoutMkLst>
        </pc:sldLayoutChg>
        <pc:sldLayoutChg chg="del">
          <pc:chgData name="Vy Phạm" userId="e891c0452da6819e" providerId="LiveId" clId="{614A0F88-8149-4771-B7A1-0409F57EAAD9}" dt="2024-12-18T13:22:33.883" v="1" actId="47"/>
          <pc:sldLayoutMkLst>
            <pc:docMk/>
            <pc:sldMasterMk cId="0" sldId="2147483678"/>
            <pc:sldLayoutMk cId="0" sldId="2147483662"/>
          </pc:sldLayoutMkLst>
        </pc:sldLayoutChg>
        <pc:sldLayoutChg chg="del">
          <pc:chgData name="Vy Phạm" userId="e891c0452da6819e" providerId="LiveId" clId="{614A0F88-8149-4771-B7A1-0409F57EAAD9}" dt="2024-12-18T13:22:38.199" v="27" actId="47"/>
          <pc:sldLayoutMkLst>
            <pc:docMk/>
            <pc:sldMasterMk cId="0" sldId="2147483678"/>
            <pc:sldLayoutMk cId="0" sldId="2147483675"/>
          </pc:sldLayoutMkLst>
        </pc:sldLayoutChg>
      </pc:sldMasterChg>
      <pc:sldMasterChg chg="del delSldLayout">
        <pc:chgData name="Vy Phạm" userId="e891c0452da6819e" providerId="LiveId" clId="{614A0F88-8149-4771-B7A1-0409F57EAAD9}" dt="2024-12-18T13:22:38.567" v="29" actId="47"/>
        <pc:sldMasterMkLst>
          <pc:docMk/>
          <pc:sldMasterMk cId="3023883481" sldId="2147483679"/>
        </pc:sldMasterMkLst>
        <pc:sldLayoutChg chg="del">
          <pc:chgData name="Vy Phạm" userId="e891c0452da6819e" providerId="LiveId" clId="{614A0F88-8149-4771-B7A1-0409F57EAAD9}" dt="2024-12-18T13:22:38.567" v="29" actId="47"/>
          <pc:sldLayoutMkLst>
            <pc:docMk/>
            <pc:sldMasterMk cId="3023883481" sldId="2147483679"/>
            <pc:sldLayoutMk cId="3810472218" sldId="2147483680"/>
          </pc:sldLayoutMkLst>
        </pc:sldLayoutChg>
        <pc:sldLayoutChg chg="del">
          <pc:chgData name="Vy Phạm" userId="e891c0452da6819e" providerId="LiveId" clId="{614A0F88-8149-4771-B7A1-0409F57EAAD9}" dt="2024-12-18T13:22:38.567" v="29" actId="47"/>
          <pc:sldLayoutMkLst>
            <pc:docMk/>
            <pc:sldMasterMk cId="3023883481" sldId="2147483679"/>
            <pc:sldLayoutMk cId="4121422807" sldId="2147483681"/>
          </pc:sldLayoutMkLst>
        </pc:sldLayoutChg>
        <pc:sldLayoutChg chg="del">
          <pc:chgData name="Vy Phạm" userId="e891c0452da6819e" providerId="LiveId" clId="{614A0F88-8149-4771-B7A1-0409F57EAAD9}" dt="2024-12-18T13:22:38.567" v="29" actId="47"/>
          <pc:sldLayoutMkLst>
            <pc:docMk/>
            <pc:sldMasterMk cId="3023883481" sldId="2147483679"/>
            <pc:sldLayoutMk cId="1088162079" sldId="2147483682"/>
          </pc:sldLayoutMkLst>
        </pc:sldLayoutChg>
        <pc:sldLayoutChg chg="del">
          <pc:chgData name="Vy Phạm" userId="e891c0452da6819e" providerId="LiveId" clId="{614A0F88-8149-4771-B7A1-0409F57EAAD9}" dt="2024-12-18T13:22:38.567" v="29" actId="47"/>
          <pc:sldLayoutMkLst>
            <pc:docMk/>
            <pc:sldMasterMk cId="3023883481" sldId="2147483679"/>
            <pc:sldLayoutMk cId="880873451" sldId="2147483683"/>
          </pc:sldLayoutMkLst>
        </pc:sldLayoutChg>
        <pc:sldLayoutChg chg="del">
          <pc:chgData name="Vy Phạm" userId="e891c0452da6819e" providerId="LiveId" clId="{614A0F88-8149-4771-B7A1-0409F57EAAD9}" dt="2024-12-18T13:22:38.567" v="29" actId="47"/>
          <pc:sldLayoutMkLst>
            <pc:docMk/>
            <pc:sldMasterMk cId="3023883481" sldId="2147483679"/>
            <pc:sldLayoutMk cId="2481500237" sldId="2147483684"/>
          </pc:sldLayoutMkLst>
        </pc:sldLayoutChg>
        <pc:sldLayoutChg chg="del">
          <pc:chgData name="Vy Phạm" userId="e891c0452da6819e" providerId="LiveId" clId="{614A0F88-8149-4771-B7A1-0409F57EAAD9}" dt="2024-12-18T13:22:38.567" v="29" actId="47"/>
          <pc:sldLayoutMkLst>
            <pc:docMk/>
            <pc:sldMasterMk cId="3023883481" sldId="2147483679"/>
            <pc:sldLayoutMk cId="166679408" sldId="2147483685"/>
          </pc:sldLayoutMkLst>
        </pc:sldLayoutChg>
        <pc:sldLayoutChg chg="del">
          <pc:chgData name="Vy Phạm" userId="e891c0452da6819e" providerId="LiveId" clId="{614A0F88-8149-4771-B7A1-0409F57EAAD9}" dt="2024-12-18T13:22:38.567" v="29" actId="47"/>
          <pc:sldLayoutMkLst>
            <pc:docMk/>
            <pc:sldMasterMk cId="3023883481" sldId="2147483679"/>
            <pc:sldLayoutMk cId="462992560" sldId="2147483686"/>
          </pc:sldLayoutMkLst>
        </pc:sldLayoutChg>
        <pc:sldLayoutChg chg="del">
          <pc:chgData name="Vy Phạm" userId="e891c0452da6819e" providerId="LiveId" clId="{614A0F88-8149-4771-B7A1-0409F57EAAD9}" dt="2024-12-18T13:22:38.567" v="29" actId="47"/>
          <pc:sldLayoutMkLst>
            <pc:docMk/>
            <pc:sldMasterMk cId="3023883481" sldId="2147483679"/>
            <pc:sldLayoutMk cId="3602484551" sldId="2147483687"/>
          </pc:sldLayoutMkLst>
        </pc:sldLayoutChg>
        <pc:sldLayoutChg chg="del">
          <pc:chgData name="Vy Phạm" userId="e891c0452da6819e" providerId="LiveId" clId="{614A0F88-8149-4771-B7A1-0409F57EAAD9}" dt="2024-12-18T13:22:38.567" v="29" actId="47"/>
          <pc:sldLayoutMkLst>
            <pc:docMk/>
            <pc:sldMasterMk cId="3023883481" sldId="2147483679"/>
            <pc:sldLayoutMk cId="2068268431" sldId="2147483688"/>
          </pc:sldLayoutMkLst>
        </pc:sldLayoutChg>
        <pc:sldLayoutChg chg="del">
          <pc:chgData name="Vy Phạm" userId="e891c0452da6819e" providerId="LiveId" clId="{614A0F88-8149-4771-B7A1-0409F57EAAD9}" dt="2024-12-18T13:22:38.567" v="29" actId="47"/>
          <pc:sldLayoutMkLst>
            <pc:docMk/>
            <pc:sldMasterMk cId="3023883481" sldId="2147483679"/>
            <pc:sldLayoutMk cId="3194147284" sldId="2147483689"/>
          </pc:sldLayoutMkLst>
        </pc:sldLayoutChg>
        <pc:sldLayoutChg chg="del">
          <pc:chgData name="Vy Phạm" userId="e891c0452da6819e" providerId="LiveId" clId="{614A0F88-8149-4771-B7A1-0409F57EAAD9}" dt="2024-12-18T13:22:38.567" v="29" actId="47"/>
          <pc:sldLayoutMkLst>
            <pc:docMk/>
            <pc:sldMasterMk cId="3023883481" sldId="2147483679"/>
            <pc:sldLayoutMk cId="2707329575" sldId="2147483690"/>
          </pc:sldLayoutMkLst>
        </pc:sldLayoutChg>
        <pc:sldLayoutChg chg="del">
          <pc:chgData name="Vy Phạm" userId="e891c0452da6819e" providerId="LiveId" clId="{614A0F88-8149-4771-B7A1-0409F57EAAD9}" dt="2024-12-18T13:22:38.567" v="29" actId="47"/>
          <pc:sldLayoutMkLst>
            <pc:docMk/>
            <pc:sldMasterMk cId="3023883481" sldId="2147483679"/>
            <pc:sldLayoutMk cId="1932038920"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83ED9501-C934-B4A3-AAA9-7F341BAA0C7D}"/>
            </a:ext>
          </a:extLst>
        </p:cNvPr>
        <p:cNvGrpSpPr/>
        <p:nvPr/>
      </p:nvGrpSpPr>
      <p:grpSpPr>
        <a:xfrm>
          <a:off x="0" y="0"/>
          <a:ext cx="0" cy="0"/>
          <a:chOff x="0" y="0"/>
          <a:chExt cx="0" cy="0"/>
        </a:xfrm>
      </p:grpSpPr>
      <p:sp>
        <p:nvSpPr>
          <p:cNvPr id="655" name="Google Shape;655;g8b7365385b_0_0:notes">
            <a:extLst>
              <a:ext uri="{FF2B5EF4-FFF2-40B4-BE49-F238E27FC236}">
                <a16:creationId xmlns:a16="http://schemas.microsoft.com/office/drawing/2014/main" id="{FEAD3FFF-2248-4DF0-500B-CF1E9E2A99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b7365385b_0_0:notes">
            <a:extLst>
              <a:ext uri="{FF2B5EF4-FFF2-40B4-BE49-F238E27FC236}">
                <a16:creationId xmlns:a16="http://schemas.microsoft.com/office/drawing/2014/main" id="{75939B43-FC8F-C908-4660-6E56861216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6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2CB16705-4FAC-476E-1A8E-476EE1F5C485}"/>
            </a:ext>
          </a:extLst>
        </p:cNvPr>
        <p:cNvGrpSpPr/>
        <p:nvPr/>
      </p:nvGrpSpPr>
      <p:grpSpPr>
        <a:xfrm>
          <a:off x="0" y="0"/>
          <a:ext cx="0" cy="0"/>
          <a:chOff x="0" y="0"/>
          <a:chExt cx="0" cy="0"/>
        </a:xfrm>
      </p:grpSpPr>
      <p:sp>
        <p:nvSpPr>
          <p:cNvPr id="655" name="Google Shape;655;g8b7365385b_0_0:notes">
            <a:extLst>
              <a:ext uri="{FF2B5EF4-FFF2-40B4-BE49-F238E27FC236}">
                <a16:creationId xmlns:a16="http://schemas.microsoft.com/office/drawing/2014/main" id="{D759EC49-91BC-6467-F3B0-3E1EDCA3DA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b7365385b_0_0:notes">
            <a:extLst>
              <a:ext uri="{FF2B5EF4-FFF2-40B4-BE49-F238E27FC236}">
                <a16:creationId xmlns:a16="http://schemas.microsoft.com/office/drawing/2014/main" id="{1F7EEB03-BC13-2C57-1F0D-3368028C01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27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2249E497-F550-6DD8-E20A-740C4BDBE692}"/>
            </a:ext>
          </a:extLst>
        </p:cNvPr>
        <p:cNvGrpSpPr/>
        <p:nvPr/>
      </p:nvGrpSpPr>
      <p:grpSpPr>
        <a:xfrm>
          <a:off x="0" y="0"/>
          <a:ext cx="0" cy="0"/>
          <a:chOff x="0" y="0"/>
          <a:chExt cx="0" cy="0"/>
        </a:xfrm>
      </p:grpSpPr>
      <p:sp>
        <p:nvSpPr>
          <p:cNvPr id="682" name="Google Shape;682;g8b7365385b_0_391:notes">
            <a:extLst>
              <a:ext uri="{FF2B5EF4-FFF2-40B4-BE49-F238E27FC236}">
                <a16:creationId xmlns:a16="http://schemas.microsoft.com/office/drawing/2014/main" id="{A0C16A12-89A8-008D-0696-1C7CCD6164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8b7365385b_0_391:notes">
            <a:extLst>
              <a:ext uri="{FF2B5EF4-FFF2-40B4-BE49-F238E27FC236}">
                <a16:creationId xmlns:a16="http://schemas.microsoft.com/office/drawing/2014/main" id="{205AD525-17E1-7404-3B3B-6ADE072B4F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26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5C25AC5B-A62D-5BA0-6EFB-8EB2A0C7747C}"/>
            </a:ext>
          </a:extLst>
        </p:cNvPr>
        <p:cNvGrpSpPr/>
        <p:nvPr/>
      </p:nvGrpSpPr>
      <p:grpSpPr>
        <a:xfrm>
          <a:off x="0" y="0"/>
          <a:ext cx="0" cy="0"/>
          <a:chOff x="0" y="0"/>
          <a:chExt cx="0" cy="0"/>
        </a:xfrm>
      </p:grpSpPr>
      <p:sp>
        <p:nvSpPr>
          <p:cNvPr id="682" name="Google Shape;682;g8b7365385b_0_391:notes">
            <a:extLst>
              <a:ext uri="{FF2B5EF4-FFF2-40B4-BE49-F238E27FC236}">
                <a16:creationId xmlns:a16="http://schemas.microsoft.com/office/drawing/2014/main" id="{DC6B180A-7AA3-9C6C-034A-D19818881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8b7365385b_0_391:notes">
            <a:extLst>
              <a:ext uri="{FF2B5EF4-FFF2-40B4-BE49-F238E27FC236}">
                <a16:creationId xmlns:a16="http://schemas.microsoft.com/office/drawing/2014/main" id="{0019AD54-811F-1E52-F9C4-84E9A3FE9A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06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697DE25F-CACA-56D2-5209-FDB5ACBA61BC}"/>
            </a:ext>
          </a:extLst>
        </p:cNvPr>
        <p:cNvGrpSpPr/>
        <p:nvPr/>
      </p:nvGrpSpPr>
      <p:grpSpPr>
        <a:xfrm>
          <a:off x="0" y="0"/>
          <a:ext cx="0" cy="0"/>
          <a:chOff x="0" y="0"/>
          <a:chExt cx="0" cy="0"/>
        </a:xfrm>
      </p:grpSpPr>
      <p:sp>
        <p:nvSpPr>
          <p:cNvPr id="655" name="Google Shape;655;g8b7365385b_0_0:notes">
            <a:extLst>
              <a:ext uri="{FF2B5EF4-FFF2-40B4-BE49-F238E27FC236}">
                <a16:creationId xmlns:a16="http://schemas.microsoft.com/office/drawing/2014/main" id="{5A39C274-C324-4BDC-CB23-CBEF4080B3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b7365385b_0_0:notes">
            <a:extLst>
              <a:ext uri="{FF2B5EF4-FFF2-40B4-BE49-F238E27FC236}">
                <a16:creationId xmlns:a16="http://schemas.microsoft.com/office/drawing/2014/main" id="{9AE1605D-2A97-5795-3498-8B72EB9F37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11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FD315098-4461-B128-3CB4-58CF8174A17D}"/>
            </a:ext>
          </a:extLst>
        </p:cNvPr>
        <p:cNvGrpSpPr/>
        <p:nvPr/>
      </p:nvGrpSpPr>
      <p:grpSpPr>
        <a:xfrm>
          <a:off x="0" y="0"/>
          <a:ext cx="0" cy="0"/>
          <a:chOff x="0" y="0"/>
          <a:chExt cx="0" cy="0"/>
        </a:xfrm>
      </p:grpSpPr>
      <p:sp>
        <p:nvSpPr>
          <p:cNvPr id="655" name="Google Shape;655;g8b7365385b_0_0:notes">
            <a:extLst>
              <a:ext uri="{FF2B5EF4-FFF2-40B4-BE49-F238E27FC236}">
                <a16:creationId xmlns:a16="http://schemas.microsoft.com/office/drawing/2014/main" id="{334ADA67-77E1-7AA1-FF80-1B073BB5A2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b7365385b_0_0:notes">
            <a:extLst>
              <a:ext uri="{FF2B5EF4-FFF2-40B4-BE49-F238E27FC236}">
                <a16:creationId xmlns:a16="http://schemas.microsoft.com/office/drawing/2014/main" id="{01B1D62E-D77C-B7C5-A113-15E6377246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39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F6FD30D4-ED79-474D-A635-85E084751E04}"/>
            </a:ext>
          </a:extLst>
        </p:cNvPr>
        <p:cNvGrpSpPr/>
        <p:nvPr/>
      </p:nvGrpSpPr>
      <p:grpSpPr>
        <a:xfrm>
          <a:off x="0" y="0"/>
          <a:ext cx="0" cy="0"/>
          <a:chOff x="0" y="0"/>
          <a:chExt cx="0" cy="0"/>
        </a:xfrm>
      </p:grpSpPr>
      <p:sp>
        <p:nvSpPr>
          <p:cNvPr id="682" name="Google Shape;682;g8b7365385b_0_391:notes">
            <a:extLst>
              <a:ext uri="{FF2B5EF4-FFF2-40B4-BE49-F238E27FC236}">
                <a16:creationId xmlns:a16="http://schemas.microsoft.com/office/drawing/2014/main" id="{0A9E0A21-9EEF-A5BF-C344-095E393081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8b7365385b_0_391:notes">
            <a:extLst>
              <a:ext uri="{FF2B5EF4-FFF2-40B4-BE49-F238E27FC236}">
                <a16:creationId xmlns:a16="http://schemas.microsoft.com/office/drawing/2014/main" id="{4662BC08-0C92-6764-B352-B2DB96DCDB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893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068D738A-29FD-B71A-7B66-4B62B21EFE8C}"/>
            </a:ext>
          </a:extLst>
        </p:cNvPr>
        <p:cNvGrpSpPr/>
        <p:nvPr/>
      </p:nvGrpSpPr>
      <p:grpSpPr>
        <a:xfrm>
          <a:off x="0" y="0"/>
          <a:ext cx="0" cy="0"/>
          <a:chOff x="0" y="0"/>
          <a:chExt cx="0" cy="0"/>
        </a:xfrm>
      </p:grpSpPr>
      <p:sp>
        <p:nvSpPr>
          <p:cNvPr id="682" name="Google Shape;682;g8b7365385b_0_391:notes">
            <a:extLst>
              <a:ext uri="{FF2B5EF4-FFF2-40B4-BE49-F238E27FC236}">
                <a16:creationId xmlns:a16="http://schemas.microsoft.com/office/drawing/2014/main" id="{D14DD147-36BA-5CC2-B1EA-0684B08E24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8b7365385b_0_391:notes">
            <a:extLst>
              <a:ext uri="{FF2B5EF4-FFF2-40B4-BE49-F238E27FC236}">
                <a16:creationId xmlns:a16="http://schemas.microsoft.com/office/drawing/2014/main" id="{829A8F9E-D116-06D1-C3FB-E207B9B5A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108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A2C9A19E-C9A5-EB6D-182E-3C020538E355}"/>
            </a:ext>
          </a:extLst>
        </p:cNvPr>
        <p:cNvGrpSpPr/>
        <p:nvPr/>
      </p:nvGrpSpPr>
      <p:grpSpPr>
        <a:xfrm>
          <a:off x="0" y="0"/>
          <a:ext cx="0" cy="0"/>
          <a:chOff x="0" y="0"/>
          <a:chExt cx="0" cy="0"/>
        </a:xfrm>
      </p:grpSpPr>
      <p:sp>
        <p:nvSpPr>
          <p:cNvPr id="655" name="Google Shape;655;g8b7365385b_0_0:notes">
            <a:extLst>
              <a:ext uri="{FF2B5EF4-FFF2-40B4-BE49-F238E27FC236}">
                <a16:creationId xmlns:a16="http://schemas.microsoft.com/office/drawing/2014/main" id="{73EF3C75-5B56-279D-2A15-92C0DDA720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b7365385b_0_0:notes">
            <a:extLst>
              <a:ext uri="{FF2B5EF4-FFF2-40B4-BE49-F238E27FC236}">
                <a16:creationId xmlns:a16="http://schemas.microsoft.com/office/drawing/2014/main" id="{6CD898D2-EAEB-0B79-5C3E-6D4F7D286D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95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9f7e1b79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9f7e1b79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323315D2-4A8A-C93E-3234-38A680806269}"/>
            </a:ext>
          </a:extLst>
        </p:cNvPr>
        <p:cNvGrpSpPr/>
        <p:nvPr/>
      </p:nvGrpSpPr>
      <p:grpSpPr>
        <a:xfrm>
          <a:off x="0" y="0"/>
          <a:ext cx="0" cy="0"/>
          <a:chOff x="0" y="0"/>
          <a:chExt cx="0" cy="0"/>
        </a:xfrm>
      </p:grpSpPr>
      <p:sp>
        <p:nvSpPr>
          <p:cNvPr id="470" name="Google Shape;470;g89f7e1b795_0_50:notes">
            <a:extLst>
              <a:ext uri="{FF2B5EF4-FFF2-40B4-BE49-F238E27FC236}">
                <a16:creationId xmlns:a16="http://schemas.microsoft.com/office/drawing/2014/main" id="{252FD301-CE40-E834-7A6C-8BE99D859E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9f7e1b795_0_50:notes">
            <a:extLst>
              <a:ext uri="{FF2B5EF4-FFF2-40B4-BE49-F238E27FC236}">
                <a16:creationId xmlns:a16="http://schemas.microsoft.com/office/drawing/2014/main" id="{6F3903A5-0FFA-CF10-4D53-A1BDAC4ED7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87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323315D2-4A8A-C93E-3234-38A680806269}"/>
            </a:ext>
          </a:extLst>
        </p:cNvPr>
        <p:cNvGrpSpPr/>
        <p:nvPr/>
      </p:nvGrpSpPr>
      <p:grpSpPr>
        <a:xfrm>
          <a:off x="0" y="0"/>
          <a:ext cx="0" cy="0"/>
          <a:chOff x="0" y="0"/>
          <a:chExt cx="0" cy="0"/>
        </a:xfrm>
      </p:grpSpPr>
      <p:sp>
        <p:nvSpPr>
          <p:cNvPr id="470" name="Google Shape;470;g89f7e1b795_0_50:notes">
            <a:extLst>
              <a:ext uri="{FF2B5EF4-FFF2-40B4-BE49-F238E27FC236}">
                <a16:creationId xmlns:a16="http://schemas.microsoft.com/office/drawing/2014/main" id="{252FD301-CE40-E834-7A6C-8BE99D859E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9f7e1b795_0_50:notes">
            <a:extLst>
              <a:ext uri="{FF2B5EF4-FFF2-40B4-BE49-F238E27FC236}">
                <a16:creationId xmlns:a16="http://schemas.microsoft.com/office/drawing/2014/main" id="{6F3903A5-0FFA-CF10-4D53-A1BDAC4ED7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94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ED61DAB5-6A19-0BB4-D80C-66ED29F7ABE7}"/>
            </a:ext>
          </a:extLst>
        </p:cNvPr>
        <p:cNvGrpSpPr/>
        <p:nvPr/>
      </p:nvGrpSpPr>
      <p:grpSpPr>
        <a:xfrm>
          <a:off x="0" y="0"/>
          <a:ext cx="0" cy="0"/>
          <a:chOff x="0" y="0"/>
          <a:chExt cx="0" cy="0"/>
        </a:xfrm>
      </p:grpSpPr>
      <p:sp>
        <p:nvSpPr>
          <p:cNvPr id="470" name="Google Shape;470;g89f7e1b795_0_50:notes">
            <a:extLst>
              <a:ext uri="{FF2B5EF4-FFF2-40B4-BE49-F238E27FC236}">
                <a16:creationId xmlns:a16="http://schemas.microsoft.com/office/drawing/2014/main" id="{96EB1E2C-10D0-6E98-9694-C52275F6F0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9f7e1b795_0_50:notes">
            <a:extLst>
              <a:ext uri="{FF2B5EF4-FFF2-40B4-BE49-F238E27FC236}">
                <a16:creationId xmlns:a16="http://schemas.microsoft.com/office/drawing/2014/main" id="{359FDD31-3ADD-A535-9153-1692C67B78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6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9f7e1b79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9f7e1b79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9f7e1b79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9f7e1b79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516992FB-8D98-DC24-5222-E2897A005D3A}"/>
            </a:ext>
          </a:extLst>
        </p:cNvPr>
        <p:cNvGrpSpPr/>
        <p:nvPr/>
      </p:nvGrpSpPr>
      <p:grpSpPr>
        <a:xfrm>
          <a:off x="0" y="0"/>
          <a:ext cx="0" cy="0"/>
          <a:chOff x="0" y="0"/>
          <a:chExt cx="0" cy="0"/>
        </a:xfrm>
      </p:grpSpPr>
      <p:sp>
        <p:nvSpPr>
          <p:cNvPr id="655" name="Google Shape;655;g8b7365385b_0_0:notes">
            <a:extLst>
              <a:ext uri="{FF2B5EF4-FFF2-40B4-BE49-F238E27FC236}">
                <a16:creationId xmlns:a16="http://schemas.microsoft.com/office/drawing/2014/main" id="{6794BD91-F674-DD8C-130D-8EA1564DE9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8b7365385b_0_0:notes">
            <a:extLst>
              <a:ext uri="{FF2B5EF4-FFF2-40B4-BE49-F238E27FC236}">
                <a16:creationId xmlns:a16="http://schemas.microsoft.com/office/drawing/2014/main" id="{E89A7D53-9F4C-930B-F98F-0DF278FCDD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36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71661221-AC2F-F8A2-DDCF-98188F570368}"/>
            </a:ext>
          </a:extLst>
        </p:cNvPr>
        <p:cNvGrpSpPr/>
        <p:nvPr/>
      </p:nvGrpSpPr>
      <p:grpSpPr>
        <a:xfrm>
          <a:off x="0" y="0"/>
          <a:ext cx="0" cy="0"/>
          <a:chOff x="0" y="0"/>
          <a:chExt cx="0" cy="0"/>
        </a:xfrm>
      </p:grpSpPr>
      <p:sp>
        <p:nvSpPr>
          <p:cNvPr id="682" name="Google Shape;682;g8b7365385b_0_391:notes">
            <a:extLst>
              <a:ext uri="{FF2B5EF4-FFF2-40B4-BE49-F238E27FC236}">
                <a16:creationId xmlns:a16="http://schemas.microsoft.com/office/drawing/2014/main" id="{FE2E1862-6349-526E-AAAA-C7451490A4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8b7365385b_0_391:notes">
            <a:extLst>
              <a:ext uri="{FF2B5EF4-FFF2-40B4-BE49-F238E27FC236}">
                <a16:creationId xmlns:a16="http://schemas.microsoft.com/office/drawing/2014/main" id="{2F18CE4A-F332-F871-C301-D2BD9CDBA9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01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
        <p:cNvGrpSpPr/>
        <p:nvPr/>
      </p:nvGrpSpPr>
      <p:grpSpPr>
        <a:xfrm>
          <a:off x="0" y="0"/>
          <a:ext cx="0" cy="0"/>
          <a:chOff x="0" y="0"/>
          <a:chExt cx="0" cy="0"/>
        </a:xfrm>
      </p:grpSpPr>
      <p:sp>
        <p:nvSpPr>
          <p:cNvPr id="19" name="Google Shape;19;p3"/>
          <p:cNvSpPr/>
          <p:nvPr/>
        </p:nvSpPr>
        <p:spPr>
          <a:xfrm>
            <a:off x="4798225" y="687525"/>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458800" y="4679544"/>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810500" y="-164100"/>
            <a:ext cx="937800" cy="1688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989850" y="4466475"/>
            <a:ext cx="429900" cy="4299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41950" y="-46362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890850" y="4261650"/>
            <a:ext cx="559500" cy="5625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394550" y="3984400"/>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295800" y="333375"/>
            <a:ext cx="324600" cy="326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60500" y="3922900"/>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518200" y="1810900"/>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67550" y="540000"/>
            <a:ext cx="3534900" cy="35349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884850" y="684000"/>
            <a:ext cx="3534900" cy="3534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p:nvPr>
        </p:nvSpPr>
        <p:spPr>
          <a:xfrm>
            <a:off x="2646000" y="1328625"/>
            <a:ext cx="4490700" cy="20997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5">
    <p:bg>
      <p:bgPr>
        <a:solidFill>
          <a:schemeClr val="dk1"/>
        </a:solidFill>
        <a:effectLst/>
      </p:bgPr>
    </p:bg>
    <p:spTree>
      <p:nvGrpSpPr>
        <p:cNvPr id="1" name="Shape 39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5_1">
    <p:bg>
      <p:bgPr>
        <a:solidFill>
          <a:schemeClr val="dk1"/>
        </a:solidFill>
        <a:effectLst/>
      </p:bgPr>
    </p:bg>
    <p:spTree>
      <p:nvGrpSpPr>
        <p:cNvPr id="1" name="Shape 393"/>
        <p:cNvGrpSpPr/>
        <p:nvPr/>
      </p:nvGrpSpPr>
      <p:grpSpPr>
        <a:xfrm>
          <a:off x="0" y="0"/>
          <a:ext cx="0" cy="0"/>
          <a:chOff x="0" y="0"/>
          <a:chExt cx="0" cy="0"/>
        </a:xfrm>
      </p:grpSpPr>
      <p:sp>
        <p:nvSpPr>
          <p:cNvPr id="394" name="Google Shape;394;p28"/>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423525" y="3929094"/>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8688750" y="3709800"/>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8"/>
          <p:cNvSpPr/>
          <p:nvPr/>
        </p:nvSpPr>
        <p:spPr>
          <a:xfrm>
            <a:off x="-765125" y="98537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8"/>
          <p:cNvSpPr/>
          <p:nvPr/>
        </p:nvSpPr>
        <p:spPr>
          <a:xfrm>
            <a:off x="6846400" y="209563"/>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231775" y="273502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8718486" y="4448955"/>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15_3">
    <p:bg>
      <p:bgPr>
        <a:solidFill>
          <a:schemeClr val="dk1"/>
        </a:solidFill>
        <a:effectLst/>
      </p:bgPr>
    </p:bg>
    <p:spTree>
      <p:nvGrpSpPr>
        <p:cNvPr id="1" name="Shape 412"/>
        <p:cNvGrpSpPr/>
        <p:nvPr/>
      </p:nvGrpSpPr>
      <p:grpSpPr>
        <a:xfrm>
          <a:off x="0" y="0"/>
          <a:ext cx="0" cy="0"/>
          <a:chOff x="0" y="0"/>
          <a:chExt cx="0" cy="0"/>
        </a:xfrm>
      </p:grpSpPr>
      <p:grpSp>
        <p:nvGrpSpPr>
          <p:cNvPr id="413" name="Google Shape;413;p30"/>
          <p:cNvGrpSpPr/>
          <p:nvPr/>
        </p:nvGrpSpPr>
        <p:grpSpPr>
          <a:xfrm rot="10800000">
            <a:off x="-1811039" y="1081479"/>
            <a:ext cx="3005367" cy="2980539"/>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30"/>
          <p:cNvSpPr/>
          <p:nvPr/>
        </p:nvSpPr>
        <p:spPr>
          <a:xfrm>
            <a:off x="8136375" y="425262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p:nvPr/>
        </p:nvSpPr>
        <p:spPr>
          <a:xfrm>
            <a:off x="7592550" y="4388550"/>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p:cNvSpPr/>
          <p:nvPr/>
        </p:nvSpPr>
        <p:spPr>
          <a:xfrm>
            <a:off x="568000" y="4603496"/>
            <a:ext cx="369600" cy="3522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a:off x="359900" y="569150"/>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p:nvPr/>
        </p:nvSpPr>
        <p:spPr>
          <a:xfrm>
            <a:off x="8436525" y="3047075"/>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p:nvPr/>
        </p:nvSpPr>
        <p:spPr>
          <a:xfrm>
            <a:off x="8474025" y="324763"/>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32"/>
        <p:cNvGrpSpPr/>
        <p:nvPr/>
      </p:nvGrpSpPr>
      <p:grpSpPr>
        <a:xfrm>
          <a:off x="0" y="0"/>
          <a:ext cx="0" cy="0"/>
          <a:chOff x="0" y="0"/>
          <a:chExt cx="0" cy="0"/>
        </a:xfrm>
      </p:grpSpPr>
      <p:grpSp>
        <p:nvGrpSpPr>
          <p:cNvPr id="33" name="Google Shape;33;p4"/>
          <p:cNvGrpSpPr/>
          <p:nvPr/>
        </p:nvGrpSpPr>
        <p:grpSpPr>
          <a:xfrm>
            <a:off x="7609464" y="-843476"/>
            <a:ext cx="2274674" cy="2281692"/>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txBox="1">
            <a:spLocks noGrp="1"/>
          </p:cNvSpPr>
          <p:nvPr>
            <p:ph type="title"/>
          </p:nvPr>
        </p:nvSpPr>
        <p:spPr>
          <a:xfrm>
            <a:off x="720000" y="540000"/>
            <a:ext cx="7704000" cy="477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8" name="Google Shape;38;p4"/>
          <p:cNvSpPr/>
          <p:nvPr/>
        </p:nvSpPr>
        <p:spPr>
          <a:xfrm>
            <a:off x="296325" y="4703450"/>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8246550" y="2687113"/>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1242125" y="213900"/>
            <a:ext cx="324600" cy="326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72450" y="413897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7060775" y="1017900"/>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162625" y="4242775"/>
            <a:ext cx="324600" cy="326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6048375" y="3799425"/>
            <a:ext cx="2345400" cy="1003200"/>
          </a:xfrm>
          <a:prstGeom prst="rect">
            <a:avLst/>
          </a:prstGeom>
        </p:spPr>
        <p:txBody>
          <a:bodyPr spcFirstLastPara="1" wrap="square" lIns="91425" tIns="91425" rIns="91425" bIns="91425" anchor="ctr" anchorCtr="0">
            <a:noAutofit/>
          </a:bodyPr>
          <a:lstStyle>
            <a:lvl1pPr marL="457200" lvl="0" indent="-228600" algn="r" rtl="0">
              <a:lnSpc>
                <a:spcPct val="100000"/>
              </a:lnSpc>
              <a:spcBef>
                <a:spcPts val="0"/>
              </a:spcBef>
              <a:spcAft>
                <a:spcPts val="0"/>
              </a:spcAft>
              <a:buSzPts val="1400"/>
              <a:buNone/>
              <a:defRPr sz="1800" b="1"/>
            </a:lvl1pPr>
          </a:lstStyle>
          <a:p>
            <a:endParaRPr/>
          </a:p>
        </p:txBody>
      </p:sp>
      <p:sp>
        <p:nvSpPr>
          <p:cNvPr id="122" name="Google Shape;122;p10"/>
          <p:cNvSpPr/>
          <p:nvPr/>
        </p:nvSpPr>
        <p:spPr>
          <a:xfrm>
            <a:off x="-439525" y="2957369"/>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251100" y="1032025"/>
            <a:ext cx="702600" cy="6696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8406450" y="110100"/>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7710275" y="895088"/>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51100" y="455157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1159200" y="244925"/>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8472250" y="3958150"/>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29"/>
        <p:cNvGrpSpPr/>
        <p:nvPr/>
      </p:nvGrpSpPr>
      <p:grpSpPr>
        <a:xfrm>
          <a:off x="0" y="0"/>
          <a:ext cx="0" cy="0"/>
          <a:chOff x="0" y="0"/>
          <a:chExt cx="0" cy="0"/>
        </a:xfrm>
      </p:grpSpPr>
      <p:sp>
        <p:nvSpPr>
          <p:cNvPr id="130" name="Google Shape;130;p11"/>
          <p:cNvSpPr/>
          <p:nvPr/>
        </p:nvSpPr>
        <p:spPr>
          <a:xfrm>
            <a:off x="2174525" y="1490250"/>
            <a:ext cx="1331700" cy="11514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586325" y="992100"/>
            <a:ext cx="3186900" cy="31869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75757" y="1075427"/>
            <a:ext cx="3186900" cy="3186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txBox="1">
            <a:spLocks noGrp="1"/>
          </p:cNvSpPr>
          <p:nvPr>
            <p:ph type="title" hasCustomPrompt="1"/>
          </p:nvPr>
        </p:nvSpPr>
        <p:spPr>
          <a:xfrm>
            <a:off x="3225400" y="1894200"/>
            <a:ext cx="5198700" cy="1355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6000"/>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r>
              <a:t>xx%</a:t>
            </a:r>
          </a:p>
        </p:txBody>
      </p:sp>
      <p:sp>
        <p:nvSpPr>
          <p:cNvPr id="134" name="Google Shape;134;p11"/>
          <p:cNvSpPr txBox="1">
            <a:spLocks noGrp="1"/>
          </p:cNvSpPr>
          <p:nvPr>
            <p:ph type="body" idx="1"/>
          </p:nvPr>
        </p:nvSpPr>
        <p:spPr>
          <a:xfrm>
            <a:off x="3225300" y="3097650"/>
            <a:ext cx="5198700" cy="5925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algn="r"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cxnSp>
        <p:nvCxnSpPr>
          <p:cNvPr id="135" name="Google Shape;135;p11"/>
          <p:cNvCxnSpPr/>
          <p:nvPr/>
        </p:nvCxnSpPr>
        <p:spPr>
          <a:xfrm>
            <a:off x="8298800" y="-129200"/>
            <a:ext cx="0" cy="2127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8298800" y="3695600"/>
            <a:ext cx="0" cy="20235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296325" y="4703450"/>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3171900" y="431877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1161050" y="110100"/>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7676800" y="1258275"/>
            <a:ext cx="324600" cy="326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2049450" y="4086869"/>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7829900" y="-129200"/>
            <a:ext cx="937800" cy="10923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541950" y="-46362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4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contents">
  <p:cSld name="CUSTOM_1">
    <p:bg>
      <p:bgPr>
        <a:solidFill>
          <a:schemeClr val="dk1"/>
        </a:solidFill>
        <a:effectLst/>
      </p:bgPr>
    </p:bg>
    <p:spTree>
      <p:nvGrpSpPr>
        <p:cNvPr id="1" name="Shape 145"/>
        <p:cNvGrpSpPr/>
        <p:nvPr/>
      </p:nvGrpSpPr>
      <p:grpSpPr>
        <a:xfrm>
          <a:off x="0" y="0"/>
          <a:ext cx="0" cy="0"/>
          <a:chOff x="0" y="0"/>
          <a:chExt cx="0" cy="0"/>
        </a:xfrm>
      </p:grpSpPr>
      <p:sp>
        <p:nvSpPr>
          <p:cNvPr id="146" name="Google Shape;146;p13"/>
          <p:cNvSpPr/>
          <p:nvPr/>
        </p:nvSpPr>
        <p:spPr>
          <a:xfrm>
            <a:off x="3830701" y="3100488"/>
            <a:ext cx="741300" cy="7413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4083663" y="189636"/>
            <a:ext cx="4570800" cy="45087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4247278" y="353250"/>
            <a:ext cx="4570800" cy="45087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txBox="1">
            <a:spLocks noGrp="1"/>
          </p:cNvSpPr>
          <p:nvPr>
            <p:ph type="title"/>
          </p:nvPr>
        </p:nvSpPr>
        <p:spPr>
          <a:xfrm>
            <a:off x="720000" y="1814675"/>
            <a:ext cx="2948100" cy="151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0" name="Google Shape;150;p13"/>
          <p:cNvSpPr txBox="1">
            <a:spLocks noGrp="1"/>
          </p:cNvSpPr>
          <p:nvPr>
            <p:ph type="title" idx="2" hasCustomPrompt="1"/>
          </p:nvPr>
        </p:nvSpPr>
        <p:spPr>
          <a:xfrm>
            <a:off x="4642900" y="965450"/>
            <a:ext cx="958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51" name="Google Shape;151;p13"/>
          <p:cNvSpPr txBox="1">
            <a:spLocks noGrp="1"/>
          </p:cNvSpPr>
          <p:nvPr>
            <p:ph type="title" idx="3" hasCustomPrompt="1"/>
          </p:nvPr>
        </p:nvSpPr>
        <p:spPr>
          <a:xfrm>
            <a:off x="4642900" y="1948051"/>
            <a:ext cx="958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52" name="Google Shape;152;p13"/>
          <p:cNvSpPr txBox="1">
            <a:spLocks noGrp="1"/>
          </p:cNvSpPr>
          <p:nvPr>
            <p:ph type="title" idx="4" hasCustomPrompt="1"/>
          </p:nvPr>
        </p:nvSpPr>
        <p:spPr>
          <a:xfrm>
            <a:off x="4642900" y="2930651"/>
            <a:ext cx="958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53" name="Google Shape;153;p13"/>
          <p:cNvSpPr txBox="1">
            <a:spLocks noGrp="1"/>
          </p:cNvSpPr>
          <p:nvPr>
            <p:ph type="title" idx="5" hasCustomPrompt="1"/>
          </p:nvPr>
        </p:nvSpPr>
        <p:spPr>
          <a:xfrm>
            <a:off x="4642900" y="3939075"/>
            <a:ext cx="958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54" name="Google Shape;154;p13"/>
          <p:cNvSpPr txBox="1">
            <a:spLocks noGrp="1"/>
          </p:cNvSpPr>
          <p:nvPr>
            <p:ph type="subTitle" idx="1"/>
          </p:nvPr>
        </p:nvSpPr>
        <p:spPr>
          <a:xfrm>
            <a:off x="5716000" y="684075"/>
            <a:ext cx="2348700" cy="38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atin typeface="Anton"/>
                <a:ea typeface="Anton"/>
                <a:cs typeface="Anton"/>
                <a:sym typeface="Anto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5" name="Google Shape;155;p13"/>
          <p:cNvSpPr txBox="1">
            <a:spLocks noGrp="1"/>
          </p:cNvSpPr>
          <p:nvPr>
            <p:ph type="subTitle" idx="6"/>
          </p:nvPr>
        </p:nvSpPr>
        <p:spPr>
          <a:xfrm>
            <a:off x="5716000" y="1670662"/>
            <a:ext cx="2348700" cy="38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atin typeface="Anton"/>
                <a:ea typeface="Anton"/>
                <a:cs typeface="Anton"/>
                <a:sym typeface="Anto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6" name="Google Shape;156;p13"/>
          <p:cNvSpPr txBox="1">
            <a:spLocks noGrp="1"/>
          </p:cNvSpPr>
          <p:nvPr>
            <p:ph type="subTitle" idx="7"/>
          </p:nvPr>
        </p:nvSpPr>
        <p:spPr>
          <a:xfrm>
            <a:off x="5716000" y="2663825"/>
            <a:ext cx="2348700" cy="38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atin typeface="Anton"/>
                <a:ea typeface="Anton"/>
                <a:cs typeface="Anton"/>
                <a:sym typeface="Anto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7" name="Google Shape;157;p13"/>
          <p:cNvSpPr txBox="1">
            <a:spLocks noGrp="1"/>
          </p:cNvSpPr>
          <p:nvPr>
            <p:ph type="subTitle" idx="8"/>
          </p:nvPr>
        </p:nvSpPr>
        <p:spPr>
          <a:xfrm>
            <a:off x="5716000" y="3657000"/>
            <a:ext cx="2348700" cy="38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atin typeface="Anton"/>
                <a:ea typeface="Anton"/>
                <a:cs typeface="Anton"/>
                <a:sym typeface="Anto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158" name="Google Shape;158;p13"/>
          <p:cNvCxnSpPr/>
          <p:nvPr/>
        </p:nvCxnSpPr>
        <p:spPr>
          <a:xfrm>
            <a:off x="821550" y="-129200"/>
            <a:ext cx="0" cy="1640100"/>
          </a:xfrm>
          <a:prstGeom prst="straightConnector1">
            <a:avLst/>
          </a:prstGeom>
          <a:noFill/>
          <a:ln w="9525" cap="flat" cmpd="sng">
            <a:solidFill>
              <a:schemeClr val="accent1"/>
            </a:solidFill>
            <a:prstDash val="dash"/>
            <a:round/>
            <a:headEnd type="none" w="med" len="med"/>
            <a:tailEnd type="none" w="med" len="med"/>
          </a:ln>
        </p:spPr>
      </p:cxnSp>
      <p:cxnSp>
        <p:nvCxnSpPr>
          <p:cNvPr id="159" name="Google Shape;159;p13"/>
          <p:cNvCxnSpPr/>
          <p:nvPr/>
        </p:nvCxnSpPr>
        <p:spPr>
          <a:xfrm>
            <a:off x="821550" y="3512625"/>
            <a:ext cx="0" cy="2023500"/>
          </a:xfrm>
          <a:prstGeom prst="straightConnector1">
            <a:avLst/>
          </a:prstGeom>
          <a:noFill/>
          <a:ln w="9525" cap="flat" cmpd="sng">
            <a:solidFill>
              <a:schemeClr val="accent1"/>
            </a:solidFill>
            <a:prstDash val="dash"/>
            <a:round/>
            <a:headEnd type="none" w="med" len="med"/>
            <a:tailEnd type="none" w="med" len="med"/>
          </a:ln>
        </p:spPr>
      </p:cxnSp>
      <p:sp>
        <p:nvSpPr>
          <p:cNvPr id="160" name="Google Shape;160;p13"/>
          <p:cNvSpPr/>
          <p:nvPr/>
        </p:nvSpPr>
        <p:spPr>
          <a:xfrm>
            <a:off x="3592052" y="4459663"/>
            <a:ext cx="408600" cy="4086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8885229" y="3887046"/>
            <a:ext cx="531600" cy="5346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60500" y="399027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3449175" y="395700"/>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txBox="1">
            <a:spLocks noGrp="1"/>
          </p:cNvSpPr>
          <p:nvPr>
            <p:ph type="subTitle" idx="9"/>
          </p:nvPr>
        </p:nvSpPr>
        <p:spPr>
          <a:xfrm>
            <a:off x="5716000" y="1002100"/>
            <a:ext cx="23487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5" name="Google Shape;165;p13"/>
          <p:cNvSpPr txBox="1">
            <a:spLocks noGrp="1"/>
          </p:cNvSpPr>
          <p:nvPr>
            <p:ph type="subTitle" idx="13"/>
          </p:nvPr>
        </p:nvSpPr>
        <p:spPr>
          <a:xfrm>
            <a:off x="5716000" y="2975275"/>
            <a:ext cx="23487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6" name="Google Shape;166;p13"/>
          <p:cNvSpPr txBox="1">
            <a:spLocks noGrp="1"/>
          </p:cNvSpPr>
          <p:nvPr>
            <p:ph type="subTitle" idx="14"/>
          </p:nvPr>
        </p:nvSpPr>
        <p:spPr>
          <a:xfrm>
            <a:off x="5716000" y="3975025"/>
            <a:ext cx="2348700" cy="569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7" name="Google Shape;167;p13"/>
          <p:cNvSpPr txBox="1">
            <a:spLocks noGrp="1"/>
          </p:cNvSpPr>
          <p:nvPr>
            <p:ph type="subTitle" idx="15"/>
          </p:nvPr>
        </p:nvSpPr>
        <p:spPr>
          <a:xfrm>
            <a:off x="5716000" y="1975525"/>
            <a:ext cx="2348700" cy="569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2">
    <p:bg>
      <p:bgPr>
        <a:solidFill>
          <a:schemeClr val="dk1"/>
        </a:solidFill>
        <a:effectLst/>
      </p:bgPr>
    </p:bg>
    <p:spTree>
      <p:nvGrpSpPr>
        <p:cNvPr id="1" name="Shape 168"/>
        <p:cNvGrpSpPr/>
        <p:nvPr/>
      </p:nvGrpSpPr>
      <p:grpSpPr>
        <a:xfrm>
          <a:off x="0" y="0"/>
          <a:ext cx="0" cy="0"/>
          <a:chOff x="0" y="0"/>
          <a:chExt cx="0" cy="0"/>
        </a:xfrm>
      </p:grpSpPr>
      <p:cxnSp>
        <p:nvCxnSpPr>
          <p:cNvPr id="169" name="Google Shape;169;p14"/>
          <p:cNvCxnSpPr/>
          <p:nvPr/>
        </p:nvCxnSpPr>
        <p:spPr>
          <a:xfrm rot="10800000">
            <a:off x="2314550" y="-113300"/>
            <a:ext cx="0" cy="13308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720000" y="540000"/>
            <a:ext cx="7704000" cy="477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816325" y="1377350"/>
            <a:ext cx="2802000" cy="2802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913541" y="1450615"/>
            <a:ext cx="2802000" cy="2802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458800" y="4679544"/>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8688925" y="-418275"/>
            <a:ext cx="937800" cy="1688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8136375" y="425262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3211700" y="4179350"/>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611000" y="455547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181100" y="1196900"/>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8688925" y="4578355"/>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 name="Google Shape;180;p14"/>
          <p:cNvCxnSpPr/>
          <p:nvPr/>
        </p:nvCxnSpPr>
        <p:spPr>
          <a:xfrm rot="10800000">
            <a:off x="2314550" y="4424875"/>
            <a:ext cx="0" cy="1000800"/>
          </a:xfrm>
          <a:prstGeom prst="straightConnector1">
            <a:avLst/>
          </a:prstGeom>
          <a:noFill/>
          <a:ln w="9525" cap="flat" cmpd="sng">
            <a:solidFill>
              <a:schemeClr val="accent1"/>
            </a:solidFill>
            <a:prstDash val="dash"/>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CUSTOM_8_1">
    <p:bg>
      <p:bgPr>
        <a:solidFill>
          <a:schemeClr val="dk1"/>
        </a:solidFill>
        <a:effectLst/>
      </p:bgPr>
    </p:bg>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720000" y="540000"/>
            <a:ext cx="7704000" cy="477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8634825" y="1381381"/>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458800" y="-418275"/>
            <a:ext cx="937800" cy="16881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8136375" y="425262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a:off x="217550" y="3945713"/>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a:off x="611000" y="455547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a:off x="1157075" y="-12"/>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a:off x="8634825" y="2638575"/>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p:cNvSpPr/>
          <p:nvPr/>
        </p:nvSpPr>
        <p:spPr>
          <a:xfrm>
            <a:off x="611000" y="3358800"/>
            <a:ext cx="429900" cy="4299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7"/>
          <p:cNvSpPr/>
          <p:nvPr/>
        </p:nvSpPr>
        <p:spPr>
          <a:xfrm>
            <a:off x="6833050" y="4422875"/>
            <a:ext cx="559500" cy="5625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ubtitle 2">
  <p:cSld name="CUSTOM_10">
    <p:bg>
      <p:bgPr>
        <a:solidFill>
          <a:schemeClr val="dk1"/>
        </a:solidFill>
        <a:effectLst/>
      </p:bgPr>
    </p:bg>
    <p:spTree>
      <p:nvGrpSpPr>
        <p:cNvPr id="1" name="Shape 365"/>
        <p:cNvGrpSpPr/>
        <p:nvPr/>
      </p:nvGrpSpPr>
      <p:grpSpPr>
        <a:xfrm>
          <a:off x="0" y="0"/>
          <a:ext cx="0" cy="0"/>
          <a:chOff x="0" y="0"/>
          <a:chExt cx="0" cy="0"/>
        </a:xfrm>
      </p:grpSpPr>
      <p:sp>
        <p:nvSpPr>
          <p:cNvPr id="366" name="Google Shape;366;p25"/>
          <p:cNvSpPr/>
          <p:nvPr/>
        </p:nvSpPr>
        <p:spPr>
          <a:xfrm rot="-5400000" flipH="1">
            <a:off x="7821650" y="3929090"/>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rot="-5400000" flipH="1">
            <a:off x="7897589" y="4029857"/>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txBox="1">
            <a:spLocks noGrp="1"/>
          </p:cNvSpPr>
          <p:nvPr>
            <p:ph type="title"/>
          </p:nvPr>
        </p:nvSpPr>
        <p:spPr>
          <a:xfrm>
            <a:off x="1134800" y="2136900"/>
            <a:ext cx="2624700" cy="783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134800" y="2776863"/>
            <a:ext cx="26247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370" name="Google Shape;370;p25"/>
          <p:cNvSpPr/>
          <p:nvPr/>
        </p:nvSpPr>
        <p:spPr>
          <a:xfrm>
            <a:off x="-296150" y="4679544"/>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6498000" y="-418275"/>
            <a:ext cx="937800" cy="893700"/>
          </a:xfrm>
          <a:prstGeom prst="rect">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765125" y="985375"/>
            <a:ext cx="1426800" cy="1426800"/>
          </a:xfrm>
          <a:prstGeom prst="ellipse">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7777725" y="386538"/>
            <a:ext cx="354900" cy="306900"/>
          </a:xfrm>
          <a:prstGeom prst="triangle">
            <a:avLst>
              <a:gd name="adj" fmla="val 50000"/>
            </a:avLst>
          </a:prstGeom>
          <a:solidFill>
            <a:schemeClr val="accent3">
              <a:alpha val="18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231775" y="2735025"/>
            <a:ext cx="429900" cy="429900"/>
          </a:xfrm>
          <a:prstGeom prst="mathPlus">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2901450" y="110100"/>
            <a:ext cx="429900" cy="4299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3833700" y="4603500"/>
            <a:ext cx="429900" cy="429900"/>
          </a:xfrm>
          <a:prstGeom prst="mathMultiply">
            <a:avLst>
              <a:gd name="adj1" fmla="val 23520"/>
            </a:avLst>
          </a:prstGeom>
          <a:solidFill>
            <a:schemeClr val="accent2">
              <a:alpha val="7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3" r:id="rId8"/>
    <p:sldLayoutId id="2147483671" r:id="rId9"/>
    <p:sldLayoutId id="2147483673" r:id="rId10"/>
    <p:sldLayoutId id="2147483674"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30" name="Google Shape;430;p33"/>
          <p:cNvGrpSpPr/>
          <p:nvPr/>
        </p:nvGrpSpPr>
        <p:grpSpPr>
          <a:xfrm flipH="1">
            <a:off x="7036953" y="1530265"/>
            <a:ext cx="1874209" cy="3225247"/>
            <a:chOff x="617375" y="2534974"/>
            <a:chExt cx="1202032" cy="2068527"/>
          </a:xfrm>
        </p:grpSpPr>
        <p:sp>
          <p:nvSpPr>
            <p:cNvPr id="431" name="Google Shape;431;p33"/>
            <p:cNvSpPr/>
            <p:nvPr/>
          </p:nvSpPr>
          <p:spPr>
            <a:xfrm>
              <a:off x="660745" y="4397993"/>
              <a:ext cx="143983" cy="191642"/>
            </a:xfrm>
            <a:custGeom>
              <a:avLst/>
              <a:gdLst/>
              <a:ahLst/>
              <a:cxnLst/>
              <a:rect l="l" t="t" r="r" b="b"/>
              <a:pathLst>
                <a:path w="1142" h="1520" extrusionOk="0">
                  <a:moveTo>
                    <a:pt x="255" y="1"/>
                  </a:moveTo>
                  <a:cubicBezTo>
                    <a:pt x="255" y="1"/>
                    <a:pt x="83" y="977"/>
                    <a:pt x="0" y="1204"/>
                  </a:cubicBezTo>
                  <a:cubicBezTo>
                    <a:pt x="200" y="1348"/>
                    <a:pt x="859" y="1520"/>
                    <a:pt x="1031" y="1231"/>
                  </a:cubicBezTo>
                  <a:cubicBezTo>
                    <a:pt x="969" y="1231"/>
                    <a:pt x="942" y="1176"/>
                    <a:pt x="914" y="1087"/>
                  </a:cubicBezTo>
                  <a:cubicBezTo>
                    <a:pt x="859" y="888"/>
                    <a:pt x="1031" y="544"/>
                    <a:pt x="1141" y="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3"/>
            <p:cNvSpPr/>
            <p:nvPr/>
          </p:nvSpPr>
          <p:spPr>
            <a:xfrm>
              <a:off x="692768" y="4404927"/>
              <a:ext cx="111959" cy="33159"/>
            </a:xfrm>
            <a:custGeom>
              <a:avLst/>
              <a:gdLst/>
              <a:ahLst/>
              <a:cxnLst/>
              <a:rect l="l" t="t" r="r" b="b"/>
              <a:pathLst>
                <a:path w="888" h="263" extrusionOk="0">
                  <a:moveTo>
                    <a:pt x="1" y="28"/>
                  </a:moveTo>
                  <a:cubicBezTo>
                    <a:pt x="90" y="173"/>
                    <a:pt x="633" y="262"/>
                    <a:pt x="887" y="1"/>
                  </a:cubicBezTo>
                  <a:close/>
                </a:path>
              </a:pathLst>
            </a:custGeom>
            <a:solidFill>
              <a:srgbClr val="CA7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3"/>
            <p:cNvSpPr/>
            <p:nvPr/>
          </p:nvSpPr>
          <p:spPr>
            <a:xfrm>
              <a:off x="649398" y="4481203"/>
              <a:ext cx="281789" cy="122298"/>
            </a:xfrm>
            <a:custGeom>
              <a:avLst/>
              <a:gdLst/>
              <a:ahLst/>
              <a:cxnLst/>
              <a:rect l="l" t="t" r="r" b="b"/>
              <a:pathLst>
                <a:path w="2235" h="970" extrusionOk="0">
                  <a:moveTo>
                    <a:pt x="200" y="1"/>
                  </a:moveTo>
                  <a:lnTo>
                    <a:pt x="1121" y="1"/>
                  </a:lnTo>
                  <a:cubicBezTo>
                    <a:pt x="1176" y="1"/>
                    <a:pt x="1149" y="56"/>
                    <a:pt x="1149" y="56"/>
                  </a:cubicBezTo>
                  <a:cubicBezTo>
                    <a:pt x="1231" y="255"/>
                    <a:pt x="1403" y="372"/>
                    <a:pt x="1609" y="427"/>
                  </a:cubicBezTo>
                  <a:cubicBezTo>
                    <a:pt x="1891" y="544"/>
                    <a:pt x="2235" y="544"/>
                    <a:pt x="2235" y="942"/>
                  </a:cubicBezTo>
                  <a:cubicBezTo>
                    <a:pt x="2207" y="970"/>
                    <a:pt x="2152" y="942"/>
                    <a:pt x="2090" y="942"/>
                  </a:cubicBezTo>
                  <a:cubicBezTo>
                    <a:pt x="1403" y="970"/>
                    <a:pt x="716" y="970"/>
                    <a:pt x="1" y="970"/>
                  </a:cubicBezTo>
                  <a:cubicBezTo>
                    <a:pt x="1" y="798"/>
                    <a:pt x="63" y="661"/>
                    <a:pt x="90" y="489"/>
                  </a:cubicBezTo>
                  <a:cubicBezTo>
                    <a:pt x="118" y="344"/>
                    <a:pt x="145" y="200"/>
                    <a:pt x="20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3"/>
            <p:cNvSpPr/>
            <p:nvPr/>
          </p:nvSpPr>
          <p:spPr>
            <a:xfrm>
              <a:off x="1259475" y="4066162"/>
              <a:ext cx="144866" cy="187355"/>
            </a:xfrm>
            <a:custGeom>
              <a:avLst/>
              <a:gdLst/>
              <a:ahLst/>
              <a:cxnLst/>
              <a:rect l="l" t="t" r="r" b="b"/>
              <a:pathLst>
                <a:path w="1149" h="1486" extrusionOk="0">
                  <a:moveTo>
                    <a:pt x="262" y="0"/>
                  </a:moveTo>
                  <a:cubicBezTo>
                    <a:pt x="262" y="0"/>
                    <a:pt x="90" y="970"/>
                    <a:pt x="1" y="1203"/>
                  </a:cubicBezTo>
                  <a:cubicBezTo>
                    <a:pt x="207" y="1341"/>
                    <a:pt x="860" y="1485"/>
                    <a:pt x="1032" y="1231"/>
                  </a:cubicBezTo>
                  <a:cubicBezTo>
                    <a:pt x="977" y="1203"/>
                    <a:pt x="949" y="1169"/>
                    <a:pt x="922" y="1086"/>
                  </a:cubicBezTo>
                  <a:cubicBezTo>
                    <a:pt x="860" y="887"/>
                    <a:pt x="1032" y="543"/>
                    <a:pt x="1148" y="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3"/>
            <p:cNvSpPr/>
            <p:nvPr/>
          </p:nvSpPr>
          <p:spPr>
            <a:xfrm>
              <a:off x="1292380" y="4073096"/>
              <a:ext cx="108429" cy="32150"/>
            </a:xfrm>
            <a:custGeom>
              <a:avLst/>
              <a:gdLst/>
              <a:ahLst/>
              <a:cxnLst/>
              <a:rect l="l" t="t" r="r" b="b"/>
              <a:pathLst>
                <a:path w="860" h="255" extrusionOk="0">
                  <a:moveTo>
                    <a:pt x="1" y="28"/>
                  </a:moveTo>
                  <a:cubicBezTo>
                    <a:pt x="83" y="172"/>
                    <a:pt x="633" y="255"/>
                    <a:pt x="860" y="0"/>
                  </a:cubicBezTo>
                  <a:close/>
                </a:path>
              </a:pathLst>
            </a:custGeom>
            <a:solidFill>
              <a:srgbClr val="CA7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3"/>
            <p:cNvSpPr/>
            <p:nvPr/>
          </p:nvSpPr>
          <p:spPr>
            <a:xfrm>
              <a:off x="1249137" y="4152776"/>
              <a:ext cx="281663" cy="122298"/>
            </a:xfrm>
            <a:custGeom>
              <a:avLst/>
              <a:gdLst/>
              <a:ahLst/>
              <a:cxnLst/>
              <a:rect l="l" t="t" r="r" b="b"/>
              <a:pathLst>
                <a:path w="2234" h="970" extrusionOk="0">
                  <a:moveTo>
                    <a:pt x="199" y="1"/>
                  </a:moveTo>
                  <a:lnTo>
                    <a:pt x="1114" y="1"/>
                  </a:lnTo>
                  <a:cubicBezTo>
                    <a:pt x="1175" y="1"/>
                    <a:pt x="1148" y="56"/>
                    <a:pt x="1148" y="56"/>
                  </a:cubicBezTo>
                  <a:cubicBezTo>
                    <a:pt x="1230" y="228"/>
                    <a:pt x="1402" y="372"/>
                    <a:pt x="1602" y="427"/>
                  </a:cubicBezTo>
                  <a:cubicBezTo>
                    <a:pt x="1890" y="544"/>
                    <a:pt x="2234" y="544"/>
                    <a:pt x="2234" y="915"/>
                  </a:cubicBezTo>
                  <a:cubicBezTo>
                    <a:pt x="2206" y="942"/>
                    <a:pt x="2145" y="942"/>
                    <a:pt x="2117" y="942"/>
                  </a:cubicBezTo>
                  <a:cubicBezTo>
                    <a:pt x="1402" y="970"/>
                    <a:pt x="715" y="970"/>
                    <a:pt x="0" y="970"/>
                  </a:cubicBezTo>
                  <a:cubicBezTo>
                    <a:pt x="0" y="798"/>
                    <a:pt x="55" y="626"/>
                    <a:pt x="83" y="482"/>
                  </a:cubicBezTo>
                  <a:cubicBezTo>
                    <a:pt x="117" y="344"/>
                    <a:pt x="144" y="173"/>
                    <a:pt x="199"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7" name="Google Shape;437;p33"/>
            <p:cNvSpPr/>
            <p:nvPr/>
          </p:nvSpPr>
          <p:spPr>
            <a:xfrm>
              <a:off x="617375" y="3036755"/>
              <a:ext cx="851923" cy="1390032"/>
            </a:xfrm>
            <a:custGeom>
              <a:avLst/>
              <a:gdLst/>
              <a:ahLst/>
              <a:cxnLst/>
              <a:rect l="l" t="t" r="r" b="b"/>
              <a:pathLst>
                <a:path w="6757" h="11025" extrusionOk="0">
                  <a:moveTo>
                    <a:pt x="599" y="0"/>
                  </a:moveTo>
                  <a:cubicBezTo>
                    <a:pt x="1313" y="371"/>
                    <a:pt x="2090" y="859"/>
                    <a:pt x="2832" y="1320"/>
                  </a:cubicBezTo>
                  <a:cubicBezTo>
                    <a:pt x="2894" y="1347"/>
                    <a:pt x="3094" y="1492"/>
                    <a:pt x="3149" y="1492"/>
                  </a:cubicBezTo>
                  <a:cubicBezTo>
                    <a:pt x="3238" y="1464"/>
                    <a:pt x="3375" y="1258"/>
                    <a:pt x="3437" y="1203"/>
                  </a:cubicBezTo>
                  <a:cubicBezTo>
                    <a:pt x="3520" y="1121"/>
                    <a:pt x="3609" y="1031"/>
                    <a:pt x="3664" y="949"/>
                  </a:cubicBezTo>
                  <a:cubicBezTo>
                    <a:pt x="4351" y="2151"/>
                    <a:pt x="5472" y="2839"/>
                    <a:pt x="6125" y="4179"/>
                  </a:cubicBezTo>
                  <a:cubicBezTo>
                    <a:pt x="6269" y="4495"/>
                    <a:pt x="6358" y="4811"/>
                    <a:pt x="6413" y="5100"/>
                  </a:cubicBezTo>
                  <a:cubicBezTo>
                    <a:pt x="6640" y="5987"/>
                    <a:pt x="6729" y="7189"/>
                    <a:pt x="6757" y="8021"/>
                  </a:cubicBezTo>
                  <a:cubicBezTo>
                    <a:pt x="6097" y="8365"/>
                    <a:pt x="5210" y="8420"/>
                    <a:pt x="4784" y="8303"/>
                  </a:cubicBezTo>
                  <a:cubicBezTo>
                    <a:pt x="4750" y="8275"/>
                    <a:pt x="4750" y="8248"/>
                    <a:pt x="4750" y="8220"/>
                  </a:cubicBezTo>
                  <a:cubicBezTo>
                    <a:pt x="4722" y="7389"/>
                    <a:pt x="4784" y="6530"/>
                    <a:pt x="4406" y="5588"/>
                  </a:cubicBezTo>
                  <a:cubicBezTo>
                    <a:pt x="3980" y="4495"/>
                    <a:pt x="3121" y="4007"/>
                    <a:pt x="2516" y="3237"/>
                  </a:cubicBezTo>
                  <a:cubicBezTo>
                    <a:pt x="2516" y="4839"/>
                    <a:pt x="2516" y="6475"/>
                    <a:pt x="2434" y="8049"/>
                  </a:cubicBezTo>
                  <a:cubicBezTo>
                    <a:pt x="2406" y="8592"/>
                    <a:pt x="2289" y="10255"/>
                    <a:pt x="2207" y="10770"/>
                  </a:cubicBezTo>
                  <a:cubicBezTo>
                    <a:pt x="1547" y="11025"/>
                    <a:pt x="56" y="10825"/>
                    <a:pt x="56" y="10825"/>
                  </a:cubicBezTo>
                  <a:cubicBezTo>
                    <a:pt x="1" y="10825"/>
                    <a:pt x="28" y="10798"/>
                    <a:pt x="28" y="10770"/>
                  </a:cubicBezTo>
                  <a:cubicBezTo>
                    <a:pt x="56" y="10365"/>
                    <a:pt x="145" y="9939"/>
                    <a:pt x="145" y="9506"/>
                  </a:cubicBezTo>
                  <a:cubicBezTo>
                    <a:pt x="172" y="9080"/>
                    <a:pt x="200" y="8619"/>
                    <a:pt x="200" y="8165"/>
                  </a:cubicBezTo>
                  <a:lnTo>
                    <a:pt x="200" y="5416"/>
                  </a:lnTo>
                  <a:cubicBezTo>
                    <a:pt x="200" y="4956"/>
                    <a:pt x="172" y="4468"/>
                    <a:pt x="145" y="4007"/>
                  </a:cubicBezTo>
                  <a:cubicBezTo>
                    <a:pt x="111" y="3554"/>
                    <a:pt x="56" y="3066"/>
                    <a:pt x="56" y="2605"/>
                  </a:cubicBezTo>
                  <a:cubicBezTo>
                    <a:pt x="56" y="1945"/>
                    <a:pt x="145" y="1258"/>
                    <a:pt x="344" y="633"/>
                  </a:cubicBezTo>
                  <a:cubicBezTo>
                    <a:pt x="427" y="433"/>
                    <a:pt x="516" y="172"/>
                    <a:pt x="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3"/>
            <p:cNvSpPr/>
            <p:nvPr/>
          </p:nvSpPr>
          <p:spPr>
            <a:xfrm>
              <a:off x="617375" y="3036755"/>
              <a:ext cx="100612" cy="1368346"/>
            </a:xfrm>
            <a:custGeom>
              <a:avLst/>
              <a:gdLst/>
              <a:ahLst/>
              <a:cxnLst/>
              <a:rect l="l" t="t" r="r" b="b"/>
              <a:pathLst>
                <a:path w="798" h="10853" extrusionOk="0">
                  <a:moveTo>
                    <a:pt x="599" y="0"/>
                  </a:moveTo>
                  <a:cubicBezTo>
                    <a:pt x="516" y="172"/>
                    <a:pt x="427" y="433"/>
                    <a:pt x="344" y="633"/>
                  </a:cubicBezTo>
                  <a:cubicBezTo>
                    <a:pt x="145" y="1258"/>
                    <a:pt x="56" y="1945"/>
                    <a:pt x="56" y="2605"/>
                  </a:cubicBezTo>
                  <a:cubicBezTo>
                    <a:pt x="56" y="3066"/>
                    <a:pt x="111" y="3554"/>
                    <a:pt x="145" y="4007"/>
                  </a:cubicBezTo>
                  <a:cubicBezTo>
                    <a:pt x="172" y="4468"/>
                    <a:pt x="200" y="4956"/>
                    <a:pt x="200" y="5416"/>
                  </a:cubicBezTo>
                  <a:lnTo>
                    <a:pt x="200" y="8165"/>
                  </a:lnTo>
                  <a:cubicBezTo>
                    <a:pt x="200" y="8619"/>
                    <a:pt x="172" y="9080"/>
                    <a:pt x="145" y="9506"/>
                  </a:cubicBezTo>
                  <a:cubicBezTo>
                    <a:pt x="145" y="9939"/>
                    <a:pt x="56" y="10365"/>
                    <a:pt x="28" y="10770"/>
                  </a:cubicBezTo>
                  <a:cubicBezTo>
                    <a:pt x="28" y="10798"/>
                    <a:pt x="1" y="10825"/>
                    <a:pt x="56" y="10825"/>
                  </a:cubicBezTo>
                  <a:cubicBezTo>
                    <a:pt x="56" y="10825"/>
                    <a:pt x="145" y="10853"/>
                    <a:pt x="317" y="10853"/>
                  </a:cubicBezTo>
                  <a:cubicBezTo>
                    <a:pt x="317" y="10770"/>
                    <a:pt x="344" y="10681"/>
                    <a:pt x="344" y="10681"/>
                  </a:cubicBezTo>
                  <a:cubicBezTo>
                    <a:pt x="372" y="10255"/>
                    <a:pt x="427" y="9822"/>
                    <a:pt x="454" y="9423"/>
                  </a:cubicBezTo>
                  <a:cubicBezTo>
                    <a:pt x="489" y="8963"/>
                    <a:pt x="489" y="8509"/>
                    <a:pt x="489" y="8049"/>
                  </a:cubicBezTo>
                  <a:cubicBezTo>
                    <a:pt x="489" y="7135"/>
                    <a:pt x="516" y="6214"/>
                    <a:pt x="489" y="5299"/>
                  </a:cubicBezTo>
                  <a:cubicBezTo>
                    <a:pt x="489" y="4839"/>
                    <a:pt x="454" y="4385"/>
                    <a:pt x="427" y="3897"/>
                  </a:cubicBezTo>
                  <a:cubicBezTo>
                    <a:pt x="399" y="3437"/>
                    <a:pt x="372" y="2976"/>
                    <a:pt x="344" y="2523"/>
                  </a:cubicBezTo>
                  <a:cubicBezTo>
                    <a:pt x="344" y="1835"/>
                    <a:pt x="427" y="1148"/>
                    <a:pt x="626" y="516"/>
                  </a:cubicBezTo>
                  <a:cubicBezTo>
                    <a:pt x="688" y="399"/>
                    <a:pt x="743" y="227"/>
                    <a:pt x="798" y="117"/>
                  </a:cubicBezTo>
                  <a:cubicBezTo>
                    <a:pt x="743" y="55"/>
                    <a:pt x="660" y="28"/>
                    <a:pt x="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3"/>
            <p:cNvSpPr/>
            <p:nvPr/>
          </p:nvSpPr>
          <p:spPr>
            <a:xfrm>
              <a:off x="934580" y="3401492"/>
              <a:ext cx="321630" cy="686506"/>
            </a:xfrm>
            <a:custGeom>
              <a:avLst/>
              <a:gdLst/>
              <a:ahLst/>
              <a:cxnLst/>
              <a:rect l="l" t="t" r="r" b="b"/>
              <a:pathLst>
                <a:path w="2551" h="5445" extrusionOk="0">
                  <a:moveTo>
                    <a:pt x="0" y="1"/>
                  </a:moveTo>
                  <a:lnTo>
                    <a:pt x="0" y="344"/>
                  </a:lnTo>
                  <a:cubicBezTo>
                    <a:pt x="605" y="1114"/>
                    <a:pt x="1464" y="1602"/>
                    <a:pt x="1890" y="2695"/>
                  </a:cubicBezTo>
                  <a:cubicBezTo>
                    <a:pt x="2268" y="3637"/>
                    <a:pt x="2206" y="4496"/>
                    <a:pt x="2234" y="5327"/>
                  </a:cubicBezTo>
                  <a:cubicBezTo>
                    <a:pt x="2234" y="5355"/>
                    <a:pt x="2234" y="5382"/>
                    <a:pt x="2268" y="5410"/>
                  </a:cubicBezTo>
                  <a:cubicBezTo>
                    <a:pt x="2351" y="5410"/>
                    <a:pt x="2440" y="5444"/>
                    <a:pt x="2550" y="5444"/>
                  </a:cubicBezTo>
                  <a:cubicBezTo>
                    <a:pt x="2523" y="4613"/>
                    <a:pt x="2550" y="3520"/>
                    <a:pt x="2179" y="2578"/>
                  </a:cubicBezTo>
                  <a:cubicBezTo>
                    <a:pt x="1753" y="1492"/>
                    <a:pt x="605" y="80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3"/>
            <p:cNvSpPr/>
            <p:nvPr/>
          </p:nvSpPr>
          <p:spPr>
            <a:xfrm>
              <a:off x="1209171" y="3055918"/>
              <a:ext cx="599889" cy="339281"/>
            </a:xfrm>
            <a:custGeom>
              <a:avLst/>
              <a:gdLst/>
              <a:ahLst/>
              <a:cxnLst/>
              <a:rect l="l" t="t" r="r" b="b"/>
              <a:pathLst>
                <a:path w="4758" h="2691" extrusionOk="0">
                  <a:moveTo>
                    <a:pt x="3928" y="0"/>
                  </a:moveTo>
                  <a:cubicBezTo>
                    <a:pt x="3825" y="0"/>
                    <a:pt x="3651" y="151"/>
                    <a:pt x="3582" y="219"/>
                  </a:cubicBezTo>
                  <a:cubicBezTo>
                    <a:pt x="3465" y="281"/>
                    <a:pt x="2462" y="852"/>
                    <a:pt x="2152" y="969"/>
                  </a:cubicBezTo>
                  <a:cubicBezTo>
                    <a:pt x="2024" y="1030"/>
                    <a:pt x="1877" y="1111"/>
                    <a:pt x="1776" y="1111"/>
                  </a:cubicBezTo>
                  <a:cubicBezTo>
                    <a:pt x="1742" y="1111"/>
                    <a:pt x="1713" y="1101"/>
                    <a:pt x="1692" y="1078"/>
                  </a:cubicBezTo>
                  <a:cubicBezTo>
                    <a:pt x="1637" y="1024"/>
                    <a:pt x="1637" y="879"/>
                    <a:pt x="1602" y="762"/>
                  </a:cubicBezTo>
                  <a:cubicBezTo>
                    <a:pt x="1547" y="508"/>
                    <a:pt x="1520" y="247"/>
                    <a:pt x="1492" y="20"/>
                  </a:cubicBezTo>
                  <a:lnTo>
                    <a:pt x="1492" y="48"/>
                  </a:lnTo>
                  <a:cubicBezTo>
                    <a:pt x="977" y="164"/>
                    <a:pt x="516" y="247"/>
                    <a:pt x="1" y="391"/>
                  </a:cubicBezTo>
                  <a:cubicBezTo>
                    <a:pt x="118" y="707"/>
                    <a:pt x="228" y="996"/>
                    <a:pt x="372" y="1312"/>
                  </a:cubicBezTo>
                  <a:cubicBezTo>
                    <a:pt x="606" y="1828"/>
                    <a:pt x="915" y="2398"/>
                    <a:pt x="1293" y="2597"/>
                  </a:cubicBezTo>
                  <a:cubicBezTo>
                    <a:pt x="1414" y="2662"/>
                    <a:pt x="1544" y="2691"/>
                    <a:pt x="1681" y="2691"/>
                  </a:cubicBezTo>
                  <a:cubicBezTo>
                    <a:pt x="1964" y="2691"/>
                    <a:pt x="2277" y="2569"/>
                    <a:pt x="2606" y="2398"/>
                  </a:cubicBezTo>
                  <a:cubicBezTo>
                    <a:pt x="2977" y="2199"/>
                    <a:pt x="4757" y="762"/>
                    <a:pt x="4613" y="536"/>
                  </a:cubicBezTo>
                  <a:cubicBezTo>
                    <a:pt x="4603" y="515"/>
                    <a:pt x="4587" y="506"/>
                    <a:pt x="4568" y="506"/>
                  </a:cubicBezTo>
                  <a:cubicBezTo>
                    <a:pt x="4478" y="506"/>
                    <a:pt x="4304" y="690"/>
                    <a:pt x="4214" y="735"/>
                  </a:cubicBezTo>
                  <a:cubicBezTo>
                    <a:pt x="4269" y="652"/>
                    <a:pt x="4496" y="453"/>
                    <a:pt x="4414" y="336"/>
                  </a:cubicBezTo>
                  <a:cubicBezTo>
                    <a:pt x="4395" y="322"/>
                    <a:pt x="4375" y="316"/>
                    <a:pt x="4354" y="316"/>
                  </a:cubicBezTo>
                  <a:cubicBezTo>
                    <a:pt x="4243" y="316"/>
                    <a:pt x="4106" y="485"/>
                    <a:pt x="4008" y="508"/>
                  </a:cubicBezTo>
                  <a:cubicBezTo>
                    <a:pt x="4070" y="453"/>
                    <a:pt x="4297" y="247"/>
                    <a:pt x="4214" y="192"/>
                  </a:cubicBezTo>
                  <a:cubicBezTo>
                    <a:pt x="4198" y="180"/>
                    <a:pt x="4180" y="175"/>
                    <a:pt x="4160" y="175"/>
                  </a:cubicBezTo>
                  <a:cubicBezTo>
                    <a:pt x="4037" y="175"/>
                    <a:pt x="3858" y="367"/>
                    <a:pt x="3781" y="391"/>
                  </a:cubicBezTo>
                  <a:cubicBezTo>
                    <a:pt x="3836" y="309"/>
                    <a:pt x="4070" y="75"/>
                    <a:pt x="3981" y="20"/>
                  </a:cubicBezTo>
                  <a:cubicBezTo>
                    <a:pt x="3967" y="6"/>
                    <a:pt x="3949" y="0"/>
                    <a:pt x="3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3"/>
            <p:cNvSpPr/>
            <p:nvPr/>
          </p:nvSpPr>
          <p:spPr>
            <a:xfrm>
              <a:off x="1209171" y="3105214"/>
              <a:ext cx="588541" cy="291119"/>
            </a:xfrm>
            <a:custGeom>
              <a:avLst/>
              <a:gdLst/>
              <a:ahLst/>
              <a:cxnLst/>
              <a:rect l="l" t="t" r="r" b="b"/>
              <a:pathLst>
                <a:path w="4668" h="2309" extrusionOk="0">
                  <a:moveTo>
                    <a:pt x="173" y="0"/>
                  </a:moveTo>
                  <a:cubicBezTo>
                    <a:pt x="118" y="0"/>
                    <a:pt x="56" y="28"/>
                    <a:pt x="1" y="62"/>
                  </a:cubicBezTo>
                  <a:cubicBezTo>
                    <a:pt x="90" y="344"/>
                    <a:pt x="228" y="660"/>
                    <a:pt x="372" y="949"/>
                  </a:cubicBezTo>
                  <a:cubicBezTo>
                    <a:pt x="606" y="1464"/>
                    <a:pt x="949" y="2035"/>
                    <a:pt x="1321" y="2234"/>
                  </a:cubicBezTo>
                  <a:cubicBezTo>
                    <a:pt x="1431" y="2285"/>
                    <a:pt x="1549" y="2308"/>
                    <a:pt x="1673" y="2308"/>
                  </a:cubicBezTo>
                  <a:cubicBezTo>
                    <a:pt x="1967" y="2308"/>
                    <a:pt x="2295" y="2178"/>
                    <a:pt x="2633" y="1980"/>
                  </a:cubicBezTo>
                  <a:cubicBezTo>
                    <a:pt x="2977" y="1808"/>
                    <a:pt x="4668" y="371"/>
                    <a:pt x="4613" y="117"/>
                  </a:cubicBezTo>
                  <a:lnTo>
                    <a:pt x="4613" y="117"/>
                  </a:lnTo>
                  <a:cubicBezTo>
                    <a:pt x="4214" y="605"/>
                    <a:pt x="3039" y="1608"/>
                    <a:pt x="2750" y="1746"/>
                  </a:cubicBezTo>
                  <a:cubicBezTo>
                    <a:pt x="2418" y="1942"/>
                    <a:pt x="2102" y="2072"/>
                    <a:pt x="1815" y="2072"/>
                  </a:cubicBezTo>
                  <a:cubicBezTo>
                    <a:pt x="1680" y="2072"/>
                    <a:pt x="1551" y="2043"/>
                    <a:pt x="1431" y="1980"/>
                  </a:cubicBezTo>
                  <a:cubicBezTo>
                    <a:pt x="1059" y="1808"/>
                    <a:pt x="716" y="1230"/>
                    <a:pt x="489" y="715"/>
                  </a:cubicBezTo>
                  <a:cubicBezTo>
                    <a:pt x="372" y="488"/>
                    <a:pt x="262" y="234"/>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3"/>
            <p:cNvSpPr/>
            <p:nvPr/>
          </p:nvSpPr>
          <p:spPr>
            <a:xfrm>
              <a:off x="977823" y="3238602"/>
              <a:ext cx="841584" cy="431320"/>
            </a:xfrm>
            <a:custGeom>
              <a:avLst/>
              <a:gdLst/>
              <a:ahLst/>
              <a:cxnLst/>
              <a:rect l="l" t="t" r="r" b="b"/>
              <a:pathLst>
                <a:path w="6675" h="3421" extrusionOk="0">
                  <a:moveTo>
                    <a:pt x="1321" y="1"/>
                  </a:moveTo>
                  <a:cubicBezTo>
                    <a:pt x="894" y="344"/>
                    <a:pt x="434" y="688"/>
                    <a:pt x="1" y="1066"/>
                  </a:cubicBezTo>
                  <a:cubicBezTo>
                    <a:pt x="145" y="1265"/>
                    <a:pt x="290" y="1437"/>
                    <a:pt x="461" y="1609"/>
                  </a:cubicBezTo>
                  <a:cubicBezTo>
                    <a:pt x="1032" y="2234"/>
                    <a:pt x="1637" y="2695"/>
                    <a:pt x="2324" y="3066"/>
                  </a:cubicBezTo>
                  <a:cubicBezTo>
                    <a:pt x="2855" y="3333"/>
                    <a:pt x="3410" y="3421"/>
                    <a:pt x="3986" y="3421"/>
                  </a:cubicBezTo>
                  <a:cubicBezTo>
                    <a:pt x="4655" y="3421"/>
                    <a:pt x="5353" y="3303"/>
                    <a:pt x="6077" y="3210"/>
                  </a:cubicBezTo>
                  <a:cubicBezTo>
                    <a:pt x="6276" y="3183"/>
                    <a:pt x="6675" y="3155"/>
                    <a:pt x="6675" y="3039"/>
                  </a:cubicBezTo>
                  <a:cubicBezTo>
                    <a:pt x="6647" y="2867"/>
                    <a:pt x="6331" y="2922"/>
                    <a:pt x="6187" y="2867"/>
                  </a:cubicBezTo>
                  <a:cubicBezTo>
                    <a:pt x="6304" y="2867"/>
                    <a:pt x="6647" y="2867"/>
                    <a:pt x="6647" y="2722"/>
                  </a:cubicBezTo>
                  <a:cubicBezTo>
                    <a:pt x="6620" y="2578"/>
                    <a:pt x="6304" y="2612"/>
                    <a:pt x="6221" y="2578"/>
                  </a:cubicBezTo>
                  <a:cubicBezTo>
                    <a:pt x="6276" y="2551"/>
                    <a:pt x="6620" y="2551"/>
                    <a:pt x="6592" y="2441"/>
                  </a:cubicBezTo>
                  <a:cubicBezTo>
                    <a:pt x="6565" y="2296"/>
                    <a:pt x="6187" y="2351"/>
                    <a:pt x="6104" y="2296"/>
                  </a:cubicBezTo>
                  <a:cubicBezTo>
                    <a:pt x="6221" y="2269"/>
                    <a:pt x="6530" y="2269"/>
                    <a:pt x="6530" y="2152"/>
                  </a:cubicBezTo>
                  <a:cubicBezTo>
                    <a:pt x="6551" y="2065"/>
                    <a:pt x="6455" y="2041"/>
                    <a:pt x="6332" y="2041"/>
                  </a:cubicBezTo>
                  <a:cubicBezTo>
                    <a:pt x="6250" y="2041"/>
                    <a:pt x="6156" y="2052"/>
                    <a:pt x="6077" y="2063"/>
                  </a:cubicBezTo>
                  <a:cubicBezTo>
                    <a:pt x="5999" y="2063"/>
                    <a:pt x="5445" y="2130"/>
                    <a:pt x="4837" y="2130"/>
                  </a:cubicBezTo>
                  <a:cubicBezTo>
                    <a:pt x="4310" y="2130"/>
                    <a:pt x="3742" y="2079"/>
                    <a:pt x="3410" y="1891"/>
                  </a:cubicBezTo>
                  <a:cubicBezTo>
                    <a:pt x="2640" y="1492"/>
                    <a:pt x="1953" y="894"/>
                    <a:pt x="1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3"/>
            <p:cNvSpPr/>
            <p:nvPr/>
          </p:nvSpPr>
          <p:spPr>
            <a:xfrm>
              <a:off x="977823" y="3358248"/>
              <a:ext cx="841584" cy="311670"/>
            </a:xfrm>
            <a:custGeom>
              <a:avLst/>
              <a:gdLst/>
              <a:ahLst/>
              <a:cxnLst/>
              <a:rect l="l" t="t" r="r" b="b"/>
              <a:pathLst>
                <a:path w="6675" h="2472" extrusionOk="0">
                  <a:moveTo>
                    <a:pt x="173" y="0"/>
                  </a:moveTo>
                  <a:cubicBezTo>
                    <a:pt x="118" y="28"/>
                    <a:pt x="63" y="83"/>
                    <a:pt x="1" y="117"/>
                  </a:cubicBezTo>
                  <a:cubicBezTo>
                    <a:pt x="145" y="316"/>
                    <a:pt x="290" y="488"/>
                    <a:pt x="461" y="660"/>
                  </a:cubicBezTo>
                  <a:cubicBezTo>
                    <a:pt x="1032" y="1285"/>
                    <a:pt x="1637" y="1746"/>
                    <a:pt x="2324" y="2117"/>
                  </a:cubicBezTo>
                  <a:cubicBezTo>
                    <a:pt x="2855" y="2384"/>
                    <a:pt x="3410" y="2472"/>
                    <a:pt x="3986" y="2472"/>
                  </a:cubicBezTo>
                  <a:cubicBezTo>
                    <a:pt x="4655" y="2472"/>
                    <a:pt x="5353" y="2354"/>
                    <a:pt x="6077" y="2261"/>
                  </a:cubicBezTo>
                  <a:cubicBezTo>
                    <a:pt x="6276" y="2234"/>
                    <a:pt x="6675" y="2206"/>
                    <a:pt x="6675" y="2090"/>
                  </a:cubicBezTo>
                  <a:lnTo>
                    <a:pt x="6675" y="2090"/>
                  </a:lnTo>
                  <a:cubicBezTo>
                    <a:pt x="6530" y="2117"/>
                    <a:pt x="6331" y="2145"/>
                    <a:pt x="6221" y="2145"/>
                  </a:cubicBezTo>
                  <a:cubicBezTo>
                    <a:pt x="5485" y="2238"/>
                    <a:pt x="4774" y="2367"/>
                    <a:pt x="4094" y="2367"/>
                  </a:cubicBezTo>
                  <a:cubicBezTo>
                    <a:pt x="3529" y="2367"/>
                    <a:pt x="2986" y="2278"/>
                    <a:pt x="2468" y="2007"/>
                  </a:cubicBezTo>
                  <a:cubicBezTo>
                    <a:pt x="1809" y="1629"/>
                    <a:pt x="1176" y="1175"/>
                    <a:pt x="606" y="543"/>
                  </a:cubicBezTo>
                  <a:cubicBezTo>
                    <a:pt x="461" y="371"/>
                    <a:pt x="290" y="199"/>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3"/>
            <p:cNvSpPr/>
            <p:nvPr/>
          </p:nvSpPr>
          <p:spPr>
            <a:xfrm>
              <a:off x="692768" y="2768844"/>
              <a:ext cx="701131" cy="604175"/>
            </a:xfrm>
            <a:custGeom>
              <a:avLst/>
              <a:gdLst/>
              <a:ahLst/>
              <a:cxnLst/>
              <a:rect l="l" t="t" r="r" b="b"/>
              <a:pathLst>
                <a:path w="5561" h="4792" extrusionOk="0">
                  <a:moveTo>
                    <a:pt x="3047" y="0"/>
                  </a:moveTo>
                  <a:cubicBezTo>
                    <a:pt x="2831" y="0"/>
                    <a:pt x="2609" y="29"/>
                    <a:pt x="2379" y="91"/>
                  </a:cubicBezTo>
                  <a:cubicBezTo>
                    <a:pt x="2262" y="118"/>
                    <a:pt x="2179" y="180"/>
                    <a:pt x="2063" y="208"/>
                  </a:cubicBezTo>
                  <a:lnTo>
                    <a:pt x="2035" y="208"/>
                  </a:lnTo>
                  <a:cubicBezTo>
                    <a:pt x="2035" y="235"/>
                    <a:pt x="2008" y="235"/>
                    <a:pt x="2008" y="235"/>
                  </a:cubicBezTo>
                  <a:cubicBezTo>
                    <a:pt x="1891" y="290"/>
                    <a:pt x="1746" y="352"/>
                    <a:pt x="1636" y="434"/>
                  </a:cubicBezTo>
                  <a:cubicBezTo>
                    <a:pt x="922" y="867"/>
                    <a:pt x="489" y="1383"/>
                    <a:pt x="117" y="1898"/>
                  </a:cubicBezTo>
                  <a:cubicBezTo>
                    <a:pt x="117" y="1926"/>
                    <a:pt x="90" y="1953"/>
                    <a:pt x="62" y="1981"/>
                  </a:cubicBezTo>
                  <a:cubicBezTo>
                    <a:pt x="28" y="2043"/>
                    <a:pt x="1" y="2070"/>
                    <a:pt x="1" y="2125"/>
                  </a:cubicBezTo>
                  <a:cubicBezTo>
                    <a:pt x="145" y="2242"/>
                    <a:pt x="289" y="2325"/>
                    <a:pt x="434" y="2414"/>
                  </a:cubicBezTo>
                  <a:cubicBezTo>
                    <a:pt x="660" y="2558"/>
                    <a:pt x="860" y="2668"/>
                    <a:pt x="1059" y="2785"/>
                  </a:cubicBezTo>
                  <a:cubicBezTo>
                    <a:pt x="1148" y="2813"/>
                    <a:pt x="1203" y="2868"/>
                    <a:pt x="1231" y="2902"/>
                  </a:cubicBezTo>
                  <a:lnTo>
                    <a:pt x="1265" y="2929"/>
                  </a:lnTo>
                  <a:cubicBezTo>
                    <a:pt x="1293" y="2984"/>
                    <a:pt x="1320" y="3074"/>
                    <a:pt x="1348" y="3129"/>
                  </a:cubicBezTo>
                  <a:lnTo>
                    <a:pt x="1348" y="3156"/>
                  </a:lnTo>
                  <a:cubicBezTo>
                    <a:pt x="1437" y="3355"/>
                    <a:pt x="1520" y="3555"/>
                    <a:pt x="1636" y="3761"/>
                  </a:cubicBezTo>
                  <a:cubicBezTo>
                    <a:pt x="1836" y="4132"/>
                    <a:pt x="2035" y="4476"/>
                    <a:pt x="2262" y="4792"/>
                  </a:cubicBezTo>
                  <a:cubicBezTo>
                    <a:pt x="2695" y="4414"/>
                    <a:pt x="3155" y="4070"/>
                    <a:pt x="3582" y="3727"/>
                  </a:cubicBezTo>
                  <a:cubicBezTo>
                    <a:pt x="3437" y="3500"/>
                    <a:pt x="3265" y="3246"/>
                    <a:pt x="3121" y="2984"/>
                  </a:cubicBezTo>
                  <a:cubicBezTo>
                    <a:pt x="3293" y="2758"/>
                    <a:pt x="3499" y="2524"/>
                    <a:pt x="3671" y="2325"/>
                  </a:cubicBezTo>
                  <a:cubicBezTo>
                    <a:pt x="3726" y="2242"/>
                    <a:pt x="3808" y="2125"/>
                    <a:pt x="3898" y="2098"/>
                  </a:cubicBezTo>
                  <a:cubicBezTo>
                    <a:pt x="3953" y="2297"/>
                    <a:pt x="4015" y="2496"/>
                    <a:pt x="4097" y="2730"/>
                  </a:cubicBezTo>
                  <a:cubicBezTo>
                    <a:pt x="4585" y="2558"/>
                    <a:pt x="5073" y="2469"/>
                    <a:pt x="5561" y="2325"/>
                  </a:cubicBezTo>
                  <a:cubicBezTo>
                    <a:pt x="5561" y="2270"/>
                    <a:pt x="5561" y="2242"/>
                    <a:pt x="5527" y="2180"/>
                  </a:cubicBezTo>
                  <a:cubicBezTo>
                    <a:pt x="5472" y="1782"/>
                    <a:pt x="5444" y="1321"/>
                    <a:pt x="5245" y="1012"/>
                  </a:cubicBezTo>
                  <a:cubicBezTo>
                    <a:pt x="5245" y="977"/>
                    <a:pt x="5217" y="950"/>
                    <a:pt x="5217" y="950"/>
                  </a:cubicBezTo>
                  <a:cubicBezTo>
                    <a:pt x="5100" y="806"/>
                    <a:pt x="4956" y="696"/>
                    <a:pt x="4812" y="579"/>
                  </a:cubicBezTo>
                  <a:cubicBezTo>
                    <a:pt x="4667" y="496"/>
                    <a:pt x="4557" y="434"/>
                    <a:pt x="4413" y="379"/>
                  </a:cubicBezTo>
                  <a:cubicBezTo>
                    <a:pt x="3977" y="142"/>
                    <a:pt x="3528"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3"/>
            <p:cNvSpPr/>
            <p:nvPr/>
          </p:nvSpPr>
          <p:spPr>
            <a:xfrm>
              <a:off x="1032414" y="2986451"/>
              <a:ext cx="68588" cy="158735"/>
            </a:xfrm>
            <a:custGeom>
              <a:avLst/>
              <a:gdLst/>
              <a:ahLst/>
              <a:cxnLst/>
              <a:rect l="l" t="t" r="r" b="b"/>
              <a:pathLst>
                <a:path w="544" h="1259" extrusionOk="0">
                  <a:moveTo>
                    <a:pt x="1" y="1"/>
                  </a:moveTo>
                  <a:cubicBezTo>
                    <a:pt x="145" y="399"/>
                    <a:pt x="290" y="688"/>
                    <a:pt x="544" y="1114"/>
                  </a:cubicBezTo>
                  <a:lnTo>
                    <a:pt x="461" y="1258"/>
                  </a:lnTo>
                  <a:cubicBezTo>
                    <a:pt x="118" y="626"/>
                    <a:pt x="1" y="17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3"/>
            <p:cNvSpPr/>
            <p:nvPr/>
          </p:nvSpPr>
          <p:spPr>
            <a:xfrm>
              <a:off x="819347" y="3022004"/>
              <a:ext cx="180294" cy="351007"/>
            </a:xfrm>
            <a:custGeom>
              <a:avLst/>
              <a:gdLst/>
              <a:ahLst/>
              <a:cxnLst/>
              <a:rect l="l" t="t" r="r" b="b"/>
              <a:pathLst>
                <a:path w="1430" h="2784" extrusionOk="0">
                  <a:moveTo>
                    <a:pt x="1258" y="2784"/>
                  </a:moveTo>
                  <a:cubicBezTo>
                    <a:pt x="914" y="2323"/>
                    <a:pt x="571" y="1719"/>
                    <a:pt x="344" y="1121"/>
                  </a:cubicBezTo>
                  <a:cubicBezTo>
                    <a:pt x="316" y="1066"/>
                    <a:pt x="261" y="949"/>
                    <a:pt x="227" y="894"/>
                  </a:cubicBezTo>
                  <a:cubicBezTo>
                    <a:pt x="117" y="433"/>
                    <a:pt x="0" y="0"/>
                    <a:pt x="0" y="0"/>
                  </a:cubicBezTo>
                  <a:cubicBezTo>
                    <a:pt x="399" y="1148"/>
                    <a:pt x="1430" y="2667"/>
                    <a:pt x="1430" y="2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3"/>
            <p:cNvSpPr/>
            <p:nvPr/>
          </p:nvSpPr>
          <p:spPr>
            <a:xfrm>
              <a:off x="1184082" y="3011540"/>
              <a:ext cx="46902" cy="101620"/>
            </a:xfrm>
            <a:custGeom>
              <a:avLst/>
              <a:gdLst/>
              <a:ahLst/>
              <a:cxnLst/>
              <a:rect l="l" t="t" r="r" b="b"/>
              <a:pathLst>
                <a:path w="372" h="806" extrusionOk="0">
                  <a:moveTo>
                    <a:pt x="173" y="1"/>
                  </a:moveTo>
                  <a:cubicBezTo>
                    <a:pt x="118" y="28"/>
                    <a:pt x="28" y="118"/>
                    <a:pt x="1" y="173"/>
                  </a:cubicBezTo>
                  <a:cubicBezTo>
                    <a:pt x="56" y="372"/>
                    <a:pt x="118" y="571"/>
                    <a:pt x="200" y="805"/>
                  </a:cubicBezTo>
                  <a:cubicBezTo>
                    <a:pt x="255" y="771"/>
                    <a:pt x="317" y="743"/>
                    <a:pt x="372" y="743"/>
                  </a:cubicBezTo>
                  <a:cubicBezTo>
                    <a:pt x="289" y="516"/>
                    <a:pt x="227" y="200"/>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a:off x="1129492" y="2574814"/>
              <a:ext cx="264390" cy="278385"/>
            </a:xfrm>
            <a:custGeom>
              <a:avLst/>
              <a:gdLst/>
              <a:ahLst/>
              <a:cxnLst/>
              <a:rect l="l" t="t" r="r" b="b"/>
              <a:pathLst>
                <a:path w="2097" h="2208" extrusionOk="0">
                  <a:moveTo>
                    <a:pt x="1293" y="1719"/>
                  </a:moveTo>
                  <a:cubicBezTo>
                    <a:pt x="1238" y="1774"/>
                    <a:pt x="1203" y="1863"/>
                    <a:pt x="1176" y="1946"/>
                  </a:cubicBezTo>
                  <a:cubicBezTo>
                    <a:pt x="1148" y="2035"/>
                    <a:pt x="1121" y="2145"/>
                    <a:pt x="1032" y="2173"/>
                  </a:cubicBezTo>
                  <a:cubicBezTo>
                    <a:pt x="977" y="2207"/>
                    <a:pt x="860" y="2207"/>
                    <a:pt x="805" y="2173"/>
                  </a:cubicBezTo>
                  <a:cubicBezTo>
                    <a:pt x="688" y="2145"/>
                    <a:pt x="317" y="1918"/>
                    <a:pt x="289" y="1747"/>
                  </a:cubicBezTo>
                  <a:cubicBezTo>
                    <a:pt x="289" y="1657"/>
                    <a:pt x="344" y="1575"/>
                    <a:pt x="379" y="1485"/>
                  </a:cubicBezTo>
                  <a:cubicBezTo>
                    <a:pt x="406" y="1403"/>
                    <a:pt x="434" y="1348"/>
                    <a:pt x="461" y="1259"/>
                  </a:cubicBezTo>
                  <a:cubicBezTo>
                    <a:pt x="207" y="1314"/>
                    <a:pt x="1" y="771"/>
                    <a:pt x="379" y="832"/>
                  </a:cubicBezTo>
                  <a:cubicBezTo>
                    <a:pt x="434" y="516"/>
                    <a:pt x="578" y="228"/>
                    <a:pt x="949" y="145"/>
                  </a:cubicBezTo>
                  <a:cubicBezTo>
                    <a:pt x="1437" y="1"/>
                    <a:pt x="1863" y="283"/>
                    <a:pt x="1953" y="688"/>
                  </a:cubicBezTo>
                  <a:cubicBezTo>
                    <a:pt x="2097" y="1142"/>
                    <a:pt x="1808" y="1602"/>
                    <a:pt x="1293" y="171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3"/>
            <p:cNvSpPr/>
            <p:nvPr/>
          </p:nvSpPr>
          <p:spPr>
            <a:xfrm>
              <a:off x="1237790" y="2758506"/>
              <a:ext cx="54719" cy="58249"/>
            </a:xfrm>
            <a:custGeom>
              <a:avLst/>
              <a:gdLst/>
              <a:ahLst/>
              <a:cxnLst/>
              <a:rect l="l" t="t" r="r" b="b"/>
              <a:pathLst>
                <a:path w="434" h="462" extrusionOk="0">
                  <a:moveTo>
                    <a:pt x="63" y="1"/>
                  </a:moveTo>
                  <a:cubicBezTo>
                    <a:pt x="63" y="1"/>
                    <a:pt x="1" y="317"/>
                    <a:pt x="344" y="461"/>
                  </a:cubicBezTo>
                  <a:lnTo>
                    <a:pt x="434" y="262"/>
                  </a:lnTo>
                  <a:cubicBezTo>
                    <a:pt x="145" y="235"/>
                    <a:pt x="63" y="1"/>
                    <a:pt x="63" y="1"/>
                  </a:cubicBezTo>
                  <a:close/>
                </a:path>
              </a:pathLst>
            </a:custGeom>
            <a:solidFill>
              <a:schemeClr val="accent1">
                <a:alpha val="12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3"/>
            <p:cNvSpPr/>
            <p:nvPr/>
          </p:nvSpPr>
          <p:spPr>
            <a:xfrm>
              <a:off x="1177148" y="2534974"/>
              <a:ext cx="252286" cy="202106"/>
            </a:xfrm>
            <a:custGeom>
              <a:avLst/>
              <a:gdLst/>
              <a:ahLst/>
              <a:cxnLst/>
              <a:rect l="l" t="t" r="r" b="b"/>
              <a:pathLst>
                <a:path w="2001" h="1603" extrusionOk="0">
                  <a:moveTo>
                    <a:pt x="1575" y="118"/>
                  </a:moveTo>
                  <a:cubicBezTo>
                    <a:pt x="1685" y="227"/>
                    <a:pt x="1430" y="344"/>
                    <a:pt x="1313" y="427"/>
                  </a:cubicBezTo>
                  <a:cubicBezTo>
                    <a:pt x="1485" y="427"/>
                    <a:pt x="1829" y="172"/>
                    <a:pt x="1918" y="317"/>
                  </a:cubicBezTo>
                  <a:cubicBezTo>
                    <a:pt x="2001" y="461"/>
                    <a:pt x="1719" y="599"/>
                    <a:pt x="1602" y="688"/>
                  </a:cubicBezTo>
                  <a:cubicBezTo>
                    <a:pt x="1375" y="860"/>
                    <a:pt x="1114" y="915"/>
                    <a:pt x="770" y="1004"/>
                  </a:cubicBezTo>
                  <a:cubicBezTo>
                    <a:pt x="654" y="1032"/>
                    <a:pt x="544" y="1059"/>
                    <a:pt x="482" y="1087"/>
                  </a:cubicBezTo>
                  <a:cubicBezTo>
                    <a:pt x="427" y="1148"/>
                    <a:pt x="399" y="1258"/>
                    <a:pt x="399" y="1348"/>
                  </a:cubicBezTo>
                  <a:cubicBezTo>
                    <a:pt x="372" y="1430"/>
                    <a:pt x="399" y="1602"/>
                    <a:pt x="282" y="1602"/>
                  </a:cubicBezTo>
                  <a:cubicBezTo>
                    <a:pt x="200" y="1602"/>
                    <a:pt x="228" y="1492"/>
                    <a:pt x="200" y="1403"/>
                  </a:cubicBezTo>
                  <a:cubicBezTo>
                    <a:pt x="200" y="1348"/>
                    <a:pt x="173" y="1286"/>
                    <a:pt x="138" y="1231"/>
                  </a:cubicBezTo>
                  <a:cubicBezTo>
                    <a:pt x="83" y="1176"/>
                    <a:pt x="56" y="1148"/>
                    <a:pt x="1" y="1148"/>
                  </a:cubicBezTo>
                  <a:cubicBezTo>
                    <a:pt x="1" y="770"/>
                    <a:pt x="173" y="461"/>
                    <a:pt x="544" y="344"/>
                  </a:cubicBezTo>
                  <a:cubicBezTo>
                    <a:pt x="654" y="317"/>
                    <a:pt x="798" y="344"/>
                    <a:pt x="942" y="317"/>
                  </a:cubicBezTo>
                  <a:cubicBezTo>
                    <a:pt x="1169" y="289"/>
                    <a:pt x="1485" y="1"/>
                    <a:pt x="1575" y="1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a:off x="1216105" y="2813097"/>
              <a:ext cx="83339" cy="79052"/>
            </a:xfrm>
            <a:custGeom>
              <a:avLst/>
              <a:gdLst/>
              <a:ahLst/>
              <a:cxnLst/>
              <a:rect l="l" t="t" r="r" b="b"/>
              <a:pathLst>
                <a:path w="661" h="627" extrusionOk="0">
                  <a:moveTo>
                    <a:pt x="118" y="145"/>
                  </a:moveTo>
                  <a:cubicBezTo>
                    <a:pt x="1" y="228"/>
                    <a:pt x="145" y="599"/>
                    <a:pt x="207" y="626"/>
                  </a:cubicBezTo>
                  <a:cubicBezTo>
                    <a:pt x="235" y="626"/>
                    <a:pt x="461" y="455"/>
                    <a:pt x="551" y="372"/>
                  </a:cubicBezTo>
                  <a:cubicBezTo>
                    <a:pt x="606" y="345"/>
                    <a:pt x="633" y="317"/>
                    <a:pt x="661" y="255"/>
                  </a:cubicBezTo>
                  <a:cubicBezTo>
                    <a:pt x="661" y="200"/>
                    <a:pt x="606" y="83"/>
                    <a:pt x="578" y="56"/>
                  </a:cubicBezTo>
                  <a:cubicBezTo>
                    <a:pt x="551" y="1"/>
                    <a:pt x="489" y="28"/>
                    <a:pt x="434" y="56"/>
                  </a:cubicBezTo>
                  <a:cubicBezTo>
                    <a:pt x="406" y="56"/>
                    <a:pt x="173" y="111"/>
                    <a:pt x="118" y="14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a:off x="1140838" y="2776787"/>
              <a:ext cx="97082" cy="104899"/>
            </a:xfrm>
            <a:custGeom>
              <a:avLst/>
              <a:gdLst/>
              <a:ahLst/>
              <a:cxnLst/>
              <a:rect l="l" t="t" r="r" b="b"/>
              <a:pathLst>
                <a:path w="770" h="832" extrusionOk="0">
                  <a:moveTo>
                    <a:pt x="687" y="433"/>
                  </a:moveTo>
                  <a:cubicBezTo>
                    <a:pt x="770" y="543"/>
                    <a:pt x="461" y="832"/>
                    <a:pt x="399" y="832"/>
                  </a:cubicBezTo>
                  <a:cubicBezTo>
                    <a:pt x="371" y="804"/>
                    <a:pt x="117" y="399"/>
                    <a:pt x="55" y="289"/>
                  </a:cubicBezTo>
                  <a:cubicBezTo>
                    <a:pt x="28" y="261"/>
                    <a:pt x="0" y="200"/>
                    <a:pt x="28" y="145"/>
                  </a:cubicBezTo>
                  <a:cubicBezTo>
                    <a:pt x="55" y="90"/>
                    <a:pt x="144" y="28"/>
                    <a:pt x="199" y="0"/>
                  </a:cubicBezTo>
                  <a:cubicBezTo>
                    <a:pt x="227" y="0"/>
                    <a:pt x="289" y="28"/>
                    <a:pt x="316" y="55"/>
                  </a:cubicBezTo>
                  <a:cubicBezTo>
                    <a:pt x="344" y="90"/>
                    <a:pt x="660" y="371"/>
                    <a:pt x="687" y="4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a:off x="1169331" y="2834782"/>
              <a:ext cx="65183" cy="167560"/>
            </a:xfrm>
            <a:custGeom>
              <a:avLst/>
              <a:gdLst/>
              <a:ahLst/>
              <a:cxnLst/>
              <a:rect l="l" t="t" r="r" b="b"/>
              <a:pathLst>
                <a:path w="517" h="1329" extrusionOk="0">
                  <a:moveTo>
                    <a:pt x="461" y="1"/>
                  </a:moveTo>
                  <a:cubicBezTo>
                    <a:pt x="434" y="28"/>
                    <a:pt x="317" y="145"/>
                    <a:pt x="317" y="173"/>
                  </a:cubicBezTo>
                  <a:cubicBezTo>
                    <a:pt x="317" y="200"/>
                    <a:pt x="372" y="200"/>
                    <a:pt x="372" y="228"/>
                  </a:cubicBezTo>
                  <a:cubicBezTo>
                    <a:pt x="372" y="255"/>
                    <a:pt x="28" y="832"/>
                    <a:pt x="1" y="887"/>
                  </a:cubicBezTo>
                  <a:cubicBezTo>
                    <a:pt x="1" y="915"/>
                    <a:pt x="63" y="1204"/>
                    <a:pt x="90" y="1314"/>
                  </a:cubicBezTo>
                  <a:cubicBezTo>
                    <a:pt x="109" y="1314"/>
                    <a:pt x="115" y="1329"/>
                    <a:pt x="125" y="1329"/>
                  </a:cubicBezTo>
                  <a:cubicBezTo>
                    <a:pt x="130" y="1329"/>
                    <a:pt x="136" y="1325"/>
                    <a:pt x="145" y="1314"/>
                  </a:cubicBezTo>
                  <a:cubicBezTo>
                    <a:pt x="235" y="1259"/>
                    <a:pt x="434" y="1032"/>
                    <a:pt x="434" y="1004"/>
                  </a:cubicBezTo>
                  <a:lnTo>
                    <a:pt x="434" y="255"/>
                  </a:lnTo>
                  <a:cubicBezTo>
                    <a:pt x="461" y="228"/>
                    <a:pt x="489" y="228"/>
                    <a:pt x="516" y="200"/>
                  </a:cubicBezTo>
                  <a:lnTo>
                    <a:pt x="489" y="28"/>
                  </a:lnTo>
                  <a:lnTo>
                    <a:pt x="4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33"/>
          <p:cNvGrpSpPr/>
          <p:nvPr/>
        </p:nvGrpSpPr>
        <p:grpSpPr>
          <a:xfrm>
            <a:off x="864178" y="1253622"/>
            <a:ext cx="1450413" cy="3501890"/>
            <a:chOff x="1972000" y="2443350"/>
            <a:chExt cx="83325" cy="203350"/>
          </a:xfrm>
        </p:grpSpPr>
        <p:sp>
          <p:nvSpPr>
            <p:cNvPr id="456" name="Google Shape;456;p33"/>
            <p:cNvSpPr/>
            <p:nvPr/>
          </p:nvSpPr>
          <p:spPr>
            <a:xfrm>
              <a:off x="2022000" y="2444950"/>
              <a:ext cx="30825" cy="140925"/>
            </a:xfrm>
            <a:custGeom>
              <a:avLst/>
              <a:gdLst/>
              <a:ahLst/>
              <a:cxnLst/>
              <a:rect l="l" t="t" r="r" b="b"/>
              <a:pathLst>
                <a:path w="1233" h="5637" extrusionOk="0">
                  <a:moveTo>
                    <a:pt x="717" y="1"/>
                  </a:moveTo>
                  <a:cubicBezTo>
                    <a:pt x="501" y="1"/>
                    <a:pt x="317" y="1437"/>
                    <a:pt x="265" y="1801"/>
                  </a:cubicBezTo>
                  <a:cubicBezTo>
                    <a:pt x="249" y="1853"/>
                    <a:pt x="149" y="1785"/>
                    <a:pt x="133" y="1937"/>
                  </a:cubicBezTo>
                  <a:cubicBezTo>
                    <a:pt x="117" y="2117"/>
                    <a:pt x="233" y="2069"/>
                    <a:pt x="217" y="2117"/>
                  </a:cubicBezTo>
                  <a:lnTo>
                    <a:pt x="17" y="5269"/>
                  </a:lnTo>
                  <a:cubicBezTo>
                    <a:pt x="0" y="5453"/>
                    <a:pt x="149" y="5617"/>
                    <a:pt x="333" y="5637"/>
                  </a:cubicBezTo>
                  <a:lnTo>
                    <a:pt x="349" y="5637"/>
                  </a:lnTo>
                  <a:cubicBezTo>
                    <a:pt x="533" y="5637"/>
                    <a:pt x="681" y="5485"/>
                    <a:pt x="701" y="5317"/>
                  </a:cubicBezTo>
                  <a:lnTo>
                    <a:pt x="981" y="1237"/>
                  </a:lnTo>
                  <a:cubicBezTo>
                    <a:pt x="984" y="1215"/>
                    <a:pt x="986" y="1205"/>
                    <a:pt x="988" y="1205"/>
                  </a:cubicBezTo>
                  <a:cubicBezTo>
                    <a:pt x="1009" y="1205"/>
                    <a:pt x="979" y="2301"/>
                    <a:pt x="1133" y="2301"/>
                  </a:cubicBezTo>
                  <a:cubicBezTo>
                    <a:pt x="1233" y="2301"/>
                    <a:pt x="1133" y="485"/>
                    <a:pt x="1001" y="385"/>
                  </a:cubicBezTo>
                  <a:cubicBezTo>
                    <a:pt x="865" y="301"/>
                    <a:pt x="901" y="1"/>
                    <a:pt x="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3"/>
            <p:cNvSpPr/>
            <p:nvPr/>
          </p:nvSpPr>
          <p:spPr>
            <a:xfrm>
              <a:off x="2004000" y="2474200"/>
              <a:ext cx="15525" cy="106675"/>
            </a:xfrm>
            <a:custGeom>
              <a:avLst/>
              <a:gdLst/>
              <a:ahLst/>
              <a:cxnLst/>
              <a:rect l="l" t="t" r="r" b="b"/>
              <a:pathLst>
                <a:path w="621" h="4267" extrusionOk="0">
                  <a:moveTo>
                    <a:pt x="234" y="0"/>
                  </a:moveTo>
                  <a:cubicBezTo>
                    <a:pt x="213" y="0"/>
                    <a:pt x="193" y="13"/>
                    <a:pt x="184" y="31"/>
                  </a:cubicBezTo>
                  <a:cubicBezTo>
                    <a:pt x="100" y="231"/>
                    <a:pt x="0" y="347"/>
                    <a:pt x="20" y="447"/>
                  </a:cubicBezTo>
                  <a:lnTo>
                    <a:pt x="168" y="4047"/>
                  </a:lnTo>
                  <a:cubicBezTo>
                    <a:pt x="168" y="4167"/>
                    <a:pt x="268" y="4267"/>
                    <a:pt x="384" y="4267"/>
                  </a:cubicBezTo>
                  <a:lnTo>
                    <a:pt x="400" y="4267"/>
                  </a:lnTo>
                  <a:cubicBezTo>
                    <a:pt x="520" y="4267"/>
                    <a:pt x="620" y="4147"/>
                    <a:pt x="600" y="4031"/>
                  </a:cubicBezTo>
                  <a:lnTo>
                    <a:pt x="452" y="431"/>
                  </a:lnTo>
                  <a:cubicBezTo>
                    <a:pt x="452" y="347"/>
                    <a:pt x="352" y="147"/>
                    <a:pt x="284" y="31"/>
                  </a:cubicBezTo>
                  <a:cubicBezTo>
                    <a:pt x="270" y="9"/>
                    <a:pt x="252"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3"/>
            <p:cNvSpPr/>
            <p:nvPr/>
          </p:nvSpPr>
          <p:spPr>
            <a:xfrm>
              <a:off x="1977000" y="2443350"/>
              <a:ext cx="36625" cy="179150"/>
            </a:xfrm>
            <a:custGeom>
              <a:avLst/>
              <a:gdLst/>
              <a:ahLst/>
              <a:cxnLst/>
              <a:rect l="l" t="t" r="r" b="b"/>
              <a:pathLst>
                <a:path w="1465" h="7166" extrusionOk="0">
                  <a:moveTo>
                    <a:pt x="280" y="1"/>
                  </a:moveTo>
                  <a:cubicBezTo>
                    <a:pt x="180" y="1"/>
                    <a:pt x="0" y="665"/>
                    <a:pt x="32" y="881"/>
                  </a:cubicBezTo>
                  <a:lnTo>
                    <a:pt x="700" y="6833"/>
                  </a:lnTo>
                  <a:cubicBezTo>
                    <a:pt x="716" y="7033"/>
                    <a:pt x="880" y="7165"/>
                    <a:pt x="1064" y="7165"/>
                  </a:cubicBezTo>
                  <a:lnTo>
                    <a:pt x="1100" y="7165"/>
                  </a:lnTo>
                  <a:cubicBezTo>
                    <a:pt x="1316" y="7149"/>
                    <a:pt x="1464" y="6965"/>
                    <a:pt x="1432" y="6749"/>
                  </a:cubicBezTo>
                  <a:lnTo>
                    <a:pt x="780" y="801"/>
                  </a:lnTo>
                  <a:cubicBezTo>
                    <a:pt x="748" y="581"/>
                    <a:pt x="400" y="1"/>
                    <a:pt x="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3"/>
            <p:cNvSpPr/>
            <p:nvPr/>
          </p:nvSpPr>
          <p:spPr>
            <a:xfrm>
              <a:off x="1977000" y="2541650"/>
              <a:ext cx="73325" cy="105050"/>
            </a:xfrm>
            <a:custGeom>
              <a:avLst/>
              <a:gdLst/>
              <a:ahLst/>
              <a:cxnLst/>
              <a:rect l="l" t="t" r="r" b="b"/>
              <a:pathLst>
                <a:path w="2933" h="4202" extrusionOk="0">
                  <a:moveTo>
                    <a:pt x="332" y="1"/>
                  </a:moveTo>
                  <a:cubicBezTo>
                    <a:pt x="148" y="1"/>
                    <a:pt x="0" y="149"/>
                    <a:pt x="0" y="317"/>
                  </a:cubicBezTo>
                  <a:lnTo>
                    <a:pt x="0" y="3333"/>
                  </a:lnTo>
                  <a:cubicBezTo>
                    <a:pt x="0" y="3817"/>
                    <a:pt x="380" y="4201"/>
                    <a:pt x="864" y="4201"/>
                  </a:cubicBezTo>
                  <a:lnTo>
                    <a:pt x="2065" y="4201"/>
                  </a:lnTo>
                  <a:cubicBezTo>
                    <a:pt x="2549" y="4201"/>
                    <a:pt x="2933" y="3817"/>
                    <a:pt x="2933" y="3333"/>
                  </a:cubicBezTo>
                  <a:lnTo>
                    <a:pt x="2933" y="317"/>
                  </a:lnTo>
                  <a:cubicBezTo>
                    <a:pt x="2933" y="149"/>
                    <a:pt x="2781" y="1"/>
                    <a:pt x="2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3"/>
            <p:cNvSpPr/>
            <p:nvPr/>
          </p:nvSpPr>
          <p:spPr>
            <a:xfrm>
              <a:off x="1972000" y="2532450"/>
              <a:ext cx="83325" cy="28425"/>
            </a:xfrm>
            <a:custGeom>
              <a:avLst/>
              <a:gdLst/>
              <a:ahLst/>
              <a:cxnLst/>
              <a:rect l="l" t="t" r="r" b="b"/>
              <a:pathLst>
                <a:path w="3333" h="1137" extrusionOk="0">
                  <a:moveTo>
                    <a:pt x="316" y="1"/>
                  </a:moveTo>
                  <a:cubicBezTo>
                    <a:pt x="148" y="1"/>
                    <a:pt x="0" y="137"/>
                    <a:pt x="0" y="317"/>
                  </a:cubicBezTo>
                  <a:lnTo>
                    <a:pt x="0" y="817"/>
                  </a:lnTo>
                  <a:cubicBezTo>
                    <a:pt x="0" y="985"/>
                    <a:pt x="148" y="1137"/>
                    <a:pt x="316" y="1137"/>
                  </a:cubicBezTo>
                  <a:lnTo>
                    <a:pt x="3017" y="1137"/>
                  </a:lnTo>
                  <a:cubicBezTo>
                    <a:pt x="3201" y="1137"/>
                    <a:pt x="3333" y="985"/>
                    <a:pt x="3333" y="817"/>
                  </a:cubicBezTo>
                  <a:lnTo>
                    <a:pt x="3333" y="317"/>
                  </a:lnTo>
                  <a:cubicBezTo>
                    <a:pt x="3333" y="137"/>
                    <a:pt x="3201" y="1"/>
                    <a:pt x="3017" y="1"/>
                  </a:cubicBezTo>
                  <a:close/>
                </a:path>
              </a:pathLst>
            </a:custGeom>
            <a:solidFill>
              <a:srgbClr val="F8B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a:off x="1979000" y="2460250"/>
              <a:ext cx="14150" cy="3825"/>
            </a:xfrm>
            <a:custGeom>
              <a:avLst/>
              <a:gdLst/>
              <a:ahLst/>
              <a:cxnLst/>
              <a:rect l="l" t="t" r="r" b="b"/>
              <a:pathLst>
                <a:path w="566" h="153" extrusionOk="0">
                  <a:moveTo>
                    <a:pt x="545" y="1"/>
                  </a:moveTo>
                  <a:cubicBezTo>
                    <a:pt x="542" y="1"/>
                    <a:pt x="539" y="2"/>
                    <a:pt x="536" y="5"/>
                  </a:cubicBezTo>
                  <a:cubicBezTo>
                    <a:pt x="442" y="79"/>
                    <a:pt x="329" y="120"/>
                    <a:pt x="213" y="120"/>
                  </a:cubicBezTo>
                  <a:cubicBezTo>
                    <a:pt x="142" y="120"/>
                    <a:pt x="70" y="105"/>
                    <a:pt x="0" y="73"/>
                  </a:cubicBezTo>
                  <a:lnTo>
                    <a:pt x="0" y="89"/>
                  </a:lnTo>
                  <a:cubicBezTo>
                    <a:pt x="78" y="131"/>
                    <a:pt x="160" y="152"/>
                    <a:pt x="241" y="152"/>
                  </a:cubicBezTo>
                  <a:cubicBezTo>
                    <a:pt x="354" y="152"/>
                    <a:pt x="464" y="111"/>
                    <a:pt x="552" y="25"/>
                  </a:cubicBezTo>
                  <a:cubicBezTo>
                    <a:pt x="566" y="25"/>
                    <a:pt x="557"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3"/>
            <p:cNvSpPr/>
            <p:nvPr/>
          </p:nvSpPr>
          <p:spPr>
            <a:xfrm>
              <a:off x="2027000" y="2497450"/>
              <a:ext cx="16625" cy="1725"/>
            </a:xfrm>
            <a:custGeom>
              <a:avLst/>
              <a:gdLst/>
              <a:ahLst/>
              <a:cxnLst/>
              <a:rect l="l" t="t" r="r" b="b"/>
              <a:pathLst>
                <a:path w="665" h="69" extrusionOk="0">
                  <a:moveTo>
                    <a:pt x="1" y="1"/>
                  </a:moveTo>
                  <a:lnTo>
                    <a:pt x="1" y="1"/>
                  </a:lnTo>
                  <a:cubicBezTo>
                    <a:pt x="217" y="53"/>
                    <a:pt x="417" y="69"/>
                    <a:pt x="633" y="69"/>
                  </a:cubicBezTo>
                  <a:cubicBezTo>
                    <a:pt x="665" y="69"/>
                    <a:pt x="665" y="37"/>
                    <a:pt x="633" y="37"/>
                  </a:cubicBezTo>
                  <a:cubicBezTo>
                    <a:pt x="433" y="37"/>
                    <a:pt x="217" y="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a:off x="2031500" y="2489550"/>
              <a:ext cx="4225" cy="825"/>
            </a:xfrm>
            <a:custGeom>
              <a:avLst/>
              <a:gdLst/>
              <a:ahLst/>
              <a:cxnLst/>
              <a:rect l="l" t="t" r="r" b="b"/>
              <a:pathLst>
                <a:path w="169" h="33" extrusionOk="0">
                  <a:moveTo>
                    <a:pt x="1" y="1"/>
                  </a:moveTo>
                  <a:cubicBezTo>
                    <a:pt x="53" y="17"/>
                    <a:pt x="101" y="17"/>
                    <a:pt x="153" y="33"/>
                  </a:cubicBezTo>
                  <a:cubicBezTo>
                    <a:pt x="169" y="33"/>
                    <a:pt x="169"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p:nvPr/>
          </p:nvSpPr>
          <p:spPr>
            <a:xfrm>
              <a:off x="2036500" y="2499250"/>
              <a:ext cx="3825" cy="30625"/>
            </a:xfrm>
            <a:custGeom>
              <a:avLst/>
              <a:gdLst/>
              <a:ahLst/>
              <a:cxnLst/>
              <a:rect l="l" t="t" r="r" b="b"/>
              <a:pathLst>
                <a:path w="153" h="1225" extrusionOk="0">
                  <a:moveTo>
                    <a:pt x="145" y="1"/>
                  </a:moveTo>
                  <a:cubicBezTo>
                    <a:pt x="141" y="1"/>
                    <a:pt x="137" y="5"/>
                    <a:pt x="137" y="13"/>
                  </a:cubicBezTo>
                  <a:cubicBezTo>
                    <a:pt x="69" y="397"/>
                    <a:pt x="21" y="813"/>
                    <a:pt x="1" y="1213"/>
                  </a:cubicBezTo>
                  <a:cubicBezTo>
                    <a:pt x="1" y="1221"/>
                    <a:pt x="10" y="1225"/>
                    <a:pt x="19" y="1225"/>
                  </a:cubicBezTo>
                  <a:cubicBezTo>
                    <a:pt x="28" y="1225"/>
                    <a:pt x="37" y="1221"/>
                    <a:pt x="37" y="1213"/>
                  </a:cubicBezTo>
                  <a:cubicBezTo>
                    <a:pt x="101" y="813"/>
                    <a:pt x="137" y="413"/>
                    <a:pt x="153" y="13"/>
                  </a:cubicBezTo>
                  <a:cubicBezTo>
                    <a:pt x="153" y="5"/>
                    <a:pt x="149"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3"/>
            <p:cNvSpPr/>
            <p:nvPr/>
          </p:nvSpPr>
          <p:spPr>
            <a:xfrm>
              <a:off x="2009500" y="2483350"/>
              <a:ext cx="2525" cy="49025"/>
            </a:xfrm>
            <a:custGeom>
              <a:avLst/>
              <a:gdLst/>
              <a:ahLst/>
              <a:cxnLst/>
              <a:rect l="l" t="t" r="r" b="b"/>
              <a:pathLst>
                <a:path w="101" h="1961" extrusionOk="0">
                  <a:moveTo>
                    <a:pt x="32" y="1"/>
                  </a:moveTo>
                  <a:cubicBezTo>
                    <a:pt x="0" y="649"/>
                    <a:pt x="48" y="1301"/>
                    <a:pt x="64" y="1949"/>
                  </a:cubicBezTo>
                  <a:cubicBezTo>
                    <a:pt x="64" y="1957"/>
                    <a:pt x="68" y="1961"/>
                    <a:pt x="72" y="1961"/>
                  </a:cubicBezTo>
                  <a:cubicBezTo>
                    <a:pt x="76" y="1961"/>
                    <a:pt x="80" y="1957"/>
                    <a:pt x="80" y="1949"/>
                  </a:cubicBezTo>
                  <a:cubicBezTo>
                    <a:pt x="64" y="1301"/>
                    <a:pt x="100" y="649"/>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3"/>
            <p:cNvSpPr/>
            <p:nvPr/>
          </p:nvSpPr>
          <p:spPr>
            <a:xfrm>
              <a:off x="1996500" y="2561200"/>
              <a:ext cx="53025" cy="1350"/>
            </a:xfrm>
            <a:custGeom>
              <a:avLst/>
              <a:gdLst/>
              <a:ahLst/>
              <a:cxnLst/>
              <a:rect l="l" t="t" r="r" b="b"/>
              <a:pathLst>
                <a:path w="2121" h="54" extrusionOk="0">
                  <a:moveTo>
                    <a:pt x="888" y="0"/>
                  </a:moveTo>
                  <a:cubicBezTo>
                    <a:pt x="592" y="0"/>
                    <a:pt x="296" y="5"/>
                    <a:pt x="0" y="19"/>
                  </a:cubicBezTo>
                  <a:lnTo>
                    <a:pt x="0" y="35"/>
                  </a:lnTo>
                  <a:cubicBezTo>
                    <a:pt x="296" y="48"/>
                    <a:pt x="592" y="53"/>
                    <a:pt x="888" y="53"/>
                  </a:cubicBezTo>
                  <a:cubicBezTo>
                    <a:pt x="1292" y="53"/>
                    <a:pt x="1696" y="44"/>
                    <a:pt x="2101" y="35"/>
                  </a:cubicBezTo>
                  <a:cubicBezTo>
                    <a:pt x="2121" y="35"/>
                    <a:pt x="2121" y="19"/>
                    <a:pt x="2101" y="19"/>
                  </a:cubicBezTo>
                  <a:cubicBezTo>
                    <a:pt x="2100" y="19"/>
                    <a:pt x="2100" y="19"/>
                    <a:pt x="2099" y="19"/>
                  </a:cubicBezTo>
                  <a:lnTo>
                    <a:pt x="2099" y="19"/>
                  </a:lnTo>
                  <a:cubicBezTo>
                    <a:pt x="2084" y="18"/>
                    <a:pt x="2068" y="3"/>
                    <a:pt x="2053" y="3"/>
                  </a:cubicBezTo>
                  <a:cubicBezTo>
                    <a:pt x="2045" y="3"/>
                    <a:pt x="2041" y="10"/>
                    <a:pt x="2041" y="18"/>
                  </a:cubicBezTo>
                  <a:lnTo>
                    <a:pt x="2041" y="18"/>
                  </a:lnTo>
                  <a:cubicBezTo>
                    <a:pt x="1656" y="9"/>
                    <a:pt x="1272" y="0"/>
                    <a:pt x="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67" name="Google Shape;467;p33"/>
          <p:cNvCxnSpPr/>
          <p:nvPr/>
        </p:nvCxnSpPr>
        <p:spPr>
          <a:xfrm>
            <a:off x="6363450" y="-129200"/>
            <a:ext cx="1500" cy="2195100"/>
          </a:xfrm>
          <a:prstGeom prst="straightConnector1">
            <a:avLst/>
          </a:prstGeom>
          <a:noFill/>
          <a:ln w="9525" cap="flat" cmpd="sng">
            <a:solidFill>
              <a:schemeClr val="accent1"/>
            </a:solidFill>
            <a:prstDash val="dash"/>
            <a:round/>
            <a:headEnd type="none" w="med" len="med"/>
            <a:tailEnd type="none" w="med" len="med"/>
          </a:ln>
        </p:spPr>
      </p:cxnSp>
      <p:cxnSp>
        <p:nvCxnSpPr>
          <p:cNvPr id="468" name="Google Shape;468;p33"/>
          <p:cNvCxnSpPr/>
          <p:nvPr/>
        </p:nvCxnSpPr>
        <p:spPr>
          <a:xfrm>
            <a:off x="6363450" y="3351850"/>
            <a:ext cx="0" cy="2184300"/>
          </a:xfrm>
          <a:prstGeom prst="straightConnector1">
            <a:avLst/>
          </a:prstGeom>
          <a:noFill/>
          <a:ln w="9525" cap="flat" cmpd="sng">
            <a:solidFill>
              <a:schemeClr val="accent1"/>
            </a:solidFill>
            <a:prstDash val="dash"/>
            <a:round/>
            <a:headEnd type="none" w="med" len="med"/>
            <a:tailEnd type="none" w="med" len="med"/>
          </a:ln>
        </p:spPr>
      </p:cxnSp>
      <p:sp>
        <p:nvSpPr>
          <p:cNvPr id="4" name="TextBox 3">
            <a:extLst>
              <a:ext uri="{FF2B5EF4-FFF2-40B4-BE49-F238E27FC236}">
                <a16:creationId xmlns:a16="http://schemas.microsoft.com/office/drawing/2014/main" id="{0C8A8195-D7B8-4370-967A-4772ED84F609}"/>
              </a:ext>
            </a:extLst>
          </p:cNvPr>
          <p:cNvSpPr txBox="1"/>
          <p:nvPr/>
        </p:nvSpPr>
        <p:spPr>
          <a:xfrm>
            <a:off x="2210411" y="1405005"/>
            <a:ext cx="5208931" cy="2482667"/>
          </a:xfrm>
          <a:prstGeom prst="rect">
            <a:avLst/>
          </a:prstGeom>
          <a:noFill/>
        </p:spPr>
        <p:txBody>
          <a:bodyPr wrap="square" rtlCol="0">
            <a:spAutoFit/>
          </a:bodyPr>
          <a:lstStyle/>
          <a:p>
            <a:pPr algn="ctr">
              <a:lnSpc>
                <a:spcPct val="150000"/>
              </a:lnSpc>
            </a:pPr>
            <a:r>
              <a:rPr lang="en-US" sz="3600" b="1" dirty="0">
                <a:solidFill>
                  <a:schemeClr val="accent3">
                    <a:lumMod val="50000"/>
                  </a:schemeClr>
                </a:solidFill>
              </a:rPr>
              <a:t>VUI MỪNG CHÀO ĐÓN CÁC EM TỚI BUỔI HỌC NGÀY HÔM NAY!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0C833-FE5D-6B54-5371-EEAE1296C1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48AE137-8D92-4E94-3AF8-29C2C2B4C942}"/>
              </a:ext>
            </a:extLst>
          </p:cNvPr>
          <p:cNvSpPr txBox="1"/>
          <p:nvPr/>
        </p:nvSpPr>
        <p:spPr>
          <a:xfrm>
            <a:off x="629343" y="452950"/>
            <a:ext cx="4884489" cy="3292633"/>
          </a:xfrm>
          <a:prstGeom prst="rect">
            <a:avLst/>
          </a:prstGeom>
          <a:noFill/>
        </p:spPr>
        <p:txBody>
          <a:bodyPr wrap="square">
            <a:spAutoFit/>
          </a:bodyPr>
          <a:lstStyle/>
          <a:p>
            <a:pPr lvl="0" algn="just">
              <a:lnSpc>
                <a:spcPct val="150000"/>
              </a:lnSpc>
              <a:spcBef>
                <a:spcPts val="100"/>
              </a:spcBef>
              <a:spcAft>
                <a:spcPts val="100"/>
              </a:spcAft>
              <a:defRPr/>
            </a:pPr>
            <a:r>
              <a:rPr lang="vi-VN" sz="2000" b="1" i="1" dirty="0">
                <a:latin typeface="Arial" panose="020B0604020202020204" pitchFamily="34" charset="0"/>
                <a:ea typeface="Times New Roman" panose="02020603050405020304" pitchFamily="18" charset="0"/>
              </a:rPr>
              <a:t>Nguyên tắc thương mại không phân biệt đối xử :</a:t>
            </a:r>
          </a:p>
          <a:p>
            <a:pPr marL="342900" lvl="0" indent="-342900" algn="just">
              <a:lnSpc>
                <a:spcPct val="150000"/>
              </a:lnSpc>
              <a:spcBef>
                <a:spcPts val="100"/>
              </a:spcBef>
              <a:spcAft>
                <a:spcPts val="100"/>
              </a:spcAft>
              <a:buFont typeface="Wingdings" panose="05000000000000000000" pitchFamily="2" charset="2"/>
              <a:buChar char="§"/>
              <a:defRPr/>
            </a:pPr>
            <a:r>
              <a:rPr lang="vi-VN" sz="2000" dirty="0">
                <a:latin typeface="Arial" panose="020B0604020202020204" pitchFamily="34" charset="0"/>
                <a:ea typeface="Times New Roman" panose="02020603050405020304" pitchFamily="18" charset="0"/>
              </a:rPr>
              <a:t>Quy chế tối huệ quốc (đối xử bình đẳng với các nước khác).</a:t>
            </a:r>
          </a:p>
          <a:p>
            <a:pPr marL="342900" lvl="0" indent="-342900" algn="just">
              <a:lnSpc>
                <a:spcPct val="150000"/>
              </a:lnSpc>
              <a:spcBef>
                <a:spcPts val="100"/>
              </a:spcBef>
              <a:spcAft>
                <a:spcPts val="100"/>
              </a:spcAft>
              <a:buFont typeface="Wingdings" panose="05000000000000000000" pitchFamily="2" charset="2"/>
              <a:buChar char="§"/>
              <a:defRPr/>
            </a:pPr>
            <a:r>
              <a:rPr lang="vi-VN" sz="2000" dirty="0">
                <a:latin typeface="Arial" panose="020B0604020202020204" pitchFamily="34" charset="0"/>
                <a:ea typeface="Times New Roman" panose="02020603050405020304" pitchFamily="18" charset="0"/>
              </a:rPr>
              <a:t>Quy chế đối xử quốc gia (đối xử bình đẳng giữa sản phẩm của nước ngoài với sản phẩm trong nước).</a:t>
            </a:r>
          </a:p>
        </p:txBody>
      </p:sp>
      <p:pic>
        <p:nvPicPr>
          <p:cNvPr id="7" name="Picture 6">
            <a:extLst>
              <a:ext uri="{FF2B5EF4-FFF2-40B4-BE49-F238E27FC236}">
                <a16:creationId xmlns:a16="http://schemas.microsoft.com/office/drawing/2014/main" id="{FC4E5EA1-9AF0-2286-CD5F-97324E565608}"/>
              </a:ext>
            </a:extLst>
          </p:cNvPr>
          <p:cNvPicPr>
            <a:picLocks noChangeAspect="1"/>
          </p:cNvPicPr>
          <p:nvPr/>
        </p:nvPicPr>
        <p:blipFill>
          <a:blip r:embed="rId2"/>
          <a:stretch>
            <a:fillRect/>
          </a:stretch>
        </p:blipFill>
        <p:spPr>
          <a:xfrm rot="20574810">
            <a:off x="5610259" y="1678308"/>
            <a:ext cx="4009265" cy="4009265"/>
          </a:xfrm>
          <a:prstGeom prst="ellipse">
            <a:avLst/>
          </a:prstGeom>
        </p:spPr>
      </p:pic>
    </p:spTree>
    <p:extLst>
      <p:ext uri="{BB962C8B-B14F-4D97-AF65-F5344CB8AC3E}">
        <p14:creationId xmlns:p14="http://schemas.microsoft.com/office/powerpoint/2010/main" val="33956670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56C13E47-CC92-CF45-853F-EF914B2DA6C6}"/>
            </a:ext>
          </a:extLst>
        </p:cNvPr>
        <p:cNvGrpSpPr/>
        <p:nvPr/>
      </p:nvGrpSpPr>
      <p:grpSpPr>
        <a:xfrm>
          <a:off x="0" y="0"/>
          <a:ext cx="0" cy="0"/>
          <a:chOff x="0" y="0"/>
          <a:chExt cx="0" cy="0"/>
        </a:xfrm>
      </p:grpSpPr>
      <p:graphicFrame>
        <p:nvGraphicFramePr>
          <p:cNvPr id="12" name="Bảng 11">
            <a:extLst>
              <a:ext uri="{FF2B5EF4-FFF2-40B4-BE49-F238E27FC236}">
                <a16:creationId xmlns:a16="http://schemas.microsoft.com/office/drawing/2014/main" id="{890920C2-522E-B2CD-C23A-352A14A6EE30}"/>
              </a:ext>
            </a:extLst>
          </p:cNvPr>
          <p:cNvGraphicFramePr>
            <a:graphicFrameLocks noGrp="1"/>
          </p:cNvGraphicFramePr>
          <p:nvPr>
            <p:extLst>
              <p:ext uri="{D42A27DB-BD31-4B8C-83A1-F6EECF244321}">
                <p14:modId xmlns:p14="http://schemas.microsoft.com/office/powerpoint/2010/main" val="1894634"/>
              </p:ext>
            </p:extLst>
          </p:nvPr>
        </p:nvGraphicFramePr>
        <p:xfrm>
          <a:off x="3209798" y="1059838"/>
          <a:ext cx="4928362" cy="3601149"/>
        </p:xfrm>
        <a:graphic>
          <a:graphicData uri="http://schemas.openxmlformats.org/drawingml/2006/table">
            <a:tbl>
              <a:tblPr firstRow="1" firstCol="1" bandRow="1"/>
              <a:tblGrid>
                <a:gridCol w="4928362">
                  <a:extLst>
                    <a:ext uri="{9D8B030D-6E8A-4147-A177-3AD203B41FA5}">
                      <a16:colId xmlns:a16="http://schemas.microsoft.com/office/drawing/2014/main" val="291121119"/>
                    </a:ext>
                  </a:extLst>
                </a:gridCol>
              </a:tblGrid>
              <a:tr h="3267782">
                <a:tc>
                  <a:txBody>
                    <a:bodyPr/>
                    <a:lstStyle/>
                    <a:p>
                      <a:pPr algn="just">
                        <a:lnSpc>
                          <a:spcPct val="150000"/>
                        </a:lnSpc>
                        <a:spcAft>
                          <a:spcPts val="1000"/>
                        </a:spcAft>
                      </a:pPr>
                      <a:r>
                        <a:rPr lang="en-US" sz="2000" b="1"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0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0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WTO. Hai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đàm</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mức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thuế</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khẩu</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thịt</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bò</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mức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thuế</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khẩu</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cũng</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WTO.</a:t>
                      </a:r>
                      <a:endParaRPr lang="vi-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solidFill>
                      <a:srgbClr val="DBEEF3"/>
                    </a:solidFill>
                  </a:tcPr>
                </a:tc>
                <a:extLst>
                  <a:ext uri="{0D108BD9-81ED-4DB2-BD59-A6C34878D82A}">
                    <a16:rowId xmlns:a16="http://schemas.microsoft.com/office/drawing/2014/main" val="2959497345"/>
                  </a:ext>
                </a:extLst>
              </a:tr>
            </a:tbl>
          </a:graphicData>
        </a:graphic>
      </p:graphicFrame>
      <p:grpSp>
        <p:nvGrpSpPr>
          <p:cNvPr id="4" name="Group 3">
            <a:extLst>
              <a:ext uri="{FF2B5EF4-FFF2-40B4-BE49-F238E27FC236}">
                <a16:creationId xmlns:a16="http://schemas.microsoft.com/office/drawing/2014/main" id="{82BFE224-3081-A8C3-9576-A417788502C6}"/>
              </a:ext>
            </a:extLst>
          </p:cNvPr>
          <p:cNvGrpSpPr/>
          <p:nvPr/>
        </p:nvGrpSpPr>
        <p:grpSpPr>
          <a:xfrm>
            <a:off x="-142405" y="404734"/>
            <a:ext cx="2267110" cy="586449"/>
            <a:chOff x="-112425" y="644577"/>
            <a:chExt cx="2267110" cy="586449"/>
          </a:xfrm>
        </p:grpSpPr>
        <p:sp>
          <p:nvSpPr>
            <p:cNvPr id="3" name="Arrow: Pentagon 2">
              <a:extLst>
                <a:ext uri="{FF2B5EF4-FFF2-40B4-BE49-F238E27FC236}">
                  <a16:creationId xmlns:a16="http://schemas.microsoft.com/office/drawing/2014/main" id="{C6561DEF-863C-4A06-4E2A-4D9835051E0B}"/>
                </a:ext>
              </a:extLst>
            </p:cNvPr>
            <p:cNvSpPr/>
            <p:nvPr/>
          </p:nvSpPr>
          <p:spPr>
            <a:xfrm>
              <a:off x="-112425" y="644577"/>
              <a:ext cx="2124705" cy="586449"/>
            </a:xfrm>
            <a:prstGeom prst="homePlate">
              <a:avLst/>
            </a:prstGeom>
            <a:solidFill>
              <a:srgbClr val="FFFFFF"/>
            </a:solidFill>
            <a:ln w="19050">
              <a:solidFill>
                <a:schemeClr val="accent4">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B1A1FB-0CAB-442B-ACA0-2B0B574E8358}"/>
                </a:ext>
              </a:extLst>
            </p:cNvPr>
            <p:cNvSpPr txBox="1"/>
            <p:nvPr/>
          </p:nvSpPr>
          <p:spPr>
            <a:xfrm>
              <a:off x="29980" y="722355"/>
              <a:ext cx="2124705" cy="430887"/>
            </a:xfrm>
            <a:prstGeom prst="rect">
              <a:avLst/>
            </a:prstGeom>
            <a:noFill/>
          </p:spPr>
          <p:txBody>
            <a:bodyPr wrap="square" rtlCol="0">
              <a:spAutoFit/>
            </a:bodyPr>
            <a:lstStyle/>
            <a:p>
              <a:r>
                <a:rPr lang="vi-VN" sz="2200" b="1" dirty="0"/>
                <a:t>Nhóm 1 + 2</a:t>
              </a:r>
              <a:endParaRPr lang="en-US" sz="2200" b="1" dirty="0"/>
            </a:p>
          </p:txBody>
        </p:sp>
      </p:grpSp>
      <p:sp>
        <p:nvSpPr>
          <p:cNvPr id="11" name="Hộp Văn bản 10">
            <a:extLst>
              <a:ext uri="{FF2B5EF4-FFF2-40B4-BE49-F238E27FC236}">
                <a16:creationId xmlns:a16="http://schemas.microsoft.com/office/drawing/2014/main" id="{81735FF4-8E45-B91E-B9F3-0942EE10B334}"/>
              </a:ext>
            </a:extLst>
          </p:cNvPr>
          <p:cNvSpPr txBox="1"/>
          <p:nvPr/>
        </p:nvSpPr>
        <p:spPr>
          <a:xfrm>
            <a:off x="1982300" y="482513"/>
            <a:ext cx="5783580" cy="430887"/>
          </a:xfrm>
          <a:prstGeom prst="rect">
            <a:avLst/>
          </a:prstGeom>
          <a:noFill/>
        </p:spPr>
        <p:txBody>
          <a:bodyPr wrap="square">
            <a:spAutoFit/>
          </a:bodyPr>
          <a:lstStyle/>
          <a:p>
            <a:r>
              <a:rPr lang="vi-VN" sz="2200" b="1" dirty="0"/>
              <a:t>Đọc Trường hợp 1 và trả lời câu hỏi</a:t>
            </a:r>
          </a:p>
        </p:txBody>
      </p:sp>
      <p:pic>
        <p:nvPicPr>
          <p:cNvPr id="22" name="Hình ảnh 21">
            <a:extLst>
              <a:ext uri="{FF2B5EF4-FFF2-40B4-BE49-F238E27FC236}">
                <a16:creationId xmlns:a16="http://schemas.microsoft.com/office/drawing/2014/main" id="{F2D9D2B4-F628-61CB-7459-9CA4DE2C7DAA}"/>
              </a:ext>
            </a:extLst>
          </p:cNvPr>
          <p:cNvPicPr>
            <a:picLocks noChangeAspect="1"/>
          </p:cNvPicPr>
          <p:nvPr/>
        </p:nvPicPr>
        <p:blipFill>
          <a:blip r:embed="rId3"/>
          <a:stretch>
            <a:fillRect/>
          </a:stretch>
        </p:blipFill>
        <p:spPr>
          <a:xfrm>
            <a:off x="838123" y="1333231"/>
            <a:ext cx="1939530" cy="3327756"/>
          </a:xfrm>
          <a:prstGeom prst="rect">
            <a:avLst/>
          </a:prstGeom>
        </p:spPr>
      </p:pic>
    </p:spTree>
    <p:extLst>
      <p:ext uri="{BB962C8B-B14F-4D97-AF65-F5344CB8AC3E}">
        <p14:creationId xmlns:p14="http://schemas.microsoft.com/office/powerpoint/2010/main" val="4879103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C23F583-9DF9-A620-556C-BF7AF378BA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21F81C-A12E-C362-D160-8DFF54170A5E}"/>
              </a:ext>
            </a:extLst>
          </p:cNvPr>
          <p:cNvSpPr txBox="1"/>
          <p:nvPr/>
        </p:nvSpPr>
        <p:spPr>
          <a:xfrm>
            <a:off x="3525012" y="203395"/>
            <a:ext cx="2093976" cy="413565"/>
          </a:xfrm>
          <a:prstGeom prst="rect">
            <a:avLst/>
          </a:prstGeom>
          <a:solidFill>
            <a:schemeClr val="accent2">
              <a:lumMod val="20000"/>
              <a:lumOff val="80000"/>
            </a:schemeClr>
          </a:solidFill>
          <a:ln>
            <a:solidFill>
              <a:srgbClr val="000000"/>
            </a:solidFill>
          </a:ln>
        </p:spPr>
        <p:txBody>
          <a:bodyPr wrap="square" rtlCol="0">
            <a:spAutoFit/>
          </a:bodyPr>
          <a:lstStyle/>
          <a:p>
            <a:pPr algn="ctr"/>
            <a:r>
              <a:rPr lang="vi-VN" sz="2000" b="1" dirty="0"/>
              <a:t>Trường hợp</a:t>
            </a:r>
            <a:r>
              <a:rPr lang="en-US" sz="2000" b="1" dirty="0"/>
              <a:t> 1</a:t>
            </a:r>
          </a:p>
        </p:txBody>
      </p:sp>
      <p:sp>
        <p:nvSpPr>
          <p:cNvPr id="7" name="Rectangle: Rounded Corners 6">
            <a:extLst>
              <a:ext uri="{FF2B5EF4-FFF2-40B4-BE49-F238E27FC236}">
                <a16:creationId xmlns:a16="http://schemas.microsoft.com/office/drawing/2014/main" id="{2BFCCFDD-AD3D-7F1F-A267-AF6945B8D395}"/>
              </a:ext>
            </a:extLst>
          </p:cNvPr>
          <p:cNvSpPr/>
          <p:nvPr/>
        </p:nvSpPr>
        <p:spPr>
          <a:xfrm>
            <a:off x="414910" y="1654346"/>
            <a:ext cx="8149590" cy="3285759"/>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vi-VN" sz="2000" dirty="0">
                <a:solidFill>
                  <a:srgbClr val="000000"/>
                </a:solidFill>
              </a:rPr>
              <a:t>Các nước thành viên của WTO không được phân biệt đối xử với các đối tác thương mại của mình.</a:t>
            </a:r>
          </a:p>
          <a:p>
            <a:pPr marL="285750" indent="-285750" algn="just">
              <a:lnSpc>
                <a:spcPct val="150000"/>
              </a:lnSpc>
              <a:buFontTx/>
              <a:buChar char="-"/>
            </a:pPr>
            <a:r>
              <a:rPr lang="vi-VN" sz="2000" dirty="0">
                <a:solidFill>
                  <a:srgbClr val="000000"/>
                </a:solidFill>
              </a:rPr>
              <a:t>Việc xác lập, bảo hộ và thực thi các quyền sở hữu trí tuệ và mọi lợi ích có được từ các quyền đó của tổ chức, cá nhân của các nước thành viên) thì cũng phải đối xử tương tự như vậy với tất cả các thành viên còn lại của WTO ngay lập tức và không điều kiện (trừ những trường hợp được miễn).</a:t>
            </a:r>
            <a:endParaRPr lang="en-US" sz="2000" dirty="0">
              <a:solidFill>
                <a:srgbClr val="000000"/>
              </a:solidFill>
            </a:endParaRPr>
          </a:p>
        </p:txBody>
      </p:sp>
      <p:sp>
        <p:nvSpPr>
          <p:cNvPr id="12" name="Hộp Văn bản 11">
            <a:extLst>
              <a:ext uri="{FF2B5EF4-FFF2-40B4-BE49-F238E27FC236}">
                <a16:creationId xmlns:a16="http://schemas.microsoft.com/office/drawing/2014/main" id="{F4F34644-C971-8059-3B9E-EAD9D3AFE883}"/>
              </a:ext>
            </a:extLst>
          </p:cNvPr>
          <p:cNvSpPr txBox="1"/>
          <p:nvPr/>
        </p:nvSpPr>
        <p:spPr>
          <a:xfrm>
            <a:off x="497205" y="616960"/>
            <a:ext cx="8149590" cy="958660"/>
          </a:xfrm>
          <a:prstGeom prst="rect">
            <a:avLst/>
          </a:prstGeom>
          <a:noFill/>
        </p:spPr>
        <p:txBody>
          <a:bodyPr wrap="square">
            <a:spAutoFit/>
          </a:bodyPr>
          <a:lstStyle/>
          <a:p>
            <a:pPr algn="just">
              <a:lnSpc>
                <a:spcPct val="150000"/>
              </a:lnSpc>
            </a:pPr>
            <a:r>
              <a:rPr lang="vi-VN" sz="2000" dirty="0"/>
              <a:t>Nước G và nước S đã không tuân thủ đúng nguyên tắc thương mại không phân biệt đối xử. Bởi quy chế tối huệ quốc quy định:  </a:t>
            </a:r>
          </a:p>
        </p:txBody>
      </p:sp>
    </p:spTree>
    <p:extLst>
      <p:ext uri="{BB962C8B-B14F-4D97-AF65-F5344CB8AC3E}">
        <p14:creationId xmlns:p14="http://schemas.microsoft.com/office/powerpoint/2010/main" val="30200422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8469CAAC-8580-F76A-6183-4BA2837E905E}"/>
            </a:ext>
          </a:extLst>
        </p:cNvPr>
        <p:cNvGrpSpPr/>
        <p:nvPr/>
      </p:nvGrpSpPr>
      <p:grpSpPr>
        <a:xfrm>
          <a:off x="0" y="0"/>
          <a:ext cx="0" cy="0"/>
          <a:chOff x="0" y="0"/>
          <a:chExt cx="0" cy="0"/>
        </a:xfrm>
      </p:grpSpPr>
      <p:graphicFrame>
        <p:nvGraphicFramePr>
          <p:cNvPr id="12" name="Bảng 11">
            <a:extLst>
              <a:ext uri="{FF2B5EF4-FFF2-40B4-BE49-F238E27FC236}">
                <a16:creationId xmlns:a16="http://schemas.microsoft.com/office/drawing/2014/main" id="{141A35BF-F4DA-3105-AEFA-CD743461E44C}"/>
              </a:ext>
            </a:extLst>
          </p:cNvPr>
          <p:cNvGraphicFramePr>
            <a:graphicFrameLocks noGrp="1"/>
          </p:cNvGraphicFramePr>
          <p:nvPr>
            <p:extLst>
              <p:ext uri="{D42A27DB-BD31-4B8C-83A1-F6EECF244321}">
                <p14:modId xmlns:p14="http://schemas.microsoft.com/office/powerpoint/2010/main" val="3538204248"/>
              </p:ext>
            </p:extLst>
          </p:nvPr>
        </p:nvGraphicFramePr>
        <p:xfrm>
          <a:off x="3209798" y="1059838"/>
          <a:ext cx="4955794" cy="3327756"/>
        </p:xfrm>
        <a:graphic>
          <a:graphicData uri="http://schemas.openxmlformats.org/drawingml/2006/table">
            <a:tbl>
              <a:tblPr firstRow="1" firstCol="1" bandRow="1"/>
              <a:tblGrid>
                <a:gridCol w="4955794">
                  <a:extLst>
                    <a:ext uri="{9D8B030D-6E8A-4147-A177-3AD203B41FA5}">
                      <a16:colId xmlns:a16="http://schemas.microsoft.com/office/drawing/2014/main" val="291121119"/>
                    </a:ext>
                  </a:extLst>
                </a:gridCol>
              </a:tblGrid>
              <a:tr h="3327756">
                <a:tc>
                  <a:txBody>
                    <a:bodyPr/>
                    <a:lstStyle/>
                    <a:p>
                      <a:pPr algn="just">
                        <a:lnSpc>
                          <a:spcPct val="150000"/>
                        </a:lnSpc>
                        <a:spcAft>
                          <a:spcPts val="1000"/>
                        </a:spcAft>
                      </a:pPr>
                      <a:r>
                        <a:rPr lang="vi-VN" sz="2000" b="1" i="0" dirty="0">
                          <a:solidFill>
                            <a:srgbClr val="000000"/>
                          </a:solidFill>
                          <a:effectLst/>
                          <a:latin typeface="+mn-lt"/>
                          <a:ea typeface="Times New Roman" panose="02020603050405020304" pitchFamily="18" charset="0"/>
                          <a:cs typeface="Arial" panose="020B0604020202020204" pitchFamily="34" charset="0"/>
                        </a:rPr>
                        <a:t>Trường hợp 2. </a:t>
                      </a:r>
                      <a:r>
                        <a:rPr lang="vi-VN" sz="2000" b="0" i="0" dirty="0">
                          <a:solidFill>
                            <a:srgbClr val="000000"/>
                          </a:solidFill>
                          <a:effectLst/>
                          <a:latin typeface="+mn-lt"/>
                          <a:ea typeface="Times New Roman" panose="02020603050405020304" pitchFamily="18" charset="0"/>
                          <a:cs typeface="Arial" panose="020B0604020202020204" pitchFamily="34" charset="0"/>
                        </a:rPr>
                        <a:t>Kể từ khi trở thành </a:t>
                      </a:r>
                      <a:r>
                        <a:rPr lang="vi-VN" sz="2000" b="0" i="0" dirty="0" err="1">
                          <a:solidFill>
                            <a:srgbClr val="000000"/>
                          </a:solidFill>
                          <a:effectLst/>
                          <a:latin typeface="+mn-lt"/>
                          <a:ea typeface="Times New Roman" panose="02020603050405020304" pitchFamily="18" charset="0"/>
                          <a:cs typeface="Arial" panose="020B0604020202020204" pitchFamily="34" charset="0"/>
                        </a:rPr>
                        <a:t>thành</a:t>
                      </a:r>
                      <a:r>
                        <a:rPr lang="vi-VN" sz="2000" b="0" i="0" dirty="0">
                          <a:solidFill>
                            <a:srgbClr val="000000"/>
                          </a:solidFill>
                          <a:effectLst/>
                          <a:latin typeface="+mn-lt"/>
                          <a:ea typeface="Times New Roman" panose="02020603050405020304" pitchFamily="18" charset="0"/>
                          <a:cs typeface="Arial" panose="020B0604020202020204" pitchFamily="34" charset="0"/>
                        </a:rPr>
                        <a:t> viên của WTO, nước V đã từng bước </a:t>
                      </a:r>
                      <a:r>
                        <a:rPr lang="vi-VN" sz="2000" b="0" i="0" dirty="0" err="1">
                          <a:solidFill>
                            <a:srgbClr val="000000"/>
                          </a:solidFill>
                          <a:effectLst/>
                          <a:latin typeface="+mn-lt"/>
                          <a:ea typeface="Times New Roman" panose="02020603050405020304" pitchFamily="18" charset="0"/>
                          <a:cs typeface="Arial" panose="020B0604020202020204" pitchFamily="34" charset="0"/>
                        </a:rPr>
                        <a:t>xoá</a:t>
                      </a:r>
                      <a:r>
                        <a:rPr lang="vi-VN" sz="2000" b="0" i="0" dirty="0">
                          <a:solidFill>
                            <a:srgbClr val="000000"/>
                          </a:solidFill>
                          <a:effectLst/>
                          <a:latin typeface="+mn-lt"/>
                          <a:ea typeface="Times New Roman" panose="02020603050405020304" pitchFamily="18" charset="0"/>
                          <a:cs typeface="Arial" panose="020B0604020202020204" pitchFamily="34" charset="0"/>
                        </a:rPr>
                        <a:t> bỏ tất cả những biện pháp theo cam kết mà trước đây nước V áp dụng để bảo hộ đối với hàng </a:t>
                      </a:r>
                      <a:r>
                        <a:rPr lang="vi-VN" sz="2000" b="0" i="0" dirty="0" err="1">
                          <a:solidFill>
                            <a:srgbClr val="000000"/>
                          </a:solidFill>
                          <a:effectLst/>
                          <a:latin typeface="+mn-lt"/>
                          <a:ea typeface="Times New Roman" panose="02020603050405020304" pitchFamily="18" charset="0"/>
                          <a:cs typeface="Arial" panose="020B0604020202020204" pitchFamily="34" charset="0"/>
                        </a:rPr>
                        <a:t>hoá</a:t>
                      </a:r>
                      <a:r>
                        <a:rPr lang="vi-VN" sz="2000" b="0" i="0" dirty="0">
                          <a:solidFill>
                            <a:srgbClr val="000000"/>
                          </a:solidFill>
                          <a:effectLst/>
                          <a:latin typeface="+mn-lt"/>
                          <a:ea typeface="Times New Roman" panose="02020603050405020304" pitchFamily="18" charset="0"/>
                          <a:cs typeface="Arial" panose="020B0604020202020204" pitchFamily="34" charset="0"/>
                        </a:rPr>
                        <a:t> và dịch vụ của nước mình, hạn chế việc xâm nhập của hàng </a:t>
                      </a:r>
                      <a:r>
                        <a:rPr lang="vi-VN" sz="2000" b="0" i="0" dirty="0" err="1">
                          <a:solidFill>
                            <a:srgbClr val="000000"/>
                          </a:solidFill>
                          <a:effectLst/>
                          <a:latin typeface="+mn-lt"/>
                          <a:ea typeface="Times New Roman" panose="02020603050405020304" pitchFamily="18" charset="0"/>
                          <a:cs typeface="Arial" panose="020B0604020202020204" pitchFamily="34" charset="0"/>
                        </a:rPr>
                        <a:t>hoá</a:t>
                      </a:r>
                      <a:r>
                        <a:rPr lang="vi-VN" sz="2000" b="0" i="0" dirty="0">
                          <a:solidFill>
                            <a:srgbClr val="000000"/>
                          </a:solidFill>
                          <a:effectLst/>
                          <a:latin typeface="+mn-lt"/>
                          <a:ea typeface="Times New Roman" panose="02020603050405020304" pitchFamily="18" charset="0"/>
                          <a:cs typeface="Arial" panose="020B0604020202020204" pitchFamily="34" charset="0"/>
                        </a:rPr>
                        <a:t>, dịch vụ tương tự của nước ngoài.</a:t>
                      </a:r>
                      <a:endParaRPr lang="vi-VN" sz="20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solidFill>
                      <a:srgbClr val="C6E6A2"/>
                    </a:solidFill>
                  </a:tcPr>
                </a:tc>
                <a:extLst>
                  <a:ext uri="{0D108BD9-81ED-4DB2-BD59-A6C34878D82A}">
                    <a16:rowId xmlns:a16="http://schemas.microsoft.com/office/drawing/2014/main" val="2959497345"/>
                  </a:ext>
                </a:extLst>
              </a:tr>
            </a:tbl>
          </a:graphicData>
        </a:graphic>
      </p:graphicFrame>
      <p:grpSp>
        <p:nvGrpSpPr>
          <p:cNvPr id="4" name="Group 3">
            <a:extLst>
              <a:ext uri="{FF2B5EF4-FFF2-40B4-BE49-F238E27FC236}">
                <a16:creationId xmlns:a16="http://schemas.microsoft.com/office/drawing/2014/main" id="{C89C078D-219A-38D6-3C78-265BC6B8FC47}"/>
              </a:ext>
            </a:extLst>
          </p:cNvPr>
          <p:cNvGrpSpPr/>
          <p:nvPr/>
        </p:nvGrpSpPr>
        <p:grpSpPr>
          <a:xfrm>
            <a:off x="-142405" y="404734"/>
            <a:ext cx="2267110" cy="586449"/>
            <a:chOff x="-112425" y="644577"/>
            <a:chExt cx="2267110" cy="586449"/>
          </a:xfrm>
        </p:grpSpPr>
        <p:sp>
          <p:nvSpPr>
            <p:cNvPr id="3" name="Arrow: Pentagon 2">
              <a:extLst>
                <a:ext uri="{FF2B5EF4-FFF2-40B4-BE49-F238E27FC236}">
                  <a16:creationId xmlns:a16="http://schemas.microsoft.com/office/drawing/2014/main" id="{6C02A52B-3A39-1523-D512-8D11F55AC1FD}"/>
                </a:ext>
              </a:extLst>
            </p:cNvPr>
            <p:cNvSpPr/>
            <p:nvPr/>
          </p:nvSpPr>
          <p:spPr>
            <a:xfrm>
              <a:off x="-112425" y="644577"/>
              <a:ext cx="2124705" cy="586449"/>
            </a:xfrm>
            <a:prstGeom prst="homePlate">
              <a:avLst/>
            </a:prstGeom>
            <a:solidFill>
              <a:srgbClr val="FFFFFF"/>
            </a:solidFill>
            <a:ln w="19050">
              <a:solidFill>
                <a:schemeClr val="accent4">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762E28-C63C-3F94-8CDF-DD919B74FC60}"/>
                </a:ext>
              </a:extLst>
            </p:cNvPr>
            <p:cNvSpPr txBox="1"/>
            <p:nvPr/>
          </p:nvSpPr>
          <p:spPr>
            <a:xfrm>
              <a:off x="29980" y="722355"/>
              <a:ext cx="2124705" cy="430887"/>
            </a:xfrm>
            <a:prstGeom prst="rect">
              <a:avLst/>
            </a:prstGeom>
            <a:noFill/>
          </p:spPr>
          <p:txBody>
            <a:bodyPr wrap="square" rtlCol="0">
              <a:spAutoFit/>
            </a:bodyPr>
            <a:lstStyle/>
            <a:p>
              <a:r>
                <a:rPr lang="vi-VN" sz="2200" b="1" dirty="0"/>
                <a:t>Nhóm 3 + 4</a:t>
              </a:r>
              <a:endParaRPr lang="en-US" sz="2200" b="1" dirty="0"/>
            </a:p>
          </p:txBody>
        </p:sp>
      </p:grpSp>
      <p:sp>
        <p:nvSpPr>
          <p:cNvPr id="11" name="Hộp Văn bản 10">
            <a:extLst>
              <a:ext uri="{FF2B5EF4-FFF2-40B4-BE49-F238E27FC236}">
                <a16:creationId xmlns:a16="http://schemas.microsoft.com/office/drawing/2014/main" id="{0FEE3867-DA4F-5C85-97CA-A9A7F69ED7DE}"/>
              </a:ext>
            </a:extLst>
          </p:cNvPr>
          <p:cNvSpPr txBox="1"/>
          <p:nvPr/>
        </p:nvSpPr>
        <p:spPr>
          <a:xfrm>
            <a:off x="1982300" y="482513"/>
            <a:ext cx="5783580" cy="430887"/>
          </a:xfrm>
          <a:prstGeom prst="rect">
            <a:avLst/>
          </a:prstGeom>
          <a:noFill/>
        </p:spPr>
        <p:txBody>
          <a:bodyPr wrap="square">
            <a:spAutoFit/>
          </a:bodyPr>
          <a:lstStyle/>
          <a:p>
            <a:r>
              <a:rPr lang="vi-VN" sz="2200" b="1" dirty="0"/>
              <a:t>Đọc Trường hợp 2 và trả lời câu hỏi</a:t>
            </a:r>
          </a:p>
        </p:txBody>
      </p:sp>
      <p:pic>
        <p:nvPicPr>
          <p:cNvPr id="22" name="Hình ảnh 21">
            <a:extLst>
              <a:ext uri="{FF2B5EF4-FFF2-40B4-BE49-F238E27FC236}">
                <a16:creationId xmlns:a16="http://schemas.microsoft.com/office/drawing/2014/main" id="{F1BFD066-632F-7EE2-639B-36CB8D65A640}"/>
              </a:ext>
            </a:extLst>
          </p:cNvPr>
          <p:cNvPicPr>
            <a:picLocks noChangeAspect="1"/>
          </p:cNvPicPr>
          <p:nvPr/>
        </p:nvPicPr>
        <p:blipFill>
          <a:blip r:embed="rId3"/>
          <a:stretch>
            <a:fillRect/>
          </a:stretch>
        </p:blipFill>
        <p:spPr>
          <a:xfrm>
            <a:off x="892987" y="1815744"/>
            <a:ext cx="1939530" cy="3327756"/>
          </a:xfrm>
          <a:prstGeom prst="rect">
            <a:avLst/>
          </a:prstGeom>
        </p:spPr>
      </p:pic>
    </p:spTree>
    <p:extLst>
      <p:ext uri="{BB962C8B-B14F-4D97-AF65-F5344CB8AC3E}">
        <p14:creationId xmlns:p14="http://schemas.microsoft.com/office/powerpoint/2010/main" val="17181617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DDD255-8AFC-C9AF-4E32-A01FB08F59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B87A0DA-67D0-EF0C-DB75-AC777FA8B706}"/>
              </a:ext>
            </a:extLst>
          </p:cNvPr>
          <p:cNvSpPr txBox="1"/>
          <p:nvPr/>
        </p:nvSpPr>
        <p:spPr>
          <a:xfrm>
            <a:off x="3525012" y="203395"/>
            <a:ext cx="2093976" cy="413565"/>
          </a:xfrm>
          <a:prstGeom prst="rect">
            <a:avLst/>
          </a:prstGeom>
          <a:solidFill>
            <a:schemeClr val="accent2">
              <a:lumMod val="20000"/>
              <a:lumOff val="80000"/>
            </a:schemeClr>
          </a:solidFill>
          <a:ln>
            <a:solidFill>
              <a:srgbClr val="000000"/>
            </a:solidFill>
          </a:ln>
        </p:spPr>
        <p:txBody>
          <a:bodyPr wrap="square" rtlCol="0">
            <a:spAutoFit/>
          </a:bodyPr>
          <a:lstStyle/>
          <a:p>
            <a:pPr algn="ctr"/>
            <a:r>
              <a:rPr lang="vi-VN" sz="2000" b="1" dirty="0"/>
              <a:t>Trường hợp</a:t>
            </a:r>
            <a:r>
              <a:rPr lang="en-US" sz="2000" b="1" dirty="0"/>
              <a:t> 2</a:t>
            </a:r>
          </a:p>
        </p:txBody>
      </p:sp>
      <p:sp>
        <p:nvSpPr>
          <p:cNvPr id="7" name="Rectangle: Rounded Corners 6">
            <a:extLst>
              <a:ext uri="{FF2B5EF4-FFF2-40B4-BE49-F238E27FC236}">
                <a16:creationId xmlns:a16="http://schemas.microsoft.com/office/drawing/2014/main" id="{A8DBC9F0-A07D-52C2-5BE0-F1CBC54E68E9}"/>
              </a:ext>
            </a:extLst>
          </p:cNvPr>
          <p:cNvSpPr/>
          <p:nvPr/>
        </p:nvSpPr>
        <p:spPr>
          <a:xfrm>
            <a:off x="552070" y="813816"/>
            <a:ext cx="4019930" cy="3922776"/>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rPr>
              <a:t>Theo chế độ đối xử quốc gia thì nước thành viên sẽ dành cho sản phẩm tương tự, dịch vụ tương tự, nhà cung cấp tương tự của các nước thành viên khác của WTO những ưu đãi không kém hơn so với ưu đãi mà nước đó đang và sẽ dành cho sản phẩm, dịch vụ, nhà cung cấp của nước mình. </a:t>
            </a:r>
          </a:p>
        </p:txBody>
      </p:sp>
      <p:sp>
        <p:nvSpPr>
          <p:cNvPr id="2" name="Rectangle: Rounded Corners 6">
            <a:extLst>
              <a:ext uri="{FF2B5EF4-FFF2-40B4-BE49-F238E27FC236}">
                <a16:creationId xmlns:a16="http://schemas.microsoft.com/office/drawing/2014/main" id="{0184F836-8A9E-7DE6-2399-10A2725A2C32}"/>
              </a:ext>
            </a:extLst>
          </p:cNvPr>
          <p:cNvSpPr/>
          <p:nvPr/>
        </p:nvSpPr>
        <p:spPr>
          <a:xfrm>
            <a:off x="5967602" y="813816"/>
            <a:ext cx="2624328" cy="3922776"/>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rPr>
              <a:t>Nước V trong tình huống trên đã tuân thủ đúng nguyên tắc thương mại không phân biệt đối xử. </a:t>
            </a:r>
          </a:p>
        </p:txBody>
      </p:sp>
      <p:sp>
        <p:nvSpPr>
          <p:cNvPr id="3" name="Mũi tên: Phải Có Khía 2">
            <a:extLst>
              <a:ext uri="{FF2B5EF4-FFF2-40B4-BE49-F238E27FC236}">
                <a16:creationId xmlns:a16="http://schemas.microsoft.com/office/drawing/2014/main" id="{B2C4F133-1A68-C728-5F0F-0118DD3AFE8B}"/>
              </a:ext>
            </a:extLst>
          </p:cNvPr>
          <p:cNvSpPr/>
          <p:nvPr/>
        </p:nvSpPr>
        <p:spPr>
          <a:xfrm>
            <a:off x="4956048" y="2441448"/>
            <a:ext cx="758952" cy="484632"/>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13517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EEE8F3AA-826F-D575-1503-131CC352792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93F35F8-25A3-5958-DABD-EE9E5B1E9EC4}"/>
              </a:ext>
            </a:extLst>
          </p:cNvPr>
          <p:cNvGrpSpPr/>
          <p:nvPr/>
        </p:nvGrpSpPr>
        <p:grpSpPr>
          <a:xfrm>
            <a:off x="700635" y="1375410"/>
            <a:ext cx="3516731" cy="3490387"/>
            <a:chOff x="751535" y="1189284"/>
            <a:chExt cx="4383314" cy="3527385"/>
          </a:xfrm>
        </p:grpSpPr>
        <p:sp>
          <p:nvSpPr>
            <p:cNvPr id="3" name="Rectangle: Diagonal Corners Rounded 2">
              <a:extLst>
                <a:ext uri="{FF2B5EF4-FFF2-40B4-BE49-F238E27FC236}">
                  <a16:creationId xmlns:a16="http://schemas.microsoft.com/office/drawing/2014/main" id="{36537DDE-6022-6B51-EF36-4A55FB632E36}"/>
                </a:ext>
              </a:extLst>
            </p:cNvPr>
            <p:cNvSpPr/>
            <p:nvPr/>
          </p:nvSpPr>
          <p:spPr>
            <a:xfrm>
              <a:off x="751535" y="1189284"/>
              <a:ext cx="4383314" cy="3527385"/>
            </a:xfrm>
            <a:prstGeom prst="round2Diag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5E06BC-DC9D-1AA7-483B-805451A2E969}"/>
                </a:ext>
              </a:extLst>
            </p:cNvPr>
            <p:cNvSpPr txBox="1"/>
            <p:nvPr/>
          </p:nvSpPr>
          <p:spPr>
            <a:xfrm>
              <a:off x="917331" y="1386148"/>
              <a:ext cx="4051720" cy="3109159"/>
            </a:xfrm>
            <a:prstGeom prst="rect">
              <a:avLst/>
            </a:prstGeom>
            <a:noFill/>
          </p:spPr>
          <p:txBody>
            <a:bodyPr wrap="square">
              <a:spAutoFit/>
            </a:bodyPr>
            <a:lstStyle/>
            <a:p>
              <a:pPr marR="0" lvl="0" algn="just" defTabSz="914400" rtl="0" eaLnBrk="1" fontAlgn="auto" latinLnBrk="0" hangingPunct="1">
                <a:lnSpc>
                  <a:spcPct val="150000"/>
                </a:lnSpc>
                <a:spcBef>
                  <a:spcPts val="100"/>
                </a:spcBef>
                <a:spcAft>
                  <a:spcPts val="100"/>
                </a:spcAft>
                <a:buClr>
                  <a:srgbClr val="000000"/>
                </a:buClr>
                <a:buSzTx/>
                <a:tabLst/>
                <a:defRPr/>
              </a:pPr>
              <a:r>
                <a:rPr kumimoji="0" lang="vi-VN" sz="22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Đọc thông tin trong SGK tr.127 - 128 và trả lời câu hỏi: </a:t>
              </a:r>
              <a:r>
                <a:rPr kumimoji="0" lang="vi-VN" sz="2200" i="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Em hãy nêu nội dung cơ bản của nguyên tắc mở cửa thị trường của WTO.</a:t>
              </a:r>
            </a:p>
          </p:txBody>
        </p:sp>
      </p:grpSp>
      <p:sp>
        <p:nvSpPr>
          <p:cNvPr id="5" name="Hộp Văn bản 4">
            <a:extLst>
              <a:ext uri="{FF2B5EF4-FFF2-40B4-BE49-F238E27FC236}">
                <a16:creationId xmlns:a16="http://schemas.microsoft.com/office/drawing/2014/main" id="{A027E140-B3D9-48C9-A1D0-7C699571EC5B}"/>
              </a:ext>
            </a:extLst>
          </p:cNvPr>
          <p:cNvSpPr txBox="1"/>
          <p:nvPr/>
        </p:nvSpPr>
        <p:spPr>
          <a:xfrm>
            <a:off x="1003554" y="277703"/>
            <a:ext cx="7600950" cy="1045223"/>
          </a:xfrm>
          <a:prstGeom prst="rect">
            <a:avLst/>
          </a:prstGeom>
          <a:noFill/>
        </p:spPr>
        <p:txBody>
          <a:bodyPr wrap="square">
            <a:spAutoFit/>
          </a:bodyPr>
          <a:lstStyle/>
          <a:p>
            <a:pPr algn="ctr">
              <a:lnSpc>
                <a:spcPct val="150000"/>
              </a:lnSpc>
            </a:pPr>
            <a:r>
              <a:rPr lang="vi-VN" sz="2200" b="1" dirty="0">
                <a:solidFill>
                  <a:srgbClr val="C00000"/>
                </a:solidFill>
              </a:rPr>
              <a:t>b. Nguyên tắc mở cửa thị trường (tự do </a:t>
            </a:r>
            <a:r>
              <a:rPr lang="vi-VN" sz="2200" b="1" dirty="0" err="1">
                <a:solidFill>
                  <a:srgbClr val="C00000"/>
                </a:solidFill>
              </a:rPr>
              <a:t>hoá</a:t>
            </a:r>
            <a:r>
              <a:rPr lang="vi-VN" sz="2200" b="1" dirty="0">
                <a:solidFill>
                  <a:srgbClr val="C00000"/>
                </a:solidFill>
              </a:rPr>
              <a:t> thương mại từng bước và bằng con đường đàm phán)</a:t>
            </a:r>
          </a:p>
        </p:txBody>
      </p:sp>
      <p:pic>
        <p:nvPicPr>
          <p:cNvPr id="4" name="Hình ảnh 3">
            <a:extLst>
              <a:ext uri="{FF2B5EF4-FFF2-40B4-BE49-F238E27FC236}">
                <a16:creationId xmlns:a16="http://schemas.microsoft.com/office/drawing/2014/main" id="{E79D5FA4-5370-95A2-EE0A-C0B170FB34DA}"/>
              </a:ext>
            </a:extLst>
          </p:cNvPr>
          <p:cNvPicPr>
            <a:picLocks noChangeAspect="1"/>
          </p:cNvPicPr>
          <p:nvPr/>
        </p:nvPicPr>
        <p:blipFill>
          <a:blip r:embed="rId3"/>
          <a:stretch>
            <a:fillRect/>
          </a:stretch>
        </p:blipFill>
        <p:spPr>
          <a:xfrm>
            <a:off x="4673533" y="1570209"/>
            <a:ext cx="4071584" cy="3295588"/>
          </a:xfrm>
          <a:prstGeom prst="rect">
            <a:avLst/>
          </a:prstGeom>
        </p:spPr>
      </p:pic>
    </p:spTree>
    <p:extLst>
      <p:ext uri="{BB962C8B-B14F-4D97-AF65-F5344CB8AC3E}">
        <p14:creationId xmlns:p14="http://schemas.microsoft.com/office/powerpoint/2010/main" val="32278291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4B19-061B-A6C3-75C5-387AD2AB49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FE3CB81-FEFB-ADB5-D5B7-7B147614F4F5}"/>
              </a:ext>
            </a:extLst>
          </p:cNvPr>
          <p:cNvSpPr txBox="1"/>
          <p:nvPr/>
        </p:nvSpPr>
        <p:spPr>
          <a:xfrm>
            <a:off x="921951" y="211407"/>
            <a:ext cx="4884489" cy="3754297"/>
          </a:xfrm>
          <a:prstGeom prst="rect">
            <a:avLst/>
          </a:prstGeom>
          <a:noFill/>
        </p:spPr>
        <p:txBody>
          <a:bodyPr wrap="square">
            <a:spAutoFit/>
          </a:bodyPr>
          <a:lstStyle/>
          <a:p>
            <a:pPr lvl="0" algn="just">
              <a:lnSpc>
                <a:spcPct val="150000"/>
              </a:lnSpc>
              <a:spcBef>
                <a:spcPts val="100"/>
              </a:spcBef>
              <a:spcAft>
                <a:spcPts val="100"/>
              </a:spcAft>
              <a:defRPr/>
            </a:pPr>
            <a:r>
              <a:rPr lang="vi-VN" sz="2000" b="1" i="1" dirty="0">
                <a:latin typeface="Arial" panose="020B0604020202020204" pitchFamily="34" charset="0"/>
                <a:ea typeface="Times New Roman" panose="02020603050405020304" pitchFamily="18" charset="0"/>
              </a:rPr>
              <a:t>Nguyên tắc mở cửa thị trường (tự do </a:t>
            </a:r>
            <a:r>
              <a:rPr lang="vi-VN" sz="2000" b="1" i="1" dirty="0" err="1">
                <a:latin typeface="Arial" panose="020B0604020202020204" pitchFamily="34" charset="0"/>
                <a:ea typeface="Times New Roman" panose="02020603050405020304" pitchFamily="18" charset="0"/>
              </a:rPr>
              <a:t>hoá</a:t>
            </a:r>
            <a:r>
              <a:rPr lang="vi-VN" sz="2000" b="1" i="1" dirty="0">
                <a:latin typeface="Arial" panose="020B0604020202020204" pitchFamily="34" charset="0"/>
                <a:ea typeface="Times New Roman" panose="02020603050405020304" pitchFamily="18" charset="0"/>
              </a:rPr>
              <a:t> thương mại từng bước và bằng con đường đàm phán) yêu cầu:</a:t>
            </a:r>
          </a:p>
          <a:p>
            <a:pPr marL="342900" lvl="0" indent="-342900" algn="just">
              <a:lnSpc>
                <a:spcPct val="150000"/>
              </a:lnSpc>
              <a:spcBef>
                <a:spcPts val="100"/>
              </a:spcBef>
              <a:spcAft>
                <a:spcPts val="100"/>
              </a:spcAft>
              <a:buFont typeface="Wingdings" panose="05000000000000000000" pitchFamily="2" charset="2"/>
              <a:buChar char="§"/>
              <a:defRPr/>
            </a:pPr>
            <a:r>
              <a:rPr lang="vi-VN" sz="2000" dirty="0">
                <a:latin typeface="Arial" panose="020B0604020202020204" pitchFamily="34" charset="0"/>
                <a:ea typeface="Times New Roman" panose="02020603050405020304" pitchFamily="18" charset="0"/>
              </a:rPr>
              <a:t>Các nước thành viên phải từng bước mở cửa thị trường.</a:t>
            </a:r>
          </a:p>
          <a:p>
            <a:pPr marL="342900" lvl="0" indent="-342900" algn="just">
              <a:lnSpc>
                <a:spcPct val="150000"/>
              </a:lnSpc>
              <a:spcBef>
                <a:spcPts val="100"/>
              </a:spcBef>
              <a:spcAft>
                <a:spcPts val="100"/>
              </a:spcAft>
              <a:buFont typeface="Wingdings" panose="05000000000000000000" pitchFamily="2" charset="2"/>
              <a:buChar char="§"/>
              <a:defRPr/>
            </a:pPr>
            <a:r>
              <a:rPr lang="vi-VN" sz="2000" dirty="0" err="1">
                <a:latin typeface="Arial" panose="020B0604020202020204" pitchFamily="34" charset="0"/>
                <a:ea typeface="Times New Roman" panose="02020603050405020304" pitchFamily="18" charset="0"/>
              </a:rPr>
              <a:t>Xoá</a:t>
            </a:r>
            <a:r>
              <a:rPr lang="vi-VN" sz="2000" dirty="0">
                <a:latin typeface="Arial" panose="020B0604020202020204" pitchFamily="34" charset="0"/>
                <a:ea typeface="Times New Roman" panose="02020603050405020304" pitchFamily="18" charset="0"/>
              </a:rPr>
              <a:t> bỏ các rào cản trong thương mại quốc tế để các hoạt động thương mại được tự do hơn.</a:t>
            </a:r>
          </a:p>
        </p:txBody>
      </p:sp>
      <p:pic>
        <p:nvPicPr>
          <p:cNvPr id="7" name="Picture 6">
            <a:extLst>
              <a:ext uri="{FF2B5EF4-FFF2-40B4-BE49-F238E27FC236}">
                <a16:creationId xmlns:a16="http://schemas.microsoft.com/office/drawing/2014/main" id="{C6965859-EDE2-935B-D90B-DFF0FC3F3BE0}"/>
              </a:ext>
            </a:extLst>
          </p:cNvPr>
          <p:cNvPicPr>
            <a:picLocks noChangeAspect="1"/>
          </p:cNvPicPr>
          <p:nvPr/>
        </p:nvPicPr>
        <p:blipFill>
          <a:blip r:embed="rId2"/>
          <a:stretch>
            <a:fillRect/>
          </a:stretch>
        </p:blipFill>
        <p:spPr>
          <a:xfrm rot="20574810">
            <a:off x="5816045" y="1830342"/>
            <a:ext cx="3826318" cy="3826318"/>
          </a:xfrm>
          <a:prstGeom prst="ellipse">
            <a:avLst/>
          </a:prstGeom>
        </p:spPr>
      </p:pic>
    </p:spTree>
    <p:extLst>
      <p:ext uri="{BB962C8B-B14F-4D97-AF65-F5344CB8AC3E}">
        <p14:creationId xmlns:p14="http://schemas.microsoft.com/office/powerpoint/2010/main" val="20064294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F90D2BE-CDF1-3321-27DA-27A79EBBD461}"/>
              </a:ext>
            </a:extLst>
          </p:cNvPr>
          <p:cNvGrpSpPr/>
          <p:nvPr/>
        </p:nvGrpSpPr>
        <p:grpSpPr>
          <a:xfrm>
            <a:off x="333829" y="250215"/>
            <a:ext cx="8295032" cy="872034"/>
            <a:chOff x="304801" y="349237"/>
            <a:chExt cx="8295032" cy="872034"/>
          </a:xfrm>
        </p:grpSpPr>
        <p:sp>
          <p:nvSpPr>
            <p:cNvPr id="5" name="TextBox 4">
              <a:extLst>
                <a:ext uri="{FF2B5EF4-FFF2-40B4-BE49-F238E27FC236}">
                  <a16:creationId xmlns:a16="http://schemas.microsoft.com/office/drawing/2014/main" id="{43B05BBD-4E69-3C36-8A26-199907521A1C}"/>
                </a:ext>
              </a:extLst>
            </p:cNvPr>
            <p:cNvSpPr txBox="1"/>
            <p:nvPr/>
          </p:nvSpPr>
          <p:spPr>
            <a:xfrm>
              <a:off x="1335314" y="349237"/>
              <a:ext cx="7264519" cy="872034"/>
            </a:xfrm>
            <a:prstGeom prst="rect">
              <a:avLst/>
            </a:prstGeom>
            <a:noFill/>
          </p:spPr>
          <p:txBody>
            <a:bodyPr wrap="square">
              <a:spAutoFit/>
            </a:bodyPr>
            <a:lstStyle/>
            <a:p>
              <a:pPr algn="just">
                <a:lnSpc>
                  <a:spcPct val="150000"/>
                </a:lnSpc>
              </a:pPr>
              <a:r>
                <a:rPr lang="vi-VN" sz="1800" i="1" dirty="0">
                  <a:solidFill>
                    <a:srgbClr val="C00000"/>
                  </a:solidFill>
                </a:rPr>
                <a:t>Việc làm của Việt Nam và của nước M trong các trường hợp có phù hợp với nguyên tắc tự do </a:t>
              </a:r>
              <a:r>
                <a:rPr lang="vi-VN" sz="1800" i="1" dirty="0" err="1">
                  <a:solidFill>
                    <a:srgbClr val="C00000"/>
                  </a:solidFill>
                </a:rPr>
                <a:t>hoá</a:t>
              </a:r>
              <a:r>
                <a:rPr lang="vi-VN" sz="1800" i="1" dirty="0">
                  <a:solidFill>
                    <a:srgbClr val="C00000"/>
                  </a:solidFill>
                </a:rPr>
                <a:t> thương mại không? Vì sao?</a:t>
              </a:r>
              <a:endParaRPr lang="en-US" sz="1800" i="1" dirty="0">
                <a:solidFill>
                  <a:srgbClr val="C00000"/>
                </a:solidFill>
              </a:endParaRPr>
            </a:p>
          </p:txBody>
        </p:sp>
        <p:sp>
          <p:nvSpPr>
            <p:cNvPr id="6" name="Freeform 5">
              <a:extLst>
                <a:ext uri="{FF2B5EF4-FFF2-40B4-BE49-F238E27FC236}">
                  <a16:creationId xmlns:a16="http://schemas.microsoft.com/office/drawing/2014/main" id="{F14CA95E-638D-665A-7CBB-F941BDDF1E55}"/>
                </a:ext>
              </a:extLst>
            </p:cNvPr>
            <p:cNvSpPr/>
            <p:nvPr/>
          </p:nvSpPr>
          <p:spPr>
            <a:xfrm>
              <a:off x="304801" y="461087"/>
              <a:ext cx="951709" cy="676903"/>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28" name="Group 27">
            <a:extLst>
              <a:ext uri="{FF2B5EF4-FFF2-40B4-BE49-F238E27FC236}">
                <a16:creationId xmlns:a16="http://schemas.microsoft.com/office/drawing/2014/main" id="{CC72C37B-744A-CB0B-40EE-A1700732C87B}"/>
              </a:ext>
            </a:extLst>
          </p:cNvPr>
          <p:cNvGrpSpPr/>
          <p:nvPr/>
        </p:nvGrpSpPr>
        <p:grpSpPr>
          <a:xfrm>
            <a:off x="333829" y="1291772"/>
            <a:ext cx="3846286" cy="3572152"/>
            <a:chOff x="319315" y="1248229"/>
            <a:chExt cx="3846286" cy="3572152"/>
          </a:xfrm>
        </p:grpSpPr>
        <p:grpSp>
          <p:nvGrpSpPr>
            <p:cNvPr id="25" name="Group 24">
              <a:extLst>
                <a:ext uri="{FF2B5EF4-FFF2-40B4-BE49-F238E27FC236}">
                  <a16:creationId xmlns:a16="http://schemas.microsoft.com/office/drawing/2014/main" id="{B5A2D934-3457-89F9-045E-4A6EDD1FCAF9}"/>
                </a:ext>
              </a:extLst>
            </p:cNvPr>
            <p:cNvGrpSpPr/>
            <p:nvPr/>
          </p:nvGrpSpPr>
          <p:grpSpPr>
            <a:xfrm>
              <a:off x="319315" y="1248229"/>
              <a:ext cx="3846286" cy="3572152"/>
              <a:chOff x="417797" y="1386115"/>
              <a:chExt cx="4622287" cy="3572152"/>
            </a:xfrm>
          </p:grpSpPr>
          <p:sp>
            <p:nvSpPr>
              <p:cNvPr id="24" name="Rectangle: Diagonal Corners Rounded 23">
                <a:extLst>
                  <a:ext uri="{FF2B5EF4-FFF2-40B4-BE49-F238E27FC236}">
                    <a16:creationId xmlns:a16="http://schemas.microsoft.com/office/drawing/2014/main" id="{81003DA5-1FBF-736B-8C6C-E257BBB46AD3}"/>
                  </a:ext>
                </a:extLst>
              </p:cNvPr>
              <p:cNvSpPr/>
              <p:nvPr/>
            </p:nvSpPr>
            <p:spPr>
              <a:xfrm>
                <a:off x="530282" y="1469396"/>
                <a:ext cx="4509802" cy="3488871"/>
              </a:xfrm>
              <a:prstGeom prst="round2DiagRect">
                <a:avLst/>
              </a:prstGeom>
              <a:noFill/>
              <a:ln w="12700">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0FD2F4E5-73D6-8852-1646-8325E47C6200}"/>
                  </a:ext>
                </a:extLst>
              </p:cNvPr>
              <p:cNvSpPr/>
              <p:nvPr/>
            </p:nvSpPr>
            <p:spPr>
              <a:xfrm>
                <a:off x="417797" y="1386115"/>
                <a:ext cx="4509802" cy="3488871"/>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DAF9E10-F763-5FBD-676D-3895D9B0F839}"/>
                  </a:ext>
                </a:extLst>
              </p:cNvPr>
              <p:cNvSpPr txBox="1"/>
              <p:nvPr/>
            </p:nvSpPr>
            <p:spPr>
              <a:xfrm>
                <a:off x="530282" y="2154566"/>
                <a:ext cx="4284831" cy="2534027"/>
              </a:xfrm>
              <a:prstGeom prst="rect">
                <a:avLst/>
              </a:prstGeom>
              <a:noFill/>
            </p:spPr>
            <p:txBody>
              <a:bodyPr wrap="square">
                <a:spAutoFit/>
              </a:bodyPr>
              <a:lstStyle/>
              <a:p>
                <a:pPr algn="just">
                  <a:lnSpc>
                    <a:spcPct val="150000"/>
                  </a:lnSpc>
                </a:pPr>
                <a:r>
                  <a:rPr lang="vi-VN" sz="1800" dirty="0"/>
                  <a:t>Từ khi là thành viên của WTO, Việt Nam đã tạo điều kiện cho hàng </a:t>
                </a:r>
                <a:r>
                  <a:rPr lang="vi-VN" sz="1800" dirty="0" err="1"/>
                  <a:t>hoá</a:t>
                </a:r>
                <a:r>
                  <a:rPr lang="vi-VN" sz="1800" dirty="0"/>
                  <a:t> của các nước thành viên WTO được nhập khẩu với số lượng không hạn chế vào thị trường Việt Nam.</a:t>
                </a:r>
                <a:endParaRPr lang="en-US" sz="1800" i="1" dirty="0">
                  <a:solidFill>
                    <a:srgbClr val="C00000"/>
                  </a:solidFill>
                </a:endParaRPr>
              </a:p>
            </p:txBody>
          </p:sp>
        </p:grpSp>
        <p:sp>
          <p:nvSpPr>
            <p:cNvPr id="27" name="Rectangle: Diagonal Corners Rounded 26">
              <a:extLst>
                <a:ext uri="{FF2B5EF4-FFF2-40B4-BE49-F238E27FC236}">
                  <a16:creationId xmlns:a16="http://schemas.microsoft.com/office/drawing/2014/main" id="{7A5F3D13-4055-A321-89D1-9BF805580D7D}"/>
                </a:ext>
              </a:extLst>
            </p:cNvPr>
            <p:cNvSpPr/>
            <p:nvPr/>
          </p:nvSpPr>
          <p:spPr>
            <a:xfrm>
              <a:off x="1430028" y="1464202"/>
              <a:ext cx="1502229" cy="399143"/>
            </a:xfrm>
            <a:prstGeom prst="round2DiagRect">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Nhóm 1, 2</a:t>
              </a:r>
            </a:p>
          </p:txBody>
        </p:sp>
      </p:grpSp>
      <p:grpSp>
        <p:nvGrpSpPr>
          <p:cNvPr id="29" name="Group 28">
            <a:extLst>
              <a:ext uri="{FF2B5EF4-FFF2-40B4-BE49-F238E27FC236}">
                <a16:creationId xmlns:a16="http://schemas.microsoft.com/office/drawing/2014/main" id="{C68C5346-E3FD-77DA-64C2-285AD08CD326}"/>
              </a:ext>
            </a:extLst>
          </p:cNvPr>
          <p:cNvGrpSpPr/>
          <p:nvPr/>
        </p:nvGrpSpPr>
        <p:grpSpPr>
          <a:xfrm>
            <a:off x="4680858" y="1291772"/>
            <a:ext cx="3846286" cy="3572152"/>
            <a:chOff x="319315" y="1248229"/>
            <a:chExt cx="3846286" cy="3572152"/>
          </a:xfrm>
        </p:grpSpPr>
        <p:grpSp>
          <p:nvGrpSpPr>
            <p:cNvPr id="30" name="Group 29">
              <a:extLst>
                <a:ext uri="{FF2B5EF4-FFF2-40B4-BE49-F238E27FC236}">
                  <a16:creationId xmlns:a16="http://schemas.microsoft.com/office/drawing/2014/main" id="{D0D7E5E1-F3B9-9667-B964-55D4C81239D6}"/>
                </a:ext>
              </a:extLst>
            </p:cNvPr>
            <p:cNvGrpSpPr/>
            <p:nvPr/>
          </p:nvGrpSpPr>
          <p:grpSpPr>
            <a:xfrm>
              <a:off x="319315" y="1248229"/>
              <a:ext cx="3846286" cy="3572152"/>
              <a:chOff x="417797" y="1386115"/>
              <a:chExt cx="4622287" cy="3572152"/>
            </a:xfrm>
          </p:grpSpPr>
          <p:sp>
            <p:nvSpPr>
              <p:cNvPr id="32" name="Rectangle: Diagonal Corners Rounded 31">
                <a:extLst>
                  <a:ext uri="{FF2B5EF4-FFF2-40B4-BE49-F238E27FC236}">
                    <a16:creationId xmlns:a16="http://schemas.microsoft.com/office/drawing/2014/main" id="{5502982C-7B9D-8163-6758-3775599B322E}"/>
                  </a:ext>
                </a:extLst>
              </p:cNvPr>
              <p:cNvSpPr/>
              <p:nvPr/>
            </p:nvSpPr>
            <p:spPr>
              <a:xfrm>
                <a:off x="530282" y="1469396"/>
                <a:ext cx="4509802" cy="3488871"/>
              </a:xfrm>
              <a:prstGeom prst="round2DiagRect">
                <a:avLst/>
              </a:prstGeom>
              <a:noFill/>
              <a:ln w="12700">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id="{894B122F-501B-1F21-63DE-B700EB6AE5B0}"/>
                  </a:ext>
                </a:extLst>
              </p:cNvPr>
              <p:cNvSpPr/>
              <p:nvPr/>
            </p:nvSpPr>
            <p:spPr>
              <a:xfrm>
                <a:off x="417797" y="1386115"/>
                <a:ext cx="4509802" cy="3488871"/>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B5B80B8-B7B6-B3EA-B494-EC2BC8CA96D5}"/>
                  </a:ext>
                </a:extLst>
              </p:cNvPr>
              <p:cNvSpPr txBox="1"/>
              <p:nvPr/>
            </p:nvSpPr>
            <p:spPr>
              <a:xfrm>
                <a:off x="530282" y="2154566"/>
                <a:ext cx="4284831" cy="2534027"/>
              </a:xfrm>
              <a:prstGeom prst="rect">
                <a:avLst/>
              </a:prstGeom>
              <a:noFill/>
            </p:spPr>
            <p:txBody>
              <a:bodyPr wrap="square">
                <a:spAutoFit/>
              </a:bodyPr>
              <a:lstStyle/>
              <a:p>
                <a:pPr algn="just">
                  <a:lnSpc>
                    <a:spcPct val="150000"/>
                  </a:lnSpc>
                </a:pPr>
                <a:r>
                  <a:rPr lang="vi-VN" sz="1800" dirty="0"/>
                  <a:t>Để hạn chế số lượng cá da trơn nhập khẩu, nước M đã đánh thuế nhập khẩu đối với mặt hàng này của nước V ở mức cao nhất có thể là 30% (hai nước M và V đều là thành viên của WTO).</a:t>
                </a:r>
                <a:endParaRPr lang="en-US" sz="1800" i="1" dirty="0">
                  <a:solidFill>
                    <a:srgbClr val="C00000"/>
                  </a:solidFill>
                </a:endParaRPr>
              </a:p>
            </p:txBody>
          </p:sp>
        </p:grpSp>
        <p:sp>
          <p:nvSpPr>
            <p:cNvPr id="31" name="Rectangle: Diagonal Corners Rounded 30">
              <a:extLst>
                <a:ext uri="{FF2B5EF4-FFF2-40B4-BE49-F238E27FC236}">
                  <a16:creationId xmlns:a16="http://schemas.microsoft.com/office/drawing/2014/main" id="{8B9F5E13-57E8-6198-13D7-D19E8ECA8A47}"/>
                </a:ext>
              </a:extLst>
            </p:cNvPr>
            <p:cNvSpPr/>
            <p:nvPr/>
          </p:nvSpPr>
          <p:spPr>
            <a:xfrm>
              <a:off x="1415514" y="1464202"/>
              <a:ext cx="1502229" cy="399143"/>
            </a:xfrm>
            <a:prstGeom prst="round2DiagRect">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Nhóm 3, 4</a:t>
              </a:r>
            </a:p>
          </p:txBody>
        </p:sp>
      </p:grpSp>
    </p:spTree>
    <p:extLst>
      <p:ext uri="{BB962C8B-B14F-4D97-AF65-F5344CB8AC3E}">
        <p14:creationId xmlns:p14="http://schemas.microsoft.com/office/powerpoint/2010/main" val="363081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AC063-FBAC-ECC7-093B-91F0805D7CE8}"/>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C256BA4-F8AB-12D1-67E6-6A197BD2C1EC}"/>
              </a:ext>
            </a:extLst>
          </p:cNvPr>
          <p:cNvSpPr/>
          <p:nvPr/>
        </p:nvSpPr>
        <p:spPr>
          <a:xfrm>
            <a:off x="186991" y="185389"/>
            <a:ext cx="1908628" cy="304800"/>
          </a:xfrm>
          <a:prstGeom prst="roundRect">
            <a:avLst>
              <a:gd name="adj" fmla="val 50000"/>
            </a:avLst>
          </a:prstGeom>
          <a:solidFill>
            <a:srgbClr val="C6E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Trường hợp 1</a:t>
            </a:r>
          </a:p>
        </p:txBody>
      </p:sp>
      <p:grpSp>
        <p:nvGrpSpPr>
          <p:cNvPr id="8" name="Group 7">
            <a:extLst>
              <a:ext uri="{FF2B5EF4-FFF2-40B4-BE49-F238E27FC236}">
                <a16:creationId xmlns:a16="http://schemas.microsoft.com/office/drawing/2014/main" id="{46ACE86E-BD23-B5B9-F9F9-F2E7716E7BD5}"/>
              </a:ext>
            </a:extLst>
          </p:cNvPr>
          <p:cNvGrpSpPr/>
          <p:nvPr/>
        </p:nvGrpSpPr>
        <p:grpSpPr>
          <a:xfrm>
            <a:off x="186991" y="799248"/>
            <a:ext cx="4883072" cy="1813613"/>
            <a:chOff x="314027" y="3213264"/>
            <a:chExt cx="4883072" cy="1813613"/>
          </a:xfrm>
        </p:grpSpPr>
        <p:sp>
          <p:nvSpPr>
            <p:cNvPr id="2" name="Rectangle 1">
              <a:extLst>
                <a:ext uri="{FF2B5EF4-FFF2-40B4-BE49-F238E27FC236}">
                  <a16:creationId xmlns:a16="http://schemas.microsoft.com/office/drawing/2014/main" id="{FF1746BF-D056-B7E0-E416-DD194F289074}"/>
                </a:ext>
              </a:extLst>
            </p:cNvPr>
            <p:cNvSpPr/>
            <p:nvPr/>
          </p:nvSpPr>
          <p:spPr>
            <a:xfrm>
              <a:off x="314027" y="3213264"/>
              <a:ext cx="4883072" cy="181361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E4EFF2-F389-2A5E-9CB4-67326FFEE108}"/>
                </a:ext>
              </a:extLst>
            </p:cNvPr>
            <p:cNvSpPr txBox="1"/>
            <p:nvPr/>
          </p:nvSpPr>
          <p:spPr>
            <a:xfrm>
              <a:off x="418762" y="3323847"/>
              <a:ext cx="4673601" cy="1703030"/>
            </a:xfrm>
            <a:prstGeom prst="rect">
              <a:avLst/>
            </a:prstGeom>
            <a:noFill/>
          </p:spPr>
          <p:txBody>
            <a:bodyPr wrap="square" rtlCol="0">
              <a:spAutoFit/>
            </a:bodyPr>
            <a:lstStyle/>
            <a:p>
              <a:pPr algn="just">
                <a:lnSpc>
                  <a:spcPct val="150000"/>
                </a:lnSpc>
              </a:pPr>
              <a:r>
                <a:rPr lang="vi-VN" sz="1800" dirty="0">
                  <a:latin typeface="Arial" panose="020B0604020202020204" pitchFamily="34" charset="0"/>
                  <a:cs typeface="Arial" panose="020B0604020202020204" pitchFamily="34" charset="0"/>
                </a:rPr>
                <a:t>Theo nguyên tắc mở cửa thị trường quy định các nước thành viên WTO phải cam kết </a:t>
              </a:r>
              <a:r>
                <a:rPr lang="vi-VN" sz="1800" dirty="0" err="1">
                  <a:latin typeface="Arial" panose="020B0604020202020204" pitchFamily="34" charset="0"/>
                  <a:cs typeface="Arial" panose="020B0604020202020204" pitchFamily="34" charset="0"/>
                </a:rPr>
                <a:t>xoá</a:t>
              </a:r>
              <a:r>
                <a:rPr lang="vi-VN" sz="1800" dirty="0">
                  <a:latin typeface="Arial" panose="020B0604020202020204" pitchFamily="34" charset="0"/>
                  <a:cs typeface="Arial" panose="020B0604020202020204" pitchFamily="34" charset="0"/>
                </a:rPr>
                <a:t> bỏ các rào cản trong thương mại quốc tế.</a:t>
              </a:r>
              <a:endParaRPr lang="en-US" sz="18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A40C4ACF-4A10-1414-593E-B9D0552416CC}"/>
              </a:ext>
            </a:extLst>
          </p:cNvPr>
          <p:cNvGrpSpPr/>
          <p:nvPr/>
        </p:nvGrpSpPr>
        <p:grpSpPr>
          <a:xfrm>
            <a:off x="5722632" y="851519"/>
            <a:ext cx="3338285" cy="1819653"/>
            <a:chOff x="5319486" y="3057786"/>
            <a:chExt cx="3338285" cy="1819653"/>
          </a:xfrm>
        </p:grpSpPr>
        <p:sp>
          <p:nvSpPr>
            <p:cNvPr id="9" name="Freeform 3">
              <a:extLst>
                <a:ext uri="{FF2B5EF4-FFF2-40B4-BE49-F238E27FC236}">
                  <a16:creationId xmlns:a16="http://schemas.microsoft.com/office/drawing/2014/main" id="{4C870D08-FD2A-4C88-65ED-14FB6A9DFCC5}"/>
                </a:ext>
              </a:extLst>
            </p:cNvPr>
            <p:cNvSpPr/>
            <p:nvPr/>
          </p:nvSpPr>
          <p:spPr>
            <a:xfrm>
              <a:off x="5319486" y="3057786"/>
              <a:ext cx="3338285" cy="1819653"/>
            </a:xfrm>
            <a:custGeom>
              <a:avLst/>
              <a:gdLst/>
              <a:ahLst/>
              <a:cxnLst/>
              <a:rect l="l" t="t" r="r" b="b"/>
              <a:pathLst>
                <a:path w="3836240" h="2052388">
                  <a:moveTo>
                    <a:pt x="0" y="0"/>
                  </a:moveTo>
                  <a:lnTo>
                    <a:pt x="3836240" y="0"/>
                  </a:lnTo>
                  <a:lnTo>
                    <a:pt x="3836240" y="2052389"/>
                  </a:lnTo>
                  <a:lnTo>
                    <a:pt x="0" y="20523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95677688-4459-5536-428E-F7E4791AADFD}"/>
                </a:ext>
              </a:extLst>
            </p:cNvPr>
            <p:cNvSpPr txBox="1"/>
            <p:nvPr/>
          </p:nvSpPr>
          <p:spPr>
            <a:xfrm>
              <a:off x="5736772" y="3323846"/>
              <a:ext cx="2648857" cy="1287532"/>
            </a:xfrm>
            <a:prstGeom prst="rect">
              <a:avLst/>
            </a:prstGeom>
            <a:noFill/>
          </p:spPr>
          <p:txBody>
            <a:bodyPr wrap="square">
              <a:spAutoFit/>
            </a:bodyPr>
            <a:lstStyle/>
            <a:p>
              <a:pPr algn="ctr">
                <a:lnSpc>
                  <a:spcPct val="150000"/>
                </a:lnSpc>
              </a:pPr>
              <a:r>
                <a:rPr lang="vi-VN" sz="1800" dirty="0"/>
                <a:t>Việc làm của Việt Nam trong trường hợp 1 là phù hợp với nguyên tắc </a:t>
              </a:r>
              <a:endParaRPr lang="en-US" sz="1800" dirty="0"/>
            </a:p>
          </p:txBody>
        </p:sp>
      </p:grpSp>
      <p:sp>
        <p:nvSpPr>
          <p:cNvPr id="13" name="Arrow: Notched Right 12">
            <a:extLst>
              <a:ext uri="{FF2B5EF4-FFF2-40B4-BE49-F238E27FC236}">
                <a16:creationId xmlns:a16="http://schemas.microsoft.com/office/drawing/2014/main" id="{22424A33-C018-6736-36D9-DFD0D898046E}"/>
              </a:ext>
            </a:extLst>
          </p:cNvPr>
          <p:cNvSpPr/>
          <p:nvPr/>
        </p:nvSpPr>
        <p:spPr>
          <a:xfrm>
            <a:off x="5305346" y="1579054"/>
            <a:ext cx="417286" cy="254000"/>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7C3168D8-701A-9575-8890-D03B54FBE54A}"/>
              </a:ext>
            </a:extLst>
          </p:cNvPr>
          <p:cNvPicPr>
            <a:picLocks noChangeAspect="1"/>
          </p:cNvPicPr>
          <p:nvPr/>
        </p:nvPicPr>
        <p:blipFill>
          <a:blip r:embed="rId4"/>
          <a:srcRect t="4941" b="21933"/>
          <a:stretch/>
        </p:blipFill>
        <p:spPr>
          <a:xfrm>
            <a:off x="1652016" y="2753454"/>
            <a:ext cx="5839968" cy="2204657"/>
          </a:xfrm>
          <a:prstGeom prst="rect">
            <a:avLst/>
          </a:prstGeom>
        </p:spPr>
      </p:pic>
    </p:spTree>
    <p:extLst>
      <p:ext uri="{BB962C8B-B14F-4D97-AF65-F5344CB8AC3E}">
        <p14:creationId xmlns:p14="http://schemas.microsoft.com/office/powerpoint/2010/main" val="19561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C3EAE-5E05-4284-2083-244E1DE02977}"/>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C19A3E2-C615-2E21-3D93-D865EA540ADC}"/>
              </a:ext>
            </a:extLst>
          </p:cNvPr>
          <p:cNvSpPr/>
          <p:nvPr/>
        </p:nvSpPr>
        <p:spPr>
          <a:xfrm>
            <a:off x="260143" y="138414"/>
            <a:ext cx="1934417" cy="427259"/>
          </a:xfrm>
          <a:prstGeom prst="roundRect">
            <a:avLst>
              <a:gd name="adj" fmla="val 50000"/>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ysClr val="windowText" lastClr="000000"/>
                </a:solidFill>
              </a:rPr>
              <a:t>Trường</a:t>
            </a:r>
            <a:r>
              <a:rPr lang="en-US" sz="1600" b="1" dirty="0">
                <a:solidFill>
                  <a:sysClr val="windowText" lastClr="000000"/>
                </a:solidFill>
              </a:rPr>
              <a:t> </a:t>
            </a:r>
            <a:r>
              <a:rPr lang="en-US" sz="1600" b="1" dirty="0" err="1">
                <a:solidFill>
                  <a:sysClr val="windowText" lastClr="000000"/>
                </a:solidFill>
              </a:rPr>
              <a:t>hợp</a:t>
            </a:r>
            <a:r>
              <a:rPr lang="en-US" sz="1600" b="1" dirty="0">
                <a:solidFill>
                  <a:sysClr val="windowText" lastClr="000000"/>
                </a:solidFill>
              </a:rPr>
              <a:t> 2</a:t>
            </a:r>
          </a:p>
        </p:txBody>
      </p:sp>
      <p:grpSp>
        <p:nvGrpSpPr>
          <p:cNvPr id="8" name="Group 7">
            <a:extLst>
              <a:ext uri="{FF2B5EF4-FFF2-40B4-BE49-F238E27FC236}">
                <a16:creationId xmlns:a16="http://schemas.microsoft.com/office/drawing/2014/main" id="{8A3DEFEB-4B6F-9E38-650F-78EA169AEA2D}"/>
              </a:ext>
            </a:extLst>
          </p:cNvPr>
          <p:cNvGrpSpPr/>
          <p:nvPr/>
        </p:nvGrpSpPr>
        <p:grpSpPr>
          <a:xfrm>
            <a:off x="260143" y="799248"/>
            <a:ext cx="3936953" cy="3992208"/>
            <a:chOff x="314027" y="3213264"/>
            <a:chExt cx="4883072" cy="3475607"/>
          </a:xfrm>
        </p:grpSpPr>
        <p:sp>
          <p:nvSpPr>
            <p:cNvPr id="2" name="Rectangle 1">
              <a:extLst>
                <a:ext uri="{FF2B5EF4-FFF2-40B4-BE49-F238E27FC236}">
                  <a16:creationId xmlns:a16="http://schemas.microsoft.com/office/drawing/2014/main" id="{8F400131-1BE2-AD19-A1C2-3C88CF12459D}"/>
                </a:ext>
              </a:extLst>
            </p:cNvPr>
            <p:cNvSpPr/>
            <p:nvPr/>
          </p:nvSpPr>
          <p:spPr>
            <a:xfrm>
              <a:off x="314027" y="3213264"/>
              <a:ext cx="4883072" cy="34756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17BDC5-6B48-C646-7965-B3B66D3C44A6}"/>
                </a:ext>
              </a:extLst>
            </p:cNvPr>
            <p:cNvSpPr txBox="1"/>
            <p:nvPr/>
          </p:nvSpPr>
          <p:spPr>
            <a:xfrm>
              <a:off x="418762" y="3323847"/>
              <a:ext cx="4673601" cy="3365024"/>
            </a:xfrm>
            <a:prstGeom prst="rect">
              <a:avLst/>
            </a:prstGeom>
            <a:noFill/>
          </p:spPr>
          <p:txBody>
            <a:bodyPr wrap="square" rtlCol="0">
              <a:spAutoFit/>
            </a:bodyPr>
            <a:lstStyle/>
            <a:p>
              <a:pPr algn="just">
                <a:lnSpc>
                  <a:spcPct val="150000"/>
                </a:lnSpc>
              </a:pPr>
              <a:r>
                <a:rPr lang="vi-VN" sz="1800" dirty="0">
                  <a:latin typeface="Arial" panose="020B0604020202020204" pitchFamily="34" charset="0"/>
                  <a:cs typeface="Arial" panose="020B0604020202020204" pitchFamily="34" charset="0"/>
                </a:rPr>
                <a:t>Các nước chỉ có thể hạn chế sản phẩm của các nước khác thông qua thuế quan hoặc các khoản thu khác mà không được cấm hay hạn chế (trừ những trường hợp thật cần thiết và mang tính chất tạm thời) việc xuất hay nhập khẩu các sản phẩm của nước mình hay của các nước khác thuộc WTO.</a:t>
              </a:r>
              <a:endParaRPr lang="en-US" sz="1800" dirty="0">
                <a:latin typeface="Arial" panose="020B0604020202020204" pitchFamily="34" charset="0"/>
                <a:cs typeface="Arial" panose="020B0604020202020204" pitchFamily="34" charset="0"/>
              </a:endParaRPr>
            </a:p>
          </p:txBody>
        </p:sp>
      </p:grpSp>
      <p:sp>
        <p:nvSpPr>
          <p:cNvPr id="13" name="Arrow: Notched Right 12">
            <a:extLst>
              <a:ext uri="{FF2B5EF4-FFF2-40B4-BE49-F238E27FC236}">
                <a16:creationId xmlns:a16="http://schemas.microsoft.com/office/drawing/2014/main" id="{9F6F49E6-FA4B-FFAC-3A96-3D46DA4ABB12}"/>
              </a:ext>
            </a:extLst>
          </p:cNvPr>
          <p:cNvSpPr/>
          <p:nvPr/>
        </p:nvSpPr>
        <p:spPr>
          <a:xfrm>
            <a:off x="4390946" y="2413776"/>
            <a:ext cx="802846" cy="315948"/>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a:extLst>
              <a:ext uri="{FF2B5EF4-FFF2-40B4-BE49-F238E27FC236}">
                <a16:creationId xmlns:a16="http://schemas.microsoft.com/office/drawing/2014/main" id="{59869BBD-9097-2E34-F401-1361157EE46E}"/>
              </a:ext>
            </a:extLst>
          </p:cNvPr>
          <p:cNvGrpSpPr/>
          <p:nvPr/>
        </p:nvGrpSpPr>
        <p:grpSpPr>
          <a:xfrm>
            <a:off x="5387642" y="799248"/>
            <a:ext cx="3510176" cy="3992208"/>
            <a:chOff x="314027" y="3213264"/>
            <a:chExt cx="4883072" cy="3475607"/>
          </a:xfrm>
        </p:grpSpPr>
        <p:sp>
          <p:nvSpPr>
            <p:cNvPr id="6" name="Rectangle 1">
              <a:extLst>
                <a:ext uri="{FF2B5EF4-FFF2-40B4-BE49-F238E27FC236}">
                  <a16:creationId xmlns:a16="http://schemas.microsoft.com/office/drawing/2014/main" id="{9D7CB4E1-DBED-736B-3DE8-24BC3FB226E2}"/>
                </a:ext>
              </a:extLst>
            </p:cNvPr>
            <p:cNvSpPr/>
            <p:nvPr/>
          </p:nvSpPr>
          <p:spPr>
            <a:xfrm>
              <a:off x="314027" y="3213264"/>
              <a:ext cx="4883072" cy="34756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C9A594B2-D746-8734-363E-F25F73C03AE7}"/>
                </a:ext>
              </a:extLst>
            </p:cNvPr>
            <p:cNvSpPr txBox="1"/>
            <p:nvPr/>
          </p:nvSpPr>
          <p:spPr>
            <a:xfrm>
              <a:off x="418762" y="3323847"/>
              <a:ext cx="4673601" cy="2534027"/>
            </a:xfrm>
            <a:prstGeom prst="rect">
              <a:avLst/>
            </a:prstGeom>
            <a:noFill/>
          </p:spPr>
          <p:txBody>
            <a:bodyPr wrap="square" rtlCol="0">
              <a:spAutoFit/>
            </a:bodyPr>
            <a:lstStyle/>
            <a:p>
              <a:pPr algn="just">
                <a:lnSpc>
                  <a:spcPct val="150000"/>
                </a:lnSpc>
              </a:pPr>
              <a:r>
                <a:rPr lang="vi-VN" sz="1800" dirty="0">
                  <a:latin typeface="Arial" panose="020B0604020202020204" pitchFamily="34" charset="0"/>
                  <a:cs typeface="Arial" panose="020B0604020202020204" pitchFamily="34" charset="0"/>
                </a:rPr>
                <a:t>Việc nước M đã đánh thuế nhập khẩu đối với mặt hàng cá da trơn của nước V ở mức cao nhất có thể là 30% nhằm hạn chế nhập khẩu số lượng mặt hàng này vào nước mình là phù hợp với nguyên tắc mở cửa thị trường.</a:t>
              </a:r>
              <a:endParaRPr lang="en-US" sz="1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684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4"/>
          <p:cNvSpPr/>
          <p:nvPr/>
        </p:nvSpPr>
        <p:spPr>
          <a:xfrm>
            <a:off x="-375050" y="540000"/>
            <a:ext cx="3501204" cy="827692"/>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02D5393F-1572-4ABD-9339-2B8C88EA51B5}"/>
              </a:ext>
            </a:extLst>
          </p:cNvPr>
          <p:cNvSpPr txBox="1"/>
          <p:nvPr/>
        </p:nvSpPr>
        <p:spPr>
          <a:xfrm>
            <a:off x="273539" y="711203"/>
            <a:ext cx="2493108" cy="523220"/>
          </a:xfrm>
          <a:prstGeom prst="rect">
            <a:avLst/>
          </a:prstGeom>
          <a:noFill/>
        </p:spPr>
        <p:txBody>
          <a:bodyPr wrap="square" rtlCol="0">
            <a:spAutoFit/>
          </a:bodyPr>
          <a:lstStyle/>
          <a:p>
            <a:r>
              <a:rPr lang="en-US" sz="2800" b="1" dirty="0"/>
              <a:t>KHỞI ĐỘNG</a:t>
            </a:r>
          </a:p>
        </p:txBody>
      </p:sp>
      <p:grpSp>
        <p:nvGrpSpPr>
          <p:cNvPr id="10" name="Group 9">
            <a:extLst>
              <a:ext uri="{FF2B5EF4-FFF2-40B4-BE49-F238E27FC236}">
                <a16:creationId xmlns:a16="http://schemas.microsoft.com/office/drawing/2014/main" id="{3FF88047-D0FE-77C9-D2DE-FC9896B51051}"/>
              </a:ext>
            </a:extLst>
          </p:cNvPr>
          <p:cNvGrpSpPr/>
          <p:nvPr/>
        </p:nvGrpSpPr>
        <p:grpSpPr>
          <a:xfrm>
            <a:off x="435428" y="1613755"/>
            <a:ext cx="4553492" cy="3131565"/>
            <a:chOff x="515257" y="1613755"/>
            <a:chExt cx="4553492" cy="3131565"/>
          </a:xfrm>
        </p:grpSpPr>
        <p:sp>
          <p:nvSpPr>
            <p:cNvPr id="9" name="Rectangle: Diagonal Corners Rounded 8">
              <a:extLst>
                <a:ext uri="{FF2B5EF4-FFF2-40B4-BE49-F238E27FC236}">
                  <a16:creationId xmlns:a16="http://schemas.microsoft.com/office/drawing/2014/main" id="{91D2F753-176A-2BD9-69DD-1F051C05B20A}"/>
                </a:ext>
              </a:extLst>
            </p:cNvPr>
            <p:cNvSpPr/>
            <p:nvPr/>
          </p:nvSpPr>
          <p:spPr>
            <a:xfrm>
              <a:off x="627377" y="1715355"/>
              <a:ext cx="4441372" cy="3029965"/>
            </a:xfrm>
            <a:prstGeom prst="round2DiagRect">
              <a:avLst/>
            </a:prstGeom>
            <a:noFill/>
            <a:ln w="12700">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1C028B1E-F37F-1B10-BB6C-4A0DF6830816}"/>
                </a:ext>
              </a:extLst>
            </p:cNvPr>
            <p:cNvSpPr/>
            <p:nvPr/>
          </p:nvSpPr>
          <p:spPr>
            <a:xfrm>
              <a:off x="515257" y="1613755"/>
              <a:ext cx="4441372" cy="3029965"/>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88C63C-1A31-03C7-8FD8-A020CEDBE9CD}"/>
                </a:ext>
              </a:extLst>
            </p:cNvPr>
            <p:cNvSpPr txBox="1"/>
            <p:nvPr/>
          </p:nvSpPr>
          <p:spPr>
            <a:xfrm>
              <a:off x="675820" y="1844378"/>
              <a:ext cx="4248693" cy="2568717"/>
            </a:xfrm>
            <a:prstGeom prst="rect">
              <a:avLst/>
            </a:prstGeom>
            <a:noFill/>
          </p:spPr>
          <p:txBody>
            <a:bodyPr wrap="square" rtlCol="0">
              <a:spAutoFit/>
            </a:bodyPr>
            <a:lstStyle/>
            <a:p>
              <a:pPr algn="just">
                <a:lnSpc>
                  <a:spcPct val="150000"/>
                </a:lnSpc>
              </a:pPr>
              <a:r>
                <a:rPr lang="en-US" sz="2200" dirty="0"/>
                <a:t>Em </a:t>
              </a:r>
              <a:r>
                <a:rPr lang="en-US" sz="2200" dirty="0" err="1"/>
                <a:t>hãy</a:t>
              </a:r>
              <a:r>
                <a:rPr lang="en-US" sz="2200" dirty="0"/>
                <a:t> </a:t>
              </a:r>
              <a:r>
                <a:rPr lang="en-US" sz="2200" dirty="0" err="1"/>
                <a:t>cho</a:t>
              </a:r>
              <a:r>
                <a:rPr lang="en-US" sz="2200" dirty="0"/>
                <a:t> </a:t>
              </a:r>
              <a:r>
                <a:rPr lang="en-US" sz="2200" dirty="0" err="1"/>
                <a:t>biết</a:t>
              </a:r>
              <a:r>
                <a:rPr lang="en-US" sz="2200" dirty="0"/>
                <a:t> </a:t>
              </a:r>
              <a:r>
                <a:rPr lang="en-US" sz="2200" dirty="0" err="1"/>
                <a:t>Việt</a:t>
              </a:r>
              <a:r>
                <a:rPr lang="en-US" sz="2200" dirty="0"/>
                <a:t> Nam </a:t>
              </a:r>
              <a:r>
                <a:rPr lang="en-US" sz="2200" dirty="0" err="1"/>
                <a:t>gia</a:t>
              </a:r>
              <a:r>
                <a:rPr lang="en-US" sz="2200" dirty="0"/>
                <a:t> </a:t>
              </a:r>
              <a:r>
                <a:rPr lang="en-US" sz="2200" dirty="0" err="1"/>
                <a:t>nhập</a:t>
              </a:r>
              <a:r>
                <a:rPr lang="en-US" sz="2200" dirty="0"/>
                <a:t> WTO </a:t>
              </a:r>
              <a:r>
                <a:rPr lang="en-US" sz="2200" dirty="0" err="1"/>
                <a:t>năm</a:t>
              </a:r>
              <a:r>
                <a:rPr lang="en-US" sz="2200" dirty="0"/>
                <a:t> </a:t>
              </a:r>
              <a:r>
                <a:rPr lang="en-US" sz="2200" dirty="0" err="1"/>
                <a:t>nào</a:t>
              </a:r>
              <a:r>
                <a:rPr lang="en-US" sz="2200" dirty="0"/>
                <a:t>. </a:t>
              </a:r>
              <a:r>
                <a:rPr lang="en-US" sz="2200" dirty="0" err="1"/>
                <a:t>Hãy</a:t>
              </a:r>
              <a:r>
                <a:rPr lang="en-US" sz="2200" dirty="0"/>
                <a:t> chia </a:t>
              </a:r>
              <a:r>
                <a:rPr lang="en-US" sz="2200" dirty="0" err="1"/>
                <a:t>sẻ</a:t>
              </a:r>
              <a:r>
                <a:rPr lang="en-US" sz="2200" dirty="0"/>
                <a:t> </a:t>
              </a:r>
              <a:r>
                <a:rPr lang="en-US" sz="2200" dirty="0" err="1"/>
                <a:t>những</a:t>
              </a:r>
              <a:r>
                <a:rPr lang="en-US" sz="2200" dirty="0"/>
                <a:t> </a:t>
              </a:r>
              <a:r>
                <a:rPr lang="en-US" sz="2200" dirty="0" err="1"/>
                <a:t>hiểu</a:t>
              </a:r>
              <a:r>
                <a:rPr lang="en-US" sz="2200" dirty="0"/>
                <a:t> </a:t>
              </a:r>
              <a:r>
                <a:rPr lang="en-US" sz="2200" dirty="0" err="1"/>
                <a:t>biết</a:t>
              </a:r>
              <a:r>
                <a:rPr lang="en-US" sz="2200" dirty="0"/>
                <a:t> </a:t>
              </a:r>
              <a:r>
                <a:rPr lang="en-US" sz="2200" dirty="0" err="1"/>
                <a:t>của</a:t>
              </a:r>
              <a:r>
                <a:rPr lang="en-US" sz="2200" dirty="0"/>
                <a:t> </a:t>
              </a:r>
              <a:r>
                <a:rPr lang="en-US" sz="2200" dirty="0" err="1"/>
                <a:t>em</a:t>
              </a:r>
              <a:r>
                <a:rPr lang="en-US" sz="2200" dirty="0"/>
                <a:t> </a:t>
              </a:r>
              <a:r>
                <a:rPr lang="en-US" sz="2200" dirty="0" err="1"/>
                <a:t>về</a:t>
              </a:r>
              <a:r>
                <a:rPr lang="en-US" sz="2200" dirty="0"/>
                <a:t> </a:t>
              </a:r>
              <a:r>
                <a:rPr lang="en-US" sz="2200" dirty="0" err="1"/>
                <a:t>lợi</a:t>
              </a:r>
              <a:r>
                <a:rPr lang="en-US" sz="2200" dirty="0"/>
                <a:t> </a:t>
              </a:r>
              <a:r>
                <a:rPr lang="en-US" sz="2200" dirty="0" err="1"/>
                <a:t>ích</a:t>
              </a:r>
              <a:r>
                <a:rPr lang="en-US" sz="2200" dirty="0"/>
                <a:t> </a:t>
              </a:r>
              <a:r>
                <a:rPr lang="en-US" sz="2200" dirty="0" err="1"/>
                <a:t>của</a:t>
              </a:r>
              <a:r>
                <a:rPr lang="en-US" sz="2200" dirty="0"/>
                <a:t> </a:t>
              </a:r>
              <a:r>
                <a:rPr lang="en-US" sz="2200" dirty="0" err="1"/>
                <a:t>Việt</a:t>
              </a:r>
              <a:r>
                <a:rPr lang="en-US" sz="2200" dirty="0"/>
                <a:t> Nam </a:t>
              </a:r>
              <a:r>
                <a:rPr lang="en-US" sz="2200" dirty="0" err="1"/>
                <a:t>khi</a:t>
              </a:r>
              <a:r>
                <a:rPr lang="en-US" sz="2200" dirty="0"/>
                <a:t> </a:t>
              </a:r>
              <a:r>
                <a:rPr lang="en-US" sz="2200" dirty="0" err="1"/>
                <a:t>gia</a:t>
              </a:r>
              <a:r>
                <a:rPr lang="en-US" sz="2200" dirty="0"/>
                <a:t> </a:t>
              </a:r>
              <a:r>
                <a:rPr lang="en-US" sz="2200" dirty="0" err="1"/>
                <a:t>nhập</a:t>
              </a:r>
              <a:r>
                <a:rPr lang="en-US" sz="2200" dirty="0"/>
                <a:t> WTO.</a:t>
              </a:r>
              <a:endParaRPr lang="en-US" sz="2200" i="1" dirty="0"/>
            </a:p>
          </p:txBody>
        </p:sp>
      </p:grpSp>
      <p:sp>
        <p:nvSpPr>
          <p:cNvPr id="5" name="Freeform 3">
            <a:extLst>
              <a:ext uri="{FF2B5EF4-FFF2-40B4-BE49-F238E27FC236}">
                <a16:creationId xmlns:a16="http://schemas.microsoft.com/office/drawing/2014/main" id="{6D3DCAA0-47CA-79CD-A125-86B3C383D195}"/>
              </a:ext>
            </a:extLst>
          </p:cNvPr>
          <p:cNvSpPr/>
          <p:nvPr/>
        </p:nvSpPr>
        <p:spPr>
          <a:xfrm>
            <a:off x="5200108" y="1367692"/>
            <a:ext cx="3508464" cy="3276028"/>
          </a:xfrm>
          <a:custGeom>
            <a:avLst/>
            <a:gdLst/>
            <a:ahLst/>
            <a:cxnLst/>
            <a:rect l="l" t="t" r="r" b="b"/>
            <a:pathLst>
              <a:path w="8813494" h="8229600">
                <a:moveTo>
                  <a:pt x="0" y="0"/>
                </a:moveTo>
                <a:lnTo>
                  <a:pt x="8813494" y="0"/>
                </a:lnTo>
                <a:lnTo>
                  <a:pt x="8813494" y="8229600"/>
                </a:lnTo>
                <a:lnTo>
                  <a:pt x="0" y="8229600"/>
                </a:lnTo>
                <a:lnTo>
                  <a:pt x="0" y="0"/>
                </a:lnTo>
                <a:close/>
              </a:path>
            </a:pathLst>
          </a:custGeom>
          <a:blipFill>
            <a:blip r:embed="rId3"/>
            <a:stretch>
              <a:fillRect/>
            </a:stretch>
          </a:blipFill>
        </p:spPr>
        <p:txBody>
          <a:bodyPr/>
          <a:lstStyle/>
          <a:p>
            <a:endParaRPr lang="vi-VN"/>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randombar(horizontal)">
                                      <p:cBhvr>
                                        <p:cTn id="7" dur="500"/>
                                        <p:tgtEl>
                                          <p:spTgt spid="47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3)">
                                      <p:cBhvr>
                                        <p:cTn id="15" dur="500"/>
                                        <p:tgtEl>
                                          <p:spTgt spid="10"/>
                                        </p:tgtEl>
                                      </p:cBhvr>
                                    </p:animEffect>
                                  </p:childTnLst>
                                </p:cTn>
                              </p:par>
                              <p:par>
                                <p:cTn id="16" presetID="21" presetClass="entr" presetSubtype="3"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3)">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AC95375D-EE60-DA2E-A8BB-E54051B537FD}"/>
            </a:ext>
          </a:extLst>
        </p:cNvPr>
        <p:cNvGrpSpPr/>
        <p:nvPr/>
      </p:nvGrpSpPr>
      <p:grpSpPr>
        <a:xfrm>
          <a:off x="0" y="0"/>
          <a:ext cx="0" cy="0"/>
          <a:chOff x="0" y="0"/>
          <a:chExt cx="0" cy="0"/>
        </a:xfrm>
      </p:grpSpPr>
      <p:sp>
        <p:nvSpPr>
          <p:cNvPr id="5" name="Hộp Văn bản 4">
            <a:extLst>
              <a:ext uri="{FF2B5EF4-FFF2-40B4-BE49-F238E27FC236}">
                <a16:creationId xmlns:a16="http://schemas.microsoft.com/office/drawing/2014/main" id="{C4E24E2A-92E6-9834-F253-325F2181A1E1}"/>
              </a:ext>
            </a:extLst>
          </p:cNvPr>
          <p:cNvSpPr txBox="1"/>
          <p:nvPr/>
        </p:nvSpPr>
        <p:spPr>
          <a:xfrm>
            <a:off x="1003554" y="350855"/>
            <a:ext cx="7600950" cy="537391"/>
          </a:xfrm>
          <a:prstGeom prst="rect">
            <a:avLst/>
          </a:prstGeom>
          <a:noFill/>
        </p:spPr>
        <p:txBody>
          <a:bodyPr wrap="square">
            <a:spAutoFit/>
          </a:bodyPr>
          <a:lstStyle/>
          <a:p>
            <a:pPr algn="ctr">
              <a:lnSpc>
                <a:spcPct val="150000"/>
              </a:lnSpc>
            </a:pPr>
            <a:r>
              <a:rPr lang="vi-VN" sz="2200" b="1" dirty="0">
                <a:solidFill>
                  <a:srgbClr val="C00000"/>
                </a:solidFill>
              </a:rPr>
              <a:t>c. Nguyên tắc thương mại công bằng</a:t>
            </a:r>
          </a:p>
        </p:txBody>
      </p:sp>
      <p:grpSp>
        <p:nvGrpSpPr>
          <p:cNvPr id="12" name="Nhóm 11">
            <a:extLst>
              <a:ext uri="{FF2B5EF4-FFF2-40B4-BE49-F238E27FC236}">
                <a16:creationId xmlns:a16="http://schemas.microsoft.com/office/drawing/2014/main" id="{4FD02066-9A16-43E8-958E-6ADC2AB45AF8}"/>
              </a:ext>
            </a:extLst>
          </p:cNvPr>
          <p:cNvGrpSpPr/>
          <p:nvPr/>
        </p:nvGrpSpPr>
        <p:grpSpPr>
          <a:xfrm>
            <a:off x="4672584" y="1009528"/>
            <a:ext cx="3712464" cy="2922392"/>
            <a:chOff x="4672584" y="1009528"/>
            <a:chExt cx="3712464" cy="2922392"/>
          </a:xfrm>
        </p:grpSpPr>
        <p:sp>
          <p:nvSpPr>
            <p:cNvPr id="8" name="Bong bóng Lời nói: Hình chữ nhật 7">
              <a:extLst>
                <a:ext uri="{FF2B5EF4-FFF2-40B4-BE49-F238E27FC236}">
                  <a16:creationId xmlns:a16="http://schemas.microsoft.com/office/drawing/2014/main" id="{81A8A079-BCA0-D2AF-BC2D-5DCFDC741B80}"/>
                </a:ext>
              </a:extLst>
            </p:cNvPr>
            <p:cNvSpPr/>
            <p:nvPr/>
          </p:nvSpPr>
          <p:spPr>
            <a:xfrm>
              <a:off x="4672584" y="1344168"/>
              <a:ext cx="3712464" cy="2587752"/>
            </a:xfrm>
            <a:prstGeom prst="wedgeRectCallout">
              <a:avLst>
                <a:gd name="adj1" fmla="val 68472"/>
                <a:gd name="adj2" fmla="val 80168"/>
              </a:avLst>
            </a:prstGeom>
            <a:solidFill>
              <a:srgbClr val="FFFFFF"/>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0E55A96D-F321-BE85-1880-E8B239BAF192}"/>
                </a:ext>
              </a:extLst>
            </p:cNvPr>
            <p:cNvSpPr txBox="1"/>
            <p:nvPr/>
          </p:nvSpPr>
          <p:spPr>
            <a:xfrm>
              <a:off x="4709160" y="1827794"/>
              <a:ext cx="3639312" cy="1881990"/>
            </a:xfrm>
            <a:prstGeom prst="rect">
              <a:avLst/>
            </a:prstGeom>
            <a:noFill/>
          </p:spPr>
          <p:txBody>
            <a:bodyPr wrap="square">
              <a:spAutoFit/>
            </a:bodyPr>
            <a:lstStyle/>
            <a:p>
              <a:pPr algn="just">
                <a:lnSpc>
                  <a:spcPct val="150000"/>
                </a:lnSpc>
              </a:pPr>
              <a:r>
                <a:rPr lang="vi-VN" sz="2000" dirty="0"/>
                <a:t>Nguyên tắc thương mại công bằng mà WTO đã đưa ra đề cập đến những nội dung cơ bản gì?</a:t>
              </a:r>
            </a:p>
          </p:txBody>
        </p:sp>
        <p:pic>
          <p:nvPicPr>
            <p:cNvPr id="11" name="Hình ảnh 10">
              <a:extLst>
                <a:ext uri="{FF2B5EF4-FFF2-40B4-BE49-F238E27FC236}">
                  <a16:creationId xmlns:a16="http://schemas.microsoft.com/office/drawing/2014/main" id="{60268BC2-FB24-96CB-9BC4-357B8D4AAC8B}"/>
                </a:ext>
              </a:extLst>
            </p:cNvPr>
            <p:cNvPicPr>
              <a:picLocks noChangeAspect="1"/>
            </p:cNvPicPr>
            <p:nvPr/>
          </p:nvPicPr>
          <p:blipFill>
            <a:blip r:embed="rId3"/>
            <a:stretch>
              <a:fillRect/>
            </a:stretch>
          </p:blipFill>
          <p:spPr>
            <a:xfrm>
              <a:off x="5947060" y="1009528"/>
              <a:ext cx="1163512" cy="852737"/>
            </a:xfrm>
            <a:prstGeom prst="rect">
              <a:avLst/>
            </a:prstGeom>
          </p:spPr>
        </p:pic>
      </p:grpSp>
      <p:pic>
        <p:nvPicPr>
          <p:cNvPr id="13" name="Hình ảnh 12">
            <a:extLst>
              <a:ext uri="{FF2B5EF4-FFF2-40B4-BE49-F238E27FC236}">
                <a16:creationId xmlns:a16="http://schemas.microsoft.com/office/drawing/2014/main" id="{B136FB90-454F-D695-F9FE-498DA8A62EF6}"/>
              </a:ext>
            </a:extLst>
          </p:cNvPr>
          <p:cNvPicPr>
            <a:picLocks noChangeAspect="1"/>
          </p:cNvPicPr>
          <p:nvPr/>
        </p:nvPicPr>
        <p:blipFill>
          <a:blip r:embed="rId4"/>
          <a:stretch>
            <a:fillRect/>
          </a:stretch>
        </p:blipFill>
        <p:spPr>
          <a:xfrm>
            <a:off x="649224" y="1344168"/>
            <a:ext cx="3252305" cy="3252305"/>
          </a:xfrm>
          <a:prstGeom prst="rect">
            <a:avLst/>
          </a:prstGeom>
        </p:spPr>
      </p:pic>
    </p:spTree>
    <p:extLst>
      <p:ext uri="{BB962C8B-B14F-4D97-AF65-F5344CB8AC3E}">
        <p14:creationId xmlns:p14="http://schemas.microsoft.com/office/powerpoint/2010/main" val="1467544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AF25-3982-CE68-3E2F-555625139E1D}"/>
            </a:ext>
          </a:extLst>
        </p:cNvPr>
        <p:cNvGrpSpPr/>
        <p:nvPr/>
      </p:nvGrpSpPr>
      <p:grpSpPr>
        <a:xfrm>
          <a:off x="0" y="0"/>
          <a:ext cx="0" cy="0"/>
          <a:chOff x="0" y="0"/>
          <a:chExt cx="0" cy="0"/>
        </a:xfrm>
      </p:grpSpPr>
      <p:sp>
        <p:nvSpPr>
          <p:cNvPr id="16" name="Hộp Văn bản 15">
            <a:extLst>
              <a:ext uri="{FF2B5EF4-FFF2-40B4-BE49-F238E27FC236}">
                <a16:creationId xmlns:a16="http://schemas.microsoft.com/office/drawing/2014/main" id="{17259C57-9A92-4A9E-9B25-11978FAF702C}"/>
              </a:ext>
            </a:extLst>
          </p:cNvPr>
          <p:cNvSpPr txBox="1"/>
          <p:nvPr/>
        </p:nvSpPr>
        <p:spPr>
          <a:xfrm>
            <a:off x="3959352" y="245760"/>
            <a:ext cx="4791456" cy="4651979"/>
          </a:xfrm>
          <a:prstGeom prst="rect">
            <a:avLst/>
          </a:prstGeom>
          <a:noFill/>
        </p:spPr>
        <p:txBody>
          <a:bodyPr wrap="square">
            <a:spAutoFit/>
          </a:bodyPr>
          <a:lstStyle/>
          <a:p>
            <a:pPr algn="just">
              <a:lnSpc>
                <a:spcPct val="150000"/>
              </a:lnSpc>
            </a:pPr>
            <a:r>
              <a:rPr lang="vi-VN" sz="2000" b="1" dirty="0"/>
              <a:t>Nguyên tắc thương mại công bằng:</a:t>
            </a:r>
          </a:p>
          <a:p>
            <a:pPr marL="342900" indent="-342900" algn="just">
              <a:lnSpc>
                <a:spcPct val="150000"/>
              </a:lnSpc>
              <a:buFontTx/>
              <a:buChar char="-"/>
            </a:pPr>
            <a:r>
              <a:rPr lang="vi-VN" sz="2000" dirty="0"/>
              <a:t>Cho phép các nước thành viên WTO được tự do cạnh tranh trong những điều kiện bình đẳng như nhau.</a:t>
            </a:r>
          </a:p>
          <a:p>
            <a:pPr marL="342900" indent="-342900" algn="just">
              <a:lnSpc>
                <a:spcPct val="150000"/>
              </a:lnSpc>
              <a:buFontTx/>
              <a:buChar char="-"/>
            </a:pPr>
            <a:r>
              <a:rPr lang="vi-VN" sz="2000" dirty="0"/>
              <a:t>Thúc đẩy cạnh tranh tự do, công bằng.</a:t>
            </a:r>
          </a:p>
          <a:p>
            <a:pPr marL="342900" indent="-342900" algn="just">
              <a:lnSpc>
                <a:spcPct val="150000"/>
              </a:lnSpc>
              <a:buFontTx/>
              <a:buChar char="-"/>
            </a:pPr>
            <a:r>
              <a:rPr lang="vi-VN" sz="2000" dirty="0"/>
              <a:t>Hạn chế những biện pháp thương mại không lành mạnh (trợ giá, bán phá giá, cấm vận, hạn ngạch) nhằm mục đích chiếm thị phần.</a:t>
            </a:r>
          </a:p>
        </p:txBody>
      </p:sp>
      <p:pic>
        <p:nvPicPr>
          <p:cNvPr id="19" name="Hình ảnh 18" descr="Ảnh có chứa văn bản, vòng tròn, bản đồ&#10;&#10;Mô tả được tạo tự động">
            <a:extLst>
              <a:ext uri="{FF2B5EF4-FFF2-40B4-BE49-F238E27FC236}">
                <a16:creationId xmlns:a16="http://schemas.microsoft.com/office/drawing/2014/main" id="{BA83CC0F-7E00-83F6-7B5C-657C4C174006}"/>
              </a:ext>
            </a:extLst>
          </p:cNvPr>
          <p:cNvPicPr>
            <a:picLocks noChangeAspect="1"/>
          </p:cNvPicPr>
          <p:nvPr/>
        </p:nvPicPr>
        <p:blipFill>
          <a:blip r:embed="rId2"/>
          <a:srcRect l="21888" r="22885" b="23052"/>
          <a:stretch/>
        </p:blipFill>
        <p:spPr>
          <a:xfrm>
            <a:off x="393192" y="950230"/>
            <a:ext cx="3734616" cy="3243040"/>
          </a:xfrm>
          <a:prstGeom prst="rect">
            <a:avLst/>
          </a:prstGeom>
        </p:spPr>
      </p:pic>
    </p:spTree>
    <p:extLst>
      <p:ext uri="{BB962C8B-B14F-4D97-AF65-F5344CB8AC3E}">
        <p14:creationId xmlns:p14="http://schemas.microsoft.com/office/powerpoint/2010/main" val="17891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450" decel="100000" fill="hold"/>
                                        <p:tgtEl>
                                          <p:spTgt spid="1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40502C13-069A-53D0-77B6-E0CCFB36F3DF}"/>
            </a:ext>
          </a:extLst>
        </p:cNvPr>
        <p:cNvGrpSpPr/>
        <p:nvPr/>
      </p:nvGrpSpPr>
      <p:grpSpPr>
        <a:xfrm>
          <a:off x="0" y="0"/>
          <a:ext cx="0" cy="0"/>
          <a:chOff x="0" y="0"/>
          <a:chExt cx="0" cy="0"/>
        </a:xfrm>
      </p:grpSpPr>
      <p:graphicFrame>
        <p:nvGraphicFramePr>
          <p:cNvPr id="12" name="Bảng 11">
            <a:extLst>
              <a:ext uri="{FF2B5EF4-FFF2-40B4-BE49-F238E27FC236}">
                <a16:creationId xmlns:a16="http://schemas.microsoft.com/office/drawing/2014/main" id="{ACC6436D-BD95-692A-4A85-3B0EAFCCFC2B}"/>
              </a:ext>
            </a:extLst>
          </p:cNvPr>
          <p:cNvGraphicFramePr>
            <a:graphicFrameLocks noGrp="1"/>
          </p:cNvGraphicFramePr>
          <p:nvPr>
            <p:extLst>
              <p:ext uri="{D42A27DB-BD31-4B8C-83A1-F6EECF244321}">
                <p14:modId xmlns:p14="http://schemas.microsoft.com/office/powerpoint/2010/main" val="2028124184"/>
              </p:ext>
            </p:extLst>
          </p:nvPr>
        </p:nvGraphicFramePr>
        <p:xfrm>
          <a:off x="3310382" y="1501147"/>
          <a:ext cx="4928362" cy="3267782"/>
        </p:xfrm>
        <a:graphic>
          <a:graphicData uri="http://schemas.openxmlformats.org/drawingml/2006/table">
            <a:tbl>
              <a:tblPr firstRow="1" firstCol="1" bandRow="1"/>
              <a:tblGrid>
                <a:gridCol w="4928362">
                  <a:extLst>
                    <a:ext uri="{9D8B030D-6E8A-4147-A177-3AD203B41FA5}">
                      <a16:colId xmlns:a16="http://schemas.microsoft.com/office/drawing/2014/main" val="291121119"/>
                    </a:ext>
                  </a:extLst>
                </a:gridCol>
              </a:tblGrid>
              <a:tr h="3267782">
                <a:tc>
                  <a:txBody>
                    <a:bodyPr/>
                    <a:lstStyle/>
                    <a:p>
                      <a:pPr algn="just">
                        <a:lnSpc>
                          <a:spcPct val="150000"/>
                        </a:lnSpc>
                        <a:spcAft>
                          <a:spcPts val="1000"/>
                        </a:spcAft>
                      </a:pPr>
                      <a:r>
                        <a:rPr lang="vi-VN" sz="2000" b="1" i="0" dirty="0">
                          <a:solidFill>
                            <a:srgbClr val="000000"/>
                          </a:solidFill>
                          <a:effectLst/>
                          <a:latin typeface="+mn-lt"/>
                          <a:ea typeface="Times New Roman" panose="02020603050405020304" pitchFamily="18" charset="0"/>
                          <a:cs typeface="Arial" panose="020B0604020202020204" pitchFamily="34" charset="0"/>
                        </a:rPr>
                        <a:t>Trường hợp 1. </a:t>
                      </a:r>
                      <a:r>
                        <a:rPr lang="vi-VN" sz="2000" b="0" i="0" dirty="0">
                          <a:solidFill>
                            <a:srgbClr val="000000"/>
                          </a:solidFill>
                          <a:effectLst/>
                          <a:latin typeface="+mn-lt"/>
                          <a:ea typeface="Times New Roman" panose="02020603050405020304" pitchFamily="18" charset="0"/>
                          <a:cs typeface="Arial" panose="020B0604020202020204" pitchFamily="34" charset="0"/>
                        </a:rPr>
                        <a:t>Nước V (thành viên của WTO) đã tính đủ, tính đúng giá thành sản xuất, chế biến, vận chuyển và các phụ thu khác vào giá thành của sản phẩm gạo chất lượng cao để bán cho nước B (cũng là thành viên của WTO) với giá bán cao hơn giá trị thông thường.</a:t>
                      </a:r>
                      <a:endParaRPr lang="vi-VN" sz="20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solidFill>
                      <a:srgbClr val="DBEEF3"/>
                    </a:solidFill>
                  </a:tcPr>
                </a:tc>
                <a:extLst>
                  <a:ext uri="{0D108BD9-81ED-4DB2-BD59-A6C34878D82A}">
                    <a16:rowId xmlns:a16="http://schemas.microsoft.com/office/drawing/2014/main" val="2959497345"/>
                  </a:ext>
                </a:extLst>
              </a:tr>
            </a:tbl>
          </a:graphicData>
        </a:graphic>
      </p:graphicFrame>
      <p:grpSp>
        <p:nvGrpSpPr>
          <p:cNvPr id="4" name="Group 3">
            <a:extLst>
              <a:ext uri="{FF2B5EF4-FFF2-40B4-BE49-F238E27FC236}">
                <a16:creationId xmlns:a16="http://schemas.microsoft.com/office/drawing/2014/main" id="{8322CBE1-335C-78D9-D9F9-F3655BF2738D}"/>
              </a:ext>
            </a:extLst>
          </p:cNvPr>
          <p:cNvGrpSpPr/>
          <p:nvPr/>
        </p:nvGrpSpPr>
        <p:grpSpPr>
          <a:xfrm>
            <a:off x="-133261" y="560680"/>
            <a:ext cx="2267110" cy="586449"/>
            <a:chOff x="-112425" y="644577"/>
            <a:chExt cx="2267110" cy="586449"/>
          </a:xfrm>
        </p:grpSpPr>
        <p:sp>
          <p:nvSpPr>
            <p:cNvPr id="3" name="Arrow: Pentagon 2">
              <a:extLst>
                <a:ext uri="{FF2B5EF4-FFF2-40B4-BE49-F238E27FC236}">
                  <a16:creationId xmlns:a16="http://schemas.microsoft.com/office/drawing/2014/main" id="{42732070-9EFB-1D99-50DD-2C7693B7AE36}"/>
                </a:ext>
              </a:extLst>
            </p:cNvPr>
            <p:cNvSpPr/>
            <p:nvPr/>
          </p:nvSpPr>
          <p:spPr>
            <a:xfrm>
              <a:off x="-112425" y="644577"/>
              <a:ext cx="2124705" cy="586449"/>
            </a:xfrm>
            <a:prstGeom prst="homePlate">
              <a:avLst/>
            </a:prstGeom>
            <a:solidFill>
              <a:srgbClr val="FFFFFF"/>
            </a:solidFill>
            <a:ln w="19050">
              <a:solidFill>
                <a:schemeClr val="accent4">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85E28F-20B3-7323-AFE1-7C1DC3CA6060}"/>
                </a:ext>
              </a:extLst>
            </p:cNvPr>
            <p:cNvSpPr txBox="1"/>
            <p:nvPr/>
          </p:nvSpPr>
          <p:spPr>
            <a:xfrm>
              <a:off x="29980" y="722355"/>
              <a:ext cx="2124705" cy="430887"/>
            </a:xfrm>
            <a:prstGeom prst="rect">
              <a:avLst/>
            </a:prstGeom>
            <a:noFill/>
          </p:spPr>
          <p:txBody>
            <a:bodyPr wrap="square" rtlCol="0">
              <a:spAutoFit/>
            </a:bodyPr>
            <a:lstStyle/>
            <a:p>
              <a:r>
                <a:rPr lang="vi-VN" sz="2200" b="1" dirty="0"/>
                <a:t>Nhóm 1 + 2</a:t>
              </a:r>
              <a:endParaRPr lang="en-US" sz="2200" b="1" dirty="0"/>
            </a:p>
          </p:txBody>
        </p:sp>
      </p:grpSp>
      <p:sp>
        <p:nvSpPr>
          <p:cNvPr id="11" name="Hộp Văn bản 10">
            <a:extLst>
              <a:ext uri="{FF2B5EF4-FFF2-40B4-BE49-F238E27FC236}">
                <a16:creationId xmlns:a16="http://schemas.microsoft.com/office/drawing/2014/main" id="{D5A5C3EF-0360-0D05-AA43-69DB2084C86E}"/>
              </a:ext>
            </a:extLst>
          </p:cNvPr>
          <p:cNvSpPr txBox="1"/>
          <p:nvPr/>
        </p:nvSpPr>
        <p:spPr>
          <a:xfrm>
            <a:off x="1991444" y="374571"/>
            <a:ext cx="6439324" cy="958660"/>
          </a:xfrm>
          <a:prstGeom prst="rect">
            <a:avLst/>
          </a:prstGeom>
          <a:noFill/>
        </p:spPr>
        <p:txBody>
          <a:bodyPr wrap="square">
            <a:spAutoFit/>
          </a:bodyPr>
          <a:lstStyle/>
          <a:p>
            <a:pPr algn="just">
              <a:lnSpc>
                <a:spcPct val="150000"/>
              </a:lnSpc>
            </a:pPr>
            <a:r>
              <a:rPr lang="vi-VN" sz="2000" b="1" dirty="0"/>
              <a:t>Việc làm của nước V, có phù hợp với nguyên tắc thương mại công bằng của WTO không? Vì sao?</a:t>
            </a:r>
          </a:p>
        </p:txBody>
      </p:sp>
      <p:pic>
        <p:nvPicPr>
          <p:cNvPr id="22" name="Hình ảnh 21">
            <a:extLst>
              <a:ext uri="{FF2B5EF4-FFF2-40B4-BE49-F238E27FC236}">
                <a16:creationId xmlns:a16="http://schemas.microsoft.com/office/drawing/2014/main" id="{396ED5A3-D79A-A04C-8406-5E339FC2BA9F}"/>
              </a:ext>
            </a:extLst>
          </p:cNvPr>
          <p:cNvPicPr>
            <a:picLocks noChangeAspect="1"/>
          </p:cNvPicPr>
          <p:nvPr/>
        </p:nvPicPr>
        <p:blipFill>
          <a:blip r:embed="rId3"/>
          <a:stretch>
            <a:fillRect/>
          </a:stretch>
        </p:blipFill>
        <p:spPr>
          <a:xfrm>
            <a:off x="905256" y="1815744"/>
            <a:ext cx="1939530" cy="3327756"/>
          </a:xfrm>
          <a:prstGeom prst="rect">
            <a:avLst/>
          </a:prstGeom>
        </p:spPr>
      </p:pic>
    </p:spTree>
    <p:extLst>
      <p:ext uri="{BB962C8B-B14F-4D97-AF65-F5344CB8AC3E}">
        <p14:creationId xmlns:p14="http://schemas.microsoft.com/office/powerpoint/2010/main" val="27831386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70731A-3CC9-6199-1C26-D629231680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82F6E4-6063-82AC-9B9E-60012AC3027B}"/>
              </a:ext>
            </a:extLst>
          </p:cNvPr>
          <p:cNvSpPr txBox="1"/>
          <p:nvPr/>
        </p:nvSpPr>
        <p:spPr>
          <a:xfrm>
            <a:off x="3525012" y="203395"/>
            <a:ext cx="2093976" cy="413565"/>
          </a:xfrm>
          <a:prstGeom prst="rect">
            <a:avLst/>
          </a:prstGeom>
          <a:solidFill>
            <a:schemeClr val="accent2">
              <a:lumMod val="20000"/>
              <a:lumOff val="80000"/>
            </a:schemeClr>
          </a:solidFill>
          <a:ln>
            <a:solidFill>
              <a:srgbClr val="000000"/>
            </a:solidFill>
          </a:ln>
        </p:spPr>
        <p:txBody>
          <a:bodyPr wrap="square" rtlCol="0">
            <a:spAutoFit/>
          </a:bodyPr>
          <a:lstStyle/>
          <a:p>
            <a:pPr algn="ctr"/>
            <a:r>
              <a:rPr lang="vi-VN" sz="2000" b="1" dirty="0"/>
              <a:t>Trường hợp</a:t>
            </a:r>
            <a:r>
              <a:rPr lang="en-US" sz="2000" b="1" dirty="0"/>
              <a:t> 1</a:t>
            </a:r>
          </a:p>
        </p:txBody>
      </p:sp>
      <p:sp>
        <p:nvSpPr>
          <p:cNvPr id="7" name="Rectangle: Rounded Corners 6">
            <a:extLst>
              <a:ext uri="{FF2B5EF4-FFF2-40B4-BE49-F238E27FC236}">
                <a16:creationId xmlns:a16="http://schemas.microsoft.com/office/drawing/2014/main" id="{F766A40F-AC70-1F35-26FA-642227067620}"/>
              </a:ext>
            </a:extLst>
          </p:cNvPr>
          <p:cNvSpPr/>
          <p:nvPr/>
        </p:nvSpPr>
        <p:spPr>
          <a:xfrm>
            <a:off x="414910" y="1654346"/>
            <a:ext cx="8149590" cy="3285759"/>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Tx/>
              <a:buChar char="-"/>
            </a:pPr>
            <a:r>
              <a:rPr lang="vi-VN" sz="1800" dirty="0">
                <a:solidFill>
                  <a:srgbClr val="000000"/>
                </a:solidFill>
              </a:rPr>
              <a:t>Thương mại quốc tế phải được tiến hành trong điều kiện cạnh tranh bình đẳng như nhau giữa các thành viên của WTO, hạn chế những biện pháp thương mại không lành mạnh như bán phá giá, thực hiện trợ cấp của Chính phủ dành cho hàng xuất khẩu,... nhằm mục đích chiếm thị phần. </a:t>
            </a:r>
          </a:p>
          <a:p>
            <a:pPr marL="285750" indent="-285750" algn="just">
              <a:lnSpc>
                <a:spcPct val="150000"/>
              </a:lnSpc>
              <a:buFontTx/>
              <a:buChar char="-"/>
            </a:pPr>
            <a:r>
              <a:rPr lang="vi-VN" sz="1800" dirty="0">
                <a:solidFill>
                  <a:srgbClr val="000000"/>
                </a:solidFill>
              </a:rPr>
              <a:t>Nước V đã tính đủ, tính đúng giá thành sản xuất, chế biến, vận chuyển và các khoản phụ thu khác vào giá thành của sản phẩm gạo chất lượng cao để bán cho nước B là hoàn toàn phù hợp.</a:t>
            </a:r>
            <a:endParaRPr lang="en-US" sz="1800" dirty="0">
              <a:solidFill>
                <a:srgbClr val="000000"/>
              </a:solidFill>
            </a:endParaRPr>
          </a:p>
        </p:txBody>
      </p:sp>
      <p:sp>
        <p:nvSpPr>
          <p:cNvPr id="12" name="Hộp Văn bản 11">
            <a:extLst>
              <a:ext uri="{FF2B5EF4-FFF2-40B4-BE49-F238E27FC236}">
                <a16:creationId xmlns:a16="http://schemas.microsoft.com/office/drawing/2014/main" id="{9978B150-1E11-0A5B-A227-498F43A93428}"/>
              </a:ext>
            </a:extLst>
          </p:cNvPr>
          <p:cNvSpPr txBox="1"/>
          <p:nvPr/>
        </p:nvSpPr>
        <p:spPr>
          <a:xfrm>
            <a:off x="497205" y="699636"/>
            <a:ext cx="8149590" cy="872034"/>
          </a:xfrm>
          <a:prstGeom prst="rect">
            <a:avLst/>
          </a:prstGeom>
          <a:noFill/>
        </p:spPr>
        <p:txBody>
          <a:bodyPr wrap="square">
            <a:spAutoFit/>
          </a:bodyPr>
          <a:lstStyle/>
          <a:p>
            <a:pPr algn="just">
              <a:lnSpc>
                <a:spcPct val="150000"/>
              </a:lnSpc>
            </a:pPr>
            <a:r>
              <a:rPr lang="vi-VN" sz="1800" dirty="0"/>
              <a:t>Việc làm của nước V trong trường hợp 1 là phù hợp với nguyên tắc thương mại công bằng của WTO. Vì theo nguyên tắc thương mại công bằng:</a:t>
            </a:r>
          </a:p>
        </p:txBody>
      </p:sp>
    </p:spTree>
    <p:extLst>
      <p:ext uri="{BB962C8B-B14F-4D97-AF65-F5344CB8AC3E}">
        <p14:creationId xmlns:p14="http://schemas.microsoft.com/office/powerpoint/2010/main" val="24664858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F73C6948-78C5-9B18-C3C5-AFCC0FC7EE82}"/>
            </a:ext>
          </a:extLst>
        </p:cNvPr>
        <p:cNvGrpSpPr/>
        <p:nvPr/>
      </p:nvGrpSpPr>
      <p:grpSpPr>
        <a:xfrm>
          <a:off x="0" y="0"/>
          <a:ext cx="0" cy="0"/>
          <a:chOff x="0" y="0"/>
          <a:chExt cx="0" cy="0"/>
        </a:xfrm>
      </p:grpSpPr>
      <p:graphicFrame>
        <p:nvGraphicFramePr>
          <p:cNvPr id="12" name="Bảng 11">
            <a:extLst>
              <a:ext uri="{FF2B5EF4-FFF2-40B4-BE49-F238E27FC236}">
                <a16:creationId xmlns:a16="http://schemas.microsoft.com/office/drawing/2014/main" id="{1C85ACEF-7152-8610-1246-88A2BB7CB456}"/>
              </a:ext>
            </a:extLst>
          </p:cNvPr>
          <p:cNvGraphicFramePr>
            <a:graphicFrameLocks noGrp="1"/>
          </p:cNvGraphicFramePr>
          <p:nvPr>
            <p:extLst>
              <p:ext uri="{D42A27DB-BD31-4B8C-83A1-F6EECF244321}">
                <p14:modId xmlns:p14="http://schemas.microsoft.com/office/powerpoint/2010/main" val="292732754"/>
              </p:ext>
            </p:extLst>
          </p:nvPr>
        </p:nvGraphicFramePr>
        <p:xfrm>
          <a:off x="3313507" y="1562758"/>
          <a:ext cx="4937506" cy="2908658"/>
        </p:xfrm>
        <a:graphic>
          <a:graphicData uri="http://schemas.openxmlformats.org/drawingml/2006/table">
            <a:tbl>
              <a:tblPr firstRow="1" firstCol="1" bandRow="1"/>
              <a:tblGrid>
                <a:gridCol w="4937506">
                  <a:extLst>
                    <a:ext uri="{9D8B030D-6E8A-4147-A177-3AD203B41FA5}">
                      <a16:colId xmlns:a16="http://schemas.microsoft.com/office/drawing/2014/main" val="291121119"/>
                    </a:ext>
                  </a:extLst>
                </a:gridCol>
              </a:tblGrid>
              <a:tr h="2908658">
                <a:tc>
                  <a:txBody>
                    <a:bodyPr/>
                    <a:lstStyle/>
                    <a:p>
                      <a:pPr algn="just">
                        <a:lnSpc>
                          <a:spcPct val="150000"/>
                        </a:lnSpc>
                        <a:spcAft>
                          <a:spcPts val="1000"/>
                        </a:spcAft>
                      </a:pPr>
                      <a:r>
                        <a:rPr lang="vi-VN" sz="2000" b="1" i="0" dirty="0">
                          <a:solidFill>
                            <a:srgbClr val="000000"/>
                          </a:solidFill>
                          <a:effectLst/>
                          <a:latin typeface="+mn-lt"/>
                          <a:ea typeface="Times New Roman" panose="02020603050405020304" pitchFamily="18" charset="0"/>
                          <a:cs typeface="Arial" panose="020B0604020202020204" pitchFamily="34" charset="0"/>
                        </a:rPr>
                        <a:t>Trường hợp 2. </a:t>
                      </a:r>
                      <a:r>
                        <a:rPr lang="vi-VN" sz="2000" b="0" i="0" dirty="0">
                          <a:solidFill>
                            <a:srgbClr val="000000"/>
                          </a:solidFill>
                          <a:effectLst/>
                          <a:latin typeface="+mn-lt"/>
                          <a:ea typeface="Times New Roman" panose="02020603050405020304" pitchFamily="18" charset="0"/>
                          <a:cs typeface="Arial" panose="020B0604020202020204" pitchFamily="34" charset="0"/>
                        </a:rPr>
                        <a:t>Nước M đã không dưới một lần xem xét các đơn kiện của các doanh nghiệp trong nước khi họ cho rằng mặt hàng tôm đông lạnh của nước P, nước A đã bán phá giá ở thị trường nước M, cạnh tranh không công bằng.</a:t>
                      </a:r>
                      <a:endParaRPr lang="vi-VN" sz="20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solidFill>
                      <a:srgbClr val="C6E6A2"/>
                    </a:solidFill>
                  </a:tcPr>
                </a:tc>
                <a:extLst>
                  <a:ext uri="{0D108BD9-81ED-4DB2-BD59-A6C34878D82A}">
                    <a16:rowId xmlns:a16="http://schemas.microsoft.com/office/drawing/2014/main" val="2959497345"/>
                  </a:ext>
                </a:extLst>
              </a:tr>
            </a:tbl>
          </a:graphicData>
        </a:graphic>
      </p:graphicFrame>
      <p:grpSp>
        <p:nvGrpSpPr>
          <p:cNvPr id="4" name="Group 3">
            <a:extLst>
              <a:ext uri="{FF2B5EF4-FFF2-40B4-BE49-F238E27FC236}">
                <a16:creationId xmlns:a16="http://schemas.microsoft.com/office/drawing/2014/main" id="{12EFDE00-5088-A05E-E4DA-AED38591B91B}"/>
              </a:ext>
            </a:extLst>
          </p:cNvPr>
          <p:cNvGrpSpPr/>
          <p:nvPr/>
        </p:nvGrpSpPr>
        <p:grpSpPr>
          <a:xfrm>
            <a:off x="-105829" y="642478"/>
            <a:ext cx="2267110" cy="586449"/>
            <a:chOff x="-112425" y="644577"/>
            <a:chExt cx="2267110" cy="586449"/>
          </a:xfrm>
        </p:grpSpPr>
        <p:sp>
          <p:nvSpPr>
            <p:cNvPr id="3" name="Arrow: Pentagon 2">
              <a:extLst>
                <a:ext uri="{FF2B5EF4-FFF2-40B4-BE49-F238E27FC236}">
                  <a16:creationId xmlns:a16="http://schemas.microsoft.com/office/drawing/2014/main" id="{5A7E48CA-8A1F-E820-A215-1717732D78C5}"/>
                </a:ext>
              </a:extLst>
            </p:cNvPr>
            <p:cNvSpPr/>
            <p:nvPr/>
          </p:nvSpPr>
          <p:spPr>
            <a:xfrm>
              <a:off x="-112425" y="644577"/>
              <a:ext cx="2124705" cy="586449"/>
            </a:xfrm>
            <a:prstGeom prst="homePlate">
              <a:avLst/>
            </a:prstGeom>
            <a:solidFill>
              <a:srgbClr val="FFFFFF"/>
            </a:solidFill>
            <a:ln w="19050">
              <a:solidFill>
                <a:schemeClr val="accent4">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0560EA-F0BD-F447-F5A1-CBC5445CD5EB}"/>
                </a:ext>
              </a:extLst>
            </p:cNvPr>
            <p:cNvSpPr txBox="1"/>
            <p:nvPr/>
          </p:nvSpPr>
          <p:spPr>
            <a:xfrm>
              <a:off x="29980" y="722355"/>
              <a:ext cx="2124705" cy="430887"/>
            </a:xfrm>
            <a:prstGeom prst="rect">
              <a:avLst/>
            </a:prstGeom>
            <a:noFill/>
          </p:spPr>
          <p:txBody>
            <a:bodyPr wrap="square" rtlCol="0">
              <a:spAutoFit/>
            </a:bodyPr>
            <a:lstStyle/>
            <a:p>
              <a:r>
                <a:rPr lang="vi-VN" sz="2200" b="1" dirty="0"/>
                <a:t>Nhóm 3 + 4</a:t>
              </a:r>
              <a:endParaRPr lang="en-US" sz="2200" b="1" dirty="0"/>
            </a:p>
          </p:txBody>
        </p:sp>
      </p:grpSp>
      <p:sp>
        <p:nvSpPr>
          <p:cNvPr id="11" name="Hộp Văn bản 10">
            <a:extLst>
              <a:ext uri="{FF2B5EF4-FFF2-40B4-BE49-F238E27FC236}">
                <a16:creationId xmlns:a16="http://schemas.microsoft.com/office/drawing/2014/main" id="{35D7E6E9-12D6-1905-6DBA-5A594057FC92}"/>
              </a:ext>
            </a:extLst>
          </p:cNvPr>
          <p:cNvSpPr txBox="1"/>
          <p:nvPr/>
        </p:nvSpPr>
        <p:spPr>
          <a:xfrm>
            <a:off x="2018876" y="456369"/>
            <a:ext cx="6622204" cy="958660"/>
          </a:xfrm>
          <a:prstGeom prst="rect">
            <a:avLst/>
          </a:prstGeom>
          <a:noFill/>
        </p:spPr>
        <p:txBody>
          <a:bodyPr wrap="square">
            <a:spAutoFit/>
          </a:bodyPr>
          <a:lstStyle/>
          <a:p>
            <a:pPr algn="just">
              <a:lnSpc>
                <a:spcPct val="150000"/>
              </a:lnSpc>
            </a:pPr>
            <a:r>
              <a:rPr lang="vi-VN" sz="2000" b="1" dirty="0"/>
              <a:t>Việc làm của nước M có phù hợp với nguyên tắc thương mại công bằng của WTO không? Vì sao?</a:t>
            </a:r>
          </a:p>
        </p:txBody>
      </p:sp>
      <p:pic>
        <p:nvPicPr>
          <p:cNvPr id="22" name="Hình ảnh 21">
            <a:extLst>
              <a:ext uri="{FF2B5EF4-FFF2-40B4-BE49-F238E27FC236}">
                <a16:creationId xmlns:a16="http://schemas.microsoft.com/office/drawing/2014/main" id="{0358D3E2-EEB6-15C6-B859-0994FFABDFC6}"/>
              </a:ext>
            </a:extLst>
          </p:cNvPr>
          <p:cNvPicPr>
            <a:picLocks noChangeAspect="1"/>
          </p:cNvPicPr>
          <p:nvPr/>
        </p:nvPicPr>
        <p:blipFill>
          <a:blip r:embed="rId3"/>
          <a:stretch>
            <a:fillRect/>
          </a:stretch>
        </p:blipFill>
        <p:spPr>
          <a:xfrm>
            <a:off x="892987" y="1815744"/>
            <a:ext cx="1939530" cy="3327756"/>
          </a:xfrm>
          <a:prstGeom prst="rect">
            <a:avLst/>
          </a:prstGeom>
        </p:spPr>
      </p:pic>
    </p:spTree>
    <p:extLst>
      <p:ext uri="{BB962C8B-B14F-4D97-AF65-F5344CB8AC3E}">
        <p14:creationId xmlns:p14="http://schemas.microsoft.com/office/powerpoint/2010/main" val="28844520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F5FAFC-523A-334D-CDE5-538CD5C1CA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BDBEEE3-F2F8-7109-6A8B-733F67CD265C}"/>
              </a:ext>
            </a:extLst>
          </p:cNvPr>
          <p:cNvSpPr txBox="1"/>
          <p:nvPr/>
        </p:nvSpPr>
        <p:spPr>
          <a:xfrm>
            <a:off x="3525012" y="203395"/>
            <a:ext cx="2093976" cy="413565"/>
          </a:xfrm>
          <a:prstGeom prst="rect">
            <a:avLst/>
          </a:prstGeom>
          <a:solidFill>
            <a:schemeClr val="accent2">
              <a:lumMod val="20000"/>
              <a:lumOff val="80000"/>
            </a:schemeClr>
          </a:solidFill>
          <a:ln>
            <a:solidFill>
              <a:srgbClr val="000000"/>
            </a:solidFill>
          </a:ln>
        </p:spPr>
        <p:txBody>
          <a:bodyPr wrap="square" rtlCol="0">
            <a:spAutoFit/>
          </a:bodyPr>
          <a:lstStyle/>
          <a:p>
            <a:pPr algn="ctr"/>
            <a:r>
              <a:rPr lang="vi-VN" sz="2000" b="1" dirty="0"/>
              <a:t>Trường hợp</a:t>
            </a:r>
            <a:r>
              <a:rPr lang="en-US" sz="2000" b="1" dirty="0"/>
              <a:t> 2</a:t>
            </a:r>
          </a:p>
        </p:txBody>
      </p:sp>
      <p:sp>
        <p:nvSpPr>
          <p:cNvPr id="7" name="Rectangle: Rounded Corners 6">
            <a:extLst>
              <a:ext uri="{FF2B5EF4-FFF2-40B4-BE49-F238E27FC236}">
                <a16:creationId xmlns:a16="http://schemas.microsoft.com/office/drawing/2014/main" id="{E29E82B4-C323-01AE-DDEA-96106465B988}"/>
              </a:ext>
            </a:extLst>
          </p:cNvPr>
          <p:cNvSpPr/>
          <p:nvPr/>
        </p:nvSpPr>
        <p:spPr>
          <a:xfrm>
            <a:off x="454916" y="752153"/>
            <a:ext cx="4248530" cy="4206240"/>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rPr>
              <a:t>Thương mại công bằng là thương mại quốc tế được tiến hành trong điều kiện cạnh tranh bình đẳng như nhau giữa các thành viên của WTO, hạn chế những biện pháp thương mại không lành mạnh như bán phá giá (bán với giá thấp hơn giá thành sản phẩm), trợ cấp của Chính phủ dành cho hàng xuất khẩu,... nhằm mục đích chiếm thị phần.</a:t>
            </a:r>
          </a:p>
        </p:txBody>
      </p:sp>
      <p:sp>
        <p:nvSpPr>
          <p:cNvPr id="2" name="Rectangle: Rounded Corners 6">
            <a:extLst>
              <a:ext uri="{FF2B5EF4-FFF2-40B4-BE49-F238E27FC236}">
                <a16:creationId xmlns:a16="http://schemas.microsoft.com/office/drawing/2014/main" id="{8C39EB09-F740-F8BB-6C9A-0FAD50111F07}"/>
              </a:ext>
            </a:extLst>
          </p:cNvPr>
          <p:cNvSpPr/>
          <p:nvPr/>
        </p:nvSpPr>
        <p:spPr>
          <a:xfrm>
            <a:off x="5967602" y="813816"/>
            <a:ext cx="2624328" cy="3922776"/>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rPr>
              <a:t>Việc làm của nước M trong trường hợp 2 là phù hợp với nguyên tắc thương mại công bằng của WTO. </a:t>
            </a:r>
          </a:p>
        </p:txBody>
      </p:sp>
      <p:sp>
        <p:nvSpPr>
          <p:cNvPr id="3" name="Mũi tên: Phải Có Khía 2">
            <a:extLst>
              <a:ext uri="{FF2B5EF4-FFF2-40B4-BE49-F238E27FC236}">
                <a16:creationId xmlns:a16="http://schemas.microsoft.com/office/drawing/2014/main" id="{9D5A9160-F0A5-D9DE-AB82-34FDD53B9913}"/>
              </a:ext>
            </a:extLst>
          </p:cNvPr>
          <p:cNvSpPr/>
          <p:nvPr/>
        </p:nvSpPr>
        <p:spPr>
          <a:xfrm>
            <a:off x="4956048" y="2441448"/>
            <a:ext cx="758952" cy="484632"/>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3535959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4B460952-1925-86BA-4426-4EF0F96316C4}"/>
            </a:ext>
          </a:extLst>
        </p:cNvPr>
        <p:cNvGrpSpPr/>
        <p:nvPr/>
      </p:nvGrpSpPr>
      <p:grpSpPr>
        <a:xfrm>
          <a:off x="0" y="0"/>
          <a:ext cx="0" cy="0"/>
          <a:chOff x="0" y="0"/>
          <a:chExt cx="0" cy="0"/>
        </a:xfrm>
      </p:grpSpPr>
      <p:sp>
        <p:nvSpPr>
          <p:cNvPr id="17" name="Freeform 5">
            <a:extLst>
              <a:ext uri="{FF2B5EF4-FFF2-40B4-BE49-F238E27FC236}">
                <a16:creationId xmlns:a16="http://schemas.microsoft.com/office/drawing/2014/main" id="{41131DEA-7C27-F90E-ABAC-228381741EC9}"/>
              </a:ext>
            </a:extLst>
          </p:cNvPr>
          <p:cNvSpPr/>
          <p:nvPr/>
        </p:nvSpPr>
        <p:spPr>
          <a:xfrm>
            <a:off x="5474632" y="1775307"/>
            <a:ext cx="3505200" cy="3059361"/>
          </a:xfrm>
          <a:custGeom>
            <a:avLst/>
            <a:gdLst/>
            <a:ahLst/>
            <a:cxnLst/>
            <a:rect l="l" t="t" r="r" b="b"/>
            <a:pathLst>
              <a:path w="4091485" h="3216930">
                <a:moveTo>
                  <a:pt x="0" y="0"/>
                </a:moveTo>
                <a:lnTo>
                  <a:pt x="4091486" y="0"/>
                </a:lnTo>
                <a:lnTo>
                  <a:pt x="4091486" y="3216930"/>
                </a:lnTo>
                <a:lnTo>
                  <a:pt x="0" y="32169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20" name="Picture 41">
            <a:extLst>
              <a:ext uri="{FF2B5EF4-FFF2-40B4-BE49-F238E27FC236}">
                <a16:creationId xmlns:a16="http://schemas.microsoft.com/office/drawing/2014/main" id="{A682C2EC-7247-BF8A-ED68-20B040E2BD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39703" y="3890673"/>
            <a:ext cx="1423019" cy="1012122"/>
          </a:xfrm>
          <a:prstGeom prst="rect">
            <a:avLst/>
          </a:prstGeom>
        </p:spPr>
      </p:pic>
      <p:grpSp>
        <p:nvGrpSpPr>
          <p:cNvPr id="11" name="Nhóm 10">
            <a:extLst>
              <a:ext uri="{FF2B5EF4-FFF2-40B4-BE49-F238E27FC236}">
                <a16:creationId xmlns:a16="http://schemas.microsoft.com/office/drawing/2014/main" id="{CD77944C-F373-EF6C-FFF4-8BC8DEB2FE70}"/>
              </a:ext>
            </a:extLst>
          </p:cNvPr>
          <p:cNvGrpSpPr/>
          <p:nvPr/>
        </p:nvGrpSpPr>
        <p:grpSpPr>
          <a:xfrm>
            <a:off x="588925" y="1375410"/>
            <a:ext cx="4383314" cy="3537605"/>
            <a:chOff x="502391" y="1311996"/>
            <a:chExt cx="4383314" cy="3537605"/>
          </a:xfrm>
        </p:grpSpPr>
        <p:grpSp>
          <p:nvGrpSpPr>
            <p:cNvPr id="7" name="Group 6">
              <a:extLst>
                <a:ext uri="{FF2B5EF4-FFF2-40B4-BE49-F238E27FC236}">
                  <a16:creationId xmlns:a16="http://schemas.microsoft.com/office/drawing/2014/main" id="{08509FF0-019B-12FE-1B55-11FA2C04F309}"/>
                </a:ext>
              </a:extLst>
            </p:cNvPr>
            <p:cNvGrpSpPr/>
            <p:nvPr/>
          </p:nvGrpSpPr>
          <p:grpSpPr>
            <a:xfrm>
              <a:off x="502391" y="1311996"/>
              <a:ext cx="4383314" cy="3537605"/>
              <a:chOff x="751535" y="1189284"/>
              <a:chExt cx="4383314" cy="3537605"/>
            </a:xfrm>
          </p:grpSpPr>
          <p:sp>
            <p:nvSpPr>
              <p:cNvPr id="3" name="Rectangle: Diagonal Corners Rounded 2">
                <a:extLst>
                  <a:ext uri="{FF2B5EF4-FFF2-40B4-BE49-F238E27FC236}">
                    <a16:creationId xmlns:a16="http://schemas.microsoft.com/office/drawing/2014/main" id="{9D1C88B3-7FF7-3D98-9125-7487387D0FCD}"/>
                  </a:ext>
                </a:extLst>
              </p:cNvPr>
              <p:cNvSpPr/>
              <p:nvPr/>
            </p:nvSpPr>
            <p:spPr>
              <a:xfrm>
                <a:off x="751535" y="1189284"/>
                <a:ext cx="4383314" cy="3527385"/>
              </a:xfrm>
              <a:prstGeom prst="round2Diag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6AE23B-FD9D-E68A-F6BF-E9112DBDDB9A}"/>
                  </a:ext>
                </a:extLst>
              </p:cNvPr>
              <p:cNvSpPr txBox="1"/>
              <p:nvPr/>
            </p:nvSpPr>
            <p:spPr>
              <a:xfrm>
                <a:off x="893666" y="1593018"/>
                <a:ext cx="3983074" cy="3133871"/>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100"/>
                  </a:spcBef>
                  <a:spcAft>
                    <a:spcPts val="100"/>
                  </a:spcAft>
                  <a:buClr>
                    <a:srgbClr val="000000"/>
                  </a:buClr>
                  <a:buSzTx/>
                  <a:buAutoNum type="arabicPeriod"/>
                  <a:tabLst/>
                  <a:defRPr/>
                </a:pPr>
                <a:r>
                  <a:rPr kumimoji="0" lang="vi-VN" sz="19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Nguyên tắc minh bạch của WTO đề cập tới những nội dung cơ bản gì?</a:t>
                </a:r>
              </a:p>
              <a:p>
                <a:pPr marL="342900" marR="0" lvl="0" indent="-342900" algn="just" defTabSz="914400" rtl="0" eaLnBrk="1" fontAlgn="auto" latinLnBrk="0" hangingPunct="1">
                  <a:lnSpc>
                    <a:spcPct val="150000"/>
                  </a:lnSpc>
                  <a:spcBef>
                    <a:spcPts val="100"/>
                  </a:spcBef>
                  <a:spcAft>
                    <a:spcPts val="100"/>
                  </a:spcAft>
                  <a:buClr>
                    <a:srgbClr val="000000"/>
                  </a:buClr>
                  <a:buSzTx/>
                  <a:buAutoNum type="arabicPeriod"/>
                  <a:tabLst/>
                  <a:defRPr/>
                </a:pPr>
                <a:r>
                  <a:rPr kumimoji="0" lang="vi-VN" sz="19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Để bảo đảm nguyên tắc minh bạch trong thương mại quốc tế, các nước thành viên của WTO phải làm gì?</a:t>
                </a:r>
              </a:p>
            </p:txBody>
          </p:sp>
        </p:grpSp>
        <p:sp>
          <p:nvSpPr>
            <p:cNvPr id="2" name="TextBox 1">
              <a:extLst>
                <a:ext uri="{FF2B5EF4-FFF2-40B4-BE49-F238E27FC236}">
                  <a16:creationId xmlns:a16="http://schemas.microsoft.com/office/drawing/2014/main" id="{C53498FC-5D38-4157-0A42-A1FC5F0FB764}"/>
                </a:ext>
              </a:extLst>
            </p:cNvPr>
            <p:cNvSpPr txBox="1"/>
            <p:nvPr/>
          </p:nvSpPr>
          <p:spPr>
            <a:xfrm>
              <a:off x="756390" y="1431446"/>
              <a:ext cx="3875315" cy="430887"/>
            </a:xfrm>
            <a:prstGeom prst="rect">
              <a:avLst/>
            </a:prstGeom>
            <a:noFill/>
          </p:spPr>
          <p:txBody>
            <a:bodyPr wrap="square" rtlCol="0">
              <a:spAutoFit/>
            </a:bodyPr>
            <a:lstStyle/>
            <a:p>
              <a:pPr algn="ctr"/>
              <a:r>
                <a:rPr lang="en-US" sz="2200" b="1" dirty="0">
                  <a:solidFill>
                    <a:schemeClr val="accent6">
                      <a:lumMod val="25000"/>
                    </a:schemeClr>
                  </a:solidFill>
                </a:rPr>
                <a:t>LÀM VIỆC NHÓM </a:t>
              </a:r>
            </a:p>
          </p:txBody>
        </p:sp>
      </p:grpSp>
      <p:sp>
        <p:nvSpPr>
          <p:cNvPr id="5" name="Hộp Văn bản 4">
            <a:extLst>
              <a:ext uri="{FF2B5EF4-FFF2-40B4-BE49-F238E27FC236}">
                <a16:creationId xmlns:a16="http://schemas.microsoft.com/office/drawing/2014/main" id="{7C550F71-4884-C762-38FA-553CF04CAD4D}"/>
              </a:ext>
            </a:extLst>
          </p:cNvPr>
          <p:cNvSpPr txBox="1"/>
          <p:nvPr/>
        </p:nvSpPr>
        <p:spPr>
          <a:xfrm>
            <a:off x="2064258" y="411201"/>
            <a:ext cx="5015484" cy="577850"/>
          </a:xfrm>
          <a:prstGeom prst="rect">
            <a:avLst/>
          </a:prstGeom>
          <a:noFill/>
        </p:spPr>
        <p:txBody>
          <a:bodyPr wrap="square">
            <a:spAutoFit/>
          </a:bodyPr>
          <a:lstStyle/>
          <a:p>
            <a:pPr algn="ctr">
              <a:lnSpc>
                <a:spcPct val="150000"/>
              </a:lnSpc>
            </a:pPr>
            <a:r>
              <a:rPr lang="vi-VN" sz="2400" b="1" dirty="0">
                <a:solidFill>
                  <a:srgbClr val="C00000"/>
                </a:solidFill>
              </a:rPr>
              <a:t>d. Nguyên tắc minh bạch</a:t>
            </a:r>
          </a:p>
        </p:txBody>
      </p:sp>
    </p:spTree>
    <p:extLst>
      <p:ext uri="{BB962C8B-B14F-4D97-AF65-F5344CB8AC3E}">
        <p14:creationId xmlns:p14="http://schemas.microsoft.com/office/powerpoint/2010/main" val="42177098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0D48-5E7B-B135-1F82-767B1606A7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F4B5DF-829E-0136-1615-E5FE3FEDC278}"/>
              </a:ext>
            </a:extLst>
          </p:cNvPr>
          <p:cNvSpPr txBox="1"/>
          <p:nvPr/>
        </p:nvSpPr>
        <p:spPr>
          <a:xfrm>
            <a:off x="382455" y="245760"/>
            <a:ext cx="4884489" cy="465197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just">
              <a:lnSpc>
                <a:spcPct val="150000"/>
              </a:lnSpc>
              <a:spcBef>
                <a:spcPts val="100"/>
              </a:spcBef>
              <a:spcAft>
                <a:spcPts val="100"/>
              </a:spcAft>
              <a:defRPr/>
            </a:pPr>
            <a:r>
              <a:rPr lang="vi-VN" sz="2000" b="1" i="1" dirty="0">
                <a:solidFill>
                  <a:srgbClr val="000000"/>
                </a:solidFill>
                <a:latin typeface="Arial" panose="020B0604020202020204" pitchFamily="34" charset="0"/>
                <a:ea typeface="Times New Roman" panose="02020603050405020304" pitchFamily="18" charset="0"/>
              </a:rPr>
              <a:t>Nội dung của nguyên tắc minh bạch: </a:t>
            </a:r>
            <a:r>
              <a:rPr lang="vi-VN" sz="2000" dirty="0">
                <a:solidFill>
                  <a:srgbClr val="000000"/>
                </a:solidFill>
                <a:latin typeface="Arial" panose="020B0604020202020204" pitchFamily="34" charset="0"/>
                <a:ea typeface="Times New Roman" panose="02020603050405020304" pitchFamily="18" charset="0"/>
              </a:rPr>
              <a:t>để tránh sự </a:t>
            </a:r>
            <a:r>
              <a:rPr lang="vi-VN" sz="2000" dirty="0" err="1">
                <a:solidFill>
                  <a:srgbClr val="000000"/>
                </a:solidFill>
                <a:latin typeface="Arial" panose="020B0604020202020204" pitchFamily="34" charset="0"/>
                <a:ea typeface="Times New Roman" panose="02020603050405020304" pitchFamily="18" charset="0"/>
              </a:rPr>
              <a:t>tuỳ</a:t>
            </a:r>
            <a:r>
              <a:rPr lang="vi-VN" sz="2000" dirty="0">
                <a:solidFill>
                  <a:srgbClr val="000000"/>
                </a:solidFill>
                <a:latin typeface="Arial" panose="020B0604020202020204" pitchFamily="34" charset="0"/>
                <a:ea typeface="Times New Roman" panose="02020603050405020304" pitchFamily="18" charset="0"/>
              </a:rPr>
              <a:t> tiện và có thể dự đoán được trước đòi hỏi, các nước thành viên phải thông báo, trả lời những thông tin cần thiết về mọi biện pháp có liên quan hoặc tác động đến việc thi hành các hiệp định thương mại quốc tế cho các nước khác và cho các cơ quan giám sát việc thực hiện các hiệp định thương mại đa phương của WTO.</a:t>
            </a:r>
          </a:p>
        </p:txBody>
      </p:sp>
      <p:pic>
        <p:nvPicPr>
          <p:cNvPr id="7" name="Picture 6">
            <a:extLst>
              <a:ext uri="{FF2B5EF4-FFF2-40B4-BE49-F238E27FC236}">
                <a16:creationId xmlns:a16="http://schemas.microsoft.com/office/drawing/2014/main" id="{4FD47E6A-FA4C-4C89-B637-524490696FE7}"/>
              </a:ext>
            </a:extLst>
          </p:cNvPr>
          <p:cNvPicPr>
            <a:picLocks noChangeAspect="1"/>
          </p:cNvPicPr>
          <p:nvPr/>
        </p:nvPicPr>
        <p:blipFill>
          <a:blip r:embed="rId2"/>
          <a:stretch>
            <a:fillRect/>
          </a:stretch>
        </p:blipFill>
        <p:spPr>
          <a:xfrm rot="20574810">
            <a:off x="5610259" y="1678308"/>
            <a:ext cx="4009265" cy="4009265"/>
          </a:xfrm>
          <a:prstGeom prst="ellipse">
            <a:avLst/>
          </a:prstGeom>
        </p:spPr>
      </p:pic>
    </p:spTree>
    <p:extLst>
      <p:ext uri="{BB962C8B-B14F-4D97-AF65-F5344CB8AC3E}">
        <p14:creationId xmlns:p14="http://schemas.microsoft.com/office/powerpoint/2010/main" val="7348016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1AB3-00E5-BD68-11D0-CFD949627AE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46E3701-07AC-EF69-B919-71CD7F8D078D}"/>
              </a:ext>
            </a:extLst>
          </p:cNvPr>
          <p:cNvGrpSpPr/>
          <p:nvPr/>
        </p:nvGrpSpPr>
        <p:grpSpPr>
          <a:xfrm>
            <a:off x="333829" y="250215"/>
            <a:ext cx="8295032" cy="872034"/>
            <a:chOff x="304801" y="349237"/>
            <a:chExt cx="8295032" cy="872034"/>
          </a:xfrm>
        </p:grpSpPr>
        <p:sp>
          <p:nvSpPr>
            <p:cNvPr id="5" name="TextBox 4">
              <a:extLst>
                <a:ext uri="{FF2B5EF4-FFF2-40B4-BE49-F238E27FC236}">
                  <a16:creationId xmlns:a16="http://schemas.microsoft.com/office/drawing/2014/main" id="{81B576DD-DC66-D609-887D-362B6AB2600B}"/>
                </a:ext>
              </a:extLst>
            </p:cNvPr>
            <p:cNvSpPr txBox="1"/>
            <p:nvPr/>
          </p:nvSpPr>
          <p:spPr>
            <a:xfrm>
              <a:off x="1335314" y="349237"/>
              <a:ext cx="7264519" cy="872034"/>
            </a:xfrm>
            <a:prstGeom prst="rect">
              <a:avLst/>
            </a:prstGeom>
            <a:noFill/>
          </p:spPr>
          <p:txBody>
            <a:bodyPr wrap="square">
              <a:spAutoFit/>
            </a:bodyPr>
            <a:lstStyle/>
            <a:p>
              <a:pPr algn="just">
                <a:lnSpc>
                  <a:spcPct val="150000"/>
                </a:lnSpc>
              </a:pPr>
              <a:r>
                <a:rPr lang="vi-VN" sz="1800" i="1" dirty="0">
                  <a:solidFill>
                    <a:srgbClr val="C00000"/>
                  </a:solidFill>
                </a:rPr>
                <a:t>Việt Nam và nước Q trong các trường hợp có thực hiện đúng nguyên tắc minh bạch của WTO không? Vì sao?</a:t>
              </a:r>
              <a:endParaRPr lang="en-US" sz="1800" i="1" dirty="0">
                <a:solidFill>
                  <a:srgbClr val="C00000"/>
                </a:solidFill>
              </a:endParaRPr>
            </a:p>
          </p:txBody>
        </p:sp>
        <p:sp>
          <p:nvSpPr>
            <p:cNvPr id="6" name="Freeform 5">
              <a:extLst>
                <a:ext uri="{FF2B5EF4-FFF2-40B4-BE49-F238E27FC236}">
                  <a16:creationId xmlns:a16="http://schemas.microsoft.com/office/drawing/2014/main" id="{AD3E6788-3CF5-330A-F52F-936BC2E473C1}"/>
                </a:ext>
              </a:extLst>
            </p:cNvPr>
            <p:cNvSpPr/>
            <p:nvPr/>
          </p:nvSpPr>
          <p:spPr>
            <a:xfrm>
              <a:off x="304801" y="461087"/>
              <a:ext cx="951709" cy="676903"/>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28" name="Group 27">
            <a:extLst>
              <a:ext uri="{FF2B5EF4-FFF2-40B4-BE49-F238E27FC236}">
                <a16:creationId xmlns:a16="http://schemas.microsoft.com/office/drawing/2014/main" id="{E6157BE8-AC81-5ADE-9E2B-976C499A0145}"/>
              </a:ext>
            </a:extLst>
          </p:cNvPr>
          <p:cNvGrpSpPr/>
          <p:nvPr/>
        </p:nvGrpSpPr>
        <p:grpSpPr>
          <a:xfrm>
            <a:off x="114649" y="1208491"/>
            <a:ext cx="4783599" cy="3814798"/>
            <a:chOff x="319315" y="1048657"/>
            <a:chExt cx="4783599" cy="3814798"/>
          </a:xfrm>
        </p:grpSpPr>
        <p:grpSp>
          <p:nvGrpSpPr>
            <p:cNvPr id="25" name="Group 24">
              <a:extLst>
                <a:ext uri="{FF2B5EF4-FFF2-40B4-BE49-F238E27FC236}">
                  <a16:creationId xmlns:a16="http://schemas.microsoft.com/office/drawing/2014/main" id="{B7860911-A948-24A0-E6BC-83D2687BFCA5}"/>
                </a:ext>
              </a:extLst>
            </p:cNvPr>
            <p:cNvGrpSpPr/>
            <p:nvPr/>
          </p:nvGrpSpPr>
          <p:grpSpPr>
            <a:xfrm>
              <a:off x="319315" y="1248229"/>
              <a:ext cx="4783599" cy="3615226"/>
              <a:chOff x="417797" y="1386115"/>
              <a:chExt cx="5748706" cy="3615226"/>
            </a:xfrm>
          </p:grpSpPr>
          <p:sp>
            <p:nvSpPr>
              <p:cNvPr id="23" name="Rectangle: Diagonal Corners Rounded 22">
                <a:extLst>
                  <a:ext uri="{FF2B5EF4-FFF2-40B4-BE49-F238E27FC236}">
                    <a16:creationId xmlns:a16="http://schemas.microsoft.com/office/drawing/2014/main" id="{3B77A882-4E93-4C07-8AA4-04F7591307B7}"/>
                  </a:ext>
                </a:extLst>
              </p:cNvPr>
              <p:cNvSpPr/>
              <p:nvPr/>
            </p:nvSpPr>
            <p:spPr>
              <a:xfrm>
                <a:off x="417797" y="1386115"/>
                <a:ext cx="5748706" cy="3488871"/>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E9BAD9-E772-3461-3D9D-7A36DF8737E1}"/>
                  </a:ext>
                </a:extLst>
              </p:cNvPr>
              <p:cNvSpPr txBox="1"/>
              <p:nvPr/>
            </p:nvSpPr>
            <p:spPr>
              <a:xfrm>
                <a:off x="519777" y="1512827"/>
                <a:ext cx="5646726" cy="3488514"/>
              </a:xfrm>
              <a:prstGeom prst="rect">
                <a:avLst/>
              </a:prstGeom>
              <a:noFill/>
            </p:spPr>
            <p:txBody>
              <a:bodyPr wrap="square">
                <a:spAutoFit/>
              </a:bodyPr>
              <a:lstStyle/>
              <a:p>
                <a:pPr algn="just">
                  <a:lnSpc>
                    <a:spcPct val="150000"/>
                  </a:lnSpc>
                </a:pPr>
                <a:r>
                  <a:rPr lang="vi-VN" sz="1800" dirty="0"/>
                  <a:t>Việt Nam là thành viên của WTO nên hằng năm đều thực hiện việc thông báo cho các cơ quan giám sát việc thực hiện các hiệp định thương mại đa phương của WTO và cho các thành viên khác những biện pháp mà nước mình áp dụng có ảnh hưởng đến việc thực hiện hiệp định thương mại quốc tế đã được Việt Nam kí kết.</a:t>
                </a:r>
                <a:endParaRPr lang="en-US" sz="1800" i="1" dirty="0">
                  <a:solidFill>
                    <a:srgbClr val="C00000"/>
                  </a:solidFill>
                </a:endParaRPr>
              </a:p>
            </p:txBody>
          </p:sp>
        </p:grpSp>
        <p:sp>
          <p:nvSpPr>
            <p:cNvPr id="27" name="Rectangle: Diagonal Corners Rounded 26">
              <a:extLst>
                <a:ext uri="{FF2B5EF4-FFF2-40B4-BE49-F238E27FC236}">
                  <a16:creationId xmlns:a16="http://schemas.microsoft.com/office/drawing/2014/main" id="{88D52804-0545-EB1D-C81B-A508F5FCD4FE}"/>
                </a:ext>
              </a:extLst>
            </p:cNvPr>
            <p:cNvSpPr/>
            <p:nvPr/>
          </p:nvSpPr>
          <p:spPr>
            <a:xfrm>
              <a:off x="2002429" y="1048657"/>
              <a:ext cx="1502229" cy="399143"/>
            </a:xfrm>
            <a:prstGeom prst="round2DiagRect">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Nhóm 1, 2</a:t>
              </a:r>
            </a:p>
          </p:txBody>
        </p:sp>
      </p:grpSp>
      <p:grpSp>
        <p:nvGrpSpPr>
          <p:cNvPr id="29" name="Group 28">
            <a:extLst>
              <a:ext uri="{FF2B5EF4-FFF2-40B4-BE49-F238E27FC236}">
                <a16:creationId xmlns:a16="http://schemas.microsoft.com/office/drawing/2014/main" id="{93BDAC8F-1CBA-8C0E-767C-1D5DD89286BE}"/>
              </a:ext>
            </a:extLst>
          </p:cNvPr>
          <p:cNvGrpSpPr/>
          <p:nvPr/>
        </p:nvGrpSpPr>
        <p:grpSpPr>
          <a:xfrm>
            <a:off x="4996601" y="1204611"/>
            <a:ext cx="4068343" cy="3688674"/>
            <a:chOff x="210663" y="1244349"/>
            <a:chExt cx="4068343" cy="3688674"/>
          </a:xfrm>
        </p:grpSpPr>
        <p:grpSp>
          <p:nvGrpSpPr>
            <p:cNvPr id="30" name="Group 29">
              <a:extLst>
                <a:ext uri="{FF2B5EF4-FFF2-40B4-BE49-F238E27FC236}">
                  <a16:creationId xmlns:a16="http://schemas.microsoft.com/office/drawing/2014/main" id="{C5B9CA6D-60EE-24B7-E839-4CEAB059BD7D}"/>
                </a:ext>
              </a:extLst>
            </p:cNvPr>
            <p:cNvGrpSpPr/>
            <p:nvPr/>
          </p:nvGrpSpPr>
          <p:grpSpPr>
            <a:xfrm>
              <a:off x="210663" y="1447801"/>
              <a:ext cx="4068343" cy="3485222"/>
              <a:chOff x="287224" y="1585687"/>
              <a:chExt cx="4889144" cy="3485222"/>
            </a:xfrm>
          </p:grpSpPr>
          <p:sp>
            <p:nvSpPr>
              <p:cNvPr id="33" name="Rectangle: Diagonal Corners Rounded 32">
                <a:extLst>
                  <a:ext uri="{FF2B5EF4-FFF2-40B4-BE49-F238E27FC236}">
                    <a16:creationId xmlns:a16="http://schemas.microsoft.com/office/drawing/2014/main" id="{D1D0FC99-8B24-3E46-9887-AE48532B0A2C}"/>
                  </a:ext>
                </a:extLst>
              </p:cNvPr>
              <p:cNvSpPr/>
              <p:nvPr/>
            </p:nvSpPr>
            <p:spPr>
              <a:xfrm>
                <a:off x="287224" y="1585687"/>
                <a:ext cx="4846370" cy="3485222"/>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5FD1A59-909F-6750-96CE-ACF90E2948DC}"/>
                  </a:ext>
                </a:extLst>
              </p:cNvPr>
              <p:cNvSpPr txBox="1"/>
              <p:nvPr/>
            </p:nvSpPr>
            <p:spPr>
              <a:xfrm>
                <a:off x="417797" y="1690600"/>
                <a:ext cx="4758571" cy="3365024"/>
              </a:xfrm>
              <a:prstGeom prst="rect">
                <a:avLst/>
              </a:prstGeom>
              <a:noFill/>
            </p:spPr>
            <p:txBody>
              <a:bodyPr wrap="square">
                <a:spAutoFit/>
              </a:bodyPr>
              <a:lstStyle/>
              <a:p>
                <a:pPr algn="just">
                  <a:lnSpc>
                    <a:spcPct val="150000"/>
                  </a:lnSpc>
                </a:pPr>
                <a:r>
                  <a:rPr lang="vi-VN" sz="1800" dirty="0"/>
                  <a:t>Nước Q (thành viên của WTO) ban hành Luật Quản lí ngoại thương và cho rằng luật này chỉ liên quan đến hoạt động ngoại thương của nước mình nên đã không thông báo cho các cơ quan giám sát việc thực hiện các hiệp định thương mại đa phương của WTO.</a:t>
                </a:r>
                <a:endParaRPr lang="en-US" sz="1800" i="1" dirty="0">
                  <a:solidFill>
                    <a:srgbClr val="C00000"/>
                  </a:solidFill>
                </a:endParaRPr>
              </a:p>
            </p:txBody>
          </p:sp>
        </p:grpSp>
        <p:sp>
          <p:nvSpPr>
            <p:cNvPr id="31" name="Rectangle: Diagonal Corners Rounded 30">
              <a:extLst>
                <a:ext uri="{FF2B5EF4-FFF2-40B4-BE49-F238E27FC236}">
                  <a16:creationId xmlns:a16="http://schemas.microsoft.com/office/drawing/2014/main" id="{D28CB192-A98A-2FEF-3375-14C04A9AC52A}"/>
                </a:ext>
              </a:extLst>
            </p:cNvPr>
            <p:cNvSpPr/>
            <p:nvPr/>
          </p:nvSpPr>
          <p:spPr>
            <a:xfrm>
              <a:off x="1475923" y="1244349"/>
              <a:ext cx="1502229" cy="399143"/>
            </a:xfrm>
            <a:prstGeom prst="round2DiagRect">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Nhóm 3, 4</a:t>
              </a:r>
            </a:p>
          </p:txBody>
        </p:sp>
      </p:grpSp>
    </p:spTree>
    <p:extLst>
      <p:ext uri="{BB962C8B-B14F-4D97-AF65-F5344CB8AC3E}">
        <p14:creationId xmlns:p14="http://schemas.microsoft.com/office/powerpoint/2010/main" val="38730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13C3C-EDB3-3B82-6250-C6229C61C1E0}"/>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A279AE0-DA9B-ED15-EDF5-4AECDCD9B376}"/>
              </a:ext>
            </a:extLst>
          </p:cNvPr>
          <p:cNvSpPr/>
          <p:nvPr/>
        </p:nvSpPr>
        <p:spPr>
          <a:xfrm>
            <a:off x="186991" y="185389"/>
            <a:ext cx="1908628" cy="304800"/>
          </a:xfrm>
          <a:prstGeom prst="roundRect">
            <a:avLst>
              <a:gd name="adj" fmla="val 50000"/>
            </a:avLst>
          </a:prstGeom>
          <a:solidFill>
            <a:srgbClr val="C6E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Trường hợp 1</a:t>
            </a:r>
          </a:p>
        </p:txBody>
      </p:sp>
      <p:grpSp>
        <p:nvGrpSpPr>
          <p:cNvPr id="8" name="Group 7">
            <a:extLst>
              <a:ext uri="{FF2B5EF4-FFF2-40B4-BE49-F238E27FC236}">
                <a16:creationId xmlns:a16="http://schemas.microsoft.com/office/drawing/2014/main" id="{87C1ABA0-4371-566D-7EFF-9C0B8E5A26EB}"/>
              </a:ext>
            </a:extLst>
          </p:cNvPr>
          <p:cNvGrpSpPr/>
          <p:nvPr/>
        </p:nvGrpSpPr>
        <p:grpSpPr>
          <a:xfrm>
            <a:off x="186991" y="799248"/>
            <a:ext cx="4883072" cy="3983064"/>
            <a:chOff x="314027" y="3213264"/>
            <a:chExt cx="4883072" cy="3983064"/>
          </a:xfrm>
        </p:grpSpPr>
        <p:sp>
          <p:nvSpPr>
            <p:cNvPr id="2" name="Rectangle 1">
              <a:extLst>
                <a:ext uri="{FF2B5EF4-FFF2-40B4-BE49-F238E27FC236}">
                  <a16:creationId xmlns:a16="http://schemas.microsoft.com/office/drawing/2014/main" id="{1D98B68D-23FC-822E-B4FF-D95C07A32819}"/>
                </a:ext>
              </a:extLst>
            </p:cNvPr>
            <p:cNvSpPr/>
            <p:nvPr/>
          </p:nvSpPr>
          <p:spPr>
            <a:xfrm>
              <a:off x="314027" y="3213264"/>
              <a:ext cx="4883072" cy="398306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348A50-D35B-7BD4-0C95-018DAF10E52C}"/>
                </a:ext>
              </a:extLst>
            </p:cNvPr>
            <p:cNvSpPr txBox="1"/>
            <p:nvPr/>
          </p:nvSpPr>
          <p:spPr>
            <a:xfrm>
              <a:off x="418762" y="3323847"/>
              <a:ext cx="4673601" cy="3780522"/>
            </a:xfrm>
            <a:prstGeom prst="rect">
              <a:avLst/>
            </a:prstGeom>
            <a:noFill/>
          </p:spPr>
          <p:txBody>
            <a:bodyPr wrap="square" rtlCol="0">
              <a:spAutoFit/>
            </a:bodyPr>
            <a:lstStyle/>
            <a:p>
              <a:pPr algn="just">
                <a:lnSpc>
                  <a:spcPct val="150000"/>
                </a:lnSpc>
              </a:pPr>
              <a:r>
                <a:rPr lang="vi-VN" sz="1800" dirty="0">
                  <a:latin typeface="Arial" panose="020B0604020202020204" pitchFamily="34" charset="0"/>
                  <a:cs typeface="Arial" panose="020B0604020202020204" pitchFamily="34" charset="0"/>
                </a:rPr>
                <a:t>Theo nguyên tắc minh bạch thì các nước thành viên phải thông báo, trả lời những thông tin cần thiết về mọi biện pháp có liên quan hoặc tác động đến việc thi hành các hiệp định thương mại quốc tế cho các nước khác và cho các cơ quan giám sát việc thực hiện các hiệp định thương mại đa phương của WTO để tránh sự </a:t>
              </a:r>
              <a:r>
                <a:rPr lang="vi-VN" sz="1800" dirty="0" err="1">
                  <a:latin typeface="Arial" panose="020B0604020202020204" pitchFamily="34" charset="0"/>
                  <a:cs typeface="Arial" panose="020B0604020202020204" pitchFamily="34" charset="0"/>
                </a:rPr>
                <a:t>tuỳ</a:t>
              </a:r>
              <a:r>
                <a:rPr lang="vi-VN" sz="1800" dirty="0">
                  <a:latin typeface="Arial" panose="020B0604020202020204" pitchFamily="34" charset="0"/>
                  <a:cs typeface="Arial" panose="020B0604020202020204" pitchFamily="34" charset="0"/>
                </a:rPr>
                <a:t> tiện và có thể dự đoán được trước.</a:t>
              </a:r>
              <a:endParaRPr lang="en-US" sz="18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CC9E13BD-53FB-1EAE-022D-1A64E3DC0FD5}"/>
              </a:ext>
            </a:extLst>
          </p:cNvPr>
          <p:cNvGrpSpPr/>
          <p:nvPr/>
        </p:nvGrpSpPr>
        <p:grpSpPr>
          <a:xfrm>
            <a:off x="5722632" y="1753953"/>
            <a:ext cx="3338285" cy="1819653"/>
            <a:chOff x="5319486" y="3057786"/>
            <a:chExt cx="3338285" cy="1819653"/>
          </a:xfrm>
        </p:grpSpPr>
        <p:sp>
          <p:nvSpPr>
            <p:cNvPr id="9" name="Freeform 3">
              <a:extLst>
                <a:ext uri="{FF2B5EF4-FFF2-40B4-BE49-F238E27FC236}">
                  <a16:creationId xmlns:a16="http://schemas.microsoft.com/office/drawing/2014/main" id="{FD6C1FB9-E6EE-FF01-7749-9B7A18E711C0}"/>
                </a:ext>
              </a:extLst>
            </p:cNvPr>
            <p:cNvSpPr/>
            <p:nvPr/>
          </p:nvSpPr>
          <p:spPr>
            <a:xfrm>
              <a:off x="5319486" y="3057786"/>
              <a:ext cx="3338285" cy="1819653"/>
            </a:xfrm>
            <a:custGeom>
              <a:avLst/>
              <a:gdLst/>
              <a:ahLst/>
              <a:cxnLst/>
              <a:rect l="l" t="t" r="r" b="b"/>
              <a:pathLst>
                <a:path w="3836240" h="2052388">
                  <a:moveTo>
                    <a:pt x="0" y="0"/>
                  </a:moveTo>
                  <a:lnTo>
                    <a:pt x="3836240" y="0"/>
                  </a:lnTo>
                  <a:lnTo>
                    <a:pt x="3836240" y="2052389"/>
                  </a:lnTo>
                  <a:lnTo>
                    <a:pt x="0" y="20523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9D050D9F-7E5C-918A-B88F-8813F781DED0}"/>
                </a:ext>
              </a:extLst>
            </p:cNvPr>
            <p:cNvSpPr txBox="1"/>
            <p:nvPr/>
          </p:nvSpPr>
          <p:spPr>
            <a:xfrm>
              <a:off x="5736772" y="3323846"/>
              <a:ext cx="2648857" cy="1287532"/>
            </a:xfrm>
            <a:prstGeom prst="rect">
              <a:avLst/>
            </a:prstGeom>
            <a:noFill/>
          </p:spPr>
          <p:txBody>
            <a:bodyPr wrap="square">
              <a:spAutoFit/>
            </a:bodyPr>
            <a:lstStyle/>
            <a:p>
              <a:pPr algn="ctr">
                <a:lnSpc>
                  <a:spcPct val="150000"/>
                </a:lnSpc>
              </a:pPr>
              <a:r>
                <a:rPr lang="vi-VN" sz="1800" dirty="0"/>
                <a:t>Việt Nam đã thực hiện đúng nguyên tắc minh bạch của WTO. </a:t>
              </a:r>
              <a:endParaRPr lang="en-US" sz="1800" dirty="0"/>
            </a:p>
          </p:txBody>
        </p:sp>
      </p:grpSp>
      <p:sp>
        <p:nvSpPr>
          <p:cNvPr id="13" name="Arrow: Notched Right 12">
            <a:extLst>
              <a:ext uri="{FF2B5EF4-FFF2-40B4-BE49-F238E27FC236}">
                <a16:creationId xmlns:a16="http://schemas.microsoft.com/office/drawing/2014/main" id="{8E93DDCC-FB43-782C-9A7C-73F5B90B3E39}"/>
              </a:ext>
            </a:extLst>
          </p:cNvPr>
          <p:cNvSpPr/>
          <p:nvPr/>
        </p:nvSpPr>
        <p:spPr>
          <a:xfrm>
            <a:off x="5200767" y="2663780"/>
            <a:ext cx="417286" cy="254000"/>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3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B9B6E941-EB41-1A71-5F71-73B25223CAF9}"/>
            </a:ext>
          </a:extLst>
        </p:cNvPr>
        <p:cNvGrpSpPr/>
        <p:nvPr/>
      </p:nvGrpSpPr>
      <p:grpSpPr>
        <a:xfrm>
          <a:off x="0" y="0"/>
          <a:ext cx="0" cy="0"/>
          <a:chOff x="0" y="0"/>
          <a:chExt cx="0" cy="0"/>
        </a:xfrm>
      </p:grpSpPr>
      <p:pic>
        <p:nvPicPr>
          <p:cNvPr id="2" name="OpenDown.net_YouTube_Viet-Nam-sau-15-nam-gia-nhap-WTO_Media_Jx65ijP3i6w_002_720p">
            <a:hlinkClick r:id="" action="ppaction://media"/>
            <a:extLst>
              <a:ext uri="{FF2B5EF4-FFF2-40B4-BE49-F238E27FC236}">
                <a16:creationId xmlns:a16="http://schemas.microsoft.com/office/drawing/2014/main" id="{F694218D-A955-ABEE-5460-DC7BD95A26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584969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8649C-801C-E5FD-842C-991F5D235501}"/>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9A2DE28-82C2-6443-7B3D-056440E83354}"/>
              </a:ext>
            </a:extLst>
          </p:cNvPr>
          <p:cNvSpPr/>
          <p:nvPr/>
        </p:nvSpPr>
        <p:spPr>
          <a:xfrm>
            <a:off x="260143" y="138414"/>
            <a:ext cx="2144729" cy="427259"/>
          </a:xfrm>
          <a:prstGeom prst="roundRect">
            <a:avLst>
              <a:gd name="adj" fmla="val 50000"/>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ysClr val="windowText" lastClr="000000"/>
                </a:solidFill>
              </a:rPr>
              <a:t>Trường</a:t>
            </a:r>
            <a:r>
              <a:rPr lang="en-US" sz="2000" b="1" dirty="0">
                <a:solidFill>
                  <a:sysClr val="windowText" lastClr="000000"/>
                </a:solidFill>
              </a:rPr>
              <a:t> </a:t>
            </a:r>
            <a:r>
              <a:rPr lang="en-US" sz="2000" b="1" dirty="0" err="1">
                <a:solidFill>
                  <a:sysClr val="windowText" lastClr="000000"/>
                </a:solidFill>
              </a:rPr>
              <a:t>hợp</a:t>
            </a:r>
            <a:r>
              <a:rPr lang="en-US" sz="2000" b="1" dirty="0">
                <a:solidFill>
                  <a:sysClr val="windowText" lastClr="000000"/>
                </a:solidFill>
              </a:rPr>
              <a:t> 2</a:t>
            </a:r>
          </a:p>
        </p:txBody>
      </p:sp>
      <p:grpSp>
        <p:nvGrpSpPr>
          <p:cNvPr id="8" name="Group 7">
            <a:extLst>
              <a:ext uri="{FF2B5EF4-FFF2-40B4-BE49-F238E27FC236}">
                <a16:creationId xmlns:a16="http://schemas.microsoft.com/office/drawing/2014/main" id="{A2142C3F-76AC-CB81-B5DB-90FC534D3CAB}"/>
              </a:ext>
            </a:extLst>
          </p:cNvPr>
          <p:cNvGrpSpPr/>
          <p:nvPr/>
        </p:nvGrpSpPr>
        <p:grpSpPr>
          <a:xfrm>
            <a:off x="260143" y="799248"/>
            <a:ext cx="3936953" cy="3992208"/>
            <a:chOff x="314027" y="3213264"/>
            <a:chExt cx="4883072" cy="3475607"/>
          </a:xfrm>
        </p:grpSpPr>
        <p:sp>
          <p:nvSpPr>
            <p:cNvPr id="2" name="Rectangle 1">
              <a:extLst>
                <a:ext uri="{FF2B5EF4-FFF2-40B4-BE49-F238E27FC236}">
                  <a16:creationId xmlns:a16="http://schemas.microsoft.com/office/drawing/2014/main" id="{38E86BB2-942D-D3D9-2C15-5D8586D1A5DC}"/>
                </a:ext>
              </a:extLst>
            </p:cNvPr>
            <p:cNvSpPr/>
            <p:nvPr/>
          </p:nvSpPr>
          <p:spPr>
            <a:xfrm>
              <a:off x="314027" y="3213264"/>
              <a:ext cx="4883072" cy="34756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extBox 3">
              <a:extLst>
                <a:ext uri="{FF2B5EF4-FFF2-40B4-BE49-F238E27FC236}">
                  <a16:creationId xmlns:a16="http://schemas.microsoft.com/office/drawing/2014/main" id="{A4F3F1F4-3CB0-2F5D-3FA7-7DE41FEBFF5F}"/>
                </a:ext>
              </a:extLst>
            </p:cNvPr>
            <p:cNvSpPr txBox="1"/>
            <p:nvPr/>
          </p:nvSpPr>
          <p:spPr>
            <a:xfrm>
              <a:off x="418762" y="3323847"/>
              <a:ext cx="4673601" cy="2844230"/>
            </a:xfrm>
            <a:prstGeom prst="rect">
              <a:avLst/>
            </a:prstGeom>
            <a:noFill/>
          </p:spPr>
          <p:txBody>
            <a:bodyPr wrap="square" rtlCol="0">
              <a:spAutoFit/>
            </a:bodyPr>
            <a:lstStyle/>
            <a:p>
              <a:pPr algn="just">
                <a:lnSpc>
                  <a:spcPct val="150000"/>
                </a:lnSpc>
              </a:pPr>
              <a:r>
                <a:rPr lang="vi-VN" sz="2000" dirty="0">
                  <a:latin typeface="Arial" panose="020B0604020202020204" pitchFamily="34" charset="0"/>
                  <a:cs typeface="Arial" panose="020B0604020202020204" pitchFamily="34" charset="0"/>
                </a:rPr>
                <a:t>Nước Q ban hành Luật Quản lí ngoại thương mà không thông báo cho các cơ quan giám sát và việc ban hành luật này sẽ có ảnh hưởng đến việc thực thi các hiệp định thương mại mà họ đã kí kết.</a:t>
              </a:r>
              <a:endParaRPr lang="en-US" sz="2000" dirty="0">
                <a:latin typeface="Arial" panose="020B0604020202020204" pitchFamily="34" charset="0"/>
                <a:cs typeface="Arial" panose="020B0604020202020204" pitchFamily="34" charset="0"/>
              </a:endParaRPr>
            </a:p>
          </p:txBody>
        </p:sp>
      </p:grpSp>
      <p:sp>
        <p:nvSpPr>
          <p:cNvPr id="13" name="Arrow: Notched Right 12">
            <a:extLst>
              <a:ext uri="{FF2B5EF4-FFF2-40B4-BE49-F238E27FC236}">
                <a16:creationId xmlns:a16="http://schemas.microsoft.com/office/drawing/2014/main" id="{0BEDEE32-C664-80F6-6336-6F042DFE8CAC}"/>
              </a:ext>
            </a:extLst>
          </p:cNvPr>
          <p:cNvSpPr/>
          <p:nvPr/>
        </p:nvSpPr>
        <p:spPr>
          <a:xfrm>
            <a:off x="4390946" y="2413776"/>
            <a:ext cx="802846" cy="315948"/>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5" name="Group 7">
            <a:extLst>
              <a:ext uri="{FF2B5EF4-FFF2-40B4-BE49-F238E27FC236}">
                <a16:creationId xmlns:a16="http://schemas.microsoft.com/office/drawing/2014/main" id="{13CAF99F-31FC-1D8E-C0ED-C3C5A711D4A0}"/>
              </a:ext>
            </a:extLst>
          </p:cNvPr>
          <p:cNvGrpSpPr/>
          <p:nvPr/>
        </p:nvGrpSpPr>
        <p:grpSpPr>
          <a:xfrm>
            <a:off x="5387642" y="799248"/>
            <a:ext cx="3510176" cy="3992208"/>
            <a:chOff x="314027" y="3213264"/>
            <a:chExt cx="4883072" cy="3475607"/>
          </a:xfrm>
        </p:grpSpPr>
        <p:sp>
          <p:nvSpPr>
            <p:cNvPr id="6" name="Rectangle 1">
              <a:extLst>
                <a:ext uri="{FF2B5EF4-FFF2-40B4-BE49-F238E27FC236}">
                  <a16:creationId xmlns:a16="http://schemas.microsoft.com/office/drawing/2014/main" id="{C0E07605-85B4-7CB4-9FE1-14EC0F2E239A}"/>
                </a:ext>
              </a:extLst>
            </p:cNvPr>
            <p:cNvSpPr/>
            <p:nvPr/>
          </p:nvSpPr>
          <p:spPr>
            <a:xfrm>
              <a:off x="314027" y="3213264"/>
              <a:ext cx="4883072" cy="34756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3">
              <a:extLst>
                <a:ext uri="{FF2B5EF4-FFF2-40B4-BE49-F238E27FC236}">
                  <a16:creationId xmlns:a16="http://schemas.microsoft.com/office/drawing/2014/main" id="{2C234119-9F24-8B2D-EF28-F4DEEDEAC900}"/>
                </a:ext>
              </a:extLst>
            </p:cNvPr>
            <p:cNvSpPr txBox="1"/>
            <p:nvPr/>
          </p:nvSpPr>
          <p:spPr>
            <a:xfrm>
              <a:off x="418762" y="3323847"/>
              <a:ext cx="4673601" cy="1638456"/>
            </a:xfrm>
            <a:prstGeom prst="rect">
              <a:avLst/>
            </a:prstGeom>
            <a:noFill/>
          </p:spPr>
          <p:txBody>
            <a:bodyPr wrap="square" rtlCol="0">
              <a:spAutoFit/>
            </a:bodyPr>
            <a:lstStyle/>
            <a:p>
              <a:pPr algn="just">
                <a:lnSpc>
                  <a:spcPct val="150000"/>
                </a:lnSpc>
              </a:pPr>
              <a:r>
                <a:rPr lang="vi-VN" sz="2000" dirty="0">
                  <a:latin typeface="Arial" panose="020B0604020202020204" pitchFamily="34" charset="0"/>
                  <a:cs typeface="Arial" panose="020B0604020202020204" pitchFamily="34" charset="0"/>
                </a:rPr>
                <a:t>Nước Q ở trường hợp 2 đã không thực hiện đúng nguyên tắc minh bạch của WTO.</a:t>
              </a:r>
              <a:endParaRPr lang="en-US" sz="2000" dirty="0">
                <a:latin typeface="Arial" panose="020B0604020202020204" pitchFamily="34" charset="0"/>
                <a:cs typeface="Arial" panose="020B0604020202020204" pitchFamily="34" charset="0"/>
              </a:endParaRPr>
            </a:p>
          </p:txBody>
        </p:sp>
      </p:grpSp>
      <p:pic>
        <p:nvPicPr>
          <p:cNvPr id="3" name="Hình ảnh 2">
            <a:extLst>
              <a:ext uri="{FF2B5EF4-FFF2-40B4-BE49-F238E27FC236}">
                <a16:creationId xmlns:a16="http://schemas.microsoft.com/office/drawing/2014/main" id="{83355A1F-73A4-FEE9-B8CC-D6DEEE5CD4DC}"/>
              </a:ext>
            </a:extLst>
          </p:cNvPr>
          <p:cNvPicPr>
            <a:picLocks noChangeAspect="1"/>
          </p:cNvPicPr>
          <p:nvPr/>
        </p:nvPicPr>
        <p:blipFill>
          <a:blip r:embed="rId2"/>
          <a:stretch>
            <a:fillRect/>
          </a:stretch>
        </p:blipFill>
        <p:spPr>
          <a:xfrm>
            <a:off x="6216769" y="3229190"/>
            <a:ext cx="2901948" cy="1914310"/>
          </a:xfrm>
          <a:prstGeom prst="rect">
            <a:avLst/>
          </a:prstGeom>
        </p:spPr>
      </p:pic>
    </p:spTree>
    <p:extLst>
      <p:ext uri="{BB962C8B-B14F-4D97-AF65-F5344CB8AC3E}">
        <p14:creationId xmlns:p14="http://schemas.microsoft.com/office/powerpoint/2010/main" val="27150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A4F4AA02-C852-8F83-116D-E79C23FC8ED4}"/>
            </a:ext>
          </a:extLst>
        </p:cNvPr>
        <p:cNvGrpSpPr/>
        <p:nvPr/>
      </p:nvGrpSpPr>
      <p:grpSpPr>
        <a:xfrm>
          <a:off x="0" y="0"/>
          <a:ext cx="0" cy="0"/>
          <a:chOff x="0" y="0"/>
          <a:chExt cx="0" cy="0"/>
        </a:xfrm>
      </p:grpSpPr>
      <p:grpSp>
        <p:nvGrpSpPr>
          <p:cNvPr id="11" name="Nhóm 10">
            <a:extLst>
              <a:ext uri="{FF2B5EF4-FFF2-40B4-BE49-F238E27FC236}">
                <a16:creationId xmlns:a16="http://schemas.microsoft.com/office/drawing/2014/main" id="{B7D121D3-0747-4B44-881E-716363CB6B87}"/>
              </a:ext>
            </a:extLst>
          </p:cNvPr>
          <p:cNvGrpSpPr/>
          <p:nvPr/>
        </p:nvGrpSpPr>
        <p:grpSpPr>
          <a:xfrm>
            <a:off x="588925" y="1375410"/>
            <a:ext cx="4383314" cy="3537605"/>
            <a:chOff x="502391" y="1311996"/>
            <a:chExt cx="4383314" cy="3537605"/>
          </a:xfrm>
        </p:grpSpPr>
        <p:grpSp>
          <p:nvGrpSpPr>
            <p:cNvPr id="7" name="Group 6">
              <a:extLst>
                <a:ext uri="{FF2B5EF4-FFF2-40B4-BE49-F238E27FC236}">
                  <a16:creationId xmlns:a16="http://schemas.microsoft.com/office/drawing/2014/main" id="{FE2D7374-B933-D6AB-C77E-9B1CE174AA98}"/>
                </a:ext>
              </a:extLst>
            </p:cNvPr>
            <p:cNvGrpSpPr/>
            <p:nvPr/>
          </p:nvGrpSpPr>
          <p:grpSpPr>
            <a:xfrm>
              <a:off x="502391" y="1311996"/>
              <a:ext cx="4383314" cy="3537605"/>
              <a:chOff x="751535" y="1189284"/>
              <a:chExt cx="4383314" cy="3537605"/>
            </a:xfrm>
          </p:grpSpPr>
          <p:sp>
            <p:nvSpPr>
              <p:cNvPr id="3" name="Rectangle: Diagonal Corners Rounded 2">
                <a:extLst>
                  <a:ext uri="{FF2B5EF4-FFF2-40B4-BE49-F238E27FC236}">
                    <a16:creationId xmlns:a16="http://schemas.microsoft.com/office/drawing/2014/main" id="{AB5B9F42-106F-CD0E-AFED-658FB6C6E1A3}"/>
                  </a:ext>
                </a:extLst>
              </p:cNvPr>
              <p:cNvSpPr/>
              <p:nvPr/>
            </p:nvSpPr>
            <p:spPr>
              <a:xfrm>
                <a:off x="751535" y="1189284"/>
                <a:ext cx="4383314" cy="3527385"/>
              </a:xfrm>
              <a:prstGeom prst="round2Diag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18925F-C31E-6A6B-7F0E-DEB1A73F24CE}"/>
                  </a:ext>
                </a:extLst>
              </p:cNvPr>
              <p:cNvSpPr txBox="1"/>
              <p:nvPr/>
            </p:nvSpPr>
            <p:spPr>
              <a:xfrm>
                <a:off x="893666" y="1593018"/>
                <a:ext cx="3983074" cy="3133871"/>
              </a:xfrm>
              <a:prstGeom prst="rect">
                <a:avLst/>
              </a:prstGeom>
              <a:noFill/>
            </p:spPr>
            <p:txBody>
              <a:bodyPr wrap="square">
                <a:spAutoFit/>
              </a:bodyPr>
              <a:lstStyle/>
              <a:p>
                <a:pPr marR="0" lvl="0" algn="just" defTabSz="914400" rtl="0" eaLnBrk="1" fontAlgn="auto" latinLnBrk="0" hangingPunct="1">
                  <a:lnSpc>
                    <a:spcPct val="150000"/>
                  </a:lnSpc>
                  <a:spcBef>
                    <a:spcPts val="100"/>
                  </a:spcBef>
                  <a:spcAft>
                    <a:spcPts val="100"/>
                  </a:spcAft>
                  <a:buClr>
                    <a:srgbClr val="000000"/>
                  </a:buClr>
                  <a:buSzTx/>
                  <a:tabLst/>
                  <a:defRPr/>
                </a:pPr>
                <a:r>
                  <a:rPr kumimoji="0" lang="vi-VN" sz="19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1. WTO dành cho các nước đang phát triển những ưu đãi cơ bản gì?</a:t>
                </a:r>
              </a:p>
              <a:p>
                <a:pPr marR="0" lvl="0" algn="just" defTabSz="914400" rtl="0" eaLnBrk="1" fontAlgn="auto" latinLnBrk="0" hangingPunct="1">
                  <a:lnSpc>
                    <a:spcPct val="150000"/>
                  </a:lnSpc>
                  <a:spcBef>
                    <a:spcPts val="100"/>
                  </a:spcBef>
                  <a:spcAft>
                    <a:spcPts val="100"/>
                  </a:spcAft>
                  <a:buClr>
                    <a:srgbClr val="000000"/>
                  </a:buClr>
                  <a:buSzTx/>
                  <a:tabLst/>
                  <a:defRPr/>
                </a:pPr>
                <a:r>
                  <a:rPr kumimoji="0" lang="vi-VN" sz="19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2. Ở thông tin bên, việc Việt Nam được các chuyên gia của WTO giúp đỡ để hoàn thiện hệ thống pháp luật có phù hợp với nguyên tắc của WTO không? Vì sao?</a:t>
                </a:r>
              </a:p>
            </p:txBody>
          </p:sp>
        </p:grpSp>
        <p:sp>
          <p:nvSpPr>
            <p:cNvPr id="2" name="TextBox 1">
              <a:extLst>
                <a:ext uri="{FF2B5EF4-FFF2-40B4-BE49-F238E27FC236}">
                  <a16:creationId xmlns:a16="http://schemas.microsoft.com/office/drawing/2014/main" id="{179C1F85-54F6-A422-8861-5B468DF80828}"/>
                </a:ext>
              </a:extLst>
            </p:cNvPr>
            <p:cNvSpPr txBox="1"/>
            <p:nvPr/>
          </p:nvSpPr>
          <p:spPr>
            <a:xfrm>
              <a:off x="756390" y="1408424"/>
              <a:ext cx="3875315" cy="430887"/>
            </a:xfrm>
            <a:prstGeom prst="rect">
              <a:avLst/>
            </a:prstGeom>
            <a:noFill/>
          </p:spPr>
          <p:txBody>
            <a:bodyPr wrap="square" rtlCol="0">
              <a:spAutoFit/>
            </a:bodyPr>
            <a:lstStyle/>
            <a:p>
              <a:pPr algn="ctr"/>
              <a:r>
                <a:rPr lang="en-US" sz="2200" b="1" dirty="0">
                  <a:solidFill>
                    <a:schemeClr val="accent6">
                      <a:lumMod val="25000"/>
                    </a:schemeClr>
                  </a:solidFill>
                </a:rPr>
                <a:t>LÀM VIỆC NHÓM </a:t>
              </a:r>
            </a:p>
          </p:txBody>
        </p:sp>
      </p:grpSp>
      <p:sp>
        <p:nvSpPr>
          <p:cNvPr id="5" name="Hộp Văn bản 4">
            <a:extLst>
              <a:ext uri="{FF2B5EF4-FFF2-40B4-BE49-F238E27FC236}">
                <a16:creationId xmlns:a16="http://schemas.microsoft.com/office/drawing/2014/main" id="{C1D5AFE3-62AC-5C0D-1DC3-A103B29FA832}"/>
              </a:ext>
            </a:extLst>
          </p:cNvPr>
          <p:cNvSpPr txBox="1"/>
          <p:nvPr/>
        </p:nvSpPr>
        <p:spPr>
          <a:xfrm>
            <a:off x="1816416" y="151700"/>
            <a:ext cx="6311646" cy="1131848"/>
          </a:xfrm>
          <a:prstGeom prst="rect">
            <a:avLst/>
          </a:prstGeom>
          <a:noFill/>
        </p:spPr>
        <p:txBody>
          <a:bodyPr wrap="square">
            <a:spAutoFit/>
          </a:bodyPr>
          <a:lstStyle/>
          <a:p>
            <a:pPr algn="ctr">
              <a:lnSpc>
                <a:spcPct val="150000"/>
              </a:lnSpc>
            </a:pPr>
            <a:r>
              <a:rPr lang="vi-VN" sz="2400" b="1" dirty="0">
                <a:solidFill>
                  <a:srgbClr val="C00000"/>
                </a:solidFill>
              </a:rPr>
              <a:t>e. Nguyên tắc ưu đãi dành cho các nước đang phát triển</a:t>
            </a:r>
          </a:p>
        </p:txBody>
      </p:sp>
      <p:graphicFrame>
        <p:nvGraphicFramePr>
          <p:cNvPr id="4" name="Bảng 3">
            <a:extLst>
              <a:ext uri="{FF2B5EF4-FFF2-40B4-BE49-F238E27FC236}">
                <a16:creationId xmlns:a16="http://schemas.microsoft.com/office/drawing/2014/main" id="{2AB2A728-E380-8083-158B-89C4BF9335F0}"/>
              </a:ext>
            </a:extLst>
          </p:cNvPr>
          <p:cNvGraphicFramePr>
            <a:graphicFrameLocks noGrp="1"/>
          </p:cNvGraphicFramePr>
          <p:nvPr>
            <p:extLst>
              <p:ext uri="{D42A27DB-BD31-4B8C-83A1-F6EECF244321}">
                <p14:modId xmlns:p14="http://schemas.microsoft.com/office/powerpoint/2010/main" val="1041284450"/>
              </p:ext>
            </p:extLst>
          </p:nvPr>
        </p:nvGraphicFramePr>
        <p:xfrm>
          <a:off x="5114369" y="1375409"/>
          <a:ext cx="3440705" cy="3537605"/>
        </p:xfrm>
        <a:graphic>
          <a:graphicData uri="http://schemas.openxmlformats.org/drawingml/2006/table">
            <a:tbl>
              <a:tblPr firstRow="1" firstCol="1" bandRow="1"/>
              <a:tblGrid>
                <a:gridCol w="3440705">
                  <a:extLst>
                    <a:ext uri="{9D8B030D-6E8A-4147-A177-3AD203B41FA5}">
                      <a16:colId xmlns:a16="http://schemas.microsoft.com/office/drawing/2014/main" val="226389966"/>
                    </a:ext>
                  </a:extLst>
                </a:gridCol>
              </a:tblGrid>
              <a:tr h="3537605">
                <a:tc>
                  <a:txBody>
                    <a:bodyPr/>
                    <a:lstStyle/>
                    <a:p>
                      <a:pPr algn="just">
                        <a:lnSpc>
                          <a:spcPct val="150000"/>
                        </a:lnSpc>
                        <a:spcAft>
                          <a:spcPts val="1000"/>
                        </a:spcAft>
                      </a:pPr>
                      <a:r>
                        <a:rPr lang="en-US" sz="18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 tin.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Việt</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WTO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chuyên</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WTO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hỗ</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trợ</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rất</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xây</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dựng</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thiện</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phù</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i="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8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WTO.</a:t>
                      </a:r>
                      <a:endParaRPr lang="vi-VN" sz="18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solidFill>
                      <a:srgbClr val="DBEEF3"/>
                    </a:solidFill>
                  </a:tcPr>
                </a:tc>
                <a:extLst>
                  <a:ext uri="{0D108BD9-81ED-4DB2-BD59-A6C34878D82A}">
                    <a16:rowId xmlns:a16="http://schemas.microsoft.com/office/drawing/2014/main" val="3332642743"/>
                  </a:ext>
                </a:extLst>
              </a:tr>
            </a:tbl>
          </a:graphicData>
        </a:graphic>
      </p:graphicFrame>
      <p:pic>
        <p:nvPicPr>
          <p:cNvPr id="8" name="Hình ảnh 7">
            <a:extLst>
              <a:ext uri="{FF2B5EF4-FFF2-40B4-BE49-F238E27FC236}">
                <a16:creationId xmlns:a16="http://schemas.microsoft.com/office/drawing/2014/main" id="{6C81C21F-BA5E-B363-53F6-159A0F5A9079}"/>
              </a:ext>
            </a:extLst>
          </p:cNvPr>
          <p:cNvPicPr>
            <a:picLocks noChangeAspect="1"/>
          </p:cNvPicPr>
          <p:nvPr/>
        </p:nvPicPr>
        <p:blipFill>
          <a:blip r:embed="rId3"/>
          <a:stretch>
            <a:fillRect/>
          </a:stretch>
        </p:blipFill>
        <p:spPr>
          <a:xfrm>
            <a:off x="6431572" y="3442994"/>
            <a:ext cx="1981372" cy="1408298"/>
          </a:xfrm>
          <a:prstGeom prst="rect">
            <a:avLst/>
          </a:prstGeom>
        </p:spPr>
      </p:pic>
    </p:spTree>
    <p:extLst>
      <p:ext uri="{BB962C8B-B14F-4D97-AF65-F5344CB8AC3E}">
        <p14:creationId xmlns:p14="http://schemas.microsoft.com/office/powerpoint/2010/main" val="17844390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4519D-796D-7484-EFC9-C7D37A7AB21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2511EB5-713C-49CD-C0EA-4E7CA4718FBF}"/>
              </a:ext>
            </a:extLst>
          </p:cNvPr>
          <p:cNvSpPr txBox="1"/>
          <p:nvPr/>
        </p:nvSpPr>
        <p:spPr>
          <a:xfrm>
            <a:off x="921951" y="211407"/>
            <a:ext cx="4884489" cy="3961726"/>
          </a:xfrm>
          <a:prstGeom prst="rect">
            <a:avLst/>
          </a:prstGeom>
          <a:noFill/>
        </p:spPr>
        <p:txBody>
          <a:bodyPr wrap="square">
            <a:spAutoFit/>
          </a:bodyPr>
          <a:lstStyle/>
          <a:p>
            <a:pPr lvl="0" algn="just">
              <a:lnSpc>
                <a:spcPct val="150000"/>
              </a:lnSpc>
              <a:spcBef>
                <a:spcPts val="100"/>
              </a:spcBef>
              <a:spcAft>
                <a:spcPts val="100"/>
              </a:spcAft>
              <a:defRPr/>
            </a:pPr>
            <a:r>
              <a:rPr lang="vi-VN" sz="2100" b="1" i="1" dirty="0">
                <a:latin typeface="Arial" panose="020B0604020202020204" pitchFamily="34" charset="0"/>
                <a:ea typeface="Times New Roman" panose="02020603050405020304" pitchFamily="18" charset="0"/>
              </a:rPr>
              <a:t>Nguyên tắc ưu đãi dành cho các nước đang phát triển :</a:t>
            </a:r>
          </a:p>
          <a:p>
            <a:pPr marL="342900" lvl="0" indent="-342900" algn="just">
              <a:lnSpc>
                <a:spcPct val="150000"/>
              </a:lnSpc>
              <a:spcBef>
                <a:spcPts val="100"/>
              </a:spcBef>
              <a:spcAft>
                <a:spcPts val="100"/>
              </a:spcAft>
              <a:buFont typeface="Wingdings" panose="05000000000000000000" pitchFamily="2" charset="2"/>
              <a:buChar char="§"/>
              <a:defRPr/>
            </a:pPr>
            <a:r>
              <a:rPr lang="vi-VN" sz="2100" dirty="0">
                <a:latin typeface="Arial" panose="020B0604020202020204" pitchFamily="34" charset="0"/>
                <a:ea typeface="Times New Roman" panose="02020603050405020304" pitchFamily="18" charset="0"/>
              </a:rPr>
              <a:t>Cho phép các nước đang và chậm phát triển được hưởng một số quyền ưu đãi đặc biệt.</a:t>
            </a:r>
          </a:p>
          <a:p>
            <a:pPr marL="342900" lvl="0" indent="-342900" algn="just">
              <a:lnSpc>
                <a:spcPct val="150000"/>
              </a:lnSpc>
              <a:spcBef>
                <a:spcPts val="100"/>
              </a:spcBef>
              <a:spcAft>
                <a:spcPts val="100"/>
              </a:spcAft>
              <a:buFont typeface="Wingdings" panose="05000000000000000000" pitchFamily="2" charset="2"/>
              <a:buChar char="§"/>
              <a:defRPr/>
            </a:pPr>
            <a:r>
              <a:rPr lang="vi-VN" sz="2100" dirty="0">
                <a:latin typeface="Arial" panose="020B0604020202020204" pitchFamily="34" charset="0"/>
                <a:ea typeface="Times New Roman" panose="02020603050405020304" pitchFamily="18" charset="0"/>
              </a:rPr>
              <a:t>Quyền được đối xử nương nhẹ hơn trong các hoạt động thương mại quốc tế.</a:t>
            </a:r>
          </a:p>
        </p:txBody>
      </p:sp>
      <p:pic>
        <p:nvPicPr>
          <p:cNvPr id="7" name="Picture 6">
            <a:extLst>
              <a:ext uri="{FF2B5EF4-FFF2-40B4-BE49-F238E27FC236}">
                <a16:creationId xmlns:a16="http://schemas.microsoft.com/office/drawing/2014/main" id="{838D7C50-3554-3083-1790-FD7E050976E5}"/>
              </a:ext>
            </a:extLst>
          </p:cNvPr>
          <p:cNvPicPr>
            <a:picLocks noChangeAspect="1"/>
          </p:cNvPicPr>
          <p:nvPr/>
        </p:nvPicPr>
        <p:blipFill>
          <a:blip r:embed="rId2"/>
          <a:stretch>
            <a:fillRect/>
          </a:stretch>
        </p:blipFill>
        <p:spPr>
          <a:xfrm rot="20574810">
            <a:off x="5816045" y="1830342"/>
            <a:ext cx="3826318" cy="3826318"/>
          </a:xfrm>
          <a:prstGeom prst="ellipse">
            <a:avLst/>
          </a:prstGeom>
        </p:spPr>
      </p:pic>
    </p:spTree>
    <p:extLst>
      <p:ext uri="{BB962C8B-B14F-4D97-AF65-F5344CB8AC3E}">
        <p14:creationId xmlns:p14="http://schemas.microsoft.com/office/powerpoint/2010/main" val="17683284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83D3C-87EF-99C8-5E69-E99F4DBC1D99}"/>
            </a:ext>
          </a:extLst>
        </p:cNvPr>
        <p:cNvGrpSpPr/>
        <p:nvPr/>
      </p:nvGrpSpPr>
      <p:grpSpPr>
        <a:xfrm>
          <a:off x="0" y="0"/>
          <a:ext cx="0" cy="0"/>
          <a:chOff x="0" y="0"/>
          <a:chExt cx="0" cy="0"/>
        </a:xfrm>
      </p:grpSpPr>
      <p:sp>
        <p:nvSpPr>
          <p:cNvPr id="4" name="Freeform 14">
            <a:extLst>
              <a:ext uri="{FF2B5EF4-FFF2-40B4-BE49-F238E27FC236}">
                <a16:creationId xmlns:a16="http://schemas.microsoft.com/office/drawing/2014/main" id="{3756A61E-AB6E-1814-A41C-E09601FAB87B}"/>
              </a:ext>
            </a:extLst>
          </p:cNvPr>
          <p:cNvSpPr/>
          <p:nvPr/>
        </p:nvSpPr>
        <p:spPr>
          <a:xfrm>
            <a:off x="1283117" y="2516973"/>
            <a:ext cx="2021396" cy="2057400"/>
          </a:xfrm>
          <a:custGeom>
            <a:avLst/>
            <a:gdLst/>
            <a:ahLst/>
            <a:cxnLst/>
            <a:rect l="l" t="t" r="r" b="b"/>
            <a:pathLst>
              <a:path w="2021396" h="2057400">
                <a:moveTo>
                  <a:pt x="0" y="0"/>
                </a:moveTo>
                <a:lnTo>
                  <a:pt x="2021395" y="0"/>
                </a:lnTo>
                <a:lnTo>
                  <a:pt x="2021395"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2">
            <a:extLst>
              <a:ext uri="{FF2B5EF4-FFF2-40B4-BE49-F238E27FC236}">
                <a16:creationId xmlns:a16="http://schemas.microsoft.com/office/drawing/2014/main" id="{0322C5C8-6139-A016-E74A-791B9804A86D}"/>
              </a:ext>
            </a:extLst>
          </p:cNvPr>
          <p:cNvGrpSpPr/>
          <p:nvPr/>
        </p:nvGrpSpPr>
        <p:grpSpPr>
          <a:xfrm>
            <a:off x="3876571" y="395008"/>
            <a:ext cx="4830701" cy="2118529"/>
            <a:chOff x="3751943" y="511975"/>
            <a:chExt cx="4830701" cy="2118529"/>
          </a:xfrm>
        </p:grpSpPr>
        <p:sp>
          <p:nvSpPr>
            <p:cNvPr id="2" name="Rectangle: Rounded Corners 1">
              <a:extLst>
                <a:ext uri="{FF2B5EF4-FFF2-40B4-BE49-F238E27FC236}">
                  <a16:creationId xmlns:a16="http://schemas.microsoft.com/office/drawing/2014/main" id="{A9C8E606-9D95-109D-E703-07B3044CB992}"/>
                </a:ext>
              </a:extLst>
            </p:cNvPr>
            <p:cNvSpPr/>
            <p:nvPr/>
          </p:nvSpPr>
          <p:spPr>
            <a:xfrm>
              <a:off x="3751943" y="515258"/>
              <a:ext cx="4826000" cy="2057400"/>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E5D77C-9374-4DA5-93EE-FF95AFD92CF4}"/>
                </a:ext>
              </a:extLst>
            </p:cNvPr>
            <p:cNvSpPr txBox="1"/>
            <p:nvPr/>
          </p:nvSpPr>
          <p:spPr>
            <a:xfrm>
              <a:off x="3773715" y="511975"/>
              <a:ext cx="4808929" cy="2118529"/>
            </a:xfrm>
            <a:prstGeom prst="rect">
              <a:avLst/>
            </a:prstGeom>
            <a:noFill/>
          </p:spPr>
          <p:txBody>
            <a:bodyPr wrap="square">
              <a:spAutoFit/>
            </a:bodyPr>
            <a:lstStyle/>
            <a:p>
              <a:pPr lvl="0" algn="just">
                <a:lnSpc>
                  <a:spcPct val="150000"/>
                </a:lnSpc>
                <a:spcBef>
                  <a:spcPts val="100"/>
                </a:spcBef>
                <a:spcAft>
                  <a:spcPts val="100"/>
                </a:spcAft>
                <a:defRPr/>
              </a:pPr>
              <a:r>
                <a:rPr kumimoji="0" lang="vi-VN" sz="1800" u="none" strike="noStrike" kern="0" cap="none" spc="0" normalizeH="0" baseline="0" noProof="0" dirty="0">
                  <a:ln>
                    <a:noFill/>
                  </a:ln>
                  <a:solidFill>
                    <a:srgbClr val="000000"/>
                  </a:solidFill>
                  <a:effectLst/>
                  <a:uLnTx/>
                  <a:uFillTx/>
                  <a:sym typeface="Arial"/>
                </a:rPr>
                <a:t>Việt Nam là một nước đang phát triển và trong các hiệp định của WTO có nhiều điều khoản dành cho các nước đang và chậm phát triển một số quyền ưu đãi đặc biệt hoặc quyền được đối xử nương nhẹ hơn </a:t>
              </a:r>
              <a:endParaRPr kumimoji="0" lang="en-US" sz="1800" u="none" strike="noStrike" kern="0" cap="none" spc="0" normalizeH="0" baseline="0" noProof="0" dirty="0">
                <a:ln>
                  <a:noFill/>
                </a:ln>
                <a:solidFill>
                  <a:srgbClr val="000000"/>
                </a:solidFill>
                <a:effectLst/>
                <a:uLnTx/>
                <a:uFillTx/>
                <a:sym typeface="Arial"/>
              </a:endParaRPr>
            </a:p>
          </p:txBody>
        </p:sp>
      </p:grpSp>
      <p:sp>
        <p:nvSpPr>
          <p:cNvPr id="5" name="TextBox 4">
            <a:extLst>
              <a:ext uri="{FF2B5EF4-FFF2-40B4-BE49-F238E27FC236}">
                <a16:creationId xmlns:a16="http://schemas.microsoft.com/office/drawing/2014/main" id="{6997E586-F4F1-9894-424E-7934D042F729}"/>
              </a:ext>
            </a:extLst>
          </p:cNvPr>
          <p:cNvSpPr txBox="1"/>
          <p:nvPr/>
        </p:nvSpPr>
        <p:spPr>
          <a:xfrm>
            <a:off x="711059" y="1970102"/>
            <a:ext cx="3165512" cy="477054"/>
          </a:xfrm>
          <a:prstGeom prst="rect">
            <a:avLst/>
          </a:prstGeom>
          <a:noFill/>
        </p:spPr>
        <p:txBody>
          <a:bodyPr wrap="square" rtlCol="0">
            <a:spAutoFit/>
          </a:bodyPr>
          <a:lstStyle/>
          <a:p>
            <a:pPr algn="ctr"/>
            <a:r>
              <a:rPr lang="en-US" sz="2500" b="1" dirty="0"/>
              <a:t>Thông tin</a:t>
            </a:r>
          </a:p>
        </p:txBody>
      </p:sp>
      <p:grpSp>
        <p:nvGrpSpPr>
          <p:cNvPr id="6" name="Group 5">
            <a:extLst>
              <a:ext uri="{FF2B5EF4-FFF2-40B4-BE49-F238E27FC236}">
                <a16:creationId xmlns:a16="http://schemas.microsoft.com/office/drawing/2014/main" id="{0B747DC1-9FCB-E347-BD37-C73E0ED0DC0C}"/>
              </a:ext>
            </a:extLst>
          </p:cNvPr>
          <p:cNvGrpSpPr/>
          <p:nvPr/>
        </p:nvGrpSpPr>
        <p:grpSpPr>
          <a:xfrm>
            <a:off x="3876571" y="2950902"/>
            <a:ext cx="4828351" cy="1794306"/>
            <a:chOff x="3749592" y="515257"/>
            <a:chExt cx="4828351" cy="1794306"/>
          </a:xfrm>
        </p:grpSpPr>
        <p:sp>
          <p:nvSpPr>
            <p:cNvPr id="7" name="Rectangle: Rounded Corners 6">
              <a:extLst>
                <a:ext uri="{FF2B5EF4-FFF2-40B4-BE49-F238E27FC236}">
                  <a16:creationId xmlns:a16="http://schemas.microsoft.com/office/drawing/2014/main" id="{A6888CC9-34FC-BD09-C5B8-B696334BD15A}"/>
                </a:ext>
              </a:extLst>
            </p:cNvPr>
            <p:cNvSpPr/>
            <p:nvPr/>
          </p:nvSpPr>
          <p:spPr>
            <a:xfrm>
              <a:off x="3751943" y="515257"/>
              <a:ext cx="4826000" cy="1794306"/>
            </a:xfrm>
            <a:prstGeom prst="roundRect">
              <a:avLst>
                <a:gd name="adj" fmla="val 968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03A02D-9012-63E8-0F60-E013C2B6000A}"/>
                </a:ext>
              </a:extLst>
            </p:cNvPr>
            <p:cNvSpPr txBox="1"/>
            <p:nvPr/>
          </p:nvSpPr>
          <p:spPr>
            <a:xfrm>
              <a:off x="3749592" y="573103"/>
              <a:ext cx="4808929" cy="1703030"/>
            </a:xfrm>
            <a:prstGeom prst="rect">
              <a:avLst/>
            </a:prstGeom>
            <a:noFill/>
          </p:spPr>
          <p:txBody>
            <a:bodyPr wrap="square">
              <a:spAutoFit/>
            </a:bodyPr>
            <a:lstStyle/>
            <a:p>
              <a:pPr lvl="0" algn="just">
                <a:lnSpc>
                  <a:spcPct val="150000"/>
                </a:lnSpc>
                <a:spcBef>
                  <a:spcPts val="100"/>
                </a:spcBef>
                <a:spcAft>
                  <a:spcPts val="100"/>
                </a:spcAft>
                <a:defRPr/>
              </a:pPr>
              <a:r>
                <a:rPr lang="vi-VN" sz="1800" dirty="0"/>
                <a:t>Việc Việt Nam được giúp đỡ để hoàn thiện hệ thống pháp luật là phù hợp với nguyên tắc của WTO dành cho các nước đang phát triển. </a:t>
              </a:r>
              <a:endParaRPr kumimoji="0" lang="en-US" sz="1800" u="none" strike="noStrike" kern="0" cap="none" spc="0" normalizeH="0" baseline="0" noProof="0" dirty="0">
                <a:ln>
                  <a:noFill/>
                </a:ln>
                <a:solidFill>
                  <a:srgbClr val="000000"/>
                </a:solidFill>
                <a:effectLst/>
                <a:uLnTx/>
                <a:uFillTx/>
                <a:sym typeface="Arial"/>
              </a:endParaRPr>
            </a:p>
          </p:txBody>
        </p:sp>
      </p:grpSp>
      <p:cxnSp>
        <p:nvCxnSpPr>
          <p:cNvPr id="11" name="Straight Connector 10">
            <a:extLst>
              <a:ext uri="{FF2B5EF4-FFF2-40B4-BE49-F238E27FC236}">
                <a16:creationId xmlns:a16="http://schemas.microsoft.com/office/drawing/2014/main" id="{5AC65E3B-82EB-81B5-31E8-9A574B63B037}"/>
              </a:ext>
            </a:extLst>
          </p:cNvPr>
          <p:cNvCxnSpPr/>
          <p:nvPr/>
        </p:nvCxnSpPr>
        <p:spPr>
          <a:xfrm>
            <a:off x="6226629" y="2513537"/>
            <a:ext cx="0" cy="370115"/>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7908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4A0FB6C9-60FD-86D9-6BF4-F23885567C3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5849A7A-81AC-32BF-F109-B649912E2E39}"/>
              </a:ext>
            </a:extLst>
          </p:cNvPr>
          <p:cNvGrpSpPr/>
          <p:nvPr/>
        </p:nvGrpSpPr>
        <p:grpSpPr>
          <a:xfrm>
            <a:off x="413165" y="939422"/>
            <a:ext cx="8317669" cy="3174716"/>
            <a:chOff x="691419" y="1068683"/>
            <a:chExt cx="8317669" cy="3174716"/>
          </a:xfrm>
        </p:grpSpPr>
        <p:sp>
          <p:nvSpPr>
            <p:cNvPr id="2" name="Rectangle: Diagonal Corners Rounded 1">
              <a:extLst>
                <a:ext uri="{FF2B5EF4-FFF2-40B4-BE49-F238E27FC236}">
                  <a16:creationId xmlns:a16="http://schemas.microsoft.com/office/drawing/2014/main" id="{E61B9F34-D70F-CD98-AC14-F89504D108F3}"/>
                </a:ext>
              </a:extLst>
            </p:cNvPr>
            <p:cNvSpPr/>
            <p:nvPr/>
          </p:nvSpPr>
          <p:spPr>
            <a:xfrm>
              <a:off x="826332" y="2066721"/>
              <a:ext cx="8047845" cy="2176678"/>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538;p37">
              <a:extLst>
                <a:ext uri="{FF2B5EF4-FFF2-40B4-BE49-F238E27FC236}">
                  <a16:creationId xmlns:a16="http://schemas.microsoft.com/office/drawing/2014/main" id="{A3C7FFE3-8CCC-7ACE-C44F-25F3A72630F7}"/>
                </a:ext>
              </a:extLst>
            </p:cNvPr>
            <p:cNvSpPr txBox="1">
              <a:spLocks/>
            </p:cNvSpPr>
            <p:nvPr/>
          </p:nvSpPr>
          <p:spPr>
            <a:xfrm>
              <a:off x="826331" y="1068683"/>
              <a:ext cx="1400246" cy="98587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0" b="1" i="0" u="none" strike="noStrike" kern="0" cap="none" spc="0" normalizeH="0" baseline="0" noProof="0">
                  <a:ln>
                    <a:noFill/>
                  </a:ln>
                  <a:solidFill>
                    <a:schemeClr val="accent6">
                      <a:lumMod val="25000"/>
                    </a:schemeClr>
                  </a:solidFill>
                  <a:effectLst/>
                  <a:uLnTx/>
                  <a:uFillTx/>
                  <a:latin typeface="Arial"/>
                  <a:cs typeface="Arial"/>
                  <a:sym typeface="Arial"/>
                </a:rPr>
                <a:t>02</a:t>
              </a:r>
              <a:endParaRPr kumimoji="0" lang="en" sz="7000" b="1" i="0" u="none" strike="noStrike" kern="0" cap="none" spc="0" normalizeH="0" baseline="0" noProof="0" dirty="0">
                <a:ln>
                  <a:noFill/>
                </a:ln>
                <a:solidFill>
                  <a:schemeClr val="accent6">
                    <a:lumMod val="25000"/>
                  </a:schemeClr>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FCE5D6C5-20AE-A8E3-8B5E-F3EC19907055}"/>
                </a:ext>
              </a:extLst>
            </p:cNvPr>
            <p:cNvSpPr txBox="1"/>
            <p:nvPr/>
          </p:nvSpPr>
          <p:spPr>
            <a:xfrm>
              <a:off x="691419" y="2285912"/>
              <a:ext cx="831766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800" b="1" i="0" u="none" strike="noStrike" kern="0" cap="none" spc="0" normalizeH="0" baseline="0" noProof="0" dirty="0">
                  <a:ln>
                    <a:noFill/>
                  </a:ln>
                  <a:solidFill>
                    <a:schemeClr val="accent6">
                      <a:lumMod val="25000"/>
                    </a:schemeClr>
                  </a:solidFill>
                  <a:effectLst/>
                  <a:uLnTx/>
                  <a:uFillTx/>
                  <a:latin typeface="Arial"/>
                  <a:ea typeface="Times New Roman" panose="02020603050405020304" pitchFamily="18" charset="0"/>
                  <a:cs typeface="Arial"/>
                  <a:sym typeface="Arial"/>
                </a:rPr>
                <a:t>NGUYÊN TẮC CƠ BẢN CỦA HỢP ĐỒNG THƯƠNG MẠI QUỐC TẾ</a:t>
              </a:r>
            </a:p>
          </p:txBody>
        </p:sp>
      </p:grpSp>
    </p:spTree>
    <p:extLst>
      <p:ext uri="{BB962C8B-B14F-4D97-AF65-F5344CB8AC3E}">
        <p14:creationId xmlns:p14="http://schemas.microsoft.com/office/powerpoint/2010/main" val="6852872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B59A-7448-E20E-E012-5F488125EEF7}"/>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E2BCDF1E-B9E2-3CE0-B8E9-20583E10DC6E}"/>
              </a:ext>
            </a:extLst>
          </p:cNvPr>
          <p:cNvSpPr/>
          <p:nvPr/>
        </p:nvSpPr>
        <p:spPr>
          <a:xfrm>
            <a:off x="-145142" y="329881"/>
            <a:ext cx="4717142" cy="566231"/>
          </a:xfrm>
          <a:prstGeom prst="homePlate">
            <a:avLst/>
          </a:prstGeom>
          <a:solidFill>
            <a:schemeClr val="bg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6">
                    <a:lumMod val="25000"/>
                  </a:schemeClr>
                </a:solidFill>
              </a:rPr>
              <a:t>a. </a:t>
            </a:r>
            <a:r>
              <a:rPr lang="en-US" sz="2200" b="1" dirty="0" err="1">
                <a:solidFill>
                  <a:schemeClr val="accent6">
                    <a:lumMod val="25000"/>
                  </a:schemeClr>
                </a:solidFill>
              </a:rPr>
              <a:t>Nguyên</a:t>
            </a:r>
            <a:r>
              <a:rPr lang="en-US" sz="2200" b="1" dirty="0">
                <a:solidFill>
                  <a:schemeClr val="accent6">
                    <a:lumMod val="25000"/>
                  </a:schemeClr>
                </a:solidFill>
              </a:rPr>
              <a:t> </a:t>
            </a:r>
            <a:r>
              <a:rPr lang="en-US" sz="2200" b="1" dirty="0" err="1">
                <a:solidFill>
                  <a:schemeClr val="accent6">
                    <a:lumMod val="25000"/>
                  </a:schemeClr>
                </a:solidFill>
              </a:rPr>
              <a:t>tắc</a:t>
            </a:r>
            <a:r>
              <a:rPr lang="en-US" sz="2200" b="1" dirty="0">
                <a:solidFill>
                  <a:schemeClr val="accent6">
                    <a:lumMod val="25000"/>
                  </a:schemeClr>
                </a:solidFill>
              </a:rPr>
              <a:t> </a:t>
            </a:r>
            <a:r>
              <a:rPr lang="en-US" sz="2200" b="1" dirty="0" err="1">
                <a:solidFill>
                  <a:schemeClr val="accent6">
                    <a:lumMod val="25000"/>
                  </a:schemeClr>
                </a:solidFill>
              </a:rPr>
              <a:t>tự</a:t>
            </a:r>
            <a:r>
              <a:rPr lang="en-US" sz="2200" b="1" dirty="0">
                <a:solidFill>
                  <a:schemeClr val="accent6">
                    <a:lumMod val="25000"/>
                  </a:schemeClr>
                </a:solidFill>
              </a:rPr>
              <a:t> do </a:t>
            </a:r>
            <a:r>
              <a:rPr lang="en-US" sz="2200" b="1" dirty="0" err="1">
                <a:solidFill>
                  <a:schemeClr val="accent6">
                    <a:lumMod val="25000"/>
                  </a:schemeClr>
                </a:solidFill>
              </a:rPr>
              <a:t>hợp</a:t>
            </a:r>
            <a:r>
              <a:rPr lang="en-US" sz="2200" b="1" dirty="0">
                <a:solidFill>
                  <a:schemeClr val="accent6">
                    <a:lumMod val="25000"/>
                  </a:schemeClr>
                </a:solidFill>
              </a:rPr>
              <a:t> </a:t>
            </a:r>
            <a:r>
              <a:rPr lang="en-US" sz="2200" b="1" dirty="0" err="1">
                <a:solidFill>
                  <a:schemeClr val="accent6">
                    <a:lumMod val="25000"/>
                  </a:schemeClr>
                </a:solidFill>
              </a:rPr>
              <a:t>đồng</a:t>
            </a:r>
            <a:r>
              <a:rPr lang="en-US" sz="2200" b="1" dirty="0">
                <a:solidFill>
                  <a:schemeClr val="accent6">
                    <a:lumMod val="25000"/>
                  </a:schemeClr>
                </a:solidFill>
              </a:rPr>
              <a:t> </a:t>
            </a:r>
          </a:p>
        </p:txBody>
      </p:sp>
      <p:sp>
        <p:nvSpPr>
          <p:cNvPr id="3" name="Hình chữ nhật: Góc Tròn 2">
            <a:extLst>
              <a:ext uri="{FF2B5EF4-FFF2-40B4-BE49-F238E27FC236}">
                <a16:creationId xmlns:a16="http://schemas.microsoft.com/office/drawing/2014/main" id="{20264483-646C-137D-668E-816D4BCF3A38}"/>
              </a:ext>
            </a:extLst>
          </p:cNvPr>
          <p:cNvSpPr/>
          <p:nvPr/>
        </p:nvSpPr>
        <p:spPr>
          <a:xfrm>
            <a:off x="4133088" y="1709928"/>
            <a:ext cx="3794760" cy="3182112"/>
          </a:xfrm>
          <a:prstGeom prst="roundRect">
            <a:avLst/>
          </a:prstGeom>
          <a:solidFill>
            <a:srgbClr val="C6E6A2"/>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AB02005-7313-1AEA-27FD-13A627DCCC36}"/>
              </a:ext>
            </a:extLst>
          </p:cNvPr>
          <p:cNvSpPr txBox="1"/>
          <p:nvPr/>
        </p:nvSpPr>
        <p:spPr>
          <a:xfrm>
            <a:off x="4316780" y="2278563"/>
            <a:ext cx="3427373" cy="2343655"/>
          </a:xfrm>
          <a:prstGeom prst="rect">
            <a:avLst/>
          </a:prstGeom>
          <a:noFill/>
        </p:spPr>
        <p:txBody>
          <a:bodyPr wrap="square">
            <a:spAutoFit/>
          </a:bodyPr>
          <a:lstStyle/>
          <a:p>
            <a:pPr algn="just">
              <a:lnSpc>
                <a:spcPct val="150000"/>
              </a:lnSpc>
            </a:pPr>
            <a:r>
              <a:rPr lang="vi-VN" sz="2000" dirty="0"/>
              <a:t> Nội dung cơ bản của nguyên tắc tự do hợp đồng đề cập đến những vấn đề gì trong hợp đồng thương mại quốc tế?</a:t>
            </a:r>
            <a:endParaRPr lang="vi-VN" sz="2000" i="1" dirty="0">
              <a:solidFill>
                <a:schemeClr val="accent6">
                  <a:lumMod val="25000"/>
                </a:schemeClr>
              </a:solidFill>
            </a:endParaRPr>
          </a:p>
        </p:txBody>
      </p:sp>
      <p:pic>
        <p:nvPicPr>
          <p:cNvPr id="5" name="Hình ảnh 4">
            <a:extLst>
              <a:ext uri="{FF2B5EF4-FFF2-40B4-BE49-F238E27FC236}">
                <a16:creationId xmlns:a16="http://schemas.microsoft.com/office/drawing/2014/main" id="{33757960-B99D-DF5E-F578-F4EAFE4218F0}"/>
              </a:ext>
            </a:extLst>
          </p:cNvPr>
          <p:cNvPicPr>
            <a:picLocks noChangeAspect="1"/>
          </p:cNvPicPr>
          <p:nvPr/>
        </p:nvPicPr>
        <p:blipFill>
          <a:blip r:embed="rId2"/>
          <a:stretch>
            <a:fillRect/>
          </a:stretch>
        </p:blipFill>
        <p:spPr>
          <a:xfrm>
            <a:off x="5425586" y="1302301"/>
            <a:ext cx="1209763" cy="1148423"/>
          </a:xfrm>
          <a:prstGeom prst="rect">
            <a:avLst/>
          </a:prstGeom>
        </p:spPr>
      </p:pic>
      <p:pic>
        <p:nvPicPr>
          <p:cNvPr id="8" name="Hình ảnh 7">
            <a:extLst>
              <a:ext uri="{FF2B5EF4-FFF2-40B4-BE49-F238E27FC236}">
                <a16:creationId xmlns:a16="http://schemas.microsoft.com/office/drawing/2014/main" id="{84721EF8-C38B-EFD4-7F33-C8CDB617B7F2}"/>
              </a:ext>
            </a:extLst>
          </p:cNvPr>
          <p:cNvPicPr>
            <a:picLocks noChangeAspect="1"/>
          </p:cNvPicPr>
          <p:nvPr/>
        </p:nvPicPr>
        <p:blipFill>
          <a:blip r:embed="rId3"/>
          <a:stretch>
            <a:fillRect/>
          </a:stretch>
        </p:blipFill>
        <p:spPr>
          <a:xfrm>
            <a:off x="337321" y="1580217"/>
            <a:ext cx="3521447" cy="3042001"/>
          </a:xfrm>
          <a:prstGeom prst="rect">
            <a:avLst/>
          </a:prstGeom>
        </p:spPr>
      </p:pic>
    </p:spTree>
    <p:extLst>
      <p:ext uri="{BB962C8B-B14F-4D97-AF65-F5344CB8AC3E}">
        <p14:creationId xmlns:p14="http://schemas.microsoft.com/office/powerpoint/2010/main" val="13366516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9E2275-C3B6-5DEF-56B3-9B303651477F}"/>
              </a:ext>
            </a:extLst>
          </p:cNvPr>
          <p:cNvGrpSpPr/>
          <p:nvPr/>
        </p:nvGrpSpPr>
        <p:grpSpPr>
          <a:xfrm>
            <a:off x="500742" y="752730"/>
            <a:ext cx="7888510" cy="878083"/>
            <a:chOff x="609599" y="692435"/>
            <a:chExt cx="7888512" cy="872034"/>
          </a:xfrm>
        </p:grpSpPr>
        <p:sp>
          <p:nvSpPr>
            <p:cNvPr id="5" name="Rectangle: Diagonal Corners Rounded 4">
              <a:extLst>
                <a:ext uri="{FF2B5EF4-FFF2-40B4-BE49-F238E27FC236}">
                  <a16:creationId xmlns:a16="http://schemas.microsoft.com/office/drawing/2014/main" id="{9FC61E10-AF90-10B4-5D22-C979F898120E}"/>
                </a:ext>
              </a:extLst>
            </p:cNvPr>
            <p:cNvSpPr/>
            <p:nvPr/>
          </p:nvSpPr>
          <p:spPr>
            <a:xfrm>
              <a:off x="609599" y="762000"/>
              <a:ext cx="7888512" cy="802469"/>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81B4D389-B5C6-1821-D4CA-37987DECA9AF}"/>
                </a:ext>
              </a:extLst>
            </p:cNvPr>
            <p:cNvSpPr txBox="1"/>
            <p:nvPr/>
          </p:nvSpPr>
          <p:spPr>
            <a:xfrm>
              <a:off x="776515" y="692435"/>
              <a:ext cx="7534510" cy="872034"/>
            </a:xfrm>
            <a:prstGeom prst="rect">
              <a:avLst/>
            </a:prstGeom>
            <a:noFill/>
          </p:spPr>
          <p:txBody>
            <a:bodyPr wrap="square">
              <a:spAutoFit/>
            </a:bodyPr>
            <a:lstStyle/>
            <a:p>
              <a:pPr algn="just">
                <a:lnSpc>
                  <a:spcPct val="150000"/>
                </a:lnSpc>
              </a:pPr>
              <a:r>
                <a:rPr lang="vi-VN" sz="1800" dirty="0"/>
                <a:t>Các bên tham gia giao kết hợp đồng thương mại được tự do giao kết hợp đồng.</a:t>
              </a:r>
              <a:endParaRPr lang="en-US" sz="1800" dirty="0"/>
            </a:p>
          </p:txBody>
        </p:sp>
      </p:grpSp>
      <p:grpSp>
        <p:nvGrpSpPr>
          <p:cNvPr id="10" name="Group 9">
            <a:extLst>
              <a:ext uri="{FF2B5EF4-FFF2-40B4-BE49-F238E27FC236}">
                <a16:creationId xmlns:a16="http://schemas.microsoft.com/office/drawing/2014/main" id="{881BE10F-E3A9-D6D3-FE5F-AFE04EAB3671}"/>
              </a:ext>
            </a:extLst>
          </p:cNvPr>
          <p:cNvGrpSpPr/>
          <p:nvPr/>
        </p:nvGrpSpPr>
        <p:grpSpPr>
          <a:xfrm>
            <a:off x="500742" y="1713617"/>
            <a:ext cx="7888511" cy="918883"/>
            <a:chOff x="609599" y="735294"/>
            <a:chExt cx="7888511" cy="918883"/>
          </a:xfrm>
        </p:grpSpPr>
        <p:sp>
          <p:nvSpPr>
            <p:cNvPr id="12" name="Rectangle: Diagonal Corners Rounded 11">
              <a:extLst>
                <a:ext uri="{FF2B5EF4-FFF2-40B4-BE49-F238E27FC236}">
                  <a16:creationId xmlns:a16="http://schemas.microsoft.com/office/drawing/2014/main" id="{A610C937-AABC-7D86-DF51-E30C191812A3}"/>
                </a:ext>
              </a:extLst>
            </p:cNvPr>
            <p:cNvSpPr/>
            <p:nvPr/>
          </p:nvSpPr>
          <p:spPr>
            <a:xfrm>
              <a:off x="609599" y="762000"/>
              <a:ext cx="7888511" cy="892177"/>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31203D29-B452-4C7F-284B-C15A2A951366}"/>
                </a:ext>
              </a:extLst>
            </p:cNvPr>
            <p:cNvSpPr txBox="1"/>
            <p:nvPr/>
          </p:nvSpPr>
          <p:spPr>
            <a:xfrm>
              <a:off x="776515" y="735294"/>
              <a:ext cx="7644238" cy="872034"/>
            </a:xfrm>
            <a:prstGeom prst="rect">
              <a:avLst/>
            </a:prstGeom>
            <a:noFill/>
          </p:spPr>
          <p:txBody>
            <a:bodyPr wrap="square">
              <a:spAutoFit/>
            </a:bodyPr>
            <a:lstStyle/>
            <a:p>
              <a:pPr algn="just">
                <a:lnSpc>
                  <a:spcPct val="150000"/>
                </a:lnSpc>
              </a:pPr>
              <a:r>
                <a:rPr lang="vi-VN" sz="1800" dirty="0"/>
                <a:t>Được quyền tự do lựa chọn đối tác, tự do thiết lập các điều khoản của hợp đồng và </a:t>
              </a:r>
              <a:r>
                <a:rPr lang="vi-VN" sz="1800" dirty="0" err="1"/>
                <a:t>thoả</a:t>
              </a:r>
              <a:r>
                <a:rPr lang="vi-VN" sz="1800" dirty="0"/>
                <a:t> thuận nội dung của hợp đồng, hình thức của hợp đồng </a:t>
              </a:r>
              <a:endParaRPr lang="en-US" sz="1800" dirty="0"/>
            </a:p>
          </p:txBody>
        </p:sp>
      </p:grpSp>
      <p:grpSp>
        <p:nvGrpSpPr>
          <p:cNvPr id="14" name="Group 13">
            <a:extLst>
              <a:ext uri="{FF2B5EF4-FFF2-40B4-BE49-F238E27FC236}">
                <a16:creationId xmlns:a16="http://schemas.microsoft.com/office/drawing/2014/main" id="{D5955F76-14CB-82A4-D55C-87CD29CC95CB}"/>
              </a:ext>
            </a:extLst>
          </p:cNvPr>
          <p:cNvGrpSpPr/>
          <p:nvPr/>
        </p:nvGrpSpPr>
        <p:grpSpPr>
          <a:xfrm>
            <a:off x="500742" y="2704169"/>
            <a:ext cx="7888510" cy="566949"/>
            <a:chOff x="609600" y="762000"/>
            <a:chExt cx="7888510" cy="566949"/>
          </a:xfrm>
        </p:grpSpPr>
        <p:sp>
          <p:nvSpPr>
            <p:cNvPr id="16" name="Rectangle: Diagonal Corners Rounded 15">
              <a:extLst>
                <a:ext uri="{FF2B5EF4-FFF2-40B4-BE49-F238E27FC236}">
                  <a16:creationId xmlns:a16="http://schemas.microsoft.com/office/drawing/2014/main" id="{0DCC94F4-5E86-E993-0273-12B2B4DB899B}"/>
                </a:ext>
              </a:extLst>
            </p:cNvPr>
            <p:cNvSpPr/>
            <p:nvPr/>
          </p:nvSpPr>
          <p:spPr>
            <a:xfrm>
              <a:off x="609600" y="762000"/>
              <a:ext cx="7888510" cy="566949"/>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06D754A6-AB70-77A7-A98A-60ECB0ECE936}"/>
                </a:ext>
              </a:extLst>
            </p:cNvPr>
            <p:cNvSpPr txBox="1"/>
            <p:nvPr/>
          </p:nvSpPr>
          <p:spPr>
            <a:xfrm>
              <a:off x="696687" y="834573"/>
              <a:ext cx="7724066" cy="456535"/>
            </a:xfrm>
            <a:prstGeom prst="rect">
              <a:avLst/>
            </a:prstGeom>
            <a:noFill/>
          </p:spPr>
          <p:txBody>
            <a:bodyPr wrap="square">
              <a:spAutoFit/>
            </a:bodyPr>
            <a:lstStyle/>
            <a:p>
              <a:pPr algn="just">
                <a:lnSpc>
                  <a:spcPct val="150000"/>
                </a:lnSpc>
              </a:pPr>
              <a:r>
                <a:rPr lang="vi-VN" sz="1800" dirty="0"/>
                <a:t>Tự do chọn luật điều chỉnh, cơ quan giải quyết tranh chấp.</a:t>
              </a:r>
              <a:endParaRPr lang="en-US" sz="1800" dirty="0"/>
            </a:p>
          </p:txBody>
        </p:sp>
      </p:grpSp>
      <p:grpSp>
        <p:nvGrpSpPr>
          <p:cNvPr id="18" name="Group 17">
            <a:extLst>
              <a:ext uri="{FF2B5EF4-FFF2-40B4-BE49-F238E27FC236}">
                <a16:creationId xmlns:a16="http://schemas.microsoft.com/office/drawing/2014/main" id="{28EB014C-FD6C-C402-83EC-915304718148}"/>
              </a:ext>
            </a:extLst>
          </p:cNvPr>
          <p:cNvGrpSpPr/>
          <p:nvPr/>
        </p:nvGrpSpPr>
        <p:grpSpPr>
          <a:xfrm>
            <a:off x="470913" y="3271118"/>
            <a:ext cx="7948168" cy="1747111"/>
            <a:chOff x="-4847916" y="644874"/>
            <a:chExt cx="7644219" cy="1820154"/>
          </a:xfrm>
        </p:grpSpPr>
        <p:sp>
          <p:nvSpPr>
            <p:cNvPr id="20" name="Rectangle: Diagonal Corners Rounded 19">
              <a:extLst>
                <a:ext uri="{FF2B5EF4-FFF2-40B4-BE49-F238E27FC236}">
                  <a16:creationId xmlns:a16="http://schemas.microsoft.com/office/drawing/2014/main" id="{74CC9D75-CFD2-3F27-A91F-27BF7CCB4A99}"/>
                </a:ext>
              </a:extLst>
            </p:cNvPr>
            <p:cNvSpPr/>
            <p:nvPr/>
          </p:nvSpPr>
          <p:spPr>
            <a:xfrm>
              <a:off x="-4847916" y="761999"/>
              <a:ext cx="7615530" cy="1703029"/>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FEE2B0BD-8A18-817F-C1AF-7C467A75EBFA}"/>
                </a:ext>
              </a:extLst>
            </p:cNvPr>
            <p:cNvSpPr txBox="1"/>
            <p:nvPr/>
          </p:nvSpPr>
          <p:spPr>
            <a:xfrm>
              <a:off x="-4819228" y="644874"/>
              <a:ext cx="7615531" cy="1774230"/>
            </a:xfrm>
            <a:prstGeom prst="rect">
              <a:avLst/>
            </a:prstGeom>
            <a:noFill/>
          </p:spPr>
          <p:txBody>
            <a:bodyPr wrap="square">
              <a:spAutoFit/>
            </a:bodyPr>
            <a:lstStyle/>
            <a:p>
              <a:pPr algn="just">
                <a:lnSpc>
                  <a:spcPct val="150000"/>
                </a:lnSpc>
              </a:pPr>
              <a:r>
                <a:rPr lang="vi-VN" sz="1800" dirty="0"/>
                <a:t>Cam kết, </a:t>
              </a:r>
              <a:r>
                <a:rPr lang="vi-VN" sz="1800" dirty="0" err="1"/>
                <a:t>thoả</a:t>
              </a:r>
              <a:r>
                <a:rPr lang="vi-VN" sz="1800" dirty="0"/>
                <a:t> thuận giữa các bên giao kết hợp đồng không được vi phạm điều cấm của luật, không trái đạo đức xã hội, không gây thiệt hại cho bên thứ ba, cho lợi ích công cộng, cho lợi ích của một trong các bên trong hợp đồng hoặc cả hai bên trong hợp đồng.</a:t>
              </a:r>
              <a:endParaRPr lang="en-US" sz="1800" dirty="0"/>
            </a:p>
          </p:txBody>
        </p:sp>
      </p:grpSp>
      <p:sp>
        <p:nvSpPr>
          <p:cNvPr id="30" name="TextBox 29">
            <a:extLst>
              <a:ext uri="{FF2B5EF4-FFF2-40B4-BE49-F238E27FC236}">
                <a16:creationId xmlns:a16="http://schemas.microsoft.com/office/drawing/2014/main" id="{DAD9F5CD-FF6D-77E7-17D4-3573F68527E2}"/>
              </a:ext>
            </a:extLst>
          </p:cNvPr>
          <p:cNvSpPr txBox="1"/>
          <p:nvPr/>
        </p:nvSpPr>
        <p:spPr>
          <a:xfrm>
            <a:off x="1193800" y="172930"/>
            <a:ext cx="6756399" cy="496996"/>
          </a:xfrm>
          <a:prstGeom prst="rect">
            <a:avLst/>
          </a:prstGeom>
          <a:noFill/>
        </p:spPr>
        <p:txBody>
          <a:bodyPr wrap="square" rtlCol="0">
            <a:spAutoFit/>
          </a:bodyPr>
          <a:lstStyle/>
          <a:p>
            <a:pPr algn="ctr">
              <a:lnSpc>
                <a:spcPct val="150000"/>
              </a:lnSpc>
            </a:pPr>
            <a:r>
              <a:rPr lang="vi-VN" sz="2000" b="1" dirty="0">
                <a:solidFill>
                  <a:schemeClr val="accent4">
                    <a:lumMod val="50000"/>
                  </a:schemeClr>
                </a:solidFill>
              </a:rPr>
              <a:t>Nội dung cơ bản của nguyên tắc tự do hợp đồng </a:t>
            </a:r>
            <a:endParaRPr lang="en-US" sz="2000" b="1" dirty="0">
              <a:solidFill>
                <a:schemeClr val="accent4">
                  <a:lumMod val="50000"/>
                </a:schemeClr>
              </a:solidFill>
            </a:endParaRPr>
          </a:p>
        </p:txBody>
      </p:sp>
      <p:sp>
        <p:nvSpPr>
          <p:cNvPr id="31" name="Freeform 2">
            <a:extLst>
              <a:ext uri="{FF2B5EF4-FFF2-40B4-BE49-F238E27FC236}">
                <a16:creationId xmlns:a16="http://schemas.microsoft.com/office/drawing/2014/main" id="{AC5E3D7D-26C4-FB35-A09D-CEF5CD88231D}"/>
              </a:ext>
            </a:extLst>
          </p:cNvPr>
          <p:cNvSpPr/>
          <p:nvPr/>
        </p:nvSpPr>
        <p:spPr>
          <a:xfrm>
            <a:off x="6281928" y="4617745"/>
            <a:ext cx="2798064" cy="511674"/>
          </a:xfrm>
          <a:custGeom>
            <a:avLst/>
            <a:gdLst/>
            <a:ahLst/>
            <a:cxnLst/>
            <a:rect l="l" t="t" r="r" b="b"/>
            <a:pathLst>
              <a:path w="7315200" h="1444752">
                <a:moveTo>
                  <a:pt x="0" y="0"/>
                </a:moveTo>
                <a:lnTo>
                  <a:pt x="7315200" y="0"/>
                </a:lnTo>
                <a:lnTo>
                  <a:pt x="7315200" y="1444752"/>
                </a:lnTo>
                <a:lnTo>
                  <a:pt x="0" y="1444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800"/>
          </a:p>
        </p:txBody>
      </p:sp>
    </p:spTree>
    <p:extLst>
      <p:ext uri="{BB962C8B-B14F-4D97-AF65-F5344CB8AC3E}">
        <p14:creationId xmlns:p14="http://schemas.microsoft.com/office/powerpoint/2010/main" val="16403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2"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09D8-DC14-83A3-6DF9-A18D75366B5F}"/>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1464FFFC-4536-18C3-59D5-A4AC4D99CBC5}"/>
              </a:ext>
            </a:extLst>
          </p:cNvPr>
          <p:cNvGrpSpPr/>
          <p:nvPr/>
        </p:nvGrpSpPr>
        <p:grpSpPr>
          <a:xfrm>
            <a:off x="324171" y="206450"/>
            <a:ext cx="8495658" cy="3306134"/>
            <a:chOff x="186991" y="2043212"/>
            <a:chExt cx="8495658" cy="3306134"/>
          </a:xfrm>
        </p:grpSpPr>
        <p:sp>
          <p:nvSpPr>
            <p:cNvPr id="14" name="TextBox 13">
              <a:extLst>
                <a:ext uri="{FF2B5EF4-FFF2-40B4-BE49-F238E27FC236}">
                  <a16:creationId xmlns:a16="http://schemas.microsoft.com/office/drawing/2014/main" id="{059B0432-E5A7-0639-FB55-CC5BF18B2966}"/>
                </a:ext>
              </a:extLst>
            </p:cNvPr>
            <p:cNvSpPr txBox="1"/>
            <p:nvPr/>
          </p:nvSpPr>
          <p:spPr>
            <a:xfrm>
              <a:off x="186991" y="2348012"/>
              <a:ext cx="8495658" cy="3001334"/>
            </a:xfrm>
            <a:prstGeom prst="rect">
              <a:avLst/>
            </a:prstGeom>
            <a:noFill/>
          </p:spPr>
          <p:txBody>
            <a:bodyPr wrap="square" rtlCol="0">
              <a:spAutoFit/>
            </a:bodyPr>
            <a:lstStyle/>
            <a:p>
              <a:pPr algn="just">
                <a:lnSpc>
                  <a:spcPct val="150000"/>
                </a:lnSpc>
              </a:pPr>
              <a:r>
                <a:rPr lang="vi-VN" sz="1600" dirty="0"/>
                <a:t>Căn cứ vào nhu cầu và khả năng đáp ứng của các bên, sau khi </a:t>
              </a:r>
              <a:r>
                <a:rPr lang="vi-VN" sz="1600" dirty="0" err="1"/>
                <a:t>thoả</a:t>
              </a:r>
              <a:r>
                <a:rPr lang="vi-VN" sz="1600" dirty="0"/>
                <a:t> thuận, thống nhất, Công ty X của Nhật Bản đã giao kết hợp đồng bằng văn bản bán cho Công ty V của Việt Nam 1.000 xe </a:t>
              </a:r>
              <a:r>
                <a:rPr lang="vi-VN" sz="1600" dirty="0" err="1"/>
                <a:t>ôtô</a:t>
              </a:r>
              <a:r>
                <a:rPr lang="vi-VN" sz="1600" dirty="0"/>
                <a:t> với giá là 30.000 USD/một xe. Công ty X giao xe cho Công ty V tại cảng Hải Phòng, Công ty V sau khi nhận đủ số xe như đã </a:t>
              </a:r>
              <a:r>
                <a:rPr lang="vi-VN" sz="1600" dirty="0" err="1"/>
                <a:t>thoả</a:t>
              </a:r>
              <a:r>
                <a:rPr lang="vi-VN" sz="1600" dirty="0"/>
                <a:t> thuận thì thanh toán cho Công ty X thông qua chuyển khoản. Các bên thống nhất không áp dụng Công ước Viên (CISG 1980) mà chọn luật của Singapore để điều chỉnh hợp đồng và Trọng tài thương mại của Việt Nam để giải quyết nếu có tranh chấp. Các bên đã nghiêm chỉnh thực hiện một cách trung thực, đầy đủ, chính xác các cam kết trong hợp đồng cho nhau như đã </a:t>
              </a:r>
              <a:r>
                <a:rPr lang="vi-VN" sz="1600" dirty="0" err="1"/>
                <a:t>thoả</a:t>
              </a:r>
              <a:r>
                <a:rPr lang="vi-VN" sz="1600" dirty="0"/>
                <a:t> thuận.</a:t>
              </a:r>
              <a:endParaRPr lang="en-US" sz="1600" dirty="0"/>
            </a:p>
          </p:txBody>
        </p:sp>
        <p:sp>
          <p:nvSpPr>
            <p:cNvPr id="15" name="Rectangle: Rounded Corners 14">
              <a:extLst>
                <a:ext uri="{FF2B5EF4-FFF2-40B4-BE49-F238E27FC236}">
                  <a16:creationId xmlns:a16="http://schemas.microsoft.com/office/drawing/2014/main" id="{A88945FC-3E98-39E1-3CC1-86AB158E530B}"/>
                </a:ext>
              </a:extLst>
            </p:cNvPr>
            <p:cNvSpPr/>
            <p:nvPr/>
          </p:nvSpPr>
          <p:spPr>
            <a:xfrm>
              <a:off x="186991" y="2043212"/>
              <a:ext cx="1908628" cy="304800"/>
            </a:xfrm>
            <a:prstGeom prst="roundRect">
              <a:avLst>
                <a:gd name="adj" fmla="val 50000"/>
              </a:avLst>
            </a:prstGeom>
            <a:solidFill>
              <a:srgbClr val="C6E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ysClr val="windowText" lastClr="000000"/>
                  </a:solidFill>
                </a:rPr>
                <a:t>Trường</a:t>
              </a:r>
              <a:r>
                <a:rPr lang="en-US" sz="1600" b="1" dirty="0">
                  <a:solidFill>
                    <a:sysClr val="windowText" lastClr="000000"/>
                  </a:solidFill>
                </a:rPr>
                <a:t> </a:t>
              </a:r>
              <a:r>
                <a:rPr lang="en-US" sz="1600" b="1" dirty="0" err="1">
                  <a:solidFill>
                    <a:sysClr val="windowText" lastClr="000000"/>
                  </a:solidFill>
                </a:rPr>
                <a:t>hợp</a:t>
              </a:r>
              <a:r>
                <a:rPr lang="en-US" sz="1600" b="1" dirty="0">
                  <a:solidFill>
                    <a:sysClr val="windowText" lastClr="000000"/>
                  </a:solidFill>
                </a:rPr>
                <a:t> 1</a:t>
              </a:r>
            </a:p>
          </p:txBody>
        </p:sp>
      </p:grpSp>
      <p:grpSp>
        <p:nvGrpSpPr>
          <p:cNvPr id="10" name="Nhóm 9">
            <a:extLst>
              <a:ext uri="{FF2B5EF4-FFF2-40B4-BE49-F238E27FC236}">
                <a16:creationId xmlns:a16="http://schemas.microsoft.com/office/drawing/2014/main" id="{4466137E-05DC-AB32-EEAB-FC4F52B43532}"/>
              </a:ext>
            </a:extLst>
          </p:cNvPr>
          <p:cNvGrpSpPr/>
          <p:nvPr/>
        </p:nvGrpSpPr>
        <p:grpSpPr>
          <a:xfrm>
            <a:off x="482125" y="3749040"/>
            <a:ext cx="8179750" cy="1019603"/>
            <a:chOff x="640080" y="3749040"/>
            <a:chExt cx="8179750" cy="1019603"/>
          </a:xfrm>
        </p:grpSpPr>
        <p:sp>
          <p:nvSpPr>
            <p:cNvPr id="3" name="Hình chữ nhật: Góc Tròn 2">
              <a:extLst>
                <a:ext uri="{FF2B5EF4-FFF2-40B4-BE49-F238E27FC236}">
                  <a16:creationId xmlns:a16="http://schemas.microsoft.com/office/drawing/2014/main" id="{70241F32-1141-69BE-1FB0-874CE0300563}"/>
                </a:ext>
              </a:extLst>
            </p:cNvPr>
            <p:cNvSpPr/>
            <p:nvPr/>
          </p:nvSpPr>
          <p:spPr>
            <a:xfrm>
              <a:off x="640080" y="3749040"/>
              <a:ext cx="8179750" cy="1019603"/>
            </a:xfrm>
            <a:prstGeom prst="roundRect">
              <a:avLst/>
            </a:prstGeom>
            <a:solidFill>
              <a:srgbClr val="F6F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Hình ảnh 4">
              <a:extLst>
                <a:ext uri="{FF2B5EF4-FFF2-40B4-BE49-F238E27FC236}">
                  <a16:creationId xmlns:a16="http://schemas.microsoft.com/office/drawing/2014/main" id="{CD57A853-6AC8-C5CA-01C9-E80309674780}"/>
                </a:ext>
              </a:extLst>
            </p:cNvPr>
            <p:cNvPicPr>
              <a:picLocks noChangeAspect="1"/>
            </p:cNvPicPr>
            <p:nvPr/>
          </p:nvPicPr>
          <p:blipFill>
            <a:blip r:embed="rId2"/>
            <a:stretch>
              <a:fillRect/>
            </a:stretch>
          </p:blipFill>
          <p:spPr>
            <a:xfrm>
              <a:off x="1055607" y="3817384"/>
              <a:ext cx="800625" cy="916100"/>
            </a:xfrm>
            <a:prstGeom prst="rect">
              <a:avLst/>
            </a:prstGeom>
          </p:spPr>
        </p:pic>
        <p:sp>
          <p:nvSpPr>
            <p:cNvPr id="7" name="Hộp Văn bản 6">
              <a:extLst>
                <a:ext uri="{FF2B5EF4-FFF2-40B4-BE49-F238E27FC236}">
                  <a16:creationId xmlns:a16="http://schemas.microsoft.com/office/drawing/2014/main" id="{359EACBD-8EDB-A929-232C-AF0E68DF9F19}"/>
                </a:ext>
              </a:extLst>
            </p:cNvPr>
            <p:cNvSpPr txBox="1"/>
            <p:nvPr/>
          </p:nvSpPr>
          <p:spPr>
            <a:xfrm>
              <a:off x="2005043" y="3866169"/>
              <a:ext cx="6665976" cy="785343"/>
            </a:xfrm>
            <a:prstGeom prst="rect">
              <a:avLst/>
            </a:prstGeom>
            <a:noFill/>
          </p:spPr>
          <p:txBody>
            <a:bodyPr wrap="square">
              <a:spAutoFit/>
            </a:bodyPr>
            <a:lstStyle/>
            <a:p>
              <a:pPr algn="just">
                <a:lnSpc>
                  <a:spcPct val="150000"/>
                </a:lnSpc>
              </a:pPr>
              <a:r>
                <a:rPr lang="vi-VN" sz="1600" b="1" i="1" dirty="0">
                  <a:solidFill>
                    <a:srgbClr val="C00000"/>
                  </a:solidFill>
                </a:rPr>
                <a:t>Những nội dung nào của nguyên tắc tự do hợp đồng được thể hiện trong hợp đồng thương mại giữa Công ty X và Công ty V?</a:t>
              </a:r>
            </a:p>
          </p:txBody>
        </p:sp>
      </p:grpSp>
    </p:spTree>
    <p:extLst>
      <p:ext uri="{BB962C8B-B14F-4D97-AF65-F5344CB8AC3E}">
        <p14:creationId xmlns:p14="http://schemas.microsoft.com/office/powerpoint/2010/main" val="32988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90C10-6BD7-9B2B-6842-EA60F03DC222}"/>
            </a:ext>
          </a:extLst>
        </p:cNvPr>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15565FF0-8E80-A23B-E256-7E3DCE81B0AC}"/>
              </a:ext>
            </a:extLst>
          </p:cNvPr>
          <p:cNvSpPr/>
          <p:nvPr/>
        </p:nvSpPr>
        <p:spPr>
          <a:xfrm>
            <a:off x="210312" y="721603"/>
            <a:ext cx="2020824" cy="3700293"/>
          </a:xfrm>
          <a:prstGeom prst="roundRect">
            <a:avLst/>
          </a:prstGeom>
          <a:solidFill>
            <a:schemeClr val="accent2">
              <a:lumMod val="40000"/>
              <a:lumOff val="60000"/>
            </a:schemeClr>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rgbClr val="000000"/>
                </a:solidFill>
              </a:rPr>
              <a:t>Những nội dung của nguyên tắc tự do hợp đồng được thể hiện trong hợp đồng thương mại giữa Công ty X và Công ty V </a:t>
            </a:r>
          </a:p>
        </p:txBody>
      </p:sp>
      <p:sp>
        <p:nvSpPr>
          <p:cNvPr id="9" name="Hộp Văn bản 8">
            <a:extLst>
              <a:ext uri="{FF2B5EF4-FFF2-40B4-BE49-F238E27FC236}">
                <a16:creationId xmlns:a16="http://schemas.microsoft.com/office/drawing/2014/main" id="{54551A38-AF59-3D08-CD18-B307ED94D439}"/>
              </a:ext>
            </a:extLst>
          </p:cNvPr>
          <p:cNvSpPr txBox="1"/>
          <p:nvPr/>
        </p:nvSpPr>
        <p:spPr>
          <a:xfrm>
            <a:off x="3150106" y="249858"/>
            <a:ext cx="5440679" cy="872034"/>
          </a:xfrm>
          <a:prstGeom prst="rect">
            <a:avLst/>
          </a:prstGeom>
          <a:noFill/>
        </p:spPr>
        <p:txBody>
          <a:bodyPr wrap="square">
            <a:spAutoFit/>
          </a:bodyPr>
          <a:lstStyle/>
          <a:p>
            <a:pPr algn="just">
              <a:lnSpc>
                <a:spcPct val="150000"/>
              </a:lnSpc>
            </a:pPr>
            <a:r>
              <a:rPr lang="vi-VN" sz="1800" dirty="0"/>
              <a:t>Tự do lựa chọn đối tác tự do thiết lập các điều khoản của hợp đồng, nội dung của hợp đồng.</a:t>
            </a:r>
          </a:p>
        </p:txBody>
      </p:sp>
      <p:sp>
        <p:nvSpPr>
          <p:cNvPr id="12" name="Hộp Văn bản 11">
            <a:extLst>
              <a:ext uri="{FF2B5EF4-FFF2-40B4-BE49-F238E27FC236}">
                <a16:creationId xmlns:a16="http://schemas.microsoft.com/office/drawing/2014/main" id="{81BFBE25-55AE-384D-DC10-55AF989ED8F4}"/>
              </a:ext>
            </a:extLst>
          </p:cNvPr>
          <p:cNvSpPr txBox="1"/>
          <p:nvPr/>
        </p:nvSpPr>
        <p:spPr>
          <a:xfrm>
            <a:off x="3150107" y="1131857"/>
            <a:ext cx="5440678" cy="872034"/>
          </a:xfrm>
          <a:prstGeom prst="rect">
            <a:avLst/>
          </a:prstGeom>
          <a:noFill/>
        </p:spPr>
        <p:txBody>
          <a:bodyPr wrap="square">
            <a:spAutoFit/>
          </a:bodyPr>
          <a:lstStyle/>
          <a:p>
            <a:pPr algn="just">
              <a:lnSpc>
                <a:spcPct val="150000"/>
              </a:lnSpc>
            </a:pPr>
            <a:r>
              <a:rPr lang="vi-VN" sz="1800" dirty="0"/>
              <a:t>Tự do </a:t>
            </a:r>
            <a:r>
              <a:rPr lang="vi-VN" sz="1800" dirty="0" err="1"/>
              <a:t>thoả</a:t>
            </a:r>
            <a:r>
              <a:rPr lang="vi-VN" sz="1800" dirty="0"/>
              <a:t> thuận hình thức của hợp đồng (bằng văn bản)</a:t>
            </a:r>
          </a:p>
        </p:txBody>
      </p:sp>
      <p:sp>
        <p:nvSpPr>
          <p:cNvPr id="17" name="Hộp Văn bản 16">
            <a:extLst>
              <a:ext uri="{FF2B5EF4-FFF2-40B4-BE49-F238E27FC236}">
                <a16:creationId xmlns:a16="http://schemas.microsoft.com/office/drawing/2014/main" id="{C6E298D0-3CBE-49C0-3059-7534832010A8}"/>
              </a:ext>
            </a:extLst>
          </p:cNvPr>
          <p:cNvSpPr txBox="1"/>
          <p:nvPr/>
        </p:nvSpPr>
        <p:spPr>
          <a:xfrm>
            <a:off x="3150107" y="2013856"/>
            <a:ext cx="5440678" cy="1287532"/>
          </a:xfrm>
          <a:prstGeom prst="rect">
            <a:avLst/>
          </a:prstGeom>
          <a:noFill/>
        </p:spPr>
        <p:txBody>
          <a:bodyPr wrap="square">
            <a:spAutoFit/>
          </a:bodyPr>
          <a:lstStyle/>
          <a:p>
            <a:pPr algn="just">
              <a:lnSpc>
                <a:spcPct val="150000"/>
              </a:lnSpc>
            </a:pPr>
            <a:r>
              <a:rPr lang="vi-VN" sz="1800" dirty="0"/>
              <a:t>Tự do lựa chọn luật điều chỉnh hợp đồng và trọng tài (Trọng tài thương mại của Việt Nam) để giải quyết khi có tranh chấp. </a:t>
            </a:r>
          </a:p>
        </p:txBody>
      </p:sp>
      <p:sp>
        <p:nvSpPr>
          <p:cNvPr id="19" name="Hộp Văn bản 18">
            <a:extLst>
              <a:ext uri="{FF2B5EF4-FFF2-40B4-BE49-F238E27FC236}">
                <a16:creationId xmlns:a16="http://schemas.microsoft.com/office/drawing/2014/main" id="{5034A280-863E-9A74-3E26-FF5BB30E3340}"/>
              </a:ext>
            </a:extLst>
          </p:cNvPr>
          <p:cNvSpPr txBox="1"/>
          <p:nvPr/>
        </p:nvSpPr>
        <p:spPr>
          <a:xfrm>
            <a:off x="3150107" y="3273337"/>
            <a:ext cx="5358384" cy="1703030"/>
          </a:xfrm>
          <a:prstGeom prst="rect">
            <a:avLst/>
          </a:prstGeom>
          <a:noFill/>
        </p:spPr>
        <p:txBody>
          <a:bodyPr wrap="square">
            <a:spAutoFit/>
          </a:bodyPr>
          <a:lstStyle/>
          <a:p>
            <a:pPr algn="just">
              <a:lnSpc>
                <a:spcPct val="150000"/>
              </a:lnSpc>
            </a:pPr>
            <a:r>
              <a:rPr lang="vi-VN" sz="1800" dirty="0"/>
              <a:t>Cam kết, </a:t>
            </a:r>
            <a:r>
              <a:rPr lang="vi-VN" sz="1800" dirty="0" err="1"/>
              <a:t>thoả</a:t>
            </a:r>
            <a:r>
              <a:rPr lang="vi-VN" sz="1800" dirty="0"/>
              <a:t> thuận giữa các bên không vi phạm điều cấm của luật, không trái đạo đức xã hội, không gây thiệt hại cho bên thứ ba, cho lợi ích công cộng, cả hai bên trong hợp đồng.</a:t>
            </a:r>
          </a:p>
        </p:txBody>
      </p:sp>
      <p:cxnSp>
        <p:nvCxnSpPr>
          <p:cNvPr id="27" name="Đường kết nối Mũi tên Thẳng 26">
            <a:extLst>
              <a:ext uri="{FF2B5EF4-FFF2-40B4-BE49-F238E27FC236}">
                <a16:creationId xmlns:a16="http://schemas.microsoft.com/office/drawing/2014/main" id="{97B141E4-7FC3-6056-C467-901879B5D708}"/>
              </a:ext>
            </a:extLst>
          </p:cNvPr>
          <p:cNvCxnSpPr>
            <a:cxnSpLocks/>
            <a:stCxn id="6" idx="3"/>
            <a:endCxn id="9" idx="1"/>
          </p:cNvCxnSpPr>
          <p:nvPr/>
        </p:nvCxnSpPr>
        <p:spPr>
          <a:xfrm flipV="1">
            <a:off x="2231136" y="685875"/>
            <a:ext cx="918970" cy="188587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Đường kết nối Mũi tên Thẳng 27">
            <a:extLst>
              <a:ext uri="{FF2B5EF4-FFF2-40B4-BE49-F238E27FC236}">
                <a16:creationId xmlns:a16="http://schemas.microsoft.com/office/drawing/2014/main" id="{97B141E4-7FC3-6056-C467-901879B5D708}"/>
              </a:ext>
            </a:extLst>
          </p:cNvPr>
          <p:cNvCxnSpPr>
            <a:cxnSpLocks/>
            <a:stCxn id="6" idx="3"/>
            <a:endCxn id="12" idx="1"/>
          </p:cNvCxnSpPr>
          <p:nvPr/>
        </p:nvCxnSpPr>
        <p:spPr>
          <a:xfrm flipV="1">
            <a:off x="2231136" y="1567874"/>
            <a:ext cx="918971" cy="10038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kết nối Mũi tên Thẳng 30">
            <a:extLst>
              <a:ext uri="{FF2B5EF4-FFF2-40B4-BE49-F238E27FC236}">
                <a16:creationId xmlns:a16="http://schemas.microsoft.com/office/drawing/2014/main" id="{0496A55E-2F19-B991-8F90-EF1488DBA98C}"/>
              </a:ext>
            </a:extLst>
          </p:cNvPr>
          <p:cNvCxnSpPr>
            <a:cxnSpLocks/>
            <a:stCxn id="6" idx="3"/>
            <a:endCxn id="17" idx="1"/>
          </p:cNvCxnSpPr>
          <p:nvPr/>
        </p:nvCxnSpPr>
        <p:spPr>
          <a:xfrm>
            <a:off x="2231136" y="2571750"/>
            <a:ext cx="918971" cy="858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Đường kết nối Mũi tên Thẳng 33">
            <a:extLst>
              <a:ext uri="{FF2B5EF4-FFF2-40B4-BE49-F238E27FC236}">
                <a16:creationId xmlns:a16="http://schemas.microsoft.com/office/drawing/2014/main" id="{F36F50B8-03AD-B97C-87B0-7F2980CF9211}"/>
              </a:ext>
            </a:extLst>
          </p:cNvPr>
          <p:cNvCxnSpPr>
            <a:cxnSpLocks/>
            <a:stCxn id="6" idx="3"/>
            <a:endCxn id="19" idx="1"/>
          </p:cNvCxnSpPr>
          <p:nvPr/>
        </p:nvCxnSpPr>
        <p:spPr>
          <a:xfrm>
            <a:off x="2231136" y="2571750"/>
            <a:ext cx="918971" cy="155310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childTnLst>
                          </p:cTn>
                        </p:par>
                        <p:par>
                          <p:cTn id="42" fill="hold">
                            <p:stCondLst>
                              <p:cond delay="500"/>
                            </p:stCondLst>
                            <p:childTnLst>
                              <p:par>
                                <p:cTn id="43" presetID="14" presetClass="entr" presetSubtype="10" fill="hold" nodeType="after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72">
          <a:extLst>
            <a:ext uri="{FF2B5EF4-FFF2-40B4-BE49-F238E27FC236}">
              <a16:creationId xmlns:a16="http://schemas.microsoft.com/office/drawing/2014/main" id="{B9B6E941-EB41-1A71-5F71-73B25223CAF9}"/>
            </a:ext>
          </a:extLst>
        </p:cNvPr>
        <p:cNvGrpSpPr/>
        <p:nvPr/>
      </p:nvGrpSpPr>
      <p:grpSpPr>
        <a:xfrm>
          <a:off x="0" y="0"/>
          <a:ext cx="0" cy="0"/>
          <a:chOff x="0" y="0"/>
          <a:chExt cx="0" cy="0"/>
        </a:xfrm>
      </p:grpSpPr>
      <p:pic>
        <p:nvPicPr>
          <p:cNvPr id="10" name="Hình ảnh 9">
            <a:extLst>
              <a:ext uri="{FF2B5EF4-FFF2-40B4-BE49-F238E27FC236}">
                <a16:creationId xmlns:a16="http://schemas.microsoft.com/office/drawing/2014/main" id="{713675AB-883E-B020-FA40-44316F127061}"/>
              </a:ext>
            </a:extLst>
          </p:cNvPr>
          <p:cNvPicPr>
            <a:picLocks noChangeAspect="1"/>
          </p:cNvPicPr>
          <p:nvPr/>
        </p:nvPicPr>
        <p:blipFill>
          <a:blip r:embed="rId3">
            <a:alphaModFix amt="50000"/>
          </a:blip>
          <a:srcRect t="12806" b="10501"/>
          <a:stretch/>
        </p:blipFill>
        <p:spPr>
          <a:xfrm>
            <a:off x="28575" y="0"/>
            <a:ext cx="9115425" cy="5248656"/>
          </a:xfrm>
          <a:prstGeom prst="rect">
            <a:avLst/>
          </a:prstGeom>
        </p:spPr>
      </p:pic>
      <p:sp>
        <p:nvSpPr>
          <p:cNvPr id="11" name="Hình chữ nhật: Góc Tròn 10">
            <a:extLst>
              <a:ext uri="{FF2B5EF4-FFF2-40B4-BE49-F238E27FC236}">
                <a16:creationId xmlns:a16="http://schemas.microsoft.com/office/drawing/2014/main" id="{2E48F5A3-5F37-8B26-CC42-73023CA90414}"/>
              </a:ext>
            </a:extLst>
          </p:cNvPr>
          <p:cNvSpPr/>
          <p:nvPr/>
        </p:nvSpPr>
        <p:spPr>
          <a:xfrm>
            <a:off x="4956048" y="381762"/>
            <a:ext cx="3877056" cy="4379976"/>
          </a:xfrm>
          <a:prstGeom prst="roundRect">
            <a:avLst/>
          </a:prstGeom>
          <a:solidFill>
            <a:srgbClr val="C6E6A2"/>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a:solidFill>
                  <a:srgbClr val="000000"/>
                </a:solidFill>
              </a:rPr>
              <a:t>Ngày 07/11/2016, lễ kết nạp Việt Nam gia nhập WTO được tổ chức tại trụ sở WTO ở </a:t>
            </a:r>
            <a:r>
              <a:rPr lang="vi-VN" sz="1800" dirty="0" err="1">
                <a:solidFill>
                  <a:srgbClr val="000000"/>
                </a:solidFill>
              </a:rPr>
              <a:t>Geneva</a:t>
            </a:r>
            <a:r>
              <a:rPr lang="vi-VN" sz="1800" dirty="0">
                <a:solidFill>
                  <a:srgbClr val="000000"/>
                </a:solidFill>
              </a:rPr>
              <a:t>, </a:t>
            </a:r>
            <a:r>
              <a:rPr lang="vi-VN" sz="1800" dirty="0" err="1">
                <a:solidFill>
                  <a:srgbClr val="000000"/>
                </a:solidFill>
              </a:rPr>
              <a:t>Thuỵ</a:t>
            </a:r>
            <a:r>
              <a:rPr lang="vi-VN" sz="1800" dirty="0">
                <a:solidFill>
                  <a:srgbClr val="000000"/>
                </a:solidFill>
              </a:rPr>
              <a:t> Sĩ. </a:t>
            </a:r>
          </a:p>
          <a:p>
            <a:pPr marL="285750" indent="-285750" algn="just">
              <a:lnSpc>
                <a:spcPct val="150000"/>
              </a:lnSpc>
              <a:buFont typeface="Arial" panose="020B0604020202020204" pitchFamily="34" charset="0"/>
              <a:buChar char="•"/>
            </a:pPr>
            <a:r>
              <a:rPr lang="vi-VN" sz="1800" dirty="0">
                <a:solidFill>
                  <a:srgbClr val="000000"/>
                </a:solidFill>
              </a:rPr>
              <a:t>Kể từ ngày 11/01/2007, Việt Nam chính thức trở thành </a:t>
            </a:r>
            <a:r>
              <a:rPr lang="vi-VN" sz="1800" dirty="0" err="1">
                <a:solidFill>
                  <a:srgbClr val="000000"/>
                </a:solidFill>
              </a:rPr>
              <a:t>thành</a:t>
            </a:r>
            <a:r>
              <a:rPr lang="vi-VN" sz="1800" dirty="0">
                <a:solidFill>
                  <a:srgbClr val="000000"/>
                </a:solidFill>
              </a:rPr>
              <a:t> viên thứ 150 của tổ chức thương mại lớn nhất thế giới này. </a:t>
            </a:r>
          </a:p>
        </p:txBody>
      </p:sp>
    </p:spTree>
    <p:extLst>
      <p:ext uri="{BB962C8B-B14F-4D97-AF65-F5344CB8AC3E}">
        <p14:creationId xmlns:p14="http://schemas.microsoft.com/office/powerpoint/2010/main" val="414042412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72">
          <a:extLst>
            <a:ext uri="{FF2B5EF4-FFF2-40B4-BE49-F238E27FC236}">
              <a16:creationId xmlns:a16="http://schemas.microsoft.com/office/drawing/2014/main" id="{832FD946-508D-A517-62A3-747511D53BC7}"/>
            </a:ext>
          </a:extLst>
        </p:cNvPr>
        <p:cNvGrpSpPr/>
        <p:nvPr/>
      </p:nvGrpSpPr>
      <p:grpSpPr>
        <a:xfrm>
          <a:off x="0" y="0"/>
          <a:ext cx="0" cy="0"/>
          <a:chOff x="0" y="0"/>
          <a:chExt cx="0" cy="0"/>
        </a:xfrm>
      </p:grpSpPr>
      <p:pic>
        <p:nvPicPr>
          <p:cNvPr id="4" name="Hình ảnh 3">
            <a:extLst>
              <a:ext uri="{FF2B5EF4-FFF2-40B4-BE49-F238E27FC236}">
                <a16:creationId xmlns:a16="http://schemas.microsoft.com/office/drawing/2014/main" id="{DDA7E959-902C-1C39-0830-DD6E2ED07624}"/>
              </a:ext>
            </a:extLst>
          </p:cNvPr>
          <p:cNvPicPr>
            <a:picLocks noChangeAspect="1"/>
          </p:cNvPicPr>
          <p:nvPr/>
        </p:nvPicPr>
        <p:blipFill>
          <a:blip r:embed="rId3"/>
          <a:stretch>
            <a:fillRect/>
          </a:stretch>
        </p:blipFill>
        <p:spPr>
          <a:xfrm>
            <a:off x="309074" y="310325"/>
            <a:ext cx="2644264" cy="2450592"/>
          </a:xfrm>
          <a:prstGeom prst="rect">
            <a:avLst/>
          </a:prstGeom>
        </p:spPr>
      </p:pic>
      <p:pic>
        <p:nvPicPr>
          <p:cNvPr id="5" name="Hình ảnh 4">
            <a:extLst>
              <a:ext uri="{FF2B5EF4-FFF2-40B4-BE49-F238E27FC236}">
                <a16:creationId xmlns:a16="http://schemas.microsoft.com/office/drawing/2014/main" id="{91627BFA-437E-20D9-9A1B-8F23BEB18E05}"/>
              </a:ext>
            </a:extLst>
          </p:cNvPr>
          <p:cNvPicPr>
            <a:picLocks noChangeAspect="1"/>
          </p:cNvPicPr>
          <p:nvPr/>
        </p:nvPicPr>
        <p:blipFill>
          <a:blip r:embed="rId4"/>
          <a:stretch>
            <a:fillRect/>
          </a:stretch>
        </p:blipFill>
        <p:spPr>
          <a:xfrm>
            <a:off x="333963" y="3090100"/>
            <a:ext cx="2619375" cy="1743075"/>
          </a:xfrm>
          <a:prstGeom prst="rect">
            <a:avLst/>
          </a:prstGeom>
        </p:spPr>
      </p:pic>
      <p:sp>
        <p:nvSpPr>
          <p:cNvPr id="7" name="Hộp Văn bản 6">
            <a:extLst>
              <a:ext uri="{FF2B5EF4-FFF2-40B4-BE49-F238E27FC236}">
                <a16:creationId xmlns:a16="http://schemas.microsoft.com/office/drawing/2014/main" id="{22F6DB9F-183E-DDAD-E232-634B45F8FDA0}"/>
              </a:ext>
            </a:extLst>
          </p:cNvPr>
          <p:cNvSpPr txBox="1"/>
          <p:nvPr/>
        </p:nvSpPr>
        <p:spPr>
          <a:xfrm>
            <a:off x="3147358" y="265990"/>
            <a:ext cx="5687568" cy="4611519"/>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vi-VN" sz="1800" b="1" i="1" dirty="0"/>
              <a:t>Lợi ích: </a:t>
            </a:r>
          </a:p>
          <a:p>
            <a:pPr marL="285750" indent="-285750" algn="just">
              <a:lnSpc>
                <a:spcPct val="150000"/>
              </a:lnSpc>
              <a:buFontTx/>
              <a:buChar char="-"/>
            </a:pPr>
            <a:r>
              <a:rPr lang="vi-VN" sz="1800" dirty="0"/>
              <a:t>Góp phần đổi mới tư duy chính sách, hoàn thiện chuẩn mực quản lí nhà nước.</a:t>
            </a:r>
          </a:p>
          <a:p>
            <a:pPr marL="285750" indent="-285750" algn="just">
              <a:lnSpc>
                <a:spcPct val="150000"/>
              </a:lnSpc>
              <a:buFontTx/>
              <a:buChar char="-"/>
            </a:pPr>
            <a:r>
              <a:rPr lang="vi-VN" sz="1800" dirty="0"/>
              <a:t>Có quan hệ ngoại giao với 189/193 nước, có quan hệ kinh tế với 160 nước và 70 vùng lãnh thổ.</a:t>
            </a:r>
          </a:p>
          <a:p>
            <a:pPr marL="285750" indent="-285750" algn="just">
              <a:lnSpc>
                <a:spcPct val="150000"/>
              </a:lnSpc>
              <a:buFontTx/>
              <a:buChar char="-"/>
            </a:pPr>
            <a:r>
              <a:rPr lang="vi-VN" sz="1800" dirty="0"/>
              <a:t>Kinh tế có khởi sắc lớn, kim ngạch xuất khẩu nhảy vọt, trở thành điểm đến hấp dẫn của các nhà đầu tư nước ngoài, ngành nông nghiệp tăng trưởng theo hướng hiện đại và nâng cao giá trị.</a:t>
            </a:r>
          </a:p>
          <a:p>
            <a:pPr marL="285750" indent="-285750" algn="just">
              <a:lnSpc>
                <a:spcPct val="150000"/>
              </a:lnSpc>
              <a:buFontTx/>
              <a:buChar char="-"/>
            </a:pPr>
            <a:r>
              <a:rPr lang="vi-VN" sz="1800" dirty="0"/>
              <a:t>Đội ngũ doanh nghiệp tăng và có chất lượng, có thêm nhiều tỉ phú USD.</a:t>
            </a:r>
          </a:p>
        </p:txBody>
      </p:sp>
    </p:spTree>
    <p:extLst>
      <p:ext uri="{BB962C8B-B14F-4D97-AF65-F5344CB8AC3E}">
        <p14:creationId xmlns:p14="http://schemas.microsoft.com/office/powerpoint/2010/main" val="3710603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07"/>
        <p:cNvGrpSpPr/>
        <p:nvPr/>
      </p:nvGrpSpPr>
      <p:grpSpPr>
        <a:xfrm>
          <a:off x="0" y="0"/>
          <a:ext cx="0" cy="0"/>
          <a:chOff x="0" y="0"/>
          <a:chExt cx="0" cy="0"/>
        </a:xfrm>
      </p:grpSpPr>
      <p:grpSp>
        <p:nvGrpSpPr>
          <p:cNvPr id="510" name="Google Shape;510;p36"/>
          <p:cNvGrpSpPr/>
          <p:nvPr/>
        </p:nvGrpSpPr>
        <p:grpSpPr>
          <a:xfrm>
            <a:off x="-123348" y="1053965"/>
            <a:ext cx="2704820" cy="3547317"/>
            <a:chOff x="-24250" y="1223249"/>
            <a:chExt cx="2394494" cy="3140053"/>
          </a:xfrm>
        </p:grpSpPr>
        <p:sp>
          <p:nvSpPr>
            <p:cNvPr id="511" name="Google Shape;511;p36"/>
            <p:cNvSpPr/>
            <p:nvPr/>
          </p:nvSpPr>
          <p:spPr>
            <a:xfrm>
              <a:off x="-24250" y="1223249"/>
              <a:ext cx="1035579" cy="1276702"/>
            </a:xfrm>
            <a:custGeom>
              <a:avLst/>
              <a:gdLst/>
              <a:ahLst/>
              <a:cxnLst/>
              <a:rect l="l" t="t" r="r" b="b"/>
              <a:pathLst>
                <a:path w="2985" h="3680" extrusionOk="0">
                  <a:moveTo>
                    <a:pt x="972" y="1"/>
                  </a:moveTo>
                  <a:cubicBezTo>
                    <a:pt x="947" y="1"/>
                    <a:pt x="921" y="13"/>
                    <a:pt x="901" y="42"/>
                  </a:cubicBezTo>
                  <a:cubicBezTo>
                    <a:pt x="653" y="362"/>
                    <a:pt x="501" y="710"/>
                    <a:pt x="601" y="1111"/>
                  </a:cubicBezTo>
                  <a:cubicBezTo>
                    <a:pt x="533" y="1101"/>
                    <a:pt x="477" y="1041"/>
                    <a:pt x="363" y="1041"/>
                  </a:cubicBezTo>
                  <a:cubicBezTo>
                    <a:pt x="281" y="1041"/>
                    <a:pt x="169" y="1073"/>
                    <a:pt x="1" y="1179"/>
                  </a:cubicBezTo>
                  <a:lnTo>
                    <a:pt x="1" y="3327"/>
                  </a:lnTo>
                  <a:cubicBezTo>
                    <a:pt x="269" y="3511"/>
                    <a:pt x="617" y="3643"/>
                    <a:pt x="1033" y="3679"/>
                  </a:cubicBezTo>
                  <a:cubicBezTo>
                    <a:pt x="1043" y="3679"/>
                    <a:pt x="1054" y="3679"/>
                    <a:pt x="1064" y="3679"/>
                  </a:cubicBezTo>
                  <a:cubicBezTo>
                    <a:pt x="1405" y="3679"/>
                    <a:pt x="1554" y="3440"/>
                    <a:pt x="1639" y="3440"/>
                  </a:cubicBezTo>
                  <a:cubicBezTo>
                    <a:pt x="1644" y="3440"/>
                    <a:pt x="1648" y="3441"/>
                    <a:pt x="1653" y="3443"/>
                  </a:cubicBezTo>
                  <a:cubicBezTo>
                    <a:pt x="1762" y="3479"/>
                    <a:pt x="1865" y="3495"/>
                    <a:pt x="1961" y="3495"/>
                  </a:cubicBezTo>
                  <a:cubicBezTo>
                    <a:pt x="2578" y="3495"/>
                    <a:pt x="2905" y="2812"/>
                    <a:pt x="2933" y="2279"/>
                  </a:cubicBezTo>
                  <a:cubicBezTo>
                    <a:pt x="2984" y="1546"/>
                    <a:pt x="2521" y="672"/>
                    <a:pt x="1723" y="672"/>
                  </a:cubicBezTo>
                  <a:cubicBezTo>
                    <a:pt x="1465" y="672"/>
                    <a:pt x="1173" y="763"/>
                    <a:pt x="853" y="979"/>
                  </a:cubicBezTo>
                  <a:cubicBezTo>
                    <a:pt x="785" y="694"/>
                    <a:pt x="901" y="394"/>
                    <a:pt x="1053" y="126"/>
                  </a:cubicBezTo>
                  <a:cubicBezTo>
                    <a:pt x="1086" y="67"/>
                    <a:pt x="1031"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70300" y="1652400"/>
              <a:ext cx="202259" cy="320216"/>
            </a:xfrm>
            <a:custGeom>
              <a:avLst/>
              <a:gdLst/>
              <a:ahLst/>
              <a:cxnLst/>
              <a:rect l="l" t="t" r="r" b="b"/>
              <a:pathLst>
                <a:path w="583" h="923" extrusionOk="0">
                  <a:moveTo>
                    <a:pt x="164" y="0"/>
                  </a:moveTo>
                  <a:cubicBezTo>
                    <a:pt x="77" y="0"/>
                    <a:pt x="1" y="101"/>
                    <a:pt x="15" y="190"/>
                  </a:cubicBezTo>
                  <a:cubicBezTo>
                    <a:pt x="51" y="342"/>
                    <a:pt x="67" y="458"/>
                    <a:pt x="67" y="606"/>
                  </a:cubicBezTo>
                  <a:cubicBezTo>
                    <a:pt x="80" y="754"/>
                    <a:pt x="157" y="922"/>
                    <a:pt x="291" y="922"/>
                  </a:cubicBezTo>
                  <a:cubicBezTo>
                    <a:pt x="324" y="922"/>
                    <a:pt x="360" y="912"/>
                    <a:pt x="399" y="890"/>
                  </a:cubicBezTo>
                  <a:cubicBezTo>
                    <a:pt x="567" y="790"/>
                    <a:pt x="583" y="542"/>
                    <a:pt x="531" y="390"/>
                  </a:cubicBezTo>
                  <a:cubicBezTo>
                    <a:pt x="483" y="206"/>
                    <a:pt x="367" y="90"/>
                    <a:pt x="199" y="6"/>
                  </a:cubicBezTo>
                  <a:cubicBezTo>
                    <a:pt x="187" y="2"/>
                    <a:pt x="176" y="0"/>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11322" y="2019103"/>
              <a:ext cx="208503" cy="155772"/>
            </a:xfrm>
            <a:custGeom>
              <a:avLst/>
              <a:gdLst/>
              <a:ahLst/>
              <a:cxnLst/>
              <a:rect l="l" t="t" r="r" b="b"/>
              <a:pathLst>
                <a:path w="601" h="449" extrusionOk="0">
                  <a:moveTo>
                    <a:pt x="301" y="1"/>
                  </a:moveTo>
                  <a:cubicBezTo>
                    <a:pt x="1" y="1"/>
                    <a:pt x="1" y="449"/>
                    <a:pt x="301" y="449"/>
                  </a:cubicBezTo>
                  <a:cubicBezTo>
                    <a:pt x="601" y="449"/>
                    <a:pt x="601"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103419" y="1956656"/>
              <a:ext cx="352825" cy="357685"/>
            </a:xfrm>
            <a:custGeom>
              <a:avLst/>
              <a:gdLst/>
              <a:ahLst/>
              <a:cxnLst/>
              <a:rect l="l" t="t" r="r" b="b"/>
              <a:pathLst>
                <a:path w="1017" h="1031" extrusionOk="0">
                  <a:moveTo>
                    <a:pt x="47" y="1"/>
                  </a:moveTo>
                  <a:cubicBezTo>
                    <a:pt x="41" y="1"/>
                    <a:pt x="33" y="5"/>
                    <a:pt x="33" y="13"/>
                  </a:cubicBezTo>
                  <a:cubicBezTo>
                    <a:pt x="1" y="281"/>
                    <a:pt x="117" y="513"/>
                    <a:pt x="317" y="697"/>
                  </a:cubicBezTo>
                  <a:cubicBezTo>
                    <a:pt x="457" y="856"/>
                    <a:pt x="720" y="1030"/>
                    <a:pt x="949" y="1030"/>
                  </a:cubicBezTo>
                  <a:cubicBezTo>
                    <a:pt x="961" y="1030"/>
                    <a:pt x="973" y="1030"/>
                    <a:pt x="985" y="1029"/>
                  </a:cubicBezTo>
                  <a:cubicBezTo>
                    <a:pt x="1001" y="1029"/>
                    <a:pt x="1017" y="997"/>
                    <a:pt x="985" y="981"/>
                  </a:cubicBezTo>
                  <a:cubicBezTo>
                    <a:pt x="565" y="849"/>
                    <a:pt x="17" y="529"/>
                    <a:pt x="49" y="13"/>
                  </a:cubicBezTo>
                  <a:cubicBezTo>
                    <a:pt x="57" y="5"/>
                    <a:pt x="53"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19733" y="2302197"/>
              <a:ext cx="69732" cy="23938"/>
            </a:xfrm>
            <a:custGeom>
              <a:avLst/>
              <a:gdLst/>
              <a:ahLst/>
              <a:cxnLst/>
              <a:rect l="l" t="t" r="r" b="b"/>
              <a:pathLst>
                <a:path w="201" h="69" extrusionOk="0">
                  <a:moveTo>
                    <a:pt x="33" y="1"/>
                  </a:moveTo>
                  <a:cubicBezTo>
                    <a:pt x="1" y="1"/>
                    <a:pt x="1" y="53"/>
                    <a:pt x="33" y="53"/>
                  </a:cubicBezTo>
                  <a:cubicBezTo>
                    <a:pt x="65" y="69"/>
                    <a:pt x="85" y="69"/>
                    <a:pt x="117" y="69"/>
                  </a:cubicBezTo>
                  <a:cubicBezTo>
                    <a:pt x="133" y="69"/>
                    <a:pt x="165" y="69"/>
                    <a:pt x="185" y="53"/>
                  </a:cubicBezTo>
                  <a:cubicBezTo>
                    <a:pt x="201" y="53"/>
                    <a:pt x="201" y="17"/>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0443" y="2305319"/>
              <a:ext cx="2041668" cy="694901"/>
            </a:xfrm>
            <a:custGeom>
              <a:avLst/>
              <a:gdLst/>
              <a:ahLst/>
              <a:cxnLst/>
              <a:rect l="l" t="t" r="r" b="b"/>
              <a:pathLst>
                <a:path w="5885" h="2003" extrusionOk="0">
                  <a:moveTo>
                    <a:pt x="5435" y="0"/>
                  </a:moveTo>
                  <a:cubicBezTo>
                    <a:pt x="5343" y="0"/>
                    <a:pt x="5234" y="60"/>
                    <a:pt x="5133" y="60"/>
                  </a:cubicBezTo>
                  <a:lnTo>
                    <a:pt x="1" y="60"/>
                  </a:lnTo>
                  <a:lnTo>
                    <a:pt x="1" y="1960"/>
                  </a:lnTo>
                  <a:lnTo>
                    <a:pt x="5133" y="1960"/>
                  </a:lnTo>
                  <a:cubicBezTo>
                    <a:pt x="5241" y="1960"/>
                    <a:pt x="5339" y="2002"/>
                    <a:pt x="5429" y="2002"/>
                  </a:cubicBezTo>
                  <a:cubicBezTo>
                    <a:pt x="5465" y="2002"/>
                    <a:pt x="5500" y="1995"/>
                    <a:pt x="5533" y="1976"/>
                  </a:cubicBezTo>
                  <a:cubicBezTo>
                    <a:pt x="5785" y="1844"/>
                    <a:pt x="5885" y="1460"/>
                    <a:pt x="5885" y="1160"/>
                  </a:cubicBezTo>
                  <a:lnTo>
                    <a:pt x="5885" y="876"/>
                  </a:lnTo>
                  <a:cubicBezTo>
                    <a:pt x="5885" y="544"/>
                    <a:pt x="5769" y="124"/>
                    <a:pt x="5485" y="8"/>
                  </a:cubicBezTo>
                  <a:cubicBezTo>
                    <a:pt x="5469" y="2"/>
                    <a:pt x="5452" y="0"/>
                    <a:pt x="5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10443" y="2429866"/>
              <a:ext cx="1822410" cy="445805"/>
            </a:xfrm>
            <a:custGeom>
              <a:avLst/>
              <a:gdLst/>
              <a:ahLst/>
              <a:cxnLst/>
              <a:rect l="l" t="t" r="r" b="b"/>
              <a:pathLst>
                <a:path w="5253" h="1285" extrusionOk="0">
                  <a:moveTo>
                    <a:pt x="1" y="1"/>
                  </a:moveTo>
                  <a:lnTo>
                    <a:pt x="1" y="1285"/>
                  </a:lnTo>
                  <a:lnTo>
                    <a:pt x="5253" y="1285"/>
                  </a:lnTo>
                  <a:lnTo>
                    <a:pt x="52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1779775" y="2411826"/>
              <a:ext cx="173811" cy="486049"/>
            </a:xfrm>
            <a:custGeom>
              <a:avLst/>
              <a:gdLst/>
              <a:ahLst/>
              <a:cxnLst/>
              <a:rect l="l" t="t" r="r" b="b"/>
              <a:pathLst>
                <a:path w="501" h="1401" extrusionOk="0">
                  <a:moveTo>
                    <a:pt x="233" y="1"/>
                  </a:moveTo>
                  <a:cubicBezTo>
                    <a:pt x="169" y="1"/>
                    <a:pt x="33" y="1"/>
                    <a:pt x="1" y="53"/>
                  </a:cubicBezTo>
                  <a:cubicBezTo>
                    <a:pt x="201" y="53"/>
                    <a:pt x="217" y="1337"/>
                    <a:pt x="1" y="1337"/>
                  </a:cubicBezTo>
                  <a:cubicBezTo>
                    <a:pt x="17" y="1385"/>
                    <a:pt x="169" y="1401"/>
                    <a:pt x="233" y="1401"/>
                  </a:cubicBezTo>
                  <a:lnTo>
                    <a:pt x="285" y="1401"/>
                  </a:lnTo>
                  <a:cubicBezTo>
                    <a:pt x="353" y="1401"/>
                    <a:pt x="385" y="1369"/>
                    <a:pt x="433" y="1285"/>
                  </a:cubicBezTo>
                  <a:cubicBezTo>
                    <a:pt x="485" y="1169"/>
                    <a:pt x="501" y="237"/>
                    <a:pt x="433" y="137"/>
                  </a:cubicBezTo>
                  <a:cubicBezTo>
                    <a:pt x="401" y="37"/>
                    <a:pt x="353"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10443" y="2557026"/>
              <a:ext cx="1654497" cy="347"/>
            </a:xfrm>
            <a:custGeom>
              <a:avLst/>
              <a:gdLst/>
              <a:ahLst/>
              <a:cxnLst/>
              <a:rect l="l" t="t" r="r" b="b"/>
              <a:pathLst>
                <a:path w="4769" h="1" fill="none" extrusionOk="0">
                  <a:moveTo>
                    <a:pt x="1" y="1"/>
                  </a:moveTo>
                  <a:lnTo>
                    <a:pt x="4769" y="1"/>
                  </a:lnTo>
                </a:path>
              </a:pathLst>
            </a:custGeom>
            <a:noFill/>
            <a:ln w="9525" cap="flat" cmpd="sng">
              <a:solidFill>
                <a:schemeClr val="accent1"/>
              </a:solidFill>
              <a:prstDash val="solid"/>
              <a:miter lim="4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10443" y="2736041"/>
              <a:ext cx="1654497" cy="347"/>
            </a:xfrm>
            <a:custGeom>
              <a:avLst/>
              <a:gdLst/>
              <a:ahLst/>
              <a:cxnLst/>
              <a:rect l="l" t="t" r="r" b="b"/>
              <a:pathLst>
                <a:path w="4769" h="1" fill="none" extrusionOk="0">
                  <a:moveTo>
                    <a:pt x="1" y="1"/>
                  </a:moveTo>
                  <a:lnTo>
                    <a:pt x="4769" y="1"/>
                  </a:lnTo>
                </a:path>
              </a:pathLst>
            </a:custGeom>
            <a:noFill/>
            <a:ln w="9525" cap="flat" cmpd="sng">
              <a:solidFill>
                <a:schemeClr val="accent1"/>
              </a:solidFill>
              <a:prstDash val="solid"/>
              <a:miter lim="4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0443" y="2945055"/>
              <a:ext cx="1908448" cy="658126"/>
            </a:xfrm>
            <a:custGeom>
              <a:avLst/>
              <a:gdLst/>
              <a:ahLst/>
              <a:cxnLst/>
              <a:rect l="l" t="t" r="r" b="b"/>
              <a:pathLst>
                <a:path w="5501" h="1897" extrusionOk="0">
                  <a:moveTo>
                    <a:pt x="5060" y="1"/>
                  </a:moveTo>
                  <a:cubicBezTo>
                    <a:pt x="4980" y="1"/>
                    <a:pt x="4880" y="64"/>
                    <a:pt x="4801" y="64"/>
                  </a:cubicBezTo>
                  <a:lnTo>
                    <a:pt x="1" y="64"/>
                  </a:lnTo>
                  <a:lnTo>
                    <a:pt x="1" y="1848"/>
                  </a:lnTo>
                  <a:lnTo>
                    <a:pt x="4801" y="1848"/>
                  </a:lnTo>
                  <a:cubicBezTo>
                    <a:pt x="4902" y="1848"/>
                    <a:pt x="4996" y="1897"/>
                    <a:pt x="5086" y="1897"/>
                  </a:cubicBezTo>
                  <a:cubicBezTo>
                    <a:pt x="5114" y="1897"/>
                    <a:pt x="5142" y="1892"/>
                    <a:pt x="5169" y="1880"/>
                  </a:cubicBezTo>
                  <a:cubicBezTo>
                    <a:pt x="5401" y="1748"/>
                    <a:pt x="5501" y="1380"/>
                    <a:pt x="5501" y="1100"/>
                  </a:cubicBezTo>
                  <a:lnTo>
                    <a:pt x="5501" y="832"/>
                  </a:lnTo>
                  <a:cubicBezTo>
                    <a:pt x="5501" y="516"/>
                    <a:pt x="5401" y="132"/>
                    <a:pt x="5117" y="16"/>
                  </a:cubicBezTo>
                  <a:cubicBezTo>
                    <a:pt x="5100" y="5"/>
                    <a:pt x="5080" y="1"/>
                    <a:pt x="5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10443" y="3065439"/>
              <a:ext cx="1705843" cy="422214"/>
            </a:xfrm>
            <a:custGeom>
              <a:avLst/>
              <a:gdLst/>
              <a:ahLst/>
              <a:cxnLst/>
              <a:rect l="l" t="t" r="r" b="b"/>
              <a:pathLst>
                <a:path w="4917" h="1217" extrusionOk="0">
                  <a:moveTo>
                    <a:pt x="1" y="1"/>
                  </a:moveTo>
                  <a:lnTo>
                    <a:pt x="1" y="1217"/>
                  </a:lnTo>
                  <a:lnTo>
                    <a:pt x="4917" y="1217"/>
                  </a:lnTo>
                  <a:lnTo>
                    <a:pt x="49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1664595" y="3048786"/>
              <a:ext cx="161321" cy="456907"/>
            </a:xfrm>
            <a:custGeom>
              <a:avLst/>
              <a:gdLst/>
              <a:ahLst/>
              <a:cxnLst/>
              <a:rect l="l" t="t" r="r" b="b"/>
              <a:pathLst>
                <a:path w="465" h="1317" extrusionOk="0">
                  <a:moveTo>
                    <a:pt x="217" y="1"/>
                  </a:moveTo>
                  <a:cubicBezTo>
                    <a:pt x="149" y="1"/>
                    <a:pt x="33" y="1"/>
                    <a:pt x="1" y="49"/>
                  </a:cubicBezTo>
                  <a:cubicBezTo>
                    <a:pt x="185" y="49"/>
                    <a:pt x="201" y="1249"/>
                    <a:pt x="1" y="1265"/>
                  </a:cubicBezTo>
                  <a:cubicBezTo>
                    <a:pt x="17" y="1301"/>
                    <a:pt x="149" y="1317"/>
                    <a:pt x="217" y="1317"/>
                  </a:cubicBezTo>
                  <a:lnTo>
                    <a:pt x="249" y="1317"/>
                  </a:lnTo>
                  <a:cubicBezTo>
                    <a:pt x="333" y="1317"/>
                    <a:pt x="365" y="1281"/>
                    <a:pt x="401" y="1217"/>
                  </a:cubicBezTo>
                  <a:cubicBezTo>
                    <a:pt x="449" y="1101"/>
                    <a:pt x="465" y="217"/>
                    <a:pt x="401" y="133"/>
                  </a:cubicBezTo>
                  <a:cubicBezTo>
                    <a:pt x="365" y="17"/>
                    <a:pt x="333"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10443" y="3190500"/>
              <a:ext cx="1544868" cy="347"/>
            </a:xfrm>
            <a:custGeom>
              <a:avLst/>
              <a:gdLst/>
              <a:ahLst/>
              <a:cxnLst/>
              <a:rect l="l" t="t" r="r" b="b"/>
              <a:pathLst>
                <a:path w="4453" h="1" fill="none" extrusionOk="0">
                  <a:moveTo>
                    <a:pt x="1" y="1"/>
                  </a:moveTo>
                  <a:lnTo>
                    <a:pt x="4453" y="1"/>
                  </a:lnTo>
                </a:path>
              </a:pathLst>
            </a:custGeom>
            <a:noFill/>
            <a:ln w="9525" cap="flat" cmpd="sng">
              <a:solidFill>
                <a:schemeClr val="accent1"/>
              </a:solidFill>
              <a:prstDash val="solid"/>
              <a:miter lim="4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10443" y="3358414"/>
              <a:ext cx="1544868" cy="347"/>
            </a:xfrm>
            <a:custGeom>
              <a:avLst/>
              <a:gdLst/>
              <a:ahLst/>
              <a:cxnLst/>
              <a:rect l="l" t="t" r="r" b="b"/>
              <a:pathLst>
                <a:path w="4453" h="1" fill="none" extrusionOk="0">
                  <a:moveTo>
                    <a:pt x="1" y="1"/>
                  </a:moveTo>
                  <a:lnTo>
                    <a:pt x="4453" y="1"/>
                  </a:lnTo>
                </a:path>
              </a:pathLst>
            </a:custGeom>
            <a:noFill/>
            <a:ln w="9525" cap="flat" cmpd="sng">
              <a:solidFill>
                <a:schemeClr val="accent1"/>
              </a:solidFill>
              <a:prstDash val="solid"/>
              <a:miter lim="4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10443" y="3549057"/>
              <a:ext cx="2359801" cy="814245"/>
            </a:xfrm>
            <a:custGeom>
              <a:avLst/>
              <a:gdLst/>
              <a:ahLst/>
              <a:cxnLst/>
              <a:rect l="l" t="t" r="r" b="b"/>
              <a:pathLst>
                <a:path w="6802" h="2347" extrusionOk="0">
                  <a:moveTo>
                    <a:pt x="6272" y="0"/>
                  </a:moveTo>
                  <a:cubicBezTo>
                    <a:pt x="6173" y="0"/>
                    <a:pt x="6036" y="75"/>
                    <a:pt x="5933" y="75"/>
                  </a:cubicBezTo>
                  <a:lnTo>
                    <a:pt x="1" y="75"/>
                  </a:lnTo>
                  <a:lnTo>
                    <a:pt x="1" y="2291"/>
                  </a:lnTo>
                  <a:lnTo>
                    <a:pt x="5933" y="2291"/>
                  </a:lnTo>
                  <a:cubicBezTo>
                    <a:pt x="6046" y="2291"/>
                    <a:pt x="6169" y="2347"/>
                    <a:pt x="6278" y="2347"/>
                  </a:cubicBezTo>
                  <a:cubicBezTo>
                    <a:pt x="6316" y="2347"/>
                    <a:pt x="6352" y="2340"/>
                    <a:pt x="6385" y="2323"/>
                  </a:cubicBezTo>
                  <a:cubicBezTo>
                    <a:pt x="6669" y="2159"/>
                    <a:pt x="6801" y="1707"/>
                    <a:pt x="6801" y="1359"/>
                  </a:cubicBezTo>
                  <a:lnTo>
                    <a:pt x="6801" y="1023"/>
                  </a:lnTo>
                  <a:cubicBezTo>
                    <a:pt x="6801" y="623"/>
                    <a:pt x="6669" y="159"/>
                    <a:pt x="6317" y="7"/>
                  </a:cubicBezTo>
                  <a:cubicBezTo>
                    <a:pt x="6303" y="2"/>
                    <a:pt x="6288" y="0"/>
                    <a:pt x="6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10443" y="3695461"/>
              <a:ext cx="2105850" cy="520742"/>
            </a:xfrm>
            <a:custGeom>
              <a:avLst/>
              <a:gdLst/>
              <a:ahLst/>
              <a:cxnLst/>
              <a:rect l="l" t="t" r="r" b="b"/>
              <a:pathLst>
                <a:path w="6070" h="1501" extrusionOk="0">
                  <a:moveTo>
                    <a:pt x="1" y="1"/>
                  </a:moveTo>
                  <a:lnTo>
                    <a:pt x="1" y="1501"/>
                  </a:lnTo>
                  <a:lnTo>
                    <a:pt x="6069" y="1501"/>
                  </a:lnTo>
                  <a:lnTo>
                    <a:pt x="60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2052113" y="3678808"/>
              <a:ext cx="202953" cy="566537"/>
            </a:xfrm>
            <a:custGeom>
              <a:avLst/>
              <a:gdLst/>
              <a:ahLst/>
              <a:cxnLst/>
              <a:rect l="l" t="t" r="r" b="b"/>
              <a:pathLst>
                <a:path w="585" h="1633" extrusionOk="0">
                  <a:moveTo>
                    <a:pt x="284" y="1"/>
                  </a:moveTo>
                  <a:cubicBezTo>
                    <a:pt x="200" y="1"/>
                    <a:pt x="48" y="1"/>
                    <a:pt x="0" y="49"/>
                  </a:cubicBezTo>
                  <a:cubicBezTo>
                    <a:pt x="216" y="49"/>
                    <a:pt x="248" y="1549"/>
                    <a:pt x="0" y="1549"/>
                  </a:cubicBezTo>
                  <a:cubicBezTo>
                    <a:pt x="32" y="1601"/>
                    <a:pt x="200" y="1633"/>
                    <a:pt x="284" y="1633"/>
                  </a:cubicBezTo>
                  <a:lnTo>
                    <a:pt x="316" y="1633"/>
                  </a:lnTo>
                  <a:cubicBezTo>
                    <a:pt x="400" y="1633"/>
                    <a:pt x="448" y="1585"/>
                    <a:pt x="500" y="1485"/>
                  </a:cubicBezTo>
                  <a:cubicBezTo>
                    <a:pt x="548" y="1365"/>
                    <a:pt x="584" y="265"/>
                    <a:pt x="500" y="149"/>
                  </a:cubicBezTo>
                  <a:cubicBezTo>
                    <a:pt x="448" y="33"/>
                    <a:pt x="400" y="1"/>
                    <a:pt x="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10443" y="3870315"/>
              <a:ext cx="1908448" cy="347"/>
            </a:xfrm>
            <a:custGeom>
              <a:avLst/>
              <a:gdLst/>
              <a:ahLst/>
              <a:cxnLst/>
              <a:rect l="l" t="t" r="r" b="b"/>
              <a:pathLst>
                <a:path w="5501" h="1" fill="none" extrusionOk="0">
                  <a:moveTo>
                    <a:pt x="1" y="1"/>
                  </a:moveTo>
                  <a:lnTo>
                    <a:pt x="5501" y="1"/>
                  </a:lnTo>
                </a:path>
              </a:pathLst>
            </a:custGeom>
            <a:noFill/>
            <a:ln w="9525" cap="flat" cmpd="sng">
              <a:solidFill>
                <a:schemeClr val="accent1"/>
              </a:solidFill>
              <a:prstDash val="solid"/>
              <a:miter lim="4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10443" y="4078472"/>
              <a:ext cx="1908448" cy="347"/>
            </a:xfrm>
            <a:custGeom>
              <a:avLst/>
              <a:gdLst/>
              <a:ahLst/>
              <a:cxnLst/>
              <a:rect l="l" t="t" r="r" b="b"/>
              <a:pathLst>
                <a:path w="5501" h="1" fill="none" extrusionOk="0">
                  <a:moveTo>
                    <a:pt x="1" y="1"/>
                  </a:moveTo>
                  <a:lnTo>
                    <a:pt x="5501" y="1"/>
                  </a:lnTo>
                </a:path>
              </a:pathLst>
            </a:custGeom>
            <a:noFill/>
            <a:ln w="9525" cap="flat" cmpd="sng">
              <a:solidFill>
                <a:schemeClr val="accent1"/>
              </a:solidFill>
              <a:prstDash val="solid"/>
              <a:miter lim="4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65A7E07E-8C40-4A47-8A40-5DAF9CC32F89}"/>
              </a:ext>
            </a:extLst>
          </p:cNvPr>
          <p:cNvSpPr txBox="1"/>
          <p:nvPr/>
        </p:nvSpPr>
        <p:spPr>
          <a:xfrm>
            <a:off x="2536407" y="430973"/>
            <a:ext cx="6368151" cy="4170309"/>
          </a:xfrm>
          <a:prstGeom prst="rect">
            <a:avLst/>
          </a:prstGeom>
          <a:noFill/>
        </p:spPr>
        <p:txBody>
          <a:bodyPr wrap="square">
            <a:spAutoFit/>
          </a:bodyPr>
          <a:lstStyle/>
          <a:p>
            <a:pPr algn="ctr">
              <a:lnSpc>
                <a:spcPct val="150000"/>
              </a:lnSpc>
              <a:spcBef>
                <a:spcPts val="100"/>
              </a:spcBef>
              <a:spcAft>
                <a:spcPts val="100"/>
              </a:spcAft>
            </a:pPr>
            <a:r>
              <a:rPr lang="vi-VN" sz="36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BÀI 16.</a:t>
            </a:r>
          </a:p>
          <a:p>
            <a:pPr algn="ctr">
              <a:lnSpc>
                <a:spcPct val="150000"/>
              </a:lnSpc>
              <a:spcBef>
                <a:spcPts val="100"/>
              </a:spcBef>
              <a:spcAft>
                <a:spcPts val="100"/>
              </a:spcAft>
            </a:pPr>
            <a:r>
              <a:rPr lang="vi-VN" sz="3600" b="1" dirty="0">
                <a:effectLst/>
                <a:latin typeface="Arial" panose="020B0604020202020204" pitchFamily="34" charset="0"/>
                <a:ea typeface="Calibri" panose="020F0502020204030204" pitchFamily="34" charset="0"/>
                <a:cs typeface="Arial" panose="020B0604020202020204" pitchFamily="34" charset="0"/>
              </a:rPr>
              <a:t>NGUYÊN TẮC CƠ BẢN CỦA TỔ CHỨC THƯƠNG MẠI THẾ GIỚI VÀ HỢP ĐỒNG THƯƠNG MẠI QUỐC TẾ</a:t>
            </a: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7"/>
          <p:cNvSpPr txBox="1">
            <a:spLocks noGrp="1"/>
          </p:cNvSpPr>
          <p:nvPr>
            <p:ph type="title"/>
          </p:nvPr>
        </p:nvSpPr>
        <p:spPr>
          <a:xfrm>
            <a:off x="0" y="1788175"/>
            <a:ext cx="3738438" cy="1514100"/>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Clr>
                <a:schemeClr val="dk1"/>
              </a:buClr>
              <a:buSzPts val="1100"/>
              <a:buFont typeface="Arial"/>
              <a:buNone/>
            </a:pPr>
            <a:r>
              <a:rPr lang="en-US" sz="5400" b="1" dirty="0">
                <a:latin typeface="+mj-lt"/>
              </a:rPr>
              <a:t>NỘI DUNG BÀI HỌC</a:t>
            </a:r>
            <a:endParaRPr sz="5400" b="1" dirty="0">
              <a:latin typeface="+mj-lt"/>
            </a:endParaRPr>
          </a:p>
        </p:txBody>
      </p:sp>
      <p:sp>
        <p:nvSpPr>
          <p:cNvPr id="537" name="Google Shape;537;p37"/>
          <p:cNvSpPr txBox="1">
            <a:spLocks noGrp="1"/>
          </p:cNvSpPr>
          <p:nvPr>
            <p:ph type="title" idx="2"/>
          </p:nvPr>
        </p:nvSpPr>
        <p:spPr>
          <a:xfrm>
            <a:off x="4306837" y="1090295"/>
            <a:ext cx="9588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01</a:t>
            </a:r>
            <a:endParaRPr b="1" dirty="0">
              <a:latin typeface="+mj-lt"/>
            </a:endParaRPr>
          </a:p>
        </p:txBody>
      </p:sp>
      <p:sp>
        <p:nvSpPr>
          <p:cNvPr id="538" name="Google Shape;538;p37"/>
          <p:cNvSpPr txBox="1">
            <a:spLocks noGrp="1"/>
          </p:cNvSpPr>
          <p:nvPr>
            <p:ph type="title" idx="3"/>
          </p:nvPr>
        </p:nvSpPr>
        <p:spPr>
          <a:xfrm>
            <a:off x="4306838" y="3334975"/>
            <a:ext cx="9588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02</a:t>
            </a:r>
            <a:endParaRPr b="1" dirty="0">
              <a:latin typeface="+mj-lt"/>
            </a:endParaRPr>
          </a:p>
        </p:txBody>
      </p:sp>
      <p:grpSp>
        <p:nvGrpSpPr>
          <p:cNvPr id="544" name="Google Shape;544;p37"/>
          <p:cNvGrpSpPr/>
          <p:nvPr/>
        </p:nvGrpSpPr>
        <p:grpSpPr>
          <a:xfrm flipH="1">
            <a:off x="1758451" y="3774351"/>
            <a:ext cx="1572916" cy="885073"/>
            <a:chOff x="2308625" y="2351425"/>
            <a:chExt cx="107125" cy="60250"/>
          </a:xfrm>
        </p:grpSpPr>
        <p:sp>
          <p:nvSpPr>
            <p:cNvPr id="545" name="Google Shape;545;p37"/>
            <p:cNvSpPr/>
            <p:nvPr/>
          </p:nvSpPr>
          <p:spPr>
            <a:xfrm>
              <a:off x="2323625" y="2351425"/>
              <a:ext cx="92125" cy="60250"/>
            </a:xfrm>
            <a:custGeom>
              <a:avLst/>
              <a:gdLst/>
              <a:ahLst/>
              <a:cxnLst/>
              <a:rect l="l" t="t" r="r" b="b"/>
              <a:pathLst>
                <a:path w="3685" h="2410" extrusionOk="0">
                  <a:moveTo>
                    <a:pt x="3128" y="0"/>
                  </a:moveTo>
                  <a:cubicBezTo>
                    <a:pt x="3062" y="0"/>
                    <a:pt x="2997" y="14"/>
                    <a:pt x="2936" y="42"/>
                  </a:cubicBezTo>
                  <a:lnTo>
                    <a:pt x="0" y="1426"/>
                  </a:lnTo>
                  <a:lnTo>
                    <a:pt x="484" y="2410"/>
                  </a:lnTo>
                  <a:lnTo>
                    <a:pt x="3368" y="942"/>
                  </a:lnTo>
                  <a:cubicBezTo>
                    <a:pt x="3600" y="842"/>
                    <a:pt x="3684" y="558"/>
                    <a:pt x="3584" y="342"/>
                  </a:cubicBezTo>
                  <a:lnTo>
                    <a:pt x="3536" y="258"/>
                  </a:lnTo>
                  <a:cubicBezTo>
                    <a:pt x="3464" y="90"/>
                    <a:pt x="3297" y="0"/>
                    <a:pt x="3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2329025" y="2357450"/>
              <a:ext cx="78025" cy="46325"/>
            </a:xfrm>
            <a:custGeom>
              <a:avLst/>
              <a:gdLst/>
              <a:ahLst/>
              <a:cxnLst/>
              <a:rect l="l" t="t" r="r" b="b"/>
              <a:pathLst>
                <a:path w="3121" h="1853" extrusionOk="0">
                  <a:moveTo>
                    <a:pt x="2920" y="1"/>
                  </a:moveTo>
                  <a:lnTo>
                    <a:pt x="0" y="1469"/>
                  </a:lnTo>
                  <a:lnTo>
                    <a:pt x="184" y="1853"/>
                  </a:lnTo>
                  <a:lnTo>
                    <a:pt x="3120" y="385"/>
                  </a:lnTo>
                  <a:lnTo>
                    <a:pt x="29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2308625" y="2386300"/>
              <a:ext cx="32925" cy="24975"/>
            </a:xfrm>
            <a:custGeom>
              <a:avLst/>
              <a:gdLst/>
              <a:ahLst/>
              <a:cxnLst/>
              <a:rect l="l" t="t" r="r" b="b"/>
              <a:pathLst>
                <a:path w="1317" h="999" extrusionOk="0">
                  <a:moveTo>
                    <a:pt x="731" y="0"/>
                  </a:moveTo>
                  <a:cubicBezTo>
                    <a:pt x="690" y="0"/>
                    <a:pt x="650" y="10"/>
                    <a:pt x="616" y="31"/>
                  </a:cubicBezTo>
                  <a:lnTo>
                    <a:pt x="0" y="931"/>
                  </a:lnTo>
                  <a:lnTo>
                    <a:pt x="1084" y="999"/>
                  </a:lnTo>
                  <a:cubicBezTo>
                    <a:pt x="1316" y="831"/>
                    <a:pt x="1268" y="615"/>
                    <a:pt x="1152" y="563"/>
                  </a:cubicBezTo>
                  <a:cubicBezTo>
                    <a:pt x="984" y="499"/>
                    <a:pt x="916" y="363"/>
                    <a:pt x="952" y="199"/>
                  </a:cubicBezTo>
                  <a:cubicBezTo>
                    <a:pt x="976" y="85"/>
                    <a:pt x="852" y="0"/>
                    <a:pt x="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2308625" y="2398350"/>
              <a:ext cx="15025" cy="12025"/>
            </a:xfrm>
            <a:custGeom>
              <a:avLst/>
              <a:gdLst/>
              <a:ahLst/>
              <a:cxnLst/>
              <a:rect l="l" t="t" r="r" b="b"/>
              <a:pathLst>
                <a:path w="601" h="481" extrusionOk="0">
                  <a:moveTo>
                    <a:pt x="300" y="1"/>
                  </a:moveTo>
                  <a:lnTo>
                    <a:pt x="0" y="449"/>
                  </a:lnTo>
                  <a:lnTo>
                    <a:pt x="552" y="481"/>
                  </a:lnTo>
                  <a:cubicBezTo>
                    <a:pt x="600" y="381"/>
                    <a:pt x="600" y="249"/>
                    <a:pt x="552" y="149"/>
                  </a:cubicBezTo>
                  <a:cubicBezTo>
                    <a:pt x="484" y="65"/>
                    <a:pt x="400" y="17"/>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2391525" y="2351425"/>
              <a:ext cx="24225" cy="26050"/>
            </a:xfrm>
            <a:custGeom>
              <a:avLst/>
              <a:gdLst/>
              <a:ahLst/>
              <a:cxnLst/>
              <a:rect l="l" t="t" r="r" b="b"/>
              <a:pathLst>
                <a:path w="969" h="1042" extrusionOk="0">
                  <a:moveTo>
                    <a:pt x="412" y="0"/>
                  </a:moveTo>
                  <a:cubicBezTo>
                    <a:pt x="346" y="0"/>
                    <a:pt x="281" y="14"/>
                    <a:pt x="220" y="42"/>
                  </a:cubicBezTo>
                  <a:lnTo>
                    <a:pt x="0" y="142"/>
                  </a:lnTo>
                  <a:cubicBezTo>
                    <a:pt x="300" y="194"/>
                    <a:pt x="536" y="458"/>
                    <a:pt x="536" y="778"/>
                  </a:cubicBezTo>
                  <a:cubicBezTo>
                    <a:pt x="536" y="858"/>
                    <a:pt x="520" y="958"/>
                    <a:pt x="484" y="1042"/>
                  </a:cubicBezTo>
                  <a:lnTo>
                    <a:pt x="652" y="942"/>
                  </a:lnTo>
                  <a:cubicBezTo>
                    <a:pt x="884" y="842"/>
                    <a:pt x="968" y="558"/>
                    <a:pt x="868" y="342"/>
                  </a:cubicBezTo>
                  <a:lnTo>
                    <a:pt x="820" y="258"/>
                  </a:lnTo>
                  <a:cubicBezTo>
                    <a:pt x="748" y="90"/>
                    <a:pt x="58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2345875" y="2371175"/>
              <a:ext cx="66850" cy="34350"/>
            </a:xfrm>
            <a:custGeom>
              <a:avLst/>
              <a:gdLst/>
              <a:ahLst/>
              <a:cxnLst/>
              <a:rect l="l" t="t" r="r" b="b"/>
              <a:pathLst>
                <a:path w="2674" h="1374" extrusionOk="0">
                  <a:moveTo>
                    <a:pt x="2640" y="0"/>
                  </a:moveTo>
                  <a:cubicBezTo>
                    <a:pt x="2636" y="0"/>
                    <a:pt x="2631" y="1"/>
                    <a:pt x="2626" y="4"/>
                  </a:cubicBezTo>
                  <a:cubicBezTo>
                    <a:pt x="2194" y="120"/>
                    <a:pt x="1794" y="368"/>
                    <a:pt x="1410" y="604"/>
                  </a:cubicBezTo>
                  <a:cubicBezTo>
                    <a:pt x="962" y="868"/>
                    <a:pt x="510" y="1136"/>
                    <a:pt x="26" y="1336"/>
                  </a:cubicBezTo>
                  <a:cubicBezTo>
                    <a:pt x="1" y="1348"/>
                    <a:pt x="6" y="1374"/>
                    <a:pt x="17" y="1374"/>
                  </a:cubicBezTo>
                  <a:cubicBezTo>
                    <a:pt x="19" y="1374"/>
                    <a:pt x="23" y="1372"/>
                    <a:pt x="26" y="1368"/>
                  </a:cubicBezTo>
                  <a:cubicBezTo>
                    <a:pt x="478" y="1236"/>
                    <a:pt x="862" y="1036"/>
                    <a:pt x="1262" y="804"/>
                  </a:cubicBezTo>
                  <a:cubicBezTo>
                    <a:pt x="1710" y="536"/>
                    <a:pt x="2178" y="288"/>
                    <a:pt x="2646" y="52"/>
                  </a:cubicBezTo>
                  <a:cubicBezTo>
                    <a:pt x="2674" y="38"/>
                    <a:pt x="2666"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E08929D7-668C-4ACE-8495-242743D59E45}"/>
              </a:ext>
            </a:extLst>
          </p:cNvPr>
          <p:cNvSpPr txBox="1"/>
          <p:nvPr/>
        </p:nvSpPr>
        <p:spPr>
          <a:xfrm>
            <a:off x="5265636" y="788071"/>
            <a:ext cx="3151491" cy="1553054"/>
          </a:xfrm>
          <a:prstGeom prst="rect">
            <a:avLst/>
          </a:prstGeom>
          <a:noFill/>
        </p:spPr>
        <p:txBody>
          <a:bodyPr wrap="square">
            <a:spAutoFit/>
          </a:bodyPr>
          <a:lstStyle/>
          <a:p>
            <a:pPr algn="just">
              <a:lnSpc>
                <a:spcPct val="150000"/>
              </a:lnSpc>
            </a:pPr>
            <a:r>
              <a:rPr lang="vi-VN" sz="2200" b="1" dirty="0">
                <a:latin typeface="Arial" panose="020B0604020202020204" pitchFamily="34" charset="0"/>
                <a:cs typeface="Arial" panose="020B0604020202020204" pitchFamily="34" charset="0"/>
              </a:rPr>
              <a:t>Nguyên tắc cơ bản của tổ chức thương mại quốc tế</a:t>
            </a:r>
            <a:endParaRPr lang="en-US" sz="2200" b="1"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07907D7-9524-448E-B06F-4F5BC47A27DD}"/>
              </a:ext>
            </a:extLst>
          </p:cNvPr>
          <p:cNvSpPr txBox="1"/>
          <p:nvPr/>
        </p:nvSpPr>
        <p:spPr>
          <a:xfrm>
            <a:off x="5265637" y="2802375"/>
            <a:ext cx="3151491" cy="1553054"/>
          </a:xfrm>
          <a:prstGeom prst="rect">
            <a:avLst/>
          </a:prstGeom>
          <a:noFill/>
        </p:spPr>
        <p:txBody>
          <a:bodyPr wrap="square">
            <a:spAutoFit/>
          </a:bodyPr>
          <a:lstStyle/>
          <a:p>
            <a:pPr algn="just">
              <a:lnSpc>
                <a:spcPct val="150000"/>
              </a:lnSpc>
            </a:pPr>
            <a:r>
              <a:rPr lang="vi-VN" sz="2200" b="1" dirty="0">
                <a:latin typeface="+mn-lt"/>
              </a:rPr>
              <a:t>Nguyên tắc cơ bản của hợp đồng thương mại quốc tế</a:t>
            </a:r>
            <a:endParaRPr lang="en-US" sz="2200" b="1" dirty="0">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barn(inVertical)">
                                      <p:cBhvr>
                                        <p:cTn id="7" dur="500"/>
                                        <p:tgtEl>
                                          <p:spTgt spid="5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7"/>
                                        </p:tgtEl>
                                        <p:attrNameLst>
                                          <p:attrName>style.visibility</p:attrName>
                                        </p:attrNameLst>
                                      </p:cBhvr>
                                      <p:to>
                                        <p:strVal val="visible"/>
                                      </p:to>
                                    </p:set>
                                    <p:animEffect transition="in" filter="randombar(horizontal)">
                                      <p:cBhvr>
                                        <p:cTn id="15" dur="500"/>
                                        <p:tgtEl>
                                          <p:spTgt spid="5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anim calcmode="lin" valueType="num">
                                      <p:cBhvr>
                                        <p:cTn id="21" dur="500" fill="hold"/>
                                        <p:tgtEl>
                                          <p:spTgt spid="41"/>
                                        </p:tgtEl>
                                        <p:attrNameLst>
                                          <p:attrName>ppt_x</p:attrName>
                                        </p:attrNameLst>
                                      </p:cBhvr>
                                      <p:tavLst>
                                        <p:tav tm="0">
                                          <p:val>
                                            <p:strVal val="#ppt_x"/>
                                          </p:val>
                                        </p:tav>
                                        <p:tav tm="100000">
                                          <p:val>
                                            <p:strVal val="#ppt_x"/>
                                          </p:val>
                                        </p:tav>
                                      </p:tavLst>
                                    </p:anim>
                                    <p:anim calcmode="lin" valueType="num">
                                      <p:cBhvr>
                                        <p:cTn id="22" dur="500" fill="hold"/>
                                        <p:tgtEl>
                                          <p:spTgt spid="4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38"/>
                                        </p:tgtEl>
                                        <p:attrNameLst>
                                          <p:attrName>style.visibility</p:attrName>
                                        </p:attrNameLst>
                                      </p:cBhvr>
                                      <p:to>
                                        <p:strVal val="visible"/>
                                      </p:to>
                                    </p:set>
                                    <p:animEffect transition="in" filter="fade">
                                      <p:cBhvr>
                                        <p:cTn id="25" dur="500"/>
                                        <p:tgtEl>
                                          <p:spTgt spid="538"/>
                                        </p:tgtEl>
                                      </p:cBhvr>
                                    </p:animEffect>
                                    <p:anim calcmode="lin" valueType="num">
                                      <p:cBhvr>
                                        <p:cTn id="26" dur="500" fill="hold"/>
                                        <p:tgtEl>
                                          <p:spTgt spid="538"/>
                                        </p:tgtEl>
                                        <p:attrNameLst>
                                          <p:attrName>ppt_x</p:attrName>
                                        </p:attrNameLst>
                                      </p:cBhvr>
                                      <p:tavLst>
                                        <p:tav tm="0">
                                          <p:val>
                                            <p:strVal val="#ppt_x"/>
                                          </p:val>
                                        </p:tav>
                                        <p:tav tm="100000">
                                          <p:val>
                                            <p:strVal val="#ppt_x"/>
                                          </p:val>
                                        </p:tav>
                                      </p:tavLst>
                                    </p:anim>
                                    <p:anim calcmode="lin" valueType="num">
                                      <p:cBhvr>
                                        <p:cTn id="27" dur="500" fill="hold"/>
                                        <p:tgtEl>
                                          <p:spTgt spid="5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P spid="537" grpId="0"/>
      <p:bldP spid="538" grpId="0"/>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1548C692-ED90-9E88-9A15-97D4916F90F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62BE426-89A0-F36E-7BB2-0CFCD9E43A72}"/>
              </a:ext>
            </a:extLst>
          </p:cNvPr>
          <p:cNvGrpSpPr/>
          <p:nvPr/>
        </p:nvGrpSpPr>
        <p:grpSpPr>
          <a:xfrm>
            <a:off x="826331" y="1008723"/>
            <a:ext cx="7491336" cy="3174716"/>
            <a:chOff x="826331" y="1068683"/>
            <a:chExt cx="7491336" cy="3174716"/>
          </a:xfrm>
        </p:grpSpPr>
        <p:sp>
          <p:nvSpPr>
            <p:cNvPr id="2" name="Rectangle: Diagonal Corners Rounded 1">
              <a:extLst>
                <a:ext uri="{FF2B5EF4-FFF2-40B4-BE49-F238E27FC236}">
                  <a16:creationId xmlns:a16="http://schemas.microsoft.com/office/drawing/2014/main" id="{657584FB-F85A-EE73-7814-E0AA225EE51E}"/>
                </a:ext>
              </a:extLst>
            </p:cNvPr>
            <p:cNvSpPr/>
            <p:nvPr/>
          </p:nvSpPr>
          <p:spPr>
            <a:xfrm>
              <a:off x="826332" y="2066721"/>
              <a:ext cx="7491335" cy="2176678"/>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538;p37">
              <a:extLst>
                <a:ext uri="{FF2B5EF4-FFF2-40B4-BE49-F238E27FC236}">
                  <a16:creationId xmlns:a16="http://schemas.microsoft.com/office/drawing/2014/main" id="{A8363714-9C06-22FA-55BA-E932B91898E3}"/>
                </a:ext>
              </a:extLst>
            </p:cNvPr>
            <p:cNvSpPr txBox="1">
              <a:spLocks/>
            </p:cNvSpPr>
            <p:nvPr/>
          </p:nvSpPr>
          <p:spPr>
            <a:xfrm>
              <a:off x="826331" y="1068683"/>
              <a:ext cx="1400246" cy="98587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0" b="1" i="0" u="none" strike="noStrike" kern="0" cap="none" spc="0" normalizeH="0" baseline="0" noProof="0">
                  <a:ln>
                    <a:noFill/>
                  </a:ln>
                  <a:solidFill>
                    <a:schemeClr val="accent6">
                      <a:lumMod val="25000"/>
                    </a:schemeClr>
                  </a:solidFill>
                  <a:effectLst/>
                  <a:uLnTx/>
                  <a:uFillTx/>
                  <a:latin typeface="Arial"/>
                  <a:cs typeface="Arial"/>
                  <a:sym typeface="Arial"/>
                </a:rPr>
                <a:t>01</a:t>
              </a:r>
              <a:endParaRPr kumimoji="0" lang="en" sz="7000" b="1" i="0" u="none" strike="noStrike" kern="0" cap="none" spc="0" normalizeH="0" baseline="0" noProof="0" dirty="0">
                <a:ln>
                  <a:noFill/>
                </a:ln>
                <a:solidFill>
                  <a:schemeClr val="accent6">
                    <a:lumMod val="25000"/>
                  </a:schemeClr>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418BC5B6-C53D-DFC9-C759-B88B6D5256A7}"/>
                </a:ext>
              </a:extLst>
            </p:cNvPr>
            <p:cNvSpPr txBox="1"/>
            <p:nvPr/>
          </p:nvSpPr>
          <p:spPr>
            <a:xfrm>
              <a:off x="826331" y="2285912"/>
              <a:ext cx="7491335"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800" b="1" i="0" u="none" strike="noStrike" kern="0" cap="none" spc="0" normalizeH="0" baseline="0" noProof="0" dirty="0">
                  <a:ln>
                    <a:noFill/>
                  </a:ln>
                  <a:solidFill>
                    <a:schemeClr val="accent6">
                      <a:lumMod val="25000"/>
                    </a:schemeClr>
                  </a:solidFill>
                  <a:effectLst/>
                  <a:uLnTx/>
                  <a:uFillTx/>
                  <a:latin typeface="Arial"/>
                  <a:ea typeface="Times New Roman" panose="02020603050405020304" pitchFamily="18" charset="0"/>
                  <a:cs typeface="Arial"/>
                  <a:sym typeface="Arial"/>
                </a:rPr>
                <a:t>NGUYÊN TẮC CƠ BẢN CỦA TỔ CHỨC THƯƠNG MẠI QUỐC TẾ</a:t>
              </a:r>
            </a:p>
          </p:txBody>
        </p:sp>
      </p:grpSp>
    </p:spTree>
    <p:extLst>
      <p:ext uri="{BB962C8B-B14F-4D97-AF65-F5344CB8AC3E}">
        <p14:creationId xmlns:p14="http://schemas.microsoft.com/office/powerpoint/2010/main" val="28091347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6600D8C7-63EE-ACE7-971A-DF2F3538A6C1}"/>
            </a:ext>
          </a:extLst>
        </p:cNvPr>
        <p:cNvGrpSpPr/>
        <p:nvPr/>
      </p:nvGrpSpPr>
      <p:grpSpPr>
        <a:xfrm>
          <a:off x="0" y="0"/>
          <a:ext cx="0" cy="0"/>
          <a:chOff x="0" y="0"/>
          <a:chExt cx="0" cy="0"/>
        </a:xfrm>
      </p:grpSpPr>
      <p:sp>
        <p:nvSpPr>
          <p:cNvPr id="17" name="Freeform 5">
            <a:extLst>
              <a:ext uri="{FF2B5EF4-FFF2-40B4-BE49-F238E27FC236}">
                <a16:creationId xmlns:a16="http://schemas.microsoft.com/office/drawing/2014/main" id="{05ADB5FF-1EDA-0464-87EF-A03928532425}"/>
              </a:ext>
            </a:extLst>
          </p:cNvPr>
          <p:cNvSpPr/>
          <p:nvPr/>
        </p:nvSpPr>
        <p:spPr>
          <a:xfrm>
            <a:off x="5474632" y="1775307"/>
            <a:ext cx="3505200" cy="3059361"/>
          </a:xfrm>
          <a:custGeom>
            <a:avLst/>
            <a:gdLst/>
            <a:ahLst/>
            <a:cxnLst/>
            <a:rect l="l" t="t" r="r" b="b"/>
            <a:pathLst>
              <a:path w="4091485" h="3216930">
                <a:moveTo>
                  <a:pt x="0" y="0"/>
                </a:moveTo>
                <a:lnTo>
                  <a:pt x="4091486" y="0"/>
                </a:lnTo>
                <a:lnTo>
                  <a:pt x="4091486" y="3216930"/>
                </a:lnTo>
                <a:lnTo>
                  <a:pt x="0" y="32169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20" name="Picture 41">
            <a:extLst>
              <a:ext uri="{FF2B5EF4-FFF2-40B4-BE49-F238E27FC236}">
                <a16:creationId xmlns:a16="http://schemas.microsoft.com/office/drawing/2014/main" id="{45D1B76B-8BD8-5740-651F-ED189C6AF7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39703" y="3890673"/>
            <a:ext cx="1423019" cy="1012122"/>
          </a:xfrm>
          <a:prstGeom prst="rect">
            <a:avLst/>
          </a:prstGeom>
        </p:spPr>
      </p:pic>
      <p:grpSp>
        <p:nvGrpSpPr>
          <p:cNvPr id="11" name="Nhóm 10">
            <a:extLst>
              <a:ext uri="{FF2B5EF4-FFF2-40B4-BE49-F238E27FC236}">
                <a16:creationId xmlns:a16="http://schemas.microsoft.com/office/drawing/2014/main" id="{784E7279-CA3C-5CA1-1D29-7930AB99C1F2}"/>
              </a:ext>
            </a:extLst>
          </p:cNvPr>
          <p:cNvGrpSpPr/>
          <p:nvPr/>
        </p:nvGrpSpPr>
        <p:grpSpPr>
          <a:xfrm>
            <a:off x="588925" y="1375410"/>
            <a:ext cx="4383314" cy="3527385"/>
            <a:chOff x="502391" y="1311996"/>
            <a:chExt cx="4383314" cy="3527385"/>
          </a:xfrm>
        </p:grpSpPr>
        <p:grpSp>
          <p:nvGrpSpPr>
            <p:cNvPr id="7" name="Group 6">
              <a:extLst>
                <a:ext uri="{FF2B5EF4-FFF2-40B4-BE49-F238E27FC236}">
                  <a16:creationId xmlns:a16="http://schemas.microsoft.com/office/drawing/2014/main" id="{1FDEA22F-D374-EB33-5D8D-B2F35DED4560}"/>
                </a:ext>
              </a:extLst>
            </p:cNvPr>
            <p:cNvGrpSpPr/>
            <p:nvPr/>
          </p:nvGrpSpPr>
          <p:grpSpPr>
            <a:xfrm>
              <a:off x="502391" y="1311996"/>
              <a:ext cx="4383314" cy="3527385"/>
              <a:chOff x="751535" y="1189284"/>
              <a:chExt cx="4383314" cy="3527385"/>
            </a:xfrm>
          </p:grpSpPr>
          <p:sp>
            <p:nvSpPr>
              <p:cNvPr id="3" name="Rectangle: Diagonal Corners Rounded 2">
                <a:extLst>
                  <a:ext uri="{FF2B5EF4-FFF2-40B4-BE49-F238E27FC236}">
                    <a16:creationId xmlns:a16="http://schemas.microsoft.com/office/drawing/2014/main" id="{570A1DAC-3DEE-AA67-6F68-CD46AA4BD657}"/>
                  </a:ext>
                </a:extLst>
              </p:cNvPr>
              <p:cNvSpPr/>
              <p:nvPr/>
            </p:nvSpPr>
            <p:spPr>
              <a:xfrm>
                <a:off x="751535" y="1189284"/>
                <a:ext cx="4383314" cy="3527385"/>
              </a:xfrm>
              <a:prstGeom prst="round2Diag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5F2FA9-BD42-BE5F-5C27-52CD38EB6242}"/>
                  </a:ext>
                </a:extLst>
              </p:cNvPr>
              <p:cNvSpPr txBox="1"/>
              <p:nvPr/>
            </p:nvSpPr>
            <p:spPr>
              <a:xfrm>
                <a:off x="802124" y="1612797"/>
                <a:ext cx="4282135" cy="2975173"/>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100"/>
                  </a:spcBef>
                  <a:spcAft>
                    <a:spcPts val="100"/>
                  </a:spcAft>
                  <a:buClr>
                    <a:srgbClr val="000000"/>
                  </a:buClr>
                  <a:buSzTx/>
                  <a:buFont typeface="Arial"/>
                  <a:buAutoNum type="arabicPeriod"/>
                  <a:tabLst/>
                  <a:defRPr/>
                </a:pPr>
                <a:r>
                  <a:rPr kumimoji="0" lang="vi-VN" sz="18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Nguyên tắc thương mại không phân biệt đối xử bao gồm những nội dung cơ bản gì?</a:t>
                </a:r>
              </a:p>
              <a:p>
                <a:pPr marL="457200" marR="0" lvl="0" indent="-457200" algn="just" defTabSz="914400" rtl="0" eaLnBrk="1" fontAlgn="auto" latinLnBrk="0" hangingPunct="1">
                  <a:lnSpc>
                    <a:spcPct val="150000"/>
                  </a:lnSpc>
                  <a:spcBef>
                    <a:spcPts val="100"/>
                  </a:spcBef>
                  <a:spcAft>
                    <a:spcPts val="100"/>
                  </a:spcAft>
                  <a:buClr>
                    <a:srgbClr val="000000"/>
                  </a:buClr>
                  <a:buSzTx/>
                  <a:buFont typeface="Arial"/>
                  <a:buAutoNum type="arabicPeriod"/>
                  <a:tabLst/>
                  <a:defRPr/>
                </a:pPr>
                <a:r>
                  <a:rPr kumimoji="0" lang="vi-VN" sz="18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Nước G và nước S, nước V trong các trường hợp có tuân thủ đúng nguyên tắc thương mại không phân biệt đối xử hay không? Vì sao? </a:t>
                </a:r>
              </a:p>
            </p:txBody>
          </p:sp>
        </p:grpSp>
        <p:sp>
          <p:nvSpPr>
            <p:cNvPr id="2" name="TextBox 1">
              <a:extLst>
                <a:ext uri="{FF2B5EF4-FFF2-40B4-BE49-F238E27FC236}">
                  <a16:creationId xmlns:a16="http://schemas.microsoft.com/office/drawing/2014/main" id="{D3AF264D-8357-E83A-8B6E-EEB9D39A5130}"/>
                </a:ext>
              </a:extLst>
            </p:cNvPr>
            <p:cNvSpPr txBox="1"/>
            <p:nvPr/>
          </p:nvSpPr>
          <p:spPr>
            <a:xfrm>
              <a:off x="756389" y="1388211"/>
              <a:ext cx="3875315" cy="430887"/>
            </a:xfrm>
            <a:prstGeom prst="rect">
              <a:avLst/>
            </a:prstGeom>
            <a:noFill/>
          </p:spPr>
          <p:txBody>
            <a:bodyPr wrap="square" rtlCol="0">
              <a:spAutoFit/>
            </a:bodyPr>
            <a:lstStyle/>
            <a:p>
              <a:pPr algn="ctr"/>
              <a:r>
                <a:rPr lang="en-US" sz="2200" b="1" dirty="0">
                  <a:solidFill>
                    <a:schemeClr val="accent6">
                      <a:lumMod val="25000"/>
                    </a:schemeClr>
                  </a:solidFill>
                </a:rPr>
                <a:t>LÀM VIỆC NHÓM </a:t>
              </a:r>
            </a:p>
          </p:txBody>
        </p:sp>
      </p:grpSp>
      <p:sp>
        <p:nvSpPr>
          <p:cNvPr id="5" name="Hộp Văn bản 4">
            <a:extLst>
              <a:ext uri="{FF2B5EF4-FFF2-40B4-BE49-F238E27FC236}">
                <a16:creationId xmlns:a16="http://schemas.microsoft.com/office/drawing/2014/main" id="{A7F4E618-7328-3A82-C733-977F0ECC7343}"/>
              </a:ext>
            </a:extLst>
          </p:cNvPr>
          <p:cNvSpPr txBox="1"/>
          <p:nvPr/>
        </p:nvSpPr>
        <p:spPr>
          <a:xfrm>
            <a:off x="2064258" y="108021"/>
            <a:ext cx="5015484" cy="1131848"/>
          </a:xfrm>
          <a:prstGeom prst="rect">
            <a:avLst/>
          </a:prstGeom>
          <a:noFill/>
        </p:spPr>
        <p:txBody>
          <a:bodyPr wrap="square">
            <a:spAutoFit/>
          </a:bodyPr>
          <a:lstStyle/>
          <a:p>
            <a:pPr algn="ctr">
              <a:lnSpc>
                <a:spcPct val="150000"/>
              </a:lnSpc>
            </a:pPr>
            <a:r>
              <a:rPr lang="vi-VN" sz="2400" b="1" dirty="0">
                <a:solidFill>
                  <a:srgbClr val="C00000"/>
                </a:solidFill>
              </a:rPr>
              <a:t>a. Nguyên tắc thương mại không phân biệt đối xử</a:t>
            </a:r>
          </a:p>
        </p:txBody>
      </p:sp>
    </p:spTree>
    <p:extLst>
      <p:ext uri="{BB962C8B-B14F-4D97-AF65-F5344CB8AC3E}">
        <p14:creationId xmlns:p14="http://schemas.microsoft.com/office/powerpoint/2010/main" val="20835062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TotalTime>
  <Words>2849</Words>
  <Application>Microsoft Office PowerPoint</Application>
  <PresentationFormat>On-screen Show (16:9)</PresentationFormat>
  <Paragraphs>118</Paragraphs>
  <Slides>38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Roboto</vt:lpstr>
      <vt:lpstr>Open Sans</vt:lpstr>
      <vt:lpstr>Anton</vt:lpstr>
      <vt:lpstr>Wingdings</vt:lpstr>
      <vt:lpstr>Arial</vt:lpstr>
      <vt:lpstr>Cool Professor CV by Slidesgo</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Office</cp:lastModifiedBy>
  <cp:revision>1</cp:revision>
  <dcterms:modified xsi:type="dcterms:W3CDTF">2025-02-14T08:14:35Z</dcterms:modified>
</cp:coreProperties>
</file>