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816" r:id="rId4"/>
    <p:sldMasterId id="2147483831" r:id="rId5"/>
    <p:sldMasterId id="2147483844" r:id="rId6"/>
  </p:sldMasterIdLst>
  <p:notesMasterIdLst>
    <p:notesMasterId r:id="rId26"/>
  </p:notesMasterIdLst>
  <p:sldIdLst>
    <p:sldId id="363" r:id="rId7"/>
    <p:sldId id="2007577282" r:id="rId8"/>
    <p:sldId id="259" r:id="rId9"/>
    <p:sldId id="2007577260" r:id="rId10"/>
    <p:sldId id="2007577262" r:id="rId11"/>
    <p:sldId id="2007577273" r:id="rId12"/>
    <p:sldId id="2007577285" r:id="rId13"/>
    <p:sldId id="2007577280" r:id="rId14"/>
    <p:sldId id="2007577265" r:id="rId15"/>
    <p:sldId id="2007577264" r:id="rId16"/>
    <p:sldId id="2007577268" r:id="rId17"/>
    <p:sldId id="2007577266" r:id="rId18"/>
    <p:sldId id="2007577269" r:id="rId19"/>
    <p:sldId id="2007577234" r:id="rId20"/>
    <p:sldId id="2007577230" r:id="rId21"/>
    <p:sldId id="2007577284" r:id="rId22"/>
    <p:sldId id="2007577281" r:id="rId23"/>
    <p:sldId id="318" r:id="rId24"/>
    <p:sldId id="110888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2AF"/>
    <a:srgbClr val="937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3" autoAdjust="0"/>
    <p:restoredTop sz="94660"/>
  </p:normalViewPr>
  <p:slideViewPr>
    <p:cSldViewPr snapToGrid="0" showGuides="1">
      <p:cViewPr varScale="1">
        <p:scale>
          <a:sx n="75" d="100"/>
          <a:sy n="75" d="100"/>
        </p:scale>
        <p:origin x="44" y="40"/>
      </p:cViewPr>
      <p:guideLst>
        <p:guide orient="horz" pos="2160"/>
        <p:guide pos="3888"/>
      </p:guideLst>
    </p:cSldViewPr>
  </p:slideViewPr>
  <p:notesTextViewPr>
    <p:cViewPr>
      <p:scale>
        <a:sx n="1" d="1"/>
        <a:sy n="1" d="1"/>
      </p:scale>
      <p:origin x="0" y="0"/>
    </p:cViewPr>
  </p:notesTextViewPr>
  <p:sorterViewPr>
    <p:cViewPr>
      <p:scale>
        <a:sx n="75" d="100"/>
        <a:sy n="75" d="100"/>
      </p:scale>
      <p:origin x="0" y="-8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AE7E9-E687-42F4-9DDB-D2C1791A7D25}"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4559B-4F39-4596-A78F-CF8D13C18C10}" type="slidenum">
              <a:rPr lang="en-US" smtClean="0"/>
              <a:t>‹#›</a:t>
            </a:fld>
            <a:endParaRPr lang="en-US"/>
          </a:p>
        </p:txBody>
      </p:sp>
    </p:spTree>
    <p:extLst>
      <p:ext uri="{BB962C8B-B14F-4D97-AF65-F5344CB8AC3E}">
        <p14:creationId xmlns:p14="http://schemas.microsoft.com/office/powerpoint/2010/main" val="2524161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53687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295022" y="279401"/>
            <a:ext cx="1612942" cy="461665"/>
          </a:xfrm>
          <a:prstGeom prst="rect">
            <a:avLst/>
          </a:prstGeom>
          <a:noFill/>
        </p:spPr>
        <p:txBody>
          <a:bodyPr wrap="none" rtlCol="0">
            <a:spAutoFit/>
          </a:bodyPr>
          <a:lstStyle/>
          <a:p>
            <a:r>
              <a:rPr lang="en-US" altLang="zh-CN" sz="2400" b="0" i="0" dirty="0">
                <a:latin typeface="Source Han Sans CN Medium" panose="020B0500000000000000" pitchFamily="34" charset="-128"/>
                <a:ea typeface="Source Han Sans CN Medium" panose="020B0500000000000000" pitchFamily="34" charset="-128"/>
              </a:rPr>
              <a:t>Brief Intro</a:t>
            </a:r>
            <a:endParaRPr lang="zh-CN" altLang="en-US" sz="2400"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36088168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文本框 6"/>
          <p:cNvSpPr txBox="1"/>
          <p:nvPr userDrawn="1"/>
        </p:nvSpPr>
        <p:spPr>
          <a:xfrm>
            <a:off x="295022" y="279401"/>
            <a:ext cx="1984839" cy="461665"/>
          </a:xfrm>
          <a:prstGeom prst="rect">
            <a:avLst/>
          </a:prstGeom>
          <a:noFill/>
        </p:spPr>
        <p:txBody>
          <a:bodyPr wrap="none" rtlCol="0">
            <a:spAutoFit/>
          </a:bodyPr>
          <a:lstStyle/>
          <a:p>
            <a:r>
              <a:rPr lang="en-US" altLang="zh-CN" sz="2400" b="0" i="0" dirty="0">
                <a:latin typeface="Source Han Sans CN Medium" panose="020B0500000000000000" pitchFamily="34" charset="-128"/>
                <a:ea typeface="Source Han Sans CN Medium" panose="020B0500000000000000" pitchFamily="34" charset="-128"/>
              </a:rPr>
              <a:t>Key Projects</a:t>
            </a:r>
            <a:endParaRPr lang="zh-CN" altLang="en-US" sz="2400"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2877777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文本框 6"/>
          <p:cNvSpPr txBox="1"/>
          <p:nvPr userDrawn="1"/>
        </p:nvSpPr>
        <p:spPr>
          <a:xfrm>
            <a:off x="295021" y="279401"/>
            <a:ext cx="1802096" cy="461665"/>
          </a:xfrm>
          <a:prstGeom prst="rect">
            <a:avLst/>
          </a:prstGeom>
          <a:noFill/>
        </p:spPr>
        <p:txBody>
          <a:bodyPr wrap="none" rtlCol="0">
            <a:spAutoFit/>
          </a:bodyPr>
          <a:lstStyle/>
          <a:p>
            <a:r>
              <a:rPr lang="en-US" altLang="zh-CN" sz="2400" b="0" i="0" dirty="0">
                <a:latin typeface="Source Han Sans CN Medium" panose="020B0500000000000000" pitchFamily="34" charset="-128"/>
                <a:ea typeface="Source Han Sans CN Medium" panose="020B0500000000000000" pitchFamily="34" charset="-128"/>
              </a:rPr>
              <a:t>Completion</a:t>
            </a:r>
            <a:endParaRPr lang="zh-CN" altLang="en-US" sz="2400"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9724216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文本框 6"/>
          <p:cNvSpPr txBox="1"/>
          <p:nvPr userDrawn="1"/>
        </p:nvSpPr>
        <p:spPr>
          <a:xfrm>
            <a:off x="295022" y="279401"/>
            <a:ext cx="1765227" cy="461665"/>
          </a:xfrm>
          <a:prstGeom prst="rect">
            <a:avLst/>
          </a:prstGeom>
          <a:noFill/>
        </p:spPr>
        <p:txBody>
          <a:bodyPr wrap="none" rtlCol="0">
            <a:spAutoFit/>
          </a:bodyPr>
          <a:lstStyle/>
          <a:p>
            <a:r>
              <a:rPr lang="en-US" altLang="zh-CN" sz="2400" b="0" i="0" dirty="0">
                <a:latin typeface="Source Han Sans CN Medium" panose="020B0500000000000000" pitchFamily="34" charset="-128"/>
                <a:ea typeface="Source Han Sans CN Medium" panose="020B0500000000000000" pitchFamily="34" charset="-128"/>
              </a:rPr>
              <a:t>Drawbacks</a:t>
            </a:r>
            <a:endParaRPr lang="zh-CN" altLang="en-US" sz="2400"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7966712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7" name="文本框 6"/>
          <p:cNvSpPr txBox="1"/>
          <p:nvPr userDrawn="1"/>
        </p:nvSpPr>
        <p:spPr>
          <a:xfrm>
            <a:off x="295022" y="279401"/>
            <a:ext cx="1845377" cy="461665"/>
          </a:xfrm>
          <a:prstGeom prst="rect">
            <a:avLst/>
          </a:prstGeom>
          <a:noFill/>
        </p:spPr>
        <p:txBody>
          <a:bodyPr wrap="none" rtlCol="0">
            <a:spAutoFit/>
          </a:bodyPr>
          <a:lstStyle/>
          <a:p>
            <a:r>
              <a:rPr lang="en-US" altLang="zh-CN" sz="2400" b="0" i="0" dirty="0">
                <a:latin typeface="Source Han Sans CN Medium" panose="020B0500000000000000" pitchFamily="34" charset="-128"/>
                <a:ea typeface="Source Han Sans CN Medium" panose="020B0500000000000000" pitchFamily="34" charset="-128"/>
              </a:rPr>
              <a:t>Future Plan</a:t>
            </a:r>
            <a:endParaRPr lang="zh-CN" altLang="en-US" sz="2400" b="0" i="0" dirty="0">
              <a:latin typeface="Source Han Sans CN Medium" panose="020B0500000000000000" pitchFamily="34" charset="-128"/>
              <a:ea typeface="Source Han Sans CN Medium" panose="020B0500000000000000" pitchFamily="34" charset="-128"/>
            </a:endParaRPr>
          </a:p>
        </p:txBody>
      </p:sp>
    </p:spTree>
    <p:extLst>
      <p:ext uri="{BB962C8B-B14F-4D97-AF65-F5344CB8AC3E}">
        <p14:creationId xmlns:p14="http://schemas.microsoft.com/office/powerpoint/2010/main" val="1648240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400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2899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279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2183782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313282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400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1765757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229696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492267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666613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200969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33290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67154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3298526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1783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399197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4266063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24905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419338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688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160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9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96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773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48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235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18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052441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667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530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05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373712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350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719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729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61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95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2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741190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570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98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5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61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588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4611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5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889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9115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8510974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2027113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1465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0CEB1B6A-AEF1-4ACD-BD61-958570690F55}" type="datetimeFigureOut">
              <a:rPr lang="zh-CN" altLang="en-US" smtClean="0"/>
              <a:pPr/>
              <a:t>2026/1/7</a:t>
            </a:fld>
            <a:endParaRPr lang="zh-CN" altLang="en-US" dirty="0"/>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B6CB991-6BD3-42F2-8A94-1903E9425430}" type="slidenum">
              <a:rPr lang="zh-CN" altLang="en-US" smtClean="0"/>
              <a:pPr/>
              <a:t>‹#›</a:t>
            </a:fld>
            <a:endParaRPr lang="zh-CN" altLang="en-US" dirty="0"/>
          </a:p>
        </p:txBody>
      </p:sp>
    </p:spTree>
    <p:extLst>
      <p:ext uri="{BB962C8B-B14F-4D97-AF65-F5344CB8AC3E}">
        <p14:creationId xmlns:p14="http://schemas.microsoft.com/office/powerpoint/2010/main" val="2751671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701"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1219170" rtl="0" eaLnBrk="1" latinLnBrk="0" hangingPunct="1">
        <a:lnSpc>
          <a:spcPct val="90000"/>
        </a:lnSpc>
        <a:spcBef>
          <a:spcPct val="0"/>
        </a:spcBef>
        <a:buNone/>
        <a:defRPr sz="5867"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84927538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394597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1/7/2026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9800904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2.png"/><Relationship Id="rId2" Type="http://schemas.openxmlformats.org/officeDocument/2006/relationships/tags" Target="../tags/tag2.xml"/><Relationship Id="rId16"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3.xml"/><Relationship Id="rId5" Type="http://schemas.openxmlformats.org/officeDocument/2006/relationships/tags" Target="../tags/tag5.xml"/><Relationship Id="rId15" Type="http://schemas.openxmlformats.org/officeDocument/2006/relationships/image" Target="../media/image14.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Lợi ích của chạy bộ là gì">
            <a:extLst>
              <a:ext uri="{FF2B5EF4-FFF2-40B4-BE49-F238E27FC236}">
                <a16:creationId xmlns:a16="http://schemas.microsoft.com/office/drawing/2014/main" id="{8DFC4EF5-6BCB-8F44-9C3D-9D1BDA2E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BAFA6B42-201A-254C-8E09-67691E803B63}"/>
              </a:ext>
            </a:extLst>
          </p:cNvPr>
          <p:cNvSpPr txBox="1">
            <a:spLocks noChangeArrowheads="1"/>
          </p:cNvSpPr>
          <p:nvPr/>
        </p:nvSpPr>
        <p:spPr bwMode="auto">
          <a:xfrm>
            <a:off x="-457200" y="457200"/>
            <a:ext cx="8763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Georgia" panose="02040502050405020303" pitchFamily="18" charset="0"/>
                <a:ea typeface="+mn-ea"/>
                <a:cs typeface="+mn-cs"/>
              </a:rPr>
              <a:t>KHỞI ĐỘNG NÀO!</a:t>
            </a:r>
          </a:p>
        </p:txBody>
      </p:sp>
      <p:pic>
        <p:nvPicPr>
          <p:cNvPr id="4" name="Picture 3">
            <a:extLst>
              <a:ext uri="{FF2B5EF4-FFF2-40B4-BE49-F238E27FC236}">
                <a16:creationId xmlns:a16="http://schemas.microsoft.com/office/drawing/2014/main" id="{233687B8-548A-4D4B-9E95-C6920CCD5847}"/>
              </a:ext>
            </a:extLst>
          </p:cNvPr>
          <p:cNvPicPr>
            <a:picLocks noChangeAspect="1"/>
          </p:cNvPicPr>
          <p:nvPr/>
        </p:nvPicPr>
        <p:blipFill>
          <a:blip r:embed="rId3"/>
          <a:stretch>
            <a:fillRect/>
          </a:stretch>
        </p:blipFill>
        <p:spPr>
          <a:xfrm>
            <a:off x="0" y="4819365"/>
            <a:ext cx="12268200" cy="203863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graphicFrame>
        <p:nvGraphicFramePr>
          <p:cNvPr id="3" name="Table 3">
            <a:extLst>
              <a:ext uri="{FF2B5EF4-FFF2-40B4-BE49-F238E27FC236}">
                <a16:creationId xmlns:a16="http://schemas.microsoft.com/office/drawing/2014/main" id="{D02923E6-56B5-61FD-B593-1623E8E46D70}"/>
              </a:ext>
            </a:extLst>
          </p:cNvPr>
          <p:cNvGraphicFramePr>
            <a:graphicFrameLocks noGrp="1"/>
          </p:cNvGraphicFramePr>
          <p:nvPr>
            <p:extLst>
              <p:ext uri="{D42A27DB-BD31-4B8C-83A1-F6EECF244321}">
                <p14:modId xmlns:p14="http://schemas.microsoft.com/office/powerpoint/2010/main" val="835825504"/>
              </p:ext>
            </p:extLst>
          </p:nvPr>
        </p:nvGraphicFramePr>
        <p:xfrm>
          <a:off x="54425" y="119725"/>
          <a:ext cx="12192000" cy="6925152"/>
        </p:xfrm>
        <a:graphic>
          <a:graphicData uri="http://schemas.openxmlformats.org/drawingml/2006/table">
            <a:tbl>
              <a:tblPr firstRow="1" bandRow="1">
                <a:tableStyleId>{D27102A9-8310-4765-A935-A1911B00CA55}</a:tableStyleId>
              </a:tblPr>
              <a:tblGrid>
                <a:gridCol w="1596571">
                  <a:extLst>
                    <a:ext uri="{9D8B030D-6E8A-4147-A177-3AD203B41FA5}">
                      <a16:colId xmlns:a16="http://schemas.microsoft.com/office/drawing/2014/main" val="4214864465"/>
                    </a:ext>
                  </a:extLst>
                </a:gridCol>
                <a:gridCol w="10595429">
                  <a:extLst>
                    <a:ext uri="{9D8B030D-6E8A-4147-A177-3AD203B41FA5}">
                      <a16:colId xmlns:a16="http://schemas.microsoft.com/office/drawing/2014/main" val="1197591632"/>
                    </a:ext>
                  </a:extLst>
                </a:gridCol>
              </a:tblGrid>
              <a:tr h="999031">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3037028"/>
                  </a:ext>
                </a:extLst>
              </a:tr>
              <a:tr h="5858352">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Tổ chức bộ máy chính quyền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63644625"/>
                  </a:ext>
                </a:extLst>
              </a:tr>
            </a:tbl>
          </a:graphicData>
        </a:graphic>
      </p:graphicFrame>
      <p:sp>
        <p:nvSpPr>
          <p:cNvPr id="13" name="TextBox 12">
            <a:extLst>
              <a:ext uri="{FF2B5EF4-FFF2-40B4-BE49-F238E27FC236}">
                <a16:creationId xmlns:a16="http://schemas.microsoft.com/office/drawing/2014/main" id="{8008E830-75C1-B9BA-EA97-639459D45E10}"/>
              </a:ext>
            </a:extLst>
          </p:cNvPr>
          <p:cNvSpPr txBox="1"/>
          <p:nvPr/>
        </p:nvSpPr>
        <p:spPr>
          <a:xfrm>
            <a:off x="1654181" y="1211006"/>
            <a:ext cx="10483394" cy="954107"/>
          </a:xfrm>
          <a:prstGeom prst="rect">
            <a:avLst/>
          </a:prstGeom>
          <a:noFill/>
        </p:spPr>
        <p:txBody>
          <a:bodyPr wrap="square">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Ở trung ương, Lê Thánh Tông tiến hành cải cách theo hướng hoàn thiện hệ thống cơ quan, tập trung quyền lực vào nhà vua</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DB2FC6F9-803F-33DF-1E13-B8E3E6E0E923}"/>
              </a:ext>
            </a:extLst>
          </p:cNvPr>
          <p:cNvSpPr txBox="1"/>
          <p:nvPr/>
        </p:nvSpPr>
        <p:spPr>
          <a:xfrm>
            <a:off x="1654182" y="2197306"/>
            <a:ext cx="10483393"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Nhiều cơ quan, chức quan cũ bị bãi bỏ, đặc biệt là những cơ quan, chức quan có nhiều quyền lực. Mọi công việc trong triều đình tập trung về Lục bộ (Lại, Hộ, Lễ, Binh, Hình, Công). </a:t>
            </a: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491A8A-B059-FE69-47ED-EAA31741F905}"/>
              </a:ext>
            </a:extLst>
          </p:cNvPr>
          <p:cNvSpPr txBox="1"/>
          <p:nvPr/>
        </p:nvSpPr>
        <p:spPr>
          <a:xfrm>
            <a:off x="1654182" y="3814350"/>
            <a:ext cx="10483393" cy="1384995"/>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Ngoài Lục bộ, Lục khoa,</a:t>
            </a:r>
            <a:r>
              <a:rPr lang="en-US" sz="2800">
                <a:latin typeface="Times New Roman" panose="02020603050405020304" pitchFamily="18" charset="0"/>
                <a:cs typeface="Times New Roman" panose="02020603050405020304" pitchFamily="18" charset="0"/>
              </a:rPr>
              <a:t> C</a:t>
            </a:r>
            <a:r>
              <a:rPr lang="vi-VN" sz="2800">
                <a:latin typeface="Times New Roman" panose="02020603050405020304" pitchFamily="18" charset="0"/>
                <a:cs typeface="Times New Roman" panose="02020603050405020304" pitchFamily="18" charset="0"/>
              </a:rPr>
              <a:t>ác cơ quan chuyên môn như Thông chính ty, Quốc Tử Giám,... được tổ chức và quy định chặt chẽ về chức năng, nhiệm vụ</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9306FCE7-3F04-AD8E-1BD1-097C5E621E13}"/>
              </a:ext>
            </a:extLst>
          </p:cNvPr>
          <p:cNvSpPr txBox="1"/>
          <p:nvPr/>
        </p:nvSpPr>
        <p:spPr>
          <a:xfrm>
            <a:off x="1702404" y="5463451"/>
            <a:ext cx="10483393" cy="1384995"/>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 Ở địa phương, Lê Thánh Tông tổ chức lại hệ thống đơn vị hành chính, đồng thời thiết lập hệ thống cơ quan, chức quan quản lí từ đạo đến phủ, huyện/châu, xã</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10D7854-1EB7-8902-4596-4AEFF6E25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6313"/>
            <a:ext cx="1095528" cy="1105054"/>
          </a:xfrm>
          <a:prstGeom prst="rect">
            <a:avLst/>
          </a:prstGeom>
        </p:spPr>
      </p:pic>
    </p:spTree>
    <p:extLst>
      <p:ext uri="{BB962C8B-B14F-4D97-AF65-F5344CB8AC3E}">
        <p14:creationId xmlns:p14="http://schemas.microsoft.com/office/powerpoint/2010/main" val="343087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0FB63-1459-531C-E58E-F50D925427DE}"/>
              </a:ext>
            </a:extLst>
          </p:cNvPr>
          <p:cNvPicPr>
            <a:picLocks noChangeAspect="1"/>
          </p:cNvPicPr>
          <p:nvPr/>
        </p:nvPicPr>
        <p:blipFill>
          <a:blip r:embed="rId2"/>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4D6759A3-6531-E39A-E249-2A859F3F16E5}"/>
              </a:ext>
            </a:extLst>
          </p:cNvPr>
          <p:cNvPicPr>
            <a:picLocks noChangeAspect="1"/>
          </p:cNvPicPr>
          <p:nvPr/>
        </p:nvPicPr>
        <p:blipFill rotWithShape="1">
          <a:blip r:embed="rId3"/>
          <a:srcRect l="4843" r="6094"/>
          <a:stretch/>
        </p:blipFill>
        <p:spPr>
          <a:xfrm>
            <a:off x="6134100" y="2741043"/>
            <a:ext cx="6057900" cy="4116957"/>
          </a:xfrm>
          <a:prstGeom prst="rect">
            <a:avLst/>
          </a:prstGeom>
        </p:spPr>
      </p:pic>
      <p:pic>
        <p:nvPicPr>
          <p:cNvPr id="6" name="Picture 5">
            <a:extLst>
              <a:ext uri="{FF2B5EF4-FFF2-40B4-BE49-F238E27FC236}">
                <a16:creationId xmlns:a16="http://schemas.microsoft.com/office/drawing/2014/main" id="{741CD5B8-244A-9C45-5637-AC9A920EC52B}"/>
              </a:ext>
            </a:extLst>
          </p:cNvPr>
          <p:cNvPicPr>
            <a:picLocks noChangeAspect="1"/>
          </p:cNvPicPr>
          <p:nvPr/>
        </p:nvPicPr>
        <p:blipFill rotWithShape="1">
          <a:blip r:embed="rId4"/>
          <a:srcRect l="3185" r="3482"/>
          <a:stretch/>
        </p:blipFill>
        <p:spPr>
          <a:xfrm>
            <a:off x="6134100" y="114300"/>
            <a:ext cx="6057900" cy="2626743"/>
          </a:xfrm>
          <a:prstGeom prst="roundRect">
            <a:avLst>
              <a:gd name="adj" fmla="val 12799"/>
            </a:avLst>
          </a:prstGeom>
        </p:spPr>
      </p:pic>
    </p:spTree>
    <p:extLst>
      <p:ext uri="{BB962C8B-B14F-4D97-AF65-F5344CB8AC3E}">
        <p14:creationId xmlns:p14="http://schemas.microsoft.com/office/powerpoint/2010/main" val="95183114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graphicFrame>
        <p:nvGraphicFramePr>
          <p:cNvPr id="3" name="Table 3">
            <a:extLst>
              <a:ext uri="{FF2B5EF4-FFF2-40B4-BE49-F238E27FC236}">
                <a16:creationId xmlns:a16="http://schemas.microsoft.com/office/drawing/2014/main" id="{D02923E6-56B5-61FD-B593-1623E8E46D70}"/>
              </a:ext>
            </a:extLst>
          </p:cNvPr>
          <p:cNvGraphicFramePr>
            <a:graphicFrameLocks noGrp="1"/>
          </p:cNvGraphicFramePr>
          <p:nvPr>
            <p:extLst>
              <p:ext uri="{D42A27DB-BD31-4B8C-83A1-F6EECF244321}">
                <p14:modId xmlns:p14="http://schemas.microsoft.com/office/powerpoint/2010/main" val="3828201867"/>
              </p:ext>
            </p:extLst>
          </p:nvPr>
        </p:nvGraphicFramePr>
        <p:xfrm>
          <a:off x="0" y="0"/>
          <a:ext cx="12192000" cy="6889272"/>
        </p:xfrm>
        <a:graphic>
          <a:graphicData uri="http://schemas.openxmlformats.org/drawingml/2006/table">
            <a:tbl>
              <a:tblPr firstRow="1" bandRow="1">
                <a:tableStyleId>{D27102A9-8310-4765-A935-A1911B00CA55}</a:tableStyleId>
              </a:tblPr>
              <a:tblGrid>
                <a:gridCol w="1596571">
                  <a:extLst>
                    <a:ext uri="{9D8B030D-6E8A-4147-A177-3AD203B41FA5}">
                      <a16:colId xmlns:a16="http://schemas.microsoft.com/office/drawing/2014/main" val="4214864465"/>
                    </a:ext>
                  </a:extLst>
                </a:gridCol>
                <a:gridCol w="10595429">
                  <a:extLst>
                    <a:ext uri="{9D8B030D-6E8A-4147-A177-3AD203B41FA5}">
                      <a16:colId xmlns:a16="http://schemas.microsoft.com/office/drawing/2014/main" val="1197591632"/>
                    </a:ext>
                  </a:extLst>
                </a:gridCol>
              </a:tblGrid>
              <a:tr h="1034914">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3037028"/>
                  </a:ext>
                </a:extLst>
              </a:tr>
              <a:tr h="1660855">
                <a:tc>
                  <a:txBody>
                    <a:bodyPr/>
                    <a:lstStyle/>
                    <a:p>
                      <a:pPr algn="ctr"/>
                      <a:r>
                        <a:rPr lang="en-US" sz="3200">
                          <a:latin typeface="Times New Roman" panose="02020603050405020304" pitchFamily="18" charset="0"/>
                          <a:cs typeface="Times New Roman" panose="02020603050405020304" pitchFamily="18" charset="0"/>
                        </a:rPr>
                        <a:t>Pháp luật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63644625"/>
                  </a:ext>
                </a:extLst>
              </a:tr>
              <a:tr h="4161617">
                <a:tc>
                  <a:txBody>
                    <a:bodyPr/>
                    <a:lstStyle/>
                    <a:p>
                      <a:pPr algn="ctr"/>
                      <a:r>
                        <a:rPr lang="en-US" sz="3200">
                          <a:latin typeface="Times New Roman" panose="02020603050405020304" pitchFamily="18" charset="0"/>
                          <a:cs typeface="Times New Roman" panose="02020603050405020304" pitchFamily="18" charset="0"/>
                        </a:rPr>
                        <a:t>Quân đội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2683621"/>
                  </a:ext>
                </a:extLst>
              </a:tr>
            </a:tbl>
          </a:graphicData>
        </a:graphic>
      </p:graphicFrame>
      <p:sp>
        <p:nvSpPr>
          <p:cNvPr id="13" name="TextBox 12">
            <a:extLst>
              <a:ext uri="{FF2B5EF4-FFF2-40B4-BE49-F238E27FC236}">
                <a16:creationId xmlns:a16="http://schemas.microsoft.com/office/drawing/2014/main" id="{8008E830-75C1-B9BA-EA97-639459D45E10}"/>
              </a:ext>
            </a:extLst>
          </p:cNvPr>
          <p:cNvSpPr txBox="1"/>
          <p:nvPr/>
        </p:nvSpPr>
        <p:spPr>
          <a:xfrm>
            <a:off x="1702403" y="1169000"/>
            <a:ext cx="10483394" cy="1569660"/>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Dưới thời Lê Thánh Tông, bộ Quốc triều hình luật (còn được gọi là Luật Hồng Đức) được hoàn chỉnh và ban hành trên cơ sở bộ luật khởi thảo từ thời vua Lê Thái Tổ.</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095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3807" y="3927313"/>
            <a:ext cx="8263816" cy="1569660"/>
          </a:xfrm>
          <a:prstGeom prst="rect">
            <a:avLst/>
          </a:prstGeom>
        </p:spPr>
        <p:txBody>
          <a:bodyPr wrap="square">
            <a:spAutoFit/>
          </a:bodyPr>
          <a:lstStyle/>
          <a:p>
            <a:pPr lvl="0" algn="just" defTabSz="457200">
              <a:defRPr/>
            </a:pPr>
            <a:r>
              <a:rPr lang="en-US" sz="3200">
                <a:solidFill>
                  <a:srgbClr val="0070C0"/>
                </a:solidFill>
                <a:latin typeface="Times New Roman" panose="02020603050405020304" pitchFamily="18" charset="0"/>
                <a:cs typeface="Times New Roman" panose="02020603050405020304" pitchFamily="18" charset="0"/>
              </a:rPr>
              <a:t>Điều 596:</a:t>
            </a:r>
            <a:r>
              <a:rPr lang="vi-VN" sz="3200">
                <a:solidFill>
                  <a:srgbClr val="0070C0"/>
                </a:solidFill>
                <a:latin typeface="Times New Roman" panose="02020603050405020304" pitchFamily="18" charset="0"/>
                <a:cs typeface="Times New Roman" panose="02020603050405020304" pitchFamily="18" charset="0"/>
              </a:rPr>
              <a:t>“Phá trộm đ</a:t>
            </a:r>
            <a:r>
              <a:rPr lang="en-US" sz="3200">
                <a:solidFill>
                  <a:srgbClr val="0070C0"/>
                </a:solidFill>
                <a:latin typeface="Times New Roman" panose="02020603050405020304" pitchFamily="18" charset="0"/>
                <a:cs typeface="Times New Roman" panose="02020603050405020304" pitchFamily="18" charset="0"/>
              </a:rPr>
              <a:t>ê</a:t>
            </a:r>
            <a:r>
              <a:rPr lang="vi-VN" sz="3200">
                <a:solidFill>
                  <a:srgbClr val="0070C0"/>
                </a:solidFill>
                <a:latin typeface="Times New Roman" panose="02020603050405020304" pitchFamily="18" charset="0"/>
                <a:cs typeface="Times New Roman" panose="02020603050405020304" pitchFamily="18" charset="0"/>
              </a:rPr>
              <a:t> làm thiệt hại nhà cửa, lúa má của dân thì xử tội đồ hay tội lưu và bắt đ</a:t>
            </a:r>
            <a:r>
              <a:rPr lang="en-US" sz="3200">
                <a:solidFill>
                  <a:srgbClr val="0070C0"/>
                </a:solidFill>
                <a:latin typeface="Times New Roman" panose="02020603050405020304" pitchFamily="18" charset="0"/>
                <a:cs typeface="Times New Roman" panose="02020603050405020304" pitchFamily="18" charset="0"/>
              </a:rPr>
              <a:t>ề</a:t>
            </a:r>
            <a:r>
              <a:rPr lang="vi-VN" sz="3200">
                <a:solidFill>
                  <a:srgbClr val="0070C0"/>
                </a:solidFill>
                <a:latin typeface="Times New Roman" panose="02020603050405020304" pitchFamily="18" charset="0"/>
                <a:cs typeface="Times New Roman" panose="02020603050405020304" pitchFamily="18" charset="0"/>
              </a:rPr>
              <a:t>n thiệt hại”</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626416" y="3237703"/>
            <a:ext cx="3461778" cy="3565528"/>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03807" y="1105365"/>
            <a:ext cx="11490095" cy="2554545"/>
          </a:xfrm>
          <a:prstGeom prst="rect">
            <a:avLst/>
          </a:prstGeom>
        </p:spPr>
        <p:txBody>
          <a:bodyPr wrap="square">
            <a:spAutoFit/>
          </a:bodyPr>
          <a:lstStyle/>
          <a:p>
            <a:pPr lvl="0" algn="just" defTabSz="457200">
              <a:defRPr/>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a:t>
            </a:r>
            <a:r>
              <a:rPr lang="en-US" sz="3200">
                <a:solidFill>
                  <a:srgbClr val="000000"/>
                </a:solidFill>
                <a:latin typeface="Times New Roman" panose="02020603050405020304" pitchFamily="18" charset="0"/>
                <a:ea typeface="微软雅黑"/>
                <a:cs typeface="Times New Roman" panose="02020603050405020304" pitchFamily="18" charset="0"/>
              </a:rPr>
              <a:t>322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 “Người con gái hứa gả chồng mà chưa thành hôn nếu người con trai bị ác tật hay phạm tội hoặc phá tán gia sản thì cho phép người con gái kêu quan mà trả lại đồ lễ. Nếu người con gái bị ác tật hay phạm tội th</a:t>
            </a:r>
            <a:r>
              <a:rPr lang="en-US" sz="3200">
                <a:solidFill>
                  <a:srgbClr val="000000"/>
                </a:solidFill>
                <a:latin typeface="Times New Roman" panose="02020603050405020304" pitchFamily="18" charset="0"/>
                <a:cs typeface="Times New Roman" panose="02020603050405020304" pitchFamily="18" charset="0"/>
              </a:rPr>
              <a:t>ì</a:t>
            </a:r>
            <a:r>
              <a:rPr lang="vi-VN" sz="3200">
                <a:solidFill>
                  <a:srgbClr val="000000"/>
                </a:solidFill>
                <a:latin typeface="Times New Roman" panose="02020603050405020304" pitchFamily="18" charset="0"/>
                <a:cs typeface="Times New Roman" panose="02020603050405020304" pitchFamily="18" charset="0"/>
              </a:rPr>
              <a:t> không phải trả lại đồ lễ, trái luật bị phạt 80 trượng”</a:t>
            </a:r>
            <a:r>
              <a:rPr lang="en-US" sz="3200">
                <a:solidFill>
                  <a:srgbClr val="000000"/>
                </a:solidFill>
                <a:latin typeface="Times New Roman" panose="02020603050405020304" pitchFamily="18" charset="0"/>
                <a:cs typeface="Times New Roman" panose="02020603050405020304" pitchFamily="18" charset="0"/>
              </a:rPr>
              <a:t>.</a:t>
            </a:r>
            <a:endParaRPr lang="vi-VN" sz="320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BDAA8C9-D45F-7016-2663-4A9D8299840C}"/>
              </a:ext>
            </a:extLst>
          </p:cNvPr>
          <p:cNvSpPr txBox="1"/>
          <p:nvPr/>
        </p:nvSpPr>
        <p:spPr bwMode="auto">
          <a:xfrm>
            <a:off x="889824" y="6072056"/>
            <a:ext cx="10564752"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hãy</a:t>
            </a:r>
            <a:r>
              <a:rPr kumimoji="0" lang="en-US" altLang="en-VN" sz="3600" b="1" i="0" u="none" strike="noStrike" kern="1200" cap="none" spc="0" normalizeH="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chỉ ra những điểm tiến bộ của bộ luật này?</a:t>
            </a:r>
            <a:endPar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7854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239001" y="3131313"/>
            <a:ext cx="7663859" cy="25545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223865" y="987839"/>
            <a:ext cx="7665773"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
        <p:nvSpPr>
          <p:cNvPr id="3" name="TextBox 2">
            <a:extLst>
              <a:ext uri="{FF2B5EF4-FFF2-40B4-BE49-F238E27FC236}">
                <a16:creationId xmlns:a16="http://schemas.microsoft.com/office/drawing/2014/main" id="{E976D48E-5B32-BD31-0201-585996F58ADD}"/>
              </a:ext>
            </a:extLst>
          </p:cNvPr>
          <p:cNvSpPr txBox="1"/>
          <p:nvPr/>
        </p:nvSpPr>
        <p:spPr bwMode="auto">
          <a:xfrm>
            <a:off x="889824" y="6072056"/>
            <a:ext cx="10564752"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hãy</a:t>
            </a:r>
            <a:r>
              <a:rPr kumimoji="0" lang="en-US" altLang="en-VN" sz="3600" b="1" i="0" u="none" strike="noStrike" kern="1200" cap="none" spc="0" normalizeH="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chỉ ra những điểm tiến bộ của bộ luật này?</a:t>
            </a:r>
            <a:endParaRPr kumimoji="0" lang="en-US" altLang="en-V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7340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814895" y="1785576"/>
            <a:ext cx="7254417" cy="2958502"/>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sp>
        <p:nvSpPr>
          <p:cNvPr id="8" name="TextBox 7">
            <a:extLst>
              <a:ext uri="{FF2B5EF4-FFF2-40B4-BE49-F238E27FC236}">
                <a16:creationId xmlns:a16="http://schemas.microsoft.com/office/drawing/2014/main" id="{9C63ECDC-0EBB-8038-E872-5D8A0CF53FD6}"/>
              </a:ext>
            </a:extLst>
          </p:cNvPr>
          <p:cNvSpPr txBox="1"/>
          <p:nvPr/>
        </p:nvSpPr>
        <p:spPr>
          <a:xfrm>
            <a:off x="3641847" y="5013365"/>
            <a:ext cx="8537837"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a:solidFill>
                  <a:srgbClr val="FF0000"/>
                </a:solidFill>
                <a:latin typeface="Times New Roman" panose="02020603050405020304" pitchFamily="18" charset="0"/>
                <a:cs typeface="Times New Roman" panose="02020603050405020304" pitchFamily="18" charset="0"/>
              </a:rPr>
              <a:t>M</a:t>
            </a:r>
            <a:r>
              <a:rPr lang="vi-VN" sz="2800">
                <a:solidFill>
                  <a:srgbClr val="FF0000"/>
                </a:solidFill>
                <a:latin typeface="Times New Roman" panose="02020603050405020304" pitchFamily="18" charset="0"/>
                <a:cs typeface="Times New Roman" panose="02020603050405020304" pitchFamily="18" charset="0"/>
              </a:rPr>
              <a:t>ột điểm tiến bộ của luật pháp thời Lê sơ, khác so với các nước Đông Á và Đông Nam Á lúc bấy giờ, đó là quyền lợi của người phụ nữ được coi trọng. Điều đó cũng được thể hiện trong luật pháp hiện nay của Việt Nam.</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988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graphicFrame>
        <p:nvGraphicFramePr>
          <p:cNvPr id="3" name="Table 3">
            <a:extLst>
              <a:ext uri="{FF2B5EF4-FFF2-40B4-BE49-F238E27FC236}">
                <a16:creationId xmlns:a16="http://schemas.microsoft.com/office/drawing/2014/main" id="{D02923E6-56B5-61FD-B593-1623E8E46D70}"/>
              </a:ext>
            </a:extLst>
          </p:cNvPr>
          <p:cNvGraphicFramePr>
            <a:graphicFrameLocks noGrp="1"/>
          </p:cNvGraphicFramePr>
          <p:nvPr>
            <p:extLst>
              <p:ext uri="{D42A27DB-BD31-4B8C-83A1-F6EECF244321}">
                <p14:modId xmlns:p14="http://schemas.microsoft.com/office/powerpoint/2010/main" val="602420904"/>
              </p:ext>
            </p:extLst>
          </p:nvPr>
        </p:nvGraphicFramePr>
        <p:xfrm>
          <a:off x="0" y="0"/>
          <a:ext cx="12192000" cy="6889272"/>
        </p:xfrm>
        <a:graphic>
          <a:graphicData uri="http://schemas.openxmlformats.org/drawingml/2006/table">
            <a:tbl>
              <a:tblPr firstRow="1" bandRow="1">
                <a:tableStyleId>{D27102A9-8310-4765-A935-A1911B00CA55}</a:tableStyleId>
              </a:tblPr>
              <a:tblGrid>
                <a:gridCol w="1596571">
                  <a:extLst>
                    <a:ext uri="{9D8B030D-6E8A-4147-A177-3AD203B41FA5}">
                      <a16:colId xmlns:a16="http://schemas.microsoft.com/office/drawing/2014/main" val="4214864465"/>
                    </a:ext>
                  </a:extLst>
                </a:gridCol>
                <a:gridCol w="10595429">
                  <a:extLst>
                    <a:ext uri="{9D8B030D-6E8A-4147-A177-3AD203B41FA5}">
                      <a16:colId xmlns:a16="http://schemas.microsoft.com/office/drawing/2014/main" val="1197591632"/>
                    </a:ext>
                  </a:extLst>
                </a:gridCol>
              </a:tblGrid>
              <a:tr h="1034914">
                <a:tc>
                  <a:txBody>
                    <a:bodyPr/>
                    <a:lstStyle/>
                    <a:p>
                      <a:pPr algn="ctr"/>
                      <a:r>
                        <a:rPr lang="en-US" sz="3200">
                          <a:solidFill>
                            <a:srgbClr val="FF000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3037028"/>
                  </a:ext>
                </a:extLst>
              </a:tr>
              <a:tr h="1660855">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 luật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63644625"/>
                  </a:ext>
                </a:extLst>
              </a:tr>
              <a:tr h="4161617">
                <a:tc>
                  <a:txBody>
                    <a:bodyPr/>
                    <a:lstStyle/>
                    <a:p>
                      <a:pPr algn="ctr"/>
                      <a:r>
                        <a:rPr lang="en-US" sz="3200">
                          <a:solidFill>
                            <a:srgbClr val="FF0000"/>
                          </a:solidFill>
                          <a:latin typeface="Times New Roman" panose="02020603050405020304" pitchFamily="18" charset="0"/>
                          <a:cs typeface="Times New Roman" panose="02020603050405020304" pitchFamily="18" charset="0"/>
                        </a:rPr>
                        <a:t>Quân đội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2683621"/>
                  </a:ext>
                </a:extLst>
              </a:tr>
            </a:tbl>
          </a:graphicData>
        </a:graphic>
      </p:graphicFrame>
      <p:sp>
        <p:nvSpPr>
          <p:cNvPr id="13" name="TextBox 12">
            <a:extLst>
              <a:ext uri="{FF2B5EF4-FFF2-40B4-BE49-F238E27FC236}">
                <a16:creationId xmlns:a16="http://schemas.microsoft.com/office/drawing/2014/main" id="{8008E830-75C1-B9BA-EA97-639459D45E10}"/>
              </a:ext>
            </a:extLst>
          </p:cNvPr>
          <p:cNvSpPr txBox="1"/>
          <p:nvPr/>
        </p:nvSpPr>
        <p:spPr>
          <a:xfrm>
            <a:off x="1654624" y="1168210"/>
            <a:ext cx="10483394"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Dưới thời Lê Thánh Tông, bộ Quốc triều hình luật (còn được gọi là Luật Hồng Đức) được hoàn chỉnh và ban hành trên cơ sở bộ luật khởi thảo từ thời vua Lê Thái Tổ.</a:t>
            </a:r>
            <a:endPar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15" name="TextBox 14">
            <a:extLst>
              <a:ext uri="{FF2B5EF4-FFF2-40B4-BE49-F238E27FC236}">
                <a16:creationId xmlns:a16="http://schemas.microsoft.com/office/drawing/2014/main" id="{DB2FC6F9-803F-33DF-1E13-B8E3E6E0E923}"/>
              </a:ext>
            </a:extLst>
          </p:cNvPr>
          <p:cNvSpPr txBox="1"/>
          <p:nvPr/>
        </p:nvSpPr>
        <p:spPr>
          <a:xfrm>
            <a:off x="1654624" y="2899760"/>
            <a:ext cx="10483393" cy="2062103"/>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Từ năm 1466, hệ thống tổ chức quân đội Đại Việt được cải tổ trên quy mô lớn. Cả nước được chia thành 5 khu vực quân sự (Ngũ phủ quân). Mỗi phủ quân phụ trách từ hai đến ba địa phương lớn.</a:t>
            </a:r>
          </a:p>
        </p:txBody>
      </p:sp>
      <p:sp>
        <p:nvSpPr>
          <p:cNvPr id="9" name="TextBox 8">
            <a:extLst>
              <a:ext uri="{FF2B5EF4-FFF2-40B4-BE49-F238E27FC236}">
                <a16:creationId xmlns:a16="http://schemas.microsoft.com/office/drawing/2014/main" id="{23C7FAE2-7533-CD08-26BB-B679A3A108A6}"/>
              </a:ext>
            </a:extLst>
          </p:cNvPr>
          <p:cNvSpPr txBox="1"/>
          <p:nvPr/>
        </p:nvSpPr>
        <p:spPr>
          <a:xfrm>
            <a:off x="1654624" y="4883622"/>
            <a:ext cx="10483393" cy="2062103"/>
          </a:xfrm>
          <a:prstGeom prst="rect">
            <a:avLst/>
          </a:prstGeom>
          <a:noFill/>
        </p:spPr>
        <p:txBody>
          <a:bodyPr wrap="square">
            <a:spAutoFit/>
          </a:bodyPr>
          <a:lstStyle/>
          <a:p>
            <a:pPr algn="just">
              <a:defRPr/>
            </a:pPr>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Dưới thời Lê Thánh Tông, nhà nước có nhiều ưu đãi đối với binh lính, đặc biệt là việc ban cấp ruộng đất công. Kỉ luật quân đội và việc huấn luyện, tập trận, thao diễn võ nghệ hằng năm của quân đội được quy định chặt chẽ.</a:t>
            </a:r>
          </a:p>
        </p:txBody>
      </p:sp>
    </p:spTree>
    <p:extLst>
      <p:ext uri="{BB962C8B-B14F-4D97-AF65-F5344CB8AC3E}">
        <p14:creationId xmlns:p14="http://schemas.microsoft.com/office/powerpoint/2010/main" val="24780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9" name="TextBox 18"/>
          <p:cNvSpPr txBox="1"/>
          <p:nvPr/>
        </p:nvSpPr>
        <p:spPr bwMode="auto">
          <a:xfrm>
            <a:off x="208547" y="-22072"/>
            <a:ext cx="11664486" cy="822305"/>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Bài 10: </a:t>
            </a:r>
            <a:r>
              <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CẢI CÁCH CỦA LÊ THÁNH TÔNG (THẾ KỈ XV)</a:t>
            </a:r>
          </a:p>
        </p:txBody>
      </p:sp>
      <p:sp>
        <p:nvSpPr>
          <p:cNvPr id="3" name="TextBox 2">
            <a:extLst>
              <a:ext uri="{FF2B5EF4-FFF2-40B4-BE49-F238E27FC236}">
                <a16:creationId xmlns:a16="http://schemas.microsoft.com/office/drawing/2014/main" id="{FA33C25F-1992-2D2B-20A4-DE17265B6CF2}"/>
              </a:ext>
            </a:extLst>
          </p:cNvPr>
          <p:cNvSpPr txBox="1"/>
          <p:nvPr/>
        </p:nvSpPr>
        <p:spPr bwMode="auto">
          <a:xfrm>
            <a:off x="0" y="822305"/>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2. Nội dung cải cách</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F916B558-2448-2EB4-2C0C-FC43F8290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TextBox 6">
            <a:extLst>
              <a:ext uri="{FF2B5EF4-FFF2-40B4-BE49-F238E27FC236}">
                <a16:creationId xmlns:a16="http://schemas.microsoft.com/office/drawing/2014/main" id="{657498BB-5608-4E8B-9EC0-17E40E584FCA}"/>
              </a:ext>
            </a:extLst>
          </p:cNvPr>
          <p:cNvSpPr txBox="1"/>
          <p:nvPr/>
        </p:nvSpPr>
        <p:spPr>
          <a:xfrm>
            <a:off x="28755" y="2318798"/>
            <a:ext cx="11664486" cy="1569660"/>
          </a:xfrm>
          <a:prstGeom prst="rect">
            <a:avLst/>
          </a:prstGeom>
          <a:noFill/>
        </p:spPr>
        <p:txBody>
          <a:bodyPr wrap="square">
            <a:spAutoFit/>
          </a:bodyPr>
          <a:lstStyle/>
          <a:p>
            <a:pPr lvl="0" algn="just"/>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Về</a:t>
            </a:r>
            <a:r>
              <a:rPr kumimoji="0" lang="en-US" sz="3200" b="0" i="0" u="none" strike="noStrike" kern="1200" cap="none" spc="0" normalizeH="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a:t>
            </a:r>
            <a:r>
              <a:rPr lang="en-US" sz="3200">
                <a:solidFill>
                  <a:srgbClr val="000000">
                    <a:lumMod val="95000"/>
                    <a:lumOff val="5000"/>
                  </a:srgbClr>
                </a:solidFill>
                <a:latin typeface="Times New Roman" panose="02020603050405020304" pitchFamily="18" charset="0"/>
                <a:ea typeface="微软雅黑"/>
                <a:cs typeface="Times New Roman" panose="02020603050405020304" pitchFamily="18" charset="0"/>
              </a:rPr>
              <a:t>t</a:t>
            </a:r>
            <a:r>
              <a:rPr kumimoji="0" lang="en-US" sz="3200" b="0" i="0" u="none" strike="noStrike" kern="1200" cap="none" spc="0" normalizeH="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ổ chức bộ máy chính quyền: </a:t>
            </a:r>
            <a:r>
              <a:rPr lang="en-US" sz="3200">
                <a:solidFill>
                  <a:srgbClr val="000000">
                    <a:lumMod val="95000"/>
                    <a:lumOff val="5000"/>
                  </a:srgbClr>
                </a:solidFill>
                <a:latin typeface="Times New Roman" panose="02020603050405020304" pitchFamily="18" charset="0"/>
                <a:cs typeface="Times New Roman" panose="02020603050405020304" pitchFamily="18" charset="0"/>
              </a:rPr>
              <a:t>Vua Lê Thánh Tông xây dựng </a:t>
            </a:r>
            <a:r>
              <a:rPr lang="vi-VN" sz="3200">
                <a:solidFill>
                  <a:prstClr val="black"/>
                </a:solidFill>
                <a:latin typeface="Times New Roman" panose="02020603050405020304" pitchFamily="18" charset="0"/>
                <a:ea typeface="#9Slide02 Noi dung rat dai" panose="02000000000000000000" pitchFamily="2" charset="0"/>
                <a:cs typeface="Times New Roman" panose="02020603050405020304" pitchFamily="18" charset="0"/>
              </a:rPr>
              <a:t>bộ máy nhà nước trở nên quy củ, chặt chẽ, tập trung cao độ, đề cao quyền hành toàn diện của vua.</a:t>
            </a:r>
            <a:r>
              <a:rPr lang="en-US" sz="3200" noProof="0">
                <a:solidFill>
                  <a:srgbClr val="000000">
                    <a:lumMod val="95000"/>
                    <a:lumOff val="5000"/>
                  </a:srgbClr>
                </a:solidFill>
                <a:latin typeface="Times New Roman" panose="02020603050405020304" pitchFamily="18" charset="0"/>
                <a:ea typeface="微软雅黑"/>
                <a:cs typeface="Times New Roman" panose="02020603050405020304" pitchFamily="18" charset="0"/>
              </a:rPr>
              <a:t> </a:t>
            </a:r>
            <a:endPar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8" name="TextBox 7">
            <a:extLst>
              <a:ext uri="{FF2B5EF4-FFF2-40B4-BE49-F238E27FC236}">
                <a16:creationId xmlns:a16="http://schemas.microsoft.com/office/drawing/2014/main" id="{A954296E-A3EC-C205-3BB4-338D244A6673}"/>
              </a:ext>
            </a:extLst>
          </p:cNvPr>
          <p:cNvSpPr txBox="1"/>
          <p:nvPr/>
        </p:nvSpPr>
        <p:spPr>
          <a:xfrm>
            <a:off x="28755" y="4218394"/>
            <a:ext cx="11664486" cy="1077218"/>
          </a:xfrm>
          <a:prstGeom prst="rect">
            <a:avLst/>
          </a:prstGeom>
          <a:noFill/>
        </p:spPr>
        <p:txBody>
          <a:bodyPr wrap="square">
            <a:spAutoFit/>
          </a:bodyPr>
          <a:lstStyle/>
          <a:p>
            <a:pPr lvl="0" algn="just"/>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Về</a:t>
            </a:r>
            <a:r>
              <a:rPr kumimoji="0" lang="en-US" sz="3200" b="0" i="0" u="none" strike="noStrike" kern="1200" cap="none" spc="0" normalizeH="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luật pháp: </a:t>
            </a:r>
            <a:r>
              <a:rPr lang="en-US" sz="3200">
                <a:solidFill>
                  <a:srgbClr val="000000">
                    <a:lumMod val="95000"/>
                    <a:lumOff val="5000"/>
                  </a:srgbClr>
                </a:solidFill>
                <a:latin typeface="Times New Roman" panose="02020603050405020304" pitchFamily="18" charset="0"/>
                <a:cs typeface="Times New Roman" panose="02020603050405020304" pitchFamily="18" charset="0"/>
              </a:rPr>
              <a:t>Vua</a:t>
            </a:r>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a:t>
            </a:r>
            <a:r>
              <a:rPr lang="en-US" sz="3200">
                <a:solidFill>
                  <a:srgbClr val="000000">
                    <a:lumMod val="95000"/>
                    <a:lumOff val="5000"/>
                  </a:srgbClr>
                </a:solidFill>
                <a:latin typeface="Times New Roman" panose="02020603050405020304" pitchFamily="18" charset="0"/>
                <a:ea typeface="微软雅黑"/>
                <a:cs typeface="Times New Roman" panose="02020603050405020304" pitchFamily="18" charset="0"/>
              </a:rPr>
              <a:t>Lê Thánh Tông chú trọng hoàn thiện hệ thống pháp luật để quản lí nhà nước.</a:t>
            </a:r>
            <a:endPar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AF1F32D2-2A4A-327F-A2FF-3BBA2B81D310}"/>
              </a:ext>
            </a:extLst>
          </p:cNvPr>
          <p:cNvSpPr txBox="1"/>
          <p:nvPr/>
        </p:nvSpPr>
        <p:spPr>
          <a:xfrm>
            <a:off x="12895" y="5562268"/>
            <a:ext cx="11664486" cy="1077218"/>
          </a:xfrm>
          <a:prstGeom prst="rect">
            <a:avLst/>
          </a:prstGeom>
          <a:noFill/>
        </p:spPr>
        <p:txBody>
          <a:bodyPr wrap="square">
            <a:spAutoFit/>
          </a:bodyPr>
          <a:lstStyle/>
          <a:p>
            <a:pPr lvl="0" algn="just"/>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Về</a:t>
            </a:r>
            <a:r>
              <a:rPr kumimoji="0" lang="en-US" sz="3200" b="0" i="0" u="none" strike="noStrike" kern="1200" cap="none" spc="0" normalizeH="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quân đội và quốc phòng: </a:t>
            </a:r>
            <a:r>
              <a:rPr lang="en-US" sz="3200">
                <a:solidFill>
                  <a:srgbClr val="000000">
                    <a:lumMod val="95000"/>
                    <a:lumOff val="5000"/>
                  </a:srgbClr>
                </a:solidFill>
                <a:latin typeface="Times New Roman" panose="02020603050405020304" pitchFamily="18" charset="0"/>
                <a:cs typeface="Times New Roman" panose="02020603050405020304" pitchFamily="18" charset="0"/>
              </a:rPr>
              <a:t>Vua</a:t>
            </a:r>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a:t>
            </a:r>
            <a:r>
              <a:rPr lang="en-US" sz="3200">
                <a:solidFill>
                  <a:srgbClr val="000000">
                    <a:lumMod val="95000"/>
                    <a:lumOff val="5000"/>
                  </a:srgbClr>
                </a:solidFill>
                <a:latin typeface="Times New Roman" panose="02020603050405020304" pitchFamily="18" charset="0"/>
                <a:ea typeface="微软雅黑"/>
                <a:cs typeface="Times New Roman" panose="02020603050405020304" pitchFamily="18" charset="0"/>
              </a:rPr>
              <a:t>Lê Thánh Tông tiến hành cải tổ hệ thống quân đội. </a:t>
            </a:r>
            <a:endPar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1AA99478-5FD8-38D1-C254-86A696A14E22}"/>
              </a:ext>
            </a:extLst>
          </p:cNvPr>
          <p:cNvSpPr txBox="1"/>
          <p:nvPr/>
        </p:nvSpPr>
        <p:spPr bwMode="auto">
          <a:xfrm>
            <a:off x="98083" y="1527372"/>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a. Chính trị</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21603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603787"/>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Bộ luật Hồng Đức là một thành tựu hết sức quan trọng trong lịch sử lập pháp Việt Nam so với các triều đại trước đó cũng như nhiều nước trên thế giới.</a:t>
              </a:r>
              <a:r>
                <a:rPr kumimoji="0" lang="en-US" altLang="zh-CN" sz="32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1" i="0" u="none" strike="noStrike" kern="1200" cap="none" spc="0" normalizeH="0" baseline="0" noProof="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giới thiệu về những điểm tiến bộ của bộ luật này</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380A93E2-BB87-348B-AF82-163CD1222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1887" y="5921941"/>
            <a:ext cx="1095528" cy="1105054"/>
          </a:xfrm>
          <a:prstGeom prst="rect">
            <a:avLst/>
          </a:prstGeom>
        </p:spPr>
      </p:pic>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a:t>
            </a:r>
            <a:r>
              <a:rPr kumimoji="0" lang="en-US" sz="6600" b="1" i="0" u="none" strike="noStrike" kern="1200" cap="none" spc="0" normalizeH="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ĐỘNG</a:t>
            </a:r>
            <a:endPar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648244" y="1882502"/>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5944699" y="2315489"/>
              <a:ext cx="4931667" cy="2919398"/>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600" b="1" i="0" u="none" strike="noStrike" kern="1200" cap="none" spc="0" normalizeH="0" baseline="0" noProof="0" err="1">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trên đang nói về 2 vị vua nào trong lịch sử nước ta? Em hãy trình bày sự hiểu biết của mình về 2 vị vua này?</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380A93E2-BB87-348B-AF82-163CD1222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9507" y="5882336"/>
            <a:ext cx="1095528" cy="1105054"/>
          </a:xfrm>
          <a:prstGeom prst="rect">
            <a:avLst/>
          </a:prstGeom>
        </p:spPr>
      </p:pic>
      <p:pic>
        <p:nvPicPr>
          <p:cNvPr id="9" name="Picture 8">
            <a:extLst>
              <a:ext uri="{FF2B5EF4-FFF2-40B4-BE49-F238E27FC236}">
                <a16:creationId xmlns:a16="http://schemas.microsoft.com/office/drawing/2014/main" id="{A0BC8B74-8F81-969D-5181-3E133E6E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0168"/>
            <a:ext cx="3648241" cy="3924300"/>
          </a:xfrm>
          <a:prstGeom prst="ellipse">
            <a:avLst/>
          </a:prstGeom>
        </p:spPr>
      </p:pic>
    </p:spTree>
    <p:extLst>
      <p:ext uri="{BB962C8B-B14F-4D97-AF65-F5344CB8AC3E}">
        <p14:creationId xmlns:p14="http://schemas.microsoft.com/office/powerpoint/2010/main" val="242413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1631724" y="1473261"/>
            <a:ext cx="9313907" cy="323807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CẢI CÁCH CỦA LÊ THÁNH TÔNG (THẾ KỈ XV)</a:t>
              </a: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(tiết 1)</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5773845" y="566988"/>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 10</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9" name="TextBox 18"/>
          <p:cNvSpPr txBox="1"/>
          <p:nvPr/>
        </p:nvSpPr>
        <p:spPr bwMode="auto">
          <a:xfrm>
            <a:off x="208547" y="-22072"/>
            <a:ext cx="11664486" cy="822305"/>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Bài 10: </a:t>
            </a:r>
            <a:r>
              <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CẢI CÁCH CỦA LÊ THÁNH TÔNG (THẾ KỈ XV)</a:t>
            </a: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1035277"/>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Bối cảnh lịch sử</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84F754DD-E03D-2DC3-75DB-8BE314284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4" name="TextBox 3">
            <a:extLst>
              <a:ext uri="{FF2B5EF4-FFF2-40B4-BE49-F238E27FC236}">
                <a16:creationId xmlns:a16="http://schemas.microsoft.com/office/drawing/2014/main" id="{A59FC56E-12A7-C1FA-7A04-653592EEB2F2}"/>
              </a:ext>
            </a:extLst>
          </p:cNvPr>
          <p:cNvSpPr txBox="1"/>
          <p:nvPr/>
        </p:nvSpPr>
        <p:spPr bwMode="auto">
          <a:xfrm>
            <a:off x="263757" y="2794191"/>
            <a:ext cx="11664486" cy="1514773"/>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Khai thác thông tin trong mục, trình bày bối cảnh lịch sử diễn ra cải cách của vua Lê Thánh Tông?</a:t>
            </a:r>
            <a:endParaRPr kumimoji="0" lang="vi-VN" altLang="en-VN" sz="32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2645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graphicFrame>
        <p:nvGraphicFramePr>
          <p:cNvPr id="3" name="Table 3">
            <a:extLst>
              <a:ext uri="{FF2B5EF4-FFF2-40B4-BE49-F238E27FC236}">
                <a16:creationId xmlns:a16="http://schemas.microsoft.com/office/drawing/2014/main" id="{D02923E6-56B5-61FD-B593-1623E8E46D70}"/>
              </a:ext>
            </a:extLst>
          </p:cNvPr>
          <p:cNvGraphicFramePr>
            <a:graphicFrameLocks noGrp="1"/>
          </p:cNvGraphicFramePr>
          <p:nvPr>
            <p:extLst>
              <p:ext uri="{D42A27DB-BD31-4B8C-83A1-F6EECF244321}">
                <p14:modId xmlns:p14="http://schemas.microsoft.com/office/powerpoint/2010/main" val="1625541838"/>
              </p:ext>
            </p:extLst>
          </p:nvPr>
        </p:nvGraphicFramePr>
        <p:xfrm>
          <a:off x="0" y="1"/>
          <a:ext cx="12192000" cy="6857998"/>
        </p:xfrm>
        <a:graphic>
          <a:graphicData uri="http://schemas.openxmlformats.org/drawingml/2006/table">
            <a:tbl>
              <a:tblPr firstRow="1" bandRow="1">
                <a:tableStyleId>{D27102A9-8310-4765-A935-A1911B00CA55}</a:tableStyleId>
              </a:tblPr>
              <a:tblGrid>
                <a:gridCol w="2323200">
                  <a:extLst>
                    <a:ext uri="{9D8B030D-6E8A-4147-A177-3AD203B41FA5}">
                      <a16:colId xmlns:a16="http://schemas.microsoft.com/office/drawing/2014/main" val="4214864465"/>
                    </a:ext>
                  </a:extLst>
                </a:gridCol>
                <a:gridCol w="9868800">
                  <a:extLst>
                    <a:ext uri="{9D8B030D-6E8A-4147-A177-3AD203B41FA5}">
                      <a16:colId xmlns:a16="http://schemas.microsoft.com/office/drawing/2014/main" val="1197591632"/>
                    </a:ext>
                  </a:extLst>
                </a:gridCol>
              </a:tblGrid>
              <a:tr h="608107">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3037028"/>
                  </a:ext>
                </a:extLst>
              </a:tr>
              <a:tr h="3112548">
                <a:tc>
                  <a:txBody>
                    <a:bodyPr/>
                    <a:lstStyle/>
                    <a:p>
                      <a:pPr algn="ctr"/>
                      <a:r>
                        <a:rPr lang="en-US" sz="3200">
                          <a:latin typeface="Times New Roman" panose="02020603050405020304" pitchFamily="18" charset="0"/>
                          <a:cs typeface="Times New Roman" panose="02020603050405020304" pitchFamily="18" charset="0"/>
                        </a:rPr>
                        <a:t>Về 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63644625"/>
                  </a:ext>
                </a:extLst>
              </a:tr>
              <a:tr h="3137343">
                <a:tc>
                  <a:txBody>
                    <a:bodyPr/>
                    <a:lstStyle/>
                    <a:p>
                      <a:pPr algn="ctr"/>
                      <a:r>
                        <a:rPr lang="en-US" sz="3200">
                          <a:latin typeface="Times New Roman" panose="02020603050405020304" pitchFamily="18" charset="0"/>
                          <a:cs typeface="Times New Roman" panose="02020603050405020304" pitchFamily="18" charset="0"/>
                        </a:rPr>
                        <a:t>Về  kinh tế - 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9738464"/>
                  </a:ext>
                </a:extLst>
              </a:tr>
            </a:tbl>
          </a:graphicData>
        </a:graphic>
      </p:graphicFrame>
      <p:sp>
        <p:nvSpPr>
          <p:cNvPr id="13" name="TextBox 12">
            <a:extLst>
              <a:ext uri="{FF2B5EF4-FFF2-40B4-BE49-F238E27FC236}">
                <a16:creationId xmlns:a16="http://schemas.microsoft.com/office/drawing/2014/main" id="{8008E830-75C1-B9BA-EA97-639459D45E10}"/>
              </a:ext>
            </a:extLst>
          </p:cNvPr>
          <p:cNvSpPr txBox="1"/>
          <p:nvPr/>
        </p:nvSpPr>
        <p:spPr>
          <a:xfrm>
            <a:off x="2311544" y="631198"/>
            <a:ext cx="9868047" cy="954107"/>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S</a:t>
            </a:r>
            <a:r>
              <a:rPr lang="vi-VN" sz="2800">
                <a:solidFill>
                  <a:srgbClr val="0070C0"/>
                </a:solidFill>
                <a:latin typeface="Times New Roman" panose="02020603050405020304" pitchFamily="18" charset="0"/>
                <a:cs typeface="Times New Roman" panose="02020603050405020304" pitchFamily="18" charset="0"/>
              </a:rPr>
              <a:t>au khởi nghĩa Lam Sơn thắng lợi, triều Lê sơ bước đầu xây dựng bộ máy nhà nước mới, có kế thừa mô hình nhà nước thời Trần, Hồ. </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521BBDB-9D75-F259-82C8-F23BE35E56E1}"/>
              </a:ext>
            </a:extLst>
          </p:cNvPr>
          <p:cNvSpPr txBox="1"/>
          <p:nvPr/>
        </p:nvSpPr>
        <p:spPr>
          <a:xfrm>
            <a:off x="2311544" y="1871138"/>
            <a:ext cx="9772507" cy="1384995"/>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Từ thời Lê Thái Tổ đến Lê Nhân Tông, nội bộ triều đình Lê sơ có nhiều mâu thuẫn và biến động, đặc biệt là tình trạng phe cánh trong triều và sự lộng quyền của một bộ phận công thần.</a:t>
            </a:r>
          </a:p>
        </p:txBody>
      </p:sp>
    </p:spTree>
    <p:extLst>
      <p:ext uri="{BB962C8B-B14F-4D97-AF65-F5344CB8AC3E}">
        <p14:creationId xmlns:p14="http://schemas.microsoft.com/office/powerpoint/2010/main" val="256949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73052-1436-9098-FD5F-CEDF61843EAA}"/>
              </a:ext>
            </a:extLst>
          </p:cNvPr>
          <p:cNvSpPr txBox="1"/>
          <p:nvPr/>
        </p:nvSpPr>
        <p:spPr>
          <a:xfrm>
            <a:off x="123825" y="856357"/>
            <a:ext cx="6753225" cy="6001643"/>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Lê Tư Thành là tên thật của vua Lê Thánh Tông, vị vua thứ 4 của nhà Hậu Lê, ông lên ngôi năm 1460, lúc 18 tuổi, đặt niên hiệu là Quang Thuận, năm 1470 đổi niên hiệu là Hồng Đức.</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riều đại ông là giai đoạn thịnh vượng, thực hiện được nhiều cải cách về kinh tế, chính trị, văn hóa; là người đã minh oan cho Nguyễn Trãi, sáng lập ra hội Tao Đàn gồm 28 vị đại thần khoa bảng, gọi là Nhị thập bát tú, mà ông đích thân làm Tao Đàn đô nguyên soái.</a:t>
            </a:r>
            <a:endParaRPr lang="en-US" sz="32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5DB647-8255-3C68-B55D-46FFEE867E2A}"/>
              </a:ext>
            </a:extLst>
          </p:cNvPr>
          <p:cNvPicPr>
            <a:picLocks noChangeAspect="1"/>
          </p:cNvPicPr>
          <p:nvPr/>
        </p:nvPicPr>
        <p:blipFill>
          <a:blip r:embed="rId2"/>
          <a:stretch>
            <a:fillRect/>
          </a:stretch>
        </p:blipFill>
        <p:spPr>
          <a:xfrm>
            <a:off x="7339583" y="0"/>
            <a:ext cx="4852417" cy="6858000"/>
          </a:xfrm>
          <a:prstGeom prst="rect">
            <a:avLst/>
          </a:prstGeom>
        </p:spPr>
      </p:pic>
    </p:spTree>
    <p:extLst>
      <p:ext uri="{BB962C8B-B14F-4D97-AF65-F5344CB8AC3E}">
        <p14:creationId xmlns:p14="http://schemas.microsoft.com/office/powerpoint/2010/main" val="674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21"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2)">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graphicFrame>
        <p:nvGraphicFramePr>
          <p:cNvPr id="3" name="Table 3">
            <a:extLst>
              <a:ext uri="{FF2B5EF4-FFF2-40B4-BE49-F238E27FC236}">
                <a16:creationId xmlns:a16="http://schemas.microsoft.com/office/drawing/2014/main" id="{D02923E6-56B5-61FD-B593-1623E8E46D70}"/>
              </a:ext>
            </a:extLst>
          </p:cNvPr>
          <p:cNvGraphicFramePr>
            <a:graphicFrameLocks noGrp="1"/>
          </p:cNvGraphicFramePr>
          <p:nvPr>
            <p:extLst>
              <p:ext uri="{D42A27DB-BD31-4B8C-83A1-F6EECF244321}">
                <p14:modId xmlns:p14="http://schemas.microsoft.com/office/powerpoint/2010/main" val="1571240396"/>
              </p:ext>
            </p:extLst>
          </p:nvPr>
        </p:nvGraphicFramePr>
        <p:xfrm>
          <a:off x="0" y="1"/>
          <a:ext cx="12192000" cy="7364729"/>
        </p:xfrm>
        <a:graphic>
          <a:graphicData uri="http://schemas.openxmlformats.org/drawingml/2006/table">
            <a:tbl>
              <a:tblPr firstRow="1" bandRow="1">
                <a:tableStyleId>{D27102A9-8310-4765-A935-A1911B00CA55}</a:tableStyleId>
              </a:tblPr>
              <a:tblGrid>
                <a:gridCol w="2323200">
                  <a:extLst>
                    <a:ext uri="{9D8B030D-6E8A-4147-A177-3AD203B41FA5}">
                      <a16:colId xmlns:a16="http://schemas.microsoft.com/office/drawing/2014/main" val="4214864465"/>
                    </a:ext>
                  </a:extLst>
                </a:gridCol>
                <a:gridCol w="9868800">
                  <a:extLst>
                    <a:ext uri="{9D8B030D-6E8A-4147-A177-3AD203B41FA5}">
                      <a16:colId xmlns:a16="http://schemas.microsoft.com/office/drawing/2014/main" val="1197591632"/>
                    </a:ext>
                  </a:extLst>
                </a:gridCol>
              </a:tblGrid>
              <a:tr h="608107">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3037028"/>
                  </a:ext>
                </a:extLst>
              </a:tr>
              <a:tr h="2763742">
                <a:tc>
                  <a:txBody>
                    <a:bodyPr/>
                    <a:lstStyle/>
                    <a:p>
                      <a:pPr algn="ctr"/>
                      <a:r>
                        <a:rPr lang="en-US" sz="3200">
                          <a:latin typeface="Times New Roman" panose="02020603050405020304" pitchFamily="18" charset="0"/>
                          <a:cs typeface="Times New Roman" panose="02020603050405020304" pitchFamily="18" charset="0"/>
                        </a:rPr>
                        <a:t>Về 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63644625"/>
                  </a:ext>
                </a:extLst>
              </a:tr>
              <a:tr h="3137343">
                <a:tc>
                  <a:txBody>
                    <a:bodyPr/>
                    <a:lstStyle/>
                    <a:p>
                      <a:pPr algn="ctr"/>
                      <a:r>
                        <a:rPr lang="en-US" sz="3200">
                          <a:latin typeface="Times New Roman" panose="02020603050405020304" pitchFamily="18" charset="0"/>
                          <a:cs typeface="Times New Roman" panose="02020603050405020304" pitchFamily="18" charset="0"/>
                        </a:rPr>
                        <a:t>Về  kinh tế - xã hội</a:t>
                      </a: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9738464"/>
                  </a:ext>
                </a:extLst>
              </a:tr>
            </a:tbl>
          </a:graphicData>
        </a:graphic>
      </p:graphicFrame>
      <p:sp>
        <p:nvSpPr>
          <p:cNvPr id="13" name="TextBox 12">
            <a:extLst>
              <a:ext uri="{FF2B5EF4-FFF2-40B4-BE49-F238E27FC236}">
                <a16:creationId xmlns:a16="http://schemas.microsoft.com/office/drawing/2014/main" id="{8008E830-75C1-B9BA-EA97-639459D45E10}"/>
              </a:ext>
            </a:extLst>
          </p:cNvPr>
          <p:cNvSpPr txBox="1"/>
          <p:nvPr/>
        </p:nvSpPr>
        <p:spPr>
          <a:xfrm>
            <a:off x="2311544" y="631198"/>
            <a:ext cx="9868047" cy="954107"/>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S</a:t>
            </a:r>
            <a:r>
              <a:rPr lang="vi-VN" sz="2800">
                <a:solidFill>
                  <a:srgbClr val="0070C0"/>
                </a:solidFill>
                <a:latin typeface="Times New Roman" panose="02020603050405020304" pitchFamily="18" charset="0"/>
                <a:cs typeface="Times New Roman" panose="02020603050405020304" pitchFamily="18" charset="0"/>
              </a:rPr>
              <a:t>au khởi nghĩa Lam Sơn thắng lợi, triều Lê sơ bước đầu xây dựng bộ máy nhà nước mới, có kế thừa mô hình nhà nước thời Trần, Hồ. </a:t>
            </a:r>
            <a:endParaRPr lang="en-US" sz="280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521BBDB-9D75-F259-82C8-F23BE35E56E1}"/>
              </a:ext>
            </a:extLst>
          </p:cNvPr>
          <p:cNvSpPr txBox="1"/>
          <p:nvPr/>
        </p:nvSpPr>
        <p:spPr>
          <a:xfrm>
            <a:off x="2311544" y="1751545"/>
            <a:ext cx="9772507" cy="1384995"/>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Từ thời Lê Thái Tổ đến Lê Nhân Tông, nội bộ triều đình Lê sơ có nhiều mâu thuẫn và biến động, đặc biệt là tình trạng phe cánh trong triều và sự lộng quyền của một bộ phận công thần.</a:t>
            </a:r>
          </a:p>
        </p:txBody>
      </p:sp>
      <p:sp>
        <p:nvSpPr>
          <p:cNvPr id="4" name="TextBox 3">
            <a:extLst>
              <a:ext uri="{FF2B5EF4-FFF2-40B4-BE49-F238E27FC236}">
                <a16:creationId xmlns:a16="http://schemas.microsoft.com/office/drawing/2014/main" id="{B0866AFE-7163-026C-9A6A-0014D29D5527}"/>
              </a:ext>
            </a:extLst>
          </p:cNvPr>
          <p:cNvSpPr txBox="1"/>
          <p:nvPr/>
        </p:nvSpPr>
        <p:spPr>
          <a:xfrm>
            <a:off x="2330159" y="3581971"/>
            <a:ext cx="9868045" cy="1815882"/>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N</a:t>
            </a:r>
            <a:r>
              <a:rPr lang="vi-VN" sz="2800">
                <a:latin typeface="Times New Roman" panose="02020603050405020304" pitchFamily="18" charset="0"/>
                <a:cs typeface="Times New Roman" panose="02020603050405020304" pitchFamily="18" charset="0"/>
              </a:rPr>
              <a:t>ền kinh tế Đại Việt sau chiến tranh đã được phục hồi. Tuy vậy, chế độ ruộng đất vẫn tồn tại nhiều hạn chế, bất cập. Một bộ phận nông dân thiếu ruộng đất canh tác, nguồn thu của nhà nước bị ảnh hưởng</a:t>
            </a:r>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2DDF7C-82A1-9B7C-BCEB-65C50DFE528D}"/>
              </a:ext>
            </a:extLst>
          </p:cNvPr>
          <p:cNvSpPr txBox="1"/>
          <p:nvPr/>
        </p:nvSpPr>
        <p:spPr>
          <a:xfrm>
            <a:off x="2330159" y="5534304"/>
            <a:ext cx="9868045"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Trong xã hội, nạn cường hào lộng hành và quan lại tham ô, nhũng nhiễu ngày càng nhức nhối, tình trạng coi thường pháp luật trở nên phổ biến.</a:t>
            </a:r>
          </a:p>
        </p:txBody>
      </p:sp>
    </p:spTree>
    <p:extLst>
      <p:ext uri="{BB962C8B-B14F-4D97-AF65-F5344CB8AC3E}">
        <p14:creationId xmlns:p14="http://schemas.microsoft.com/office/powerpoint/2010/main" val="1770415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9" name="TextBox 18"/>
          <p:cNvSpPr txBox="1"/>
          <p:nvPr/>
        </p:nvSpPr>
        <p:spPr bwMode="auto">
          <a:xfrm>
            <a:off x="208547" y="-22072"/>
            <a:ext cx="11664486" cy="822305"/>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Bài 10: </a:t>
            </a:r>
            <a:r>
              <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CẢI CÁCH CỦA LÊ THÁNH TÔNG (THẾ KỈ XV)</a:t>
            </a: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1035277"/>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Bối cảnh lịch sử</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84F754DD-E03D-2DC3-75DB-8BE314284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5" name="TextBox 4">
            <a:extLst>
              <a:ext uri="{FF2B5EF4-FFF2-40B4-BE49-F238E27FC236}">
                <a16:creationId xmlns:a16="http://schemas.microsoft.com/office/drawing/2014/main" id="{955819E6-E04E-15CB-B1D9-B879ABC5F13C}"/>
              </a:ext>
            </a:extLst>
          </p:cNvPr>
          <p:cNvSpPr txBox="1"/>
          <p:nvPr/>
        </p:nvSpPr>
        <p:spPr>
          <a:xfrm>
            <a:off x="28755" y="2053514"/>
            <a:ext cx="1166448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a:t>
            </a:r>
            <a:r>
              <a:rPr lang="en-US" sz="3200">
                <a:solidFill>
                  <a:srgbClr val="000000">
                    <a:lumMod val="95000"/>
                    <a:lumOff val="5000"/>
                  </a:srgbClr>
                </a:solidFill>
                <a:latin typeface="Times New Roman" panose="02020603050405020304" pitchFamily="18" charset="0"/>
                <a:ea typeface="微软雅黑"/>
                <a:cs typeface="Times New Roman" panose="02020603050405020304" pitchFamily="18" charset="0"/>
              </a:rPr>
              <a:t>T</a:t>
            </a:r>
            <a:r>
              <a:rPr kumimoji="0" lang="vi-VN"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ình hình chính trị, kinh tế, xã hội của đất nước đã từng bước ổn định</a:t>
            </a:r>
            <a:r>
              <a:rPr lang="en-US" sz="3200">
                <a:solidFill>
                  <a:srgbClr val="000000">
                    <a:lumMod val="95000"/>
                    <a:lumOff val="5000"/>
                  </a:srgbClr>
                </a:solidFill>
                <a:latin typeface="Times New Roman" panose="02020603050405020304" pitchFamily="18" charset="0"/>
                <a:ea typeface="微软雅黑"/>
                <a:cs typeface="Times New Roman" panose="02020603050405020304" pitchFamily="18" charset="0"/>
              </a:rPr>
              <a:t> nhưng vẫn còn nhiều hạn chế.</a:t>
            </a:r>
            <a:endPar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5C148050-B068-EAB5-3DEC-5DAEC2F415B7}"/>
              </a:ext>
            </a:extLst>
          </p:cNvPr>
          <p:cNvSpPr txBox="1"/>
          <p:nvPr/>
        </p:nvSpPr>
        <p:spPr>
          <a:xfrm>
            <a:off x="28755" y="3448050"/>
            <a:ext cx="11664486" cy="1077218"/>
          </a:xfrm>
          <a:prstGeom prst="rect">
            <a:avLst/>
          </a:prstGeom>
          <a:noFill/>
        </p:spPr>
        <p:txBody>
          <a:bodyPr wrap="square">
            <a:spAutoFit/>
          </a:bodyPr>
          <a:lstStyle/>
          <a:p>
            <a:pPr lvl="0" algn="just"/>
            <a:r>
              <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 </a:t>
            </a:r>
            <a:r>
              <a:rPr lang="en-US" sz="3200" noProof="0">
                <a:solidFill>
                  <a:srgbClr val="000000">
                    <a:lumMod val="95000"/>
                    <a:lumOff val="5000"/>
                  </a:srgbClr>
                </a:solidFill>
                <a:latin typeface="Times New Roman" panose="02020603050405020304" pitchFamily="18" charset="0"/>
                <a:cs typeface="Times New Roman" panose="02020603050405020304" pitchFamily="18" charset="0"/>
              </a:rPr>
              <a:t>Hệ thống hành chính, tổ chức</a:t>
            </a:r>
            <a:r>
              <a:rPr lang="vi-VN" sz="3200">
                <a:solidFill>
                  <a:srgbClr val="000000">
                    <a:lumMod val="95000"/>
                    <a:lumOff val="5000"/>
                  </a:srgbClr>
                </a:solidFill>
                <a:latin typeface="Times New Roman" panose="02020603050405020304" pitchFamily="18" charset="0"/>
                <a:cs typeface="Times New Roman" panose="02020603050405020304" pitchFamily="18" charset="0"/>
              </a:rPr>
              <a:t> chính trị, kinh tế, xã hội</a:t>
            </a:r>
            <a:r>
              <a:rPr lang="en-US" sz="3200">
                <a:solidFill>
                  <a:srgbClr val="000000">
                    <a:lumMod val="95000"/>
                    <a:lumOff val="5000"/>
                  </a:srgbClr>
                </a:solidFill>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rPr>
              <a:t>vẫn tồn tại nhiều hạn chế, bất cập.</a:t>
            </a:r>
            <a:endParaRPr kumimoji="0" lang="en-US" sz="32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D7EFE9E8-66C1-BF6F-6073-870837DC25F7}"/>
              </a:ext>
            </a:extLst>
          </p:cNvPr>
          <p:cNvSpPr txBox="1"/>
          <p:nvPr/>
        </p:nvSpPr>
        <p:spPr>
          <a:xfrm>
            <a:off x="208547" y="4781219"/>
            <a:ext cx="11664486" cy="1569660"/>
          </a:xfrm>
          <a:prstGeom prst="rect">
            <a:avLst/>
          </a:prstGeom>
          <a:noFill/>
        </p:spPr>
        <p:txBody>
          <a:bodyPr wrap="squar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=&gt; </a:t>
            </a:r>
            <a:r>
              <a:rPr lang="vi-VN" sz="3200" b="1">
                <a:solidFill>
                  <a:srgbClr val="FF0000"/>
                </a:solidFill>
                <a:latin typeface="Times New Roman" panose="02020603050405020304" pitchFamily="18" charset="0"/>
                <a:cs typeface="Times New Roman" panose="02020603050405020304" pitchFamily="18" charset="0"/>
              </a:rPr>
              <a:t>Vì vậy, sau khi lên ngôi, vua Lê Thánh </a:t>
            </a:r>
            <a:r>
              <a:rPr lang="en-US" sz="3200" b="1">
                <a:solidFill>
                  <a:srgbClr val="FF0000"/>
                </a:solidFill>
                <a:latin typeface="Times New Roman" panose="02020603050405020304" pitchFamily="18" charset="0"/>
                <a:cs typeface="Times New Roman" panose="02020603050405020304" pitchFamily="18" charset="0"/>
              </a:rPr>
              <a:t>Tô</a:t>
            </a:r>
            <a:r>
              <a:rPr lang="vi-VN" sz="3200" b="1">
                <a:solidFill>
                  <a:srgbClr val="FF0000"/>
                </a:solidFill>
                <a:latin typeface="Times New Roman" panose="02020603050405020304" pitchFamily="18" charset="0"/>
                <a:cs typeface="Times New Roman" panose="02020603050405020304" pitchFamily="18" charset="0"/>
              </a:rPr>
              <a:t>ng đã từng bước tiến hành cải cách </a:t>
            </a:r>
            <a:r>
              <a:rPr lang="en-US" sz="3200" b="1">
                <a:solidFill>
                  <a:srgbClr val="FF0000"/>
                </a:solidFill>
                <a:latin typeface="Times New Roman" panose="02020603050405020304" pitchFamily="18" charset="0"/>
                <a:cs typeface="Times New Roman" panose="02020603050405020304" pitchFamily="18" charset="0"/>
              </a:rPr>
              <a:t>quan trọng. Nhất là với hệ thống hành chính từu năm 1466.</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99769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9" name="TextBox 18"/>
          <p:cNvSpPr txBox="1"/>
          <p:nvPr/>
        </p:nvSpPr>
        <p:spPr bwMode="auto">
          <a:xfrm>
            <a:off x="208547" y="-22072"/>
            <a:ext cx="11664486" cy="822305"/>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Bài 10: </a:t>
            </a:r>
            <a:r>
              <a:rPr kumimoji="0" lang="vi-VN" altLang="en-VN" sz="32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CẢI CÁCH CỦA LÊ THÁNH TÔNG (THẾ KỈ XV)</a:t>
            </a: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1063923"/>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1. Bối cảnh lịch sử</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FA33C25F-1992-2D2B-20A4-DE17265B6CF2}"/>
              </a:ext>
            </a:extLst>
          </p:cNvPr>
          <p:cNvSpPr txBox="1"/>
          <p:nvPr/>
        </p:nvSpPr>
        <p:spPr bwMode="auto">
          <a:xfrm>
            <a:off x="0" y="1864156"/>
            <a:ext cx="5210355" cy="783193"/>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rPr>
              <a:t>2. Nội dung cải cách</a:t>
            </a:r>
            <a:endParaRPr kumimoji="0" lang="vi-VN" altLang="en-VN" sz="4000" b="1" i="0" u="none" strike="noStrike" kern="1200" cap="none" spc="0" normalizeH="0" baseline="0" noProof="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F916B558-2448-2EB4-2C0C-FC43F8290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6" name="TextBox 5">
            <a:extLst>
              <a:ext uri="{FF2B5EF4-FFF2-40B4-BE49-F238E27FC236}">
                <a16:creationId xmlns:a16="http://schemas.microsoft.com/office/drawing/2014/main" id="{36C0AB36-2B90-2280-EAA3-403630F05724}"/>
              </a:ext>
            </a:extLst>
          </p:cNvPr>
          <p:cNvSpPr txBox="1"/>
          <p:nvPr/>
        </p:nvSpPr>
        <p:spPr bwMode="auto">
          <a:xfrm>
            <a:off x="5458828" y="2176288"/>
            <a:ext cx="6218553" cy="99542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HOẠT</a:t>
            </a:r>
            <a:r>
              <a:rPr kumimoji="0" lang="en-US" altLang="en-VN" sz="4000" b="1" i="0" u="none" strike="noStrike" kern="1200" cap="none" spc="0" normalizeH="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ĐỘNG NHÓM</a:t>
            </a:r>
            <a:endParaRPr kumimoji="0" lang="vi-VN" altLang="en-VN" sz="40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grpSp>
        <p:nvGrpSpPr>
          <p:cNvPr id="58" name="Group 57">
            <a:extLst>
              <a:ext uri="{FF2B5EF4-FFF2-40B4-BE49-F238E27FC236}">
                <a16:creationId xmlns:a16="http://schemas.microsoft.com/office/drawing/2014/main" id="{7A7A0CCE-905A-B08F-D8B3-7473D3B2DD8E}"/>
              </a:ext>
            </a:extLst>
          </p:cNvPr>
          <p:cNvGrpSpPr/>
          <p:nvPr/>
        </p:nvGrpSpPr>
        <p:grpSpPr>
          <a:xfrm>
            <a:off x="205611" y="3409950"/>
            <a:ext cx="2741667" cy="3143377"/>
            <a:chOff x="889177" y="2851258"/>
            <a:chExt cx="3341871" cy="3291449"/>
          </a:xfrm>
        </p:grpSpPr>
        <p:grpSp>
          <p:nvGrpSpPr>
            <p:cNvPr id="59" name="Group 58">
              <a:extLst>
                <a:ext uri="{FF2B5EF4-FFF2-40B4-BE49-F238E27FC236}">
                  <a16:creationId xmlns:a16="http://schemas.microsoft.com/office/drawing/2014/main" id="{4753B143-74D5-C50D-C638-A281F8C1E07A}"/>
                </a:ext>
              </a:extLst>
            </p:cNvPr>
            <p:cNvGrpSpPr/>
            <p:nvPr/>
          </p:nvGrpSpPr>
          <p:grpSpPr>
            <a:xfrm>
              <a:off x="1105769" y="2851258"/>
              <a:ext cx="3102416" cy="3291449"/>
              <a:chOff x="1619250" y="2857506"/>
              <a:chExt cx="3102416" cy="3291449"/>
            </a:xfrm>
          </p:grpSpPr>
          <p:sp>
            <p:nvSpPr>
              <p:cNvPr id="61" name="Rectangle: Rounded Corners 60">
                <a:extLst>
                  <a:ext uri="{FF2B5EF4-FFF2-40B4-BE49-F238E27FC236}">
                    <a16:creationId xmlns:a16="http://schemas.microsoft.com/office/drawing/2014/main" id="{E6D8F777-1BF7-03EC-3040-024EC2A77655}"/>
                  </a:ext>
                </a:extLst>
              </p:cNvPr>
              <p:cNvSpPr/>
              <p:nvPr/>
            </p:nvSpPr>
            <p:spPr>
              <a:xfrm>
                <a:off x="1619250" y="2857506"/>
                <a:ext cx="3102416" cy="3291449"/>
              </a:xfrm>
              <a:prstGeom prst="roundRect">
                <a:avLst>
                  <a:gd name="adj" fmla="val 6896"/>
                </a:avLst>
              </a:prstGeom>
              <a:solidFill>
                <a:sysClr val="window" lastClr="FFFFFF"/>
              </a:solidFill>
              <a:ln w="12700" cap="flat" cmpd="sng" algn="ctr">
                <a:noFill/>
                <a:prstDash val="solid"/>
                <a:miter lim="800000"/>
              </a:ln>
              <a:effectLst>
                <a:outerShdw blurRad="1270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7BCD7E80-10E0-03E7-71EF-EF9C88A495D5}"/>
                  </a:ext>
                </a:extLst>
              </p:cNvPr>
              <p:cNvSpPr txBox="1"/>
              <p:nvPr/>
            </p:nvSpPr>
            <p:spPr>
              <a:xfrm>
                <a:off x="2245026" y="2914565"/>
                <a:ext cx="2421597" cy="676777"/>
              </a:xfrm>
              <a:prstGeom prst="rect">
                <a:avLst/>
              </a:prstGeom>
              <a:noFill/>
            </p:spPr>
            <p:txBody>
              <a:bodyPr wrap="square" lIns="0" r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3600" b="1" i="0" u="none" strike="noStrike" kern="0" cap="none" spc="0" normalizeH="0" baseline="0" noProof="0">
                    <a:ln>
                      <a:noFill/>
                    </a:ln>
                    <a:solidFill>
                      <a:srgbClr val="FFC000"/>
                    </a:solidFill>
                    <a:effectLst/>
                    <a:uLnTx/>
                    <a:uFillTx/>
                  </a:rPr>
                  <a:t>01</a:t>
                </a:r>
                <a:r>
                  <a:rPr kumimoji="0" lang="en-US" sz="3600" b="1" i="0" u="none" strike="noStrike" kern="0" cap="none" spc="0" normalizeH="0" baseline="0" noProof="0">
                    <a:ln>
                      <a:noFill/>
                    </a:ln>
                    <a:solidFill>
                      <a:srgbClr val="FFC000"/>
                    </a:solidFill>
                    <a:effectLst/>
                    <a:uLnTx/>
                    <a:uFillTx/>
                  </a:rPr>
                  <a:t> + 02</a:t>
                </a:r>
                <a:r>
                  <a:rPr kumimoji="0" lang="id-ID" sz="3600" b="1" i="0" u="none" strike="noStrike" kern="0" cap="none" spc="0" normalizeH="0" baseline="0" noProof="0">
                    <a:ln>
                      <a:noFill/>
                    </a:ln>
                    <a:solidFill>
                      <a:srgbClr val="FFC000"/>
                    </a:solidFill>
                    <a:effectLst/>
                    <a:uLnTx/>
                    <a:uFillTx/>
                  </a:rPr>
                  <a:t>.</a:t>
                </a:r>
                <a:endParaRPr kumimoji="0" lang="en-US" sz="3600" b="1" i="0" u="none" strike="noStrike" kern="0" cap="none" spc="0" normalizeH="0" baseline="0" noProof="0" dirty="0">
                  <a:ln>
                    <a:noFill/>
                  </a:ln>
                  <a:solidFill>
                    <a:srgbClr val="FFC000"/>
                  </a:solidFill>
                  <a:effectLst/>
                  <a:uLnTx/>
                  <a:uFillTx/>
                </a:endParaRPr>
              </a:p>
            </p:txBody>
          </p:sp>
          <p:cxnSp>
            <p:nvCxnSpPr>
              <p:cNvPr id="63" name="Straight Connector 62">
                <a:extLst>
                  <a:ext uri="{FF2B5EF4-FFF2-40B4-BE49-F238E27FC236}">
                    <a16:creationId xmlns:a16="http://schemas.microsoft.com/office/drawing/2014/main" id="{2A2E5B5A-B822-B9C5-C8CE-F7A76916A495}"/>
                  </a:ext>
                </a:extLst>
              </p:cNvPr>
              <p:cNvCxnSpPr>
                <a:cxnSpLocks/>
              </p:cNvCxnSpPr>
              <p:nvPr/>
            </p:nvCxnSpPr>
            <p:spPr>
              <a:xfrm>
                <a:off x="2853811" y="3629247"/>
                <a:ext cx="543958" cy="0"/>
              </a:xfrm>
              <a:prstGeom prst="line">
                <a:avLst/>
              </a:prstGeom>
              <a:noFill/>
              <a:ln w="6350" cap="flat" cmpd="sng" algn="ctr">
                <a:solidFill>
                  <a:srgbClr val="FFC000"/>
                </a:solidFill>
                <a:prstDash val="solid"/>
                <a:miter lim="800000"/>
              </a:ln>
              <a:effectLst/>
            </p:spPr>
          </p:cxnSp>
        </p:grpSp>
        <p:sp>
          <p:nvSpPr>
            <p:cNvPr id="60" name="TextBox 59">
              <a:extLst>
                <a:ext uri="{FF2B5EF4-FFF2-40B4-BE49-F238E27FC236}">
                  <a16:creationId xmlns:a16="http://schemas.microsoft.com/office/drawing/2014/main" id="{2BDA64BB-F8E0-9691-1CBD-882074F7E7CB}"/>
                </a:ext>
              </a:extLst>
            </p:cNvPr>
            <p:cNvSpPr txBox="1"/>
            <p:nvPr/>
          </p:nvSpPr>
          <p:spPr>
            <a:xfrm>
              <a:off x="889177" y="3932095"/>
              <a:ext cx="3341871" cy="12568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a:ln>
                    <a:noFill/>
                  </a:ln>
                  <a:solidFill>
                    <a:srgbClr val="0070C0"/>
                  </a:solidFill>
                  <a:effectLst/>
                  <a:uLnTx/>
                  <a:uFillTx/>
                  <a:latin typeface="Times New Roman" pitchFamily="18" charset="0"/>
                  <a:cs typeface="Times New Roman" pitchFamily="18" charset="0"/>
                </a:rPr>
                <a:t>Bộ máy chính quyền</a:t>
              </a:r>
            </a:p>
          </p:txBody>
        </p:sp>
      </p:grpSp>
      <p:grpSp>
        <p:nvGrpSpPr>
          <p:cNvPr id="64" name="Group 63">
            <a:extLst>
              <a:ext uri="{FF2B5EF4-FFF2-40B4-BE49-F238E27FC236}">
                <a16:creationId xmlns:a16="http://schemas.microsoft.com/office/drawing/2014/main" id="{37BFB2A3-926F-F6C7-13CF-04832AD11C21}"/>
              </a:ext>
            </a:extLst>
          </p:cNvPr>
          <p:cNvGrpSpPr/>
          <p:nvPr/>
        </p:nvGrpSpPr>
        <p:grpSpPr>
          <a:xfrm>
            <a:off x="4543406" y="3464442"/>
            <a:ext cx="2545219" cy="3143377"/>
            <a:chOff x="4725751" y="2851257"/>
            <a:chExt cx="3102416" cy="3291449"/>
          </a:xfrm>
        </p:grpSpPr>
        <p:grpSp>
          <p:nvGrpSpPr>
            <p:cNvPr id="65" name="Group 64">
              <a:extLst>
                <a:ext uri="{FF2B5EF4-FFF2-40B4-BE49-F238E27FC236}">
                  <a16:creationId xmlns:a16="http://schemas.microsoft.com/office/drawing/2014/main" id="{F7E44EFA-F198-6000-EFE0-4B1B7105FB35}"/>
                </a:ext>
              </a:extLst>
            </p:cNvPr>
            <p:cNvGrpSpPr/>
            <p:nvPr/>
          </p:nvGrpSpPr>
          <p:grpSpPr>
            <a:xfrm>
              <a:off x="4725751" y="2851257"/>
              <a:ext cx="3102416" cy="3291449"/>
              <a:chOff x="4968946" y="2839638"/>
              <a:chExt cx="3102416" cy="3291449"/>
            </a:xfrm>
          </p:grpSpPr>
          <p:sp>
            <p:nvSpPr>
              <p:cNvPr id="67" name="Rectangle: Rounded Corners 66">
                <a:extLst>
                  <a:ext uri="{FF2B5EF4-FFF2-40B4-BE49-F238E27FC236}">
                    <a16:creationId xmlns:a16="http://schemas.microsoft.com/office/drawing/2014/main" id="{9B17C484-276B-D2C0-6779-4BE77629E631}"/>
                  </a:ext>
                </a:extLst>
              </p:cNvPr>
              <p:cNvSpPr/>
              <p:nvPr/>
            </p:nvSpPr>
            <p:spPr>
              <a:xfrm>
                <a:off x="4968946" y="2839638"/>
                <a:ext cx="3102416" cy="3291449"/>
              </a:xfrm>
              <a:prstGeom prst="roundRect">
                <a:avLst>
                  <a:gd name="adj" fmla="val 6896"/>
                </a:avLst>
              </a:prstGeom>
              <a:solidFill>
                <a:sysClr val="window" lastClr="FFFFFF"/>
              </a:solidFill>
              <a:ln w="12700" cap="flat" cmpd="sng" algn="ctr">
                <a:noFill/>
                <a:prstDash val="solid"/>
                <a:miter lim="800000"/>
              </a:ln>
              <a:effectLst>
                <a:outerShdw blurRad="1270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28A302D1-0399-C786-A625-684519AF4EEF}"/>
                  </a:ext>
                </a:extLst>
              </p:cNvPr>
              <p:cNvSpPr txBox="1"/>
              <p:nvPr/>
            </p:nvSpPr>
            <p:spPr>
              <a:xfrm>
                <a:off x="5134912" y="2907453"/>
                <a:ext cx="2421596" cy="676777"/>
              </a:xfrm>
              <a:prstGeom prst="rect">
                <a:avLst/>
              </a:prstGeom>
              <a:noFill/>
            </p:spPr>
            <p:txBody>
              <a:bodyPr wrap="square" lIns="0" rIns="0" rtlCol="0">
                <a:spAutoFit/>
              </a:bodyPr>
              <a:lstStyle>
                <a:defPPr>
                  <a:defRPr lang="en-US"/>
                </a:defPPr>
                <a:lvl1pPr>
                  <a:defRPr sz="2000" b="1">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3600" b="1" i="0" u="none" strike="noStrike" kern="0" cap="none" spc="0" normalizeH="0" baseline="0" noProof="0">
                    <a:ln>
                      <a:noFill/>
                    </a:ln>
                    <a:solidFill>
                      <a:srgbClr val="0070C0"/>
                    </a:solidFill>
                    <a:effectLst/>
                    <a:uLnTx/>
                    <a:uFillTx/>
                  </a:rPr>
                  <a:t>0</a:t>
                </a:r>
                <a:r>
                  <a:rPr kumimoji="0" lang="en-US" sz="3600" b="1" i="0" u="none" strike="noStrike" kern="0" cap="none" spc="0" normalizeH="0" baseline="0" noProof="0">
                    <a:ln>
                      <a:noFill/>
                    </a:ln>
                    <a:solidFill>
                      <a:srgbClr val="0070C0"/>
                    </a:solidFill>
                    <a:effectLst/>
                    <a:uLnTx/>
                    <a:uFillTx/>
                  </a:rPr>
                  <a:t>3</a:t>
                </a:r>
                <a:r>
                  <a:rPr kumimoji="0" lang="id-ID" sz="3600" b="1" i="0" u="none" strike="noStrike" kern="0" cap="none" spc="0" normalizeH="0" baseline="0" noProof="0">
                    <a:ln>
                      <a:noFill/>
                    </a:ln>
                    <a:solidFill>
                      <a:srgbClr val="0070C0"/>
                    </a:solidFill>
                    <a:effectLst/>
                    <a:uLnTx/>
                    <a:uFillTx/>
                  </a:rPr>
                  <a:t>.</a:t>
                </a:r>
                <a:endParaRPr kumimoji="0" lang="en-US" sz="3600" b="1" i="0" u="none" strike="noStrike" kern="0" cap="none" spc="0" normalizeH="0" baseline="0" noProof="0" dirty="0">
                  <a:ln>
                    <a:noFill/>
                  </a:ln>
                  <a:solidFill>
                    <a:srgbClr val="0070C0"/>
                  </a:solidFill>
                  <a:effectLst/>
                  <a:uLnTx/>
                  <a:uFillTx/>
                </a:endParaRPr>
              </a:p>
            </p:txBody>
          </p:sp>
          <p:cxnSp>
            <p:nvCxnSpPr>
              <p:cNvPr id="69" name="Straight Connector 68">
                <a:extLst>
                  <a:ext uri="{FF2B5EF4-FFF2-40B4-BE49-F238E27FC236}">
                    <a16:creationId xmlns:a16="http://schemas.microsoft.com/office/drawing/2014/main" id="{85179C2D-11ED-C4B3-D1E2-1C9FD43FA872}"/>
                  </a:ext>
                </a:extLst>
              </p:cNvPr>
              <p:cNvCxnSpPr>
                <a:cxnSpLocks/>
              </p:cNvCxnSpPr>
              <p:nvPr/>
            </p:nvCxnSpPr>
            <p:spPr>
              <a:xfrm>
                <a:off x="5976196" y="3637178"/>
                <a:ext cx="543958" cy="0"/>
              </a:xfrm>
              <a:prstGeom prst="line">
                <a:avLst/>
              </a:prstGeom>
              <a:noFill/>
              <a:ln w="6350" cap="flat" cmpd="sng" algn="ctr">
                <a:solidFill>
                  <a:srgbClr val="FFC000"/>
                </a:solidFill>
                <a:prstDash val="solid"/>
                <a:miter lim="800000"/>
              </a:ln>
              <a:effectLst/>
            </p:spPr>
          </p:cxnSp>
        </p:grpSp>
        <p:sp>
          <p:nvSpPr>
            <p:cNvPr id="66" name="TextBox 65">
              <a:extLst>
                <a:ext uri="{FF2B5EF4-FFF2-40B4-BE49-F238E27FC236}">
                  <a16:creationId xmlns:a16="http://schemas.microsoft.com/office/drawing/2014/main" id="{BEDB3D05-A39B-3FD9-E440-AF2E72FA8441}"/>
                </a:ext>
              </a:extLst>
            </p:cNvPr>
            <p:cNvSpPr txBox="1"/>
            <p:nvPr/>
          </p:nvSpPr>
          <p:spPr>
            <a:xfrm>
              <a:off x="5079869" y="3873235"/>
              <a:ext cx="2421596" cy="12568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a:ln>
                    <a:noFill/>
                  </a:ln>
                  <a:solidFill>
                    <a:srgbClr val="FF0000"/>
                  </a:solidFill>
                  <a:effectLst/>
                  <a:uLnTx/>
                  <a:uFillTx/>
                  <a:latin typeface="Times New Roman" pitchFamily="18" charset="0"/>
                  <a:cs typeface="Times New Roman" pitchFamily="18" charset="0"/>
                </a:rPr>
                <a:t>Luật pháp</a:t>
              </a:r>
              <a:endParaRPr kumimoji="0" lang="en-US" alt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grpSp>
      <p:grpSp>
        <p:nvGrpSpPr>
          <p:cNvPr id="70" name="Group 69">
            <a:extLst>
              <a:ext uri="{FF2B5EF4-FFF2-40B4-BE49-F238E27FC236}">
                <a16:creationId xmlns:a16="http://schemas.microsoft.com/office/drawing/2014/main" id="{23BA378B-CFC1-60F8-A881-5C5931654A41}"/>
              </a:ext>
            </a:extLst>
          </p:cNvPr>
          <p:cNvGrpSpPr/>
          <p:nvPr/>
        </p:nvGrpSpPr>
        <p:grpSpPr>
          <a:xfrm>
            <a:off x="8378876" y="3557686"/>
            <a:ext cx="2987120" cy="3143377"/>
            <a:chOff x="8329189" y="2781304"/>
            <a:chExt cx="3641057" cy="3291449"/>
          </a:xfrm>
        </p:grpSpPr>
        <p:grpSp>
          <p:nvGrpSpPr>
            <p:cNvPr id="71" name="Group 70">
              <a:extLst>
                <a:ext uri="{FF2B5EF4-FFF2-40B4-BE49-F238E27FC236}">
                  <a16:creationId xmlns:a16="http://schemas.microsoft.com/office/drawing/2014/main" id="{378CA42B-119C-BE92-3D3F-5670BCA8575B}"/>
                </a:ext>
              </a:extLst>
            </p:cNvPr>
            <p:cNvGrpSpPr/>
            <p:nvPr/>
          </p:nvGrpSpPr>
          <p:grpSpPr>
            <a:xfrm>
              <a:off x="8372196" y="2781304"/>
              <a:ext cx="3598050" cy="3291449"/>
              <a:chOff x="8372196" y="2781304"/>
              <a:chExt cx="3598050" cy="3291449"/>
            </a:xfrm>
          </p:grpSpPr>
          <p:sp>
            <p:nvSpPr>
              <p:cNvPr id="73" name="Rectangle: Rounded Corners 72">
                <a:extLst>
                  <a:ext uri="{FF2B5EF4-FFF2-40B4-BE49-F238E27FC236}">
                    <a16:creationId xmlns:a16="http://schemas.microsoft.com/office/drawing/2014/main" id="{5E5AE0FC-566B-8319-F71F-C2A8D3F29AD4}"/>
                  </a:ext>
                </a:extLst>
              </p:cNvPr>
              <p:cNvSpPr/>
              <p:nvPr/>
            </p:nvSpPr>
            <p:spPr>
              <a:xfrm>
                <a:off x="8372196" y="2781304"/>
                <a:ext cx="3102416" cy="3291449"/>
              </a:xfrm>
              <a:prstGeom prst="roundRect">
                <a:avLst>
                  <a:gd name="adj" fmla="val 6896"/>
                </a:avLst>
              </a:prstGeom>
              <a:solidFill>
                <a:sysClr val="window" lastClr="FFFFFF"/>
              </a:solidFill>
              <a:ln w="12700" cap="flat" cmpd="sng" algn="ctr">
                <a:noFill/>
                <a:prstDash val="solid"/>
                <a:miter lim="800000"/>
              </a:ln>
              <a:effectLst>
                <a:outerShdw blurRad="1270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3FDA0243-856F-EE24-90DB-A251B4C0B07C}"/>
                  </a:ext>
                </a:extLst>
              </p:cNvPr>
              <p:cNvSpPr txBox="1"/>
              <p:nvPr/>
            </p:nvSpPr>
            <p:spPr>
              <a:xfrm>
                <a:off x="9548651" y="2851258"/>
                <a:ext cx="2421595" cy="676777"/>
              </a:xfrm>
              <a:prstGeom prst="rect">
                <a:avLst/>
              </a:prstGeom>
              <a:noFill/>
            </p:spPr>
            <p:txBody>
              <a:bodyPr wrap="square" lIns="0" rIns="0" rtlCol="0">
                <a:spAutoFit/>
              </a:bodyPr>
              <a:lstStyle>
                <a:defPPr>
                  <a:defRPr lang="en-US"/>
                </a:defPPr>
                <a:lvl1pPr>
                  <a:defRPr sz="2000" b="1">
                    <a:solidFill>
                      <a:schemeClr val="bg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id-ID" sz="3600" b="1" i="0" u="none" strike="noStrike" kern="0" cap="none" spc="0" normalizeH="0" baseline="0" noProof="0">
                    <a:ln>
                      <a:noFill/>
                    </a:ln>
                    <a:solidFill>
                      <a:srgbClr val="FF0000"/>
                    </a:solidFill>
                    <a:effectLst/>
                    <a:uLnTx/>
                    <a:uFillTx/>
                  </a:rPr>
                  <a:t>0</a:t>
                </a:r>
                <a:r>
                  <a:rPr kumimoji="0" lang="en-US" sz="3600" b="1" i="0" u="none" strike="noStrike" kern="0" cap="none" spc="0" normalizeH="0" baseline="0" noProof="0">
                    <a:ln>
                      <a:noFill/>
                    </a:ln>
                    <a:solidFill>
                      <a:srgbClr val="FF0000"/>
                    </a:solidFill>
                    <a:effectLst/>
                    <a:uLnTx/>
                    <a:uFillTx/>
                  </a:rPr>
                  <a:t>4</a:t>
                </a:r>
                <a:r>
                  <a:rPr kumimoji="0" lang="id-ID" sz="3600" b="1" i="0" u="none" strike="noStrike" kern="0" cap="none" spc="0" normalizeH="0" baseline="0" noProof="0">
                    <a:ln>
                      <a:noFill/>
                    </a:ln>
                    <a:solidFill>
                      <a:srgbClr val="FF0000"/>
                    </a:solidFill>
                    <a:effectLst/>
                    <a:uLnTx/>
                    <a:uFillTx/>
                  </a:rPr>
                  <a:t>.</a:t>
                </a:r>
                <a:endParaRPr kumimoji="0" lang="en-US" sz="3600" b="1" i="0" u="none" strike="noStrike" kern="0" cap="none" spc="0" normalizeH="0" baseline="0" noProof="0" dirty="0">
                  <a:ln>
                    <a:noFill/>
                  </a:ln>
                  <a:solidFill>
                    <a:srgbClr val="FF0000"/>
                  </a:solidFill>
                  <a:effectLst/>
                  <a:uLnTx/>
                  <a:uFillTx/>
                </a:endParaRPr>
              </a:p>
            </p:txBody>
          </p:sp>
          <p:cxnSp>
            <p:nvCxnSpPr>
              <p:cNvPr id="75" name="Straight Connector 74">
                <a:extLst>
                  <a:ext uri="{FF2B5EF4-FFF2-40B4-BE49-F238E27FC236}">
                    <a16:creationId xmlns:a16="http://schemas.microsoft.com/office/drawing/2014/main" id="{C6DA64A3-5DF8-6C07-B15C-192F20C42EF2}"/>
                  </a:ext>
                </a:extLst>
              </p:cNvPr>
              <p:cNvCxnSpPr>
                <a:cxnSpLocks/>
              </p:cNvCxnSpPr>
              <p:nvPr/>
            </p:nvCxnSpPr>
            <p:spPr>
              <a:xfrm>
                <a:off x="9548653" y="3597706"/>
                <a:ext cx="543958" cy="0"/>
              </a:xfrm>
              <a:prstGeom prst="line">
                <a:avLst/>
              </a:prstGeom>
              <a:noFill/>
              <a:ln w="6350" cap="flat" cmpd="sng" algn="ctr">
                <a:solidFill>
                  <a:srgbClr val="FFC000"/>
                </a:solidFill>
                <a:prstDash val="solid"/>
                <a:miter lim="800000"/>
              </a:ln>
              <a:effectLst/>
            </p:spPr>
          </p:cxnSp>
        </p:grpSp>
        <p:sp>
          <p:nvSpPr>
            <p:cNvPr id="72" name="TextBox 71">
              <a:extLst>
                <a:ext uri="{FF2B5EF4-FFF2-40B4-BE49-F238E27FC236}">
                  <a16:creationId xmlns:a16="http://schemas.microsoft.com/office/drawing/2014/main" id="{80301B40-567E-BD85-809F-35775B7E0125}"/>
                </a:ext>
              </a:extLst>
            </p:cNvPr>
            <p:cNvSpPr txBox="1"/>
            <p:nvPr/>
          </p:nvSpPr>
          <p:spPr>
            <a:xfrm>
              <a:off x="8329189" y="3888419"/>
              <a:ext cx="3207756" cy="676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a:ln>
                    <a:noFill/>
                  </a:ln>
                  <a:solidFill>
                    <a:srgbClr val="0070C0"/>
                  </a:solidFill>
                  <a:effectLst/>
                  <a:uLnTx/>
                  <a:uFillTx/>
                  <a:latin typeface="Times New Roman" pitchFamily="18" charset="0"/>
                  <a:cs typeface="Times New Roman" pitchFamily="18" charset="0"/>
                </a:rPr>
                <a:t>Quân đội</a:t>
              </a:r>
              <a:endParaRPr kumimoji="0" lang="en-US" altLang="en-US" sz="3600" b="1" i="0" u="none" strike="noStrike" kern="0" cap="none" spc="0" normalizeH="0" baseline="0" noProof="0" dirty="0">
                <a:ln>
                  <a:noFill/>
                </a:ln>
                <a:solidFill>
                  <a:srgbClr val="0070C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506491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2000" fill="hold"/>
                                        <p:tgtEl>
                                          <p:spTgt spid="58"/>
                                        </p:tgtEl>
                                        <p:attrNameLst>
                                          <p:attrName>ppt_w</p:attrName>
                                        </p:attrNameLst>
                                      </p:cBhvr>
                                      <p:tavLst>
                                        <p:tav tm="0">
                                          <p:val>
                                            <p:fltVal val="0"/>
                                          </p:val>
                                        </p:tav>
                                        <p:tav tm="100000">
                                          <p:val>
                                            <p:strVal val="#ppt_w"/>
                                          </p:val>
                                        </p:tav>
                                      </p:tavLst>
                                    </p:anim>
                                    <p:anim calcmode="lin" valueType="num">
                                      <p:cBhvr>
                                        <p:cTn id="19" dur="2000" fill="hold"/>
                                        <p:tgtEl>
                                          <p:spTgt spid="58"/>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 calcmode="lin" valueType="num">
                                      <p:cBhvr>
                                        <p:cTn id="22" dur="2000" fill="hold"/>
                                        <p:tgtEl>
                                          <p:spTgt spid="64"/>
                                        </p:tgtEl>
                                        <p:attrNameLst>
                                          <p:attrName>ppt_w</p:attrName>
                                        </p:attrNameLst>
                                      </p:cBhvr>
                                      <p:tavLst>
                                        <p:tav tm="0">
                                          <p:val>
                                            <p:fltVal val="0"/>
                                          </p:val>
                                        </p:tav>
                                        <p:tav tm="100000">
                                          <p:val>
                                            <p:strVal val="#ppt_w"/>
                                          </p:val>
                                        </p:tav>
                                      </p:tavLst>
                                    </p:anim>
                                    <p:anim calcmode="lin" valueType="num">
                                      <p:cBhvr>
                                        <p:cTn id="23" dur="2000" fill="hold"/>
                                        <p:tgtEl>
                                          <p:spTgt spid="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p:cTn id="26" dur="2000" fill="hold"/>
                                        <p:tgtEl>
                                          <p:spTgt spid="70"/>
                                        </p:tgtEl>
                                        <p:attrNameLst>
                                          <p:attrName>ppt_w</p:attrName>
                                        </p:attrNameLst>
                                      </p:cBhvr>
                                      <p:tavLst>
                                        <p:tav tm="0">
                                          <p:val>
                                            <p:fltVal val="0"/>
                                          </p:val>
                                        </p:tav>
                                        <p:tav tm="100000">
                                          <p:val>
                                            <p:strVal val="#ppt_w"/>
                                          </p:val>
                                        </p:tav>
                                      </p:tavLst>
                                    </p:anim>
                                    <p:anim calcmode="lin" valueType="num">
                                      <p:cBhvr>
                                        <p:cTn id="27" dur="2000" fill="hold"/>
                                        <p:tgtEl>
                                          <p:spTgt spid="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FFFFF"/>
      </a:lt2>
      <a:accent1>
        <a:srgbClr val="3F3F3F"/>
      </a:accent1>
      <a:accent2>
        <a:srgbClr val="DF371B"/>
      </a:accent2>
      <a:accent3>
        <a:srgbClr val="3F3F3F"/>
      </a:accent3>
      <a:accent4>
        <a:srgbClr val="DF371B"/>
      </a:accent4>
      <a:accent5>
        <a:srgbClr val="3F3F3F"/>
      </a:accent5>
      <a:accent6>
        <a:srgbClr val="DF371B"/>
      </a:accent6>
      <a:hlink>
        <a:srgbClr val="3F3F3F"/>
      </a:hlink>
      <a:folHlink>
        <a:srgbClr val="DF371B"/>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1516</Words>
  <Application>Microsoft Office PowerPoint</Application>
  <PresentationFormat>Widescreen</PresentationFormat>
  <Paragraphs>91</Paragraphs>
  <Slides>19</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19</vt:i4>
      </vt:variant>
    </vt:vector>
  </HeadingPairs>
  <TitlesOfParts>
    <vt:vector size="37" baseType="lpstr">
      <vt:lpstr>等线</vt:lpstr>
      <vt:lpstr>微软雅黑</vt:lpstr>
      <vt:lpstr>#9Slide03 Arima Madurai ExtraBo</vt:lpstr>
      <vt:lpstr>#9Slide05 Pattaya</vt:lpstr>
      <vt:lpstr>Arial</vt:lpstr>
      <vt:lpstr>Calibri</vt:lpstr>
      <vt:lpstr>Calibri Light</vt:lpstr>
      <vt:lpstr>Georgia</vt:lpstr>
      <vt:lpstr>Source Han Sans CN Medium</vt:lpstr>
      <vt:lpstr>Times New Roman</vt:lpstr>
      <vt:lpstr>华康方圆体W7(P)</vt:lpstr>
      <vt:lpstr>小白</vt:lpstr>
      <vt:lpstr>1_Office Theme</vt:lpstr>
      <vt:lpstr>自定义设计方案</vt:lpstr>
      <vt:lpstr>Office 主题</vt:lpstr>
      <vt:lpstr>Default Design</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Trang Ngô</cp:lastModifiedBy>
  <cp:revision>26</cp:revision>
  <dcterms:created xsi:type="dcterms:W3CDTF">2023-06-28T16:11:33Z</dcterms:created>
  <dcterms:modified xsi:type="dcterms:W3CDTF">2026-01-07T14:19:14Z</dcterms:modified>
</cp:coreProperties>
</file>