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6202" r:id="rId2"/>
    <p:sldId id="267" r:id="rId3"/>
    <p:sldId id="6370" r:id="rId4"/>
    <p:sldId id="265" r:id="rId5"/>
    <p:sldId id="6499" r:id="rId6"/>
    <p:sldId id="455" r:id="rId7"/>
    <p:sldId id="6380" r:id="rId8"/>
    <p:sldId id="6477" r:id="rId9"/>
    <p:sldId id="6504" r:id="rId10"/>
    <p:sldId id="730" r:id="rId11"/>
    <p:sldId id="450" r:id="rId12"/>
    <p:sldId id="6500" r:id="rId13"/>
    <p:sldId id="6501" r:id="rId14"/>
    <p:sldId id="6502" r:id="rId15"/>
    <p:sldId id="6503" r:id="rId16"/>
    <p:sldId id="6491" r:id="rId17"/>
    <p:sldId id="722" r:id="rId18"/>
    <p:sldId id="270" r:id="rId19"/>
    <p:sldId id="6476" r:id="rId20"/>
    <p:sldId id="6350" r:id="rId21"/>
    <p:sldId id="6400" r:id="rId22"/>
    <p:sldId id="6449" r:id="rId23"/>
    <p:sldId id="6505" r:id="rId24"/>
    <p:sldId id="360" r:id="rId25"/>
    <p:sldId id="6428" r:id="rId26"/>
    <p:sldId id="6495" r:id="rId27"/>
    <p:sldId id="6271" r:id="rId28"/>
    <p:sldId id="6017" r:id="rId29"/>
    <p:sldId id="6506" r:id="rId30"/>
    <p:sldId id="6398" r:id="rId31"/>
    <p:sldId id="6409" r:id="rId32"/>
    <p:sldId id="6471" r:id="rId33"/>
    <p:sldId id="44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372D"/>
    <a:srgbClr val="FFFFCC"/>
    <a:srgbClr val="027480"/>
    <a:srgbClr val="C53F15"/>
    <a:srgbClr val="03A0B0"/>
    <a:srgbClr val="206E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910" autoAdjust="0"/>
    <p:restoredTop sz="94696"/>
  </p:normalViewPr>
  <p:slideViewPr>
    <p:cSldViewPr snapToGrid="0">
      <p:cViewPr varScale="1">
        <p:scale>
          <a:sx n="54" d="100"/>
          <a:sy n="54" d="100"/>
        </p:scale>
        <p:origin x="48"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1191D-2E5A-4B75-A193-84DE1DA61808}"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E0277-FAC6-4FF6-AE5B-B80441269A32}" type="slidenum">
              <a:rPr lang="en-US" smtClean="0"/>
              <a:t>‹#›</a:t>
            </a:fld>
            <a:endParaRPr lang="en-US"/>
          </a:p>
        </p:txBody>
      </p:sp>
    </p:spTree>
    <p:extLst>
      <p:ext uri="{BB962C8B-B14F-4D97-AF65-F5344CB8AC3E}">
        <p14:creationId xmlns:p14="http://schemas.microsoft.com/office/powerpoint/2010/main" val="1235423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419E-438C-4AAE-BCE0-92FAB5285356}" type="slidenum">
              <a:rPr lang="en-US" smtClean="0"/>
              <a:t>3</a:t>
            </a:fld>
            <a:endParaRPr lang="en-US"/>
          </a:p>
        </p:txBody>
      </p:sp>
    </p:spTree>
    <p:extLst>
      <p:ext uri="{BB962C8B-B14F-4D97-AF65-F5344CB8AC3E}">
        <p14:creationId xmlns:p14="http://schemas.microsoft.com/office/powerpoint/2010/main" val="26489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7419E-438C-4AAE-BCE0-92FAB5285356}" type="slidenum">
              <a:rPr lang="en-US" smtClean="0"/>
              <a:t>7</a:t>
            </a:fld>
            <a:endParaRPr lang="en-US"/>
          </a:p>
        </p:txBody>
      </p:sp>
    </p:spTree>
    <p:extLst>
      <p:ext uri="{BB962C8B-B14F-4D97-AF65-F5344CB8AC3E}">
        <p14:creationId xmlns:p14="http://schemas.microsoft.com/office/powerpoint/2010/main" val="178750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8</a:t>
            </a:fld>
            <a:endParaRPr lang="en-US"/>
          </a:p>
        </p:txBody>
      </p:sp>
    </p:spTree>
    <p:extLst>
      <p:ext uri="{BB962C8B-B14F-4D97-AF65-F5344CB8AC3E}">
        <p14:creationId xmlns:p14="http://schemas.microsoft.com/office/powerpoint/2010/main" val="96920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643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20</a:t>
            </a:fld>
            <a:endParaRPr lang="en-US"/>
          </a:p>
        </p:txBody>
      </p:sp>
    </p:spTree>
    <p:extLst>
      <p:ext uri="{BB962C8B-B14F-4D97-AF65-F5344CB8AC3E}">
        <p14:creationId xmlns:p14="http://schemas.microsoft.com/office/powerpoint/2010/main" val="2821481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21</a:t>
            </a:fld>
            <a:endParaRPr lang="en-US"/>
          </a:p>
        </p:txBody>
      </p:sp>
    </p:spTree>
    <p:extLst>
      <p:ext uri="{BB962C8B-B14F-4D97-AF65-F5344CB8AC3E}">
        <p14:creationId xmlns:p14="http://schemas.microsoft.com/office/powerpoint/2010/main" val="4095211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3F92-1099-41D2-9E8E-88ADAE2EAE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18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28</a:t>
            </a:fld>
            <a:endParaRPr lang="en-US"/>
          </a:p>
        </p:txBody>
      </p:sp>
    </p:spTree>
    <p:extLst>
      <p:ext uri="{BB962C8B-B14F-4D97-AF65-F5344CB8AC3E}">
        <p14:creationId xmlns:p14="http://schemas.microsoft.com/office/powerpoint/2010/main" val="640502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0CA7-83A7-4F30-8AE6-A7F3DBCD2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79C3A4-22D8-4AC8-AD5C-F97707B9D4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CF775-5309-4635-9325-037B0A266A16}"/>
              </a:ext>
            </a:extLst>
          </p:cNvPr>
          <p:cNvSpPr>
            <a:spLocks noGrp="1"/>
          </p:cNvSpPr>
          <p:nvPr>
            <p:ph type="dt" sz="half" idx="10"/>
          </p:nvPr>
        </p:nvSpPr>
        <p:spPr/>
        <p:txBody>
          <a:bodyPr/>
          <a:lstStyle/>
          <a:p>
            <a:fld id="{2E832E1A-BA27-408E-957C-6ECE8681AD5D}" type="datetimeFigureOut">
              <a:rPr lang="en-US" smtClean="0"/>
              <a:t>3/2/2026</a:t>
            </a:fld>
            <a:endParaRPr lang="en-US"/>
          </a:p>
        </p:txBody>
      </p:sp>
      <p:sp>
        <p:nvSpPr>
          <p:cNvPr id="5" name="Footer Placeholder 4">
            <a:extLst>
              <a:ext uri="{FF2B5EF4-FFF2-40B4-BE49-F238E27FC236}">
                <a16:creationId xmlns:a16="http://schemas.microsoft.com/office/drawing/2014/main" id="{9007FC79-F47F-43C2-9103-BC5F4E0A9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FDF2E-1AF0-4E27-A3FE-5C9D5EBB5AD4}"/>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4169132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F560-F2EF-4E59-985F-729C01726D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42FA10-4CE3-4D06-806D-40D8F1B8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A8A7F-2740-4E10-965F-F632068386B5}"/>
              </a:ext>
            </a:extLst>
          </p:cNvPr>
          <p:cNvSpPr>
            <a:spLocks noGrp="1"/>
          </p:cNvSpPr>
          <p:nvPr>
            <p:ph type="dt" sz="half" idx="10"/>
          </p:nvPr>
        </p:nvSpPr>
        <p:spPr/>
        <p:txBody>
          <a:bodyPr/>
          <a:lstStyle/>
          <a:p>
            <a:fld id="{2E832E1A-BA27-408E-957C-6ECE8681AD5D}" type="datetimeFigureOut">
              <a:rPr lang="en-US" smtClean="0"/>
              <a:t>3/2/2026</a:t>
            </a:fld>
            <a:endParaRPr lang="en-US"/>
          </a:p>
        </p:txBody>
      </p:sp>
      <p:sp>
        <p:nvSpPr>
          <p:cNvPr id="5" name="Footer Placeholder 4">
            <a:extLst>
              <a:ext uri="{FF2B5EF4-FFF2-40B4-BE49-F238E27FC236}">
                <a16:creationId xmlns:a16="http://schemas.microsoft.com/office/drawing/2014/main" id="{0CB40FC2-5D31-4EA8-8DBF-582BFA4B3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8DF56-D31E-4BC9-A30F-B7C5D56234C0}"/>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63337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46415-C5F7-4EF9-83EE-A5F1E848EE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9E50B-3147-473C-981A-A4D14DDA00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D0E07-22FD-49F0-B8AB-D5880FB3EB24}"/>
              </a:ext>
            </a:extLst>
          </p:cNvPr>
          <p:cNvSpPr>
            <a:spLocks noGrp="1"/>
          </p:cNvSpPr>
          <p:nvPr>
            <p:ph type="dt" sz="half" idx="10"/>
          </p:nvPr>
        </p:nvSpPr>
        <p:spPr/>
        <p:txBody>
          <a:bodyPr/>
          <a:lstStyle/>
          <a:p>
            <a:fld id="{2E832E1A-BA27-408E-957C-6ECE8681AD5D}" type="datetimeFigureOut">
              <a:rPr lang="en-US" smtClean="0"/>
              <a:t>3/2/2026</a:t>
            </a:fld>
            <a:endParaRPr lang="en-US"/>
          </a:p>
        </p:txBody>
      </p:sp>
      <p:sp>
        <p:nvSpPr>
          <p:cNvPr id="5" name="Footer Placeholder 4">
            <a:extLst>
              <a:ext uri="{FF2B5EF4-FFF2-40B4-BE49-F238E27FC236}">
                <a16:creationId xmlns:a16="http://schemas.microsoft.com/office/drawing/2014/main" id="{62B8947A-F3DB-4D4A-8647-297DCEF3B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0054E-81D9-43DC-8E42-02ADC5EC2D77}"/>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3384479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879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668"/>
        <p:cNvGrpSpPr/>
        <p:nvPr/>
      </p:nvGrpSpPr>
      <p:grpSpPr>
        <a:xfrm>
          <a:off x="0" y="0"/>
          <a:ext cx="0" cy="0"/>
          <a:chOff x="0" y="0"/>
          <a:chExt cx="0" cy="0"/>
        </a:xfrm>
      </p:grpSpPr>
      <p:sp>
        <p:nvSpPr>
          <p:cNvPr id="1669" name="Google Shape;1669;p33"/>
          <p:cNvSpPr txBox="1">
            <a:spLocks noGrp="1"/>
          </p:cNvSpPr>
          <p:nvPr>
            <p:ph type="title"/>
          </p:nvPr>
        </p:nvSpPr>
        <p:spPr>
          <a:xfrm>
            <a:off x="2548700" y="2180867"/>
            <a:ext cx="7094800" cy="184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70" name="Google Shape;1670;p33"/>
          <p:cNvSpPr txBox="1">
            <a:spLocks noGrp="1"/>
          </p:cNvSpPr>
          <p:nvPr>
            <p:ph type="subTitle" idx="1"/>
          </p:nvPr>
        </p:nvSpPr>
        <p:spPr>
          <a:xfrm>
            <a:off x="2857133" y="3737433"/>
            <a:ext cx="6477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671" name="Google Shape;1671;p33"/>
          <p:cNvGrpSpPr/>
          <p:nvPr/>
        </p:nvGrpSpPr>
        <p:grpSpPr>
          <a:xfrm flipH="1">
            <a:off x="11502497" y="3017442"/>
            <a:ext cx="275905" cy="270881"/>
            <a:chOff x="1655100" y="3332725"/>
            <a:chExt cx="101600" cy="99750"/>
          </a:xfrm>
        </p:grpSpPr>
        <p:sp>
          <p:nvSpPr>
            <p:cNvPr id="1672" name="Google Shape;1672;p3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5" name="Google Shape;1675;p33"/>
          <p:cNvGrpSpPr/>
          <p:nvPr/>
        </p:nvGrpSpPr>
        <p:grpSpPr>
          <a:xfrm rot="9000089">
            <a:off x="254277" y="-351023"/>
            <a:ext cx="1589943" cy="2142053"/>
            <a:chOff x="3915984" y="2821214"/>
            <a:chExt cx="958524" cy="1291373"/>
          </a:xfrm>
        </p:grpSpPr>
        <p:sp>
          <p:nvSpPr>
            <p:cNvPr id="1676" name="Google Shape;1676;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0" name="Google Shape;1690;p33"/>
          <p:cNvGrpSpPr/>
          <p:nvPr/>
        </p:nvGrpSpPr>
        <p:grpSpPr>
          <a:xfrm rot="-9000089" flipH="1">
            <a:off x="10437031" y="-351023"/>
            <a:ext cx="1589943" cy="2142053"/>
            <a:chOff x="3915984" y="2821214"/>
            <a:chExt cx="958524" cy="1291373"/>
          </a:xfrm>
        </p:grpSpPr>
        <p:sp>
          <p:nvSpPr>
            <p:cNvPr id="1691" name="Google Shape;1691;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5" name="Google Shape;1705;p33"/>
          <p:cNvGrpSpPr/>
          <p:nvPr/>
        </p:nvGrpSpPr>
        <p:grpSpPr>
          <a:xfrm rot="6299960">
            <a:off x="297565" y="4896342"/>
            <a:ext cx="1378487" cy="1830077"/>
            <a:chOff x="5836834" y="2784946"/>
            <a:chExt cx="1033895" cy="1372599"/>
          </a:xfrm>
        </p:grpSpPr>
        <p:sp>
          <p:nvSpPr>
            <p:cNvPr id="1706" name="Google Shape;1706;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7" name="Google Shape;1717;p33"/>
          <p:cNvGrpSpPr/>
          <p:nvPr/>
        </p:nvGrpSpPr>
        <p:grpSpPr>
          <a:xfrm rot="-6299960" flipH="1">
            <a:off x="10515965" y="4896342"/>
            <a:ext cx="1378487" cy="1830077"/>
            <a:chOff x="5836834" y="2784946"/>
            <a:chExt cx="1033895" cy="1372599"/>
          </a:xfrm>
        </p:grpSpPr>
        <p:sp>
          <p:nvSpPr>
            <p:cNvPr id="1718" name="Google Shape;1718;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0668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words">
  <p:cSld name="Big words">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60100" y="679133"/>
            <a:ext cx="6594800" cy="33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8933" b="0"/>
            </a:lvl1pPr>
            <a:lvl2pPr lvl="1" rtl="0">
              <a:spcBef>
                <a:spcPts val="0"/>
              </a:spcBef>
              <a:spcAft>
                <a:spcPts val="0"/>
              </a:spcAft>
              <a:buClr>
                <a:schemeClr val="accent3"/>
              </a:buClr>
              <a:buSzPts val="4800"/>
              <a:buNone/>
              <a:defRPr sz="6400">
                <a:solidFill>
                  <a:schemeClr val="accent3"/>
                </a:solidFill>
              </a:defRPr>
            </a:lvl2pPr>
            <a:lvl3pPr lvl="2" rtl="0">
              <a:spcBef>
                <a:spcPts val="0"/>
              </a:spcBef>
              <a:spcAft>
                <a:spcPts val="0"/>
              </a:spcAft>
              <a:buClr>
                <a:schemeClr val="accent3"/>
              </a:buClr>
              <a:buSzPts val="4800"/>
              <a:buNone/>
              <a:defRPr sz="6400">
                <a:solidFill>
                  <a:schemeClr val="accent3"/>
                </a:solidFill>
              </a:defRPr>
            </a:lvl3pPr>
            <a:lvl4pPr lvl="3" rtl="0">
              <a:spcBef>
                <a:spcPts val="0"/>
              </a:spcBef>
              <a:spcAft>
                <a:spcPts val="0"/>
              </a:spcAft>
              <a:buClr>
                <a:schemeClr val="accent3"/>
              </a:buClr>
              <a:buSzPts val="4800"/>
              <a:buNone/>
              <a:defRPr sz="6400">
                <a:solidFill>
                  <a:schemeClr val="accent3"/>
                </a:solidFill>
              </a:defRPr>
            </a:lvl4pPr>
            <a:lvl5pPr lvl="4" rtl="0">
              <a:spcBef>
                <a:spcPts val="0"/>
              </a:spcBef>
              <a:spcAft>
                <a:spcPts val="0"/>
              </a:spcAft>
              <a:buClr>
                <a:schemeClr val="accent3"/>
              </a:buClr>
              <a:buSzPts val="4800"/>
              <a:buNone/>
              <a:defRPr sz="6400">
                <a:solidFill>
                  <a:schemeClr val="accent3"/>
                </a:solidFill>
              </a:defRPr>
            </a:lvl5pPr>
            <a:lvl6pPr lvl="5" rtl="0">
              <a:spcBef>
                <a:spcPts val="0"/>
              </a:spcBef>
              <a:spcAft>
                <a:spcPts val="0"/>
              </a:spcAft>
              <a:buClr>
                <a:schemeClr val="accent3"/>
              </a:buClr>
              <a:buSzPts val="4800"/>
              <a:buNone/>
              <a:defRPr sz="6400">
                <a:solidFill>
                  <a:schemeClr val="accent3"/>
                </a:solidFill>
              </a:defRPr>
            </a:lvl6pPr>
            <a:lvl7pPr lvl="6" rtl="0">
              <a:spcBef>
                <a:spcPts val="0"/>
              </a:spcBef>
              <a:spcAft>
                <a:spcPts val="0"/>
              </a:spcAft>
              <a:buClr>
                <a:schemeClr val="accent3"/>
              </a:buClr>
              <a:buSzPts val="4800"/>
              <a:buNone/>
              <a:defRPr sz="6400">
                <a:solidFill>
                  <a:schemeClr val="accent3"/>
                </a:solidFill>
              </a:defRPr>
            </a:lvl7pPr>
            <a:lvl8pPr lvl="7" rtl="0">
              <a:spcBef>
                <a:spcPts val="0"/>
              </a:spcBef>
              <a:spcAft>
                <a:spcPts val="0"/>
              </a:spcAft>
              <a:buClr>
                <a:schemeClr val="accent3"/>
              </a:buClr>
              <a:buSzPts val="4800"/>
              <a:buNone/>
              <a:defRPr sz="6400">
                <a:solidFill>
                  <a:schemeClr val="accent3"/>
                </a:solidFill>
              </a:defRPr>
            </a:lvl8pPr>
            <a:lvl9pPr lvl="8" rtl="0">
              <a:spcBef>
                <a:spcPts val="0"/>
              </a:spcBef>
              <a:spcAft>
                <a:spcPts val="0"/>
              </a:spcAft>
              <a:buClr>
                <a:schemeClr val="accent3"/>
              </a:buClr>
              <a:buSzPts val="4800"/>
              <a:buNone/>
              <a:defRPr sz="6400">
                <a:solidFill>
                  <a:schemeClr val="accent3"/>
                </a:solidFill>
              </a:defRPr>
            </a:lvl9pPr>
          </a:lstStyle>
          <a:p>
            <a:endParaRPr/>
          </a:p>
        </p:txBody>
      </p:sp>
    </p:spTree>
    <p:extLst>
      <p:ext uri="{BB962C8B-B14F-4D97-AF65-F5344CB8AC3E}">
        <p14:creationId xmlns:p14="http://schemas.microsoft.com/office/powerpoint/2010/main" val="3554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4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Yeseva One" panose="00000500000000000000" charset="0"/>
            </a:endParaRPr>
          </a:p>
        </p:txBody>
      </p:sp>
    </p:spTree>
    <p:extLst>
      <p:ext uri="{BB962C8B-B14F-4D97-AF65-F5344CB8AC3E}">
        <p14:creationId xmlns:p14="http://schemas.microsoft.com/office/powerpoint/2010/main" val="1164300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0018-8F4E-45C2-9245-174E4F537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E5386-D338-4DD7-92BF-BC6E3D007A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EB28A-CC7A-441D-B9C0-967BE33D1981}"/>
              </a:ext>
            </a:extLst>
          </p:cNvPr>
          <p:cNvSpPr>
            <a:spLocks noGrp="1"/>
          </p:cNvSpPr>
          <p:nvPr>
            <p:ph type="dt" sz="half" idx="10"/>
          </p:nvPr>
        </p:nvSpPr>
        <p:spPr/>
        <p:txBody>
          <a:bodyPr/>
          <a:lstStyle/>
          <a:p>
            <a:fld id="{2E832E1A-BA27-408E-957C-6ECE8681AD5D}" type="datetimeFigureOut">
              <a:rPr lang="en-US" smtClean="0"/>
              <a:t>3/2/2026</a:t>
            </a:fld>
            <a:endParaRPr lang="en-US"/>
          </a:p>
        </p:txBody>
      </p:sp>
      <p:sp>
        <p:nvSpPr>
          <p:cNvPr id="5" name="Footer Placeholder 4">
            <a:extLst>
              <a:ext uri="{FF2B5EF4-FFF2-40B4-BE49-F238E27FC236}">
                <a16:creationId xmlns:a16="http://schemas.microsoft.com/office/drawing/2014/main" id="{81AF0507-E6A3-4454-8ABA-481810701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AE300-BFF3-42AE-8D4E-B924E989D67B}"/>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275687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4158-DBD6-4A77-821F-36F0439570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C1243F-F05A-4B53-AA6D-2039EA1609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1ED40-022C-47DA-87B6-BFFF86ADAF51}"/>
              </a:ext>
            </a:extLst>
          </p:cNvPr>
          <p:cNvSpPr>
            <a:spLocks noGrp="1"/>
          </p:cNvSpPr>
          <p:nvPr>
            <p:ph type="dt" sz="half" idx="10"/>
          </p:nvPr>
        </p:nvSpPr>
        <p:spPr/>
        <p:txBody>
          <a:bodyPr/>
          <a:lstStyle/>
          <a:p>
            <a:fld id="{2E832E1A-BA27-408E-957C-6ECE8681AD5D}" type="datetimeFigureOut">
              <a:rPr lang="en-US" smtClean="0"/>
              <a:t>3/2/2026</a:t>
            </a:fld>
            <a:endParaRPr lang="en-US"/>
          </a:p>
        </p:txBody>
      </p:sp>
      <p:sp>
        <p:nvSpPr>
          <p:cNvPr id="5" name="Footer Placeholder 4">
            <a:extLst>
              <a:ext uri="{FF2B5EF4-FFF2-40B4-BE49-F238E27FC236}">
                <a16:creationId xmlns:a16="http://schemas.microsoft.com/office/drawing/2014/main" id="{7106E694-EF5A-4B51-92F4-757007752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7079B-B041-46AA-A1EC-8790C09D81F0}"/>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4207587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3CEA-D44E-4D85-A64C-EDB69B0C44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2C76D-E468-4F05-8FA9-0B1DCA1E04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70C928-1BAF-4C4C-BFFE-5B89F9433C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13017-E6BB-4D81-903D-403915CBEC4E}"/>
              </a:ext>
            </a:extLst>
          </p:cNvPr>
          <p:cNvSpPr>
            <a:spLocks noGrp="1"/>
          </p:cNvSpPr>
          <p:nvPr>
            <p:ph type="dt" sz="half" idx="10"/>
          </p:nvPr>
        </p:nvSpPr>
        <p:spPr/>
        <p:txBody>
          <a:bodyPr/>
          <a:lstStyle/>
          <a:p>
            <a:fld id="{2E832E1A-BA27-408E-957C-6ECE8681AD5D}" type="datetimeFigureOut">
              <a:rPr lang="en-US" smtClean="0"/>
              <a:t>3/2/2026</a:t>
            </a:fld>
            <a:endParaRPr lang="en-US"/>
          </a:p>
        </p:txBody>
      </p:sp>
      <p:sp>
        <p:nvSpPr>
          <p:cNvPr id="6" name="Footer Placeholder 5">
            <a:extLst>
              <a:ext uri="{FF2B5EF4-FFF2-40B4-BE49-F238E27FC236}">
                <a16:creationId xmlns:a16="http://schemas.microsoft.com/office/drawing/2014/main" id="{08D761ED-E92A-425B-88AD-4A9A6DBAE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81F0DF-025F-4560-8CBA-EF801F8B25F3}"/>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414122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94DC-D41A-471F-98B3-801504BC7A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9A764D-8748-4AF8-9196-55BB9227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92ABF6-24D4-424B-864D-0CA45111B5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690BE2-E618-4EE9-8C98-B9B293BCA5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2AF77-893F-4679-A05B-CFA39973BA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D4288-AC75-4745-A0BC-315E049F7B68}"/>
              </a:ext>
            </a:extLst>
          </p:cNvPr>
          <p:cNvSpPr>
            <a:spLocks noGrp="1"/>
          </p:cNvSpPr>
          <p:nvPr>
            <p:ph type="dt" sz="half" idx="10"/>
          </p:nvPr>
        </p:nvSpPr>
        <p:spPr/>
        <p:txBody>
          <a:bodyPr/>
          <a:lstStyle/>
          <a:p>
            <a:fld id="{2E832E1A-BA27-408E-957C-6ECE8681AD5D}" type="datetimeFigureOut">
              <a:rPr lang="en-US" smtClean="0"/>
              <a:t>3/2/2026</a:t>
            </a:fld>
            <a:endParaRPr lang="en-US"/>
          </a:p>
        </p:txBody>
      </p:sp>
      <p:sp>
        <p:nvSpPr>
          <p:cNvPr id="8" name="Footer Placeholder 7">
            <a:extLst>
              <a:ext uri="{FF2B5EF4-FFF2-40B4-BE49-F238E27FC236}">
                <a16:creationId xmlns:a16="http://schemas.microsoft.com/office/drawing/2014/main" id="{945EB0CA-6B1B-4BE9-BBDD-76383F7F3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C272D1-768B-4BA4-8DF5-ADAD82D8651D}"/>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82884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399B-7210-4B04-BC5D-DA8F98FC4F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74056A-9DD5-4229-ACEE-AB4B10CF5F86}"/>
              </a:ext>
            </a:extLst>
          </p:cNvPr>
          <p:cNvSpPr>
            <a:spLocks noGrp="1"/>
          </p:cNvSpPr>
          <p:nvPr>
            <p:ph type="dt" sz="half" idx="10"/>
          </p:nvPr>
        </p:nvSpPr>
        <p:spPr/>
        <p:txBody>
          <a:bodyPr/>
          <a:lstStyle/>
          <a:p>
            <a:fld id="{2E832E1A-BA27-408E-957C-6ECE8681AD5D}" type="datetimeFigureOut">
              <a:rPr lang="en-US" smtClean="0"/>
              <a:t>3/2/2026</a:t>
            </a:fld>
            <a:endParaRPr lang="en-US"/>
          </a:p>
        </p:txBody>
      </p:sp>
      <p:sp>
        <p:nvSpPr>
          <p:cNvPr id="4" name="Footer Placeholder 3">
            <a:extLst>
              <a:ext uri="{FF2B5EF4-FFF2-40B4-BE49-F238E27FC236}">
                <a16:creationId xmlns:a16="http://schemas.microsoft.com/office/drawing/2014/main" id="{9CBE34C9-6F42-4A4D-A7C9-8898400830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1F58AC-0D1D-4BA2-B970-E74192855221}"/>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861892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8CFBD-B9B1-4EA2-9142-EAF119BA6D4B}"/>
              </a:ext>
            </a:extLst>
          </p:cNvPr>
          <p:cNvSpPr>
            <a:spLocks noGrp="1"/>
          </p:cNvSpPr>
          <p:nvPr>
            <p:ph type="dt" sz="half" idx="10"/>
          </p:nvPr>
        </p:nvSpPr>
        <p:spPr/>
        <p:txBody>
          <a:bodyPr/>
          <a:lstStyle/>
          <a:p>
            <a:fld id="{2E832E1A-BA27-408E-957C-6ECE8681AD5D}" type="datetimeFigureOut">
              <a:rPr lang="en-US" smtClean="0"/>
              <a:t>3/2/2026</a:t>
            </a:fld>
            <a:endParaRPr lang="en-US"/>
          </a:p>
        </p:txBody>
      </p:sp>
      <p:sp>
        <p:nvSpPr>
          <p:cNvPr id="3" name="Footer Placeholder 2">
            <a:extLst>
              <a:ext uri="{FF2B5EF4-FFF2-40B4-BE49-F238E27FC236}">
                <a16:creationId xmlns:a16="http://schemas.microsoft.com/office/drawing/2014/main" id="{03AEBF62-3E4D-4C47-9008-DFD9F480DD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BDE7AB-5695-4EFF-9D1F-83EBF4757D01}"/>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3062103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FCCA-7987-40F1-BB6C-FC38E9D75C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DEA91D-C405-4FD2-8E89-17DE7F386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E66BFB-9199-45D9-ABDE-3961E93DC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1C26A-F23C-470A-BF14-34CE45253722}"/>
              </a:ext>
            </a:extLst>
          </p:cNvPr>
          <p:cNvSpPr>
            <a:spLocks noGrp="1"/>
          </p:cNvSpPr>
          <p:nvPr>
            <p:ph type="dt" sz="half" idx="10"/>
          </p:nvPr>
        </p:nvSpPr>
        <p:spPr/>
        <p:txBody>
          <a:bodyPr/>
          <a:lstStyle/>
          <a:p>
            <a:fld id="{2E832E1A-BA27-408E-957C-6ECE8681AD5D}" type="datetimeFigureOut">
              <a:rPr lang="en-US" smtClean="0"/>
              <a:t>3/2/2026</a:t>
            </a:fld>
            <a:endParaRPr lang="en-US"/>
          </a:p>
        </p:txBody>
      </p:sp>
      <p:sp>
        <p:nvSpPr>
          <p:cNvPr id="6" name="Footer Placeholder 5">
            <a:extLst>
              <a:ext uri="{FF2B5EF4-FFF2-40B4-BE49-F238E27FC236}">
                <a16:creationId xmlns:a16="http://schemas.microsoft.com/office/drawing/2014/main" id="{691A1E9D-7F85-4F6D-B96C-F2ACD936F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26561-7DA5-4DB5-B07E-664E6810A2E7}"/>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568113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F3A3-40B5-4CC2-8DA9-F2D970E96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343F80-9EC5-4618-8220-F355385FAD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3F82FB-00F7-4BB6-9997-C9ED9136E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8230F4-1076-4D3A-990B-952493F47F45}"/>
              </a:ext>
            </a:extLst>
          </p:cNvPr>
          <p:cNvSpPr>
            <a:spLocks noGrp="1"/>
          </p:cNvSpPr>
          <p:nvPr>
            <p:ph type="dt" sz="half" idx="10"/>
          </p:nvPr>
        </p:nvSpPr>
        <p:spPr/>
        <p:txBody>
          <a:bodyPr/>
          <a:lstStyle/>
          <a:p>
            <a:fld id="{2E832E1A-BA27-408E-957C-6ECE8681AD5D}" type="datetimeFigureOut">
              <a:rPr lang="en-US" smtClean="0"/>
              <a:t>3/2/2026</a:t>
            </a:fld>
            <a:endParaRPr lang="en-US"/>
          </a:p>
        </p:txBody>
      </p:sp>
      <p:sp>
        <p:nvSpPr>
          <p:cNvPr id="6" name="Footer Placeholder 5">
            <a:extLst>
              <a:ext uri="{FF2B5EF4-FFF2-40B4-BE49-F238E27FC236}">
                <a16:creationId xmlns:a16="http://schemas.microsoft.com/office/drawing/2014/main" id="{7C41FB8D-80FC-40BC-B278-EAD701F22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A53B3-0A93-4D12-82F4-C86EC89D4D19}"/>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363234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FEBBB-BD67-42B5-AB70-F646DA4DA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B88189-C7D0-48F6-AF3E-FFE07EF683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FB44A-3AEB-4B52-9907-DB6688AC80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32E1A-BA27-408E-957C-6ECE8681AD5D}" type="datetimeFigureOut">
              <a:rPr lang="en-US" smtClean="0"/>
              <a:t>3/2/2026</a:t>
            </a:fld>
            <a:endParaRPr lang="en-US"/>
          </a:p>
        </p:txBody>
      </p:sp>
      <p:sp>
        <p:nvSpPr>
          <p:cNvPr id="5" name="Footer Placeholder 4">
            <a:extLst>
              <a:ext uri="{FF2B5EF4-FFF2-40B4-BE49-F238E27FC236}">
                <a16:creationId xmlns:a16="http://schemas.microsoft.com/office/drawing/2014/main" id="{EA245205-5E42-48AC-BF8A-A613BD29B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1AA2A7-3659-42CC-AC00-5CA240D0C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5E27A-E49C-494B-A4D4-B7E1F97B1F8F}" type="slidenum">
              <a:rPr lang="en-US" smtClean="0"/>
              <a:t>‹#›</a:t>
            </a:fld>
            <a:endParaRPr lang="en-US"/>
          </a:p>
        </p:txBody>
      </p:sp>
    </p:spTree>
    <p:extLst>
      <p:ext uri="{BB962C8B-B14F-4D97-AF65-F5344CB8AC3E}">
        <p14:creationId xmlns:p14="http://schemas.microsoft.com/office/powerpoint/2010/main" val="205232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7" r:id="rId14"/>
    <p:sldLayoutId id="214748366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1.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3.mp4"/><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11" Type="http://schemas.microsoft.com/office/2007/relationships/hdphoto" Target="../media/hdphoto6.wdp"/><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video" Target="../media/media3.mp4"/><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4.png"/><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4085791" y="1500703"/>
            <a:ext cx="3962400" cy="39624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44" name="TextBox 43"/>
            <p:cNvSpPr txBox="1"/>
            <p:nvPr/>
          </p:nvSpPr>
          <p:spPr>
            <a:xfrm>
              <a:off x="4188749" y="3178366"/>
              <a:ext cx="3352800" cy="553998"/>
            </a:xfrm>
            <a:prstGeom prst="rect">
              <a:avLst/>
            </a:prstGeom>
            <a:noFill/>
          </p:spPr>
          <p:txBody>
            <a:bodyPr wrap="square" lIns="0" tIns="0" rIns="0" bIns="0" rtlCol="0">
              <a:spAutoFit/>
            </a:bodyPr>
            <a:lstStyle/>
            <a:p>
              <a:pPr algn="ctr" defTabSz="914377">
                <a:defRPr/>
              </a:pPr>
              <a:r>
                <a:rPr lang="en-US" sz="3600">
                  <a:solidFill>
                    <a:prstClr val="white"/>
                  </a:solidFill>
                  <a:latin typeface="#9Slide03 IcielPanton Black" panose="00000A00000000000000" pitchFamily="2" charset="0"/>
                </a:rPr>
                <a:t>CÓ GÌ Ở</a:t>
              </a:r>
            </a:p>
          </p:txBody>
        </p:sp>
      </p:grpSp>
      <p:sp>
        <p:nvSpPr>
          <p:cNvPr id="55" name="Oval 54"/>
          <p:cNvSpPr/>
          <p:nvPr/>
        </p:nvSpPr>
        <p:spPr>
          <a:xfrm>
            <a:off x="4267199" y="1524000"/>
            <a:ext cx="3810003" cy="381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C6E51"/>
              </a:solidFill>
              <a:latin typeface="#9Slide02 Noi dung dai"/>
            </a:endParaRPr>
          </a:p>
        </p:txBody>
      </p:sp>
      <p:sp>
        <p:nvSpPr>
          <p:cNvPr id="56" name="Oval 55"/>
          <p:cNvSpPr/>
          <p:nvPr/>
        </p:nvSpPr>
        <p:spPr>
          <a:xfrm>
            <a:off x="4788627" y="2045427"/>
            <a:ext cx="2767148" cy="276714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57" name="Oval 56"/>
          <p:cNvSpPr/>
          <p:nvPr/>
        </p:nvSpPr>
        <p:spPr>
          <a:xfrm>
            <a:off x="5234184" y="2490984"/>
            <a:ext cx="1876032" cy="187603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58" name="Oval 57"/>
          <p:cNvSpPr/>
          <p:nvPr/>
        </p:nvSpPr>
        <p:spPr>
          <a:xfrm>
            <a:off x="5750094" y="3006894"/>
            <a:ext cx="844215" cy="84421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59" name="Arc 58"/>
          <p:cNvSpPr/>
          <p:nvPr/>
        </p:nvSpPr>
        <p:spPr>
          <a:xfrm rot="20481717">
            <a:off x="3184955" y="630268"/>
            <a:ext cx="5974491" cy="5597461"/>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60" name="Arc 59"/>
          <p:cNvSpPr/>
          <p:nvPr/>
        </p:nvSpPr>
        <p:spPr>
          <a:xfrm rot="20568184">
            <a:off x="1902153" y="-778898"/>
            <a:ext cx="8393544" cy="8439924"/>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61" name="Arc 60"/>
          <p:cNvSpPr/>
          <p:nvPr/>
        </p:nvSpPr>
        <p:spPr>
          <a:xfrm rot="20424303">
            <a:off x="613256" y="-2157852"/>
            <a:ext cx="11028099" cy="10910927"/>
          </a:xfrm>
          <a:prstGeom prst="arc">
            <a:avLst>
              <a:gd name="adj1" fmla="val 16628503"/>
              <a:gd name="adj2" fmla="val 16036918"/>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45" name="Arc 44"/>
          <p:cNvSpPr/>
          <p:nvPr/>
        </p:nvSpPr>
        <p:spPr>
          <a:xfrm rot="20416599">
            <a:off x="3439060" y="992030"/>
            <a:ext cx="5390129" cy="4979748"/>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46" name="Arc 45"/>
          <p:cNvSpPr/>
          <p:nvPr/>
        </p:nvSpPr>
        <p:spPr>
          <a:xfrm rot="20617034">
            <a:off x="2824933" y="631668"/>
            <a:ext cx="6405347" cy="5938187"/>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47" name="Arc 46"/>
          <p:cNvSpPr/>
          <p:nvPr/>
        </p:nvSpPr>
        <p:spPr>
          <a:xfrm rot="21406139">
            <a:off x="4790913" y="2281807"/>
            <a:ext cx="2457451" cy="22860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48" name="Arc 47"/>
          <p:cNvSpPr/>
          <p:nvPr/>
        </p:nvSpPr>
        <p:spPr>
          <a:xfrm rot="21264636">
            <a:off x="4412358" y="1974695"/>
            <a:ext cx="3194999" cy="2987348"/>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49" name="Arc 48"/>
          <p:cNvSpPr/>
          <p:nvPr/>
        </p:nvSpPr>
        <p:spPr>
          <a:xfrm rot="21042090">
            <a:off x="4104942" y="1697509"/>
            <a:ext cx="3830631" cy="3721251"/>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50" name="Arc 49"/>
          <p:cNvSpPr/>
          <p:nvPr/>
        </p:nvSpPr>
        <p:spPr>
          <a:xfrm rot="20884398">
            <a:off x="3771731" y="1350256"/>
            <a:ext cx="4511751" cy="4296077"/>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51" name="Arc 50"/>
          <p:cNvSpPr/>
          <p:nvPr/>
        </p:nvSpPr>
        <p:spPr>
          <a:xfrm rot="20481717">
            <a:off x="3040361" y="656808"/>
            <a:ext cx="5974491" cy="5597461"/>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52" name="Arc 51"/>
          <p:cNvSpPr/>
          <p:nvPr/>
        </p:nvSpPr>
        <p:spPr>
          <a:xfrm>
            <a:off x="5171915" y="2597332"/>
            <a:ext cx="1790700" cy="1665675"/>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53" name="Arc 52"/>
          <p:cNvSpPr/>
          <p:nvPr/>
        </p:nvSpPr>
        <p:spPr>
          <a:xfrm rot="489092">
            <a:off x="5535871" y="2874629"/>
            <a:ext cx="1160044" cy="1083579"/>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54" name="Arc 53"/>
          <p:cNvSpPr/>
          <p:nvPr/>
        </p:nvSpPr>
        <p:spPr>
          <a:xfrm rot="1249885">
            <a:off x="5841879" y="3133573"/>
            <a:ext cx="660643" cy="590855"/>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9Slide02 Noi dung dai"/>
            </a:endParaRPr>
          </a:p>
        </p:txBody>
      </p:sp>
      <p:sp>
        <p:nvSpPr>
          <p:cNvPr id="10" name="Donut 9"/>
          <p:cNvSpPr/>
          <p:nvPr/>
        </p:nvSpPr>
        <p:spPr>
          <a:xfrm>
            <a:off x="4501496" y="2286001"/>
            <a:ext cx="1371600" cy="13716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black"/>
              </a:solidFill>
              <a:latin typeface="#9Slide02 Noi dung dai"/>
            </a:endParaRPr>
          </a:p>
        </p:txBody>
      </p:sp>
      <p:sp>
        <p:nvSpPr>
          <p:cNvPr id="11" name="Donut 10"/>
          <p:cNvSpPr/>
          <p:nvPr/>
        </p:nvSpPr>
        <p:spPr>
          <a:xfrm>
            <a:off x="6210300" y="3276600"/>
            <a:ext cx="762000" cy="7620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black"/>
              </a:solidFill>
              <a:latin typeface="#9Slide02 Noi dung dai"/>
            </a:endParaRPr>
          </a:p>
        </p:txBody>
      </p:sp>
      <p:sp>
        <p:nvSpPr>
          <p:cNvPr id="12" name="Donut 11"/>
          <p:cNvSpPr/>
          <p:nvPr/>
        </p:nvSpPr>
        <p:spPr>
          <a:xfrm>
            <a:off x="6057900" y="4229100"/>
            <a:ext cx="838200" cy="83820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black"/>
              </a:solidFill>
              <a:latin typeface="#9Slide02 Noi dung dai"/>
            </a:endParaRPr>
          </a:p>
        </p:txBody>
      </p:sp>
      <p:sp>
        <p:nvSpPr>
          <p:cNvPr id="13" name="Donut 12"/>
          <p:cNvSpPr/>
          <p:nvPr/>
        </p:nvSpPr>
        <p:spPr>
          <a:xfrm>
            <a:off x="7467600" y="3276600"/>
            <a:ext cx="609600" cy="6096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black"/>
              </a:solidFill>
              <a:latin typeface="#9Slide02 Noi dung dai"/>
            </a:endParaRPr>
          </a:p>
        </p:txBody>
      </p:sp>
      <p:cxnSp>
        <p:nvCxnSpPr>
          <p:cNvPr id="14" name="Straight Connector 13"/>
          <p:cNvCxnSpPr/>
          <p:nvPr/>
        </p:nvCxnSpPr>
        <p:spPr>
          <a:xfrm flipV="1">
            <a:off x="6387194" y="840921"/>
            <a:ext cx="1017815" cy="838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6596743" y="1774371"/>
            <a:ext cx="1763487" cy="1790700"/>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16" name="Multiply 15"/>
          <p:cNvSpPr/>
          <p:nvPr/>
        </p:nvSpPr>
        <p:spPr>
          <a:xfrm rot="20028486">
            <a:off x="3948942" y="3752851"/>
            <a:ext cx="1763487"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17" name="12-Point Star 16"/>
          <p:cNvSpPr/>
          <p:nvPr/>
        </p:nvSpPr>
        <p:spPr>
          <a:xfrm>
            <a:off x="1554803" y="2332183"/>
            <a:ext cx="1386328" cy="1320936"/>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18" name="Oval 17"/>
          <p:cNvSpPr/>
          <p:nvPr/>
        </p:nvSpPr>
        <p:spPr>
          <a:xfrm>
            <a:off x="1949315" y="2705268"/>
            <a:ext cx="597303" cy="57133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19" name="Multiply 18"/>
          <p:cNvSpPr/>
          <p:nvPr/>
        </p:nvSpPr>
        <p:spPr>
          <a:xfrm rot="15698754">
            <a:off x="8664882" y="2757770"/>
            <a:ext cx="1763487" cy="1790700"/>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20" name="Multiply 19"/>
          <p:cNvSpPr/>
          <p:nvPr/>
        </p:nvSpPr>
        <p:spPr>
          <a:xfrm rot="2163725">
            <a:off x="2723858" y="833621"/>
            <a:ext cx="1763487"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21" name="Donut 20"/>
          <p:cNvSpPr/>
          <p:nvPr/>
        </p:nvSpPr>
        <p:spPr>
          <a:xfrm>
            <a:off x="2159256" y="4251513"/>
            <a:ext cx="1726945" cy="1726945"/>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black"/>
              </a:solidFill>
              <a:latin typeface="#9Slide02 Noi dung dai"/>
            </a:endParaRPr>
          </a:p>
        </p:txBody>
      </p:sp>
      <p:sp>
        <p:nvSpPr>
          <p:cNvPr id="22" name="Donut 21"/>
          <p:cNvSpPr/>
          <p:nvPr/>
        </p:nvSpPr>
        <p:spPr>
          <a:xfrm>
            <a:off x="8946757" y="1260021"/>
            <a:ext cx="1371600" cy="13716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black"/>
              </a:solidFill>
              <a:latin typeface="#9Slide02 Noi dung dai"/>
            </a:endParaRPr>
          </a:p>
        </p:txBody>
      </p:sp>
      <p:sp>
        <p:nvSpPr>
          <p:cNvPr id="23" name="Donut 22"/>
          <p:cNvSpPr/>
          <p:nvPr/>
        </p:nvSpPr>
        <p:spPr>
          <a:xfrm>
            <a:off x="8151667" y="4733983"/>
            <a:ext cx="762000" cy="7620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black"/>
              </a:solidFill>
              <a:latin typeface="#9Slide02 Noi dung dai"/>
            </a:endParaRPr>
          </a:p>
        </p:txBody>
      </p:sp>
      <p:sp>
        <p:nvSpPr>
          <p:cNvPr id="24" name="Multiply 23"/>
          <p:cNvSpPr/>
          <p:nvPr/>
        </p:nvSpPr>
        <p:spPr>
          <a:xfrm rot="20028486">
            <a:off x="9396450" y="4510859"/>
            <a:ext cx="1763487"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25" name="Multiply 24"/>
          <p:cNvSpPr/>
          <p:nvPr/>
        </p:nvSpPr>
        <p:spPr>
          <a:xfrm rot="17076524">
            <a:off x="9396450" y="4510859"/>
            <a:ext cx="1763487"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3" name="Rectangle 2"/>
          <p:cNvSpPr/>
          <p:nvPr/>
        </p:nvSpPr>
        <p:spPr>
          <a:xfrm>
            <a:off x="-78920" y="3345759"/>
            <a:ext cx="12651920" cy="350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2" name="Rectangle 1"/>
          <p:cNvSpPr/>
          <p:nvPr/>
        </p:nvSpPr>
        <p:spPr>
          <a:xfrm>
            <a:off x="-102035" y="-151108"/>
            <a:ext cx="12675036" cy="35557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CE54">
                  <a:lumMod val="60000"/>
                  <a:lumOff val="40000"/>
                </a:srgbClr>
              </a:solidFill>
              <a:latin typeface="#9Slide02 Noi dung dai"/>
            </a:endParaRPr>
          </a:p>
        </p:txBody>
      </p:sp>
      <p:sp>
        <p:nvSpPr>
          <p:cNvPr id="8" name="Rectangle 7"/>
          <p:cNvSpPr/>
          <p:nvPr/>
        </p:nvSpPr>
        <p:spPr>
          <a:xfrm>
            <a:off x="-124973" y="-142967"/>
            <a:ext cx="12697973" cy="3352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CE54">
                  <a:lumMod val="60000"/>
                  <a:lumOff val="40000"/>
                </a:srgbClr>
              </a:solidFill>
              <a:latin typeface="#9Slide02 Noi dung dai"/>
            </a:endParaRPr>
          </a:p>
        </p:txBody>
      </p:sp>
      <p:sp>
        <p:nvSpPr>
          <p:cNvPr id="9" name="Rectangle 8"/>
          <p:cNvSpPr/>
          <p:nvPr/>
        </p:nvSpPr>
        <p:spPr>
          <a:xfrm>
            <a:off x="-115141" y="3209834"/>
            <a:ext cx="12697973" cy="36748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6" name="Rectangle 5"/>
          <p:cNvSpPr/>
          <p:nvPr/>
        </p:nvSpPr>
        <p:spPr>
          <a:xfrm>
            <a:off x="-143157" y="-142967"/>
            <a:ext cx="12697973" cy="3352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CE54">
                  <a:lumMod val="60000"/>
                  <a:lumOff val="40000"/>
                </a:srgbClr>
              </a:solidFill>
              <a:latin typeface="#9Slide02 Noi dung dai"/>
            </a:endParaRPr>
          </a:p>
        </p:txBody>
      </p:sp>
      <p:sp>
        <p:nvSpPr>
          <p:cNvPr id="7" name="Rectangle 6"/>
          <p:cNvSpPr/>
          <p:nvPr/>
        </p:nvSpPr>
        <p:spPr>
          <a:xfrm>
            <a:off x="-155814" y="3209834"/>
            <a:ext cx="12744055" cy="367480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4" name="Rectangle 3"/>
          <p:cNvSpPr/>
          <p:nvPr/>
        </p:nvSpPr>
        <p:spPr>
          <a:xfrm>
            <a:off x="-270357" y="-158745"/>
            <a:ext cx="12853188" cy="34203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CE54">
                  <a:lumMod val="60000"/>
                  <a:lumOff val="40000"/>
                </a:srgbClr>
              </a:solidFill>
              <a:latin typeface="#9Slide02 Noi dung dai"/>
            </a:endParaRPr>
          </a:p>
        </p:txBody>
      </p:sp>
      <p:sp>
        <p:nvSpPr>
          <p:cNvPr id="5" name="Rectangle 4"/>
          <p:cNvSpPr/>
          <p:nvPr/>
        </p:nvSpPr>
        <p:spPr>
          <a:xfrm>
            <a:off x="-270357" y="3244444"/>
            <a:ext cx="12853188" cy="362441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CE54">
                  <a:lumMod val="60000"/>
                  <a:lumOff val="40000"/>
                </a:srgbClr>
              </a:solidFill>
              <a:latin typeface="#9Slide02 Noi dung dai"/>
            </a:endParaRPr>
          </a:p>
        </p:txBody>
      </p:sp>
      <p:sp>
        <p:nvSpPr>
          <p:cNvPr id="62" name="Rectangle 61"/>
          <p:cNvSpPr/>
          <p:nvPr/>
        </p:nvSpPr>
        <p:spPr>
          <a:xfrm>
            <a:off x="-261585" y="-171918"/>
            <a:ext cx="6845709" cy="725491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63" name="Rectangle 62"/>
          <p:cNvSpPr/>
          <p:nvPr/>
        </p:nvSpPr>
        <p:spPr>
          <a:xfrm>
            <a:off x="5934069" y="-211783"/>
            <a:ext cx="6620747" cy="72739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64" name="Decagon 63"/>
          <p:cNvSpPr/>
          <p:nvPr/>
        </p:nvSpPr>
        <p:spPr>
          <a:xfrm>
            <a:off x="3810000" y="1066800"/>
            <a:ext cx="4724400" cy="47244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sp>
        <p:nvSpPr>
          <p:cNvPr id="65" name="Oval 64"/>
          <p:cNvSpPr/>
          <p:nvPr/>
        </p:nvSpPr>
        <p:spPr>
          <a:xfrm>
            <a:off x="4419600" y="1676400"/>
            <a:ext cx="3505200" cy="3505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9Slide02 Noi dung dai"/>
            </a:endParaRPr>
          </a:p>
        </p:txBody>
      </p:sp>
      <p:cxnSp>
        <p:nvCxnSpPr>
          <p:cNvPr id="66" name="Straight Connector 65"/>
          <p:cNvCxnSpPr/>
          <p:nvPr/>
        </p:nvCxnSpPr>
        <p:spPr>
          <a:xfrm>
            <a:off x="1905000" y="23622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010400" y="45720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544543" y="2985726"/>
            <a:ext cx="5204944" cy="738664"/>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defTabSz="914377">
              <a:defRPr/>
            </a:pPr>
            <a:r>
              <a:rPr lang="en-US" sz="4800" dirty="0">
                <a:solidFill>
                  <a:prstClr val="white"/>
                </a:solidFill>
                <a:latin typeface="#9Slide03 IcielPanton Black" panose="00000A00000000000000" pitchFamily="2" charset="0"/>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4061530" y="752781"/>
            <a:ext cx="487363" cy="487363"/>
          </a:xfrm>
          <a:prstGeom prst="rect">
            <a:avLst/>
          </a:prstGeom>
        </p:spPr>
      </p:pic>
    </p:spTree>
    <p:extLst>
      <p:ext uri="{BB962C8B-B14F-4D97-AF65-F5344CB8AC3E}">
        <p14:creationId xmlns:p14="http://schemas.microsoft.com/office/powerpoint/2010/main" val="1563230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7 L 0.75 -3.7037E-7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71604-5F2D-B813-D10D-A67F2530B6DE}"/>
              </a:ext>
            </a:extLst>
          </p:cNvPr>
          <p:cNvPicPr>
            <a:picLocks noChangeAspect="1"/>
          </p:cNvPicPr>
          <p:nvPr/>
        </p:nvPicPr>
        <p:blipFill>
          <a:blip r:embed="rId2"/>
          <a:stretch>
            <a:fillRect/>
          </a:stretch>
        </p:blipFill>
        <p:spPr>
          <a:xfrm>
            <a:off x="-10633" y="0"/>
            <a:ext cx="12782616" cy="7696200"/>
          </a:xfrm>
          <a:prstGeom prst="rect">
            <a:avLst/>
          </a:prstGeom>
        </p:spPr>
      </p:pic>
      <p:sp>
        <p:nvSpPr>
          <p:cNvPr id="16" name="Rectangle: Rounded Corners 15">
            <a:extLst>
              <a:ext uri="{FF2B5EF4-FFF2-40B4-BE49-F238E27FC236}">
                <a16:creationId xmlns:a16="http://schemas.microsoft.com/office/drawing/2014/main" id="{5219310E-5E82-2F51-D273-710641842AF9}"/>
              </a:ext>
            </a:extLst>
          </p:cNvPr>
          <p:cNvSpPr/>
          <p:nvPr/>
        </p:nvSpPr>
        <p:spPr>
          <a:xfrm>
            <a:off x="632743" y="2029866"/>
            <a:ext cx="10338365" cy="2001465"/>
          </a:xfrm>
          <a:prstGeom prst="roundRect">
            <a:avLst>
              <a:gd name="adj" fmla="val 983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vi-VN" sz="4800" kern="0" dirty="0">
                <a:solidFill>
                  <a:prstClr val="white"/>
                </a:solidFill>
                <a:latin typeface="Arial" panose="020B0604020202020204" pitchFamily="34" charset="0"/>
                <a:cs typeface="Arial" panose="020B0604020202020204" pitchFamily="34" charset="0"/>
              </a:rPr>
              <a:t> 2. </a:t>
            </a:r>
            <a:r>
              <a:rPr lang="fr-FR" sz="4800" b="1" dirty="0" err="1">
                <a:latin typeface="Arial" panose="020B0604020202020204" pitchFamily="34" charset="0"/>
                <a:cs typeface="Arial" panose="020B0604020202020204" pitchFamily="34" charset="0"/>
              </a:rPr>
              <a:t>Lịch</a:t>
            </a:r>
            <a:r>
              <a:rPr lang="fr-FR" sz="4800" b="1" dirty="0">
                <a:latin typeface="Arial" panose="020B0604020202020204" pitchFamily="34" charset="0"/>
                <a:cs typeface="Arial" panose="020B0604020202020204" pitchFamily="34" charset="0"/>
              </a:rPr>
              <a:t> </a:t>
            </a:r>
            <a:r>
              <a:rPr lang="vi-VN" sz="4800" b="1" dirty="0">
                <a:latin typeface="Arial" panose="020B0604020202020204" pitchFamily="34" charset="0"/>
                <a:cs typeface="Arial" panose="020B0604020202020204" pitchFamily="34" charset="0"/>
              </a:rPr>
              <a:t>sử hình thành và phát triển của lực lượng vũ trang thành phố Hải Phòng</a:t>
            </a:r>
            <a:r>
              <a:rPr lang="en-VN" sz="4800" dirty="0">
                <a:latin typeface="Arial" panose="020B0604020202020204" pitchFamily="34" charset="0"/>
                <a:cs typeface="Arial" panose="020B0604020202020204" pitchFamily="34" charset="0"/>
              </a:rPr>
              <a:t> </a:t>
            </a:r>
            <a:endParaRPr lang="en-US" sz="4800" kern="0" dirty="0">
              <a:solidFill>
                <a:prstClr val="white"/>
              </a:solidFill>
              <a:latin typeface="Arial" panose="020B0604020202020204" pitchFamily="34" charset="0"/>
              <a:cs typeface="Arial" panose="020B0604020202020204" pitchFamily="34" charset="0"/>
            </a:endParaRPr>
          </a:p>
        </p:txBody>
      </p:sp>
      <p:sp>
        <p:nvSpPr>
          <p:cNvPr id="2" name="Freeform 2"/>
          <p:cNvSpPr/>
          <p:nvPr/>
        </p:nvSpPr>
        <p:spPr>
          <a:xfrm flipH="1">
            <a:off x="-220375" y="4863033"/>
            <a:ext cx="2201575" cy="2001465"/>
          </a:xfrm>
          <a:custGeom>
            <a:avLst/>
            <a:gdLst/>
            <a:ahLst/>
            <a:cxnLst/>
            <a:rect l="l" t="t" r="r" b="b"/>
            <a:pathLst>
              <a:path w="8001827" h="7461704">
                <a:moveTo>
                  <a:pt x="8001827" y="0"/>
                </a:moveTo>
                <a:lnTo>
                  <a:pt x="0" y="0"/>
                </a:lnTo>
                <a:lnTo>
                  <a:pt x="0" y="7461704"/>
                </a:lnTo>
                <a:lnTo>
                  <a:pt x="8001827" y="7461704"/>
                </a:lnTo>
                <a:lnTo>
                  <a:pt x="8001827"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1410748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4274FAE3-4626-C48F-949B-D7480C00A2D3}"/>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Graphic 5" descr="Video camera with solid fill">
            <a:hlinkClick r:id="rId2" action="ppaction://hlinksldjump"/>
            <a:extLst>
              <a:ext uri="{FF2B5EF4-FFF2-40B4-BE49-F238E27FC236}">
                <a16:creationId xmlns:a16="http://schemas.microsoft.com/office/drawing/2014/main" id="{3A253D2D-AE77-1FD2-D8C6-61C47C63E4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86" y="1124158"/>
            <a:ext cx="1340513" cy="1340513"/>
          </a:xfrm>
          <a:prstGeom prst="rect">
            <a:avLst/>
          </a:prstGeom>
        </p:spPr>
      </p:pic>
      <p:sp>
        <p:nvSpPr>
          <p:cNvPr id="7" name="TextBox 6">
            <a:extLst>
              <a:ext uri="{FF2B5EF4-FFF2-40B4-BE49-F238E27FC236}">
                <a16:creationId xmlns:a16="http://schemas.microsoft.com/office/drawing/2014/main" id="{1EC66905-8E7F-60C9-2424-C24E9E9F66E1}"/>
              </a:ext>
            </a:extLst>
          </p:cNvPr>
          <p:cNvSpPr txBox="1"/>
          <p:nvPr/>
        </p:nvSpPr>
        <p:spPr>
          <a:xfrm>
            <a:off x="1610065" y="531324"/>
            <a:ext cx="10246655" cy="2409890"/>
          </a:xfrm>
          <a:prstGeom prst="rect">
            <a:avLst/>
          </a:prstGeom>
          <a:noFill/>
        </p:spPr>
        <p:txBody>
          <a:bodyPr wrap="square">
            <a:spAutoFit/>
          </a:bodyPr>
          <a:lstStyle/>
          <a:p>
            <a:pPr lvl="0" indent="180340" algn="just">
              <a:lnSpc>
                <a:spcPct val="120000"/>
              </a:lnSpc>
              <a:spcAft>
                <a:spcPts val="600"/>
              </a:spcAft>
              <a:defRPr/>
            </a:pPr>
            <a:r>
              <a:rPr kumimoji="0" lang="en-US" sz="2800" b="1" i="0" u="none" strike="noStrike" kern="1200" cap="none" spc="0" normalizeH="0" baseline="0" noProof="0" dirty="0" err="1">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Bước</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 1: </a:t>
            </a: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Đọc thông tin SGK, </a:t>
            </a:r>
            <a:endParaRPr lang="vi-VN" sz="2800" b="1" dirty="0">
              <a:solidFill>
                <a:srgbClr val="FF0000"/>
              </a:solidFill>
              <a:latin typeface="Arial" panose="020B0604020202020204" pitchFamily="34" charset="0"/>
              <a:cs typeface="Arial" panose="020B0604020202020204" pitchFamily="34" charset="0"/>
            </a:endParaRPr>
          </a:p>
          <a:p>
            <a:pPr marL="342900" indent="-342900">
              <a:buAutoNum type="arabicPeriod"/>
            </a:pPr>
            <a:r>
              <a:rPr lang="vi-VN" sz="2800" dirty="0"/>
              <a:t>Hãy nêu một số chiến công của lực lượng quân sự địa phương thành phố Hải Phòng theo bảng </a:t>
            </a:r>
          </a:p>
          <a:p>
            <a:pPr marL="342900" indent="-342900">
              <a:buAutoNum type="arabicPeriod"/>
            </a:pPr>
            <a:r>
              <a:rPr lang="vi-VN" sz="2800" dirty="0"/>
              <a:t>Hãy kể tên những người thân hoặc người xung quanh hoạt động trong lực lượng quân sự địa phương mà em biết?</a:t>
            </a:r>
            <a:endParaRPr lang="en-VN" sz="2800" dirty="0"/>
          </a:p>
        </p:txBody>
      </p:sp>
      <p:grpSp>
        <p:nvGrpSpPr>
          <p:cNvPr id="8" name="Group 7">
            <a:extLst>
              <a:ext uri="{FF2B5EF4-FFF2-40B4-BE49-F238E27FC236}">
                <a16:creationId xmlns:a16="http://schemas.microsoft.com/office/drawing/2014/main" id="{B9BBC836-EEFA-2A34-B5DA-50E152C2D2D1}"/>
              </a:ext>
            </a:extLst>
          </p:cNvPr>
          <p:cNvGrpSpPr/>
          <p:nvPr/>
        </p:nvGrpSpPr>
        <p:grpSpPr>
          <a:xfrm>
            <a:off x="320008" y="3472537"/>
            <a:ext cx="10519914" cy="1363819"/>
            <a:chOff x="320009" y="3228748"/>
            <a:chExt cx="9855190" cy="1363819"/>
          </a:xfrm>
        </p:grpSpPr>
        <p:pic>
          <p:nvPicPr>
            <p:cNvPr id="9" name="image33.jpg" descr="Image result for think pair share">
              <a:extLst>
                <a:ext uri="{FF2B5EF4-FFF2-40B4-BE49-F238E27FC236}">
                  <a16:creationId xmlns:a16="http://schemas.microsoft.com/office/drawing/2014/main" id="{B3A3E798-5652-56C4-FE86-EDC0F35195E0}"/>
                </a:ext>
              </a:extLst>
            </p:cNvPr>
            <p:cNvPicPr/>
            <p:nvPr/>
          </p:nvPicPr>
          <p:blipFill rotWithShape="1">
            <a:blip r:embed="rId5"/>
            <a:srcRect t="5485" r="4840" b="66004"/>
            <a:stretch/>
          </p:blipFill>
          <p:spPr>
            <a:xfrm>
              <a:off x="320009" y="3228748"/>
              <a:ext cx="2568567" cy="1010063"/>
            </a:xfrm>
            <a:prstGeom prst="rect">
              <a:avLst/>
            </a:prstGeom>
            <a:ln/>
          </p:spPr>
        </p:pic>
        <p:sp>
          <p:nvSpPr>
            <p:cNvPr id="10" name="TextBox 9">
              <a:extLst>
                <a:ext uri="{FF2B5EF4-FFF2-40B4-BE49-F238E27FC236}">
                  <a16:creationId xmlns:a16="http://schemas.microsoft.com/office/drawing/2014/main" id="{0110BA55-7274-4199-2D4B-64A6A0ABA8E3}"/>
                </a:ext>
              </a:extLst>
            </p:cNvPr>
            <p:cNvSpPr txBox="1"/>
            <p:nvPr/>
          </p:nvSpPr>
          <p:spPr>
            <a:xfrm>
              <a:off x="3048685" y="3654618"/>
              <a:ext cx="7126514" cy="937949"/>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a:t>
              </a: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á nhân ghi ra giấy note hoặc hoặc giấy A5</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2</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phút</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t>
              </a: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Noto Sans Symbols"/>
                <a:cs typeface="Arial" panose="020B0604020202020204" pitchFamily="34" charset="0"/>
              </a:endParaRPr>
            </a:p>
          </p:txBody>
        </p:sp>
      </p:grpSp>
      <p:grpSp>
        <p:nvGrpSpPr>
          <p:cNvPr id="11" name="Group 10">
            <a:extLst>
              <a:ext uri="{FF2B5EF4-FFF2-40B4-BE49-F238E27FC236}">
                <a16:creationId xmlns:a16="http://schemas.microsoft.com/office/drawing/2014/main" id="{98054B7F-8C32-7031-FA35-070FEE8340B6}"/>
              </a:ext>
            </a:extLst>
          </p:cNvPr>
          <p:cNvGrpSpPr/>
          <p:nvPr/>
        </p:nvGrpSpPr>
        <p:grpSpPr>
          <a:xfrm>
            <a:off x="2677773" y="4643934"/>
            <a:ext cx="9013374" cy="1010063"/>
            <a:chOff x="1720406" y="4390959"/>
            <a:chExt cx="9013374" cy="1010063"/>
          </a:xfrm>
        </p:grpSpPr>
        <p:pic>
          <p:nvPicPr>
            <p:cNvPr id="12" name="image33.jpg" descr="Image result for think pair share">
              <a:extLst>
                <a:ext uri="{FF2B5EF4-FFF2-40B4-BE49-F238E27FC236}">
                  <a16:creationId xmlns:a16="http://schemas.microsoft.com/office/drawing/2014/main" id="{F693F50B-DB2E-4C83-FFF9-231C3BCED1F6}"/>
                </a:ext>
              </a:extLst>
            </p:cNvPr>
            <p:cNvPicPr/>
            <p:nvPr/>
          </p:nvPicPr>
          <p:blipFill rotWithShape="1">
            <a:blip r:embed="rId5"/>
            <a:srcRect t="36083" b="35406"/>
            <a:stretch/>
          </p:blipFill>
          <p:spPr>
            <a:xfrm>
              <a:off x="1720406" y="4390959"/>
              <a:ext cx="2699195" cy="1010063"/>
            </a:xfrm>
            <a:prstGeom prst="rect">
              <a:avLst/>
            </a:prstGeom>
            <a:ln/>
          </p:spPr>
        </p:pic>
        <p:sp>
          <p:nvSpPr>
            <p:cNvPr id="13" name="TextBox 12">
              <a:extLst>
                <a:ext uri="{FF2B5EF4-FFF2-40B4-BE49-F238E27FC236}">
                  <a16:creationId xmlns:a16="http://schemas.microsoft.com/office/drawing/2014/main" id="{828C63FE-3639-2974-EF3D-2C38943FE939}"/>
                </a:ext>
              </a:extLst>
            </p:cNvPr>
            <p:cNvSpPr txBox="1"/>
            <p:nvPr/>
          </p:nvSpPr>
          <p:spPr>
            <a:xfrm>
              <a:off x="4231380" y="4614792"/>
              <a:ext cx="6502400" cy="494751"/>
            </a:xfrm>
            <a:prstGeom prst="rect">
              <a:avLst/>
            </a:prstGeom>
            <a:noFill/>
          </p:spPr>
          <p:txBody>
            <a:bodyPr wrap="square">
              <a:spAutoFit/>
            </a:bodyPr>
            <a:lstStyle/>
            <a:p>
              <a:pPr marR="0" lvl="0" algn="l" defTabSz="914400" rtl="0" eaLnBrk="1" fontAlgn="auto" latinLnBrk="0" hangingPunct="1">
                <a:lnSpc>
                  <a:spcPct val="120000"/>
                </a:lnSpc>
                <a:spcBef>
                  <a:spcPts val="0"/>
                </a:spcBef>
                <a:spcAft>
                  <a:spcPts val="600"/>
                </a:spcAft>
                <a:buClrTx/>
                <a:buSzTx/>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a:t>
              </a: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hia sẻ cặp đôi với nhau</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1</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phút</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t>
              </a: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Noto Sans Symbols"/>
                <a:cs typeface="Arial" panose="020B0604020202020204" pitchFamily="34" charset="0"/>
              </a:endParaRPr>
            </a:p>
          </p:txBody>
        </p:sp>
      </p:grpSp>
      <p:sp>
        <p:nvSpPr>
          <p:cNvPr id="15" name="TextBox 14">
            <a:extLst>
              <a:ext uri="{FF2B5EF4-FFF2-40B4-BE49-F238E27FC236}">
                <a16:creationId xmlns:a16="http://schemas.microsoft.com/office/drawing/2014/main" id="{C6ED2E52-5E7F-3FD5-4DF3-F94FF668B807}"/>
              </a:ext>
            </a:extLst>
          </p:cNvPr>
          <p:cNvSpPr txBox="1"/>
          <p:nvPr/>
        </p:nvSpPr>
        <p:spPr>
          <a:xfrm>
            <a:off x="3291212" y="3359552"/>
            <a:ext cx="6458856" cy="494751"/>
          </a:xfrm>
          <a:prstGeom prst="rect">
            <a:avLst/>
          </a:prstGeom>
          <a:noFill/>
        </p:spPr>
        <p:txBody>
          <a:bodyPr wrap="square">
            <a:spAutoFit/>
          </a:bodyPr>
          <a:lstStyle/>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Bước</a:t>
            </a:r>
            <a:r>
              <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 2: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Cambria" panose="02040503050406030204" pitchFamily="18" charset="0"/>
                <a:cs typeface="Arial" panose="020B0604020202020204" pitchFamily="34" charset="0"/>
              </a:rPr>
              <a:t>Think – Pair – Share</a:t>
            </a:r>
            <a:endPar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Freeform: Shape 32">
            <a:extLst>
              <a:ext uri="{FF2B5EF4-FFF2-40B4-BE49-F238E27FC236}">
                <a16:creationId xmlns:a16="http://schemas.microsoft.com/office/drawing/2014/main" id="{E5E02D5A-07DA-43C1-1488-187AF6327E83}"/>
              </a:ext>
            </a:extLst>
          </p:cNvPr>
          <p:cNvSpPr/>
          <p:nvPr/>
        </p:nvSpPr>
        <p:spPr>
          <a:xfrm>
            <a:off x="1669143" y="4409389"/>
            <a:ext cx="1161143" cy="696686"/>
          </a:xfrm>
          <a:custGeom>
            <a:avLst/>
            <a:gdLst>
              <a:gd name="connsiteX0" fmla="*/ 0 w 1161143"/>
              <a:gd name="connsiteY0" fmla="*/ 0 h 696686"/>
              <a:gd name="connsiteX1" fmla="*/ 0 w 1161143"/>
              <a:gd name="connsiteY1" fmla="*/ 696686 h 696686"/>
              <a:gd name="connsiteX2" fmla="*/ 1161143 w 1161143"/>
              <a:gd name="connsiteY2" fmla="*/ 696686 h 696686"/>
              <a:gd name="connsiteX3" fmla="*/ 1161143 w 1161143"/>
              <a:gd name="connsiteY3" fmla="*/ 696686 h 696686"/>
            </a:gdLst>
            <a:ahLst/>
            <a:cxnLst>
              <a:cxn ang="0">
                <a:pos x="connsiteX0" y="connsiteY0"/>
              </a:cxn>
              <a:cxn ang="0">
                <a:pos x="connsiteX1" y="connsiteY1"/>
              </a:cxn>
              <a:cxn ang="0">
                <a:pos x="connsiteX2" y="connsiteY2"/>
              </a:cxn>
              <a:cxn ang="0">
                <a:pos x="connsiteX3" y="connsiteY3"/>
              </a:cxn>
            </a:cxnLst>
            <a:rect l="l" t="t" r="r" b="b"/>
            <a:pathLst>
              <a:path w="1161143" h="696686">
                <a:moveTo>
                  <a:pt x="0" y="0"/>
                </a:moveTo>
                <a:lnTo>
                  <a:pt x="0" y="696686"/>
                </a:lnTo>
                <a:lnTo>
                  <a:pt x="1161143" y="696686"/>
                </a:lnTo>
                <a:lnTo>
                  <a:pt x="1161143" y="696686"/>
                </a:ln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FB1C932-DF01-5EA4-56FF-FE107F9FD5D0}"/>
              </a:ext>
            </a:extLst>
          </p:cNvPr>
          <p:cNvGrpSpPr/>
          <p:nvPr/>
        </p:nvGrpSpPr>
        <p:grpSpPr>
          <a:xfrm>
            <a:off x="4964401" y="5693919"/>
            <a:ext cx="6892319" cy="1010063"/>
            <a:chOff x="2815827" y="5454680"/>
            <a:chExt cx="8916780" cy="1010063"/>
          </a:xfrm>
        </p:grpSpPr>
        <p:pic>
          <p:nvPicPr>
            <p:cNvPr id="19" name="image33.jpg" descr="Image result for think pair share">
              <a:extLst>
                <a:ext uri="{FF2B5EF4-FFF2-40B4-BE49-F238E27FC236}">
                  <a16:creationId xmlns:a16="http://schemas.microsoft.com/office/drawing/2014/main" id="{1EF5FE11-3146-9635-FA9A-F806E8338412}"/>
                </a:ext>
              </a:extLst>
            </p:cNvPr>
            <p:cNvPicPr/>
            <p:nvPr/>
          </p:nvPicPr>
          <p:blipFill rotWithShape="1">
            <a:blip r:embed="rId5"/>
            <a:srcRect t="66431" b="5058"/>
            <a:stretch/>
          </p:blipFill>
          <p:spPr>
            <a:xfrm>
              <a:off x="2815827" y="5454680"/>
              <a:ext cx="2699195" cy="1010063"/>
            </a:xfrm>
            <a:prstGeom prst="rect">
              <a:avLst/>
            </a:prstGeom>
            <a:ln/>
          </p:spPr>
        </p:pic>
        <p:sp>
          <p:nvSpPr>
            <p:cNvPr id="20" name="TextBox 19">
              <a:extLst>
                <a:ext uri="{FF2B5EF4-FFF2-40B4-BE49-F238E27FC236}">
                  <a16:creationId xmlns:a16="http://schemas.microsoft.com/office/drawing/2014/main" id="{00209CF7-83BA-E852-9A57-F599805F0E97}"/>
                </a:ext>
              </a:extLst>
            </p:cNvPr>
            <p:cNvSpPr txBox="1"/>
            <p:nvPr/>
          </p:nvSpPr>
          <p:spPr>
            <a:xfrm>
              <a:off x="5374192" y="5527734"/>
              <a:ext cx="6358415" cy="707886"/>
            </a:xfrm>
            <a:prstGeom prst="rect">
              <a:avLst/>
            </a:prstGeom>
            <a:noFill/>
          </p:spPr>
          <p:txBody>
            <a:bodyPr wrap="square">
              <a:spAutoFit/>
            </a:bodyPr>
            <a:lstStyle/>
            <a:p>
              <a:pPr algn="just"/>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Mời</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HS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ngẫu</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nhiên</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nêu 1 ý nghĩa</a:t>
              </a:r>
              <a:r>
                <a:rPr lang="en-US" sz="20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rgbClr val="002060"/>
                  </a:solidFill>
                  <a:latin typeface="Arial" panose="020B0604020202020204" pitchFamily="34" charset="0"/>
                  <a:ea typeface="Cambria" panose="02040503050406030204" pitchFamily="18" charset="0"/>
                  <a:cs typeface="Arial" panose="020B0604020202020204" pitchFamily="34" charset="0"/>
                </a:rPr>
                <a:t>Người</a:t>
              </a:r>
              <a:r>
                <a:rPr lang="en-US" sz="20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rgbClr val="002060"/>
                  </a:solidFill>
                  <a:latin typeface="Arial" panose="020B0604020202020204" pitchFamily="34" charset="0"/>
                  <a:ea typeface="Cambria" panose="02040503050406030204" pitchFamily="18" charset="0"/>
                  <a:cs typeface="Arial" panose="020B0604020202020204" pitchFamily="34" charset="0"/>
                </a:rPr>
                <a:t>sau</a:t>
              </a:r>
              <a:r>
                <a:rPr lang="en-US" sz="20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rgbClr val="002060"/>
                  </a:solidFill>
                  <a:latin typeface="Arial" panose="020B0604020202020204" pitchFamily="34" charset="0"/>
                  <a:ea typeface="Cambria" panose="02040503050406030204" pitchFamily="18" charset="0"/>
                  <a:cs typeface="Arial" panose="020B0604020202020204" pitchFamily="34" charset="0"/>
                </a:rPr>
                <a:t>không</a:t>
              </a:r>
              <a:r>
                <a:rPr lang="en-US" sz="20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rgbClr val="002060"/>
                  </a:solidFill>
                  <a:latin typeface="Arial" panose="020B0604020202020204" pitchFamily="34" charset="0"/>
                  <a:ea typeface="Cambria" panose="02040503050406030204" pitchFamily="18" charset="0"/>
                  <a:cs typeface="Arial" panose="020B0604020202020204" pitchFamily="34" charset="0"/>
                </a:rPr>
                <a:t>trùng</a:t>
              </a:r>
              <a:r>
                <a:rPr lang="en-US" sz="20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rgbClr val="002060"/>
                  </a:solidFill>
                  <a:latin typeface="Arial" panose="020B0604020202020204" pitchFamily="34" charset="0"/>
                  <a:ea typeface="Cambria" panose="02040503050406030204" pitchFamily="18" charset="0"/>
                  <a:cs typeface="Arial" panose="020B0604020202020204" pitchFamily="34" charset="0"/>
                </a:rPr>
                <a:t>ý</a:t>
              </a:r>
              <a:r>
                <a:rPr lang="en-US" sz="20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rgbClr val="002060"/>
                  </a:solidFill>
                  <a:latin typeface="Arial" panose="020B0604020202020204" pitchFamily="34" charset="0"/>
                  <a:ea typeface="Cambria" panose="02040503050406030204" pitchFamily="18" charset="0"/>
                  <a:cs typeface="Arial" panose="020B0604020202020204" pitchFamily="34" charset="0"/>
                </a:rPr>
                <a:t>người</a:t>
              </a:r>
              <a:r>
                <a:rPr lang="en-US" sz="20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000" dirty="0" err="1">
                  <a:solidFill>
                    <a:srgbClr val="002060"/>
                  </a:solidFill>
                  <a:latin typeface="Arial" panose="020B0604020202020204" pitchFamily="34" charset="0"/>
                  <a:ea typeface="Cambria" panose="02040503050406030204" pitchFamily="18" charset="0"/>
                  <a:cs typeface="Arial" panose="020B0604020202020204" pitchFamily="34" charset="0"/>
                </a:rPr>
                <a:t>trước</a:t>
              </a:r>
              <a:r>
                <a:rPr lang="en-US" sz="20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t>
              </a:r>
              <a:r>
                <a:rPr kumimoji="0" lang="vi-VN" sz="2000"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2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phút)</a:t>
              </a:r>
              <a:endParaRPr lang="en-US" sz="2000" dirty="0">
                <a:solidFill>
                  <a:srgbClr val="002060"/>
                </a:solidFill>
                <a:latin typeface="Arial" panose="020B0604020202020204" pitchFamily="34" charset="0"/>
                <a:cs typeface="Arial" panose="020B0604020202020204" pitchFamily="34" charset="0"/>
              </a:endParaRPr>
            </a:p>
          </p:txBody>
        </p:sp>
      </p:grpSp>
      <p:sp>
        <p:nvSpPr>
          <p:cNvPr id="21" name="Freeform: Shape 33">
            <a:extLst>
              <a:ext uri="{FF2B5EF4-FFF2-40B4-BE49-F238E27FC236}">
                <a16:creationId xmlns:a16="http://schemas.microsoft.com/office/drawing/2014/main" id="{26849DE9-348C-9ECF-B565-E01185CA50BE}"/>
              </a:ext>
            </a:extLst>
          </p:cNvPr>
          <p:cNvSpPr/>
          <p:nvPr/>
        </p:nvSpPr>
        <p:spPr>
          <a:xfrm>
            <a:off x="3976915" y="5585046"/>
            <a:ext cx="1103086" cy="682172"/>
          </a:xfrm>
          <a:custGeom>
            <a:avLst/>
            <a:gdLst>
              <a:gd name="connsiteX0" fmla="*/ 0 w 1059543"/>
              <a:gd name="connsiteY0" fmla="*/ 0 h 682172"/>
              <a:gd name="connsiteX1" fmla="*/ 0 w 1059543"/>
              <a:gd name="connsiteY1" fmla="*/ 682172 h 682172"/>
              <a:gd name="connsiteX2" fmla="*/ 1059543 w 1059543"/>
              <a:gd name="connsiteY2" fmla="*/ 682172 h 682172"/>
            </a:gdLst>
            <a:ahLst/>
            <a:cxnLst>
              <a:cxn ang="0">
                <a:pos x="connsiteX0" y="connsiteY0"/>
              </a:cxn>
              <a:cxn ang="0">
                <a:pos x="connsiteX1" y="connsiteY1"/>
              </a:cxn>
              <a:cxn ang="0">
                <a:pos x="connsiteX2" y="connsiteY2"/>
              </a:cxn>
            </a:cxnLst>
            <a:rect l="l" t="t" r="r" b="b"/>
            <a:pathLst>
              <a:path w="1059543" h="682172">
                <a:moveTo>
                  <a:pt x="0" y="0"/>
                </a:moveTo>
                <a:lnTo>
                  <a:pt x="0" y="682172"/>
                </a:lnTo>
                <a:lnTo>
                  <a:pt x="1059543" y="682172"/>
                </a:ln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10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1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30293E-A722-6D43-48A7-30D6423BA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375" y="3260035"/>
            <a:ext cx="10353556" cy="3031807"/>
          </a:xfrm>
          <a:prstGeom prst="rect">
            <a:avLst/>
          </a:prstGeom>
        </p:spPr>
      </p:pic>
      <p:sp>
        <p:nvSpPr>
          <p:cNvPr id="3" name="Frame 2">
            <a:extLst>
              <a:ext uri="{FF2B5EF4-FFF2-40B4-BE49-F238E27FC236}">
                <a16:creationId xmlns:a16="http://schemas.microsoft.com/office/drawing/2014/main" id="{CECFC994-8455-3645-DBCB-AA551796B2A3}"/>
              </a:ext>
            </a:extLst>
          </p:cNvPr>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61E38E0C-EE4B-D615-6274-903407F14FD4}"/>
              </a:ext>
            </a:extLst>
          </p:cNvPr>
          <p:cNvSpPr/>
          <p:nvPr/>
        </p:nvSpPr>
        <p:spPr>
          <a:xfrm>
            <a:off x="2572870" y="660521"/>
            <a:ext cx="2549096" cy="646331"/>
          </a:xfrm>
          <a:prstGeom prst="rect">
            <a:avLst/>
          </a:prstGeom>
          <a:solidFill>
            <a:srgbClr val="FF0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cs typeface="+mn-cs"/>
              </a:rPr>
              <a:t>NHIỆM VỤ 1</a:t>
            </a:r>
            <a:endParaRPr kumimoji="0" lang="en-US" sz="3600" b="1" i="0" u="none" strike="noStrike" kern="1200" cap="none" spc="0" normalizeH="0" baseline="0" noProof="0" dirty="0">
              <a:ln>
                <a:noFill/>
              </a:ln>
              <a:solidFill>
                <a:schemeClr val="bg1"/>
              </a:solidFill>
              <a:effectLst/>
              <a:uLnTx/>
              <a:uFillTx/>
              <a:latin typeface="Arial"/>
              <a:cs typeface="+mn-cs"/>
            </a:endParaRPr>
          </a:p>
        </p:txBody>
      </p:sp>
      <p:pic>
        <p:nvPicPr>
          <p:cNvPr id="5" name="Picture 4">
            <a:extLst>
              <a:ext uri="{FF2B5EF4-FFF2-40B4-BE49-F238E27FC236}">
                <a16:creationId xmlns:a16="http://schemas.microsoft.com/office/drawing/2014/main" id="{495DE28C-FBDB-9F8C-BDBC-DCCCA0F2A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035" y="332353"/>
            <a:ext cx="4260574" cy="2595327"/>
          </a:xfrm>
          <a:prstGeom prst="rect">
            <a:avLst/>
          </a:prstGeom>
        </p:spPr>
      </p:pic>
      <p:sp>
        <p:nvSpPr>
          <p:cNvPr id="6" name="TextBox 5">
            <a:extLst>
              <a:ext uri="{FF2B5EF4-FFF2-40B4-BE49-F238E27FC236}">
                <a16:creationId xmlns:a16="http://schemas.microsoft.com/office/drawing/2014/main" id="{1547443B-88C1-DB5B-ED63-024FB30E5CF0}"/>
              </a:ext>
            </a:extLst>
          </p:cNvPr>
          <p:cNvSpPr txBox="1"/>
          <p:nvPr/>
        </p:nvSpPr>
        <p:spPr>
          <a:xfrm>
            <a:off x="1784365" y="2021833"/>
            <a:ext cx="5234610" cy="523220"/>
          </a:xfrm>
          <a:prstGeom prst="rect">
            <a:avLst/>
          </a:prstGeom>
          <a:noFill/>
        </p:spPr>
        <p:txBody>
          <a:bodyPr wrap="square" rtlCol="0">
            <a:spAutoFit/>
          </a:bodyPr>
          <a:lstStyle/>
          <a:p>
            <a:r>
              <a:rPr lang="en-VN" sz="2800" dirty="0">
                <a:latin typeface="Arial" panose="020B0604020202020204" pitchFamily="34" charset="0"/>
                <a:cs typeface="Arial" panose="020B0604020202020204" pitchFamily="34" charset="0"/>
              </a:rPr>
              <a:t>Hoàn thành bảng theo mẫu:</a:t>
            </a:r>
          </a:p>
        </p:txBody>
      </p:sp>
    </p:spTree>
    <p:extLst>
      <p:ext uri="{BB962C8B-B14F-4D97-AF65-F5344CB8AC3E}">
        <p14:creationId xmlns:p14="http://schemas.microsoft.com/office/powerpoint/2010/main" val="760258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60636A9-6E2A-B2AB-9238-9FF031D4D922}"/>
              </a:ext>
            </a:extLst>
          </p:cNvPr>
          <p:cNvGraphicFramePr>
            <a:graphicFrameLocks noGrp="1"/>
          </p:cNvGraphicFramePr>
          <p:nvPr>
            <p:extLst>
              <p:ext uri="{D42A27DB-BD31-4B8C-83A1-F6EECF244321}">
                <p14:modId xmlns:p14="http://schemas.microsoft.com/office/powerpoint/2010/main" val="1883663874"/>
              </p:ext>
            </p:extLst>
          </p:nvPr>
        </p:nvGraphicFramePr>
        <p:xfrm>
          <a:off x="69574" y="0"/>
          <a:ext cx="12052852" cy="6217920"/>
        </p:xfrm>
        <a:graphic>
          <a:graphicData uri="http://schemas.openxmlformats.org/drawingml/2006/table">
            <a:tbl>
              <a:tblPr firstRow="1" bandRow="1">
                <a:tableStyleId>{85BE263C-DBD7-4A20-BB59-AAB30ACAA65A}</a:tableStyleId>
              </a:tblPr>
              <a:tblGrid>
                <a:gridCol w="848285">
                  <a:extLst>
                    <a:ext uri="{9D8B030D-6E8A-4147-A177-3AD203B41FA5}">
                      <a16:colId xmlns:a16="http://schemas.microsoft.com/office/drawing/2014/main" val="1678095250"/>
                    </a:ext>
                  </a:extLst>
                </a:gridCol>
                <a:gridCol w="3435480">
                  <a:extLst>
                    <a:ext uri="{9D8B030D-6E8A-4147-A177-3AD203B41FA5}">
                      <a16:colId xmlns:a16="http://schemas.microsoft.com/office/drawing/2014/main" val="4022447108"/>
                    </a:ext>
                  </a:extLst>
                </a:gridCol>
                <a:gridCol w="7769087">
                  <a:extLst>
                    <a:ext uri="{9D8B030D-6E8A-4147-A177-3AD203B41FA5}">
                      <a16:colId xmlns:a16="http://schemas.microsoft.com/office/drawing/2014/main" val="2430884805"/>
                    </a:ext>
                  </a:extLst>
                </a:gridCol>
              </a:tblGrid>
              <a:tr h="366736">
                <a:tc>
                  <a:txBody>
                    <a:bodyPr/>
                    <a:lstStyle/>
                    <a:p>
                      <a:pPr>
                        <a:lnSpc>
                          <a:spcPct val="100000"/>
                        </a:lnSpc>
                      </a:pPr>
                      <a:r>
                        <a:rPr lang="en-VN" sz="2200" dirty="0">
                          <a:solidFill>
                            <a:schemeClr val="bg1"/>
                          </a:solidFill>
                          <a:latin typeface="Arial" panose="020B0604020202020204" pitchFamily="34" charset="0"/>
                          <a:cs typeface="Arial" panose="020B0604020202020204" pitchFamily="34" charset="0"/>
                        </a:rPr>
                        <a:t>STT</a:t>
                      </a:r>
                    </a:p>
                  </a:txBody>
                  <a:tcPr>
                    <a:solidFill>
                      <a:srgbClr val="4F372D"/>
                    </a:solidFill>
                  </a:tcPr>
                </a:tc>
                <a:tc>
                  <a:txBody>
                    <a:bodyPr/>
                    <a:lstStyle/>
                    <a:p>
                      <a:pPr>
                        <a:lnSpc>
                          <a:spcPct val="100000"/>
                        </a:lnSpc>
                      </a:pPr>
                      <a:r>
                        <a:rPr lang="en-VN" sz="2200" dirty="0">
                          <a:solidFill>
                            <a:schemeClr val="bg1"/>
                          </a:solidFill>
                          <a:latin typeface="Arial" panose="020B0604020202020204" pitchFamily="34" charset="0"/>
                          <a:cs typeface="Arial" panose="020B0604020202020204" pitchFamily="34" charset="0"/>
                        </a:rPr>
                        <a:t>Thời kì xây dựng, chiến đấu và trưởng thành của lực lượng quân sự địa phương</a:t>
                      </a:r>
                    </a:p>
                  </a:txBody>
                  <a:tcPr>
                    <a:solidFill>
                      <a:srgbClr val="4F372D"/>
                    </a:solidFill>
                  </a:tcPr>
                </a:tc>
                <a:tc>
                  <a:txBody>
                    <a:bodyPr/>
                    <a:lstStyle/>
                    <a:p>
                      <a:pPr>
                        <a:lnSpc>
                          <a:spcPct val="100000"/>
                        </a:lnSpc>
                      </a:pPr>
                      <a:r>
                        <a:rPr lang="en-VN" sz="2200" dirty="0">
                          <a:solidFill>
                            <a:schemeClr val="bg1"/>
                          </a:solidFill>
                          <a:latin typeface="Arial" panose="020B0604020202020204" pitchFamily="34" charset="0"/>
                          <a:cs typeface="Arial" panose="020B0604020202020204" pitchFamily="34" charset="0"/>
                        </a:rPr>
                        <a:t>Một số chiến công tiêu biểu</a:t>
                      </a:r>
                    </a:p>
                  </a:txBody>
                  <a:tcPr>
                    <a:solidFill>
                      <a:srgbClr val="4F372D"/>
                    </a:solidFill>
                  </a:tcPr>
                </a:tc>
                <a:extLst>
                  <a:ext uri="{0D108BD9-81ED-4DB2-BD59-A6C34878D82A}">
                    <a16:rowId xmlns:a16="http://schemas.microsoft.com/office/drawing/2014/main" val="79074079"/>
                  </a:ext>
                </a:extLst>
              </a:tr>
              <a:tr h="605275">
                <a:tc>
                  <a:txBody>
                    <a:bodyPr/>
                    <a:lstStyle/>
                    <a:p>
                      <a:pPr>
                        <a:lnSpc>
                          <a:spcPct val="100000"/>
                        </a:lnSpc>
                      </a:pPr>
                      <a:r>
                        <a:rPr lang="en-VN" sz="2200" dirty="0">
                          <a:solidFill>
                            <a:schemeClr val="bg2">
                              <a:lumMod val="10000"/>
                            </a:schemeClr>
                          </a:solidFill>
                          <a:latin typeface="Arial" panose="020B0604020202020204" pitchFamily="34" charset="0"/>
                          <a:cs typeface="Arial" panose="020B0604020202020204" pitchFamily="34" charset="0"/>
                        </a:rPr>
                        <a:t>1</a:t>
                      </a:r>
                    </a:p>
                  </a:txBody>
                  <a:tcPr/>
                </a:tc>
                <a:tc>
                  <a:txBody>
                    <a:bodyPr/>
                    <a:lstStyle/>
                    <a:p>
                      <a:pPr>
                        <a:lnSpc>
                          <a:spcPct val="100000"/>
                        </a:lnSpc>
                      </a:pPr>
                      <a:r>
                        <a:rPr lang="en-VN" sz="2200" dirty="0">
                          <a:solidFill>
                            <a:schemeClr val="bg2">
                              <a:lumMod val="10000"/>
                            </a:schemeClr>
                          </a:solidFill>
                          <a:latin typeface="Arial" panose="020B0604020202020204" pitchFamily="34" charset="0"/>
                          <a:cs typeface="Arial" panose="020B0604020202020204" pitchFamily="34" charset="0"/>
                        </a:rPr>
                        <a:t>Kháng chiến chống pháp</a:t>
                      </a:r>
                    </a:p>
                  </a:txBody>
                  <a:tcPr/>
                </a:tc>
                <a:tc>
                  <a:txBody>
                    <a:bodyPr/>
                    <a:lstStyle/>
                    <a:p>
                      <a:pPr>
                        <a:lnSpc>
                          <a:spcPct val="100000"/>
                        </a:lnSpc>
                      </a:pPr>
                      <a:r>
                        <a:rPr lang="vi-VN" sz="2200" kern="1200" dirty="0">
                          <a:solidFill>
                            <a:schemeClr val="dk1"/>
                          </a:solidFill>
                          <a:effectLst/>
                          <a:latin typeface="Arial" panose="020B0604020202020204" pitchFamily="34" charset="0"/>
                          <a:ea typeface="+mn-ea"/>
                          <a:cs typeface="Arial" panose="020B0604020202020204" pitchFamily="34" charset="0"/>
                        </a:rPr>
                        <a:t>- Khi thực dân Pháp mở rộng chiến tranh ra miền Bắc, Hải Phòng là nơi nổ phát súng đầu tiên trước khi cuộc kháng chiến toàn quốc bùng nổ, tiêu biểu là trận đánh ở Nhà hát Thành phố, vào 10 giờ 30 phút ngày 20-11- 1946</a:t>
                      </a:r>
                      <a:r>
                        <a:rPr lang="en-VN" sz="2200" dirty="0">
                          <a:effectLst/>
                          <a:latin typeface="Arial" panose="020B0604020202020204" pitchFamily="34" charset="0"/>
                          <a:cs typeface="Arial" panose="020B0604020202020204" pitchFamily="34" charset="0"/>
                        </a:rPr>
                        <a:t> </a:t>
                      </a:r>
                    </a:p>
                    <a:p>
                      <a:r>
                        <a:rPr lang="vi-VN" sz="2200" kern="1200" dirty="0">
                          <a:solidFill>
                            <a:schemeClr val="dk1"/>
                          </a:solidFill>
                          <a:effectLst/>
                          <a:latin typeface="Arial" panose="020B0604020202020204" pitchFamily="34" charset="0"/>
                          <a:ea typeface="+mn-ea"/>
                          <a:cs typeface="Arial" panose="020B0604020202020204" pitchFamily="34" charset="0"/>
                        </a:rPr>
                        <a:t>- Trong cuộc kháng chiến chống Pháp, lực lượng vũ trang thành phố Hải Phòng đã cùng nhân dân chủ động tổ chức nhiều trận tập kích lớn vào thị xã Kiến An, Sở Dầu, các sân bay Đồ Sơn, Cát Bi... giáng cho địch những đòn chí mạng, tổn thất nặng nề. </a:t>
                      </a:r>
                      <a:endParaRPr lang="en-VN" sz="2200" kern="1200" dirty="0">
                        <a:solidFill>
                          <a:schemeClr val="dk1"/>
                        </a:solidFill>
                        <a:effectLst/>
                        <a:latin typeface="Arial" panose="020B0604020202020204" pitchFamily="34" charset="0"/>
                        <a:ea typeface="+mn-ea"/>
                        <a:cs typeface="Arial" panose="020B0604020202020204" pitchFamily="34" charset="0"/>
                      </a:endParaRPr>
                    </a:p>
                    <a:p>
                      <a:r>
                        <a:rPr lang="vi-VN" sz="2200" kern="1200" dirty="0">
                          <a:solidFill>
                            <a:schemeClr val="dk1"/>
                          </a:solidFill>
                          <a:effectLst/>
                          <a:latin typeface="Arial" panose="020B0604020202020204" pitchFamily="34" charset="0"/>
                          <a:ea typeface="+mn-ea"/>
                          <a:cs typeface="Arial" panose="020B0604020202020204" pitchFamily="34" charset="0"/>
                        </a:rPr>
                        <a:t>- Lực lượng vũ trang thành phố phối hợp và chi viện đắc lực sức người, sức của cho chiến trường trên phạm vi cả nước. </a:t>
                      </a:r>
                      <a:endParaRPr lang="en-VN" sz="2200" kern="1200" dirty="0">
                        <a:solidFill>
                          <a:schemeClr val="dk1"/>
                        </a:solidFill>
                        <a:effectLst/>
                        <a:latin typeface="Arial" panose="020B0604020202020204" pitchFamily="34" charset="0"/>
                        <a:ea typeface="+mn-ea"/>
                        <a:cs typeface="Arial" panose="020B0604020202020204" pitchFamily="34" charset="0"/>
                      </a:endParaRPr>
                    </a:p>
                    <a:p>
                      <a:r>
                        <a:rPr lang="vi-VN" sz="2200" kern="1200" dirty="0">
                          <a:solidFill>
                            <a:schemeClr val="dk1"/>
                          </a:solidFill>
                          <a:effectLst/>
                          <a:latin typeface="Arial" panose="020B0604020202020204" pitchFamily="34" charset="0"/>
                          <a:ea typeface="+mn-ea"/>
                          <a:cs typeface="Arial" panose="020B0604020202020204" pitchFamily="34" charset="0"/>
                        </a:rPr>
                        <a:t>=&gt; Kết thúc cuộc kháng chiến chống Pháp, thành phố Hải Phòng được lựa chọn là nơi tập kết 300 ngày của quân Pháp trước khi rút về nước theo Hiệp định Giơ-ne-vơ. </a:t>
                      </a:r>
                      <a:endParaRPr lang="en-VN" sz="22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160539046"/>
                  </a:ext>
                </a:extLst>
              </a:tr>
            </a:tbl>
          </a:graphicData>
        </a:graphic>
      </p:graphicFrame>
    </p:spTree>
    <p:extLst>
      <p:ext uri="{BB962C8B-B14F-4D97-AF65-F5344CB8AC3E}">
        <p14:creationId xmlns:p14="http://schemas.microsoft.com/office/powerpoint/2010/main" val="1474020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4F259D-9566-830E-5CE8-A46CD7FFC9ED}"/>
              </a:ext>
            </a:extLst>
          </p:cNvPr>
          <p:cNvGraphicFramePr>
            <a:graphicFrameLocks noGrp="1"/>
          </p:cNvGraphicFramePr>
          <p:nvPr>
            <p:extLst>
              <p:ext uri="{D42A27DB-BD31-4B8C-83A1-F6EECF244321}">
                <p14:modId xmlns:p14="http://schemas.microsoft.com/office/powerpoint/2010/main" val="1979756514"/>
              </p:ext>
            </p:extLst>
          </p:nvPr>
        </p:nvGraphicFramePr>
        <p:xfrm>
          <a:off x="69574" y="198120"/>
          <a:ext cx="12052852" cy="6217920"/>
        </p:xfrm>
        <a:graphic>
          <a:graphicData uri="http://schemas.openxmlformats.org/drawingml/2006/table">
            <a:tbl>
              <a:tblPr firstRow="1" bandRow="1">
                <a:tableStyleId>{85BE263C-DBD7-4A20-BB59-AAB30ACAA65A}</a:tableStyleId>
              </a:tblPr>
              <a:tblGrid>
                <a:gridCol w="848285">
                  <a:extLst>
                    <a:ext uri="{9D8B030D-6E8A-4147-A177-3AD203B41FA5}">
                      <a16:colId xmlns:a16="http://schemas.microsoft.com/office/drawing/2014/main" val="1678095250"/>
                    </a:ext>
                  </a:extLst>
                </a:gridCol>
                <a:gridCol w="3566728">
                  <a:extLst>
                    <a:ext uri="{9D8B030D-6E8A-4147-A177-3AD203B41FA5}">
                      <a16:colId xmlns:a16="http://schemas.microsoft.com/office/drawing/2014/main" val="4022447108"/>
                    </a:ext>
                  </a:extLst>
                </a:gridCol>
                <a:gridCol w="7637839">
                  <a:extLst>
                    <a:ext uri="{9D8B030D-6E8A-4147-A177-3AD203B41FA5}">
                      <a16:colId xmlns:a16="http://schemas.microsoft.com/office/drawing/2014/main" val="2430884805"/>
                    </a:ext>
                  </a:extLst>
                </a:gridCol>
              </a:tblGrid>
              <a:tr h="366736">
                <a:tc>
                  <a:txBody>
                    <a:bodyPr/>
                    <a:lstStyle/>
                    <a:p>
                      <a:pPr>
                        <a:lnSpc>
                          <a:spcPct val="100000"/>
                        </a:lnSpc>
                      </a:pPr>
                      <a:r>
                        <a:rPr lang="en-VN" sz="2200" dirty="0">
                          <a:solidFill>
                            <a:schemeClr val="bg1"/>
                          </a:solidFill>
                          <a:latin typeface="Arial" panose="020B0604020202020204" pitchFamily="34" charset="0"/>
                          <a:cs typeface="Arial" panose="020B0604020202020204" pitchFamily="34" charset="0"/>
                        </a:rPr>
                        <a:t>STT</a:t>
                      </a:r>
                    </a:p>
                  </a:txBody>
                  <a:tcPr>
                    <a:solidFill>
                      <a:srgbClr val="4F372D"/>
                    </a:solidFill>
                  </a:tcPr>
                </a:tc>
                <a:tc>
                  <a:txBody>
                    <a:bodyPr/>
                    <a:lstStyle/>
                    <a:p>
                      <a:pPr>
                        <a:lnSpc>
                          <a:spcPct val="100000"/>
                        </a:lnSpc>
                      </a:pPr>
                      <a:r>
                        <a:rPr lang="en-VN" sz="2200" dirty="0">
                          <a:solidFill>
                            <a:schemeClr val="bg1"/>
                          </a:solidFill>
                          <a:latin typeface="Arial" panose="020B0604020202020204" pitchFamily="34" charset="0"/>
                          <a:cs typeface="Arial" panose="020B0604020202020204" pitchFamily="34" charset="0"/>
                        </a:rPr>
                        <a:t>Thời kì xây dựng, chiến đấu và trưởng thành của lực lượng quân sự địa phương</a:t>
                      </a:r>
                    </a:p>
                  </a:txBody>
                  <a:tcPr>
                    <a:solidFill>
                      <a:srgbClr val="4F372D"/>
                    </a:solidFill>
                  </a:tcPr>
                </a:tc>
                <a:tc>
                  <a:txBody>
                    <a:bodyPr/>
                    <a:lstStyle/>
                    <a:p>
                      <a:pPr>
                        <a:lnSpc>
                          <a:spcPct val="100000"/>
                        </a:lnSpc>
                      </a:pPr>
                      <a:r>
                        <a:rPr lang="en-VN" sz="2200" dirty="0">
                          <a:solidFill>
                            <a:schemeClr val="bg1"/>
                          </a:solidFill>
                          <a:latin typeface="Arial" panose="020B0604020202020204" pitchFamily="34" charset="0"/>
                          <a:cs typeface="Arial" panose="020B0604020202020204" pitchFamily="34" charset="0"/>
                        </a:rPr>
                        <a:t>Một số chiến công tiêu biểu</a:t>
                      </a:r>
                    </a:p>
                  </a:txBody>
                  <a:tcPr>
                    <a:solidFill>
                      <a:srgbClr val="4F372D"/>
                    </a:solidFill>
                  </a:tcPr>
                </a:tc>
                <a:extLst>
                  <a:ext uri="{0D108BD9-81ED-4DB2-BD59-A6C34878D82A}">
                    <a16:rowId xmlns:a16="http://schemas.microsoft.com/office/drawing/2014/main" val="79074079"/>
                  </a:ext>
                </a:extLst>
              </a:tr>
              <a:tr h="605275">
                <a:tc>
                  <a:txBody>
                    <a:bodyPr/>
                    <a:lstStyle/>
                    <a:p>
                      <a:pPr>
                        <a:lnSpc>
                          <a:spcPct val="100000"/>
                        </a:lnSpc>
                      </a:pPr>
                      <a:r>
                        <a:rPr lang="en-VN" sz="2200" dirty="0">
                          <a:solidFill>
                            <a:schemeClr val="bg2">
                              <a:lumMod val="10000"/>
                            </a:schemeClr>
                          </a:solidFill>
                          <a:latin typeface="Arial" panose="020B0604020202020204" pitchFamily="34" charset="0"/>
                          <a:cs typeface="Arial" panose="020B0604020202020204" pitchFamily="34" charset="0"/>
                        </a:rPr>
                        <a:t>2</a:t>
                      </a:r>
                    </a:p>
                  </a:txBody>
                  <a:tcPr/>
                </a:tc>
                <a:tc>
                  <a:txBody>
                    <a:bodyPr/>
                    <a:lstStyle/>
                    <a:p>
                      <a:pPr>
                        <a:lnSpc>
                          <a:spcPct val="100000"/>
                        </a:lnSpc>
                      </a:pPr>
                      <a:r>
                        <a:rPr lang="fr-FR" sz="2200" b="1" kern="1200" dirty="0" err="1">
                          <a:solidFill>
                            <a:schemeClr val="bg2">
                              <a:lumMod val="10000"/>
                            </a:schemeClr>
                          </a:solidFill>
                          <a:effectLst/>
                          <a:latin typeface="Arial" panose="020B0604020202020204" pitchFamily="34" charset="0"/>
                          <a:cs typeface="Arial" panose="020B0604020202020204" pitchFamily="34" charset="0"/>
                        </a:rPr>
                        <a:t>Kháng</a:t>
                      </a:r>
                      <a:r>
                        <a:rPr lang="fr-FR" sz="2200" b="1" kern="1200" dirty="0">
                          <a:solidFill>
                            <a:schemeClr val="bg2">
                              <a:lumMod val="10000"/>
                            </a:schemeClr>
                          </a:solidFill>
                          <a:effectLst/>
                          <a:latin typeface="Arial" panose="020B0604020202020204" pitchFamily="34" charset="0"/>
                          <a:cs typeface="Arial" panose="020B0604020202020204" pitchFamily="34" charset="0"/>
                        </a:rPr>
                        <a:t> </a:t>
                      </a:r>
                      <a:r>
                        <a:rPr lang="fr-FR" sz="2200" b="1" kern="1200" dirty="0" err="1">
                          <a:solidFill>
                            <a:schemeClr val="bg2">
                              <a:lumMod val="10000"/>
                            </a:schemeClr>
                          </a:solidFill>
                          <a:effectLst/>
                          <a:latin typeface="Arial" panose="020B0604020202020204" pitchFamily="34" charset="0"/>
                          <a:cs typeface="Arial" panose="020B0604020202020204" pitchFamily="34" charset="0"/>
                        </a:rPr>
                        <a:t>chiến</a:t>
                      </a:r>
                      <a:r>
                        <a:rPr lang="fr-FR" sz="2200" b="1" kern="1200" dirty="0">
                          <a:solidFill>
                            <a:schemeClr val="bg2">
                              <a:lumMod val="10000"/>
                            </a:schemeClr>
                          </a:solidFill>
                          <a:effectLst/>
                          <a:latin typeface="Arial" panose="020B0604020202020204" pitchFamily="34" charset="0"/>
                          <a:cs typeface="Arial" panose="020B0604020202020204" pitchFamily="34" charset="0"/>
                        </a:rPr>
                        <a:t> </a:t>
                      </a:r>
                      <a:r>
                        <a:rPr lang="fr-FR" sz="2200" b="1" kern="1200" dirty="0" err="1">
                          <a:solidFill>
                            <a:schemeClr val="bg2">
                              <a:lumMod val="10000"/>
                            </a:schemeClr>
                          </a:solidFill>
                          <a:effectLst/>
                          <a:latin typeface="Arial" panose="020B0604020202020204" pitchFamily="34" charset="0"/>
                          <a:cs typeface="Arial" panose="020B0604020202020204" pitchFamily="34" charset="0"/>
                        </a:rPr>
                        <a:t>chống</a:t>
                      </a:r>
                      <a:r>
                        <a:rPr lang="fr-FR" sz="2200" b="1" kern="1200" dirty="0">
                          <a:solidFill>
                            <a:schemeClr val="bg2">
                              <a:lumMod val="10000"/>
                            </a:schemeClr>
                          </a:solidFill>
                          <a:effectLst/>
                          <a:latin typeface="Arial" panose="020B0604020202020204" pitchFamily="34" charset="0"/>
                          <a:cs typeface="Arial" panose="020B0604020202020204" pitchFamily="34" charset="0"/>
                        </a:rPr>
                        <a:t> </a:t>
                      </a:r>
                      <a:r>
                        <a:rPr lang="fr-FR" sz="2200" b="1" kern="1200" dirty="0" err="1">
                          <a:solidFill>
                            <a:schemeClr val="bg2">
                              <a:lumMod val="10000"/>
                            </a:schemeClr>
                          </a:solidFill>
                          <a:effectLst/>
                          <a:latin typeface="Arial" panose="020B0604020202020204" pitchFamily="34" charset="0"/>
                          <a:cs typeface="Arial" panose="020B0604020202020204" pitchFamily="34" charset="0"/>
                        </a:rPr>
                        <a:t>Mỹ</a:t>
                      </a:r>
                      <a:endParaRPr lang="en-VN" sz="2200" dirty="0">
                        <a:solidFill>
                          <a:schemeClr val="bg2">
                            <a:lumMod val="10000"/>
                          </a:schemeClr>
                        </a:solidFill>
                        <a:latin typeface="Arial" panose="020B0604020202020204" pitchFamily="34" charset="0"/>
                        <a:cs typeface="Arial" panose="020B0604020202020204" pitchFamily="34" charset="0"/>
                      </a:endParaRPr>
                    </a:p>
                  </a:txBody>
                  <a:tcPr/>
                </a:tc>
                <a:tc>
                  <a:txBody>
                    <a:bodyPr/>
                    <a:lstStyle/>
                    <a:p>
                      <a:r>
                        <a:rPr lang="vi-VN" sz="2200" kern="1200" dirty="0">
                          <a:solidFill>
                            <a:schemeClr val="dk1"/>
                          </a:solidFill>
                          <a:effectLst/>
                          <a:latin typeface="Arial" panose="020B0604020202020204" pitchFamily="34" charset="0"/>
                          <a:ea typeface="+mn-ea"/>
                          <a:cs typeface="Arial" panose="020B0604020202020204" pitchFamily="34" charset="0"/>
                        </a:rPr>
                        <a:t>- Bước vào cuộc kháng chiến chống Mỹ, Đảng bộ, quân và dân thành phố Hải Phòng đã kiên cường bám trụ, chiến đấu mưu trí, dũng cảm, sáng tạo, lập nên những chiến công đặc biệt xuất sắc. </a:t>
                      </a:r>
                      <a:endParaRPr lang="en-VN" sz="2200" kern="1200" dirty="0">
                        <a:solidFill>
                          <a:schemeClr val="dk1"/>
                        </a:solidFill>
                        <a:effectLst/>
                        <a:latin typeface="Arial" panose="020B0604020202020204" pitchFamily="34" charset="0"/>
                        <a:ea typeface="+mn-ea"/>
                        <a:cs typeface="Arial" panose="020B0604020202020204" pitchFamily="34" charset="0"/>
                      </a:endParaRPr>
                    </a:p>
                    <a:p>
                      <a:r>
                        <a:rPr lang="vi-VN" sz="2200" kern="1200" dirty="0">
                          <a:solidFill>
                            <a:schemeClr val="dk1"/>
                          </a:solidFill>
                          <a:effectLst/>
                          <a:latin typeface="Arial" panose="020B0604020202020204" pitchFamily="34" charset="0"/>
                          <a:ea typeface="+mn-ea"/>
                          <a:cs typeface="Arial" panose="020B0604020202020204" pitchFamily="34" charset="0"/>
                        </a:rPr>
                        <a:t>- Kể từ khi đánh thắng trận đầu, cho đến những ngày cuối năm 1972, quân và dân thành phố đã chiến đấu hơn 4.000 trận, phá tan chiến dịch phong tỏa cảng biển, bắn rơi 317 máy bay Mỹ, bắt sống 16 giặc lái, 8 lần bắn cháy tàu chiến Mỹ; tháo gỡ hàng nghìn quả bom, mìn, thủy lôi, phá tan chiến dịch phong tỏa cảng Hải Phòng</a:t>
                      </a:r>
                      <a:endParaRPr lang="en-VN" sz="2200" kern="1200" dirty="0">
                        <a:solidFill>
                          <a:schemeClr val="dk1"/>
                        </a:solidFill>
                        <a:effectLst/>
                        <a:latin typeface="Arial" panose="020B0604020202020204" pitchFamily="34" charset="0"/>
                        <a:ea typeface="+mn-ea"/>
                        <a:cs typeface="Arial" panose="020B0604020202020204" pitchFamily="34" charset="0"/>
                      </a:endParaRPr>
                    </a:p>
                    <a:p>
                      <a:r>
                        <a:rPr lang="vi-VN" sz="2200" kern="1200" dirty="0">
                          <a:solidFill>
                            <a:schemeClr val="dk1"/>
                          </a:solidFill>
                          <a:effectLst/>
                          <a:latin typeface="Arial" panose="020B0604020202020204" pitchFamily="34" charset="0"/>
                          <a:ea typeface="+mn-ea"/>
                          <a:cs typeface="Arial" panose="020B0604020202020204" pitchFamily="34" charset="0"/>
                        </a:rPr>
                        <a:t>- Quân và dân thành phố Hải phòng còn sản xuất giỏi, hết lòng chi viện sức người, sức của cho tiền tuyến lớn miền Nam; là nơi mở bến xuất phát của tuyến vận tải “Đường Hồ Chí Minh trên biển"</a:t>
                      </a:r>
                      <a:endParaRPr lang="en-VN" sz="22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160539046"/>
                  </a:ext>
                </a:extLst>
              </a:tr>
            </a:tbl>
          </a:graphicData>
        </a:graphic>
      </p:graphicFrame>
    </p:spTree>
    <p:extLst>
      <p:ext uri="{BB962C8B-B14F-4D97-AF65-F5344CB8AC3E}">
        <p14:creationId xmlns:p14="http://schemas.microsoft.com/office/powerpoint/2010/main" val="2748257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4FEC09C-A567-2B57-615E-CA69CA3803C5}"/>
              </a:ext>
            </a:extLst>
          </p:cNvPr>
          <p:cNvGraphicFramePr>
            <a:graphicFrameLocks noGrp="1"/>
          </p:cNvGraphicFramePr>
          <p:nvPr>
            <p:extLst>
              <p:ext uri="{D42A27DB-BD31-4B8C-83A1-F6EECF244321}">
                <p14:modId xmlns:p14="http://schemas.microsoft.com/office/powerpoint/2010/main" val="2930163503"/>
              </p:ext>
            </p:extLst>
          </p:nvPr>
        </p:nvGraphicFramePr>
        <p:xfrm>
          <a:off x="69574" y="198120"/>
          <a:ext cx="12052852" cy="5882640"/>
        </p:xfrm>
        <a:graphic>
          <a:graphicData uri="http://schemas.openxmlformats.org/drawingml/2006/table">
            <a:tbl>
              <a:tblPr firstRow="1" bandRow="1">
                <a:tableStyleId>{85BE263C-DBD7-4A20-BB59-AAB30ACAA65A}</a:tableStyleId>
              </a:tblPr>
              <a:tblGrid>
                <a:gridCol w="848285">
                  <a:extLst>
                    <a:ext uri="{9D8B030D-6E8A-4147-A177-3AD203B41FA5}">
                      <a16:colId xmlns:a16="http://schemas.microsoft.com/office/drawing/2014/main" val="1678095250"/>
                    </a:ext>
                  </a:extLst>
                </a:gridCol>
                <a:gridCol w="3196941">
                  <a:extLst>
                    <a:ext uri="{9D8B030D-6E8A-4147-A177-3AD203B41FA5}">
                      <a16:colId xmlns:a16="http://schemas.microsoft.com/office/drawing/2014/main" val="4022447108"/>
                    </a:ext>
                  </a:extLst>
                </a:gridCol>
                <a:gridCol w="8007626">
                  <a:extLst>
                    <a:ext uri="{9D8B030D-6E8A-4147-A177-3AD203B41FA5}">
                      <a16:colId xmlns:a16="http://schemas.microsoft.com/office/drawing/2014/main" val="2430884805"/>
                    </a:ext>
                  </a:extLst>
                </a:gridCol>
              </a:tblGrid>
              <a:tr h="366736">
                <a:tc>
                  <a:txBody>
                    <a:bodyPr/>
                    <a:lstStyle/>
                    <a:p>
                      <a:pPr>
                        <a:lnSpc>
                          <a:spcPct val="100000"/>
                        </a:lnSpc>
                      </a:pPr>
                      <a:r>
                        <a:rPr lang="en-VN" sz="2200" dirty="0">
                          <a:solidFill>
                            <a:schemeClr val="bg1"/>
                          </a:solidFill>
                          <a:latin typeface="Arial" panose="020B0604020202020204" pitchFamily="34" charset="0"/>
                          <a:cs typeface="Arial" panose="020B0604020202020204" pitchFamily="34" charset="0"/>
                        </a:rPr>
                        <a:t>STT</a:t>
                      </a:r>
                    </a:p>
                  </a:txBody>
                  <a:tcPr>
                    <a:solidFill>
                      <a:srgbClr val="4F372D"/>
                    </a:solidFill>
                  </a:tcPr>
                </a:tc>
                <a:tc>
                  <a:txBody>
                    <a:bodyPr/>
                    <a:lstStyle/>
                    <a:p>
                      <a:pPr>
                        <a:lnSpc>
                          <a:spcPct val="100000"/>
                        </a:lnSpc>
                      </a:pPr>
                      <a:r>
                        <a:rPr lang="en-VN" sz="2200" dirty="0">
                          <a:solidFill>
                            <a:schemeClr val="bg1"/>
                          </a:solidFill>
                          <a:latin typeface="Arial" panose="020B0604020202020204" pitchFamily="34" charset="0"/>
                          <a:cs typeface="Arial" panose="020B0604020202020204" pitchFamily="34" charset="0"/>
                        </a:rPr>
                        <a:t>Thời kì xây dựng, chiến đấu và trưởng thành của lực lượng quân sự địa phương</a:t>
                      </a:r>
                    </a:p>
                  </a:txBody>
                  <a:tcPr>
                    <a:solidFill>
                      <a:srgbClr val="4F372D"/>
                    </a:solidFill>
                  </a:tcPr>
                </a:tc>
                <a:tc>
                  <a:txBody>
                    <a:bodyPr/>
                    <a:lstStyle/>
                    <a:p>
                      <a:pPr>
                        <a:lnSpc>
                          <a:spcPct val="100000"/>
                        </a:lnSpc>
                      </a:pPr>
                      <a:r>
                        <a:rPr lang="en-VN" sz="2200" dirty="0">
                          <a:solidFill>
                            <a:schemeClr val="bg1"/>
                          </a:solidFill>
                          <a:latin typeface="Arial" panose="020B0604020202020204" pitchFamily="34" charset="0"/>
                          <a:cs typeface="Arial" panose="020B0604020202020204" pitchFamily="34" charset="0"/>
                        </a:rPr>
                        <a:t>Một số chiến công tiêu biểu</a:t>
                      </a:r>
                    </a:p>
                  </a:txBody>
                  <a:tcPr>
                    <a:solidFill>
                      <a:srgbClr val="4F372D"/>
                    </a:solidFill>
                  </a:tcPr>
                </a:tc>
                <a:extLst>
                  <a:ext uri="{0D108BD9-81ED-4DB2-BD59-A6C34878D82A}">
                    <a16:rowId xmlns:a16="http://schemas.microsoft.com/office/drawing/2014/main" val="79074079"/>
                  </a:ext>
                </a:extLst>
              </a:tr>
              <a:tr h="605275">
                <a:tc>
                  <a:txBody>
                    <a:bodyPr/>
                    <a:lstStyle/>
                    <a:p>
                      <a:pPr>
                        <a:lnSpc>
                          <a:spcPct val="100000"/>
                        </a:lnSpc>
                      </a:pPr>
                      <a:r>
                        <a:rPr lang="en-VN" sz="2200">
                          <a:solidFill>
                            <a:schemeClr val="bg2">
                              <a:lumMod val="10000"/>
                            </a:schemeClr>
                          </a:solidFill>
                          <a:latin typeface="Arial" panose="020B0604020202020204" pitchFamily="34" charset="0"/>
                          <a:cs typeface="Arial" panose="020B0604020202020204" pitchFamily="34" charset="0"/>
                        </a:rPr>
                        <a:t>3</a:t>
                      </a:r>
                      <a:endParaRPr lang="en-VN" sz="2200" dirty="0">
                        <a:solidFill>
                          <a:schemeClr val="bg2">
                            <a:lumMod val="10000"/>
                          </a:schemeClr>
                        </a:solidFill>
                        <a:latin typeface="Arial" panose="020B0604020202020204" pitchFamily="34" charset="0"/>
                        <a:cs typeface="Arial" panose="020B0604020202020204" pitchFamily="34" charset="0"/>
                      </a:endParaRPr>
                    </a:p>
                  </a:txBody>
                  <a:tcPr/>
                </a:tc>
                <a:tc>
                  <a:txBody>
                    <a:bodyPr/>
                    <a:lstStyle/>
                    <a:p>
                      <a:pPr>
                        <a:lnSpc>
                          <a:spcPct val="100000"/>
                        </a:lnSpc>
                      </a:pPr>
                      <a:r>
                        <a:rPr lang="fr-FR" sz="2200" b="1" kern="1200">
                          <a:solidFill>
                            <a:schemeClr val="bg2">
                              <a:lumMod val="10000"/>
                            </a:schemeClr>
                          </a:solidFill>
                          <a:effectLst/>
                          <a:latin typeface="Arial" panose="020B0604020202020204" pitchFamily="34" charset="0"/>
                          <a:cs typeface="Arial" panose="020B0604020202020204" pitchFamily="34" charset="0"/>
                        </a:rPr>
                        <a:t>Xây dựng và bảo vệ tổ quốc sau năm 1975</a:t>
                      </a:r>
                      <a:endParaRPr lang="en-VN" sz="2200" dirty="0">
                        <a:solidFill>
                          <a:schemeClr val="bg2">
                            <a:lumMod val="10000"/>
                          </a:schemeClr>
                        </a:solidFill>
                        <a:latin typeface="Arial" panose="020B0604020202020204" pitchFamily="34" charset="0"/>
                        <a:cs typeface="Arial" panose="020B0604020202020204" pitchFamily="34" charset="0"/>
                      </a:endParaRPr>
                    </a:p>
                  </a:txBody>
                  <a:tcPr/>
                </a:tc>
                <a:tc>
                  <a:txBody>
                    <a:bodyPr/>
                    <a:lstStyle/>
                    <a:p>
                      <a:r>
                        <a:rPr lang="vi-VN" sz="2200" kern="1200" dirty="0">
                          <a:solidFill>
                            <a:schemeClr val="dk1"/>
                          </a:solidFill>
                          <a:effectLst/>
                          <a:latin typeface="Arial" panose="020B0604020202020204" pitchFamily="34" charset="0"/>
                          <a:ea typeface="+mn-ea"/>
                          <a:cs typeface="Arial" panose="020B0604020202020204" pitchFamily="34" charset="0"/>
                        </a:rPr>
                        <a:t>- Hải Phòng tiếp tục đóng góp sức người, sức của cùng cả nước giữ vững toàn vẹn lãnh thổ thiêng liêng trong cuộc chiến tranh bảo vệ biên giới Tây Nam và biên giới phía Bắc của Tổ quốc.</a:t>
                      </a:r>
                      <a:r>
                        <a:rPr lang="en-VN" sz="2200" dirty="0">
                          <a:effectLst/>
                          <a:latin typeface="Arial" panose="020B0604020202020204" pitchFamily="34" charset="0"/>
                          <a:cs typeface="Arial" panose="020B0604020202020204" pitchFamily="34" charset="0"/>
                        </a:rPr>
                        <a:t> </a:t>
                      </a:r>
                      <a:endParaRPr lang="vi-VN" sz="2200" kern="1200" dirty="0">
                        <a:solidFill>
                          <a:schemeClr val="dk1"/>
                        </a:solidFill>
                        <a:effectLst/>
                        <a:latin typeface="Arial" panose="020B0604020202020204" pitchFamily="34" charset="0"/>
                        <a:ea typeface="+mn-ea"/>
                        <a:cs typeface="Arial" panose="020B0604020202020204" pitchFamily="34" charset="0"/>
                      </a:endParaRPr>
                    </a:p>
                    <a:p>
                      <a:r>
                        <a:rPr lang="vi-VN" sz="2200" kern="1200" dirty="0">
                          <a:solidFill>
                            <a:schemeClr val="dk1"/>
                          </a:solidFill>
                          <a:effectLst/>
                          <a:latin typeface="Arial" panose="020B0604020202020204" pitchFamily="34" charset="0"/>
                          <a:ea typeface="+mn-ea"/>
                          <a:cs typeface="Arial" panose="020B0604020202020204" pitchFamily="34" charset="0"/>
                        </a:rPr>
                        <a:t>- Thực hiện phong trào “Làm giàu - Đánh thắng” của Quân khu 3 và phong trào “Vươn ra biển làm giàu, đánh thắng" của thành phố, lực lượng vũ trang thành phố Hải Phòng làm nòng cốt, xung kích thực hiện có hiệu quả nhiều công trình trọng điểm </a:t>
                      </a:r>
                      <a:endParaRPr lang="en-VN" sz="2200" kern="1200" dirty="0">
                        <a:solidFill>
                          <a:schemeClr val="dk1"/>
                        </a:solidFill>
                        <a:effectLst/>
                        <a:latin typeface="Arial" panose="020B0604020202020204" pitchFamily="34" charset="0"/>
                        <a:ea typeface="+mn-ea"/>
                        <a:cs typeface="Arial" panose="020B0604020202020204" pitchFamily="34" charset="0"/>
                      </a:endParaRPr>
                    </a:p>
                    <a:p>
                      <a:r>
                        <a:rPr lang="vi-VN" sz="2200" kern="1200" dirty="0">
                          <a:solidFill>
                            <a:schemeClr val="dk1"/>
                          </a:solidFill>
                          <a:effectLst/>
                          <a:latin typeface="Arial" panose="020B0604020202020204" pitchFamily="34" charset="0"/>
                          <a:ea typeface="+mn-ea"/>
                          <a:cs typeface="Arial" panose="020B0604020202020204" pitchFamily="34" charset="0"/>
                        </a:rPr>
                        <a:t>- Thành phố Hải Phòng đã gắn phát triển kinh tế-xã hội với xây dựng thế trận khu vực phòng thủ vững chắc, tạo sự liên kết chặt chẽ giữa các địa phương trong thế trận quốc phòng toàn dân gắn với thế trận an ninh nhân dân. </a:t>
                      </a:r>
                      <a:endParaRPr lang="en-VN" sz="2200" dirty="0">
                        <a:solidFill>
                          <a:schemeClr val="bg2">
                            <a:lumMod val="1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0539046"/>
                  </a:ext>
                </a:extLst>
              </a:tr>
            </a:tbl>
          </a:graphicData>
        </a:graphic>
      </p:graphicFrame>
    </p:spTree>
    <p:extLst>
      <p:ext uri="{BB962C8B-B14F-4D97-AF65-F5344CB8AC3E}">
        <p14:creationId xmlns:p14="http://schemas.microsoft.com/office/powerpoint/2010/main" val="338129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6084546" y="1789043"/>
            <a:ext cx="52801" cy="484872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5F55B41-6FA3-47DA-8C17-D39A4ECA31F7}"/>
              </a:ext>
            </a:extLst>
          </p:cNvPr>
          <p:cNvCxnSpPr>
            <a:cxnSpLocks/>
          </p:cNvCxnSpPr>
          <p:nvPr/>
        </p:nvCxnSpPr>
        <p:spPr>
          <a:xfrm flipV="1">
            <a:off x="14946" y="1778441"/>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287549" y="298595"/>
            <a:ext cx="8557811" cy="1131848"/>
          </a:xfrm>
          <a:prstGeom prst="rect">
            <a:avLst/>
          </a:prstGeom>
        </p:spPr>
        <p:txBody>
          <a:bodyPr wrap="square">
            <a:spAutoFit/>
          </a:bodyPr>
          <a:lstStyle/>
          <a:p>
            <a:pPr algn="ctr">
              <a:lnSpc>
                <a:spcPct val="150000"/>
              </a:lnSpc>
              <a:spcBef>
                <a:spcPts val="300"/>
              </a:spcBef>
              <a:spcAft>
                <a:spcPts val="300"/>
              </a:spcAft>
            </a:pPr>
            <a:r>
              <a:rPr lang="vi-VN" sz="2400" b="1" dirty="0">
                <a:solidFill>
                  <a:srgbClr val="38A8FF"/>
                </a:solidFill>
                <a:effectLst/>
                <a:latin typeface="Arial" panose="020B0604020202020204" pitchFamily="34" charset="0"/>
                <a:ea typeface="Yu Mincho" panose="02020400000000000000" pitchFamily="18" charset="-128"/>
                <a:cs typeface="Arial" panose="020B0604020202020204" pitchFamily="34" charset="0"/>
              </a:rPr>
              <a:t>NHỮNG NGƯỜI THAM GIA VÀO HOẠT ĐỘNG LỰC LƯỢNG QUAN SỰ Ở HẢI PHÒNG</a:t>
            </a:r>
            <a:endParaRPr lang="en-VN"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8ED1CDB0-D4B9-78D5-64FB-DF557E1443AD}"/>
              </a:ext>
            </a:extLst>
          </p:cNvPr>
          <p:cNvSpPr txBox="1"/>
          <p:nvPr/>
        </p:nvSpPr>
        <p:spPr>
          <a:xfrm>
            <a:off x="139107" y="2505030"/>
            <a:ext cx="5837304" cy="2608022"/>
          </a:xfrm>
          <a:prstGeom prst="rect">
            <a:avLst/>
          </a:prstGeom>
          <a:noFill/>
        </p:spPr>
        <p:txBody>
          <a:bodyPr wrap="square">
            <a:spAutoFit/>
          </a:bodyPr>
          <a:lstStyle/>
          <a:p>
            <a:pPr algn="ctr">
              <a:lnSpc>
                <a:spcPct val="150000"/>
              </a:lnSpc>
            </a:pPr>
            <a:r>
              <a:rPr lang="fr-FR" sz="2800" kern="0" dirty="0" err="1">
                <a:solidFill>
                  <a:srgbClr val="C00000"/>
                </a:solidFill>
                <a:effectLst/>
                <a:latin typeface="Times New Roman" panose="02020603050405020304" pitchFamily="18" charset="0"/>
                <a:ea typeface="Calibri" panose="020F0502020204030204" pitchFamily="34" charset="0"/>
              </a:rPr>
              <a:t>Những</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tấm</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gương</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Quyết</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tử</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cho</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Tổ</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quốc</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quyết</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sinh</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của</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các</a:t>
            </a:r>
            <a:r>
              <a:rPr lang="fr-FR" sz="2800" kern="0" dirty="0">
                <a:solidFill>
                  <a:srgbClr val="C00000"/>
                </a:solidFill>
                <a:effectLst/>
                <a:latin typeface="Times New Roman" panose="02020603050405020304" pitchFamily="18" charset="0"/>
                <a:ea typeface="Calibri" panose="020F0502020204030204" pitchFamily="34" charset="0"/>
              </a:rPr>
              <a:t> Anh </a:t>
            </a:r>
            <a:r>
              <a:rPr lang="fr-FR" sz="2800" kern="0" dirty="0" err="1">
                <a:solidFill>
                  <a:srgbClr val="C00000"/>
                </a:solidFill>
                <a:effectLst/>
                <a:latin typeface="Times New Roman" panose="02020603050405020304" pitchFamily="18" charset="0"/>
                <a:ea typeface="Calibri" panose="020F0502020204030204" pitchFamily="34" charset="0"/>
              </a:rPr>
              <a:t>hùng</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liệt</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sỹ</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Trần</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Thành</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Ngọ</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Lê</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Văn</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Sáu</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Phạm</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Văn</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Thạch</a:t>
            </a:r>
            <a:r>
              <a:rPr lang="fr-FR" sz="2800" kern="0" dirty="0">
                <a:solidFill>
                  <a:srgbClr val="C00000"/>
                </a:solidFill>
                <a:effectLst/>
                <a:latin typeface="Times New Roman" panose="02020603050405020304" pitchFamily="18" charset="0"/>
                <a:ea typeface="Calibri" panose="020F0502020204030204" pitchFamily="34" charset="0"/>
              </a:rPr>
              <a:t>...</a:t>
            </a:r>
            <a:r>
              <a:rPr lang="en-VN" sz="2800" dirty="0">
                <a:solidFill>
                  <a:srgbClr val="C00000"/>
                </a:solidFill>
                <a:effectLst/>
              </a:rPr>
              <a:t> </a:t>
            </a:r>
            <a:endParaRPr lang="en-VN" sz="2800" dirty="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4CA981A-232B-DD48-AD9B-19170C61E972}"/>
              </a:ext>
            </a:extLst>
          </p:cNvPr>
          <p:cNvSpPr txBox="1"/>
          <p:nvPr/>
        </p:nvSpPr>
        <p:spPr>
          <a:xfrm>
            <a:off x="6235159" y="2505030"/>
            <a:ext cx="5817734" cy="1961691"/>
          </a:xfrm>
          <a:prstGeom prst="rect">
            <a:avLst/>
          </a:prstGeom>
          <a:noFill/>
        </p:spPr>
        <p:txBody>
          <a:bodyPr wrap="square">
            <a:spAutoFit/>
          </a:bodyPr>
          <a:lstStyle/>
          <a:p>
            <a:pPr algn="ctr">
              <a:lnSpc>
                <a:spcPct val="150000"/>
              </a:lnSpc>
              <a:spcBef>
                <a:spcPts val="300"/>
              </a:spcBef>
              <a:spcAft>
                <a:spcPts val="300"/>
              </a:spcAft>
            </a:pPr>
            <a:r>
              <a:rPr lang="fr-FR" sz="2800" kern="0" dirty="0">
                <a:solidFill>
                  <a:srgbClr val="C00000"/>
                </a:solidFill>
                <a:effectLst/>
                <a:latin typeface="Times New Roman" panose="02020603050405020304" pitchFamily="18" charset="0"/>
                <a:ea typeface="Calibri" panose="020F0502020204030204" pitchFamily="34" charset="0"/>
              </a:rPr>
              <a:t>Anh </a:t>
            </a:r>
            <a:r>
              <a:rPr lang="fr-FR" sz="2800" kern="0" dirty="0" err="1">
                <a:solidFill>
                  <a:srgbClr val="C00000"/>
                </a:solidFill>
                <a:effectLst/>
                <a:latin typeface="Times New Roman" panose="02020603050405020304" pitchFamily="18" charset="0"/>
                <a:ea typeface="Calibri" panose="020F0502020204030204" pitchFamily="34" charset="0"/>
              </a:rPr>
              <a:t>hùng</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liệt</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sỹ</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Nguyễn</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Hồng</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Quân</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các</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liệt</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sỹ</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Nguyễn</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Đình</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Thành</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Đỗ</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Duy</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Thịnh</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Nguyễn</a:t>
            </a:r>
            <a:r>
              <a:rPr lang="fr-FR" sz="2800" kern="0" dirty="0">
                <a:solidFill>
                  <a:srgbClr val="C00000"/>
                </a:solidFill>
                <a:effectLst/>
                <a:latin typeface="Times New Roman" panose="02020603050405020304" pitchFamily="18" charset="0"/>
                <a:ea typeface="Calibri" panose="020F0502020204030204" pitchFamily="34" charset="0"/>
              </a:rPr>
              <a:t> </a:t>
            </a:r>
            <a:r>
              <a:rPr lang="fr-FR" sz="2800" kern="0" dirty="0" err="1">
                <a:solidFill>
                  <a:srgbClr val="C00000"/>
                </a:solidFill>
                <a:effectLst/>
                <a:latin typeface="Times New Roman" panose="02020603050405020304" pitchFamily="18" charset="0"/>
                <a:ea typeface="Calibri" panose="020F0502020204030204" pitchFamily="34" charset="0"/>
              </a:rPr>
              <a:t>Thị</a:t>
            </a:r>
            <a:r>
              <a:rPr lang="fr-FR" sz="2800" kern="0" dirty="0">
                <a:solidFill>
                  <a:srgbClr val="C00000"/>
                </a:solidFill>
                <a:effectLst/>
                <a:latin typeface="Times New Roman" panose="02020603050405020304" pitchFamily="18" charset="0"/>
                <a:ea typeface="Calibri" panose="020F0502020204030204" pitchFamily="34" charset="0"/>
              </a:rPr>
              <a:t> Du...</a:t>
            </a:r>
            <a:r>
              <a:rPr lang="en-VN" sz="2800" dirty="0">
                <a:solidFill>
                  <a:srgbClr val="C00000"/>
                </a:solidFill>
                <a:effectLst/>
              </a:rPr>
              <a:t> </a:t>
            </a:r>
            <a:endParaRPr lang="en-VN" sz="2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91682848"/>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7">
            <a:extLst>
              <a:ext uri="{FF2B5EF4-FFF2-40B4-BE49-F238E27FC236}">
                <a16:creationId xmlns:a16="http://schemas.microsoft.com/office/drawing/2014/main" id="{53C967EF-6321-45EB-B34B-D99D778ACFBD}"/>
              </a:ext>
            </a:extLst>
          </p:cNvPr>
          <p:cNvSpPr/>
          <p:nvPr/>
        </p:nvSpPr>
        <p:spPr>
          <a:xfrm>
            <a:off x="24517" y="3701603"/>
            <a:ext cx="1997579" cy="134498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33CC"/>
                </a:solidFill>
                <a:effectLst/>
                <a:uLnTx/>
                <a:uFillTx/>
                <a:latin typeface="#9Slide03 SFU Futura_12" panose="00000400000000000000" pitchFamily="2" charset="0"/>
                <a:ea typeface="+mn-ea"/>
                <a:cs typeface="Arial" panose="020B0604020202020204" pitchFamily="34" charset="0"/>
              </a:rPr>
              <a:t>Thảo</a:t>
            </a:r>
            <a:r>
              <a:rPr kumimoji="0" lang="en-US" sz="2600" b="1" i="0" u="none" strike="noStrike" kern="1200" cap="none" spc="0" normalizeH="0" baseline="0" noProof="0" dirty="0">
                <a:ln>
                  <a:noFill/>
                </a:ln>
                <a:solidFill>
                  <a:srgbClr val="0033CC"/>
                </a:solidFill>
                <a:effectLst/>
                <a:uLnTx/>
                <a:uFillTx/>
                <a:latin typeface="#9Slide03 SFU Futura_12" panose="00000400000000000000" pitchFamily="2" charset="0"/>
                <a:ea typeface="+mn-ea"/>
                <a:cs typeface="Arial" panose="020B0604020202020204" pitchFamily="34" charset="0"/>
              </a:rPr>
              <a:t> </a:t>
            </a:r>
            <a:r>
              <a:rPr kumimoji="0" lang="en-US" sz="2600" b="1" i="0" u="none" strike="noStrike" kern="1200" cap="none" spc="0" normalizeH="0" baseline="0" noProof="0" dirty="0" err="1">
                <a:ln>
                  <a:noFill/>
                </a:ln>
                <a:solidFill>
                  <a:srgbClr val="0033CC"/>
                </a:solidFill>
                <a:effectLst/>
                <a:uLnTx/>
                <a:uFillTx/>
                <a:latin typeface="#9Slide03 SFU Futura_12" panose="00000400000000000000" pitchFamily="2" charset="0"/>
                <a:ea typeface="+mn-ea"/>
                <a:cs typeface="Arial" panose="020B0604020202020204" pitchFamily="34" charset="0"/>
              </a:rPr>
              <a:t>luận</a:t>
            </a:r>
            <a:r>
              <a:rPr kumimoji="0" lang="en-US" sz="2600" b="1" i="0" u="none" strike="noStrike" kern="1200" cap="none" spc="0" normalizeH="0" baseline="0" noProof="0" dirty="0">
                <a:ln>
                  <a:noFill/>
                </a:ln>
                <a:solidFill>
                  <a:srgbClr val="0033CC"/>
                </a:solidFill>
                <a:effectLst/>
                <a:uLnTx/>
                <a:uFillTx/>
                <a:latin typeface="#9Slide03 SFU Futura_12" panose="00000400000000000000" pitchFamily="2" charset="0"/>
                <a:ea typeface="+mn-ea"/>
                <a:cs typeface="Arial" panose="020B0604020202020204" pitchFamily="34" charset="0"/>
              </a:rPr>
              <a:t> </a:t>
            </a:r>
            <a:r>
              <a:rPr kumimoji="0" lang="en-US" sz="2600" b="1" i="0" u="none" strike="noStrike" kern="1200" cap="none" spc="0" normalizeH="0" baseline="0" noProof="0" dirty="0" err="1">
                <a:ln>
                  <a:noFill/>
                </a:ln>
                <a:solidFill>
                  <a:srgbClr val="0033CC"/>
                </a:solidFill>
                <a:effectLst/>
                <a:uLnTx/>
                <a:uFillTx/>
                <a:latin typeface="#9Slide03 SFU Futura_12" panose="00000400000000000000" pitchFamily="2" charset="0"/>
                <a:ea typeface="+mn-ea"/>
                <a:cs typeface="Arial" panose="020B0604020202020204" pitchFamily="34" charset="0"/>
              </a:rPr>
              <a:t>trả</a:t>
            </a:r>
            <a:r>
              <a:rPr kumimoji="0" lang="en-US" sz="2600" b="1" i="0" u="none" strike="noStrike" kern="1200" cap="none" spc="0" normalizeH="0" noProof="0" dirty="0">
                <a:ln>
                  <a:noFill/>
                </a:ln>
                <a:solidFill>
                  <a:srgbClr val="0033CC"/>
                </a:solidFill>
                <a:effectLst/>
                <a:uLnTx/>
                <a:uFillTx/>
                <a:latin typeface="#9Slide03 SFU Futura_12" panose="00000400000000000000" pitchFamily="2" charset="0"/>
                <a:ea typeface="+mn-ea"/>
                <a:cs typeface="Arial" panose="020B0604020202020204" pitchFamily="34" charset="0"/>
              </a:rPr>
              <a:t> </a:t>
            </a:r>
            <a:r>
              <a:rPr kumimoji="0" lang="en-US" sz="2600" b="1" i="0" u="none" strike="noStrike" kern="1200" cap="none" spc="0" normalizeH="0" noProof="0" dirty="0" err="1">
                <a:ln>
                  <a:noFill/>
                </a:ln>
                <a:solidFill>
                  <a:srgbClr val="0033CC"/>
                </a:solidFill>
                <a:effectLst/>
                <a:uLnTx/>
                <a:uFillTx/>
                <a:latin typeface="#9Slide03 SFU Futura_12" panose="00000400000000000000" pitchFamily="2" charset="0"/>
                <a:ea typeface="+mn-ea"/>
                <a:cs typeface="Arial" panose="020B0604020202020204" pitchFamily="34" charset="0"/>
              </a:rPr>
              <a:t>lời</a:t>
            </a:r>
            <a:r>
              <a:rPr kumimoji="0" lang="en-US" sz="2600" b="1" i="0" u="none" strike="noStrike" kern="1200" cap="none" spc="0" normalizeH="0" noProof="0" dirty="0">
                <a:ln>
                  <a:noFill/>
                </a:ln>
                <a:solidFill>
                  <a:srgbClr val="0033CC"/>
                </a:solidFill>
                <a:effectLst/>
                <a:uLnTx/>
                <a:uFillTx/>
                <a:latin typeface="#9Slide03 SFU Futura_12" panose="00000400000000000000" pitchFamily="2" charset="0"/>
                <a:ea typeface="+mn-ea"/>
                <a:cs typeface="Arial" panose="020B0604020202020204" pitchFamily="34" charset="0"/>
              </a:rPr>
              <a:t> </a:t>
            </a:r>
            <a:r>
              <a:rPr kumimoji="0" lang="en-US" sz="2600" b="1" i="0" u="none" strike="noStrike" kern="1200" cap="none" spc="0" normalizeH="0" noProof="0" dirty="0" err="1">
                <a:ln>
                  <a:noFill/>
                </a:ln>
                <a:solidFill>
                  <a:srgbClr val="0033CC"/>
                </a:solidFill>
                <a:effectLst/>
                <a:uLnTx/>
                <a:uFillTx/>
                <a:latin typeface="#9Slide03 SFU Futura_12" panose="00000400000000000000" pitchFamily="2" charset="0"/>
                <a:ea typeface="+mn-ea"/>
                <a:cs typeface="Arial" panose="020B0604020202020204" pitchFamily="34" charset="0"/>
              </a:rPr>
              <a:t>câu</a:t>
            </a:r>
            <a:r>
              <a:rPr kumimoji="0" lang="en-US" sz="2600" b="1" i="0" u="none" strike="noStrike" kern="1200" cap="none" spc="0" normalizeH="0" noProof="0" dirty="0">
                <a:ln>
                  <a:noFill/>
                </a:ln>
                <a:solidFill>
                  <a:srgbClr val="0033CC"/>
                </a:solidFill>
                <a:effectLst/>
                <a:uLnTx/>
                <a:uFillTx/>
                <a:latin typeface="#9Slide03 SFU Futura_12" panose="00000400000000000000" pitchFamily="2" charset="0"/>
                <a:ea typeface="+mn-ea"/>
                <a:cs typeface="Arial" panose="020B0604020202020204" pitchFamily="34" charset="0"/>
              </a:rPr>
              <a:t> </a:t>
            </a:r>
            <a:r>
              <a:rPr kumimoji="0" lang="en-US" sz="2600" b="1" i="0" u="none" strike="noStrike" kern="1200" cap="none" spc="0" normalizeH="0" noProof="0" dirty="0" err="1">
                <a:ln>
                  <a:noFill/>
                </a:ln>
                <a:solidFill>
                  <a:srgbClr val="0033CC"/>
                </a:solidFill>
                <a:effectLst/>
                <a:uLnTx/>
                <a:uFillTx/>
                <a:latin typeface="#9Slide03 SFU Futura_12" panose="00000400000000000000" pitchFamily="2" charset="0"/>
                <a:ea typeface="+mn-ea"/>
                <a:cs typeface="Arial" panose="020B0604020202020204" pitchFamily="34" charset="0"/>
              </a:rPr>
              <a:t>hỏi</a:t>
            </a:r>
            <a:endParaRPr kumimoji="0" lang="en-US" sz="2600" b="1" i="0" u="none" strike="noStrike" kern="1200" cap="none" spc="0" normalizeH="0" baseline="0" noProof="0" dirty="0">
              <a:ln>
                <a:noFill/>
              </a:ln>
              <a:solidFill>
                <a:srgbClr val="0033CC"/>
              </a:solidFill>
              <a:effectLst/>
              <a:uLnTx/>
              <a:uFillTx/>
              <a:latin typeface="#9Slide03 SFU Futura_12" panose="00000400000000000000" pitchFamily="2" charset="0"/>
              <a:ea typeface="+mn-ea"/>
              <a:cs typeface="Arial" panose="020B0604020202020204" pitchFamily="34" charset="0"/>
            </a:endParaRPr>
          </a:p>
        </p:txBody>
      </p:sp>
      <p:sp>
        <p:nvSpPr>
          <p:cNvPr id="12" name="Rectangle: Rounded Corners 7">
            <a:extLst>
              <a:ext uri="{FF2B5EF4-FFF2-40B4-BE49-F238E27FC236}">
                <a16:creationId xmlns:a16="http://schemas.microsoft.com/office/drawing/2014/main" id="{D5397E9F-57CE-4CBC-BF7D-C7F3ACC44961}"/>
              </a:ext>
            </a:extLst>
          </p:cNvPr>
          <p:cNvSpPr/>
          <p:nvPr/>
        </p:nvSpPr>
        <p:spPr>
          <a:xfrm>
            <a:off x="3257160" y="1893642"/>
            <a:ext cx="2161080" cy="134498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33CC"/>
                </a:solidFill>
                <a:effectLst/>
                <a:uLnTx/>
                <a:uFillTx/>
                <a:latin typeface="#9Slide03 SFU Futura_12" panose="00000400000000000000" pitchFamily="2" charset="0"/>
                <a:ea typeface="+mn-ea"/>
                <a:cs typeface="Arial" panose="020B0604020202020204" pitchFamily="34" charset="0"/>
              </a:rPr>
              <a:t>Thời</a:t>
            </a:r>
            <a:r>
              <a:rPr kumimoji="0" lang="en-US" sz="2600" b="1" i="0" u="none" strike="noStrike" kern="1200" cap="none" spc="0" normalizeH="0" baseline="0" noProof="0" dirty="0">
                <a:ln>
                  <a:noFill/>
                </a:ln>
                <a:solidFill>
                  <a:srgbClr val="0033CC"/>
                </a:solidFill>
                <a:effectLst/>
                <a:uLnTx/>
                <a:uFillTx/>
                <a:latin typeface="#9Slide03 SFU Futura_12" panose="00000400000000000000" pitchFamily="2" charset="0"/>
                <a:ea typeface="+mn-ea"/>
                <a:cs typeface="Arial" panose="020B0604020202020204" pitchFamily="34" charset="0"/>
              </a:rPr>
              <a:t> </a:t>
            </a:r>
            <a:r>
              <a:rPr kumimoji="0" lang="en-US" sz="2600" b="1" i="0" u="none" strike="noStrike" kern="1200" cap="none" spc="0" normalizeH="0" baseline="0" noProof="0" dirty="0" err="1">
                <a:ln>
                  <a:noFill/>
                </a:ln>
                <a:solidFill>
                  <a:srgbClr val="0033CC"/>
                </a:solidFill>
                <a:effectLst/>
                <a:uLnTx/>
                <a:uFillTx/>
                <a:latin typeface="#9Slide03 SFU Futura_12" panose="00000400000000000000" pitchFamily="2" charset="0"/>
                <a:ea typeface="+mn-ea"/>
                <a:cs typeface="Arial" panose="020B0604020202020204" pitchFamily="34" charset="0"/>
              </a:rPr>
              <a:t>gian</a:t>
            </a:r>
            <a:r>
              <a:rPr kumimoji="0" lang="en-US" sz="2600" b="1" i="0" u="none" strike="noStrike" kern="1200" cap="none" spc="0" normalizeH="0" baseline="0" noProof="0" dirty="0">
                <a:ln>
                  <a:noFill/>
                </a:ln>
                <a:solidFill>
                  <a:srgbClr val="0033CC"/>
                </a:solidFill>
                <a:effectLst/>
                <a:uLnTx/>
                <a:uFillTx/>
                <a:latin typeface="#9Slide03 SFU Futura_12" panose="00000400000000000000" pitchFamily="2" charset="0"/>
                <a:ea typeface="+mn-ea"/>
                <a:cs typeface="Arial" panose="020B0604020202020204" pitchFamily="34" charset="0"/>
              </a:rPr>
              <a:t>:  2 </a:t>
            </a:r>
            <a:r>
              <a:rPr kumimoji="0" lang="en-US" sz="2600" b="1" i="0" u="none" strike="noStrike" kern="1200" cap="none" spc="0" normalizeH="0" baseline="0" noProof="0" dirty="0" err="1">
                <a:ln>
                  <a:noFill/>
                </a:ln>
                <a:solidFill>
                  <a:srgbClr val="0033CC"/>
                </a:solidFill>
                <a:effectLst/>
                <a:uLnTx/>
                <a:uFillTx/>
                <a:latin typeface="#9Slide03 SFU Futura_12" panose="00000400000000000000" pitchFamily="2" charset="0"/>
                <a:ea typeface="+mn-ea"/>
                <a:cs typeface="Arial" panose="020B0604020202020204" pitchFamily="34" charset="0"/>
              </a:rPr>
              <a:t>phút</a:t>
            </a:r>
            <a:endParaRPr kumimoji="0" lang="en-US" sz="2600" b="1" i="0" u="none" strike="noStrike" kern="1200" cap="none" spc="0" normalizeH="0" baseline="0" noProof="0" dirty="0">
              <a:ln>
                <a:noFill/>
              </a:ln>
              <a:solidFill>
                <a:srgbClr val="0033CC"/>
              </a:solidFill>
              <a:effectLst/>
              <a:uLnTx/>
              <a:uFillTx/>
              <a:latin typeface="#9Slide03 SFU Futura_12" panose="00000400000000000000" pitchFamily="2" charset="0"/>
              <a:ea typeface="+mn-ea"/>
              <a:cs typeface="Arial" panose="020B0604020202020204" pitchFamily="34" charset="0"/>
            </a:endParaRPr>
          </a:p>
        </p:txBody>
      </p:sp>
      <p:sp>
        <p:nvSpPr>
          <p:cNvPr id="13" name="Rectangle: Rounded Corners 7">
            <a:extLst>
              <a:ext uri="{FF2B5EF4-FFF2-40B4-BE49-F238E27FC236}">
                <a16:creationId xmlns:a16="http://schemas.microsoft.com/office/drawing/2014/main" id="{C22CBC91-7E69-41A0-A1C7-59D20020A212}"/>
              </a:ext>
            </a:extLst>
          </p:cNvPr>
          <p:cNvSpPr/>
          <p:nvPr/>
        </p:nvSpPr>
        <p:spPr>
          <a:xfrm>
            <a:off x="3314414" y="3753104"/>
            <a:ext cx="2161080" cy="1344980"/>
          </a:xfrm>
          <a:prstGeom prst="roundRect">
            <a:avLst/>
          </a:prstGeom>
          <a:solidFill>
            <a:srgbClr val="00B05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FF00"/>
                </a:solidFill>
                <a:effectLst/>
                <a:uLnTx/>
                <a:uFillTx/>
                <a:latin typeface="#9Slide03 SFU Futura_12" panose="00000400000000000000" pitchFamily="2" charset="0"/>
                <a:ea typeface="+mn-ea"/>
                <a:cs typeface="Arial" panose="020B0604020202020204" pitchFamily="34" charset="0"/>
              </a:rPr>
              <a:t>Hết</a:t>
            </a:r>
            <a:r>
              <a:rPr kumimoji="0" lang="en-US" sz="2600" b="1" i="0" u="none" strike="noStrike" kern="1200" cap="none" spc="0" normalizeH="0" baseline="0" noProof="0" dirty="0">
                <a:ln>
                  <a:noFill/>
                </a:ln>
                <a:solidFill>
                  <a:srgbClr val="FFFF00"/>
                </a:solidFill>
                <a:effectLst/>
                <a:uLnTx/>
                <a:uFillTx/>
                <a:latin typeface="#9Slide03 SFU Futura_12" panose="00000400000000000000" pitchFamily="2" charset="0"/>
                <a:ea typeface="+mn-ea"/>
                <a:cs typeface="Arial" panose="020B0604020202020204" pitchFamily="34" charset="0"/>
              </a:rPr>
              <a:t> </a:t>
            </a:r>
            <a:r>
              <a:rPr kumimoji="0" lang="en-US" sz="2600" b="1" i="0" u="none" strike="noStrike" kern="1200" cap="none" spc="0" normalizeH="0" baseline="0" noProof="0" dirty="0" err="1">
                <a:ln>
                  <a:noFill/>
                </a:ln>
                <a:solidFill>
                  <a:srgbClr val="FFFF00"/>
                </a:solidFill>
                <a:effectLst/>
                <a:uLnTx/>
                <a:uFillTx/>
                <a:latin typeface="#9Slide03 SFU Futura_12" panose="00000400000000000000" pitchFamily="2" charset="0"/>
                <a:ea typeface="+mn-ea"/>
                <a:cs typeface="Arial" panose="020B0604020202020204" pitchFamily="34" charset="0"/>
              </a:rPr>
              <a:t>giờ</a:t>
            </a:r>
            <a:r>
              <a:rPr kumimoji="0" lang="en-US" sz="2600" b="1" i="0" u="none" strike="noStrike" kern="1200" cap="none" spc="0" normalizeH="0" baseline="0" noProof="0" dirty="0">
                <a:ln>
                  <a:noFill/>
                </a:ln>
                <a:solidFill>
                  <a:srgbClr val="FFFF00"/>
                </a:solidFill>
                <a:effectLst/>
                <a:uLnTx/>
                <a:uFillTx/>
                <a:latin typeface="#9Slide03 SFU Futura_12" panose="00000400000000000000" pitchFamily="2" charset="0"/>
                <a:ea typeface="+mn-ea"/>
                <a:cs typeface="Arial" panose="020B0604020202020204" pitchFamily="34" charset="0"/>
              </a:rPr>
              <a:t>, </a:t>
            </a:r>
            <a:r>
              <a:rPr kumimoji="0" lang="en-US" sz="2600" b="1" i="0" u="none" strike="noStrike" kern="1200" cap="none" spc="0" normalizeH="0" baseline="0" noProof="0" dirty="0" err="1">
                <a:ln>
                  <a:noFill/>
                </a:ln>
                <a:solidFill>
                  <a:srgbClr val="FFFF00"/>
                </a:solidFill>
                <a:effectLst/>
                <a:uLnTx/>
                <a:uFillTx/>
                <a:latin typeface="#9Slide03 SFU Futura_12" panose="00000400000000000000" pitchFamily="2" charset="0"/>
                <a:ea typeface="+mn-ea"/>
                <a:cs typeface="Arial" panose="020B0604020202020204" pitchFamily="34" charset="0"/>
              </a:rPr>
              <a:t>các</a:t>
            </a:r>
            <a:r>
              <a:rPr kumimoji="0" lang="en-US" sz="2600" b="1" i="0" u="none" strike="noStrike" kern="1200" cap="none" spc="0" normalizeH="0" baseline="0" noProof="0" dirty="0">
                <a:ln>
                  <a:noFill/>
                </a:ln>
                <a:solidFill>
                  <a:srgbClr val="FFFF00"/>
                </a:solidFill>
                <a:effectLst/>
                <a:uLnTx/>
                <a:uFillTx/>
                <a:latin typeface="#9Slide03 SFU Futura_12" panose="00000400000000000000" pitchFamily="2" charset="0"/>
                <a:ea typeface="+mn-ea"/>
                <a:cs typeface="Arial" panose="020B0604020202020204" pitchFamily="34" charset="0"/>
              </a:rPr>
              <a:t> </a:t>
            </a:r>
            <a:r>
              <a:rPr kumimoji="0" lang="en-US" sz="2600" b="1" i="0" u="none" strike="noStrike" kern="1200" cap="none" spc="0" normalizeH="0" baseline="0" noProof="0" dirty="0" err="1">
                <a:ln>
                  <a:noFill/>
                </a:ln>
                <a:solidFill>
                  <a:srgbClr val="FFFF00"/>
                </a:solidFill>
                <a:effectLst/>
                <a:uLnTx/>
                <a:uFillTx/>
                <a:latin typeface="#9Slide03 SFU Futura_12" panose="00000400000000000000" pitchFamily="2" charset="0"/>
                <a:ea typeface="+mn-ea"/>
                <a:cs typeface="Arial" panose="020B0604020202020204" pitchFamily="34" charset="0"/>
              </a:rPr>
              <a:t>nhóm</a:t>
            </a:r>
            <a:r>
              <a:rPr kumimoji="0" lang="en-US" sz="2600" b="1" i="0" u="none" strike="noStrike" kern="1200" cap="none" spc="0" normalizeH="0" baseline="0" noProof="0" dirty="0">
                <a:ln>
                  <a:noFill/>
                </a:ln>
                <a:solidFill>
                  <a:srgbClr val="FFFF00"/>
                </a:solidFill>
                <a:effectLst/>
                <a:uLnTx/>
                <a:uFillTx/>
                <a:latin typeface="#9Slide03 SFU Futura_12" panose="00000400000000000000" pitchFamily="2" charset="0"/>
                <a:ea typeface="+mn-ea"/>
                <a:cs typeface="Arial" panose="020B0604020202020204" pitchFamily="34" charset="0"/>
              </a:rPr>
              <a:t> </a:t>
            </a:r>
            <a:r>
              <a:rPr kumimoji="0" lang="en-US" sz="2600" b="1" i="0" u="none" strike="noStrike" kern="1200" cap="none" spc="0" normalizeH="0" baseline="0" noProof="0" dirty="0" err="1">
                <a:ln>
                  <a:noFill/>
                </a:ln>
                <a:solidFill>
                  <a:srgbClr val="FFFF00"/>
                </a:solidFill>
                <a:effectLst/>
                <a:uLnTx/>
                <a:uFillTx/>
                <a:latin typeface="#9Slide03 SFU Futura_12" panose="00000400000000000000" pitchFamily="2" charset="0"/>
                <a:ea typeface="+mn-ea"/>
                <a:cs typeface="Arial" panose="020B0604020202020204" pitchFamily="34" charset="0"/>
              </a:rPr>
              <a:t>báo</a:t>
            </a:r>
            <a:r>
              <a:rPr kumimoji="0" lang="en-US" sz="2600" b="1" i="0" u="none" strike="noStrike" kern="1200" cap="none" spc="0" normalizeH="0" baseline="0" noProof="0" dirty="0">
                <a:ln>
                  <a:noFill/>
                </a:ln>
                <a:solidFill>
                  <a:srgbClr val="FFFF00"/>
                </a:solidFill>
                <a:effectLst/>
                <a:uLnTx/>
                <a:uFillTx/>
                <a:latin typeface="#9Slide03 SFU Futura_12" panose="00000400000000000000" pitchFamily="2" charset="0"/>
                <a:ea typeface="+mn-ea"/>
                <a:cs typeface="Arial" panose="020B0604020202020204" pitchFamily="34" charset="0"/>
              </a:rPr>
              <a:t> </a:t>
            </a:r>
            <a:r>
              <a:rPr kumimoji="0" lang="en-US" sz="2600" b="1" i="0" u="none" strike="noStrike" kern="1200" cap="none" spc="0" normalizeH="0" baseline="0" noProof="0" dirty="0" err="1">
                <a:ln>
                  <a:noFill/>
                </a:ln>
                <a:solidFill>
                  <a:srgbClr val="FFFF00"/>
                </a:solidFill>
                <a:effectLst/>
                <a:uLnTx/>
                <a:uFillTx/>
                <a:latin typeface="#9Slide03 SFU Futura_12" panose="00000400000000000000" pitchFamily="2" charset="0"/>
                <a:ea typeface="+mn-ea"/>
                <a:cs typeface="Arial" panose="020B0604020202020204" pitchFamily="34" charset="0"/>
              </a:rPr>
              <a:t>cáo</a:t>
            </a:r>
            <a:endParaRPr kumimoji="0" lang="en-US" sz="2600" b="1" i="0" u="none" strike="noStrike" kern="1200" cap="none" spc="0" normalizeH="0" baseline="0" noProof="0" dirty="0">
              <a:ln>
                <a:noFill/>
              </a:ln>
              <a:solidFill>
                <a:srgbClr val="FFFF00"/>
              </a:solidFill>
              <a:effectLst/>
              <a:uLnTx/>
              <a:uFillTx/>
              <a:latin typeface="#9Slide03 SFU Futura_12" panose="00000400000000000000" pitchFamily="2" charset="0"/>
              <a:ea typeface="+mn-ea"/>
              <a:cs typeface="Arial" panose="020B0604020202020204" pitchFamily="34" charset="0"/>
            </a:endParaRPr>
          </a:p>
        </p:txBody>
      </p:sp>
      <p:pic>
        <p:nvPicPr>
          <p:cNvPr id="102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137774" y="3154271"/>
            <a:ext cx="1060961" cy="109466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02A4E065-26AE-42DA-9D35-367AC0CC99D8}"/>
              </a:ext>
            </a:extLst>
          </p:cNvPr>
          <p:cNvCxnSpPr/>
          <p:nvPr/>
        </p:nvCxnSpPr>
        <p:spPr>
          <a:xfrm>
            <a:off x="0" y="1540805"/>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60240" y="1642392"/>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 descr="Vẽ Tay Ppt Cảnh Một Người đàn ông Cầm Kính Lúp Hình ảnh | Định dạng hình  ảnh PSD 401528940| vn.lovepik.com">
            <a:extLst>
              <a:ext uri="{FF2B5EF4-FFF2-40B4-BE49-F238E27FC236}">
                <a16:creationId xmlns:a16="http://schemas.microsoft.com/office/drawing/2014/main" id="{D5F95879-C14A-4603-BF4B-CA35F87F56F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5233" b="96279" l="10000" r="92791">
                        <a14:foregroundMark x1="33372" y1="24535" x2="33372" y2="24535"/>
                        <a14:foregroundMark x1="64884" y1="26279" x2="64884" y2="26279"/>
                        <a14:foregroundMark x1="83023" y1="22558" x2="83023" y2="22558"/>
                        <a14:foregroundMark x1="83953" y1="28953" x2="76977" y2="35233"/>
                        <a14:foregroundMark x1="76977" y1="35233" x2="76512" y2="34767"/>
                        <a14:foregroundMark x1="63488" y1="5000" x2="72989" y2="6129"/>
                        <a14:foregroundMark x1="81964" y1="9302" x2="85465" y2="10814"/>
                        <a14:foregroundMark x1="80887" y1="8837" x2="81964" y2="9302"/>
                        <a14:foregroundMark x1="79940" y1="8428" x2="80887" y2="8837"/>
                        <a14:foregroundMark x1="89289" y1="17337" x2="91395" y2="20930"/>
                        <a14:foregroundMark x1="85465" y1="10814" x2="89265" y2="17297"/>
                        <a14:foregroundMark x1="91395" y1="20930" x2="92791" y2="29884"/>
                        <a14:foregroundMark x1="92791" y1="29884" x2="91977" y2="33605"/>
                        <a14:foregroundMark x1="92558" y1="63372" x2="91163" y2="73140"/>
                        <a14:foregroundMark x1="91163" y1="73140" x2="72209" y2="84186"/>
                        <a14:foregroundMark x1="72209" y1="84186" x2="53140" y2="72558"/>
                        <a14:foregroundMark x1="53140" y1="72558" x2="50000" y2="59302"/>
                        <a14:foregroundMark x1="63032" y1="48721" x2="63605" y2="48256"/>
                        <a14:foregroundMark x1="60884" y1="50465" x2="63032" y2="48721"/>
                        <a14:foregroundMark x1="50000" y1="59302" x2="60884" y2="50465"/>
                        <a14:foregroundMark x1="75261" y1="52209" x2="76977" y2="52791"/>
                        <a14:foregroundMark x1="63605" y1="48256" x2="75261" y2="52209"/>
                        <a14:foregroundMark x1="76977" y1="52791" x2="88372" y2="62674"/>
                        <a14:foregroundMark x1="88372" y1="62674" x2="89651" y2="64884"/>
                        <a14:foregroundMark x1="87326" y1="49651" x2="78605" y2="54419"/>
                        <a14:foregroundMark x1="78605" y1="54419" x2="80116" y2="49302"/>
                        <a14:foregroundMark x1="92558" y1="64186" x2="76395" y2="72674"/>
                        <a14:foregroundMark x1="76395" y1="72674" x2="47791" y2="76279"/>
                        <a14:foregroundMark x1="47791" y1="76279" x2="83837" y2="66512"/>
                        <a14:foregroundMark x1="88605" y1="68837" x2="67558" y2="81744"/>
                        <a14:foregroundMark x1="67558" y1="81744" x2="56860" y2="80814"/>
                        <a14:foregroundMark x1="56860" y1="80814" x2="75814" y2="85233"/>
                        <a14:foregroundMark x1="75814" y1="85233" x2="76860" y2="83488"/>
                        <a14:foregroundMark x1="89419" y1="61279" x2="47209" y2="73605"/>
                        <a14:foregroundMark x1="47209" y1="73605" x2="58605" y2="86163"/>
                        <a14:foregroundMark x1="58605" y1="86163" x2="66860" y2="90698"/>
                        <a14:foregroundMark x1="66860" y1="90698" x2="75465" y2="84884"/>
                        <a14:foregroundMark x1="75930" y1="87558" x2="65116" y2="81977"/>
                        <a14:foregroundMark x1="65116" y1="81977" x2="65116" y2="81977"/>
                        <a14:foregroundMark x1="77257" y1="6293" x2="71860" y2="4302"/>
                        <a14:foregroundMark x1="83837" y1="8721" x2="79061" y2="6959"/>
                        <a14:foregroundMark x1="71860" y1="4302" x2="62442" y2="5233"/>
                        <a14:foregroundMark x1="62442" y1="5233" x2="60233" y2="7674"/>
                        <a14:foregroundMark x1="34186" y1="27791" x2="33372" y2="28372"/>
                        <a14:foregroundMark x1="33140" y1="21279" x2="35349" y2="29302"/>
                        <a14:foregroundMark x1="35349" y1="29302" x2="32791" y2="24186"/>
                        <a14:foregroundMark x1="33372" y1="22442" x2="32442" y2="23023"/>
                        <a14:foregroundMark x1="48256" y1="42326" x2="49419" y2="43721"/>
                        <a14:foregroundMark x1="24302" y1="91395" x2="23721" y2="94651"/>
                        <a14:foregroundMark x1="22558" y1="92791" x2="22558" y2="92791"/>
                        <a14:foregroundMark x1="24884" y1="96279" x2="24884" y2="96279"/>
                        <a14:backgroundMark x1="56977" y1="15233" x2="64884" y2="12791"/>
                        <a14:backgroundMark x1="64884" y1="12791" x2="77442" y2="14186"/>
                        <a14:backgroundMark x1="77442" y1="14186" x2="77674" y2="14535"/>
                        <a14:backgroundMark x1="83953" y1="16977" x2="78837" y2="12326"/>
                        <a14:backgroundMark x1="78837" y1="12326" x2="78605" y2="12326"/>
                        <a14:backgroundMark x1="72209" y1="6977" x2="81512" y2="11860"/>
                        <a14:backgroundMark x1="81512" y1="11860" x2="87674" y2="18488"/>
                        <a14:backgroundMark x1="87674" y1="18488" x2="87674" y2="19186"/>
                        <a14:backgroundMark x1="87907" y1="30581" x2="81163" y2="39767"/>
                        <a14:backgroundMark x1="57907" y1="38023" x2="53721" y2="26628"/>
                        <a14:backgroundMark x1="79767" y1="8140" x2="73953" y2="7558"/>
                        <a14:backgroundMark x1="70698" y1="6163" x2="70698" y2="6163"/>
                        <a14:backgroundMark x1="80581" y1="8837" x2="80581" y2="8837"/>
                        <a14:backgroundMark x1="82093" y1="9302" x2="82093" y2="9302"/>
                        <a14:backgroundMark x1="80698" y1="9070" x2="80581" y2="8488"/>
                        <a14:backgroundMark x1="72209" y1="6047" x2="72209" y2="6047"/>
                        <a14:backgroundMark x1="61163" y1="48721" x2="61163" y2="48721"/>
                        <a14:backgroundMark x1="61047" y1="46977" x2="61047" y2="46977"/>
                        <a14:backgroundMark x1="60581" y1="50465" x2="60581" y2="50465"/>
                        <a14:backgroundMark x1="74302" y1="52209" x2="74302" y2="52209"/>
                      </a14:backgroundRemoval>
                    </a14:imgEffect>
                  </a14:imgLayer>
                </a14:imgProps>
              </a:ext>
              <a:ext uri="{28A0092B-C50C-407E-A947-70E740481C1C}">
                <a14:useLocalDpi xmlns:a14="http://schemas.microsoft.com/office/drawing/2010/main" val="0"/>
              </a:ext>
            </a:extLst>
          </a:blip>
          <a:srcRect/>
          <a:stretch>
            <a:fillRect/>
          </a:stretch>
        </p:blipFill>
        <p:spPr bwMode="auto">
          <a:xfrm>
            <a:off x="9875519" y="-15395"/>
            <a:ext cx="1235165" cy="123516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EEF8788-B109-4C3A-86F4-8B0AB626282D}"/>
              </a:ext>
            </a:extLst>
          </p:cNvPr>
          <p:cNvSpPr txBox="1"/>
          <p:nvPr/>
        </p:nvSpPr>
        <p:spPr>
          <a:xfrm>
            <a:off x="5775286" y="2826802"/>
            <a:ext cx="6345013" cy="2677656"/>
          </a:xfrm>
          <a:prstGeom prst="rect">
            <a:avLst/>
          </a:prstGeom>
          <a:solidFill>
            <a:srgbClr val="00B050"/>
          </a:solidFill>
          <a:ln>
            <a:solidFill>
              <a:schemeClr val="tx1"/>
            </a:solidFill>
            <a:prstDash val="sysDot"/>
          </a:ln>
        </p:spPr>
        <p:txBody>
          <a:bodyPr wrap="square">
            <a:spAutoFit/>
          </a:bodyPr>
          <a:lstStyle/>
          <a:p>
            <a:pPr marL="342900" indent="-342900">
              <a:buAutoNum type="arabicPeriod"/>
            </a:pPr>
            <a:r>
              <a:rPr lang="fr-FR" sz="2400" dirty="0" err="1">
                <a:solidFill>
                  <a:schemeClr val="bg1"/>
                </a:solidFill>
                <a:latin typeface="Arial" panose="020B0604020202020204" pitchFamily="34" charset="0"/>
                <a:cs typeface="Arial" panose="020B0604020202020204" pitchFamily="34" charset="0"/>
              </a:rPr>
              <a:t>Hãy</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sưu</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tầm</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thêm</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những</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hình</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ảnh</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về</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lịch</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sử</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truyền</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thống</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của</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Công</a:t>
            </a:r>
            <a:r>
              <a:rPr lang="fr-FR" sz="2400" dirty="0">
                <a:solidFill>
                  <a:schemeClr val="bg1"/>
                </a:solidFill>
                <a:latin typeface="Arial" panose="020B0604020202020204" pitchFamily="34" charset="0"/>
                <a:cs typeface="Arial" panose="020B0604020202020204" pitchFamily="34" charset="0"/>
              </a:rPr>
              <a:t> an </a:t>
            </a:r>
            <a:r>
              <a:rPr lang="fr-FR" sz="2400" dirty="0" err="1">
                <a:solidFill>
                  <a:schemeClr val="bg1"/>
                </a:solidFill>
                <a:latin typeface="Arial" panose="020B0604020202020204" pitchFamily="34" charset="0"/>
                <a:cs typeface="Arial" panose="020B0604020202020204" pitchFamily="34" charset="0"/>
              </a:rPr>
              <a:t>thành</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phố</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trong</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các</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giai</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đoạn</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lịch</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sử</a:t>
            </a:r>
            <a:r>
              <a:rPr lang="fr-FR" sz="2400" dirty="0">
                <a:solidFill>
                  <a:schemeClr val="bg1"/>
                </a:solidFill>
                <a:latin typeface="Arial" panose="020B0604020202020204" pitchFamily="34" charset="0"/>
                <a:cs typeface="Arial" panose="020B0604020202020204" pitchFamily="34" charset="0"/>
              </a:rPr>
              <a:t>?</a:t>
            </a:r>
          </a:p>
          <a:p>
            <a:pPr marL="342900" indent="-342900">
              <a:buFontTx/>
              <a:buAutoNum type="arabicPeriod"/>
            </a:pPr>
            <a:r>
              <a:rPr lang="fr-FR" sz="2400" dirty="0" err="1">
                <a:solidFill>
                  <a:schemeClr val="bg1"/>
                </a:solidFill>
                <a:latin typeface="Arial" panose="020B0604020202020204" pitchFamily="34" charset="0"/>
                <a:cs typeface="Arial" panose="020B0604020202020204" pitchFamily="34" charset="0"/>
              </a:rPr>
              <a:t>Hãy</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kể</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một</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câu</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chuyện</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về</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chiến</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công</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của</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Lực</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lượng</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công</a:t>
            </a:r>
            <a:r>
              <a:rPr lang="fr-FR" sz="2400" dirty="0">
                <a:solidFill>
                  <a:schemeClr val="bg1"/>
                </a:solidFill>
                <a:latin typeface="Arial" panose="020B0604020202020204" pitchFamily="34" charset="0"/>
                <a:cs typeface="Arial" panose="020B0604020202020204" pitchFamily="34" charset="0"/>
              </a:rPr>
              <a:t> an </a:t>
            </a:r>
            <a:r>
              <a:rPr lang="fr-FR" sz="2400" dirty="0" err="1">
                <a:solidFill>
                  <a:schemeClr val="bg1"/>
                </a:solidFill>
                <a:latin typeface="Arial" panose="020B0604020202020204" pitchFamily="34" charset="0"/>
                <a:cs typeface="Arial" panose="020B0604020202020204" pitchFamily="34" charset="0"/>
              </a:rPr>
              <a:t>thành</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phố</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gắn</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liền</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với</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các</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hình</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ảnh</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mình</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chừng</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đã</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được</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sưu</a:t>
            </a:r>
            <a:r>
              <a:rPr lang="fr-FR" sz="2400" dirty="0">
                <a:solidFill>
                  <a:schemeClr val="bg1"/>
                </a:solidFill>
                <a:latin typeface="Arial" panose="020B0604020202020204" pitchFamily="34" charset="0"/>
                <a:cs typeface="Arial" panose="020B0604020202020204" pitchFamily="34" charset="0"/>
              </a:rPr>
              <a:t> </a:t>
            </a:r>
            <a:r>
              <a:rPr lang="fr-FR" sz="2400" dirty="0" err="1">
                <a:solidFill>
                  <a:schemeClr val="bg1"/>
                </a:solidFill>
                <a:latin typeface="Arial" panose="020B0604020202020204" pitchFamily="34" charset="0"/>
                <a:cs typeface="Arial" panose="020B0604020202020204" pitchFamily="34" charset="0"/>
              </a:rPr>
              <a:t>tầm</a:t>
            </a:r>
            <a:r>
              <a:rPr lang="fr-FR" sz="2400" dirty="0">
                <a:solidFill>
                  <a:schemeClr val="bg1"/>
                </a:solidFill>
                <a:latin typeface="Arial" panose="020B0604020202020204" pitchFamily="34" charset="0"/>
                <a:cs typeface="Arial" panose="020B0604020202020204" pitchFamily="34" charset="0"/>
              </a:rPr>
              <a:t>?</a:t>
            </a:r>
            <a:endParaRPr lang="en-VN" sz="2400" dirty="0">
              <a:solidFill>
                <a:schemeClr val="bg1"/>
              </a:solidFill>
              <a:latin typeface="Arial" panose="020B0604020202020204" pitchFamily="34" charset="0"/>
              <a:cs typeface="Arial" panose="020B0604020202020204" pitchFamily="34" charset="0"/>
            </a:endParaRPr>
          </a:p>
        </p:txBody>
      </p:sp>
      <p:sp>
        <p:nvSpPr>
          <p:cNvPr id="35" name="Flowchart: Terminator 34">
            <a:extLst>
              <a:ext uri="{FF2B5EF4-FFF2-40B4-BE49-F238E27FC236}">
                <a16:creationId xmlns:a16="http://schemas.microsoft.com/office/drawing/2014/main" id="{F5739BFE-E2F6-4C61-9F35-A0BDEAD5D893}"/>
              </a:ext>
            </a:extLst>
          </p:cNvPr>
          <p:cNvSpPr/>
          <p:nvPr/>
        </p:nvSpPr>
        <p:spPr>
          <a:xfrm>
            <a:off x="7664185" y="1969004"/>
            <a:ext cx="2427345" cy="537328"/>
          </a:xfrm>
          <a:prstGeom prst="flowChartTerminator">
            <a:avLst/>
          </a:prstGeom>
          <a:solidFill>
            <a:srgbClr val="00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9Slide03 SFU Futura_12" panose="020B0604020202020204" charset="0"/>
                <a:ea typeface="+mn-ea"/>
                <a:cs typeface="+mn-cs"/>
              </a:rPr>
              <a:t>Nhiệm</a:t>
            </a:r>
            <a:r>
              <a:rPr kumimoji="0" lang="en-US" sz="2800" b="1" i="0" u="none" strike="noStrike" kern="1200" cap="none" spc="0" normalizeH="0" noProof="0" dirty="0">
                <a:ln>
                  <a:noFill/>
                </a:ln>
                <a:solidFill>
                  <a:srgbClr val="FFFF00"/>
                </a:solidFill>
                <a:effectLst/>
                <a:uLnTx/>
                <a:uFillTx/>
                <a:latin typeface="#9Slide03 SFU Futura_12" panose="020B0604020202020204" charset="0"/>
                <a:ea typeface="+mn-ea"/>
                <a:cs typeface="+mn-cs"/>
              </a:rPr>
              <a:t> </a:t>
            </a:r>
            <a:r>
              <a:rPr kumimoji="0" lang="en-US" sz="2800" b="1" i="0" u="none" strike="noStrike" kern="1200" cap="none" spc="0" normalizeH="0" noProof="0" dirty="0" err="1">
                <a:ln>
                  <a:noFill/>
                </a:ln>
                <a:solidFill>
                  <a:srgbClr val="FFFF00"/>
                </a:solidFill>
                <a:effectLst/>
                <a:uLnTx/>
                <a:uFillTx/>
                <a:latin typeface="#9Slide03 SFU Futura_12" panose="020B0604020202020204" charset="0"/>
                <a:ea typeface="+mn-ea"/>
                <a:cs typeface="+mn-cs"/>
              </a:rPr>
              <a:t>vụ</a:t>
            </a:r>
            <a:endParaRPr kumimoji="0" lang="en-US" sz="2800" b="1" i="0" u="none" strike="noStrike" kern="1200" cap="none" spc="0" normalizeH="0" baseline="0" noProof="0" dirty="0">
              <a:ln>
                <a:noFill/>
              </a:ln>
              <a:solidFill>
                <a:srgbClr val="FFFF00"/>
              </a:solidFill>
              <a:effectLst/>
              <a:uLnTx/>
              <a:uFillTx/>
              <a:latin typeface="#9Slide03 SFU Futura_12" panose="020B0604020202020204" charset="0"/>
              <a:ea typeface="+mn-ea"/>
              <a:cs typeface="+mn-cs"/>
            </a:endParaRPr>
          </a:p>
        </p:txBody>
      </p:sp>
      <p:pic>
        <p:nvPicPr>
          <p:cNvPr id="36" name="Picture 35">
            <a:extLst>
              <a:ext uri="{FF2B5EF4-FFF2-40B4-BE49-F238E27FC236}">
                <a16:creationId xmlns:a16="http://schemas.microsoft.com/office/drawing/2014/main" id="{DC0502AE-5658-4CEE-96B3-BC6EFE8B1D4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572979" y="1741608"/>
            <a:ext cx="1168082" cy="1168082"/>
          </a:xfrm>
          <a:prstGeom prst="rect">
            <a:avLst/>
          </a:prstGeom>
        </p:spPr>
      </p:pic>
      <p:sp>
        <p:nvSpPr>
          <p:cNvPr id="2" name="Rectangle: Rounded Corners 7">
            <a:extLst>
              <a:ext uri="{FF2B5EF4-FFF2-40B4-BE49-F238E27FC236}">
                <a16:creationId xmlns:a16="http://schemas.microsoft.com/office/drawing/2014/main" id="{A4C2B463-8FC5-231F-9436-D75D55EBA50F}"/>
              </a:ext>
            </a:extLst>
          </p:cNvPr>
          <p:cNvSpPr/>
          <p:nvPr/>
        </p:nvSpPr>
        <p:spPr>
          <a:xfrm>
            <a:off x="0" y="1876258"/>
            <a:ext cx="2161080" cy="1344980"/>
          </a:xfrm>
          <a:prstGeom prst="roundRect">
            <a:avLst/>
          </a:prstGeom>
          <a:solidFill>
            <a:srgbClr val="00B05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9Slide03 SFU Futura_12" panose="00000400000000000000" pitchFamily="2" charset="0"/>
                <a:ea typeface="+mn-ea"/>
                <a:cs typeface="Arial" panose="020B0604020202020204" pitchFamily="34" charset="0"/>
              </a:rPr>
              <a:t>LÀM VIỆC CẶP ĐÔI</a:t>
            </a:r>
          </a:p>
        </p:txBody>
      </p:sp>
      <p:grpSp>
        <p:nvGrpSpPr>
          <p:cNvPr id="3" name="Group 2">
            <a:extLst>
              <a:ext uri="{FF2B5EF4-FFF2-40B4-BE49-F238E27FC236}">
                <a16:creationId xmlns:a16="http://schemas.microsoft.com/office/drawing/2014/main" id="{D6039CEB-C146-70A9-98F0-6FBB19830618}"/>
              </a:ext>
            </a:extLst>
          </p:cNvPr>
          <p:cNvGrpSpPr/>
          <p:nvPr/>
        </p:nvGrpSpPr>
        <p:grpSpPr>
          <a:xfrm>
            <a:off x="228044" y="87671"/>
            <a:ext cx="11803691" cy="872949"/>
            <a:chOff x="1133366" y="2220084"/>
            <a:chExt cx="5681780" cy="914400"/>
          </a:xfrm>
          <a:solidFill>
            <a:schemeClr val="accent6">
              <a:lumMod val="40000"/>
              <a:lumOff val="60000"/>
            </a:schemeClr>
          </a:solidFill>
        </p:grpSpPr>
        <p:sp>
          <p:nvSpPr>
            <p:cNvPr id="4" name="Arrow: Pentagon 2">
              <a:extLst>
                <a:ext uri="{FF2B5EF4-FFF2-40B4-BE49-F238E27FC236}">
                  <a16:creationId xmlns:a16="http://schemas.microsoft.com/office/drawing/2014/main" id="{15B03956-C800-1E03-6E25-7AC8720792A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360CDEF8-9ECD-4296-22D3-C49BB3C5BDD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3E3C3F8D-D8A8-908A-B2BD-15DC51525C09}"/>
              </a:ext>
            </a:extLst>
          </p:cNvPr>
          <p:cNvSpPr txBox="1"/>
          <p:nvPr/>
        </p:nvSpPr>
        <p:spPr>
          <a:xfrm>
            <a:off x="1240152" y="241563"/>
            <a:ext cx="10346938" cy="523220"/>
          </a:xfrm>
          <a:prstGeom prst="rect">
            <a:avLst/>
          </a:prstGeom>
          <a:noFill/>
        </p:spPr>
        <p:txBody>
          <a:bodyPr wrap="square" rtlCol="0">
            <a:spAutoFit/>
          </a:bodyPr>
          <a:lstStyle/>
          <a:p>
            <a:pPr algn="ctr"/>
            <a:r>
              <a:rPr lang="vi-VN" sz="2800" b="1" dirty="0"/>
              <a:t>Lực lượng Công an thành phố Hải Phòng</a:t>
            </a:r>
            <a:endParaRPr lang="en-US" sz="2800" dirty="0">
              <a:solidFill>
                <a:srgbClr val="0070C0"/>
              </a:solidFill>
              <a:latin typeface="Arial" panose="020B0604020202020204" pitchFamily="34" charset="0"/>
              <a:cs typeface="Arial" panose="020B0604020202020204" pitchFamily="34" charset="0"/>
            </a:endParaRPr>
          </a:p>
        </p:txBody>
      </p:sp>
      <p:sp>
        <p:nvSpPr>
          <p:cNvPr id="8" name="Arrow: Pentagon 5">
            <a:extLst>
              <a:ext uri="{FF2B5EF4-FFF2-40B4-BE49-F238E27FC236}">
                <a16:creationId xmlns:a16="http://schemas.microsoft.com/office/drawing/2014/main" id="{95AE010E-0F61-7570-0F90-F95E30F6690D}"/>
              </a:ext>
            </a:extLst>
          </p:cNvPr>
          <p:cNvSpPr/>
          <p:nvPr/>
        </p:nvSpPr>
        <p:spPr>
          <a:xfrm>
            <a:off x="118223" y="84747"/>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NV2</a:t>
            </a:r>
          </a:p>
        </p:txBody>
      </p:sp>
      <p:sp>
        <p:nvSpPr>
          <p:cNvPr id="9" name="Isosceles Triangle 6">
            <a:extLst>
              <a:ext uri="{FF2B5EF4-FFF2-40B4-BE49-F238E27FC236}">
                <a16:creationId xmlns:a16="http://schemas.microsoft.com/office/drawing/2014/main" id="{3AA81BE8-3A9C-96DE-F58D-3E2473EEAD8F}"/>
              </a:ext>
            </a:extLst>
          </p:cNvPr>
          <p:cNvSpPr/>
          <p:nvPr/>
        </p:nvSpPr>
        <p:spPr>
          <a:xfrm rot="5400000">
            <a:off x="1108955" y="39212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74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34" grpId="0" animBg="1"/>
      <p:bldP spid="2" grpId="0" animBg="1"/>
      <p:bldP spid="6"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5"/>
          <p:cNvSpPr txBox="1"/>
          <p:nvPr/>
        </p:nvSpPr>
        <p:spPr>
          <a:xfrm>
            <a:off x="655244" y="1774658"/>
            <a:ext cx="5016312" cy="1050737"/>
          </a:xfrm>
          <a:prstGeom prst="rect">
            <a:avLst/>
          </a:prstGeom>
          <a:solidFill>
            <a:schemeClr val="accent6">
              <a:lumMod val="75000"/>
            </a:schemeClr>
          </a:solidFill>
        </p:spPr>
        <p:txBody>
          <a:bodyPr wrap="square" lIns="0" tIns="0" rIns="0" bIns="0" rtlCol="0" anchor="t">
            <a:spAutoFit/>
          </a:bodyPr>
          <a:lstStyle/>
          <a:p>
            <a:pPr algn="ctr">
              <a:lnSpc>
                <a:spcPct val="150000"/>
              </a:lnSpc>
            </a:pPr>
            <a:r>
              <a:rPr lang="en-US" sz="2400" b="1" dirty="0">
                <a:solidFill>
                  <a:schemeClr val="bg1"/>
                </a:solidFill>
                <a:latin typeface="Arial" panose="020B0604020202020204" pitchFamily="34" charset="0"/>
                <a:cs typeface="Arial" panose="020B0604020202020204" pitchFamily="34" charset="0"/>
              </a:rPr>
              <a:t>Mỗi </a:t>
            </a:r>
            <a:r>
              <a:rPr lang="en-US" sz="2400" b="1" dirty="0" err="1">
                <a:solidFill>
                  <a:schemeClr val="bg1"/>
                </a:solidFill>
                <a:latin typeface="Arial" panose="020B0604020202020204" pitchFamily="34" charset="0"/>
                <a:cs typeface="Arial" panose="020B0604020202020204" pitchFamily="34" charset="0"/>
              </a:rPr>
              <a:t>nhóm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báo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sản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phẩm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gian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tối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đa</a:t>
            </a:r>
            <a:r>
              <a:rPr lang="en-US" sz="2400" b="1" dirty="0">
                <a:solidFill>
                  <a:schemeClr val="bg1"/>
                </a:solidFill>
                <a:latin typeface="Arial" panose="020B0604020202020204" pitchFamily="34" charset="0"/>
                <a:cs typeface="Arial" panose="020B0604020202020204" pitchFamily="34" charset="0"/>
              </a:rPr>
              <a:t> là 3 </a:t>
            </a:r>
            <a:r>
              <a:rPr lang="en-US" sz="2400" b="1" dirty="0" err="1">
                <a:solidFill>
                  <a:schemeClr val="bg1"/>
                </a:solidFill>
                <a:latin typeface="Arial" panose="020B0604020202020204" pitchFamily="34" charset="0"/>
                <a:cs typeface="Arial" panose="020B0604020202020204" pitchFamily="34" charset="0"/>
              </a:rPr>
              <a:t>phút</a:t>
            </a:r>
            <a:endParaRPr lang="en-US" sz="2400" b="1" dirty="0">
              <a:solidFill>
                <a:schemeClr val="bg1"/>
              </a:solidFill>
              <a:latin typeface="Arial" panose="020B0604020202020204" pitchFamily="34" charset="0"/>
              <a:cs typeface="Arial" panose="020B0604020202020204" pitchFamily="34" charset="0"/>
            </a:endParaRPr>
          </a:p>
        </p:txBody>
      </p:sp>
      <p:sp>
        <p:nvSpPr>
          <p:cNvPr id="36" name="TextBox 36"/>
          <p:cNvSpPr txBox="1"/>
          <p:nvPr/>
        </p:nvSpPr>
        <p:spPr>
          <a:xfrm>
            <a:off x="2029677" y="416802"/>
            <a:ext cx="8132647" cy="692497"/>
          </a:xfrm>
          <a:prstGeom prst="rect">
            <a:avLst/>
          </a:prstGeom>
        </p:spPr>
        <p:txBody>
          <a:bodyPr lIns="0" tIns="0" rIns="0" bIns="0" rtlCol="0" anchor="t">
            <a:spAutoFit/>
          </a:bodyPr>
          <a:lstStyle/>
          <a:p>
            <a:pPr algn="ctr">
              <a:lnSpc>
                <a:spcPts val="5400"/>
              </a:lnSpc>
            </a:pPr>
            <a:r>
              <a:rPr lang="en-US" sz="4867" dirty="0">
                <a:latin typeface="Arial" panose="020B0604020202020204" pitchFamily="34" charset="0"/>
                <a:cs typeface="Arial" panose="020B0604020202020204" pitchFamily="34" charset="0"/>
              </a:rPr>
              <a:t>BÁO CÁO SẢN PHẨM</a:t>
            </a:r>
          </a:p>
        </p:txBody>
      </p:sp>
      <p:sp>
        <p:nvSpPr>
          <p:cNvPr id="37" name="TextBox 37"/>
          <p:cNvSpPr txBox="1"/>
          <p:nvPr/>
        </p:nvSpPr>
        <p:spPr>
          <a:xfrm>
            <a:off x="654486" y="3258216"/>
            <a:ext cx="5017070" cy="1593513"/>
          </a:xfrm>
          <a:prstGeom prst="rect">
            <a:avLst/>
          </a:prstGeom>
          <a:solidFill>
            <a:schemeClr val="accent6">
              <a:lumMod val="75000"/>
            </a:schemeClr>
          </a:solidFill>
        </p:spPr>
        <p:txBody>
          <a:bodyPr wrap="square" lIns="0" tIns="0" rIns="0" bIns="0" rtlCol="0" anchor="t">
            <a:spAutoFit/>
          </a:bodyPr>
          <a:lstStyle/>
          <a:p>
            <a:pPr algn="ctr">
              <a:lnSpc>
                <a:spcPct val="150000"/>
              </a:lnSpc>
            </a:pPr>
            <a:r>
              <a:rPr lang="en-US" sz="2400" b="1" dirty="0">
                <a:solidFill>
                  <a:schemeClr val="bg1"/>
                </a:solidFill>
                <a:latin typeface="Arial" panose="020B0604020202020204" pitchFamily="34" charset="0"/>
                <a:cs typeface="Arial" panose="020B0604020202020204" pitchFamily="34" charset="0"/>
              </a:rPr>
              <a:t>Các </a:t>
            </a:r>
            <a:r>
              <a:rPr lang="en-US" sz="2400" b="1" dirty="0" err="1">
                <a:solidFill>
                  <a:schemeClr val="bg1"/>
                </a:solidFill>
                <a:latin typeface="Arial" panose="020B0604020202020204" pitchFamily="34" charset="0"/>
                <a:cs typeface="Arial" panose="020B0604020202020204" pitchFamily="34" charset="0"/>
              </a:rPr>
              <a:t>nhóm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lắng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nghe</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ghi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chép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nhận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xét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đặt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hỏi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nhóm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khác</a:t>
            </a:r>
            <a:endParaRPr lang="en-US" sz="2400" b="1" dirty="0">
              <a:solidFill>
                <a:schemeClr val="bg1"/>
              </a:solidFill>
              <a:latin typeface="Arial" panose="020B0604020202020204" pitchFamily="34" charset="0"/>
              <a:cs typeface="Arial" panose="020B0604020202020204" pitchFamily="34" charset="0"/>
            </a:endParaRPr>
          </a:p>
        </p:txBody>
      </p:sp>
      <p:sp>
        <p:nvSpPr>
          <p:cNvPr id="38" name="TextBox 38"/>
          <p:cNvSpPr txBox="1"/>
          <p:nvPr/>
        </p:nvSpPr>
        <p:spPr>
          <a:xfrm>
            <a:off x="660400" y="5284551"/>
            <a:ext cx="5017070" cy="1050737"/>
          </a:xfrm>
          <a:prstGeom prst="rect">
            <a:avLst/>
          </a:prstGeom>
          <a:solidFill>
            <a:schemeClr val="accent6">
              <a:lumMod val="75000"/>
            </a:schemeClr>
          </a:solidFill>
        </p:spPr>
        <p:txBody>
          <a:bodyPr wrap="square" lIns="0" tIns="0" rIns="0" bIns="0" rtlCol="0" anchor="t">
            <a:spAutoFit/>
          </a:bodyPr>
          <a:lstStyle/>
          <a:p>
            <a:pPr algn="ctr">
              <a:lnSpc>
                <a:spcPct val="150000"/>
              </a:lnSpc>
              <a:spcBef>
                <a:spcPct val="0"/>
              </a:spcBef>
            </a:pPr>
            <a:r>
              <a:rPr lang="en-US" sz="2400" b="1" dirty="0">
                <a:solidFill>
                  <a:schemeClr val="bg1"/>
                </a:solidFill>
                <a:latin typeface="Arial" panose="020B0604020202020204" pitchFamily="34" charset="0"/>
                <a:cs typeface="Arial" panose="020B0604020202020204" pitchFamily="34" charset="0"/>
              </a:rPr>
              <a:t>Điểm </a:t>
            </a:r>
            <a:r>
              <a:rPr lang="en-US" sz="2400" b="1" dirty="0" err="1">
                <a:solidFill>
                  <a:schemeClr val="bg1"/>
                </a:solidFill>
                <a:latin typeface="Arial" panose="020B0604020202020204" pitchFamily="34" charset="0"/>
                <a:cs typeface="Arial" panose="020B0604020202020204" pitchFamily="34" charset="0"/>
              </a:rPr>
              <a:t>cộng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hỏi</a:t>
            </a:r>
            <a:r>
              <a:rPr lang="en-US" sz="2400" b="1" dirty="0">
                <a:solidFill>
                  <a:schemeClr val="bg1"/>
                </a:solidFill>
                <a:latin typeface="Arial" panose="020B0604020202020204" pitchFamily="34" charset="0"/>
                <a:cs typeface="Arial" panose="020B0604020202020204" pitchFamily="34" charset="0"/>
              </a:rPr>
              <a:t>/ </a:t>
            </a:r>
          </a:p>
          <a:p>
            <a:pPr algn="ctr">
              <a:lnSpc>
                <a:spcPct val="150000"/>
              </a:lnSpc>
              <a:spcBef>
                <a:spcPct val="0"/>
              </a:spcBef>
            </a:pP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hay</a:t>
            </a:r>
          </a:p>
        </p:txBody>
      </p:sp>
      <p:pic>
        <p:nvPicPr>
          <p:cNvPr id="46" name="Hình ảnh 45">
            <a:extLst>
              <a:ext uri="{FF2B5EF4-FFF2-40B4-BE49-F238E27FC236}">
                <a16:creationId xmlns:a16="http://schemas.microsoft.com/office/drawing/2014/main" id="{6555F6CB-DD1E-F3F0-9150-F880AB0D3DB4}"/>
              </a:ext>
            </a:extLst>
          </p:cNvPr>
          <p:cNvPicPr>
            <a:picLocks noChangeAspect="1"/>
          </p:cNvPicPr>
          <p:nvPr/>
        </p:nvPicPr>
        <p:blipFill rotWithShape="1">
          <a:blip r:embed="rId2"/>
          <a:srcRect l="1627" t="4283" r="2408"/>
          <a:stretch/>
        </p:blipFill>
        <p:spPr>
          <a:xfrm>
            <a:off x="6604001" y="1874801"/>
            <a:ext cx="4927599" cy="403269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descr="Ảnh có chứa ảnh chụp màn hình&#10;&#10;Mô tả được tạo tự động">
            <a:extLst>
              <a:ext uri="{FF2B5EF4-FFF2-40B4-BE49-F238E27FC236}">
                <a16:creationId xmlns:a16="http://schemas.microsoft.com/office/drawing/2014/main" id="{3437C7B3-83F4-D876-5343-C864F36FAE1D}"/>
              </a:ext>
            </a:extLst>
          </p:cNvPr>
          <p:cNvPicPr>
            <a:picLocks noChangeAspect="1"/>
          </p:cNvPicPr>
          <p:nvPr/>
        </p:nvPicPr>
        <p:blipFill rotWithShape="1">
          <a:blip r:embed="rId2">
            <a:extLst>
              <a:ext uri="{28A0092B-C50C-407E-A947-70E740481C1C}">
                <a14:useLocalDpi xmlns:a14="http://schemas.microsoft.com/office/drawing/2010/main" val="0"/>
              </a:ext>
            </a:extLst>
          </a:blip>
          <a:srcRect t="66" r="2" b="13"/>
          <a:stretch/>
        </p:blipFill>
        <p:spPr>
          <a:xfrm>
            <a:off x="-163815" y="0"/>
            <a:ext cx="12191980" cy="6857990"/>
          </a:xfrm>
          <a:prstGeom prst="rect">
            <a:avLst/>
          </a:prstGeom>
        </p:spPr>
      </p:pic>
      <p:sp>
        <p:nvSpPr>
          <p:cNvPr id="3" name="Google Shape;324;p37">
            <a:extLst>
              <a:ext uri="{FF2B5EF4-FFF2-40B4-BE49-F238E27FC236}">
                <a16:creationId xmlns:a16="http://schemas.microsoft.com/office/drawing/2014/main" id="{AA254AF3-41DA-1707-E5C4-3643A77FB7C3}"/>
              </a:ext>
            </a:extLst>
          </p:cNvPr>
          <p:cNvSpPr/>
          <p:nvPr/>
        </p:nvSpPr>
        <p:spPr>
          <a:xfrm>
            <a:off x="3252115" y="880198"/>
            <a:ext cx="8296326" cy="1740598"/>
          </a:xfrm>
          <a:prstGeom prst="roundRect">
            <a:avLst>
              <a:gd name="adj" fmla="val 50000"/>
            </a:avLst>
          </a:prstGeom>
          <a:solidFill>
            <a:schemeClr val="accent5">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 name="Google Shape;326;p37">
            <a:extLst>
              <a:ext uri="{FF2B5EF4-FFF2-40B4-BE49-F238E27FC236}">
                <a16:creationId xmlns:a16="http://schemas.microsoft.com/office/drawing/2014/main" id="{F4F8C8D9-1139-69F7-42C7-E152787A3F22}"/>
              </a:ext>
            </a:extLst>
          </p:cNvPr>
          <p:cNvSpPr/>
          <p:nvPr/>
        </p:nvSpPr>
        <p:spPr>
          <a:xfrm>
            <a:off x="671331" y="1707540"/>
            <a:ext cx="1732016" cy="3463391"/>
          </a:xfrm>
          <a:custGeom>
            <a:avLst/>
            <a:gdLst/>
            <a:ahLst/>
            <a:cxnLst/>
            <a:rect l="l" t="t" r="r" b="b"/>
            <a:pathLst>
              <a:path w="15892" h="31782" fill="none" extrusionOk="0">
                <a:moveTo>
                  <a:pt x="1" y="1"/>
                </a:moveTo>
                <a:cubicBezTo>
                  <a:pt x="8768" y="1"/>
                  <a:pt x="15891" y="7110"/>
                  <a:pt x="15891" y="15891"/>
                </a:cubicBezTo>
                <a:cubicBezTo>
                  <a:pt x="15891" y="24659"/>
                  <a:pt x="8768" y="31782"/>
                  <a:pt x="1" y="31782"/>
                </a:cubicBezTo>
              </a:path>
            </a:pathLst>
          </a:custGeom>
          <a:noFill/>
          <a:ln w="28575" cap="flat" cmpd="sng">
            <a:solidFill>
              <a:srgbClr val="301E4B">
                <a:lumMod val="50000"/>
              </a:srgbClr>
            </a:solidFill>
            <a:prstDash val="solid"/>
            <a:miter lim="13264"/>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5" name="Google Shape;339;p37">
            <a:extLst>
              <a:ext uri="{FF2B5EF4-FFF2-40B4-BE49-F238E27FC236}">
                <a16:creationId xmlns:a16="http://schemas.microsoft.com/office/drawing/2014/main" id="{0A1B7BC1-B8AB-7648-1FA6-9E3A4D55BB8A}"/>
              </a:ext>
            </a:extLst>
          </p:cNvPr>
          <p:cNvGrpSpPr/>
          <p:nvPr/>
        </p:nvGrpSpPr>
        <p:grpSpPr>
          <a:xfrm>
            <a:off x="1987103" y="1396979"/>
            <a:ext cx="1448026" cy="1214066"/>
            <a:chOff x="3080825" y="581133"/>
            <a:chExt cx="2050931" cy="1077409"/>
          </a:xfrm>
        </p:grpSpPr>
        <p:grpSp>
          <p:nvGrpSpPr>
            <p:cNvPr id="6" name="Google Shape;340;p37">
              <a:extLst>
                <a:ext uri="{FF2B5EF4-FFF2-40B4-BE49-F238E27FC236}">
                  <a16:creationId xmlns:a16="http://schemas.microsoft.com/office/drawing/2014/main" id="{E3F5113A-1675-CAA5-DBB5-4E077179FC1B}"/>
                </a:ext>
              </a:extLst>
            </p:cNvPr>
            <p:cNvGrpSpPr/>
            <p:nvPr/>
          </p:nvGrpSpPr>
          <p:grpSpPr>
            <a:xfrm>
              <a:off x="3109325" y="581133"/>
              <a:ext cx="2022431" cy="982568"/>
              <a:chOff x="3109325" y="581133"/>
              <a:chExt cx="2022431" cy="982568"/>
            </a:xfrm>
          </p:grpSpPr>
          <p:sp>
            <p:nvSpPr>
              <p:cNvPr id="8" name="Google Shape;341;p37">
                <a:extLst>
                  <a:ext uri="{FF2B5EF4-FFF2-40B4-BE49-F238E27FC236}">
                    <a16:creationId xmlns:a16="http://schemas.microsoft.com/office/drawing/2014/main" id="{AD44D38E-61F5-874E-01AF-D7DDACD2FC8E}"/>
                  </a:ext>
                </a:extLst>
              </p:cNvPr>
              <p:cNvSpPr/>
              <p:nvPr/>
            </p:nvSpPr>
            <p:spPr>
              <a:xfrm>
                <a:off x="4231600" y="581133"/>
                <a:ext cx="900156" cy="879296"/>
              </a:xfrm>
              <a:custGeom>
                <a:avLst/>
                <a:gdLst/>
                <a:ahLst/>
                <a:cxnLst/>
                <a:rect l="l" t="t" r="r" b="b"/>
                <a:pathLst>
                  <a:path w="27230" h="26599" extrusionOk="0">
                    <a:moveTo>
                      <a:pt x="13614" y="0"/>
                    </a:moveTo>
                    <a:cubicBezTo>
                      <a:pt x="12791" y="0"/>
                      <a:pt x="11966" y="316"/>
                      <a:pt x="11335" y="947"/>
                    </a:cubicBezTo>
                    <a:lnTo>
                      <a:pt x="1262" y="11019"/>
                    </a:lnTo>
                    <a:cubicBezTo>
                      <a:pt x="0" y="12281"/>
                      <a:pt x="0" y="14317"/>
                      <a:pt x="1262" y="15567"/>
                    </a:cubicBezTo>
                    <a:lnTo>
                      <a:pt x="11335" y="25652"/>
                    </a:lnTo>
                    <a:cubicBezTo>
                      <a:pt x="11966" y="26283"/>
                      <a:pt x="12791" y="26599"/>
                      <a:pt x="13614" y="26599"/>
                    </a:cubicBezTo>
                    <a:cubicBezTo>
                      <a:pt x="14437" y="26599"/>
                      <a:pt x="15258" y="26283"/>
                      <a:pt x="15883" y="25652"/>
                    </a:cubicBezTo>
                    <a:lnTo>
                      <a:pt x="25968" y="15567"/>
                    </a:lnTo>
                    <a:cubicBezTo>
                      <a:pt x="27230" y="14317"/>
                      <a:pt x="27230" y="12281"/>
                      <a:pt x="25968" y="11019"/>
                    </a:cubicBezTo>
                    <a:lnTo>
                      <a:pt x="15883" y="947"/>
                    </a:lnTo>
                    <a:cubicBezTo>
                      <a:pt x="15258" y="316"/>
                      <a:pt x="14437" y="0"/>
                      <a:pt x="13614" y="0"/>
                    </a:cubicBezTo>
                    <a:close/>
                  </a:path>
                </a:pathLst>
              </a:custGeom>
              <a:solidFill>
                <a:srgbClr val="00B0F0"/>
              </a:solidFill>
              <a:ln w="28575" cap="flat" cmpd="sng">
                <a:solidFill>
                  <a:srgbClr val="FFF0D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FFF0DE"/>
                  </a:solidFill>
                  <a:effectLst/>
                  <a:uLnTx/>
                  <a:uFillTx/>
                  <a:latin typeface="Arial" panose="020B0604020202020204" pitchFamily="34" charset="0"/>
                  <a:ea typeface="Fira Sans Extra Condensed Medium"/>
                  <a:cs typeface="Arial" panose="020B0604020202020204" pitchFamily="34" charset="0"/>
                  <a:sym typeface="Fira Sans Extra Condensed Medium"/>
                </a:endParaRPr>
              </a:p>
            </p:txBody>
          </p:sp>
          <p:cxnSp>
            <p:nvCxnSpPr>
              <p:cNvPr id="9" name="Google Shape;342;p37">
                <a:extLst>
                  <a:ext uri="{FF2B5EF4-FFF2-40B4-BE49-F238E27FC236}">
                    <a16:creationId xmlns:a16="http://schemas.microsoft.com/office/drawing/2014/main" id="{2B999CD2-BF74-7080-90B7-7981CD3E1C40}"/>
                  </a:ext>
                </a:extLst>
              </p:cNvPr>
              <p:cNvCxnSpPr/>
              <p:nvPr/>
            </p:nvCxnSpPr>
            <p:spPr>
              <a:xfrm flipH="1">
                <a:off x="3109325" y="1014101"/>
                <a:ext cx="1166100" cy="549600"/>
              </a:xfrm>
              <a:prstGeom prst="bentConnector3">
                <a:avLst>
                  <a:gd name="adj1" fmla="val 38959"/>
                </a:avLst>
              </a:prstGeom>
              <a:noFill/>
              <a:ln w="9525" cap="flat" cmpd="sng">
                <a:solidFill>
                  <a:srgbClr val="00B050"/>
                </a:solidFill>
                <a:prstDash val="solid"/>
                <a:round/>
                <a:headEnd type="none" w="med" len="med"/>
                <a:tailEnd type="none" w="med" len="med"/>
              </a:ln>
            </p:spPr>
          </p:cxnSp>
        </p:grpSp>
        <p:sp>
          <p:nvSpPr>
            <p:cNvPr id="7" name="Google Shape;343;p37">
              <a:extLst>
                <a:ext uri="{FF2B5EF4-FFF2-40B4-BE49-F238E27FC236}">
                  <a16:creationId xmlns:a16="http://schemas.microsoft.com/office/drawing/2014/main" id="{CCFEE892-4CC9-ECE4-8778-53199922415F}"/>
                </a:ext>
              </a:extLst>
            </p:cNvPr>
            <p:cNvSpPr/>
            <p:nvPr/>
          </p:nvSpPr>
          <p:spPr>
            <a:xfrm>
              <a:off x="3080825" y="1471942"/>
              <a:ext cx="186600" cy="186600"/>
            </a:xfrm>
            <a:prstGeom prst="ellipse">
              <a:avLst/>
            </a:prstGeom>
            <a:solidFill>
              <a:srgbClr val="00B050"/>
            </a:solidFill>
            <a:ln w="9525" cap="flat" cmpd="sng">
              <a:solidFill>
                <a:srgbClr val="FFF0D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D1A44CC9-54D4-F6FB-A1ED-739AF5FE4FBC}"/>
              </a:ext>
            </a:extLst>
          </p:cNvPr>
          <p:cNvSpPr txBox="1"/>
          <p:nvPr/>
        </p:nvSpPr>
        <p:spPr>
          <a:xfrm>
            <a:off x="3563056" y="934515"/>
            <a:ext cx="7674444" cy="1569660"/>
          </a:xfrm>
          <a:prstGeom prst="rect">
            <a:avLst/>
          </a:prstGeom>
          <a:noFill/>
        </p:spPr>
        <p:txBody>
          <a:bodyPr wrap="square">
            <a:spAutoFit/>
          </a:bodyPr>
          <a:lstStyle/>
          <a:p>
            <a:pPr lvl="0" algn="just"/>
            <a:r>
              <a:rPr lang="vi-VN" dirty="0">
                <a:latin typeface="Arial" panose="020B0604020202020204" pitchFamily="34" charset="0"/>
                <a:cs typeface="Arial" panose="020B0604020202020204" pitchFamily="34" charset="0"/>
              </a:rPr>
              <a:t>C</a:t>
            </a:r>
            <a:r>
              <a:rPr lang="fr-FR" dirty="0" err="1">
                <a:latin typeface="Arial" panose="020B0604020202020204" pitchFamily="34" charset="0"/>
                <a:cs typeface="Arial" panose="020B0604020202020204" pitchFamily="34" charset="0"/>
              </a:rPr>
              <a:t>ác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lực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lượng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Công</a:t>
            </a:r>
            <a:r>
              <a:rPr lang="fr-FR" dirty="0">
                <a:latin typeface="Arial" panose="020B0604020202020204" pitchFamily="34" charset="0"/>
                <a:cs typeface="Arial" panose="020B0604020202020204" pitchFamily="34" charset="0"/>
              </a:rPr>
              <a:t> an </a:t>
            </a:r>
            <a:r>
              <a:rPr lang="fr-FR" dirty="0" err="1">
                <a:latin typeface="Arial" panose="020B0604020202020204" pitchFamily="34" charset="0"/>
                <a:cs typeface="Arial" panose="020B0604020202020204" pitchFamily="34" charset="0"/>
              </a:rPr>
              <a:t>thành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phố</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đã</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vượt</a:t>
            </a:r>
            <a:r>
              <a:rPr lang="fr-FR" dirty="0">
                <a:latin typeface="Arial" panose="020B0604020202020204" pitchFamily="34" charset="0"/>
                <a:cs typeface="Arial" panose="020B0604020202020204" pitchFamily="34" charset="0"/>
              </a:rPr>
              <a:t> qua </a:t>
            </a:r>
            <a:r>
              <a:rPr lang="fr-FR" dirty="0" err="1">
                <a:latin typeface="Arial" panose="020B0604020202020204" pitchFamily="34" charset="0"/>
                <a:cs typeface="Arial" panose="020B0604020202020204" pitchFamily="34" charset="0"/>
              </a:rPr>
              <a:t>mọi</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gian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khổ</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hy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sinh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đi</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sâu</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vào</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vùng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địch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phối</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hợp</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cùng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các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lực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lượng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cùng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cố</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xây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dựng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tổ</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chức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cơ</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sở</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kháng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chiến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hướng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dẫn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phòng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gian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bảo</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mật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trực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tiếp</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đánh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giặc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và</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diệt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tề</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trừ</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gian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phá</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hủy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cơ</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sở</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vật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chất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của</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địch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góp</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phần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đưa</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cuộc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kháng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chiến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chống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thực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dân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Pháp</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đến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thắng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lợi</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hoàn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toàn</a:t>
            </a:r>
            <a:r>
              <a:rPr lang="en-VN" sz="2400" dirty="0">
                <a:latin typeface="Arial" panose="020B0604020202020204" pitchFamily="34" charset="0"/>
                <a:cs typeface="Arial" panose="020B0604020202020204" pitchFamily="34" charset="0"/>
              </a:rPr>
              <a:t> </a:t>
            </a:r>
            <a:endParaRPr kumimoji="0" lang="en-US" sz="2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9Slide03 Roboto Condensed" panose="02000000000000000000" pitchFamily="2" charset="0"/>
              <a:cs typeface="Arial" panose="020B0604020202020204" pitchFamily="34" charset="0"/>
            </a:endParaRPr>
          </a:p>
        </p:txBody>
      </p:sp>
      <p:sp>
        <p:nvSpPr>
          <p:cNvPr id="11" name="Google Shape;324;p37">
            <a:extLst>
              <a:ext uri="{FF2B5EF4-FFF2-40B4-BE49-F238E27FC236}">
                <a16:creationId xmlns:a16="http://schemas.microsoft.com/office/drawing/2014/main" id="{D69343DE-8C9E-7319-3DDB-FC280FCDB647}"/>
              </a:ext>
            </a:extLst>
          </p:cNvPr>
          <p:cNvSpPr/>
          <p:nvPr/>
        </p:nvSpPr>
        <p:spPr>
          <a:xfrm>
            <a:off x="3117359" y="2904584"/>
            <a:ext cx="8296326" cy="1507298"/>
          </a:xfrm>
          <a:prstGeom prst="roundRect">
            <a:avLst>
              <a:gd name="adj" fmla="val 50000"/>
            </a:avLst>
          </a:prstGeom>
          <a:solidFill>
            <a:schemeClr val="accent5">
              <a:lumMod val="60000"/>
              <a:lumOff val="40000"/>
            </a:schemeClr>
          </a:solidFill>
          <a:ln>
            <a:noFill/>
          </a:ln>
        </p:spPr>
        <p:txBody>
          <a:bodyPr spcFirstLastPara="1" wrap="square" lIns="121900" tIns="121900" rIns="121900" bIns="121900" anchor="ctr" anchorCtr="0">
            <a:noAutofit/>
          </a:bodyPr>
          <a:lstStyle/>
          <a:p>
            <a:pPr algn="ctr"/>
            <a:r>
              <a:rPr lang="fr-FR" dirty="0" err="1">
                <a:latin typeface="Arial" panose="020B0604020202020204" pitchFamily="34" charset="0"/>
                <a:cs typeface="Arial" panose="020B0604020202020204" pitchFamily="34" charset="0"/>
              </a:rPr>
              <a:t>Với</a:t>
            </a:r>
            <a:r>
              <a:rPr lang="fr-FR" dirty="0">
                <a:latin typeface="Arial" panose="020B0604020202020204" pitchFamily="34" charset="0"/>
                <a:cs typeface="Arial" panose="020B0604020202020204" pitchFamily="34" charset="0"/>
              </a:rPr>
              <a:t> bao </a:t>
            </a:r>
            <a:r>
              <a:rPr lang="fr-FR" dirty="0" err="1">
                <a:latin typeface="Arial" panose="020B0604020202020204" pitchFamily="34" charset="0"/>
                <a:cs typeface="Arial" panose="020B0604020202020204" pitchFamily="34" charset="0"/>
              </a:rPr>
              <a:t>chiến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công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oanh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liệt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Công</a:t>
            </a:r>
            <a:r>
              <a:rPr lang="fr-FR" dirty="0">
                <a:latin typeface="Arial" panose="020B0604020202020204" pitchFamily="34" charset="0"/>
                <a:cs typeface="Arial" panose="020B0604020202020204" pitchFamily="34" charset="0"/>
              </a:rPr>
              <a:t> an </a:t>
            </a:r>
            <a:r>
              <a:rPr lang="fr-FR" dirty="0" err="1">
                <a:latin typeface="Arial" panose="020B0604020202020204" pitchFamily="34" charset="0"/>
                <a:cs typeface="Arial" panose="020B0604020202020204" pitchFamily="34" charset="0"/>
              </a:rPr>
              <a:t>Hải</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Phòng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đã</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làm</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thất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bại</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mọi</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âm</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mưu</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chống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phá</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cách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mạng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của</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bọn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đế</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quốc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và</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tay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sai</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phần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động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cùng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toàn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Đảng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toàn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dân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đưa</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cuộc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kháng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chiến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đến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ngày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toàn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thắng</a:t>
            </a:r>
            <a:r>
              <a:rPr lang="en-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grpSp>
        <p:nvGrpSpPr>
          <p:cNvPr id="12" name="Google Shape;327;p37">
            <a:extLst>
              <a:ext uri="{FF2B5EF4-FFF2-40B4-BE49-F238E27FC236}">
                <a16:creationId xmlns:a16="http://schemas.microsoft.com/office/drawing/2014/main" id="{8DE49449-33B6-30AC-6988-5F18DCBE5EE5}"/>
              </a:ext>
            </a:extLst>
          </p:cNvPr>
          <p:cNvGrpSpPr/>
          <p:nvPr/>
        </p:nvGrpSpPr>
        <p:grpSpPr>
          <a:xfrm>
            <a:off x="1917976" y="4179537"/>
            <a:ext cx="1446381" cy="1410371"/>
            <a:chOff x="3080825" y="3429675"/>
            <a:chExt cx="2050931" cy="1132692"/>
          </a:xfrm>
        </p:grpSpPr>
        <p:sp>
          <p:nvSpPr>
            <p:cNvPr id="13" name="Google Shape;328;p37">
              <a:extLst>
                <a:ext uri="{FF2B5EF4-FFF2-40B4-BE49-F238E27FC236}">
                  <a16:creationId xmlns:a16="http://schemas.microsoft.com/office/drawing/2014/main" id="{1606B879-533B-BE18-5DC4-58173CAFE779}"/>
                </a:ext>
              </a:extLst>
            </p:cNvPr>
            <p:cNvSpPr/>
            <p:nvPr/>
          </p:nvSpPr>
          <p:spPr>
            <a:xfrm>
              <a:off x="4231600" y="3683071"/>
              <a:ext cx="900156" cy="879296"/>
            </a:xfrm>
            <a:custGeom>
              <a:avLst/>
              <a:gdLst/>
              <a:ahLst/>
              <a:cxnLst/>
              <a:rect l="l" t="t" r="r" b="b"/>
              <a:pathLst>
                <a:path w="27230" h="26599" extrusionOk="0">
                  <a:moveTo>
                    <a:pt x="13614" y="0"/>
                  </a:moveTo>
                  <a:cubicBezTo>
                    <a:pt x="12791" y="0"/>
                    <a:pt x="11966" y="316"/>
                    <a:pt x="11335" y="947"/>
                  </a:cubicBezTo>
                  <a:lnTo>
                    <a:pt x="1262" y="11019"/>
                  </a:lnTo>
                  <a:cubicBezTo>
                    <a:pt x="0" y="12281"/>
                    <a:pt x="0" y="14317"/>
                    <a:pt x="1262" y="15567"/>
                  </a:cubicBezTo>
                  <a:lnTo>
                    <a:pt x="11335" y="25652"/>
                  </a:lnTo>
                  <a:cubicBezTo>
                    <a:pt x="11966" y="26283"/>
                    <a:pt x="12791" y="26599"/>
                    <a:pt x="13614" y="26599"/>
                  </a:cubicBezTo>
                  <a:cubicBezTo>
                    <a:pt x="14437" y="26599"/>
                    <a:pt x="15258" y="26283"/>
                    <a:pt x="15883" y="25652"/>
                  </a:cubicBezTo>
                  <a:lnTo>
                    <a:pt x="25968" y="15567"/>
                  </a:lnTo>
                  <a:cubicBezTo>
                    <a:pt x="27230" y="14317"/>
                    <a:pt x="27230" y="12281"/>
                    <a:pt x="25968" y="11019"/>
                  </a:cubicBezTo>
                  <a:lnTo>
                    <a:pt x="15883" y="947"/>
                  </a:lnTo>
                  <a:cubicBezTo>
                    <a:pt x="15258" y="316"/>
                    <a:pt x="14437" y="0"/>
                    <a:pt x="13614" y="0"/>
                  </a:cubicBezTo>
                  <a:close/>
                </a:path>
              </a:pathLst>
            </a:custGeom>
            <a:solidFill>
              <a:srgbClr val="00B0F0"/>
            </a:solidFill>
            <a:ln w="28575" cap="flat" cmpd="sng">
              <a:solidFill>
                <a:srgbClr val="FFF0D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dirty="0">
                <a:ln>
                  <a:noFill/>
                </a:ln>
                <a:solidFill>
                  <a:srgbClr val="FFF0DE"/>
                </a:solidFill>
                <a:effectLst/>
                <a:uLnTx/>
                <a:uFillTx/>
                <a:latin typeface="Arial" panose="020B0604020202020204" pitchFamily="34" charset="0"/>
                <a:ea typeface="Fira Sans Extra Condensed Medium"/>
                <a:cs typeface="Arial" panose="020B0604020202020204" pitchFamily="34" charset="0"/>
                <a:sym typeface="Fira Sans Extra Condensed Medium"/>
              </a:endParaRPr>
            </a:p>
          </p:txBody>
        </p:sp>
        <p:cxnSp>
          <p:nvCxnSpPr>
            <p:cNvPr id="14" name="Google Shape;329;p37">
              <a:extLst>
                <a:ext uri="{FF2B5EF4-FFF2-40B4-BE49-F238E27FC236}">
                  <a16:creationId xmlns:a16="http://schemas.microsoft.com/office/drawing/2014/main" id="{37E12100-7BE7-1F21-5512-D4E459E3397F}"/>
                </a:ext>
              </a:extLst>
            </p:cNvPr>
            <p:cNvCxnSpPr/>
            <p:nvPr/>
          </p:nvCxnSpPr>
          <p:spPr>
            <a:xfrm rot="10800000">
              <a:off x="3176225" y="3524898"/>
              <a:ext cx="1099200" cy="596400"/>
            </a:xfrm>
            <a:prstGeom prst="bentConnector3">
              <a:avLst>
                <a:gd name="adj1" fmla="val 41330"/>
              </a:avLst>
            </a:prstGeom>
            <a:noFill/>
            <a:ln w="9525" cap="flat" cmpd="sng">
              <a:solidFill>
                <a:srgbClr val="7F3D5D"/>
              </a:solidFill>
              <a:prstDash val="solid"/>
              <a:round/>
              <a:headEnd type="none" w="med" len="med"/>
              <a:tailEnd type="none" w="med" len="med"/>
            </a:ln>
          </p:spPr>
        </p:cxnSp>
        <p:sp>
          <p:nvSpPr>
            <p:cNvPr id="15" name="Google Shape;330;p37">
              <a:extLst>
                <a:ext uri="{FF2B5EF4-FFF2-40B4-BE49-F238E27FC236}">
                  <a16:creationId xmlns:a16="http://schemas.microsoft.com/office/drawing/2014/main" id="{6B89008C-5197-C229-54A3-F9DCC91A2E8A}"/>
                </a:ext>
              </a:extLst>
            </p:cNvPr>
            <p:cNvSpPr/>
            <p:nvPr/>
          </p:nvSpPr>
          <p:spPr>
            <a:xfrm>
              <a:off x="3080825" y="3429675"/>
              <a:ext cx="186600" cy="186600"/>
            </a:xfrm>
            <a:prstGeom prst="ellipse">
              <a:avLst/>
            </a:prstGeom>
            <a:solidFill>
              <a:srgbClr val="0070C0"/>
            </a:solidFill>
            <a:ln w="9525" cap="flat" cmpd="sng">
              <a:solidFill>
                <a:srgbClr val="FFF0D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7" name="TextBox 16">
            <a:extLst>
              <a:ext uri="{FF2B5EF4-FFF2-40B4-BE49-F238E27FC236}">
                <a16:creationId xmlns:a16="http://schemas.microsoft.com/office/drawing/2014/main" id="{7B1335C2-DE16-5741-7B3F-6BB12C2A23AD}"/>
              </a:ext>
            </a:extLst>
          </p:cNvPr>
          <p:cNvSpPr txBox="1"/>
          <p:nvPr/>
        </p:nvSpPr>
        <p:spPr>
          <a:xfrm>
            <a:off x="271752" y="2355142"/>
            <a:ext cx="1995261" cy="2239844"/>
          </a:xfrm>
          <a:prstGeom prst="rect">
            <a:avLst/>
          </a:prstGeom>
          <a:noFill/>
        </p:spPr>
        <p:txBody>
          <a:bodyPr wrap="square">
            <a:spAutoFit/>
          </a:bodyPr>
          <a:lstStyle/>
          <a:p>
            <a:pPr algn="ctr">
              <a:lnSpc>
                <a:spcPct val="150000"/>
              </a:lnSpc>
              <a:spcBef>
                <a:spcPts val="300"/>
              </a:spcBef>
              <a:spcAft>
                <a:spcPts val="300"/>
              </a:spcAft>
            </a:pPr>
            <a:r>
              <a:rPr lang="vi-VN" sz="2400" b="1" dirty="0">
                <a:effectLst/>
                <a:latin typeface="Arial" panose="020B0604020202020204" pitchFamily="34" charset="0"/>
                <a:ea typeface="Calibri" panose="020F0502020204030204" pitchFamily="34" charset="0"/>
                <a:cs typeface="Arial" panose="020B0604020202020204" pitchFamily="34" charset="0"/>
              </a:rPr>
              <a:t>Trong kháng chiến chống thực dân Pháp</a:t>
            </a:r>
            <a:endParaRPr lang="en-VN"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Google Shape;324;p37">
            <a:extLst>
              <a:ext uri="{FF2B5EF4-FFF2-40B4-BE49-F238E27FC236}">
                <a16:creationId xmlns:a16="http://schemas.microsoft.com/office/drawing/2014/main" id="{C4C9B9B3-8F52-0E99-4C72-A50C040668F0}"/>
              </a:ext>
            </a:extLst>
          </p:cNvPr>
          <p:cNvSpPr/>
          <p:nvPr/>
        </p:nvSpPr>
        <p:spPr>
          <a:xfrm>
            <a:off x="3364357" y="4649790"/>
            <a:ext cx="8296326" cy="1343468"/>
          </a:xfrm>
          <a:prstGeom prst="roundRect">
            <a:avLst>
              <a:gd name="adj" fmla="val 50000"/>
            </a:avLst>
          </a:prstGeom>
          <a:solidFill>
            <a:schemeClr val="accent5">
              <a:lumMod val="60000"/>
              <a:lumOff val="40000"/>
            </a:schemeClr>
          </a:solidFill>
          <a:ln>
            <a:noFill/>
          </a:ln>
        </p:spPr>
        <p:txBody>
          <a:bodyPr spcFirstLastPara="1" wrap="square" lIns="121900" tIns="121900" rIns="121900" bIns="121900" anchor="ctr" anchorCtr="0">
            <a:noAutofit/>
          </a:bodyPr>
          <a:lstStyle/>
          <a:p>
            <a:r>
              <a:rPr lang="fr-FR" dirty="0" err="1">
                <a:latin typeface="Arial" panose="020B0604020202020204" pitchFamily="34" charset="0"/>
                <a:cs typeface="Arial" panose="020B0604020202020204" pitchFamily="34" charset="0"/>
              </a:rPr>
              <a:t>Đấu</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tranh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đánh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bại</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âm</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mưu</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và</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hoạt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động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của</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đích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trong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khu</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vực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tập</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kết</a:t>
            </a:r>
            <a:r>
              <a:rPr lang="fr-FR" dirty="0">
                <a:latin typeface="Arial" panose="020B0604020202020204" pitchFamily="34" charset="0"/>
                <a:cs typeface="Arial" panose="020B0604020202020204" pitchFamily="34" charset="0"/>
              </a:rPr>
              <a:t> 300 </a:t>
            </a:r>
            <a:r>
              <a:rPr lang="fr-FR" dirty="0" err="1">
                <a:latin typeface="Arial" panose="020B0604020202020204" pitchFamily="34" charset="0"/>
                <a:cs typeface="Arial" panose="020B0604020202020204" pitchFamily="34" charset="0"/>
              </a:rPr>
              <a:t>ngày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góp</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phần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giữ</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vững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trật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tự</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trị</a:t>
            </a:r>
            <a:r>
              <a:rPr lang="fr-FR" dirty="0">
                <a:latin typeface="Arial" panose="020B0604020202020204" pitchFamily="34" charset="0"/>
                <a:cs typeface="Arial" panose="020B0604020202020204" pitchFamily="34" charset="0"/>
              </a:rPr>
              <a:t> an </a:t>
            </a:r>
            <a:r>
              <a:rPr lang="fr-FR" dirty="0" err="1">
                <a:latin typeface="Arial" panose="020B0604020202020204" pitchFamily="34" charset="0"/>
                <a:cs typeface="Arial" panose="020B0604020202020204" pitchFamily="34" charset="0"/>
              </a:rPr>
              <a:t>phục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vụ</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tiếp</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quản</a:t>
            </a:r>
            <a:r>
              <a:rPr lang="fr-FR" dirty="0">
                <a:latin typeface="Arial" panose="020B0604020202020204" pitchFamily="34" charset="0"/>
                <a:cs typeface="Arial" panose="020B0604020202020204" pitchFamily="34" charset="0"/>
              </a:rPr>
              <a:t> an </a:t>
            </a:r>
            <a:r>
              <a:rPr lang="fr-FR" dirty="0" err="1">
                <a:latin typeface="Arial" panose="020B0604020202020204" pitchFamily="34" charset="0"/>
                <a:cs typeface="Arial" panose="020B0604020202020204" pitchFamily="34" charset="0"/>
              </a:rPr>
              <a:t>toàn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thành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phố</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thị</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xã</a:t>
            </a:r>
            <a:r>
              <a:rPr lang="fr-FR"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grpSp>
        <p:nvGrpSpPr>
          <p:cNvPr id="23" name="Google Shape;327;p37">
            <a:extLst>
              <a:ext uri="{FF2B5EF4-FFF2-40B4-BE49-F238E27FC236}">
                <a16:creationId xmlns:a16="http://schemas.microsoft.com/office/drawing/2014/main" id="{930C99F6-6A99-8B77-ECB7-9271C02069B0}"/>
              </a:ext>
            </a:extLst>
          </p:cNvPr>
          <p:cNvGrpSpPr/>
          <p:nvPr/>
        </p:nvGrpSpPr>
        <p:grpSpPr>
          <a:xfrm>
            <a:off x="2316019" y="2927637"/>
            <a:ext cx="989765" cy="1094855"/>
            <a:chOff x="3080825" y="3203296"/>
            <a:chExt cx="1937930" cy="879296"/>
          </a:xfrm>
        </p:grpSpPr>
        <p:sp>
          <p:nvSpPr>
            <p:cNvPr id="24" name="Google Shape;328;p37">
              <a:extLst>
                <a:ext uri="{FF2B5EF4-FFF2-40B4-BE49-F238E27FC236}">
                  <a16:creationId xmlns:a16="http://schemas.microsoft.com/office/drawing/2014/main" id="{EB76B339-4FE3-2A9B-AB9D-84B3E544D7E0}"/>
                </a:ext>
              </a:extLst>
            </p:cNvPr>
            <p:cNvSpPr/>
            <p:nvPr/>
          </p:nvSpPr>
          <p:spPr>
            <a:xfrm>
              <a:off x="3951000" y="3203296"/>
              <a:ext cx="1067755" cy="879296"/>
            </a:xfrm>
            <a:custGeom>
              <a:avLst/>
              <a:gdLst/>
              <a:ahLst/>
              <a:cxnLst/>
              <a:rect l="l" t="t" r="r" b="b"/>
              <a:pathLst>
                <a:path w="27230" h="26599" extrusionOk="0">
                  <a:moveTo>
                    <a:pt x="13614" y="0"/>
                  </a:moveTo>
                  <a:cubicBezTo>
                    <a:pt x="12791" y="0"/>
                    <a:pt x="11966" y="316"/>
                    <a:pt x="11335" y="947"/>
                  </a:cubicBezTo>
                  <a:lnTo>
                    <a:pt x="1262" y="11019"/>
                  </a:lnTo>
                  <a:cubicBezTo>
                    <a:pt x="0" y="12281"/>
                    <a:pt x="0" y="14317"/>
                    <a:pt x="1262" y="15567"/>
                  </a:cubicBezTo>
                  <a:lnTo>
                    <a:pt x="11335" y="25652"/>
                  </a:lnTo>
                  <a:cubicBezTo>
                    <a:pt x="11966" y="26283"/>
                    <a:pt x="12791" y="26599"/>
                    <a:pt x="13614" y="26599"/>
                  </a:cubicBezTo>
                  <a:cubicBezTo>
                    <a:pt x="14437" y="26599"/>
                    <a:pt x="15258" y="26283"/>
                    <a:pt x="15883" y="25652"/>
                  </a:cubicBezTo>
                  <a:lnTo>
                    <a:pt x="25968" y="15567"/>
                  </a:lnTo>
                  <a:cubicBezTo>
                    <a:pt x="27230" y="14317"/>
                    <a:pt x="27230" y="12281"/>
                    <a:pt x="25968" y="11019"/>
                  </a:cubicBezTo>
                  <a:lnTo>
                    <a:pt x="15883" y="947"/>
                  </a:lnTo>
                  <a:cubicBezTo>
                    <a:pt x="15258" y="316"/>
                    <a:pt x="14437" y="0"/>
                    <a:pt x="13614" y="0"/>
                  </a:cubicBezTo>
                  <a:close/>
                </a:path>
              </a:pathLst>
            </a:custGeom>
            <a:solidFill>
              <a:srgbClr val="00B0F0"/>
            </a:solidFill>
            <a:ln w="28575" cap="flat" cmpd="sng">
              <a:solidFill>
                <a:srgbClr val="FFF0D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dirty="0">
                <a:ln>
                  <a:noFill/>
                </a:ln>
                <a:solidFill>
                  <a:srgbClr val="FFF0DE"/>
                </a:solidFill>
                <a:effectLst/>
                <a:uLnTx/>
                <a:uFillTx/>
                <a:latin typeface="Arial" panose="020B0604020202020204" pitchFamily="34" charset="0"/>
                <a:ea typeface="Fira Sans Extra Condensed Medium"/>
                <a:cs typeface="Arial" panose="020B0604020202020204" pitchFamily="34" charset="0"/>
                <a:sym typeface="Fira Sans Extra Condensed Medium"/>
              </a:endParaRPr>
            </a:p>
          </p:txBody>
        </p:sp>
        <p:cxnSp>
          <p:nvCxnSpPr>
            <p:cNvPr id="25" name="Google Shape;329;p37">
              <a:extLst>
                <a:ext uri="{FF2B5EF4-FFF2-40B4-BE49-F238E27FC236}">
                  <a16:creationId xmlns:a16="http://schemas.microsoft.com/office/drawing/2014/main" id="{29662715-7F57-889F-BABA-3BD8A9F0F196}"/>
                </a:ext>
              </a:extLst>
            </p:cNvPr>
            <p:cNvCxnSpPr>
              <a:cxnSpLocks/>
            </p:cNvCxnSpPr>
            <p:nvPr/>
          </p:nvCxnSpPr>
          <p:spPr>
            <a:xfrm rot="10800000">
              <a:off x="3176227" y="3524899"/>
              <a:ext cx="1090893" cy="137008"/>
            </a:xfrm>
            <a:prstGeom prst="bentConnector3">
              <a:avLst>
                <a:gd name="adj1" fmla="val -12437"/>
              </a:avLst>
            </a:prstGeom>
            <a:noFill/>
            <a:ln w="9525" cap="flat" cmpd="sng">
              <a:solidFill>
                <a:srgbClr val="7F3D5D"/>
              </a:solidFill>
              <a:prstDash val="solid"/>
              <a:round/>
              <a:headEnd type="none" w="med" len="med"/>
              <a:tailEnd type="none" w="med" len="med"/>
            </a:ln>
          </p:spPr>
        </p:cxnSp>
        <p:sp>
          <p:nvSpPr>
            <p:cNvPr id="26" name="Google Shape;330;p37">
              <a:extLst>
                <a:ext uri="{FF2B5EF4-FFF2-40B4-BE49-F238E27FC236}">
                  <a16:creationId xmlns:a16="http://schemas.microsoft.com/office/drawing/2014/main" id="{99C28C92-684B-B9BC-732D-0D95FBBD6A03}"/>
                </a:ext>
              </a:extLst>
            </p:cNvPr>
            <p:cNvSpPr/>
            <p:nvPr/>
          </p:nvSpPr>
          <p:spPr>
            <a:xfrm>
              <a:off x="3080825" y="3429675"/>
              <a:ext cx="186600" cy="186600"/>
            </a:xfrm>
            <a:prstGeom prst="ellipse">
              <a:avLst/>
            </a:prstGeom>
            <a:solidFill>
              <a:srgbClr val="0070C0"/>
            </a:solidFill>
            <a:ln w="9525" cap="flat" cmpd="sng">
              <a:solidFill>
                <a:srgbClr val="FFF0D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422078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p:bldP spid="1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9FF7D56B-83A5-B05D-C733-BD1E553518D5}"/>
              </a:ext>
            </a:extLst>
          </p:cNvPr>
          <p:cNvSpPr/>
          <p:nvPr/>
        </p:nvSpPr>
        <p:spPr>
          <a:xfrm>
            <a:off x="965200" y="320181"/>
            <a:ext cx="10853537" cy="772019"/>
          </a:xfrm>
          <a:prstGeom prst="roundRect">
            <a:avLst/>
          </a:prstGeom>
          <a:solidFill>
            <a:schemeClr val="accent6">
              <a:lumMod val="75000"/>
            </a:schemeClr>
          </a:solidFill>
          <a:ln w="25400" cap="flat" cmpd="sng" algn="ctr">
            <a:solidFill>
              <a:sysClr val="window" lastClr="FFFFFF"/>
            </a:solidFill>
            <a:prstDash val="solid"/>
          </a:ln>
          <a:effectLst/>
        </p:spPr>
        <p:txBody>
          <a:bodyPr rtlCol="0" anchor="ctr"/>
          <a:lstStyle/>
          <a:p>
            <a:pPr algn="ctr" defTabSz="609630">
              <a:defRPr/>
            </a:pPr>
            <a:r>
              <a:rPr lang="vi-VN" sz="4400" kern="0" dirty="0">
                <a:solidFill>
                  <a:schemeClr val="bg1"/>
                </a:solidFill>
                <a:latin typeface="Arial" panose="020B0604020202020204" pitchFamily="34" charset="0"/>
                <a:cs typeface="Arial" panose="020B0604020202020204" pitchFamily="34" charset="0"/>
              </a:rPr>
              <a:t>TƯ LIỆU</a:t>
            </a:r>
            <a:endParaRPr lang="en-US" sz="4400" kern="0" dirty="0">
              <a:solidFill>
                <a:schemeClr val="bg1"/>
              </a:solidFill>
              <a:latin typeface="Arial" panose="020B0604020202020204" pitchFamily="34" charset="0"/>
              <a:cs typeface="Arial" panose="020B0604020202020204" pitchFamily="34" charset="0"/>
            </a:endParaRPr>
          </a:p>
        </p:txBody>
      </p:sp>
      <p:sp>
        <p:nvSpPr>
          <p:cNvPr id="4" name="Hình chữ nhật: Góc Tròn 3">
            <a:extLst>
              <a:ext uri="{FF2B5EF4-FFF2-40B4-BE49-F238E27FC236}">
                <a16:creationId xmlns:a16="http://schemas.microsoft.com/office/drawing/2014/main" id="{4FB13896-23AD-5FA8-046A-10932D3BBB5D}"/>
              </a:ext>
            </a:extLst>
          </p:cNvPr>
          <p:cNvSpPr/>
          <p:nvPr/>
        </p:nvSpPr>
        <p:spPr>
          <a:xfrm>
            <a:off x="736600" y="1583891"/>
            <a:ext cx="5359400" cy="4826000"/>
          </a:xfrm>
          <a:prstGeom prst="roundRect">
            <a:avLst>
              <a:gd name="adj" fmla="val 4858"/>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 name="Hộp Văn bản 5">
            <a:extLst>
              <a:ext uri="{FF2B5EF4-FFF2-40B4-BE49-F238E27FC236}">
                <a16:creationId xmlns:a16="http://schemas.microsoft.com/office/drawing/2014/main" id="{54B2AB35-6C87-B712-6759-B9F81528E5F3}"/>
              </a:ext>
            </a:extLst>
          </p:cNvPr>
          <p:cNvSpPr txBox="1"/>
          <p:nvPr/>
        </p:nvSpPr>
        <p:spPr>
          <a:xfrm>
            <a:off x="1002196" y="1806634"/>
            <a:ext cx="4742621" cy="4401205"/>
          </a:xfrm>
          <a:prstGeom prst="rect">
            <a:avLst/>
          </a:prstGeom>
          <a:solidFill>
            <a:schemeClr val="accent6">
              <a:lumMod val="75000"/>
            </a:schemeClr>
          </a:solidFill>
        </p:spPr>
        <p:txBody>
          <a:bodyPr wrap="square">
            <a:spAutoFit/>
          </a:bodyPr>
          <a:lstStyle/>
          <a:p>
            <a:pPr algn="just"/>
            <a:r>
              <a:rPr lang="vi-VN" sz="2000" dirty="0">
                <a:solidFill>
                  <a:schemeClr val="bg1"/>
                </a:solidFill>
              </a:rPr>
              <a:t>Từ ngày 20 đến 23-11-1946, tiếng súng kháng chiến đã nổ ra vô cùng ác liệt ở Hải Phòng. Tổ quốc luôn ghi nhớ những người con Hải Phòng quả cảm trong trận chiến bảo vệ nhà hát Lớn, 13 chiến sĩ do trung đội trưởng Đặng Kim Nở chỉ huy đã dũng cảm hy sinh, sau khi đã tiêu diệt được 50 lính Pháp. Trong thời khắc sang trang của lịch sử, quân và dân Hải Phòng đã tiên phong thử lửa với kẻ thù, đánh giá về sự kiện này, Đại tướng Võ Nguyễn Giáp viết: "Cuộc chiến anh dũng của những người con Hải Phòng như cuộc tổng diễn tập thực sự của cả nước...". </a:t>
            </a:r>
            <a:endParaRPr lang="vi-VN" sz="2000" dirty="0">
              <a:solidFill>
                <a:schemeClr val="bg1"/>
              </a:solidFill>
              <a:latin typeface="#9Slide07 IcielBaliho Script" pitchFamily="2" charset="0"/>
            </a:endParaRPr>
          </a:p>
        </p:txBody>
      </p:sp>
      <p:pic>
        <p:nvPicPr>
          <p:cNvPr id="5" name="Hình ảnh 4">
            <a:extLst>
              <a:ext uri="{FF2B5EF4-FFF2-40B4-BE49-F238E27FC236}">
                <a16:creationId xmlns:a16="http://schemas.microsoft.com/office/drawing/2014/main" id="{00A8E1CD-E2B3-71BE-5AE9-2DFE1081EED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5027" b="90164" l="39667" r="60833">
                        <a14:foregroundMark x1="50500" y1="75046" x2="50500" y2="75046"/>
                        <a14:foregroundMark x1="51167" y1="75046" x2="51167" y2="75046"/>
                        <a14:foregroundMark x1="48333" y1="73770" x2="52667" y2="80510"/>
                        <a14:foregroundMark x1="59333" y1="75046" x2="59167" y2="79964"/>
                        <a14:foregroundMark x1="60833" y1="77960" x2="60833" y2="77960"/>
                        <a14:foregroundMark x1="49833" y1="79781" x2="54333" y2="77960"/>
                        <a14:foregroundMark x1="54500" y1="77413" x2="53833" y2="80692"/>
                        <a14:foregroundMark x1="52000" y1="74681" x2="51667" y2="79781"/>
                        <a14:foregroundMark x1="46500" y1="77049" x2="49000" y2="79417"/>
                        <a14:foregroundMark x1="48167" y1="74317" x2="47833" y2="85246"/>
                        <a14:foregroundMark x1="46500" y1="84882" x2="52833" y2="86339"/>
                        <a14:foregroundMark x1="44500" y1="71403" x2="54500" y2="75228"/>
                        <a14:foregroundMark x1="52833" y1="70310" x2="52833" y2="79781"/>
                        <a14:foregroundMark x1="48667" y1="85974" x2="48667" y2="85974"/>
                        <a14:foregroundMark x1="47667" y1="84335" x2="47667" y2="84335"/>
                        <a14:foregroundMark x1="46500" y1="82878" x2="46500" y2="82878"/>
                        <a14:foregroundMark x1="43833" y1="79417" x2="45000" y2="79964"/>
                        <a14:foregroundMark x1="46000" y1="79964" x2="46000" y2="79964"/>
                        <a14:foregroundMark x1="46167" y1="78871" x2="45500" y2="81785"/>
                        <a14:foregroundMark x1="45500" y1="81785" x2="45500" y2="81785"/>
                        <a14:foregroundMark x1="45333" y1="80510" x2="45333" y2="80510"/>
                        <a14:foregroundMark x1="43833" y1="78506" x2="43833" y2="79781"/>
                        <a14:foregroundMark x1="46500" y1="79781" x2="46500" y2="79781"/>
                        <a14:foregroundMark x1="47167" y1="79235" x2="46000" y2="81056"/>
                        <a14:foregroundMark x1="44333" y1="81056" x2="44333" y2="81056"/>
                        <a14:foregroundMark x1="42833" y1="80692" x2="42833" y2="80692"/>
                        <a14:foregroundMark x1="42667" y1="81603" x2="42667" y2="81603"/>
                        <a14:foregroundMark x1="42333" y1="81785" x2="50667" y2="79964"/>
                        <a14:foregroundMark x1="40167" y1="81239" x2="53333" y2="79781"/>
                        <a14:foregroundMark x1="51000" y1="69763" x2="53833" y2="76867"/>
                        <a14:foregroundMark x1="53833" y1="79235" x2="53833" y2="79964"/>
                        <a14:foregroundMark x1="53833" y1="82878" x2="53667" y2="83607"/>
                        <a14:foregroundMark x1="50333" y1="83607" x2="49000" y2="82332"/>
                        <a14:foregroundMark x1="47333" y1="78506" x2="47333" y2="78506"/>
                        <a14:foregroundMark x1="47333" y1="78142" x2="47333" y2="78142"/>
                        <a14:foregroundMark x1="49333" y1="80328" x2="49333" y2="80328"/>
                      </a14:backgroundRemoval>
                    </a14:imgEffect>
                    <a14:imgEffect>
                      <a14:saturation sat="200000"/>
                    </a14:imgEffect>
                  </a14:imgLayer>
                </a14:imgProps>
              </a:ext>
            </a:extLst>
          </a:blip>
          <a:srcRect l="37333" t="62244" r="38666" b="6649"/>
          <a:stretch/>
        </p:blipFill>
        <p:spPr>
          <a:xfrm>
            <a:off x="660400" y="71326"/>
            <a:ext cx="1048629" cy="1243617"/>
          </a:xfrm>
          <a:prstGeom prst="rect">
            <a:avLst/>
          </a:prstGeom>
        </p:spPr>
      </p:pic>
      <p:sp>
        <p:nvSpPr>
          <p:cNvPr id="3" name="Hình chữ nhật: Góc Tròn 3">
            <a:extLst>
              <a:ext uri="{FF2B5EF4-FFF2-40B4-BE49-F238E27FC236}">
                <a16:creationId xmlns:a16="http://schemas.microsoft.com/office/drawing/2014/main" id="{50E0920A-EE2C-6E09-2F7F-46D15A3CAAE6}"/>
              </a:ext>
            </a:extLst>
          </p:cNvPr>
          <p:cNvSpPr/>
          <p:nvPr/>
        </p:nvSpPr>
        <p:spPr>
          <a:xfrm>
            <a:off x="6659217" y="1583891"/>
            <a:ext cx="5159520" cy="4826000"/>
          </a:xfrm>
          <a:prstGeom prst="roundRect">
            <a:avLst>
              <a:gd name="adj" fmla="val 4858"/>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7" name="Hộp Văn bản 5">
            <a:extLst>
              <a:ext uri="{FF2B5EF4-FFF2-40B4-BE49-F238E27FC236}">
                <a16:creationId xmlns:a16="http://schemas.microsoft.com/office/drawing/2014/main" id="{2C13B822-3108-E5B7-CB3F-DBF01231FF7A}"/>
              </a:ext>
            </a:extLst>
          </p:cNvPr>
          <p:cNvSpPr txBox="1"/>
          <p:nvPr/>
        </p:nvSpPr>
        <p:spPr>
          <a:xfrm>
            <a:off x="6983896" y="1854854"/>
            <a:ext cx="4625007" cy="4401205"/>
          </a:xfrm>
          <a:prstGeom prst="rect">
            <a:avLst/>
          </a:prstGeom>
          <a:solidFill>
            <a:schemeClr val="accent6">
              <a:lumMod val="75000"/>
            </a:schemeClr>
          </a:solidFill>
        </p:spPr>
        <p:txBody>
          <a:bodyPr wrap="square">
            <a:spAutoFit/>
          </a:bodyPr>
          <a:lstStyle/>
          <a:p>
            <a:pPr algn="just"/>
            <a:r>
              <a:rPr lang="vi-VN" sz="2000" dirty="0">
                <a:solidFill>
                  <a:schemeClr val="bg1"/>
                </a:solidFill>
              </a:rPr>
              <a:t>Từ ngày 20 đến 23-11-1946, tiếng súng kháng chiến đã nổ ra vô cùng ác liệt ở Hải Phòng. Tổ quốc luôn ghi nhớ những người con Hải Phòng quả cảm trong trận chiến bảo vệ nhà hát Lớn, 13 chiến sĩ do trung đội trưởng Đặng Kim Nở chỉ huy đã dũng cảm hy sinh, sau khi đã tiêu diệt được 50 lính Pháp. Trong thời khắc sang trang của lịch sử, quân và dân Hải Phòng đã tiên phong thử lửa với kẻ thù, đánh giá về sự kiện này, Đại tướng Võ Nguyễn Giáp viết: "Cuộc chiến anh dũng của những người con Hải Phòng như cuộc tổng diễn tập thực sự của cả nước...". </a:t>
            </a:r>
            <a:endParaRPr lang="vi-VN" sz="2000" dirty="0">
              <a:solidFill>
                <a:schemeClr val="bg1"/>
              </a:solidFill>
              <a:latin typeface="#9Slide07 IcielBaliho Script" pitchFamily="2" charset="0"/>
            </a:endParaRPr>
          </a:p>
        </p:txBody>
      </p:sp>
    </p:spTree>
    <p:extLst>
      <p:ext uri="{BB962C8B-B14F-4D97-AF65-F5344CB8AC3E}">
        <p14:creationId xmlns:p14="http://schemas.microsoft.com/office/powerpoint/2010/main" val="7608622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A924D579-1FE1-D72C-FEEE-954C162486B0}"/>
              </a:ext>
            </a:extLst>
          </p:cNvPr>
          <p:cNvSpPr/>
          <p:nvPr/>
        </p:nvSpPr>
        <p:spPr>
          <a:xfrm>
            <a:off x="1920572" y="755029"/>
            <a:ext cx="8316732" cy="1123663"/>
          </a:xfrm>
          <a:prstGeom prst="roundRect">
            <a:avLst/>
          </a:prstGeom>
          <a:solidFill>
            <a:srgbClr val="008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vi-VN" sz="3200" b="1" dirty="0">
                <a:latin typeface="Arial" panose="020B0604020202020204" pitchFamily="34" charset="0"/>
                <a:ea typeface="Calibri" panose="020F0502020204030204" pitchFamily="34" charset="0"/>
                <a:cs typeface="Arial" panose="020B0604020202020204" pitchFamily="34" charset="0"/>
              </a:rPr>
              <a:t>Trong kháng chiến chống thực dân Pháp</a:t>
            </a:r>
            <a:endParaRPr lang="en-VN" sz="3200" dirty="0">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7">
            <a:extLst>
              <a:ext uri="{FF2B5EF4-FFF2-40B4-BE49-F238E27FC236}">
                <a16:creationId xmlns:a16="http://schemas.microsoft.com/office/drawing/2014/main" id="{832F613F-4022-292E-C504-FA20C061114E}"/>
              </a:ext>
            </a:extLst>
          </p:cNvPr>
          <p:cNvSpPr/>
          <p:nvPr/>
        </p:nvSpPr>
        <p:spPr>
          <a:xfrm>
            <a:off x="6758608" y="2498323"/>
            <a:ext cx="4890053" cy="3922353"/>
          </a:xfrm>
          <a:prstGeom prst="roundRect">
            <a:avLst/>
          </a:prstGeom>
          <a:solidFill>
            <a:schemeClr val="bg1"/>
          </a:solidFill>
          <a:ln w="38100">
            <a:solidFill>
              <a:srgbClr val="00B050"/>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200" dirty="0" err="1">
                <a:solidFill>
                  <a:schemeClr val="accent6">
                    <a:lumMod val="50000"/>
                  </a:schemeClr>
                </a:solidFill>
                <a:latin typeface="Arial" panose="020B0604020202020204" pitchFamily="34" charset="0"/>
                <a:cs typeface="Arial" panose="020B0604020202020204" pitchFamily="34" charset="0"/>
              </a:rPr>
              <a:t>Trong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những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năm</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tiếp</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theo</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lực</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lượng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công</a:t>
            </a:r>
            <a:r>
              <a:rPr lang="fr-FR" sz="2200" dirty="0">
                <a:solidFill>
                  <a:schemeClr val="accent6">
                    <a:lumMod val="50000"/>
                  </a:schemeClr>
                </a:solidFill>
                <a:latin typeface="Arial" panose="020B0604020202020204" pitchFamily="34" charset="0"/>
                <a:cs typeface="Arial" panose="020B0604020202020204" pitchFamily="34" charset="0"/>
              </a:rPr>
              <a:t> an ta </a:t>
            </a:r>
            <a:r>
              <a:rPr lang="fr-FR" sz="2200" dirty="0" err="1">
                <a:solidFill>
                  <a:schemeClr val="accent6">
                    <a:lumMod val="50000"/>
                  </a:schemeClr>
                </a:solidFill>
                <a:latin typeface="Arial" panose="020B0604020202020204" pitchFamily="34" charset="0"/>
                <a:cs typeface="Arial" panose="020B0604020202020204" pitchFamily="34" charset="0"/>
              </a:rPr>
              <a:t>cũng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tập</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trung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điều</a:t>
            </a:r>
            <a:r>
              <a:rPr lang="fr-FR" sz="2200" dirty="0">
                <a:solidFill>
                  <a:schemeClr val="accent6">
                    <a:lumMod val="50000"/>
                  </a:schemeClr>
                </a:solidFill>
                <a:latin typeface="Arial" panose="020B0604020202020204" pitchFamily="34" charset="0"/>
                <a:cs typeface="Arial" panose="020B0604020202020204" pitchFamily="34" charset="0"/>
              </a:rPr>
              <a:t> tra, </a:t>
            </a:r>
            <a:r>
              <a:rPr lang="fr-FR" sz="2200" dirty="0" err="1">
                <a:solidFill>
                  <a:schemeClr val="accent6">
                    <a:lumMod val="50000"/>
                  </a:schemeClr>
                </a:solidFill>
                <a:latin typeface="Arial" panose="020B0604020202020204" pitchFamily="34" charset="0"/>
                <a:cs typeface="Arial" panose="020B0604020202020204" pitchFamily="34" charset="0"/>
              </a:rPr>
              <a:t>khám</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phá</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nhiều</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chuyên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án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gián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điệp</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khác</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trà</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trộn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trong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các</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đoàn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lâm</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thời</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đến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miền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Bắc</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móc</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nối</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với</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số</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được</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cài</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lại</a:t>
            </a:r>
            <a:r>
              <a:rPr lang="fr-FR" sz="2200" dirty="0">
                <a:solidFill>
                  <a:schemeClr val="accent6">
                    <a:lumMod val="50000"/>
                  </a:schemeClr>
                </a:solidFill>
                <a:latin typeface="Arial" panose="020B0604020202020204" pitchFamily="34" charset="0"/>
                <a:cs typeface="Arial" panose="020B0604020202020204" pitchFamily="34" charset="0"/>
              </a:rPr>
              <a:t>. </a:t>
            </a:r>
            <a:endParaRPr lang="en-US" sz="2200" b="1" dirty="0">
              <a:solidFill>
                <a:schemeClr val="accent6">
                  <a:lumMod val="50000"/>
                </a:schemeClr>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B45249A-3152-F764-F2DB-0CB3A85BDCB7}"/>
              </a:ext>
            </a:extLst>
          </p:cNvPr>
          <p:cNvSpPr/>
          <p:nvPr/>
        </p:nvSpPr>
        <p:spPr>
          <a:xfrm>
            <a:off x="543339" y="2458910"/>
            <a:ext cx="5698435" cy="3961767"/>
          </a:xfrm>
          <a:prstGeom prst="roundRect">
            <a:avLst/>
          </a:prstGeom>
          <a:solidFill>
            <a:schemeClr val="bg1"/>
          </a:solidFill>
          <a:ln w="38100">
            <a:solidFill>
              <a:srgbClr val="00B050"/>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dirty="0">
                <a:solidFill>
                  <a:schemeClr val="accent6">
                    <a:lumMod val="50000"/>
                  </a:schemeClr>
                </a:solidFill>
                <a:latin typeface="Arial" panose="020B0604020202020204" pitchFamily="34" charset="0"/>
                <a:cs typeface="Arial" panose="020B0604020202020204" pitchFamily="34" charset="0"/>
              </a:rPr>
              <a:t>S</a:t>
            </a:r>
            <a:r>
              <a:rPr lang="fr-FR" sz="2200" dirty="0">
                <a:solidFill>
                  <a:schemeClr val="accent6">
                    <a:lumMod val="50000"/>
                  </a:schemeClr>
                </a:solidFill>
                <a:latin typeface="Arial" panose="020B0604020202020204" pitchFamily="34" charset="0"/>
                <a:cs typeface="Arial" panose="020B0604020202020204" pitchFamily="34" charset="0"/>
              </a:rPr>
              <a:t>au </a:t>
            </a:r>
            <a:r>
              <a:rPr lang="fr-FR" sz="2200" dirty="0" err="1">
                <a:solidFill>
                  <a:schemeClr val="accent6">
                    <a:lumMod val="50000"/>
                  </a:schemeClr>
                </a:solidFill>
                <a:latin typeface="Arial" panose="020B0604020202020204" pitchFamily="34" charset="0"/>
                <a:cs typeface="Arial" panose="020B0604020202020204" pitchFamily="34" charset="0"/>
              </a:rPr>
              <a:t>ngày</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Hải</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Phòng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giải</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phóng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các</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lực</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lượng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Công</a:t>
            </a:r>
            <a:r>
              <a:rPr lang="fr-FR" sz="2200" dirty="0">
                <a:solidFill>
                  <a:schemeClr val="accent6">
                    <a:lumMod val="50000"/>
                  </a:schemeClr>
                </a:solidFill>
                <a:latin typeface="Arial" panose="020B0604020202020204" pitchFamily="34" charset="0"/>
                <a:cs typeface="Arial" panose="020B0604020202020204" pitchFamily="34" charset="0"/>
              </a:rPr>
              <a:t> an </a:t>
            </a:r>
            <a:r>
              <a:rPr lang="fr-FR" sz="2200" dirty="0" err="1">
                <a:solidFill>
                  <a:schemeClr val="accent6">
                    <a:lumMod val="50000"/>
                  </a:schemeClr>
                </a:solidFill>
                <a:latin typeface="Arial" panose="020B0604020202020204" pitchFamily="34" charset="0"/>
                <a:cs typeface="Arial" panose="020B0604020202020204" pitchFamily="34" charset="0"/>
              </a:rPr>
              <a:t>thành</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phố</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đã</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đẩy</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mạnh</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các</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biện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pháp</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nghiệp</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vụ</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nhất</a:t>
            </a:r>
            <a:r>
              <a:rPr lang="fr-FR" sz="2200" dirty="0">
                <a:solidFill>
                  <a:schemeClr val="accent6">
                    <a:lumMod val="50000"/>
                  </a:schemeClr>
                </a:solidFill>
                <a:latin typeface="Arial" panose="020B0604020202020204" pitchFamily="34" charset="0"/>
                <a:cs typeface="Arial" panose="020B0604020202020204" pitchFamily="34" charset="0"/>
              </a:rPr>
              <a:t> là </a:t>
            </a:r>
            <a:r>
              <a:rPr lang="fr-FR" sz="2200" dirty="0" err="1">
                <a:solidFill>
                  <a:schemeClr val="accent6">
                    <a:lumMod val="50000"/>
                  </a:schemeClr>
                </a:solidFill>
                <a:latin typeface="Arial" panose="020B0604020202020204" pitchFamily="34" charset="0"/>
                <a:cs typeface="Arial" panose="020B0604020202020204" pitchFamily="34" charset="0"/>
              </a:rPr>
              <a:t>nắm</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tình</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hình</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phát</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động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quần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chúng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bảo</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vệ</a:t>
            </a:r>
            <a:r>
              <a:rPr lang="fr-FR" sz="2200" dirty="0">
                <a:solidFill>
                  <a:schemeClr val="accent6">
                    <a:lumMod val="50000"/>
                  </a:schemeClr>
                </a:solidFill>
                <a:latin typeface="Arial" panose="020B0604020202020204" pitchFamily="34" charset="0"/>
                <a:cs typeface="Arial" panose="020B0604020202020204" pitchFamily="34" charset="0"/>
              </a:rPr>
              <a:t> an </a:t>
            </a:r>
            <a:r>
              <a:rPr lang="fr-FR" sz="2200" dirty="0" err="1">
                <a:solidFill>
                  <a:schemeClr val="accent6">
                    <a:lumMod val="50000"/>
                  </a:schemeClr>
                </a:solidFill>
                <a:latin typeface="Arial" panose="020B0604020202020204" pitchFamily="34" charset="0"/>
                <a:cs typeface="Arial" panose="020B0604020202020204" pitchFamily="34" charset="0"/>
              </a:rPr>
              <a:t>ninh</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chính</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trị</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tiến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hành</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khoanh</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vùng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trấn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phản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làm</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trong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sạch</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địa</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bàn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tập</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trung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cải</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tạo</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tề</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ngụy</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điều</a:t>
            </a:r>
            <a:r>
              <a:rPr lang="fr-FR" sz="2200" dirty="0">
                <a:solidFill>
                  <a:schemeClr val="accent6">
                    <a:lumMod val="50000"/>
                  </a:schemeClr>
                </a:solidFill>
                <a:latin typeface="Arial" panose="020B0604020202020204" pitchFamily="34" charset="0"/>
                <a:cs typeface="Arial" panose="020B0604020202020204" pitchFamily="34" charset="0"/>
              </a:rPr>
              <a:t> tra </a:t>
            </a:r>
            <a:r>
              <a:rPr lang="fr-FR" sz="2200" dirty="0" err="1">
                <a:solidFill>
                  <a:schemeClr val="accent6">
                    <a:lumMod val="50000"/>
                  </a:schemeClr>
                </a:solidFill>
                <a:latin typeface="Arial" panose="020B0604020202020204" pitchFamily="34" charset="0"/>
                <a:cs typeface="Arial" panose="020B0604020202020204" pitchFamily="34" charset="0"/>
              </a:rPr>
              <a:t>bóc</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gỡ</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hàng</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chục</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vụ</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án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gián</a:t>
            </a:r>
            <a:r>
              <a:rPr lang="fr-FR" sz="2200" dirty="0">
                <a:solidFill>
                  <a:schemeClr val="accent6">
                    <a:lumMod val="50000"/>
                  </a:schemeClr>
                </a:solidFill>
                <a:latin typeface="Arial" panose="020B0604020202020204" pitchFamily="34" charset="0"/>
                <a:cs typeface="Arial" panose="020B0604020202020204" pitchFamily="34" charset="0"/>
              </a:rPr>
              <a:t> </a:t>
            </a:r>
            <a:r>
              <a:rPr lang="fr-FR" sz="2200" dirty="0" err="1">
                <a:solidFill>
                  <a:schemeClr val="accent6">
                    <a:lumMod val="50000"/>
                  </a:schemeClr>
                </a:solidFill>
                <a:latin typeface="Arial" panose="020B0604020202020204" pitchFamily="34" charset="0"/>
                <a:cs typeface="Arial" panose="020B0604020202020204" pitchFamily="34" charset="0"/>
              </a:rPr>
              <a:t>điệp</a:t>
            </a:r>
            <a:r>
              <a:rPr lang="fr-FR" sz="2200" dirty="0">
                <a:solidFill>
                  <a:schemeClr val="accent6">
                    <a:lumMod val="50000"/>
                  </a:schemeClr>
                </a:solidFill>
                <a:latin typeface="Arial" panose="020B0604020202020204" pitchFamily="34" charset="0"/>
                <a:cs typeface="Arial" panose="020B0604020202020204" pitchFamily="34" charset="0"/>
              </a:rPr>
              <a:t> </a:t>
            </a:r>
            <a:endParaRPr lang="en-US" sz="2200" b="1" dirty="0">
              <a:solidFill>
                <a:schemeClr val="accent6">
                  <a:lumMod val="50000"/>
                </a:schemeClr>
              </a:solidFill>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F04F0EC3-27AF-F4DD-CC6F-51EF729CD74A}"/>
              </a:ext>
            </a:extLst>
          </p:cNvPr>
          <p:cNvCxnSpPr>
            <a:cxnSpLocks/>
            <a:endCxn id="6" idx="0"/>
          </p:cNvCxnSpPr>
          <p:nvPr/>
        </p:nvCxnSpPr>
        <p:spPr>
          <a:xfrm>
            <a:off x="5821209" y="1839280"/>
            <a:ext cx="3382426" cy="659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4C0F966-6226-A39A-407E-987CD65D4068}"/>
              </a:ext>
            </a:extLst>
          </p:cNvPr>
          <p:cNvCxnSpPr>
            <a:cxnSpLocks/>
            <a:stCxn id="4" idx="2"/>
          </p:cNvCxnSpPr>
          <p:nvPr/>
        </p:nvCxnSpPr>
        <p:spPr>
          <a:xfrm flipH="1">
            <a:off x="1700438" y="1878692"/>
            <a:ext cx="4378500" cy="619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32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1D686C7-EF3E-3DB5-44AF-68A1FC32F801}"/>
              </a:ext>
            </a:extLst>
          </p:cNvPr>
          <p:cNvSpPr/>
          <p:nvPr/>
        </p:nvSpPr>
        <p:spPr>
          <a:xfrm>
            <a:off x="495926" y="2750631"/>
            <a:ext cx="3455832" cy="373643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bg2">
                    <a:lumMod val="10000"/>
                  </a:schemeClr>
                </a:solidFill>
                <a:latin typeface="Arial" panose="020B0604020202020204" pitchFamily="34" charset="0"/>
                <a:cs typeface="Arial" panose="020B0604020202020204" pitchFamily="34" charset="0"/>
              </a:rPr>
              <a:t>L</a:t>
            </a:r>
            <a:r>
              <a:rPr lang="fr-FR" sz="2200" dirty="0" err="1">
                <a:solidFill>
                  <a:schemeClr val="bg2">
                    <a:lumMod val="10000"/>
                  </a:schemeClr>
                </a:solidFill>
                <a:latin typeface="Arial" panose="020B0604020202020204" pitchFamily="34" charset="0"/>
                <a:cs typeface="Arial" panose="020B0604020202020204" pitchFamily="34" charset="0"/>
              </a:rPr>
              <a:t>ực</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lượng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Công</a:t>
            </a:r>
            <a:r>
              <a:rPr lang="fr-FR" sz="2200" dirty="0">
                <a:solidFill>
                  <a:schemeClr val="bg2">
                    <a:lumMod val="10000"/>
                  </a:schemeClr>
                </a:solidFill>
                <a:latin typeface="Arial" panose="020B0604020202020204" pitchFamily="34" charset="0"/>
                <a:cs typeface="Arial" panose="020B0604020202020204" pitchFamily="34" charset="0"/>
              </a:rPr>
              <a:t> an </a:t>
            </a:r>
            <a:r>
              <a:rPr lang="fr-FR" sz="2200" dirty="0" err="1">
                <a:solidFill>
                  <a:schemeClr val="bg2">
                    <a:lumMod val="10000"/>
                  </a:schemeClr>
                </a:solidFill>
                <a:latin typeface="Arial" panose="020B0604020202020204" pitchFamily="34" charset="0"/>
                <a:cs typeface="Arial" panose="020B0604020202020204" pitchFamily="34" charset="0"/>
              </a:rPr>
              <a:t>thành</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phố</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Hải</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Phòng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trực</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tiếp</a:t>
            </a:r>
            <a:r>
              <a:rPr lang="fr-FR" sz="2200" dirty="0">
                <a:solidFill>
                  <a:schemeClr val="bg2">
                    <a:lumMod val="10000"/>
                  </a:schemeClr>
                </a:solidFill>
                <a:latin typeface="Arial" panose="020B0604020202020204" pitchFamily="34" charset="0"/>
                <a:cs typeface="Arial" panose="020B0604020202020204" pitchFamily="34" charset="0"/>
              </a:rPr>
              <a:t> là </a:t>
            </a:r>
            <a:r>
              <a:rPr lang="fr-FR" sz="2200" dirty="0" err="1">
                <a:solidFill>
                  <a:schemeClr val="bg2">
                    <a:lumMod val="10000"/>
                  </a:schemeClr>
                </a:solidFill>
                <a:latin typeface="Arial" panose="020B0604020202020204" pitchFamily="34" charset="0"/>
                <a:cs typeface="Arial" panose="020B0604020202020204" pitchFamily="34" charset="0"/>
              </a:rPr>
              <a:t>lực</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lượng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Công</a:t>
            </a:r>
            <a:r>
              <a:rPr lang="fr-FR" sz="2200" dirty="0">
                <a:solidFill>
                  <a:schemeClr val="bg2">
                    <a:lumMod val="10000"/>
                  </a:schemeClr>
                </a:solidFill>
                <a:latin typeface="Arial" panose="020B0604020202020204" pitchFamily="34" charset="0"/>
                <a:cs typeface="Arial" panose="020B0604020202020204" pitchFamily="34" charset="0"/>
              </a:rPr>
              <a:t> an </a:t>
            </a:r>
            <a:r>
              <a:rPr lang="fr-FR" sz="2200" dirty="0" err="1">
                <a:solidFill>
                  <a:schemeClr val="bg2">
                    <a:lumMod val="10000"/>
                  </a:schemeClr>
                </a:solidFill>
                <a:latin typeface="Arial" panose="020B0604020202020204" pitchFamily="34" charset="0"/>
                <a:cs typeface="Arial" panose="020B0604020202020204" pitchFamily="34" charset="0"/>
              </a:rPr>
              <a:t>nhân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dân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vũ</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trang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đã</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trực</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tiếp</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chiến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đấu</a:t>
            </a:r>
            <a:r>
              <a:rPr lang="fr-FR" sz="2200" dirty="0">
                <a:solidFill>
                  <a:schemeClr val="bg2">
                    <a:lumMod val="10000"/>
                  </a:schemeClr>
                </a:solidFill>
                <a:latin typeface="Arial" panose="020B0604020202020204" pitchFamily="34" charset="0"/>
                <a:cs typeface="Arial" panose="020B0604020202020204" pitchFamily="34" charset="0"/>
              </a:rPr>
              <a:t> 226 </a:t>
            </a:r>
            <a:r>
              <a:rPr lang="fr-FR" sz="2200" dirty="0" err="1">
                <a:solidFill>
                  <a:schemeClr val="bg2">
                    <a:lumMod val="10000"/>
                  </a:schemeClr>
                </a:solidFill>
                <a:latin typeface="Arial" panose="020B0604020202020204" pitchFamily="34" charset="0"/>
                <a:cs typeface="Arial" panose="020B0604020202020204" pitchFamily="34" charset="0"/>
              </a:rPr>
              <a:t>trận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bắn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rơi</a:t>
            </a:r>
            <a:r>
              <a:rPr lang="fr-FR" sz="2200" dirty="0">
                <a:solidFill>
                  <a:schemeClr val="bg2">
                    <a:lumMod val="10000"/>
                  </a:schemeClr>
                </a:solidFill>
                <a:latin typeface="Arial" panose="020B0604020202020204" pitchFamily="34" charset="0"/>
                <a:cs typeface="Arial" panose="020B0604020202020204" pitchFamily="34" charset="0"/>
              </a:rPr>
              <a:t> 21 </a:t>
            </a:r>
            <a:r>
              <a:rPr lang="fr-FR" sz="2200" dirty="0" err="1">
                <a:solidFill>
                  <a:schemeClr val="bg2">
                    <a:lumMod val="10000"/>
                  </a:schemeClr>
                </a:solidFill>
                <a:latin typeface="Arial" panose="020B0604020202020204" pitchFamily="34" charset="0"/>
                <a:cs typeface="Arial" panose="020B0604020202020204" pitchFamily="34" charset="0"/>
              </a:rPr>
              <a:t>máy</a:t>
            </a:r>
            <a:r>
              <a:rPr lang="fr-FR" sz="2200" dirty="0">
                <a:solidFill>
                  <a:schemeClr val="bg2">
                    <a:lumMod val="10000"/>
                  </a:schemeClr>
                </a:solidFill>
                <a:latin typeface="Arial" panose="020B0604020202020204" pitchFamily="34" charset="0"/>
                <a:cs typeface="Arial" panose="020B0604020202020204" pitchFamily="34" charset="0"/>
              </a:rPr>
              <a:t> bay</a:t>
            </a:r>
            <a:r>
              <a:rPr lang="en-VN" sz="2200" dirty="0">
                <a:solidFill>
                  <a:schemeClr val="bg2">
                    <a:lumMod val="10000"/>
                  </a:schemeClr>
                </a:solidFill>
                <a:latin typeface="Arial" panose="020B0604020202020204" pitchFamily="34" charset="0"/>
                <a:cs typeface="Arial" panose="020B0604020202020204" pitchFamily="34" charset="0"/>
              </a:rPr>
              <a:t> </a:t>
            </a:r>
            <a:endParaRPr lang="en-US" sz="2200" dirty="0">
              <a:solidFill>
                <a:schemeClr val="bg2">
                  <a:lumMod val="10000"/>
                </a:schemeClr>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4AE41FF1-4136-0F08-1307-3F62DE52AA37}"/>
              </a:ext>
            </a:extLst>
          </p:cNvPr>
          <p:cNvSpPr/>
          <p:nvPr/>
        </p:nvSpPr>
        <p:spPr>
          <a:xfrm>
            <a:off x="4106603" y="2852511"/>
            <a:ext cx="3764565" cy="36345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err="1">
                <a:solidFill>
                  <a:schemeClr val="bg2">
                    <a:lumMod val="10000"/>
                  </a:schemeClr>
                </a:solidFill>
                <a:latin typeface="Arial" panose="020B0604020202020204" pitchFamily="34" charset="0"/>
                <a:cs typeface="Arial" panose="020B0604020202020204" pitchFamily="34" charset="0"/>
              </a:rPr>
              <a:t>Công</a:t>
            </a:r>
            <a:r>
              <a:rPr lang="fr-FR" sz="2200" dirty="0">
                <a:solidFill>
                  <a:schemeClr val="bg2">
                    <a:lumMod val="10000"/>
                  </a:schemeClr>
                </a:solidFill>
                <a:latin typeface="Arial" panose="020B0604020202020204" pitchFamily="34" charset="0"/>
                <a:cs typeface="Arial" panose="020B0604020202020204" pitchFamily="34" charset="0"/>
              </a:rPr>
              <a:t> an </a:t>
            </a:r>
            <a:r>
              <a:rPr lang="fr-FR" sz="2200" dirty="0" err="1">
                <a:solidFill>
                  <a:schemeClr val="bg2">
                    <a:lumMod val="10000"/>
                  </a:schemeClr>
                </a:solidFill>
                <a:latin typeface="Arial" panose="020B0604020202020204" pitchFamily="34" charset="0"/>
                <a:cs typeface="Arial" panose="020B0604020202020204" pitchFamily="34" charset="0"/>
              </a:rPr>
              <a:t>Hải</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Phòng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đã</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hoàn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thành</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xuất</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sắc</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nhiệm</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vụ</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được</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Bộ</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Công</a:t>
            </a:r>
            <a:r>
              <a:rPr lang="fr-FR" sz="2200" dirty="0">
                <a:solidFill>
                  <a:schemeClr val="bg2">
                    <a:lumMod val="10000"/>
                  </a:schemeClr>
                </a:solidFill>
                <a:latin typeface="Arial" panose="020B0604020202020204" pitchFamily="34" charset="0"/>
                <a:cs typeface="Arial" panose="020B0604020202020204" pitchFamily="34" charset="0"/>
              </a:rPr>
              <a:t> an </a:t>
            </a:r>
            <a:r>
              <a:rPr lang="fr-FR" sz="2200" dirty="0" err="1">
                <a:solidFill>
                  <a:schemeClr val="bg2">
                    <a:lumMod val="10000"/>
                  </a:schemeClr>
                </a:solidFill>
                <a:latin typeface="Arial" panose="020B0604020202020204" pitchFamily="34" charset="0"/>
                <a:cs typeface="Arial" panose="020B0604020202020204" pitchFamily="34" charset="0"/>
              </a:rPr>
              <a:t>giao</a:t>
            </a:r>
            <a:r>
              <a:rPr lang="fr-FR" sz="2200" dirty="0">
                <a:solidFill>
                  <a:schemeClr val="bg2">
                    <a:lumMod val="10000"/>
                  </a:schemeClr>
                </a:solidFill>
                <a:latin typeface="Arial" panose="020B0604020202020204" pitchFamily="34" charset="0"/>
                <a:cs typeface="Arial" panose="020B0604020202020204" pitchFamily="34" charset="0"/>
              </a:rPr>
              <a:t> là </a:t>
            </a:r>
            <a:r>
              <a:rPr lang="fr-FR" sz="2200" dirty="0" err="1">
                <a:solidFill>
                  <a:schemeClr val="bg2">
                    <a:lumMod val="10000"/>
                  </a:schemeClr>
                </a:solidFill>
                <a:latin typeface="Arial" panose="020B0604020202020204" pitchFamily="34" charset="0"/>
                <a:cs typeface="Arial" panose="020B0604020202020204" pitchFamily="34" charset="0"/>
              </a:rPr>
              <a:t>làm</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thất</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bại</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chiến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dịch</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phong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toà</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của</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Mỹ</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bằng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bom</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và</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thủy</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lôi</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bảo</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đảm</a:t>
            </a:r>
            <a:r>
              <a:rPr lang="fr-FR" sz="2200" dirty="0">
                <a:solidFill>
                  <a:schemeClr val="bg2">
                    <a:lumMod val="10000"/>
                  </a:schemeClr>
                </a:solidFill>
                <a:latin typeface="Arial" panose="020B0604020202020204" pitchFamily="34" charset="0"/>
                <a:cs typeface="Arial" panose="020B0604020202020204" pitchFamily="34" charset="0"/>
              </a:rPr>
              <a:t> an </a:t>
            </a:r>
            <a:r>
              <a:rPr lang="fr-FR" sz="2200" dirty="0" err="1">
                <a:solidFill>
                  <a:schemeClr val="bg2">
                    <a:lumMod val="10000"/>
                  </a:schemeClr>
                </a:solidFill>
                <a:latin typeface="Arial" panose="020B0604020202020204" pitchFamily="34" charset="0"/>
                <a:cs typeface="Arial" panose="020B0604020202020204" pitchFamily="34" charset="0"/>
              </a:rPr>
              <a:t>toàn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hàng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nghìn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chuyến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tàu</a:t>
            </a:r>
            <a:r>
              <a:rPr lang="fr-FR" sz="2200" dirty="0">
                <a:solidFill>
                  <a:schemeClr val="bg2">
                    <a:lumMod val="10000"/>
                  </a:schemeClr>
                </a:solidFill>
                <a:latin typeface="Arial" panose="020B0604020202020204" pitchFamily="34" charset="0"/>
                <a:cs typeface="Arial" panose="020B0604020202020204" pitchFamily="34" charset="0"/>
              </a:rPr>
              <a:t> ra </a:t>
            </a:r>
            <a:r>
              <a:rPr lang="fr-FR" sz="2200" dirty="0" err="1">
                <a:solidFill>
                  <a:schemeClr val="bg2">
                    <a:lumMod val="10000"/>
                  </a:schemeClr>
                </a:solidFill>
                <a:latin typeface="Arial" panose="020B0604020202020204" pitchFamily="34" charset="0"/>
                <a:cs typeface="Arial" panose="020B0604020202020204" pitchFamily="34" charset="0"/>
              </a:rPr>
              <a:t>vào</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Cảng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hàng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chục</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vạn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chuyến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xe</a:t>
            </a:r>
            <a:r>
              <a:rPr lang="fr-FR" sz="2200" dirty="0">
                <a:solidFill>
                  <a:schemeClr val="bg2">
                    <a:lumMod val="10000"/>
                  </a:schemeClr>
                </a:solidFill>
                <a:latin typeface="Arial" panose="020B0604020202020204" pitchFamily="34" charset="0"/>
                <a:cs typeface="Arial" panose="020B0604020202020204" pitchFamily="34" charset="0"/>
              </a:rPr>
              <a:t> ra </a:t>
            </a:r>
            <a:r>
              <a:rPr lang="fr-FR" sz="2200" dirty="0" err="1">
                <a:solidFill>
                  <a:schemeClr val="bg2">
                    <a:lumMod val="10000"/>
                  </a:schemeClr>
                </a:solidFill>
                <a:latin typeface="Arial" panose="020B0604020202020204" pitchFamily="34" charset="0"/>
                <a:cs typeface="Arial" panose="020B0604020202020204" pitchFamily="34" charset="0"/>
              </a:rPr>
              <a:t>tiền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tuyến</a:t>
            </a:r>
            <a:r>
              <a:rPr lang="en-VN" sz="2200" dirty="0">
                <a:solidFill>
                  <a:schemeClr val="bg2">
                    <a:lumMod val="10000"/>
                  </a:schemeClr>
                </a:solidFill>
                <a:latin typeface="Arial" panose="020B0604020202020204" pitchFamily="34" charset="0"/>
                <a:cs typeface="Arial" panose="020B0604020202020204" pitchFamily="34" charset="0"/>
              </a:rPr>
              <a:t> </a:t>
            </a:r>
            <a:endParaRPr lang="en-US" sz="2200" dirty="0">
              <a:solidFill>
                <a:schemeClr val="bg2">
                  <a:lumMod val="10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24F221F-F4AD-6096-C046-B0678823D821}"/>
              </a:ext>
            </a:extLst>
          </p:cNvPr>
          <p:cNvSpPr/>
          <p:nvPr/>
        </p:nvSpPr>
        <p:spPr>
          <a:xfrm>
            <a:off x="1017568" y="2181269"/>
            <a:ext cx="2395872" cy="61379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33CC"/>
                </a:solidFill>
                <a:latin typeface="Arial" panose="020B0604020202020204" pitchFamily="34" charset="0"/>
                <a:cs typeface="Arial" panose="020B0604020202020204" pitchFamily="34" charset="0"/>
              </a:rPr>
              <a:t>1</a:t>
            </a:r>
          </a:p>
        </p:txBody>
      </p:sp>
      <p:sp>
        <p:nvSpPr>
          <p:cNvPr id="9" name="Rectangle 8">
            <a:extLst>
              <a:ext uri="{FF2B5EF4-FFF2-40B4-BE49-F238E27FC236}">
                <a16:creationId xmlns:a16="http://schemas.microsoft.com/office/drawing/2014/main" id="{8FA79421-E864-8768-4EDD-AACDF64B23A6}"/>
              </a:ext>
            </a:extLst>
          </p:cNvPr>
          <p:cNvSpPr/>
          <p:nvPr/>
        </p:nvSpPr>
        <p:spPr>
          <a:xfrm>
            <a:off x="4790721" y="2238718"/>
            <a:ext cx="2105247" cy="61379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Arial" panose="020B0604020202020204" pitchFamily="34" charset="0"/>
                <a:cs typeface="Arial" panose="020B0604020202020204" pitchFamily="34" charset="0"/>
              </a:rPr>
              <a:t>2</a:t>
            </a:r>
          </a:p>
        </p:txBody>
      </p:sp>
      <p:sp>
        <p:nvSpPr>
          <p:cNvPr id="10" name="Rectangle 9">
            <a:extLst>
              <a:ext uri="{FF2B5EF4-FFF2-40B4-BE49-F238E27FC236}">
                <a16:creationId xmlns:a16="http://schemas.microsoft.com/office/drawing/2014/main" id="{AE212E25-E8B4-02AB-E3B4-069D423076EE}"/>
              </a:ext>
            </a:extLst>
          </p:cNvPr>
          <p:cNvSpPr/>
          <p:nvPr/>
        </p:nvSpPr>
        <p:spPr>
          <a:xfrm>
            <a:off x="9069185" y="2181269"/>
            <a:ext cx="2105247" cy="61379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33CC"/>
                </a:solidFill>
                <a:latin typeface="Arial" panose="020B0604020202020204" pitchFamily="34" charset="0"/>
                <a:cs typeface="Arial" panose="020B0604020202020204" pitchFamily="34" charset="0"/>
              </a:rPr>
              <a:t>3</a:t>
            </a:r>
          </a:p>
        </p:txBody>
      </p:sp>
      <p:sp>
        <p:nvSpPr>
          <p:cNvPr id="11" name="Rectangle: Rounded Corners 10">
            <a:extLst>
              <a:ext uri="{FF2B5EF4-FFF2-40B4-BE49-F238E27FC236}">
                <a16:creationId xmlns:a16="http://schemas.microsoft.com/office/drawing/2014/main" id="{C98D2D5B-1D06-C037-8FD9-9ABE02E4AA3D}"/>
              </a:ext>
            </a:extLst>
          </p:cNvPr>
          <p:cNvSpPr/>
          <p:nvPr/>
        </p:nvSpPr>
        <p:spPr>
          <a:xfrm>
            <a:off x="8026014" y="2750630"/>
            <a:ext cx="4049157" cy="3736433"/>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200" dirty="0" err="1">
                <a:solidFill>
                  <a:schemeClr val="bg2">
                    <a:lumMod val="10000"/>
                  </a:schemeClr>
                </a:solidFill>
                <a:latin typeface="Arial" panose="020B0604020202020204" pitchFamily="34" charset="0"/>
                <a:cs typeface="Arial" panose="020B0604020202020204" pitchFamily="34" charset="0"/>
              </a:rPr>
              <a:t>Đồng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thời</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bảo</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vệ</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tuyệt</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đối</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bí</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mật</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nơi</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khởi</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hành</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của</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những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đoàn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tàu</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không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số</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phá</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hàng</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chục</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chuyên</a:t>
            </a:r>
            <a:r>
              <a:rPr lang="fr-FR" sz="2200" dirty="0">
                <a:solidFill>
                  <a:schemeClr val="bg2">
                    <a:lumMod val="10000"/>
                  </a:schemeClr>
                </a:solidFill>
                <a:latin typeface="Arial" panose="020B0604020202020204" pitchFamily="34" charset="0"/>
                <a:cs typeface="Arial" panose="020B0604020202020204" pitchFamily="34" charset="0"/>
              </a:rPr>
              <a:t> </a:t>
            </a:r>
            <a:r>
              <a:rPr lang="fr-FR" sz="2200" dirty="0" err="1">
                <a:solidFill>
                  <a:schemeClr val="bg2">
                    <a:lumMod val="10000"/>
                  </a:schemeClr>
                </a:solidFill>
                <a:latin typeface="Arial" panose="020B0604020202020204" pitchFamily="34" charset="0"/>
                <a:cs typeface="Arial" panose="020B0604020202020204" pitchFamily="34" charset="0"/>
              </a:rPr>
              <a:t>án</a:t>
            </a:r>
            <a:r>
              <a:rPr lang="en-VN" sz="2200" dirty="0">
                <a:solidFill>
                  <a:schemeClr val="bg2">
                    <a:lumMod val="10000"/>
                  </a:schemeClr>
                </a:solidFill>
                <a:latin typeface="Arial" panose="020B0604020202020204" pitchFamily="34" charset="0"/>
                <a:cs typeface="Arial" panose="020B0604020202020204" pitchFamily="34" charset="0"/>
              </a:rPr>
              <a:t> </a:t>
            </a:r>
            <a:endParaRPr lang="en-US" sz="2200" dirty="0">
              <a:solidFill>
                <a:schemeClr val="bg2">
                  <a:lumMod val="1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1C0CD69-3B6E-DDF8-B8B4-7D9002255756}"/>
              </a:ext>
            </a:extLst>
          </p:cNvPr>
          <p:cNvSpPr txBox="1"/>
          <p:nvPr/>
        </p:nvSpPr>
        <p:spPr>
          <a:xfrm>
            <a:off x="928603" y="714928"/>
            <a:ext cx="10334794" cy="954107"/>
          </a:xfrm>
          <a:prstGeom prst="rect">
            <a:avLst/>
          </a:prstGeom>
          <a:solidFill>
            <a:schemeClr val="accent4">
              <a:lumMod val="60000"/>
              <a:lumOff val="40000"/>
            </a:schemeClr>
          </a:solidFill>
        </p:spPr>
        <p:txBody>
          <a:bodyPr wrap="square">
            <a:spAutoFit/>
          </a:bodyPr>
          <a:lstStyle/>
          <a:p>
            <a:pPr algn="ctr">
              <a:spcBef>
                <a:spcPts val="300"/>
              </a:spcBef>
              <a:spcAft>
                <a:spcPts val="300"/>
              </a:spcAft>
            </a:pPr>
            <a:r>
              <a:rPr lang="vi-VN"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giai</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chống</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chiến</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hoại</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miền</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Bắc</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quốc</a:t>
            </a:r>
            <a:r>
              <a:rPr lang="fr-FR" sz="28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Mỹ</a:t>
            </a:r>
            <a:r>
              <a:rPr lang="en-VN" sz="2800" dirty="0">
                <a:effectLst/>
                <a:latin typeface="Arial" panose="020B0604020202020204" pitchFamily="34" charset="0"/>
                <a:cs typeface="Arial" panose="020B0604020202020204" pitchFamily="34" charset="0"/>
              </a:rPr>
              <a:t> </a:t>
            </a:r>
            <a:endParaRPr lang="en-VN"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2149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47594" y="1781531"/>
            <a:ext cx="10845800" cy="2189410"/>
            <a:chOff x="673100" y="774885"/>
            <a:chExt cx="10845800" cy="2651068"/>
          </a:xfrm>
        </p:grpSpPr>
        <p:sp>
          <p:nvSpPr>
            <p:cNvPr id="7" name="îśḻíḓe"/>
            <p:cNvSpPr/>
            <p:nvPr/>
          </p:nvSpPr>
          <p:spPr>
            <a:xfrm>
              <a:off x="673100" y="1009037"/>
              <a:ext cx="10845800" cy="2416916"/>
            </a:xfrm>
            <a:prstGeom prst="roundRect">
              <a:avLst>
                <a:gd name="adj" fmla="val 50000"/>
              </a:avLst>
            </a:prstGeom>
            <a:solidFill>
              <a:schemeClr val="bg1"/>
            </a:solidFill>
            <a:ln w="19050">
              <a:solidFill>
                <a:srgbClr val="FA8573"/>
              </a:solidFill>
            </a:ln>
            <a:effectLst>
              <a:outerShdw blurRad="508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sz="2000" dirty="0">
                <a:latin typeface="Arial" panose="020B0604020202020204" pitchFamily="34" charset="0"/>
                <a:ea typeface="Yeseva One" panose="00000500000000000000" charset="0"/>
                <a:cs typeface="Arial" panose="020B0604020202020204" pitchFamily="34" charset="0"/>
                <a:sym typeface="+mn-lt"/>
              </a:endParaRPr>
            </a:p>
          </p:txBody>
        </p:sp>
        <p:sp>
          <p:nvSpPr>
            <p:cNvPr id="8" name="iṣḷîdé"/>
            <p:cNvSpPr/>
            <p:nvPr/>
          </p:nvSpPr>
          <p:spPr>
            <a:xfrm>
              <a:off x="1540121" y="774885"/>
              <a:ext cx="2775613" cy="449470"/>
            </a:xfrm>
            <a:prstGeom prst="roundRect">
              <a:avLst>
                <a:gd name="adj" fmla="val 50000"/>
              </a:avLst>
            </a:prstGeom>
            <a:solidFill>
              <a:srgbClr val="FA8573"/>
            </a:solidFill>
            <a:ln w="19050">
              <a:solidFill>
                <a:schemeClr val="bg1"/>
              </a:solidFill>
            </a:ln>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endParaRPr lang="en-US" altLang="zh-CN" sz="2000" b="1" dirty="0">
                <a:solidFill>
                  <a:schemeClr val="bg1"/>
                </a:solidFill>
                <a:latin typeface="Arial" panose="020B0604020202020204" pitchFamily="34" charset="0"/>
                <a:ea typeface="Yeseva One" panose="00000500000000000000" charset="0"/>
                <a:cs typeface="Arial" panose="020B0604020202020204" pitchFamily="34" charset="0"/>
                <a:sym typeface="+mn-lt"/>
              </a:endParaRPr>
            </a:p>
          </p:txBody>
        </p:sp>
        <p:sp>
          <p:nvSpPr>
            <p:cNvPr id="9" name="iśľïḓê"/>
            <p:cNvSpPr/>
            <p:nvPr/>
          </p:nvSpPr>
          <p:spPr bwMode="auto">
            <a:xfrm>
              <a:off x="1540121" y="1313133"/>
              <a:ext cx="9425306" cy="143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phố</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thừa</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phát</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huy</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truyền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thống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thế</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chủ</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nắm</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chắc</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đấu</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ngăn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chặn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thất</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bại</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âm</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mưu</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hòa</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chống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thế</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thù</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địch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bọn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tội</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phạm</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chế</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Đảng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luôn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trận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tuyến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giữ</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vững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ninh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trật</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toàn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xã</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hội</a:t>
              </a:r>
              <a:r>
                <a:rPr lang="en-VN" sz="2000" dirty="0">
                  <a:effectLst/>
                  <a:latin typeface="Arial" panose="020B0604020202020204" pitchFamily="34" charset="0"/>
                  <a:cs typeface="Arial" panose="020B0604020202020204" pitchFamily="34" charset="0"/>
                </a:rPr>
                <a:t> </a:t>
              </a:r>
              <a:endParaRPr lang="en-US" sz="2000" dirty="0">
                <a:latin typeface="Arial" panose="020B0604020202020204" pitchFamily="34" charset="0"/>
                <a:ea typeface="Yeseva One" panose="00000500000000000000" charset="0"/>
                <a:cs typeface="Arial" panose="020B0604020202020204" pitchFamily="34" charset="0"/>
                <a:sym typeface="+mn-lt"/>
              </a:endParaRPr>
            </a:p>
          </p:txBody>
        </p:sp>
      </p:grpSp>
      <p:grpSp>
        <p:nvGrpSpPr>
          <p:cNvPr id="10" name="组合 9"/>
          <p:cNvGrpSpPr/>
          <p:nvPr/>
        </p:nvGrpSpPr>
        <p:grpSpPr>
          <a:xfrm>
            <a:off x="547594" y="4074749"/>
            <a:ext cx="10845800" cy="2529238"/>
            <a:chOff x="673100" y="2891561"/>
            <a:chExt cx="10845800" cy="3461490"/>
          </a:xfrm>
        </p:grpSpPr>
        <p:sp>
          <p:nvSpPr>
            <p:cNvPr id="11" name="ïS1iḍè"/>
            <p:cNvSpPr/>
            <p:nvPr/>
          </p:nvSpPr>
          <p:spPr>
            <a:xfrm>
              <a:off x="673100" y="3267062"/>
              <a:ext cx="10845800" cy="3085989"/>
            </a:xfrm>
            <a:prstGeom prst="roundRect">
              <a:avLst>
                <a:gd name="adj" fmla="val 50000"/>
              </a:avLst>
            </a:prstGeom>
            <a:solidFill>
              <a:schemeClr val="bg1"/>
            </a:solidFill>
            <a:ln w="19050">
              <a:solidFill>
                <a:srgbClr val="1CA081"/>
              </a:solidFill>
            </a:ln>
            <a:effectLst>
              <a:outerShdw blurRad="508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3765"/>
              <a:endParaRPr sz="2000" dirty="0">
                <a:latin typeface="Arial" panose="020B0604020202020204" pitchFamily="34" charset="0"/>
                <a:ea typeface="Yeseva One" panose="00000500000000000000" charset="0"/>
                <a:cs typeface="Arial" panose="020B0604020202020204" pitchFamily="34" charset="0"/>
                <a:sym typeface="+mn-lt"/>
              </a:endParaRPr>
            </a:p>
          </p:txBody>
        </p:sp>
        <p:sp>
          <p:nvSpPr>
            <p:cNvPr id="12" name="íṡļïḓê"/>
            <p:cNvSpPr/>
            <p:nvPr/>
          </p:nvSpPr>
          <p:spPr>
            <a:xfrm>
              <a:off x="1540121" y="2891561"/>
              <a:ext cx="2822328" cy="650065"/>
            </a:xfrm>
            <a:prstGeom prst="roundRect">
              <a:avLst>
                <a:gd name="adj" fmla="val 50000"/>
              </a:avLst>
            </a:prstGeom>
            <a:solidFill>
              <a:srgbClr val="1CA081"/>
            </a:solidFill>
            <a:ln w="19050">
              <a:solidFill>
                <a:schemeClr val="bg1"/>
              </a:solidFill>
            </a:ln>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endParaRPr lang="en-US" altLang="zh-CN" sz="2000" b="1" dirty="0">
                <a:solidFill>
                  <a:schemeClr val="bg1"/>
                </a:solidFill>
                <a:latin typeface="Arial" panose="020B0604020202020204" pitchFamily="34" charset="0"/>
                <a:ea typeface="Yeseva One" panose="00000500000000000000" charset="0"/>
                <a:cs typeface="Arial" panose="020B0604020202020204" pitchFamily="34" charset="0"/>
                <a:sym typeface="+mn-lt"/>
              </a:endParaRPr>
            </a:p>
          </p:txBody>
        </p:sp>
        <p:sp>
          <p:nvSpPr>
            <p:cNvPr id="13" name="íṥliḓe"/>
            <p:cNvSpPr/>
            <p:nvPr/>
          </p:nvSpPr>
          <p:spPr bwMode="auto">
            <a:xfrm>
              <a:off x="1433449" y="3764442"/>
              <a:ext cx="9576113" cy="167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10000"/>
                </a:lnSpc>
              </a:pPr>
              <a:r>
                <a:rPr lang="vi-VN"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L</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ực</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phố</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phát</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xử</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lý</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trăm</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vụ</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tượng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xâm</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phạm</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ninh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quốc</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mở</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đợt</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tấn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truy</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quét</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tội</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phạm</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đặc</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biệt</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tội</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phạm</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chức</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tội</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phạm</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xã</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hội</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đen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khám</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hàng</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chục</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vụ</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án</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sự</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kinh</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fr-FR"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ma </a:t>
              </a:r>
              <a:r>
                <a:rPr lang="fr-FR" sz="2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túy</a:t>
              </a:r>
              <a:r>
                <a:rPr lang="en-VN" sz="2000" dirty="0">
                  <a:effectLst/>
                  <a:latin typeface="Arial" panose="020B0604020202020204" pitchFamily="34" charset="0"/>
                  <a:cs typeface="Arial" panose="020B0604020202020204" pitchFamily="34" charset="0"/>
                </a:rPr>
                <a:t> </a:t>
              </a:r>
              <a:endParaRPr lang="vi-VN" sz="2000" b="1" i="1"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4FB1F76B-B012-CF56-2D5D-379E587D021A}"/>
              </a:ext>
            </a:extLst>
          </p:cNvPr>
          <p:cNvGrpSpPr/>
          <p:nvPr/>
        </p:nvGrpSpPr>
        <p:grpSpPr>
          <a:xfrm>
            <a:off x="920773" y="618797"/>
            <a:ext cx="10350454" cy="1036150"/>
            <a:chOff x="-781904" y="-290650"/>
            <a:chExt cx="11574594" cy="1036150"/>
          </a:xfrm>
          <a:solidFill>
            <a:srgbClr val="00B050"/>
          </a:solidFill>
        </p:grpSpPr>
        <p:sp>
          <p:nvSpPr>
            <p:cNvPr id="3" name="Rectangle: Rounded Corners 2">
              <a:extLst>
                <a:ext uri="{FF2B5EF4-FFF2-40B4-BE49-F238E27FC236}">
                  <a16:creationId xmlns:a16="http://schemas.microsoft.com/office/drawing/2014/main" id="{2348067E-F7AF-EBA5-7CC8-66CEB180EA14}"/>
                </a:ext>
              </a:extLst>
            </p:cNvPr>
            <p:cNvSpPr/>
            <p:nvPr/>
          </p:nvSpPr>
          <p:spPr>
            <a:xfrm>
              <a:off x="-781904" y="-290650"/>
              <a:ext cx="11574594" cy="103615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757D063-C64E-E705-682F-B134EE12673B}"/>
                </a:ext>
              </a:extLst>
            </p:cNvPr>
            <p:cNvSpPr txBox="1"/>
            <p:nvPr/>
          </p:nvSpPr>
          <p:spPr>
            <a:xfrm>
              <a:off x="-398578" y="-34185"/>
              <a:ext cx="11046516" cy="523220"/>
            </a:xfrm>
            <a:prstGeom prst="rect">
              <a:avLst/>
            </a:prstGeom>
            <a:noFill/>
          </p:spPr>
          <p:txBody>
            <a:bodyPr wrap="square" rtlCol="0">
              <a:spAutoFit/>
            </a:bodyPr>
            <a:lstStyle/>
            <a:p>
              <a:pPr algn="ctr">
                <a:spcBef>
                  <a:spcPts val="300"/>
                </a:spcBef>
                <a:spcAft>
                  <a:spcPts val="300"/>
                </a:spcAft>
              </a:pPr>
              <a:r>
                <a:rPr lang="vi-VN"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hời</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kỳ</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xây</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dựng</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chủ</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nghĩa</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xã</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hội</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a:t>
              </a:r>
              <a:r>
                <a:rPr lang="fr-FR" sz="2800" b="1"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800" b="1"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quốc</a:t>
              </a:r>
              <a:endParaRPr lang="en-VN" sz="2800" b="1"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94235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71604-5F2D-B813-D10D-A67F2530B6DE}"/>
              </a:ext>
            </a:extLst>
          </p:cNvPr>
          <p:cNvPicPr>
            <a:picLocks noChangeAspect="1"/>
          </p:cNvPicPr>
          <p:nvPr/>
        </p:nvPicPr>
        <p:blipFill>
          <a:blip r:embed="rId2"/>
          <a:stretch>
            <a:fillRect/>
          </a:stretch>
        </p:blipFill>
        <p:spPr>
          <a:xfrm>
            <a:off x="-10633" y="0"/>
            <a:ext cx="12782616" cy="7696200"/>
          </a:xfrm>
          <a:prstGeom prst="rect">
            <a:avLst/>
          </a:prstGeom>
        </p:spPr>
      </p:pic>
      <p:sp>
        <p:nvSpPr>
          <p:cNvPr id="16" name="Rectangle: Rounded Corners 15">
            <a:extLst>
              <a:ext uri="{FF2B5EF4-FFF2-40B4-BE49-F238E27FC236}">
                <a16:creationId xmlns:a16="http://schemas.microsoft.com/office/drawing/2014/main" id="{5219310E-5E82-2F51-D273-710641842AF9}"/>
              </a:ext>
            </a:extLst>
          </p:cNvPr>
          <p:cNvSpPr/>
          <p:nvPr/>
        </p:nvSpPr>
        <p:spPr>
          <a:xfrm>
            <a:off x="632743" y="2029866"/>
            <a:ext cx="10338365" cy="2001465"/>
          </a:xfrm>
          <a:prstGeom prst="roundRect">
            <a:avLst>
              <a:gd name="adj" fmla="val 983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fr-FR" sz="5400" b="1" dirty="0">
                <a:latin typeface="Arial" panose="020B0604020202020204" pitchFamily="34" charset="0"/>
                <a:cs typeface="Arial" panose="020B0604020202020204" pitchFamily="34" charset="0"/>
              </a:rPr>
              <a:t>3. </a:t>
            </a:r>
            <a:r>
              <a:rPr lang="fr-FR" sz="5400" b="1" dirty="0" err="1">
                <a:latin typeface="Arial" panose="020B0604020202020204" pitchFamily="34" charset="0"/>
                <a:cs typeface="Arial" panose="020B0604020202020204" pitchFamily="34" charset="0"/>
              </a:rPr>
              <a:t>Trách</a:t>
            </a:r>
            <a:r>
              <a:rPr lang="fr-FR" sz="5400" b="1" dirty="0">
                <a:latin typeface="Arial" panose="020B0604020202020204" pitchFamily="34" charset="0"/>
                <a:cs typeface="Arial" panose="020B0604020202020204" pitchFamily="34" charset="0"/>
              </a:rPr>
              <a:t> </a:t>
            </a:r>
            <a:r>
              <a:rPr lang="vi-VN" sz="5400" b="1" dirty="0">
                <a:latin typeface="Arial" panose="020B0604020202020204" pitchFamily="34" charset="0"/>
                <a:cs typeface="Arial" panose="020B0604020202020204" pitchFamily="34" charset="0"/>
              </a:rPr>
              <a:t>nhiệm của học sinh trong việc giữ gìn và phát huy truyền thống của lực lượng vũ trang thành phố</a:t>
            </a:r>
            <a:r>
              <a:rPr lang="en-VN" sz="5400" dirty="0">
                <a:latin typeface="Arial" panose="020B0604020202020204" pitchFamily="34" charset="0"/>
                <a:cs typeface="Arial" panose="020B0604020202020204" pitchFamily="34" charset="0"/>
              </a:rPr>
              <a:t> </a:t>
            </a:r>
            <a:endParaRPr lang="en-US" sz="5400" kern="0" dirty="0">
              <a:solidFill>
                <a:prstClr val="white"/>
              </a:solidFill>
              <a:latin typeface="Arial" panose="020B0604020202020204" pitchFamily="34" charset="0"/>
              <a:cs typeface="Arial" panose="020B0604020202020204" pitchFamily="34" charset="0"/>
            </a:endParaRPr>
          </a:p>
        </p:txBody>
      </p:sp>
      <p:sp>
        <p:nvSpPr>
          <p:cNvPr id="2" name="Freeform 2"/>
          <p:cNvSpPr/>
          <p:nvPr/>
        </p:nvSpPr>
        <p:spPr>
          <a:xfrm flipH="1">
            <a:off x="-220375" y="4863033"/>
            <a:ext cx="2201575" cy="2001465"/>
          </a:xfrm>
          <a:custGeom>
            <a:avLst/>
            <a:gdLst/>
            <a:ahLst/>
            <a:cxnLst/>
            <a:rect l="l" t="t" r="r" b="b"/>
            <a:pathLst>
              <a:path w="8001827" h="7461704">
                <a:moveTo>
                  <a:pt x="8001827" y="0"/>
                </a:moveTo>
                <a:lnTo>
                  <a:pt x="0" y="0"/>
                </a:lnTo>
                <a:lnTo>
                  <a:pt x="0" y="7461704"/>
                </a:lnTo>
                <a:lnTo>
                  <a:pt x="8001827" y="7461704"/>
                </a:lnTo>
                <a:lnTo>
                  <a:pt x="8001827"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3923282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1C10B60-06FB-4088-BA57-7D061742F162}"/>
              </a:ext>
            </a:extLst>
          </p:cNvPr>
          <p:cNvSpPr/>
          <p:nvPr/>
        </p:nvSpPr>
        <p:spPr>
          <a:xfrm>
            <a:off x="2526587" y="767610"/>
            <a:ext cx="4953000" cy="914400"/>
          </a:xfrm>
          <a:prstGeom prst="roundRect">
            <a:avLst/>
          </a:prstGeom>
          <a:solidFill>
            <a:schemeClr val="bg1"/>
          </a:solid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70C0"/>
                </a:solidFill>
                <a:latin typeface="#9Slide07 IcielBaliho Script" pitchFamily="2" charset="0"/>
              </a:rPr>
              <a:t>THẢO LUẬN NHÓM</a:t>
            </a:r>
            <a:endParaRPr lang="en-US" sz="3600" dirty="0">
              <a:solidFill>
                <a:srgbClr val="0070C0"/>
              </a:solidFill>
              <a:latin typeface="#9Slide07 IcielBaliho Script" pitchFamily="2" charset="0"/>
            </a:endParaRPr>
          </a:p>
        </p:txBody>
      </p:sp>
      <p:pic>
        <p:nvPicPr>
          <p:cNvPr id="11" name="Picture 10">
            <a:extLst>
              <a:ext uri="{FF2B5EF4-FFF2-40B4-BE49-F238E27FC236}">
                <a16:creationId xmlns:a16="http://schemas.microsoft.com/office/drawing/2014/main" id="{84CE798D-F7C3-489D-B4C9-E4E871864FA1}"/>
              </a:ext>
            </a:extLst>
          </p:cNvPr>
          <p:cNvPicPr>
            <a:picLocks noChangeAspect="1"/>
          </p:cNvPicPr>
          <p:nvPr/>
        </p:nvPicPr>
        <p:blipFill>
          <a:blip r:embed="rId6"/>
          <a:stretch>
            <a:fillRect/>
          </a:stretch>
        </p:blipFill>
        <p:spPr>
          <a:xfrm>
            <a:off x="745330" y="720465"/>
            <a:ext cx="1324539" cy="1242313"/>
          </a:xfrm>
          <a:prstGeom prst="ellipse">
            <a:avLst/>
          </a:prstGeom>
        </p:spPr>
      </p:pic>
      <p:sp>
        <p:nvSpPr>
          <p:cNvPr id="12" name="Rectangle: Rounded Corners 11">
            <a:extLst>
              <a:ext uri="{FF2B5EF4-FFF2-40B4-BE49-F238E27FC236}">
                <a16:creationId xmlns:a16="http://schemas.microsoft.com/office/drawing/2014/main" id="{E02729D8-49FB-47C3-819B-B07D75B3952C}"/>
              </a:ext>
            </a:extLst>
          </p:cNvPr>
          <p:cNvSpPr/>
          <p:nvPr/>
        </p:nvSpPr>
        <p:spPr>
          <a:xfrm>
            <a:off x="307733" y="2008571"/>
            <a:ext cx="9641305" cy="1751341"/>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solidFill>
                  <a:srgbClr val="FF0000"/>
                </a:solidFill>
                <a:latin typeface="Arial" panose="020B0604020202020204" pitchFamily="34" charset="0"/>
                <a:cs typeface="Arial" panose="020B0604020202020204" pitchFamily="34" charset="0"/>
              </a:rPr>
              <a:t>Nêu </a:t>
            </a:r>
            <a:r>
              <a:rPr lang="fr-FR" sz="2800" dirty="0" err="1">
                <a:solidFill>
                  <a:srgbClr val="FF0000"/>
                </a:solidFill>
                <a:latin typeface="Arial" panose="020B0604020202020204" pitchFamily="34" charset="0"/>
                <a:cs typeface="Arial" panose="020B0604020202020204" pitchFamily="34" charset="0"/>
              </a:rPr>
              <a:t>trách</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nhiệm</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của</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công</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dân</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trong</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việc</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xây</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dựng</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bảo</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vệ</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gìn</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giữ</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phát</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huy</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truyền</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thống</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của</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lực</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lượng</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vũ</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trang</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thành</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phố</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Hải</a:t>
            </a:r>
            <a:r>
              <a:rPr lang="fr-FR" sz="2800" dirty="0">
                <a:solidFill>
                  <a:srgbClr val="FF0000"/>
                </a:solidFill>
                <a:latin typeface="Arial" panose="020B0604020202020204" pitchFamily="34" charset="0"/>
                <a:cs typeface="Arial" panose="020B0604020202020204" pitchFamily="34" charset="0"/>
              </a:rPr>
              <a:t> </a:t>
            </a:r>
            <a:r>
              <a:rPr lang="fr-FR" sz="2800" dirty="0" err="1">
                <a:solidFill>
                  <a:srgbClr val="FF0000"/>
                </a:solidFill>
                <a:latin typeface="Arial" panose="020B0604020202020204" pitchFamily="34" charset="0"/>
                <a:cs typeface="Arial" panose="020B0604020202020204" pitchFamily="34" charset="0"/>
              </a:rPr>
              <a:t>Phòng</a:t>
            </a:r>
            <a:r>
              <a:rPr lang="vi-VN" sz="2800" dirty="0">
                <a:solidFill>
                  <a:srgbClr val="FF0000"/>
                </a:solidFill>
                <a:latin typeface="Arial" panose="020B0604020202020204" pitchFamily="34" charset="0"/>
                <a:cs typeface="Arial" panose="020B0604020202020204" pitchFamily="34" charset="0"/>
              </a:rPr>
              <a:t>.</a:t>
            </a:r>
            <a:endParaRPr lang="en-VN" sz="2800" dirty="0">
              <a:solidFill>
                <a:srgbClr val="FF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8DA12F6A-E658-42F0-ADA9-500541DEDFC1}"/>
              </a:ext>
            </a:extLst>
          </p:cNvPr>
          <p:cNvSpPr/>
          <p:nvPr/>
        </p:nvSpPr>
        <p:spPr>
          <a:xfrm>
            <a:off x="2069870" y="5503076"/>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sp>
        <p:nvSpPr>
          <p:cNvPr id="16" name="Rectangle: Rounded Corners 15">
            <a:extLst>
              <a:ext uri="{FF2B5EF4-FFF2-40B4-BE49-F238E27FC236}">
                <a16:creationId xmlns:a16="http://schemas.microsoft.com/office/drawing/2014/main" id="{F6F6DC53-0DC0-49B5-AF10-46DA355BD5CB}"/>
              </a:ext>
            </a:extLst>
          </p:cNvPr>
          <p:cNvSpPr/>
          <p:nvPr/>
        </p:nvSpPr>
        <p:spPr>
          <a:xfrm>
            <a:off x="2069869" y="5534126"/>
            <a:ext cx="4571504" cy="743972"/>
          </a:xfrm>
          <a:prstGeom prst="roundRect">
            <a:avLst>
              <a:gd name="adj" fmla="val 50000"/>
            </a:avLst>
          </a:prstGeom>
          <a:noFill/>
          <a:ln w="28575">
            <a:noFill/>
            <a:prstDash val="sysDot"/>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solidFill>
                <a:srgbClr val="002060"/>
              </a:solidFill>
              <a:latin typeface="#9Slide02 Noi dung rat dai" panose="02000000000000000000" pitchFamily="2" charset="0"/>
              <a:ea typeface="#9Slide02 Noi dung rat dai" panose="02000000000000000000" pitchFamily="2" charset="0"/>
            </a:endParaRPr>
          </a:p>
        </p:txBody>
      </p:sp>
      <p:sp>
        <p:nvSpPr>
          <p:cNvPr id="5" name="Rectangle 4">
            <a:extLst>
              <a:ext uri="{FF2B5EF4-FFF2-40B4-BE49-F238E27FC236}">
                <a16:creationId xmlns:a16="http://schemas.microsoft.com/office/drawing/2014/main" id="{41774A27-67E3-EA58-D7CC-E98DB05BCB92}"/>
              </a:ext>
            </a:extLst>
          </p:cNvPr>
          <p:cNvSpPr/>
          <p:nvPr/>
        </p:nvSpPr>
        <p:spPr>
          <a:xfrm>
            <a:off x="610679" y="5048018"/>
            <a:ext cx="4392408" cy="1209562"/>
          </a:xfrm>
          <a:prstGeom prst="rect">
            <a:avLst/>
          </a:prstGeom>
          <a:ln>
            <a:solidFill>
              <a:sysClr val="windowText" lastClr="000000"/>
            </a:solidFill>
          </a:ln>
        </p:spPr>
        <p:txBody>
          <a:bodyPr wrap="square">
            <a:spAutoFit/>
          </a:bodyPr>
          <a:lstStyle/>
          <a:p>
            <a:pPr marL="342900" marR="0" lvl="0" indent="-342900" algn="just" defTabSz="91440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vi-VN" sz="2200" b="0" i="0" u="none" strike="noStrike" kern="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Cá nhân ghi note 1 phút</a:t>
            </a:r>
          </a:p>
          <a:p>
            <a:pPr marL="342900" marR="0" lvl="0" indent="-342900" algn="just" defTabSz="91440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vi-VN" sz="2200" b="0" i="0" u="none" strike="noStrike" kern="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Thống nhất trong nhóm 2 phút</a:t>
            </a:r>
          </a:p>
          <a:p>
            <a:pPr marL="342900" marR="0" lvl="0" indent="-342900" algn="just" defTabSz="914400" eaLnBrk="1" fontAlgn="auto" latinLnBrk="0" hangingPunct="1">
              <a:lnSpc>
                <a:spcPct val="110000"/>
              </a:lnSpc>
              <a:spcBef>
                <a:spcPts val="0"/>
              </a:spcBef>
              <a:spcAft>
                <a:spcPts val="0"/>
              </a:spcAft>
              <a:buClrTx/>
              <a:buSzTx/>
              <a:buFont typeface="Wingdings" panose="05000000000000000000" pitchFamily="2" charset="2"/>
              <a:buChar char="Ø"/>
              <a:tabLst/>
              <a:defRPr/>
            </a:pPr>
            <a:r>
              <a:rPr kumimoji="0" lang="vi-VN" sz="2200" b="0" i="0" u="none" strike="noStrike" kern="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Chia sẻ ý kiến vòng tròn</a:t>
            </a:r>
          </a:p>
        </p:txBody>
      </p:sp>
      <p:pic>
        <p:nvPicPr>
          <p:cNvPr id="6" name="1 Minute Timer- Nho">
            <a:hlinkClick r:id="" action="ppaction://media"/>
            <a:extLst>
              <a:ext uri="{FF2B5EF4-FFF2-40B4-BE49-F238E27FC236}">
                <a16:creationId xmlns:a16="http://schemas.microsoft.com/office/drawing/2014/main" id="{20274D28-8175-4EE3-C706-B66983ABAEA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226345" y="3952513"/>
            <a:ext cx="1943205" cy="1092199"/>
          </a:xfrm>
          <a:prstGeom prst="rect">
            <a:avLst/>
          </a:prstGeom>
        </p:spPr>
      </p:pic>
      <p:pic>
        <p:nvPicPr>
          <p:cNvPr id="7" name="2 Minute Timer (Nho)">
            <a:hlinkClick r:id="" action="ppaction://media"/>
            <a:extLst>
              <a:ext uri="{FF2B5EF4-FFF2-40B4-BE49-F238E27FC236}">
                <a16:creationId xmlns:a16="http://schemas.microsoft.com/office/drawing/2014/main" id="{88BCD0E0-241E-64DD-0ECF-DEDADAFD42A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0203897" y="5178969"/>
            <a:ext cx="1988103" cy="1068079"/>
          </a:xfrm>
          <a:prstGeom prst="rect">
            <a:avLst/>
          </a:prstGeom>
        </p:spPr>
      </p:pic>
      <p:pic>
        <p:nvPicPr>
          <p:cNvPr id="18" name="Picture 17">
            <a:extLst>
              <a:ext uri="{FF2B5EF4-FFF2-40B4-BE49-F238E27FC236}">
                <a16:creationId xmlns:a16="http://schemas.microsoft.com/office/drawing/2014/main" id="{0E432B13-3961-95C9-ABAB-58D2C109A1C0}"/>
              </a:ext>
            </a:extLst>
          </p:cNvPr>
          <p:cNvPicPr>
            <a:picLocks noChangeAspect="1"/>
          </p:cNvPicPr>
          <p:nvPr/>
        </p:nvPicPr>
        <p:blipFill>
          <a:blip r:embed="rId9"/>
          <a:stretch>
            <a:fillRect/>
          </a:stretch>
        </p:blipFill>
        <p:spPr>
          <a:xfrm>
            <a:off x="5578460" y="4340967"/>
            <a:ext cx="3359871" cy="1900211"/>
          </a:xfrm>
          <a:prstGeom prst="rect">
            <a:avLst/>
          </a:prstGeom>
        </p:spPr>
      </p:pic>
      <p:pic>
        <p:nvPicPr>
          <p:cNvPr id="19" name="Picture 4" descr="Miêu tả công việc và phương thức tính lương tại Nanapet | NCBlog – NanaPet  Community Blog">
            <a:extLst>
              <a:ext uri="{FF2B5EF4-FFF2-40B4-BE49-F238E27FC236}">
                <a16:creationId xmlns:a16="http://schemas.microsoft.com/office/drawing/2014/main" id="{CABC870F-8C24-DEEE-3F3A-CF374EEA649F}"/>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9949038" y="964258"/>
            <a:ext cx="2242962" cy="2242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71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nodePh="1">
                                  <p:stCondLst>
                                    <p:cond delay="0"/>
                                  </p:stCondLst>
                                  <p:endCondLst>
                                    <p:cond evt="begin" delay="0">
                                      <p:tn val="22"/>
                                    </p:cond>
                                  </p:end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6"/>
                </p:tgtEl>
              </p:cMediaNode>
            </p:video>
            <p:video>
              <p:cMediaNode vol="80000">
                <p:cTn id="57" fill="hold" display="0">
                  <p:stCondLst>
                    <p:cond delay="indefinite"/>
                  </p:stCondLst>
                </p:cTn>
                <p:tgtEl>
                  <p:spTgt spid="7"/>
                </p:tgtEl>
              </p:cMediaNode>
            </p:video>
          </p:childTnLst>
        </p:cTn>
      </p:par>
    </p:tnLst>
    <p:bldLst>
      <p:bldP spid="8" grpId="0" animBg="1"/>
      <p:bldP spid="12" grpId="0" animBg="1"/>
      <p:bldP spid="15" grpId="0" animBg="1"/>
      <p:bldP spid="16"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6258136" y="2206487"/>
            <a:ext cx="0" cy="444104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5F55B41-6FA3-47DA-8C17-D39A4ECA31F7}"/>
              </a:ext>
            </a:extLst>
          </p:cNvPr>
          <p:cNvCxnSpPr>
            <a:cxnSpLocks/>
          </p:cNvCxnSpPr>
          <p:nvPr/>
        </p:nvCxnSpPr>
        <p:spPr>
          <a:xfrm flipV="1">
            <a:off x="0" y="2197098"/>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20920" y="210468"/>
            <a:ext cx="9950160" cy="1382045"/>
          </a:xfrm>
          <a:prstGeom prst="rect">
            <a:avLst/>
          </a:prstGeom>
        </p:spPr>
        <p:txBody>
          <a:bodyPr wrap="none">
            <a:spAutoFit/>
          </a:bodyPr>
          <a:lstStyle/>
          <a:p>
            <a:pPr algn="just">
              <a:lnSpc>
                <a:spcPct val="150000"/>
              </a:lnSpc>
              <a:spcBef>
                <a:spcPts val="300"/>
              </a:spcBef>
              <a:spcAft>
                <a:spcPts val="300"/>
              </a:spcAft>
            </a:pPr>
            <a:r>
              <a:rPr lang="fr-FR" sz="2800" b="1" kern="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Trách</a:t>
            </a:r>
            <a:r>
              <a:rPr lang="fr-FR" sz="28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28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nhiệm của học sinh trong việc giữ gìn và phát huy </a:t>
            </a:r>
          </a:p>
          <a:p>
            <a:pPr algn="just">
              <a:lnSpc>
                <a:spcPct val="150000"/>
              </a:lnSpc>
              <a:spcBef>
                <a:spcPts val="300"/>
              </a:spcBef>
              <a:spcAft>
                <a:spcPts val="300"/>
              </a:spcAft>
            </a:pPr>
            <a:r>
              <a:rPr lang="vi-VN" sz="28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truyền thống của lực lượng vũ trang thành phố</a:t>
            </a:r>
            <a:r>
              <a:rPr lang="en-VN" sz="2800" dirty="0">
                <a:solidFill>
                  <a:srgbClr val="FF0000"/>
                </a:solidFill>
                <a:effectLst/>
                <a:latin typeface="Arial" panose="020B0604020202020204" pitchFamily="34" charset="0"/>
                <a:cs typeface="Arial" panose="020B0604020202020204" pitchFamily="34" charset="0"/>
              </a:rPr>
              <a:t> </a:t>
            </a:r>
            <a:endParaRPr lang="en-VN"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8ED1CDB0-D4B9-78D5-64FB-DF557E1443AD}"/>
              </a:ext>
            </a:extLst>
          </p:cNvPr>
          <p:cNvSpPr txBox="1"/>
          <p:nvPr/>
        </p:nvSpPr>
        <p:spPr>
          <a:xfrm>
            <a:off x="430717" y="2569872"/>
            <a:ext cx="5371952" cy="1569660"/>
          </a:xfrm>
          <a:prstGeom prst="rect">
            <a:avLst/>
          </a:prstGeom>
          <a:noFill/>
        </p:spPr>
        <p:txBody>
          <a:bodyPr wrap="square">
            <a:spAutoFit/>
          </a:bodyPr>
          <a:lstStyle/>
          <a:p>
            <a:pPr algn="ct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chăm</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chủ</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lao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mục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đích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cơ</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đắn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mai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xây</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đất</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nước</a:t>
            </a:r>
            <a:r>
              <a:rPr lang="en-VN" sz="2400" dirty="0">
                <a:effectLst/>
                <a:latin typeface="Arial" panose="020B0604020202020204" pitchFamily="34" charset="0"/>
                <a:cs typeface="Arial" panose="020B0604020202020204" pitchFamily="34" charset="0"/>
              </a:rPr>
              <a:t> </a:t>
            </a:r>
            <a:endParaRPr lang="en-VN"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4CA981A-232B-DD48-AD9B-19170C61E972}"/>
              </a:ext>
            </a:extLst>
          </p:cNvPr>
          <p:cNvSpPr txBox="1"/>
          <p:nvPr/>
        </p:nvSpPr>
        <p:spPr>
          <a:xfrm>
            <a:off x="6882668" y="2612707"/>
            <a:ext cx="5163555" cy="3785652"/>
          </a:xfrm>
          <a:prstGeom prst="rect">
            <a:avLst/>
          </a:prstGeom>
          <a:noFill/>
        </p:spPr>
        <p:txBody>
          <a:bodyPr wrap="square">
            <a:spAutoFit/>
          </a:bodyPr>
          <a:lstStyle/>
          <a:p>
            <a:pPr algn="ct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cực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rèn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luyện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giữ</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sức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khỏe</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rèn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luyện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đạo</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đức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phong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lối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mạnh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tệ</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nạn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xã</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đấu</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chống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cực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rời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truyền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thống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tốt</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đẹp</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phê</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đấu</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vi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hại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lợi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ích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quốc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dân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tộc</a:t>
            </a:r>
            <a:r>
              <a:rPr lang="en-VN" sz="2400" dirty="0">
                <a:effectLst/>
                <a:latin typeface="Arial" panose="020B0604020202020204" pitchFamily="34" charset="0"/>
                <a:cs typeface="Arial" panose="020B0604020202020204" pitchFamily="34" charset="0"/>
              </a:rPr>
              <a:t> </a:t>
            </a:r>
            <a:endParaRPr lang="en-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743282"/>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9237" y="509763"/>
            <a:ext cx="6383676" cy="1627264"/>
          </a:xfrm>
          <a:prstGeom prst="rect">
            <a:avLst/>
          </a:prstGeom>
          <a:noFill/>
          <a:ln w="38100">
            <a:solidFill>
              <a:schemeClr val="accent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ounded Rectangle 6"/>
          <p:cNvSpPr/>
          <p:nvPr/>
        </p:nvSpPr>
        <p:spPr>
          <a:xfrm>
            <a:off x="513974" y="2821971"/>
            <a:ext cx="5431868" cy="3821984"/>
          </a:xfrm>
          <a:prstGeom prst="roundRect">
            <a:avLst/>
          </a:prstGeom>
          <a:noFill/>
          <a:ln w="38100">
            <a:solidFill>
              <a:schemeClr val="accent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ounded Rectangle 7"/>
          <p:cNvSpPr/>
          <p:nvPr/>
        </p:nvSpPr>
        <p:spPr>
          <a:xfrm>
            <a:off x="6424775" y="2863065"/>
            <a:ext cx="5431871" cy="3780889"/>
          </a:xfrm>
          <a:prstGeom prst="roundRect">
            <a:avLst/>
          </a:prstGeom>
          <a:noFill/>
          <a:ln w="38100">
            <a:solidFill>
              <a:schemeClr val="accent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 name="Straight Connector 12"/>
          <p:cNvCxnSpPr>
            <a:cxnSpLocks/>
            <a:stCxn id="5" idx="2"/>
          </p:cNvCxnSpPr>
          <p:nvPr/>
        </p:nvCxnSpPr>
        <p:spPr>
          <a:xfrm flipH="1">
            <a:off x="6397376" y="2137027"/>
            <a:ext cx="13699" cy="410964"/>
          </a:xfrm>
          <a:prstGeom prst="line">
            <a:avLst/>
          </a:prstGeom>
          <a:ln w="28575">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00036" y="2493196"/>
            <a:ext cx="8219325" cy="0"/>
          </a:xfrm>
          <a:prstGeom prst="line">
            <a:avLst/>
          </a:prstGeom>
          <a:ln w="28575">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219362" y="2493196"/>
            <a:ext cx="1" cy="315075"/>
          </a:xfrm>
          <a:prstGeom prst="line">
            <a:avLst/>
          </a:prstGeom>
          <a:ln w="28575">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000037" y="2500047"/>
            <a:ext cx="1" cy="315075"/>
          </a:xfrm>
          <a:prstGeom prst="line">
            <a:avLst/>
          </a:prstGeom>
          <a:ln w="28575">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287730" y="758613"/>
            <a:ext cx="6315183" cy="1200329"/>
          </a:xfrm>
          <a:prstGeom prst="rect">
            <a:avLst/>
          </a:prstGeom>
        </p:spPr>
        <p:txBody>
          <a:bodyPr wrap="square">
            <a:spAutoFit/>
          </a:bodyPr>
          <a:lstStyle/>
          <a:p>
            <a:pPr algn="just">
              <a:spcBef>
                <a:spcPts val="300"/>
              </a:spcBef>
              <a:spcAft>
                <a:spcPts val="300"/>
              </a:spcAft>
            </a:pPr>
            <a:r>
              <a:rPr lang="fr-FR" sz="2400" b="1" kern="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Trách</a:t>
            </a:r>
            <a:r>
              <a:rPr lang="fr-FR" sz="24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24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nhiệm của học sinh trong việc giữ gìn và phát huy  truyền thống của lực lượng vũ trang thành phố</a:t>
            </a:r>
            <a:r>
              <a:rPr lang="en-VN" sz="2400" dirty="0">
                <a:solidFill>
                  <a:srgbClr val="FF0000"/>
                </a:solidFill>
                <a:effectLst/>
                <a:latin typeface="Arial" panose="020B0604020202020204" pitchFamily="34" charset="0"/>
                <a:cs typeface="Arial" panose="020B0604020202020204" pitchFamily="34" charset="0"/>
              </a:rPr>
              <a:t> </a:t>
            </a:r>
            <a:endParaRPr lang="en-VN" sz="2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3" name="Google Shape;117;p26"/>
          <p:cNvPicPr preferRelativeResize="0"/>
          <p:nvPr/>
        </p:nvPicPr>
        <p:blipFill>
          <a:blip r:embed="rId2">
            <a:alphaModFix/>
          </a:blip>
          <a:stretch>
            <a:fillRect/>
          </a:stretch>
        </p:blipFill>
        <p:spPr>
          <a:xfrm>
            <a:off x="386018" y="289466"/>
            <a:ext cx="2050263" cy="1700643"/>
          </a:xfrm>
          <a:prstGeom prst="rect">
            <a:avLst/>
          </a:prstGeom>
          <a:noFill/>
          <a:ln>
            <a:noFill/>
          </a:ln>
        </p:spPr>
      </p:pic>
      <p:sp>
        <p:nvSpPr>
          <p:cNvPr id="3" name="TextBox 2">
            <a:extLst>
              <a:ext uri="{FF2B5EF4-FFF2-40B4-BE49-F238E27FC236}">
                <a16:creationId xmlns:a16="http://schemas.microsoft.com/office/drawing/2014/main" id="{B7FE06BD-485A-81B2-0E68-5440AA12CEA3}"/>
              </a:ext>
            </a:extLst>
          </p:cNvPr>
          <p:cNvSpPr txBox="1"/>
          <p:nvPr/>
        </p:nvSpPr>
        <p:spPr>
          <a:xfrm>
            <a:off x="691101" y="2996284"/>
            <a:ext cx="5077613" cy="3416320"/>
          </a:xfrm>
          <a:prstGeom prst="rect">
            <a:avLst/>
          </a:prstGeom>
          <a:noFill/>
        </p:spPr>
        <p:txBody>
          <a:bodyPr wrap="square">
            <a:spAutoFit/>
          </a:bodyPr>
          <a:lstStyle/>
          <a:p>
            <a:pPr algn="just"/>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Tuyệt</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trung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quốc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chế</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xã</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chủ</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nghĩa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ý</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tốt</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mọi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chủ</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trương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Đảng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sách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luật</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nước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mọi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cùng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góp</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xây</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thiết</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khả</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VN" sz="2400" dirty="0">
                <a:effectLst/>
                <a:latin typeface="Arial" panose="020B0604020202020204" pitchFamily="34" charset="0"/>
                <a:cs typeface="Arial" panose="020B0604020202020204" pitchFamily="34" charset="0"/>
              </a:rPr>
              <a:t> </a:t>
            </a:r>
            <a:endParaRPr lang="en-VN"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EB0AA05-FC30-D8C5-4D75-A5F629086A7B}"/>
              </a:ext>
            </a:extLst>
          </p:cNvPr>
          <p:cNvSpPr txBox="1"/>
          <p:nvPr/>
        </p:nvSpPr>
        <p:spPr>
          <a:xfrm>
            <a:off x="6660668" y="2996284"/>
            <a:ext cx="4960084" cy="3416320"/>
          </a:xfrm>
          <a:prstGeom prst="rect">
            <a:avLst/>
          </a:prstGeom>
          <a:noFill/>
        </p:spPr>
        <p:txBody>
          <a:bodyPr wrap="square">
            <a:spAutoFit/>
          </a:bodyPr>
          <a:lstStyle/>
          <a:p>
            <a:pPr algn="just"/>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ninh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quốc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phòng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ở</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nam</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trách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nhiệm</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đăng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nghĩa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vụ</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quân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sự</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tuổi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sẵn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sàng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nghĩa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vụ</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quốc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cực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bè</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tốt</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nghĩa</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vụ</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a:t>
            </a:r>
            <a:r>
              <a:rPr lang="fr-FR"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quốc</a:t>
            </a:r>
            <a:r>
              <a:rPr lang="en-VN" sz="2400" dirty="0">
                <a:effectLst/>
                <a:latin typeface="Arial" panose="020B0604020202020204" pitchFamily="34" charset="0"/>
                <a:cs typeface="Arial" panose="020B0604020202020204" pitchFamily="34" charset="0"/>
              </a:rPr>
              <a:t> </a:t>
            </a:r>
            <a:endParaRPr lang="en-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3668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CE5FFD-EB1C-4407-BC87-C24B85F8E22D}"/>
              </a:ext>
            </a:extLst>
          </p:cNvPr>
          <p:cNvPicPr>
            <a:picLocks noChangeAspect="1"/>
          </p:cNvPicPr>
          <p:nvPr/>
        </p:nvPicPr>
        <p:blipFill rotWithShape="1">
          <a:blip r:embed="rId2"/>
          <a:srcRect l="6049" r="6242"/>
          <a:stretch/>
        </p:blipFill>
        <p:spPr>
          <a:xfrm>
            <a:off x="6439135" y="945037"/>
            <a:ext cx="5148581" cy="4373526"/>
          </a:xfrm>
          <a:prstGeom prst="rect">
            <a:avLst/>
          </a:prstGeom>
        </p:spPr>
      </p:pic>
      <p:pic>
        <p:nvPicPr>
          <p:cNvPr id="6" name="Picture 5">
            <a:extLst>
              <a:ext uri="{FF2B5EF4-FFF2-40B4-BE49-F238E27FC236}">
                <a16:creationId xmlns:a16="http://schemas.microsoft.com/office/drawing/2014/main" id="{78E47020-44C0-4E63-A87B-7FB2A8C0785E}"/>
              </a:ext>
            </a:extLst>
          </p:cNvPr>
          <p:cNvPicPr>
            <a:picLocks noChangeAspect="1"/>
          </p:cNvPicPr>
          <p:nvPr/>
        </p:nvPicPr>
        <p:blipFill rotWithShape="1">
          <a:blip r:embed="rId3"/>
          <a:srcRect t="21361"/>
          <a:stretch/>
        </p:blipFill>
        <p:spPr>
          <a:xfrm>
            <a:off x="1458728" y="2853070"/>
            <a:ext cx="3556000" cy="2465493"/>
          </a:xfrm>
          <a:prstGeom prst="rect">
            <a:avLst/>
          </a:prstGeom>
        </p:spPr>
      </p:pic>
      <p:sp>
        <p:nvSpPr>
          <p:cNvPr id="2" name="TextBox 1">
            <a:extLst>
              <a:ext uri="{FF2B5EF4-FFF2-40B4-BE49-F238E27FC236}">
                <a16:creationId xmlns:a16="http://schemas.microsoft.com/office/drawing/2014/main" id="{06A8A43E-27C6-776C-B658-127CFEDE6703}"/>
              </a:ext>
            </a:extLst>
          </p:cNvPr>
          <p:cNvSpPr txBox="1"/>
          <p:nvPr/>
        </p:nvSpPr>
        <p:spPr>
          <a:xfrm>
            <a:off x="114122" y="773105"/>
            <a:ext cx="6623882" cy="1611660"/>
          </a:xfrm>
          <a:prstGeom prst="rect">
            <a:avLst/>
          </a:prstGeom>
          <a:noFill/>
        </p:spPr>
        <p:txBody>
          <a:bodyPr wrap="square">
            <a:spAutoFit/>
          </a:bodyPr>
          <a:lstStyle/>
          <a:p>
            <a:pPr marL="0" marR="0" lvl="0" indent="333375" algn="just" defTabSz="914400" rtl="0" eaLnBrk="1" fontAlgn="auto" latinLnBrk="0" hangingPunct="1">
              <a:lnSpc>
                <a:spcPct val="107000"/>
              </a:lnSpc>
              <a:spcBef>
                <a:spcPts val="600"/>
              </a:spcBef>
              <a:spcAft>
                <a:spcPts val="600"/>
              </a:spcAft>
              <a:buClrTx/>
              <a:buSzTx/>
              <a:buFontTx/>
              <a:buNone/>
              <a:tabLst/>
              <a:defRPr/>
            </a:pPr>
            <a:r>
              <a:rPr kumimoji="0" lang="en-US" sz="9600" b="1" i="0" u="none" strike="noStrike" kern="1200" cap="none" spc="0" normalizeH="0" baseline="0" noProof="0" dirty="0" err="1">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rPr>
              <a:t>Luyện</a:t>
            </a:r>
            <a:r>
              <a:rPr kumimoji="0" lang="en-US" sz="9600" b="1" i="0" u="none" strike="noStrike" kern="1200" cap="none" spc="0" normalizeH="0" noProof="0" dirty="0">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rPr>
              <a:t> </a:t>
            </a:r>
            <a:r>
              <a:rPr kumimoji="0" lang="en-US" sz="9600" b="1" i="0" u="none" strike="noStrike" kern="1200" cap="none" spc="0" normalizeH="0" noProof="0" dirty="0" err="1">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rPr>
              <a:t>tập</a:t>
            </a:r>
            <a:endParaRPr kumimoji="0" lang="en-US" sz="6600" b="0" i="0" u="none" strike="noStrike" kern="1200" cap="none" spc="0" normalizeH="0" baseline="0" noProof="0" dirty="0">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endParaRPr>
          </a:p>
        </p:txBody>
      </p:sp>
    </p:spTree>
    <p:extLst>
      <p:ext uri="{BB962C8B-B14F-4D97-AF65-F5344CB8AC3E}">
        <p14:creationId xmlns:p14="http://schemas.microsoft.com/office/powerpoint/2010/main" val="23913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58BE1D-1807-45CB-ACC3-E361B4291767}"/>
              </a:ext>
            </a:extLst>
          </p:cNvPr>
          <p:cNvSpPr>
            <a:spLocks noChangeArrowheads="1"/>
          </p:cNvSpPr>
          <p:nvPr/>
        </p:nvSpPr>
        <p:spPr bwMode="auto">
          <a:xfrm>
            <a:off x="859469" y="1610014"/>
            <a:ext cx="10539461" cy="1335879"/>
          </a:xfrm>
          <a:prstGeom prst="rect">
            <a:avLst/>
          </a:prstGeom>
          <a:solidFill>
            <a:schemeClr val="accent6">
              <a:lumMod val="20000"/>
              <a:lumOff val="80000"/>
            </a:schemeClr>
          </a:solidFill>
          <a:ln>
            <a:noFill/>
          </a:ln>
          <a:effectLst/>
        </p:spPr>
        <p:txBody>
          <a:bodyPr vert="horz" wrap="squar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lnSpc>
                <a:spcPct val="150000"/>
              </a:lnSpc>
            </a:pPr>
            <a:r>
              <a:rPr lang="vi-VN" sz="2800" kern="0" dirty="0">
                <a:solidFill>
                  <a:srgbClr val="000000"/>
                </a:solidFill>
                <a:ea typeface="Calibri" panose="020F0502020204030204" pitchFamily="34" charset="0"/>
                <a:cs typeface="Arial" panose="020B0604020202020204" pitchFamily="34" charset="0"/>
              </a:rPr>
              <a:t>V</a:t>
            </a:r>
            <a:r>
              <a:rPr lang="vi-VN" sz="2800" kern="0" dirty="0">
                <a:solidFill>
                  <a:srgbClr val="000000"/>
                </a:solidFill>
                <a:effectLst/>
                <a:ea typeface="Calibri" panose="020F0502020204030204" pitchFamily="34" charset="0"/>
                <a:cs typeface="Arial" panose="020B0604020202020204" pitchFamily="34" charset="0"/>
              </a:rPr>
              <a:t>ẽ sơ đồ tư duy thể hiện thành phần của lực lượng vũ trang nhân dân thành phố Hải Phòng.</a:t>
            </a:r>
            <a:r>
              <a:rPr lang="en-VN" sz="2800" dirty="0">
                <a:effectLst/>
                <a:cs typeface="Arial" panose="020B0604020202020204" pitchFamily="34" charset="0"/>
              </a:rPr>
              <a:t> </a:t>
            </a:r>
            <a:endParaRPr lang="en-US" altLang="en-US" sz="2800" dirty="0">
              <a:solidFill>
                <a:prstClr val="black"/>
              </a:solidFill>
              <a:ea typeface="#9Slide03 Roboto Condensed" panose="02000000000000000000" pitchFamily="2" charset="0"/>
              <a:cs typeface="Arial" panose="020B0604020202020204" pitchFamily="34" charset="0"/>
            </a:endParaRPr>
          </a:p>
        </p:txBody>
      </p:sp>
      <p:pic>
        <p:nvPicPr>
          <p:cNvPr id="3" name="Picture 2" descr="Cách fake tích xanh ảnh đại diện Facebook - Quantrimang.com">
            <a:extLst>
              <a:ext uri="{FF2B5EF4-FFF2-40B4-BE49-F238E27FC236}">
                <a16:creationId xmlns:a16="http://schemas.microsoft.com/office/drawing/2014/main" id="{40AA05EA-855C-46C1-8805-41AAB2DA0F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587" y="205567"/>
            <a:ext cx="1197765" cy="11977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B00752-4435-FC2E-CA66-630AE9E283B1}"/>
              </a:ext>
            </a:extLst>
          </p:cNvPr>
          <p:cNvSpPr txBox="1"/>
          <p:nvPr/>
        </p:nvSpPr>
        <p:spPr>
          <a:xfrm>
            <a:off x="1458352" y="205567"/>
            <a:ext cx="3921541" cy="1036438"/>
          </a:xfrm>
          <a:prstGeom prst="rect">
            <a:avLst/>
          </a:prstGeom>
          <a:noFill/>
        </p:spPr>
        <p:txBody>
          <a:bodyPr wrap="square">
            <a:spAutoFit/>
          </a:bodyPr>
          <a:lstStyle/>
          <a:p>
            <a:pPr marL="0" marR="0" lvl="0" indent="333375" algn="just" defTabSz="914400" rtl="0" eaLnBrk="1" fontAlgn="auto" latinLnBrk="0" hangingPunct="1">
              <a:lnSpc>
                <a:spcPct val="107000"/>
              </a:lnSpc>
              <a:spcBef>
                <a:spcPts val="600"/>
              </a:spcBef>
              <a:spcAft>
                <a:spcPts val="60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rPr>
              <a:t>Yêu</a:t>
            </a:r>
            <a:r>
              <a:rPr kumimoji="0" lang="en-US" sz="6000" b="1" i="0" u="none" strike="noStrike" kern="1200" cap="none" spc="0" normalizeH="0" baseline="0" noProof="0" dirty="0">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rPr>
              <a:t>cầu</a:t>
            </a:r>
            <a:endParaRPr kumimoji="0" lang="en-US" sz="6000" b="0" i="0" u="none" strike="noStrike" kern="1200" cap="none" spc="0" normalizeH="0" baseline="0" noProof="0" dirty="0">
              <a:ln>
                <a:noFill/>
              </a:ln>
              <a:solidFill>
                <a:srgbClr val="FF0000"/>
              </a:solidFill>
              <a:effectLst/>
              <a:uLnTx/>
              <a:uFillTx/>
              <a:latin typeface="#9Slide05 SVNUT Triumph" panose="00000500000000000000" charset="0"/>
              <a:ea typeface="#9Slide04 Abraham Lincoln" pitchFamily="2" charset="0"/>
              <a:cs typeface="Times New Roman" panose="02020603050405020304" pitchFamily="18" charset="0"/>
            </a:endParaRPr>
          </a:p>
        </p:txBody>
      </p:sp>
      <p:pic>
        <p:nvPicPr>
          <p:cNvPr id="5" name="Picture 2" descr="Quiz Clip Art Illustration Image Text, PNG, 526x480px, Quiz, Area, Art,  Artwork, Fictional Character Download Free">
            <a:extLst>
              <a:ext uri="{FF2B5EF4-FFF2-40B4-BE49-F238E27FC236}">
                <a16:creationId xmlns:a16="http://schemas.microsoft.com/office/drawing/2014/main" id="{98313BA6-9432-8E47-7550-7A5ECD2525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750" l="10000" r="90000">
                        <a14:foregroundMark x1="29756" y1="42917" x2="34878" y2="68333"/>
                        <a14:foregroundMark x1="47561" y1="73750" x2="50976" y2="77500"/>
                        <a14:foregroundMark x1="48780" y1="40833" x2="52317" y2="54792"/>
                        <a14:foregroundMark x1="50732" y1="46875" x2="54512" y2="46042"/>
                        <a14:foregroundMark x1="35854" y1="11667" x2="35854" y2="11667"/>
                        <a14:foregroundMark x1="35854" y1="11667" x2="40122" y2="17083"/>
                        <a14:foregroundMark x1="69634" y1="52083" x2="73659" y2="56042"/>
                      </a14:backgroundRemoval>
                    </a14:imgEffect>
                  </a14:imgLayer>
                </a14:imgProps>
              </a:ext>
              <a:ext uri="{28A0092B-C50C-407E-A947-70E740481C1C}">
                <a14:useLocalDpi xmlns:a14="http://schemas.microsoft.com/office/drawing/2010/main" val="0"/>
              </a:ext>
            </a:extLst>
          </a:blip>
          <a:srcRect/>
          <a:stretch>
            <a:fillRect/>
          </a:stretch>
        </p:blipFill>
        <p:spPr bwMode="auto">
          <a:xfrm>
            <a:off x="-599029" y="3152576"/>
            <a:ext cx="5978922" cy="349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20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3768C1-D7EF-9168-C4CB-77C0EB158C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6103"/>
            <a:ext cx="12192000" cy="5705061"/>
          </a:xfrm>
          <a:prstGeom prst="rect">
            <a:avLst/>
          </a:prstGeom>
        </p:spPr>
      </p:pic>
    </p:spTree>
    <p:extLst>
      <p:ext uri="{BB962C8B-B14F-4D97-AF65-F5344CB8AC3E}">
        <p14:creationId xmlns:p14="http://schemas.microsoft.com/office/powerpoint/2010/main" val="3675420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ập nhật 64+ về hình nền trống đồng mới nhất - cdgdbentre.edu.vn">
            <a:extLst>
              <a:ext uri="{FF2B5EF4-FFF2-40B4-BE49-F238E27FC236}">
                <a16:creationId xmlns:a16="http://schemas.microsoft.com/office/drawing/2014/main" id="{6034605C-DAD3-CC0C-C543-C08FB368C1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 t="6797" r="4403" b="-1"/>
          <a:stretch/>
        </p:blipFill>
        <p:spPr bwMode="auto">
          <a:xfrm>
            <a:off x="20" y="0"/>
            <a:ext cx="12191980" cy="6858000"/>
          </a:xfrm>
          <a:prstGeom prst="rect">
            <a:avLst/>
          </a:prstGeom>
          <a:solidFill>
            <a:schemeClr val="bg1"/>
          </a:solidFill>
        </p:spPr>
      </p:pic>
      <p:sp>
        <p:nvSpPr>
          <p:cNvPr id="4" name="Rectangle 3">
            <a:extLst>
              <a:ext uri="{FF2B5EF4-FFF2-40B4-BE49-F238E27FC236}">
                <a16:creationId xmlns:a16="http://schemas.microsoft.com/office/drawing/2014/main" id="{39E5FD44-6CC3-7C33-F1E5-C5942E3339DC}"/>
              </a:ext>
            </a:extLst>
          </p:cNvPr>
          <p:cNvSpPr/>
          <p:nvPr/>
        </p:nvSpPr>
        <p:spPr>
          <a:xfrm>
            <a:off x="1225165" y="1559369"/>
            <a:ext cx="10112191" cy="2782957"/>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39DA03D-E443-A020-63A3-DA0D0B633AF2}"/>
              </a:ext>
            </a:extLst>
          </p:cNvPr>
          <p:cNvSpPr/>
          <p:nvPr/>
        </p:nvSpPr>
        <p:spPr>
          <a:xfrm>
            <a:off x="872264" y="1480004"/>
            <a:ext cx="10465091" cy="2862322"/>
          </a:xfrm>
          <a:prstGeom prst="rect">
            <a:avLst/>
          </a:prstGeom>
          <a:ln>
            <a:noFill/>
          </a:ln>
        </p:spPr>
        <p:txBody>
          <a:bodyPr wrap="square">
            <a:spAutoFit/>
          </a:bodyPr>
          <a:lstStyle/>
          <a:p>
            <a:pPr algn="ctr"/>
            <a:r>
              <a:rPr lang="en-US" sz="6000" b="1" spc="50" dirty="0">
                <a:ln w="9525" cmpd="sng">
                  <a:solidFill>
                    <a:schemeClr val="accent1"/>
                  </a:solidFill>
                  <a:prstDash val="solid"/>
                </a:ln>
                <a:solidFill>
                  <a:srgbClr val="C00000"/>
                </a:solidFill>
                <a:effectLst>
                  <a:glow rad="38100">
                    <a:schemeClr val="accent1">
                      <a:alpha val="40000"/>
                    </a:schemeClr>
                  </a:glow>
                </a:effectLst>
                <a:latin typeface="#9Slide07 IcielBaliho Script" pitchFamily="2" charset="0"/>
              </a:rPr>
              <a:t>CHỦ ĐỀ 4</a:t>
            </a:r>
          </a:p>
          <a:p>
            <a:pPr algn="ctr"/>
            <a:r>
              <a:rPr lang="en-US" sz="6000" b="1" spc="50" dirty="0">
                <a:ln w="9525" cmpd="sng">
                  <a:solidFill>
                    <a:schemeClr val="accent1"/>
                  </a:solidFill>
                  <a:prstDash val="solid"/>
                </a:ln>
                <a:solidFill>
                  <a:srgbClr val="C00000"/>
                </a:solidFill>
                <a:effectLst>
                  <a:glow rad="38100">
                    <a:schemeClr val="accent1">
                      <a:alpha val="40000"/>
                    </a:schemeClr>
                  </a:glow>
                </a:effectLst>
                <a:latin typeface="#9Slide07 IcielBaliho Script" pitchFamily="2" charset="0"/>
              </a:rPr>
              <a:t>LỰC LƯỢNG VŨ TRANG NHÂN DÂN THÀNH PHỐ HẢI PHÒNG</a:t>
            </a:r>
            <a:endParaRPr lang="vi-VN" sz="6000" b="1" spc="50" dirty="0">
              <a:ln w="9525" cmpd="sng">
                <a:solidFill>
                  <a:schemeClr val="accent1"/>
                </a:solidFill>
                <a:prstDash val="solid"/>
              </a:ln>
              <a:solidFill>
                <a:srgbClr val="C00000"/>
              </a:solidFill>
              <a:effectLst>
                <a:glow rad="38100">
                  <a:schemeClr val="accent1">
                    <a:alpha val="40000"/>
                  </a:schemeClr>
                </a:glow>
              </a:effectLst>
              <a:latin typeface="#9Slide07 IcielBaliho Script" pitchFamily="2" charset="0"/>
            </a:endParaRPr>
          </a:p>
        </p:txBody>
      </p:sp>
    </p:spTree>
    <p:extLst>
      <p:ext uri="{BB962C8B-B14F-4D97-AF65-F5344CB8AC3E}">
        <p14:creationId xmlns:p14="http://schemas.microsoft.com/office/powerpoint/2010/main" val="3492301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FAFC-5F1B-1939-8584-114E06951679}"/>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83BE938A-194F-F5A8-F1A8-FB80C5FB4C6D}"/>
              </a:ext>
            </a:extLst>
          </p:cNvPr>
          <p:cNvSpPr>
            <a:spLocks noGrp="1"/>
          </p:cNvSpPr>
          <p:nvPr>
            <p:ph type="subTitle" idx="1"/>
          </p:nvPr>
        </p:nvSpPr>
        <p:spPr/>
        <p:txBody>
          <a:bodyPr/>
          <a:lstStyle/>
          <a:p>
            <a:endParaRPr lang="en-US"/>
          </a:p>
        </p:txBody>
      </p:sp>
      <p:pic>
        <p:nvPicPr>
          <p:cNvPr id="12290" name="Picture 2" descr="Ngành Nông nghiệp và Phát triển nông thôn Ninh Bình khẳng định vị thế - Tạp  chí Tài chính">
            <a:extLst>
              <a:ext uri="{FF2B5EF4-FFF2-40B4-BE49-F238E27FC236}">
                <a16:creationId xmlns:a16="http://schemas.microsoft.com/office/drawing/2014/main" id="{41465351-77D1-44CE-C99B-D0810AB56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Decision 5">
            <a:extLst>
              <a:ext uri="{FF2B5EF4-FFF2-40B4-BE49-F238E27FC236}">
                <a16:creationId xmlns:a16="http://schemas.microsoft.com/office/drawing/2014/main" id="{82F2A5D4-5FD0-EE79-F6BE-45269544589F}"/>
              </a:ext>
            </a:extLst>
          </p:cNvPr>
          <p:cNvSpPr/>
          <p:nvPr/>
        </p:nvSpPr>
        <p:spPr>
          <a:xfrm>
            <a:off x="3840683" y="1247551"/>
            <a:ext cx="4535871" cy="4304159"/>
          </a:xfrm>
          <a:prstGeom prst="flowChartDecisi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Flowchart: Decision 6">
            <a:extLst>
              <a:ext uri="{FF2B5EF4-FFF2-40B4-BE49-F238E27FC236}">
                <a16:creationId xmlns:a16="http://schemas.microsoft.com/office/drawing/2014/main" id="{2813B633-8948-DB7D-FD28-91408BB59481}"/>
              </a:ext>
            </a:extLst>
          </p:cNvPr>
          <p:cNvSpPr/>
          <p:nvPr/>
        </p:nvSpPr>
        <p:spPr>
          <a:xfrm>
            <a:off x="3979013" y="1381998"/>
            <a:ext cx="4260069" cy="4032503"/>
          </a:xfrm>
          <a:prstGeom prst="flowChartDecision">
            <a:avLst/>
          </a:prstGeom>
          <a:solidFill>
            <a:schemeClr val="accent2">
              <a:lumMod val="60000"/>
              <a:lumOff val="40000"/>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4D3C95CE-55E9-FC03-8024-34DC130BC1A1}"/>
              </a:ext>
            </a:extLst>
          </p:cNvPr>
          <p:cNvSpPr/>
          <p:nvPr/>
        </p:nvSpPr>
        <p:spPr>
          <a:xfrm>
            <a:off x="4399744" y="3238521"/>
            <a:ext cx="3609386" cy="707886"/>
          </a:xfrm>
          <a:prstGeom prst="rect">
            <a:avLst/>
          </a:prstGeom>
        </p:spPr>
        <p:txBody>
          <a:bodyPr wrap="square">
            <a:spAutoFit/>
          </a:bodyPr>
          <a:lstStyle/>
          <a:p>
            <a:pPr algn="ctr" defTabSz="342900">
              <a:spcBef>
                <a:spcPts val="450"/>
              </a:spcBef>
              <a:spcAft>
                <a:spcPts val="450"/>
              </a:spcAft>
              <a:defRPr/>
            </a:pPr>
            <a:r>
              <a:rPr lang="en-US" sz="4000" b="1" kern="0" dirty="0">
                <a:solidFill>
                  <a:srgbClr val="002060"/>
                </a:solidFill>
                <a:latin typeface="#9Slide03 IcielPanton Black" panose="00000A00000000000000" pitchFamily="2" charset="-93"/>
                <a:cs typeface="Lato Regular"/>
              </a:rPr>
              <a:t>VẬN DỤNG</a:t>
            </a:r>
          </a:p>
        </p:txBody>
      </p:sp>
    </p:spTree>
    <p:extLst>
      <p:ext uri="{BB962C8B-B14F-4D97-AF65-F5344CB8AC3E}">
        <p14:creationId xmlns:p14="http://schemas.microsoft.com/office/powerpoint/2010/main" val="3799355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2A4E065-26AE-42DA-9D35-367AC0CC99D8}"/>
              </a:ext>
            </a:extLst>
          </p:cNvPr>
          <p:cNvCxnSpPr/>
          <p:nvPr/>
        </p:nvCxnSpPr>
        <p:spPr>
          <a:xfrm flipV="1">
            <a:off x="0" y="1019926"/>
            <a:ext cx="12192000" cy="80889"/>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493815-81D7-4DFB-BC03-7ABE761D9402}"/>
              </a:ext>
            </a:extLst>
          </p:cNvPr>
          <p:cNvCxnSpPr>
            <a:cxnSpLocks/>
          </p:cNvCxnSpPr>
          <p:nvPr/>
        </p:nvCxnSpPr>
        <p:spPr>
          <a:xfrm flipV="1">
            <a:off x="0" y="916167"/>
            <a:ext cx="12192000" cy="762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498" y="18102"/>
            <a:ext cx="886691" cy="9441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remium Vector | Glossy green leaves for nature concep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rot="12800136">
            <a:off x="9717586" y="-276222"/>
            <a:ext cx="2751756" cy="2461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59F4CD-C2B3-C9AE-868B-5CA0CB2AD4F3}"/>
              </a:ext>
            </a:extLst>
          </p:cNvPr>
          <p:cNvSpPr txBox="1"/>
          <p:nvPr/>
        </p:nvSpPr>
        <p:spPr>
          <a:xfrm>
            <a:off x="1294899" y="134916"/>
            <a:ext cx="91141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B050"/>
                </a:solidFill>
                <a:effectLst/>
                <a:uLnTx/>
                <a:uFillTx/>
                <a:latin typeface="#9Slide05 SVNUT Triumph" panose="00000500000000000000" charset="0"/>
                <a:ea typeface="+mn-ea"/>
                <a:cs typeface="+mn-cs"/>
              </a:rPr>
              <a:t>Thực</a:t>
            </a:r>
            <a:r>
              <a:rPr kumimoji="0" lang="en-US" sz="4400" b="0" i="0" u="none" strike="noStrike" kern="1200" cap="none" spc="0" normalizeH="0" baseline="0" noProof="0" dirty="0">
                <a:ln>
                  <a:noFill/>
                </a:ln>
                <a:solidFill>
                  <a:srgbClr val="00B050"/>
                </a:solidFill>
                <a:effectLst/>
                <a:uLnTx/>
                <a:uFillTx/>
                <a:latin typeface="#9Slide05 SVNUT Triumph" panose="00000500000000000000" charset="0"/>
                <a:ea typeface="+mn-ea"/>
                <a:cs typeface="+mn-cs"/>
              </a:rPr>
              <a:t> </a:t>
            </a:r>
            <a:r>
              <a:rPr kumimoji="0" lang="en-US" sz="4400" b="0" i="0" u="none" strike="noStrike" kern="1200" cap="none" spc="0" normalizeH="0" baseline="0" noProof="0" dirty="0" err="1">
                <a:ln>
                  <a:noFill/>
                </a:ln>
                <a:solidFill>
                  <a:srgbClr val="00B050"/>
                </a:solidFill>
                <a:effectLst/>
                <a:uLnTx/>
                <a:uFillTx/>
                <a:latin typeface="#9Slide05 SVNUT Triumph" panose="00000500000000000000" charset="0"/>
                <a:ea typeface="+mn-ea"/>
                <a:cs typeface="+mn-cs"/>
              </a:rPr>
              <a:t>hiện</a:t>
            </a:r>
            <a:r>
              <a:rPr kumimoji="0" lang="en-US" sz="4400" b="0" i="0" u="none" strike="noStrike" kern="1200" cap="none" spc="0" normalizeH="0" baseline="0" noProof="0" dirty="0">
                <a:ln>
                  <a:noFill/>
                </a:ln>
                <a:solidFill>
                  <a:srgbClr val="00B050"/>
                </a:solidFill>
                <a:effectLst/>
                <a:uLnTx/>
                <a:uFillTx/>
                <a:latin typeface="#9Slide05 SVNUT Triumph" panose="00000500000000000000" charset="0"/>
                <a:ea typeface="+mn-ea"/>
                <a:cs typeface="+mn-cs"/>
              </a:rPr>
              <a:t> </a:t>
            </a:r>
            <a:r>
              <a:rPr kumimoji="0" lang="en-US" sz="4400" b="0" i="0" u="none" strike="noStrike" kern="1200" cap="none" spc="0" normalizeH="0" baseline="0" noProof="0" dirty="0" err="1">
                <a:ln>
                  <a:noFill/>
                </a:ln>
                <a:solidFill>
                  <a:srgbClr val="00B050"/>
                </a:solidFill>
                <a:effectLst/>
                <a:uLnTx/>
                <a:uFillTx/>
                <a:latin typeface="#9Slide05 SVNUT Triumph" panose="00000500000000000000" charset="0"/>
                <a:ea typeface="+mn-ea"/>
                <a:cs typeface="+mn-cs"/>
              </a:rPr>
              <a:t>nhiệm</a:t>
            </a:r>
            <a:r>
              <a:rPr kumimoji="0" lang="en-US" sz="4400" b="0" i="0" u="none" strike="noStrike" kern="1200" cap="none" spc="0" normalizeH="0" baseline="0" noProof="0" dirty="0">
                <a:ln>
                  <a:noFill/>
                </a:ln>
                <a:solidFill>
                  <a:srgbClr val="00B050"/>
                </a:solidFill>
                <a:effectLst/>
                <a:uLnTx/>
                <a:uFillTx/>
                <a:latin typeface="#9Slide05 SVNUT Triumph" panose="00000500000000000000" charset="0"/>
                <a:ea typeface="+mn-ea"/>
                <a:cs typeface="+mn-cs"/>
              </a:rPr>
              <a:t> </a:t>
            </a:r>
            <a:r>
              <a:rPr kumimoji="0" lang="en-US" sz="4400" b="0" i="0" u="none" strike="noStrike" kern="1200" cap="none" spc="0" normalizeH="0" baseline="0" noProof="0" dirty="0" err="1">
                <a:ln>
                  <a:noFill/>
                </a:ln>
                <a:solidFill>
                  <a:srgbClr val="00B050"/>
                </a:solidFill>
                <a:effectLst/>
                <a:uLnTx/>
                <a:uFillTx/>
                <a:latin typeface="#9Slide05 SVNUT Triumph" panose="00000500000000000000" charset="0"/>
                <a:ea typeface="+mn-ea"/>
                <a:cs typeface="+mn-cs"/>
              </a:rPr>
              <a:t>vụ</a:t>
            </a:r>
            <a:endParaRPr kumimoji="0" lang="en-US" sz="4400" b="0" i="0" u="none" strike="noStrike" kern="1200" cap="none" spc="0" normalizeH="0" baseline="0" noProof="0" dirty="0">
              <a:ln>
                <a:noFill/>
              </a:ln>
              <a:solidFill>
                <a:srgbClr val="00B050"/>
              </a:solidFill>
              <a:effectLst/>
              <a:uLnTx/>
              <a:uFillTx/>
              <a:latin typeface="#9Slide05 SVNUT Triumph" panose="00000500000000000000" charset="0"/>
              <a:ea typeface="+mn-ea"/>
              <a:cs typeface="+mn-cs"/>
            </a:endParaRPr>
          </a:p>
        </p:txBody>
      </p:sp>
      <p:sp>
        <p:nvSpPr>
          <p:cNvPr id="7" name="TextBox 6">
            <a:extLst>
              <a:ext uri="{FF2B5EF4-FFF2-40B4-BE49-F238E27FC236}">
                <a16:creationId xmlns:a16="http://schemas.microsoft.com/office/drawing/2014/main" id="{A9B52327-EF32-3A28-05AC-A53C309F0FE1}"/>
              </a:ext>
            </a:extLst>
          </p:cNvPr>
          <p:cNvSpPr txBox="1"/>
          <p:nvPr/>
        </p:nvSpPr>
        <p:spPr>
          <a:xfrm>
            <a:off x="266279" y="1474722"/>
            <a:ext cx="7269458" cy="5183086"/>
          </a:xfrm>
          <a:prstGeom prst="rect">
            <a:avLst/>
          </a:prstGeom>
          <a:solidFill>
            <a:srgbClr val="ACDA20">
              <a:alpha val="65000"/>
            </a:srgbClr>
          </a:solidFill>
        </p:spPr>
        <p:txBody>
          <a:bodyPr wrap="square">
            <a:spAutoFit/>
          </a:bodyPr>
          <a:lstStyle/>
          <a:p>
            <a:pPr algn="just">
              <a:lnSpc>
                <a:spcPct val="150000"/>
              </a:lnSpc>
            </a:pPr>
            <a:r>
              <a:rPr lang="nl-NL" sz="2800" dirty="0" err="1">
                <a:solidFill>
                  <a:srgbClr val="FF0000"/>
                </a:solidFill>
                <a:latin typeface="Arial" panose="020B0604020202020204" pitchFamily="34" charset="0"/>
                <a:cs typeface="Arial" panose="020B0604020202020204" pitchFamily="34" charset="0"/>
              </a:rPr>
              <a:t>Được</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học</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tập</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tìm</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hiểu</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về</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truyền</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thống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của</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lực</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lượng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vũ</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trang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thành</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phố</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Hải</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Phòng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trong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suốt</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chặng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đường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lịch</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sử</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em</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hãy</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viết</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một</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đoạn</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văn</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khoảng</a:t>
            </a:r>
            <a:r>
              <a:rPr lang="nl-NL" sz="2800" dirty="0">
                <a:solidFill>
                  <a:srgbClr val="FF0000"/>
                </a:solidFill>
                <a:latin typeface="Arial" panose="020B0604020202020204" pitchFamily="34" charset="0"/>
                <a:cs typeface="Arial" panose="020B0604020202020204" pitchFamily="34" charset="0"/>
              </a:rPr>
              <a:t> 300 </a:t>
            </a:r>
            <a:r>
              <a:rPr lang="nl-NL" sz="2800" dirty="0" err="1">
                <a:solidFill>
                  <a:srgbClr val="FF0000"/>
                </a:solidFill>
                <a:latin typeface="Arial" panose="020B0604020202020204" pitchFamily="34" charset="0"/>
                <a:cs typeface="Arial" panose="020B0604020202020204" pitchFamily="34" charset="0"/>
              </a:rPr>
              <a:t>chữ</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để</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nói</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lên</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lòng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biết</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ơn</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với</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các</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thế</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hệ</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cha</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anh</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đi</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trước</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và</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thể</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hiện</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trách</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nhiệm</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của</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công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dân</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trong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việc</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xây</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dựng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bảo</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vệ</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gìn</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giữ</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phát</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huy</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truyền</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thống</a:t>
            </a:r>
            <a:r>
              <a:rPr lang="nl-NL" sz="2800" dirty="0">
                <a:solidFill>
                  <a:srgbClr val="FF0000"/>
                </a:solidFill>
                <a:latin typeface="Arial" panose="020B0604020202020204" pitchFamily="34" charset="0"/>
                <a:cs typeface="Arial" panose="020B0604020202020204" pitchFamily="34" charset="0"/>
              </a:rPr>
              <a:t> </a:t>
            </a:r>
            <a:r>
              <a:rPr lang="nl-NL" sz="2800" dirty="0" err="1">
                <a:solidFill>
                  <a:srgbClr val="FF0000"/>
                </a:solidFill>
                <a:latin typeface="Arial" panose="020B0604020202020204" pitchFamily="34" charset="0"/>
                <a:cs typeface="Arial" panose="020B0604020202020204" pitchFamily="34" charset="0"/>
              </a:rPr>
              <a:t>đó</a:t>
            </a:r>
            <a:r>
              <a:rPr lang="vi-VN" sz="2800" dirty="0">
                <a:solidFill>
                  <a:srgbClr val="FF0000"/>
                </a:solidFill>
                <a:latin typeface="Arial" panose="020B0604020202020204" pitchFamily="34" charset="0"/>
                <a:cs typeface="Arial" panose="020B0604020202020204" pitchFamily="34" charset="0"/>
              </a:rPr>
              <a:t>.</a:t>
            </a:r>
            <a:r>
              <a:rPr lang="en-VN" sz="2800" dirty="0">
                <a:solidFill>
                  <a:srgbClr val="FF0000"/>
                </a:solidFill>
                <a:latin typeface="Arial" panose="020B0604020202020204" pitchFamily="34" charset="0"/>
                <a:cs typeface="Arial" panose="020B0604020202020204" pitchFamily="34" charset="0"/>
              </a:rPr>
              <a:t> </a:t>
            </a:r>
          </a:p>
        </p:txBody>
      </p:sp>
      <p:pic>
        <p:nvPicPr>
          <p:cNvPr id="14338" name="Picture 2" descr="Giáo Dục, Học Tập, Học Sinh, Kiến Thức, Học Nhóm, Tải hình PNG 187 -  Free.Vector6.com">
            <a:extLst>
              <a:ext uri="{FF2B5EF4-FFF2-40B4-BE49-F238E27FC236}">
                <a16:creationId xmlns:a16="http://schemas.microsoft.com/office/drawing/2014/main" id="{7127093D-8732-88A3-81F5-F13F0FD6D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9402" y="1890480"/>
            <a:ext cx="4256319" cy="316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85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DEA7042-98AD-4590-8A75-2F7F88805E67}"/>
              </a:ext>
            </a:extLst>
          </p:cNvPr>
          <p:cNvSpPr/>
          <p:nvPr/>
        </p:nvSpPr>
        <p:spPr>
          <a:xfrm>
            <a:off x="0" y="161465"/>
            <a:ext cx="12192000" cy="602810"/>
          </a:xfrm>
          <a:prstGeom prst="rect">
            <a:avLst/>
          </a:prstGeom>
          <a:solidFill>
            <a:srgbClr val="19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defRPr/>
            </a:pPr>
            <a:r>
              <a:rPr lang="en-US" sz="2800" b="1" dirty="0">
                <a:solidFill>
                  <a:prstClr val="white"/>
                </a:solidFill>
                <a:latin typeface="#9Slide03 Roboto Bold" panose="02000000000000000000" pitchFamily="2" charset="0"/>
                <a:ea typeface="#9Slide03 Roboto Bold" panose="02000000000000000000" pitchFamily="2" charset="0"/>
              </a:rPr>
              <a:t>HƯỚNG DẪN VỀ NHÀ</a:t>
            </a:r>
          </a:p>
        </p:txBody>
      </p:sp>
      <p:grpSp>
        <p:nvGrpSpPr>
          <p:cNvPr id="46" name="Group 45">
            <a:extLst>
              <a:ext uri="{FF2B5EF4-FFF2-40B4-BE49-F238E27FC236}">
                <a16:creationId xmlns:a16="http://schemas.microsoft.com/office/drawing/2014/main" id="{510C8B44-3E79-411E-9732-53E474FB0F3C}"/>
              </a:ext>
            </a:extLst>
          </p:cNvPr>
          <p:cNvGrpSpPr/>
          <p:nvPr/>
        </p:nvGrpSpPr>
        <p:grpSpPr>
          <a:xfrm>
            <a:off x="778483" y="1796431"/>
            <a:ext cx="4159749" cy="4159749"/>
            <a:chOff x="1171808" y="2023387"/>
            <a:chExt cx="2801037" cy="2801037"/>
          </a:xfrm>
        </p:grpSpPr>
        <p:sp>
          <p:nvSpPr>
            <p:cNvPr id="47" name="Oval 46">
              <a:extLst>
                <a:ext uri="{FF2B5EF4-FFF2-40B4-BE49-F238E27FC236}">
                  <a16:creationId xmlns:a16="http://schemas.microsoft.com/office/drawing/2014/main"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48" name="Oval 47">
              <a:extLst>
                <a:ext uri="{FF2B5EF4-FFF2-40B4-BE49-F238E27FC236}">
                  <a16:creationId xmlns:a16="http://schemas.microsoft.com/office/drawing/2014/main"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grpSp>
      <p:pic>
        <p:nvPicPr>
          <p:cNvPr id="49" name="Picture 48"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325" y="2405668"/>
            <a:ext cx="3110961" cy="3110961"/>
          </a:xfrm>
          <a:prstGeom prst="rect">
            <a:avLst/>
          </a:prstGeom>
        </p:spPr>
      </p:pic>
      <p:sp>
        <p:nvSpPr>
          <p:cNvPr id="50" name="Rectangle 49"/>
          <p:cNvSpPr/>
          <p:nvPr/>
        </p:nvSpPr>
        <p:spPr>
          <a:xfrm>
            <a:off x="6914335" y="3497115"/>
            <a:ext cx="5055993" cy="533672"/>
          </a:xfrm>
          <a:prstGeom prst="rect">
            <a:avLst/>
          </a:prstGeom>
        </p:spPr>
        <p:txBody>
          <a:bodyPr wrap="square">
            <a:spAutoFit/>
          </a:bodyPr>
          <a:lstStyle/>
          <a:p>
            <a:pPr marL="0" marR="0" lvl="1" indent="0" algn="l" defTabSz="1219140" rtl="0" eaLnBrk="1" fontAlgn="auto" latinLnBrk="0" hangingPunct="1">
              <a:lnSpc>
                <a:spcPct val="130000"/>
              </a:lnSpc>
              <a:spcBef>
                <a:spcPts val="0"/>
              </a:spcBef>
              <a:spcAft>
                <a:spcPts val="0"/>
              </a:spcAft>
              <a:buClr>
                <a:srgbClr val="000000"/>
              </a:buClr>
              <a:buSzPts val="2500"/>
              <a:buFontTx/>
              <a:buNone/>
              <a:tabLst/>
              <a:defRPr/>
            </a:pPr>
            <a:r>
              <a:rPr kumimoji="0" lang="en-US" sz="2400" b="0"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sym typeface="Times New Roman"/>
              </a:rPr>
              <a:t>Đọc</a:t>
            </a:r>
            <a:r>
              <a:rPr kumimoji="0" lang="en-US" sz="2400" b="0"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sym typeface="Times New Roman"/>
              </a:rPr>
              <a:t> </a:t>
            </a:r>
            <a:r>
              <a:rPr kumimoji="0" lang="en-US" sz="2400" b="0"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sym typeface="Times New Roman"/>
              </a:rPr>
              <a:t>trước</a:t>
            </a:r>
            <a:r>
              <a:rPr kumimoji="0" lang="en-US" sz="2400" b="0"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sym typeface="Times New Roman"/>
              </a:rPr>
              <a:t> </a:t>
            </a:r>
            <a:r>
              <a:rPr kumimoji="0" lang="en-US" sz="2400" b="0"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sym typeface="Times New Roman"/>
              </a:rPr>
              <a:t>nội</a:t>
            </a:r>
            <a:r>
              <a:rPr kumimoji="0" lang="en-US" sz="2400" b="0"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sym typeface="Times New Roman"/>
              </a:rPr>
              <a:t> dung </a:t>
            </a:r>
            <a:r>
              <a:rPr kumimoji="0" lang="en-US" sz="2400" b="0"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sym typeface="Times New Roman"/>
              </a:rPr>
              <a:t>chủ</a:t>
            </a:r>
            <a:r>
              <a:rPr kumimoji="0" lang="en-US" sz="2400" b="0"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sym typeface="Times New Roman"/>
              </a:rPr>
              <a:t> </a:t>
            </a:r>
            <a:r>
              <a:rPr kumimoji="0" lang="en-US" sz="2400" b="0"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sym typeface="Times New Roman"/>
              </a:rPr>
              <a:t>đề</a:t>
            </a:r>
            <a:r>
              <a:rPr kumimoji="0" lang="en-US" sz="2400" b="0"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sym typeface="Times New Roman"/>
              </a:rPr>
              <a:t> 5</a:t>
            </a:r>
          </a:p>
        </p:txBody>
      </p:sp>
      <p:pic>
        <p:nvPicPr>
          <p:cNvPr id="51" name="Picture 50"/>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5165013" y="4637553"/>
            <a:ext cx="2282536" cy="1318627"/>
          </a:xfrm>
          <a:prstGeom prst="rect">
            <a:avLst/>
          </a:prstGeom>
        </p:spPr>
      </p:pic>
      <p:pic>
        <p:nvPicPr>
          <p:cNvPr id="52"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5546286" y="3265787"/>
            <a:ext cx="1519990" cy="101332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5698228" y="1767674"/>
            <a:ext cx="1216107" cy="1048368"/>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p:cNvSpPr/>
          <p:nvPr/>
        </p:nvSpPr>
        <p:spPr>
          <a:xfrm>
            <a:off x="6914335" y="1994832"/>
            <a:ext cx="5507250" cy="529376"/>
          </a:xfrm>
          <a:prstGeom prst="rect">
            <a:avLst/>
          </a:prstGeom>
        </p:spPr>
        <p:txBody>
          <a:bodyPr wrap="square">
            <a:spAutoFit/>
          </a:bodyPr>
          <a:lstStyle/>
          <a:p>
            <a:pPr marL="0" marR="0" lvl="1" indent="0" algn="l" defTabSz="1219140" rtl="0" eaLnBrk="1" fontAlgn="auto" latinLnBrk="0" hangingPunct="1">
              <a:lnSpc>
                <a:spcPct val="130000"/>
              </a:lnSpc>
              <a:spcBef>
                <a:spcPts val="0"/>
              </a:spcBef>
              <a:spcAft>
                <a:spcPts val="0"/>
              </a:spcAft>
              <a:buClr>
                <a:srgbClr val="000000"/>
              </a:buClr>
              <a:buSzPts val="2500"/>
              <a:buFontTx/>
              <a:buNone/>
              <a:tabLst/>
              <a:defRPr/>
            </a:pPr>
            <a:r>
              <a:rPr kumimoji="0" lang="en-US" sz="2400" b="0"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Chuẩn</a:t>
            </a:r>
            <a:r>
              <a:rPr kumimoji="0" lang="en-US" sz="2400" b="0"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bị</a:t>
            </a:r>
            <a:r>
              <a:rPr kumimoji="0" lang="en-US" sz="2400" b="0"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chủ</a:t>
            </a:r>
            <a:r>
              <a:rPr kumimoji="0" lang="en-US" sz="2400" b="0"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rPr>
              <a:t>đề</a:t>
            </a:r>
            <a:r>
              <a:rPr lang="en-US" sz="2400" dirty="0">
                <a:solidFill>
                  <a:srgbClr val="4B4B4B">
                    <a:lumMod val="50000"/>
                  </a:srgbClr>
                </a:solidFill>
                <a:latin typeface="#9Slide03 Roboto Medium" panose="02000000000000000000" pitchFamily="2" charset="0"/>
                <a:ea typeface="#9Slide03 Roboto Medium" panose="02000000000000000000" pitchFamily="2" charset="0"/>
              </a:rPr>
              <a:t> 5</a:t>
            </a:r>
            <a:endParaRPr kumimoji="0" lang="en-US" sz="2400" b="0" i="0" u="none" strike="noStrike" kern="120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mn-cs"/>
            </a:endParaRPr>
          </a:p>
        </p:txBody>
      </p:sp>
      <p:sp>
        <p:nvSpPr>
          <p:cNvPr id="55" name="Rectangle 54"/>
          <p:cNvSpPr/>
          <p:nvPr/>
        </p:nvSpPr>
        <p:spPr>
          <a:xfrm>
            <a:off x="6914335" y="5020693"/>
            <a:ext cx="3908442" cy="533672"/>
          </a:xfrm>
          <a:prstGeom prst="rect">
            <a:avLst/>
          </a:prstGeom>
        </p:spPr>
        <p:txBody>
          <a:bodyPr wrap="none">
            <a:spAutoFit/>
          </a:bodyPr>
          <a:lstStyle/>
          <a:p>
            <a:pPr marL="0" marR="0" lvl="1" indent="0" algn="l" defTabSz="1219140" rtl="0" eaLnBrk="1" fontAlgn="auto" latinLnBrk="0" hangingPunct="1">
              <a:lnSpc>
                <a:spcPct val="130000"/>
              </a:lnSpc>
              <a:spcBef>
                <a:spcPts val="0"/>
              </a:spcBef>
              <a:spcAft>
                <a:spcPts val="0"/>
              </a:spcAft>
              <a:buClr>
                <a:srgbClr val="000000"/>
              </a:buClr>
              <a:buSzPts val="2500"/>
              <a:buFontTx/>
              <a:buNone/>
              <a:tabLst/>
              <a:defRPr/>
            </a:pPr>
            <a:r>
              <a:rPr kumimoji="0" lang="en-US" sz="2400" b="0" i="0" u="none" strike="noStrike" kern="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rPr>
              <a:t>Hoàn</a:t>
            </a:r>
            <a:r>
              <a:rPr kumimoji="0" lang="en-US" sz="2400" b="0" i="0" u="none" strike="noStrike" kern="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rPr>
              <a:t> </a:t>
            </a:r>
            <a:r>
              <a:rPr kumimoji="0" lang="en-US" sz="2400" b="0" i="0" u="none" strike="noStrike" kern="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rPr>
              <a:t>thành</a:t>
            </a:r>
            <a:r>
              <a:rPr kumimoji="0" lang="en-US" sz="2400" b="0" i="0" u="none" strike="noStrike" kern="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rPr>
              <a:t> </a:t>
            </a:r>
            <a:r>
              <a:rPr kumimoji="0" lang="en-US" sz="2400" b="0" i="0" u="none" strike="noStrike" kern="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rPr>
              <a:t>bài</a:t>
            </a:r>
            <a:r>
              <a:rPr kumimoji="0" lang="en-US" sz="2400" b="0" i="0" u="none" strike="noStrike" kern="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rPr>
              <a:t> </a:t>
            </a:r>
            <a:r>
              <a:rPr kumimoji="0" lang="en-US" sz="2400" b="0" i="0" u="none" strike="noStrike" kern="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rPr>
              <a:t>tập</a:t>
            </a:r>
            <a:r>
              <a:rPr kumimoji="0" lang="en-US" sz="2400" b="0" i="0" u="none" strike="noStrike" kern="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rPr>
              <a:t> </a:t>
            </a:r>
            <a:r>
              <a:rPr kumimoji="0" lang="en-US" sz="2400" b="0" i="0" u="none" strike="noStrike" kern="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rPr>
              <a:t>được</a:t>
            </a:r>
            <a:r>
              <a:rPr kumimoji="0" lang="en-US" sz="2400" b="0" i="0" u="none" strike="noStrike" kern="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rPr>
              <a:t> </a:t>
            </a:r>
            <a:r>
              <a:rPr kumimoji="0" lang="en-US" sz="2400" b="0" i="0" u="none" strike="noStrike" kern="0" cap="none" spc="0" normalizeH="0" baseline="0" noProof="0" dirty="0" err="1">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rPr>
              <a:t>giao</a:t>
            </a:r>
            <a:endParaRPr kumimoji="0" lang="vi-VN" sz="2400" b="0" i="0" u="none" strike="noStrike" kern="0" cap="none" spc="0" normalizeH="0" baseline="0" noProof="0" dirty="0">
              <a:ln>
                <a:noFill/>
              </a:ln>
              <a:solidFill>
                <a:srgbClr val="4B4B4B">
                  <a:lumMod val="50000"/>
                </a:srgbClr>
              </a:solidFill>
              <a:effectLst/>
              <a:uLnTx/>
              <a:uFillTx/>
              <a:latin typeface="#9Slide03 Roboto Medium" panose="020000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4047630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500" fill="hold"/>
                                        <p:tgtEl>
                                          <p:spTgt spid="52"/>
                                        </p:tgtEl>
                                        <p:attrNameLst>
                                          <p:attrName>ppt_x</p:attrName>
                                        </p:attrNameLst>
                                      </p:cBhvr>
                                      <p:tavLst>
                                        <p:tav tm="0">
                                          <p:val>
                                            <p:strVal val="#ppt_x"/>
                                          </p:val>
                                        </p:tav>
                                        <p:tav tm="100000">
                                          <p:val>
                                            <p:strVal val="#ppt_x"/>
                                          </p:val>
                                        </p:tav>
                                      </p:tavLst>
                                    </p:anim>
                                    <p:anim calcmode="lin" valueType="num">
                                      <p:cBhvr additive="base">
                                        <p:cTn id="2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ppt_x"/>
                                          </p:val>
                                        </p:tav>
                                        <p:tav tm="100000">
                                          <p:val>
                                            <p:strVal val="#ppt_x"/>
                                          </p:val>
                                        </p:tav>
                                      </p:tavLst>
                                    </p:anim>
                                    <p:anim calcmode="lin" valueType="num">
                                      <p:cBhvr additive="base">
                                        <p:cTn id="3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4" grpId="0"/>
      <p:bldP spid="5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3">
            <a:extLst>
              <a:ext uri="{FF2B5EF4-FFF2-40B4-BE49-F238E27FC236}">
                <a16:creationId xmlns:a16="http://schemas.microsoft.com/office/drawing/2014/main" id="{7C97BD6E-7A73-B961-95E1-37191C8A3A2F}"/>
              </a:ext>
            </a:extLst>
          </p:cNvPr>
          <p:cNvSpPr/>
          <p:nvPr/>
        </p:nvSpPr>
        <p:spPr>
          <a:xfrm>
            <a:off x="4724400" y="838200"/>
            <a:ext cx="7123043" cy="1189048"/>
          </a:xfrm>
          <a:prstGeom prst="roundRect">
            <a:avLst/>
          </a:prstGeom>
          <a:solidFill>
            <a:srgbClr val="FF6600"/>
          </a:solidFill>
          <a:ln w="25400" cap="flat" cmpd="sng" algn="ctr">
            <a:solidFill>
              <a:sysClr val="window" lastClr="FFFFFF"/>
            </a:solidFill>
            <a:prstDash val="solid"/>
          </a:ln>
          <a:effectLst/>
        </p:spPr>
        <p:txBody>
          <a:bodyPr rtlCol="0" anchor="ctr"/>
          <a:lstStyle/>
          <a:p>
            <a:pPr algn="ctr" defTabSz="609630">
              <a:defRPr/>
            </a:pPr>
            <a:r>
              <a:rPr lang="fr-FR" sz="2400" b="1" dirty="0">
                <a:latin typeface="Arial" panose="020B0604020202020204" pitchFamily="34" charset="0"/>
                <a:cs typeface="Arial" panose="020B0604020202020204" pitchFamily="34" charset="0"/>
              </a:rPr>
              <a:t>1. </a:t>
            </a:r>
            <a:r>
              <a:rPr lang="fr-FR" sz="2400" b="1" dirty="0" err="1">
                <a:latin typeface="Arial" panose="020B0604020202020204" pitchFamily="34" charset="0"/>
                <a:cs typeface="Arial" panose="020B0604020202020204" pitchFamily="34" charset="0"/>
              </a:rPr>
              <a:t>Thành</a:t>
            </a:r>
            <a:r>
              <a:rPr lang="fr-FR" sz="2400" b="1" dirty="0">
                <a:latin typeface="Arial" panose="020B0604020202020204" pitchFamily="34" charset="0"/>
                <a:cs typeface="Arial" panose="020B0604020202020204" pitchFamily="34" charset="0"/>
              </a:rPr>
              <a:t> </a:t>
            </a:r>
            <a:r>
              <a:rPr lang="vi-VN" sz="2400" b="1" dirty="0">
                <a:latin typeface="Arial" panose="020B0604020202020204" pitchFamily="34" charset="0"/>
                <a:cs typeface="Arial" panose="020B0604020202020204" pitchFamily="34" charset="0"/>
              </a:rPr>
              <a:t>phần và nhiệm vụ của lực lượng vũ trang nhân dân thành phố Hải Phòng</a:t>
            </a:r>
            <a:r>
              <a:rPr lang="en-VN" sz="2400" dirty="0">
                <a:latin typeface="Arial" panose="020B0604020202020204" pitchFamily="34" charset="0"/>
                <a:cs typeface="Arial" panose="020B0604020202020204" pitchFamily="34" charset="0"/>
              </a:rPr>
              <a:t> </a:t>
            </a:r>
            <a:endParaRPr lang="en-US" sz="2400" kern="0" dirty="0">
              <a:solidFill>
                <a:prstClr val="white"/>
              </a:solidFill>
              <a:latin typeface="Arial" panose="020B0604020202020204" pitchFamily="34" charset="0"/>
              <a:cs typeface="Arial" panose="020B0604020202020204" pitchFamily="34" charset="0"/>
            </a:endParaRPr>
          </a:p>
        </p:txBody>
      </p:sp>
      <p:sp>
        <p:nvSpPr>
          <p:cNvPr id="10" name="Rectangle: Rounded Corners 7">
            <a:extLst>
              <a:ext uri="{FF2B5EF4-FFF2-40B4-BE49-F238E27FC236}">
                <a16:creationId xmlns:a16="http://schemas.microsoft.com/office/drawing/2014/main" id="{06D43FF8-558E-CD12-C433-A7EF34D98E05}"/>
              </a:ext>
            </a:extLst>
          </p:cNvPr>
          <p:cNvSpPr/>
          <p:nvPr/>
        </p:nvSpPr>
        <p:spPr>
          <a:xfrm>
            <a:off x="5318878" y="2622604"/>
            <a:ext cx="6528565" cy="1189048"/>
          </a:xfrm>
          <a:prstGeom prst="roundRect">
            <a:avLst/>
          </a:prstGeom>
          <a:solidFill>
            <a:srgbClr val="00B050"/>
          </a:solidFill>
          <a:ln w="25400" cap="flat" cmpd="sng" algn="ctr">
            <a:solidFill>
              <a:sysClr val="window" lastClr="FFFFFF"/>
            </a:solidFill>
            <a:prstDash val="solid"/>
          </a:ln>
          <a:effectLst/>
        </p:spPr>
        <p:txBody>
          <a:bodyPr rtlCol="0" anchor="ctr"/>
          <a:lstStyle/>
          <a:p>
            <a:pPr algn="ctr" defTabSz="609630">
              <a:defRPr/>
            </a:pPr>
            <a:r>
              <a:rPr lang="vi-VN" sz="2400" kern="0" dirty="0">
                <a:solidFill>
                  <a:prstClr val="white"/>
                </a:solidFill>
                <a:latin typeface="Arial" panose="020B0604020202020204" pitchFamily="34" charset="0"/>
                <a:cs typeface="Arial" panose="020B0604020202020204" pitchFamily="34" charset="0"/>
              </a:rPr>
              <a:t> 2. </a:t>
            </a:r>
            <a:r>
              <a:rPr lang="fr-FR" sz="2400" b="1" dirty="0" err="1">
                <a:latin typeface="Arial" panose="020B0604020202020204" pitchFamily="34" charset="0"/>
                <a:cs typeface="Arial" panose="020B0604020202020204" pitchFamily="34" charset="0"/>
              </a:rPr>
              <a:t>Lịch</a:t>
            </a:r>
            <a:r>
              <a:rPr lang="fr-FR" sz="2400" b="1" dirty="0">
                <a:latin typeface="Arial" panose="020B0604020202020204" pitchFamily="34" charset="0"/>
                <a:cs typeface="Arial" panose="020B0604020202020204" pitchFamily="34" charset="0"/>
              </a:rPr>
              <a:t> </a:t>
            </a:r>
            <a:r>
              <a:rPr lang="vi-VN" sz="2400" b="1" dirty="0">
                <a:latin typeface="Arial" panose="020B0604020202020204" pitchFamily="34" charset="0"/>
                <a:cs typeface="Arial" panose="020B0604020202020204" pitchFamily="34" charset="0"/>
              </a:rPr>
              <a:t>sử hình thành và phát triển của lực lượng vũ trang thành phố Hải Phòng</a:t>
            </a:r>
            <a:r>
              <a:rPr lang="en-VN" sz="2400" dirty="0">
                <a:latin typeface="Arial" panose="020B0604020202020204" pitchFamily="34" charset="0"/>
                <a:cs typeface="Arial" panose="020B0604020202020204" pitchFamily="34" charset="0"/>
              </a:rPr>
              <a:t> </a:t>
            </a:r>
            <a:endParaRPr lang="en-US" sz="2400" kern="0" dirty="0">
              <a:solidFill>
                <a:prstClr val="white"/>
              </a:solidFill>
              <a:latin typeface="Arial" panose="020B0604020202020204" pitchFamily="34" charset="0"/>
              <a:cs typeface="Arial" panose="020B0604020202020204" pitchFamily="34" charset="0"/>
            </a:endParaRPr>
          </a:p>
        </p:txBody>
      </p:sp>
      <p:sp>
        <p:nvSpPr>
          <p:cNvPr id="11" name="Oval 5">
            <a:extLst>
              <a:ext uri="{FF2B5EF4-FFF2-40B4-BE49-F238E27FC236}">
                <a16:creationId xmlns:a16="http://schemas.microsoft.com/office/drawing/2014/main" id="{8D86034C-46AE-8A3F-CDA7-1E72BD48F532}"/>
              </a:ext>
            </a:extLst>
          </p:cNvPr>
          <p:cNvSpPr/>
          <p:nvPr/>
        </p:nvSpPr>
        <p:spPr>
          <a:xfrm>
            <a:off x="771653" y="2061863"/>
            <a:ext cx="3243077" cy="3119773"/>
          </a:xfrm>
          <a:prstGeom prst="ellipse">
            <a:avLst/>
          </a:prstGeom>
          <a:solidFill>
            <a:schemeClr val="accent6">
              <a:lumMod val="75000"/>
            </a:schemeClr>
          </a:solidFill>
          <a:ln w="25400" cap="flat" cmpd="sng" algn="ctr">
            <a:noFill/>
            <a:prstDash val="solid"/>
          </a:ln>
          <a:effectLst/>
        </p:spPr>
        <p:txBody>
          <a:bodyPr rtlCol="0" anchor="ctr"/>
          <a:lstStyle/>
          <a:p>
            <a:pPr algn="ctr" defTabSz="609630">
              <a:defRPr/>
            </a:pPr>
            <a:r>
              <a:rPr lang="vi-VN" sz="4400" b="1" kern="0" dirty="0">
                <a:solidFill>
                  <a:schemeClr val="bg1"/>
                </a:solidFill>
                <a:latin typeface="#9Slide07 Cadena" panose="02000503000000020004" pitchFamily="2" charset="0"/>
              </a:rPr>
              <a:t>NỘI DUNG</a:t>
            </a:r>
            <a:endParaRPr lang="en-US" sz="4400" b="1" kern="0" dirty="0">
              <a:solidFill>
                <a:schemeClr val="bg1"/>
              </a:solidFill>
              <a:latin typeface="#9Slide07 Cadena" panose="02000503000000020004" pitchFamily="2" charset="0"/>
            </a:endParaRPr>
          </a:p>
        </p:txBody>
      </p:sp>
      <p:sp>
        <p:nvSpPr>
          <p:cNvPr id="12" name="Rectangle: Rounded Corners 9">
            <a:extLst>
              <a:ext uri="{FF2B5EF4-FFF2-40B4-BE49-F238E27FC236}">
                <a16:creationId xmlns:a16="http://schemas.microsoft.com/office/drawing/2014/main" id="{A7FCF302-2A1A-ED12-310F-5059253DF7DE}"/>
              </a:ext>
            </a:extLst>
          </p:cNvPr>
          <p:cNvSpPr/>
          <p:nvPr/>
        </p:nvSpPr>
        <p:spPr>
          <a:xfrm>
            <a:off x="6096000" y="4440304"/>
            <a:ext cx="5751443" cy="1267773"/>
          </a:xfrm>
          <a:prstGeom prst="roundRect">
            <a:avLst/>
          </a:prstGeom>
          <a:solidFill>
            <a:srgbClr val="FF00FF"/>
          </a:solidFill>
          <a:ln w="25400" cap="flat" cmpd="sng" algn="ctr">
            <a:solidFill>
              <a:sysClr val="window" lastClr="FFFFFF"/>
            </a:solidFill>
            <a:prstDash val="solid"/>
          </a:ln>
          <a:effectLst/>
        </p:spPr>
        <p:txBody>
          <a:bodyPr rtlCol="0" anchor="ctr"/>
          <a:lstStyle/>
          <a:p>
            <a:pPr algn="ctr" defTabSz="609630">
              <a:defRPr/>
            </a:pPr>
            <a:r>
              <a:rPr lang="en-US" sz="2400" kern="0" dirty="0">
                <a:solidFill>
                  <a:prstClr val="white"/>
                </a:solidFill>
                <a:latin typeface="Arial" panose="020B0604020202020204" pitchFamily="34" charset="0"/>
                <a:cs typeface="Arial" panose="020B0604020202020204" pitchFamily="34" charset="0"/>
              </a:rPr>
              <a:t>3. </a:t>
            </a:r>
            <a:r>
              <a:rPr lang="fr-FR" sz="2400" b="1" dirty="0" err="1">
                <a:latin typeface="Arial" panose="020B0604020202020204" pitchFamily="34" charset="0"/>
                <a:cs typeface="Arial" panose="020B0604020202020204" pitchFamily="34" charset="0"/>
              </a:rPr>
              <a:t>Trách</a:t>
            </a:r>
            <a:r>
              <a:rPr lang="fr-FR" sz="2400" b="1" dirty="0">
                <a:latin typeface="Arial" panose="020B0604020202020204" pitchFamily="34" charset="0"/>
                <a:cs typeface="Arial" panose="020B0604020202020204" pitchFamily="34" charset="0"/>
              </a:rPr>
              <a:t> </a:t>
            </a:r>
            <a:r>
              <a:rPr lang="vi-VN" sz="2400" b="1" dirty="0">
                <a:latin typeface="Arial" panose="020B0604020202020204" pitchFamily="34" charset="0"/>
                <a:cs typeface="Arial" panose="020B0604020202020204" pitchFamily="34" charset="0"/>
              </a:rPr>
              <a:t>nhiệm của học sinh trong việc giữ gìn và phát huy truyền thống của lực lượng vũ trang thành phố</a:t>
            </a:r>
            <a:r>
              <a:rPr lang="en-VN" sz="2400" dirty="0">
                <a:latin typeface="Arial" panose="020B0604020202020204" pitchFamily="34" charset="0"/>
                <a:cs typeface="Arial" panose="020B0604020202020204" pitchFamily="34" charset="0"/>
              </a:rPr>
              <a:t> </a:t>
            </a:r>
            <a:endParaRPr lang="en-US" sz="2400" kern="0" dirty="0">
              <a:solidFill>
                <a:prstClr val="white"/>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9AFC2CA9-2C52-B84F-B0E5-40D583B5716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889" l="2667" r="98667">
                        <a14:foregroundMark x1="28444" y1="20889" x2="28444" y2="20889"/>
                        <a14:foregroundMark x1="29333" y1="21778" x2="29333" y2="21778"/>
                        <a14:foregroundMark x1="22222" y1="37778" x2="44444" y2="61778"/>
                        <a14:foregroundMark x1="52000" y1="61778" x2="72444" y2="64889"/>
                        <a14:foregroundMark x1="79556" y1="63556" x2="87111" y2="50667"/>
                        <a14:foregroundMark x1="87556" y1="46667" x2="86222" y2="44444"/>
                        <a14:foregroundMark x1="82667" y1="40889" x2="81333" y2="38222"/>
                        <a14:foregroundMark x1="77333" y1="34222" x2="70667" y2="24000"/>
                        <a14:foregroundMark x1="69333" y1="23111" x2="65778" y2="21778"/>
                        <a14:foregroundMark x1="60000" y1="20889" x2="57333" y2="20889"/>
                        <a14:foregroundMark x1="54667" y1="20889" x2="52444" y2="20444"/>
                        <a14:foregroundMark x1="45778" y1="19111" x2="41778" y2="32000"/>
                        <a14:foregroundMark x1="40889" y1="30667" x2="40889" y2="35556"/>
                        <a14:foregroundMark x1="38222" y1="34667" x2="84889" y2="79556"/>
                        <a14:foregroundMark x1="84889" y1="79556" x2="74667" y2="49778"/>
                        <a14:foregroundMark x1="74667" y1="49778" x2="74667" y2="49778"/>
                        <a14:foregroundMark x1="74667" y1="49778" x2="74667" y2="49778"/>
                        <a14:foregroundMark x1="44889" y1="61778" x2="44889" y2="61778"/>
                        <a14:foregroundMark x1="44444" y1="61778" x2="40444" y2="68000"/>
                        <a14:foregroundMark x1="35556" y1="72000" x2="35556" y2="72000"/>
                        <a14:foregroundMark x1="24000" y1="40444" x2="24000" y2="40444"/>
                        <a14:foregroundMark x1="30667" y1="30222" x2="30667" y2="30222"/>
                        <a14:foregroundMark x1="32889" y1="29333" x2="32889" y2="29333"/>
                        <a14:foregroundMark x1="47111" y1="16444" x2="47111" y2="16444"/>
                        <a14:foregroundMark x1="47111" y1="16444" x2="27111" y2="21778"/>
                        <a14:foregroundMark x1="19556" y1="23111" x2="28444" y2="48000"/>
                        <a14:foregroundMark x1="35556" y1="83556" x2="49778" y2="43556"/>
                        <a14:foregroundMark x1="44444" y1="33333" x2="44444" y2="39556"/>
                        <a14:foregroundMark x1="40889" y1="18222" x2="63111" y2="74222"/>
                        <a14:foregroundMark x1="63111" y1="74222" x2="58667" y2="20889"/>
                        <a14:foregroundMark x1="58667" y1="20889" x2="54222" y2="15556"/>
                        <a14:foregroundMark x1="52000" y1="15111" x2="53333" y2="37778"/>
                        <a14:foregroundMark x1="49778" y1="32000" x2="60889" y2="57333"/>
                        <a14:foregroundMark x1="19556" y1="60444" x2="30667" y2="69778"/>
                        <a14:foregroundMark x1="28444" y1="63556" x2="34667" y2="72444"/>
                        <a14:foregroundMark x1="20889" y1="60444" x2="24000" y2="66222"/>
                        <a14:foregroundMark x1="20444" y1="54222" x2="27111" y2="67111"/>
                        <a14:foregroundMark x1="27111" y1="67111" x2="27111" y2="67111"/>
                        <a14:foregroundMark x1="27111" y1="67111" x2="27111" y2="67111"/>
                        <a14:foregroundMark x1="19556" y1="54667" x2="20889" y2="61778"/>
                        <a14:foregroundMark x1="18222" y1="55556" x2="18222" y2="58667"/>
                        <a14:foregroundMark x1="18222" y1="58667" x2="18222" y2="60889"/>
                        <a14:foregroundMark x1="18222" y1="60889" x2="18222" y2="60889"/>
                        <a14:foregroundMark x1="18222" y1="60889" x2="18222" y2="60889"/>
                        <a14:foregroundMark x1="41778" y1="32000" x2="12000" y2="40889"/>
                        <a14:foregroundMark x1="33333" y1="28444" x2="33333" y2="28444"/>
                        <a14:foregroundMark x1="39556" y1="25333" x2="48000" y2="20444"/>
                        <a14:foregroundMark x1="48444" y1="19556" x2="48444" y2="19556"/>
                        <a14:foregroundMark x1="70667" y1="20444" x2="76889" y2="27111"/>
                        <a14:foregroundMark x1="81333" y1="32000" x2="79556" y2="74667"/>
                        <a14:foregroundMark x1="79556" y1="74667" x2="55556" y2="79556"/>
                        <a14:foregroundMark x1="58667" y1="87111" x2="43556" y2="86222"/>
                        <a14:foregroundMark x1="40889" y1="84889" x2="25778" y2="65778"/>
                        <a14:foregroundMark x1="24444" y1="64889" x2="24444" y2="64889"/>
                        <a14:foregroundMark x1="24444" y1="64889" x2="24444" y2="64889"/>
                        <a14:foregroundMark x1="24000" y1="64889" x2="24000" y2="64889"/>
                        <a14:foregroundMark x1="28000" y1="80889" x2="80000" y2="77333"/>
                        <a14:foregroundMark x1="80000" y1="77333" x2="77778" y2="30222"/>
                        <a14:foregroundMark x1="77778" y1="30222" x2="35556" y2="16889"/>
                        <a14:foregroundMark x1="35556" y1="16889" x2="17333" y2="58667"/>
                        <a14:foregroundMark x1="17333" y1="58667" x2="47556" y2="90667"/>
                        <a14:foregroundMark x1="47556" y1="90667" x2="88444" y2="77333"/>
                        <a14:foregroundMark x1="88444" y1="77333" x2="93778" y2="32889"/>
                        <a14:foregroundMark x1="93778" y1="32889" x2="56000" y2="9333"/>
                        <a14:foregroundMark x1="56000" y1="9333" x2="16444" y2="24444"/>
                        <a14:foregroundMark x1="16444" y1="24444" x2="13333" y2="68444"/>
                        <a14:foregroundMark x1="13333" y1="68444" x2="24444" y2="84444"/>
                        <a14:foregroundMark x1="10667" y1="69333" x2="21778" y2="27111"/>
                        <a14:foregroundMark x1="21778" y1="27111" x2="29333" y2="20444"/>
                        <a14:foregroundMark x1="43111" y1="9333" x2="43111" y2="9333"/>
                        <a14:foregroundMark x1="56000" y1="6667" x2="56000" y2="6667"/>
                        <a14:foregroundMark x1="56889" y1="5778" x2="60000" y2="8889"/>
                        <a14:foregroundMark x1="60000" y1="10222" x2="63111" y2="12000"/>
                        <a14:foregroundMark x1="83556" y1="28444" x2="83556" y2="28444"/>
                        <a14:foregroundMark x1="87111" y1="40444" x2="87111" y2="40444"/>
                        <a14:foregroundMark x1="87111" y1="40444" x2="87111" y2="40444"/>
                        <a14:foregroundMark x1="58667" y1="58222" x2="58667" y2="58222"/>
                        <a14:foregroundMark x1="52444" y1="56889" x2="52444" y2="56889"/>
                        <a14:foregroundMark x1="44889" y1="58222" x2="44889" y2="58222"/>
                        <a14:foregroundMark x1="43556" y1="58667" x2="37333" y2="58222"/>
                        <a14:foregroundMark x1="31556" y1="53333" x2="20889" y2="49778"/>
                        <a14:foregroundMark x1="10667" y1="39556" x2="10667" y2="39556"/>
                        <a14:foregroundMark x1="2667" y1="40444" x2="7111" y2="58667"/>
                        <a14:foregroundMark x1="13333" y1="46667" x2="13333" y2="46667"/>
                        <a14:foregroundMark x1="19111" y1="23111" x2="35556" y2="20889"/>
                        <a14:foregroundMark x1="46667" y1="15111" x2="47111" y2="12000"/>
                        <a14:foregroundMark x1="40889" y1="0" x2="40444" y2="2667"/>
                        <a14:foregroundMark x1="35556" y1="9333" x2="35556" y2="9333"/>
                        <a14:foregroundMark x1="28000" y1="10222" x2="29333" y2="19111"/>
                        <a14:foregroundMark x1="23111" y1="25778" x2="21778" y2="30667"/>
                        <a14:foregroundMark x1="12000" y1="30222" x2="23111" y2="33333"/>
                        <a14:foregroundMark x1="23111" y1="33333" x2="34667" y2="79111"/>
                        <a14:foregroundMark x1="34667" y1="79111" x2="39556" y2="82222"/>
                        <a14:foregroundMark x1="48000" y1="92000" x2="51111" y2="96000"/>
                        <a14:foregroundMark x1="52444" y1="97333" x2="56889" y2="96000"/>
                        <a14:foregroundMark x1="98667" y1="44444" x2="98667" y2="44444"/>
                        <a14:foregroundMark x1="96000" y1="45333" x2="96000" y2="45333"/>
                        <a14:foregroundMark x1="76000" y1="33333" x2="76000" y2="33333"/>
                        <a14:foregroundMark x1="59556" y1="16889" x2="63111" y2="16889"/>
                        <a14:foregroundMark x1="63111" y1="16889" x2="63111" y2="16889"/>
                        <a14:foregroundMark x1="69778" y1="22667" x2="82667" y2="45333"/>
                        <a14:foregroundMark x1="64444" y1="26667" x2="54222" y2="25333"/>
                        <a14:foregroundMark x1="48000" y1="21778" x2="48000" y2="21778"/>
                        <a14:foregroundMark x1="39556" y1="14222" x2="39556" y2="14222"/>
                        <a14:foregroundMark x1="39556" y1="14222" x2="40889" y2="21778"/>
                        <a14:foregroundMark x1="40889" y1="25778" x2="40889" y2="25778"/>
                        <a14:foregroundMark x1="40889" y1="25778" x2="40889" y2="25778"/>
                        <a14:foregroundMark x1="47111" y1="36889" x2="47111" y2="36889"/>
                        <a14:foregroundMark x1="48000" y1="36889" x2="49778" y2="37778"/>
                        <a14:foregroundMark x1="79556" y1="14222" x2="79556" y2="14222"/>
                        <a14:foregroundMark x1="73778" y1="18222" x2="73778" y2="18222"/>
                        <a14:foregroundMark x1="73778" y1="19111" x2="80000" y2="23111"/>
                        <a14:foregroundMark x1="80889" y1="48444" x2="80889" y2="48444"/>
                        <a14:foregroundMark x1="84444" y1="52889" x2="88444" y2="51111"/>
                        <a14:foregroundMark x1="88889" y1="49778" x2="88889" y2="49778"/>
                        <a14:foregroundMark x1="83556" y1="43556" x2="87111" y2="48444"/>
                        <a14:foregroundMark x1="87111" y1="48444" x2="87111" y2="48444"/>
                        <a14:foregroundMark x1="67111" y1="17778" x2="67111" y2="17778"/>
                        <a14:foregroundMark x1="67111" y1="16889" x2="67111" y2="16889"/>
                        <a14:foregroundMark x1="34667" y1="16444" x2="34667" y2="16444"/>
                        <a14:foregroundMark x1="34222" y1="16444" x2="34222" y2="16444"/>
                        <a14:foregroundMark x1="32889" y1="16444" x2="32889" y2="16444"/>
                        <a14:foregroundMark x1="65778" y1="20444" x2="65778" y2="20444"/>
                        <a14:foregroundMark x1="65778" y1="20444" x2="68444" y2="20889"/>
                        <a14:foregroundMark x1="34222" y1="16444" x2="34222" y2="16444"/>
                        <a14:foregroundMark x1="33333" y1="16444" x2="33333" y2="16444"/>
                        <a14:foregroundMark x1="31556" y1="16444" x2="37333" y2="16444"/>
                        <a14:foregroundMark x1="65778" y1="16889" x2="65778" y2="16889"/>
                        <a14:foregroundMark x1="65778" y1="16889" x2="76000" y2="11556"/>
                      </a14:backgroundRemoval>
                    </a14:imgEffect>
                  </a14:imgLayer>
                </a14:imgProps>
              </a:ext>
            </a:extLst>
          </a:blip>
          <a:stretch>
            <a:fillRect/>
          </a:stretch>
        </p:blipFill>
        <p:spPr>
          <a:xfrm>
            <a:off x="3916017" y="803584"/>
            <a:ext cx="1258279" cy="1258279"/>
          </a:xfrm>
          <a:prstGeom prst="rect">
            <a:avLst/>
          </a:prstGeom>
        </p:spPr>
      </p:pic>
      <p:pic>
        <p:nvPicPr>
          <p:cNvPr id="14" name="Picture 6">
            <a:extLst>
              <a:ext uri="{FF2B5EF4-FFF2-40B4-BE49-F238E27FC236}">
                <a16:creationId xmlns:a16="http://schemas.microsoft.com/office/drawing/2014/main" id="{DE170F24-5412-D1C5-2C25-34777CB58A1D}"/>
              </a:ext>
            </a:extLst>
          </p:cNvPr>
          <p:cNvPicPr>
            <a:picLocks noChangeAspect="1"/>
          </p:cNvPicPr>
          <p:nvPr/>
        </p:nvPicPr>
        <p:blipFill>
          <a:blip r:embed="rId4"/>
          <a:stretch>
            <a:fillRect/>
          </a:stretch>
        </p:blipFill>
        <p:spPr>
          <a:xfrm>
            <a:off x="5035148" y="4391858"/>
            <a:ext cx="1316219" cy="1316219"/>
          </a:xfrm>
          <a:prstGeom prst="rect">
            <a:avLst/>
          </a:prstGeom>
        </p:spPr>
      </p:pic>
      <p:pic>
        <p:nvPicPr>
          <p:cNvPr id="16" name="Hình ảnh 15">
            <a:extLst>
              <a:ext uri="{FF2B5EF4-FFF2-40B4-BE49-F238E27FC236}">
                <a16:creationId xmlns:a16="http://schemas.microsoft.com/office/drawing/2014/main" id="{C9F110C4-5974-8F8C-7F2A-BAFC01A4158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5027" b="90164" l="39667" r="60833">
                        <a14:foregroundMark x1="50500" y1="75046" x2="50500" y2="75046"/>
                        <a14:foregroundMark x1="51167" y1="75046" x2="51167" y2="75046"/>
                        <a14:foregroundMark x1="48333" y1="73770" x2="52667" y2="80510"/>
                        <a14:foregroundMark x1="59333" y1="75046" x2="59167" y2="79964"/>
                        <a14:foregroundMark x1="60833" y1="77960" x2="60833" y2="77960"/>
                        <a14:foregroundMark x1="49833" y1="79781" x2="54333" y2="77960"/>
                        <a14:foregroundMark x1="54500" y1="77413" x2="53833" y2="80692"/>
                        <a14:foregroundMark x1="52000" y1="74681" x2="51667" y2="79781"/>
                        <a14:foregroundMark x1="46500" y1="77049" x2="49000" y2="79417"/>
                        <a14:foregroundMark x1="48167" y1="74317" x2="47833" y2="85246"/>
                        <a14:foregroundMark x1="46500" y1="84882" x2="52833" y2="86339"/>
                        <a14:foregroundMark x1="44500" y1="71403" x2="54500" y2="75228"/>
                        <a14:foregroundMark x1="52833" y1="70310" x2="52833" y2="79781"/>
                        <a14:foregroundMark x1="48667" y1="85974" x2="48667" y2="85974"/>
                        <a14:foregroundMark x1="47667" y1="84335" x2="47667" y2="84335"/>
                        <a14:foregroundMark x1="46500" y1="82878" x2="46500" y2="82878"/>
                        <a14:foregroundMark x1="43833" y1="79417" x2="45000" y2="79964"/>
                        <a14:foregroundMark x1="46000" y1="79964" x2="46000" y2="79964"/>
                        <a14:foregroundMark x1="46167" y1="78871" x2="45500" y2="81785"/>
                        <a14:foregroundMark x1="45500" y1="81785" x2="45500" y2="81785"/>
                        <a14:foregroundMark x1="45333" y1="80510" x2="45333" y2="80510"/>
                        <a14:foregroundMark x1="43833" y1="78506" x2="43833" y2="79781"/>
                        <a14:foregroundMark x1="46500" y1="79781" x2="46500" y2="79781"/>
                        <a14:foregroundMark x1="47167" y1="79235" x2="46000" y2="81056"/>
                        <a14:foregroundMark x1="44333" y1="81056" x2="44333" y2="81056"/>
                        <a14:foregroundMark x1="42833" y1="80692" x2="42833" y2="80692"/>
                        <a14:foregroundMark x1="42667" y1="81603" x2="42667" y2="81603"/>
                        <a14:foregroundMark x1="42333" y1="81785" x2="50667" y2="79964"/>
                        <a14:foregroundMark x1="40167" y1="81239" x2="53333" y2="79781"/>
                        <a14:foregroundMark x1="51000" y1="69763" x2="53833" y2="76867"/>
                        <a14:foregroundMark x1="53833" y1="79235" x2="53833" y2="79964"/>
                        <a14:foregroundMark x1="53833" y1="82878" x2="53667" y2="83607"/>
                        <a14:foregroundMark x1="50333" y1="83607" x2="49000" y2="82332"/>
                        <a14:foregroundMark x1="47333" y1="78506" x2="47333" y2="78506"/>
                        <a14:foregroundMark x1="47333" y1="78142" x2="47333" y2="78142"/>
                        <a14:foregroundMark x1="49333" y1="80328" x2="49333" y2="80328"/>
                      </a14:backgroundRemoval>
                    </a14:imgEffect>
                  </a14:imgLayer>
                </a14:imgProps>
              </a:ext>
            </a:extLst>
          </a:blip>
          <a:srcRect l="37333" t="62244" r="38666" b="6649"/>
          <a:stretch/>
        </p:blipFill>
        <p:spPr>
          <a:xfrm>
            <a:off x="4545156" y="2404248"/>
            <a:ext cx="1317230" cy="1562164"/>
          </a:xfrm>
          <a:prstGeom prst="rect">
            <a:avLst/>
          </a:prstGeom>
        </p:spPr>
      </p:pic>
    </p:spTree>
    <p:extLst>
      <p:ext uri="{BB962C8B-B14F-4D97-AF65-F5344CB8AC3E}">
        <p14:creationId xmlns:p14="http://schemas.microsoft.com/office/powerpoint/2010/main" val="367044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71604-5F2D-B813-D10D-A67F2530B6DE}"/>
              </a:ext>
            </a:extLst>
          </p:cNvPr>
          <p:cNvPicPr>
            <a:picLocks noChangeAspect="1"/>
          </p:cNvPicPr>
          <p:nvPr/>
        </p:nvPicPr>
        <p:blipFill>
          <a:blip r:embed="rId2"/>
          <a:stretch>
            <a:fillRect/>
          </a:stretch>
        </p:blipFill>
        <p:spPr>
          <a:xfrm>
            <a:off x="-10633" y="0"/>
            <a:ext cx="12782616" cy="7696200"/>
          </a:xfrm>
          <a:prstGeom prst="rect">
            <a:avLst/>
          </a:prstGeom>
        </p:spPr>
      </p:pic>
      <p:sp>
        <p:nvSpPr>
          <p:cNvPr id="16" name="Rectangle: Rounded Corners 15">
            <a:extLst>
              <a:ext uri="{FF2B5EF4-FFF2-40B4-BE49-F238E27FC236}">
                <a16:creationId xmlns:a16="http://schemas.microsoft.com/office/drawing/2014/main" id="{5219310E-5E82-2F51-D273-710641842AF9}"/>
              </a:ext>
            </a:extLst>
          </p:cNvPr>
          <p:cNvSpPr/>
          <p:nvPr/>
        </p:nvSpPr>
        <p:spPr>
          <a:xfrm>
            <a:off x="926817" y="2006032"/>
            <a:ext cx="10338365" cy="2001465"/>
          </a:xfrm>
          <a:prstGeom prst="roundRect">
            <a:avLst>
              <a:gd name="adj" fmla="val 983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fr-FR" sz="4800" b="1" dirty="0">
                <a:latin typeface="Arial" panose="020B0604020202020204" pitchFamily="34" charset="0"/>
                <a:cs typeface="Arial" panose="020B0604020202020204" pitchFamily="34" charset="0"/>
              </a:rPr>
              <a:t>1. </a:t>
            </a:r>
            <a:r>
              <a:rPr lang="fr-FR" sz="4800" b="1" dirty="0" err="1">
                <a:latin typeface="Arial" panose="020B0604020202020204" pitchFamily="34" charset="0"/>
                <a:cs typeface="Arial" panose="020B0604020202020204" pitchFamily="34" charset="0"/>
              </a:rPr>
              <a:t>Thành</a:t>
            </a:r>
            <a:r>
              <a:rPr lang="fr-FR" sz="4800" b="1" dirty="0">
                <a:latin typeface="Arial" panose="020B0604020202020204" pitchFamily="34" charset="0"/>
                <a:cs typeface="Arial" panose="020B0604020202020204" pitchFamily="34" charset="0"/>
              </a:rPr>
              <a:t> </a:t>
            </a:r>
            <a:r>
              <a:rPr lang="vi-VN" sz="4800" b="1" dirty="0">
                <a:latin typeface="Arial" panose="020B0604020202020204" pitchFamily="34" charset="0"/>
                <a:cs typeface="Arial" panose="020B0604020202020204" pitchFamily="34" charset="0"/>
              </a:rPr>
              <a:t>phần và nhiệm vụ của lực lượng vũ trang nhân dân thành phố Hải Phòng</a:t>
            </a:r>
            <a:r>
              <a:rPr lang="en-VN" sz="4800" dirty="0">
                <a:latin typeface="Arial" panose="020B0604020202020204" pitchFamily="34" charset="0"/>
                <a:cs typeface="Arial" panose="020B0604020202020204" pitchFamily="34" charset="0"/>
              </a:rPr>
              <a:t> </a:t>
            </a:r>
            <a:endParaRPr lang="en-US" sz="4800" kern="0" dirty="0">
              <a:solidFill>
                <a:prstClr val="white"/>
              </a:solidFill>
              <a:latin typeface="Arial" panose="020B0604020202020204" pitchFamily="34" charset="0"/>
              <a:cs typeface="Arial" panose="020B0604020202020204" pitchFamily="34" charset="0"/>
            </a:endParaRPr>
          </a:p>
        </p:txBody>
      </p:sp>
      <p:sp>
        <p:nvSpPr>
          <p:cNvPr id="2" name="Freeform 2"/>
          <p:cNvSpPr/>
          <p:nvPr/>
        </p:nvSpPr>
        <p:spPr>
          <a:xfrm flipH="1">
            <a:off x="-220375" y="4863033"/>
            <a:ext cx="2201575" cy="2001465"/>
          </a:xfrm>
          <a:custGeom>
            <a:avLst/>
            <a:gdLst/>
            <a:ahLst/>
            <a:cxnLst/>
            <a:rect l="l" t="t" r="r" b="b"/>
            <a:pathLst>
              <a:path w="8001827" h="7461704">
                <a:moveTo>
                  <a:pt x="8001827" y="0"/>
                </a:moveTo>
                <a:lnTo>
                  <a:pt x="0" y="0"/>
                </a:lnTo>
                <a:lnTo>
                  <a:pt x="0" y="7461704"/>
                </a:lnTo>
                <a:lnTo>
                  <a:pt x="8001827" y="7461704"/>
                </a:lnTo>
                <a:lnTo>
                  <a:pt x="8001827"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1019526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08D7F7-79DB-4040-AB17-458C20473BC1}"/>
              </a:ext>
            </a:extLst>
          </p:cNvPr>
          <p:cNvGrpSpPr/>
          <p:nvPr/>
        </p:nvGrpSpPr>
        <p:grpSpPr>
          <a:xfrm>
            <a:off x="762228" y="0"/>
            <a:ext cx="11228998" cy="872949"/>
            <a:chOff x="1133366" y="2220084"/>
            <a:chExt cx="5681780" cy="914400"/>
          </a:xfrm>
        </p:grpSpPr>
        <p:sp>
          <p:nvSpPr>
            <p:cNvPr id="5" name="Arrow: Pentagon 4">
              <a:extLst>
                <a:ext uri="{FF2B5EF4-FFF2-40B4-BE49-F238E27FC236}">
                  <a16:creationId xmlns:a16="http://schemas.microsoft.com/office/drawing/2014/main" id="{1155CFCE-9361-48E0-82BD-450831F52AE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7F309B03-8854-4F2C-BBFA-4D8954C324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6364303B-48DC-4B3D-8319-E9C0E9896BFB}"/>
              </a:ext>
            </a:extLst>
          </p:cNvPr>
          <p:cNvSpPr txBox="1"/>
          <p:nvPr/>
        </p:nvSpPr>
        <p:spPr>
          <a:xfrm>
            <a:off x="1301951" y="-7419"/>
            <a:ext cx="10035927" cy="830997"/>
          </a:xfrm>
          <a:prstGeom prst="rect">
            <a:avLst/>
          </a:prstGeom>
          <a:noFill/>
        </p:spPr>
        <p:txBody>
          <a:bodyPr wrap="square" rtlCol="0">
            <a:spAutoFit/>
          </a:bodyPr>
          <a:lstStyle/>
          <a:p>
            <a:pPr algn="ctr"/>
            <a:r>
              <a:rPr lang="fr-FR" sz="2400" b="1" dirty="0" err="1">
                <a:latin typeface="Arial" panose="020B0604020202020204" pitchFamily="34" charset="0"/>
                <a:cs typeface="Arial" panose="020B0604020202020204" pitchFamily="34" charset="0"/>
              </a:rPr>
              <a:t>Thành</a:t>
            </a:r>
            <a:r>
              <a:rPr lang="fr-FR" sz="2400" b="1" dirty="0">
                <a:latin typeface="Arial" panose="020B0604020202020204" pitchFamily="34" charset="0"/>
                <a:cs typeface="Arial" panose="020B0604020202020204" pitchFamily="34" charset="0"/>
              </a:rPr>
              <a:t> </a:t>
            </a:r>
            <a:r>
              <a:rPr lang="vi-VN" sz="2400" b="1" dirty="0">
                <a:latin typeface="Arial" panose="020B0604020202020204" pitchFamily="34" charset="0"/>
                <a:cs typeface="Arial" panose="020B0604020202020204" pitchFamily="34" charset="0"/>
              </a:rPr>
              <a:t>phần và nhiệm vụ của lực lượng vũ trang nhân dân thành phố Hải Phòng</a:t>
            </a:r>
            <a:endParaRPr lang="en-US" sz="2400" dirty="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72C3407F-2178-4C97-9FEE-1621293C9921}"/>
              </a:ext>
            </a:extLst>
          </p:cNvPr>
          <p:cNvGrpSpPr/>
          <p:nvPr/>
        </p:nvGrpSpPr>
        <p:grpSpPr>
          <a:xfrm>
            <a:off x="0" y="0"/>
            <a:ext cx="1301952" cy="872949"/>
            <a:chOff x="344605" y="154323"/>
            <a:chExt cx="1301952" cy="872949"/>
          </a:xfrm>
        </p:grpSpPr>
        <p:sp>
          <p:nvSpPr>
            <p:cNvPr id="9" name="Arrow: Pentagon 8">
              <a:extLst>
                <a:ext uri="{FF2B5EF4-FFF2-40B4-BE49-F238E27FC236}">
                  <a16:creationId xmlns:a16="http://schemas.microsoft.com/office/drawing/2014/main" id="{83B26DFF-4468-48A7-8E56-AF991639CE5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0" name="Isosceles Triangle 9">
              <a:extLst>
                <a:ext uri="{FF2B5EF4-FFF2-40B4-BE49-F238E27FC236}">
                  <a16:creationId xmlns:a16="http://schemas.microsoft.com/office/drawing/2014/main" id="{6E198CC2-18F4-4E35-93B1-584444B6973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8" descr="Nhóm | Teams - Cộng đồng Kiến trúc cảnh quan">
            <a:extLst>
              <a:ext uri="{FF2B5EF4-FFF2-40B4-BE49-F238E27FC236}">
                <a16:creationId xmlns:a16="http://schemas.microsoft.com/office/drawing/2014/main" id="{AC62D1DB-83E9-DDF3-E95E-985A0ADCC37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0" y="1242588"/>
            <a:ext cx="1575852" cy="15215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Đề Thi Vào 10 Môn Toán Tỉnh Gia Lai 2019-2020 | Học Toàn Tập">
            <a:extLst>
              <a:ext uri="{FF2B5EF4-FFF2-40B4-BE49-F238E27FC236}">
                <a16:creationId xmlns:a16="http://schemas.microsoft.com/office/drawing/2014/main" id="{4BE50795-DE24-DB15-C8B8-580013963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6" t="10599" r="54559" b="2834"/>
          <a:stretch/>
        </p:blipFill>
        <p:spPr bwMode="auto">
          <a:xfrm>
            <a:off x="10701457" y="1176125"/>
            <a:ext cx="1415893" cy="147483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20D28861-0382-5940-6DC8-FF125874CEBD}"/>
              </a:ext>
            </a:extLst>
          </p:cNvPr>
          <p:cNvSpPr/>
          <p:nvPr/>
        </p:nvSpPr>
        <p:spPr>
          <a:xfrm>
            <a:off x="1575852" y="1362143"/>
            <a:ext cx="1983779" cy="1401957"/>
          </a:xfrm>
          <a:prstGeom prst="roundRect">
            <a:avLst/>
          </a:prstGeom>
          <a:solidFill>
            <a:srgbClr val="008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FFFF00"/>
                </a:solidFill>
                <a:latin typeface="#9Slide03 SFU Futura_12" panose="00000400000000000000" pitchFamily="2" charset="0"/>
                <a:cs typeface="Arial" panose="020B0604020202020204" pitchFamily="34" charset="0"/>
              </a:rPr>
              <a:t>Hoạt</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err="1">
                <a:solidFill>
                  <a:srgbClr val="FFFF00"/>
                </a:solidFill>
                <a:latin typeface="#9Slide03 SFU Futura_12" panose="00000400000000000000" pitchFamily="2" charset="0"/>
                <a:cs typeface="Arial" panose="020B0604020202020204" pitchFamily="34" charset="0"/>
              </a:rPr>
              <a:t>động</a:t>
            </a:r>
            <a:r>
              <a:rPr lang="en-US" sz="2600" b="1" dirty="0">
                <a:solidFill>
                  <a:srgbClr val="FFFF00"/>
                </a:solidFill>
                <a:latin typeface="#9Slide03 SFU Futura_12" panose="00000400000000000000" pitchFamily="2" charset="0"/>
                <a:cs typeface="Arial" panose="020B0604020202020204" pitchFamily="34" charset="0"/>
              </a:rPr>
              <a:t>: CÁ NHÂN</a:t>
            </a:r>
          </a:p>
        </p:txBody>
      </p:sp>
      <p:sp>
        <p:nvSpPr>
          <p:cNvPr id="16" name="Rectangle: Rounded Corners 7">
            <a:extLst>
              <a:ext uri="{FF2B5EF4-FFF2-40B4-BE49-F238E27FC236}">
                <a16:creationId xmlns:a16="http://schemas.microsoft.com/office/drawing/2014/main" id="{C53E06A4-476A-638A-3FED-7EFEA341F5DB}"/>
              </a:ext>
            </a:extLst>
          </p:cNvPr>
          <p:cNvSpPr/>
          <p:nvPr/>
        </p:nvSpPr>
        <p:spPr>
          <a:xfrm>
            <a:off x="3736445" y="1383004"/>
            <a:ext cx="2077756" cy="1401957"/>
          </a:xfrm>
          <a:prstGeom prst="roundRect">
            <a:avLst/>
          </a:prstGeom>
          <a:solidFill>
            <a:schemeClr val="bg1"/>
          </a:solidFill>
          <a:ln w="38100">
            <a:solidFill>
              <a:srgbClr val="00B050"/>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bút</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giấy</a:t>
            </a:r>
            <a:r>
              <a:rPr lang="en-US" sz="2600" b="1" dirty="0">
                <a:solidFill>
                  <a:srgbClr val="002060"/>
                </a:solidFill>
                <a:latin typeface="#9Slide03 SFU Futura_12" panose="00000400000000000000" pitchFamily="2" charset="0"/>
                <a:cs typeface="Arial" panose="020B0604020202020204" pitchFamily="34" charset="0"/>
              </a:rPr>
              <a:t> note, </a:t>
            </a:r>
          </a:p>
        </p:txBody>
      </p:sp>
      <p:sp>
        <p:nvSpPr>
          <p:cNvPr id="18" name="Rectangle: Rounded Corners 7">
            <a:extLst>
              <a:ext uri="{FF2B5EF4-FFF2-40B4-BE49-F238E27FC236}">
                <a16:creationId xmlns:a16="http://schemas.microsoft.com/office/drawing/2014/main" id="{31EC495A-DD2C-C3D8-C002-874FF8B956FA}"/>
              </a:ext>
            </a:extLst>
          </p:cNvPr>
          <p:cNvSpPr/>
          <p:nvPr/>
        </p:nvSpPr>
        <p:spPr>
          <a:xfrm>
            <a:off x="6002708" y="1242588"/>
            <a:ext cx="4510241" cy="1748332"/>
          </a:xfrm>
          <a:prstGeom prst="roundRect">
            <a:avLst/>
          </a:prstGeom>
          <a:solidFill>
            <a:srgbClr val="008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t>Hãy cho biết các thành phần của lực lượng vũ trang thành phố Hải Phòng, hoàn thành bảng mẫu:</a:t>
            </a:r>
            <a:endParaRPr lang="en-VN" sz="2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6A5958A-D8F3-60FF-E8B2-D79334F43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6726" y="3837848"/>
            <a:ext cx="6556140" cy="1568141"/>
          </a:xfrm>
          <a:prstGeom prst="rect">
            <a:avLst/>
          </a:prstGeom>
        </p:spPr>
      </p:pic>
      <p:pic>
        <p:nvPicPr>
          <p:cNvPr id="12" name="Picture 11">
            <a:extLst>
              <a:ext uri="{FF2B5EF4-FFF2-40B4-BE49-F238E27FC236}">
                <a16:creationId xmlns:a16="http://schemas.microsoft.com/office/drawing/2014/main" id="{22757203-3BDF-BCB4-AA37-59A18CC19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134" y="3253294"/>
            <a:ext cx="4873208" cy="2690623"/>
          </a:xfrm>
          <a:prstGeom prst="rect">
            <a:avLst/>
          </a:prstGeom>
        </p:spPr>
      </p:pic>
    </p:spTree>
    <p:extLst>
      <p:ext uri="{BB962C8B-B14F-4D97-AF65-F5344CB8AC3E}">
        <p14:creationId xmlns:p14="http://schemas.microsoft.com/office/powerpoint/2010/main" val="77176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998DD4F-865C-8114-FFF8-57C9B9E8958D}"/>
              </a:ext>
            </a:extLst>
          </p:cNvPr>
          <p:cNvCxnSpPr>
            <a:cxnSpLocks/>
          </p:cNvCxnSpPr>
          <p:nvPr/>
        </p:nvCxnSpPr>
        <p:spPr>
          <a:xfrm>
            <a:off x="3889670" y="2981739"/>
            <a:ext cx="0" cy="300706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9EF7BCD-52F0-F19B-C275-8FE4B777AB95}"/>
              </a:ext>
            </a:extLst>
          </p:cNvPr>
          <p:cNvCxnSpPr>
            <a:cxnSpLocks/>
          </p:cNvCxnSpPr>
          <p:nvPr/>
        </p:nvCxnSpPr>
        <p:spPr>
          <a:xfrm>
            <a:off x="8133526" y="2981739"/>
            <a:ext cx="0" cy="300706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E375A4-3475-E5F5-44A4-6CBE9035FEAD}"/>
              </a:ext>
            </a:extLst>
          </p:cNvPr>
          <p:cNvSpPr txBox="1"/>
          <p:nvPr/>
        </p:nvSpPr>
        <p:spPr>
          <a:xfrm>
            <a:off x="646995" y="4298459"/>
            <a:ext cx="2717282" cy="10928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0" eaLnBrk="0">
              <a:lnSpc>
                <a:spcPct val="105000"/>
              </a:lnSpc>
              <a:tabLst/>
            </a:pPr>
            <a:r>
              <a:rPr lang="fr-FR" sz="3200" b="1" kern="0" dirty="0" err="1">
                <a:solidFill>
                  <a:srgbClr val="000000"/>
                </a:solidFill>
                <a:effectLst/>
                <a:latin typeface="Times New Roman" panose="02020603050405020304" pitchFamily="18" charset="0"/>
                <a:ea typeface="Calibri" panose="020F0502020204030204" pitchFamily="34" charset="0"/>
              </a:rPr>
              <a:t>Quân</a:t>
            </a:r>
            <a:r>
              <a:rPr lang="fr-FR" sz="3200" b="1" kern="0" dirty="0">
                <a:solidFill>
                  <a:srgbClr val="000000"/>
                </a:solidFill>
                <a:effectLst/>
                <a:latin typeface="Times New Roman" panose="02020603050405020304" pitchFamily="18" charset="0"/>
                <a:ea typeface="Calibri" panose="020F0502020204030204" pitchFamily="34" charset="0"/>
              </a:rPr>
              <a:t> </a:t>
            </a:r>
            <a:r>
              <a:rPr lang="fr-FR" sz="3200" b="1" kern="0" dirty="0" err="1">
                <a:solidFill>
                  <a:srgbClr val="000000"/>
                </a:solidFill>
                <a:effectLst/>
                <a:latin typeface="Times New Roman" panose="02020603050405020304" pitchFamily="18" charset="0"/>
                <a:ea typeface="Calibri" panose="020F0502020204030204" pitchFamily="34" charset="0"/>
              </a:rPr>
              <a:t>đội</a:t>
            </a:r>
            <a:r>
              <a:rPr lang="fr-FR" sz="3200" b="1" kern="0" dirty="0">
                <a:solidFill>
                  <a:srgbClr val="000000"/>
                </a:solidFill>
                <a:effectLst/>
                <a:latin typeface="Times New Roman" panose="02020603050405020304" pitchFamily="18" charset="0"/>
                <a:ea typeface="Calibri" panose="020F0502020204030204" pitchFamily="34" charset="0"/>
              </a:rPr>
              <a:t> </a:t>
            </a:r>
            <a:r>
              <a:rPr lang="fr-FR" sz="3200" b="1" kern="0" dirty="0" err="1">
                <a:solidFill>
                  <a:srgbClr val="000000"/>
                </a:solidFill>
                <a:effectLst/>
                <a:latin typeface="Times New Roman" panose="02020603050405020304" pitchFamily="18" charset="0"/>
                <a:ea typeface="Calibri" panose="020F0502020204030204" pitchFamily="34" charset="0"/>
              </a:rPr>
              <a:t>nhân</a:t>
            </a:r>
            <a:r>
              <a:rPr lang="fr-FR" sz="3200" b="1" kern="0" dirty="0">
                <a:solidFill>
                  <a:srgbClr val="000000"/>
                </a:solidFill>
                <a:effectLst/>
                <a:latin typeface="Times New Roman" panose="02020603050405020304" pitchFamily="18" charset="0"/>
                <a:ea typeface="Calibri" panose="020F0502020204030204" pitchFamily="34" charset="0"/>
              </a:rPr>
              <a:t> </a:t>
            </a:r>
            <a:r>
              <a:rPr lang="fr-FR" sz="3200" b="1" kern="0" dirty="0" err="1">
                <a:solidFill>
                  <a:srgbClr val="000000"/>
                </a:solidFill>
                <a:effectLst/>
                <a:latin typeface="Times New Roman" panose="02020603050405020304" pitchFamily="18" charset="0"/>
                <a:ea typeface="Calibri" panose="020F0502020204030204" pitchFamily="34" charset="0"/>
              </a:rPr>
              <a:t>dân</a:t>
            </a:r>
            <a:endParaRPr lang="Arial" altLang="Arial" sz="32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E98A868-89FC-42FC-22B4-975C79761D38}"/>
              </a:ext>
            </a:extLst>
          </p:cNvPr>
          <p:cNvSpPr txBox="1"/>
          <p:nvPr/>
        </p:nvSpPr>
        <p:spPr>
          <a:xfrm>
            <a:off x="4056935" y="4298459"/>
            <a:ext cx="384774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0" eaLnBrk="0">
              <a:tabLst/>
            </a:pPr>
            <a:r>
              <a:rPr lang="fr-FR" sz="3200" b="1" kern="0" dirty="0" err="1">
                <a:solidFill>
                  <a:srgbClr val="000000"/>
                </a:solidFill>
                <a:effectLst/>
                <a:latin typeface="Times New Roman" panose="02020603050405020304" pitchFamily="18" charset="0"/>
                <a:ea typeface="Calibri" panose="020F0502020204030204" pitchFamily="34" charset="0"/>
              </a:rPr>
              <a:t>Công</a:t>
            </a:r>
            <a:r>
              <a:rPr lang="fr-FR" sz="3200" b="1" kern="0" dirty="0">
                <a:solidFill>
                  <a:srgbClr val="000000"/>
                </a:solidFill>
                <a:effectLst/>
                <a:latin typeface="Times New Roman" panose="02020603050405020304" pitchFamily="18" charset="0"/>
                <a:ea typeface="Calibri" panose="020F0502020204030204" pitchFamily="34" charset="0"/>
              </a:rPr>
              <a:t> an </a:t>
            </a:r>
            <a:r>
              <a:rPr lang="fr-FR" sz="3200" b="1" kern="0" dirty="0" err="1">
                <a:solidFill>
                  <a:srgbClr val="000000"/>
                </a:solidFill>
                <a:effectLst/>
                <a:latin typeface="Times New Roman" panose="02020603050405020304" pitchFamily="18" charset="0"/>
                <a:ea typeface="Calibri" panose="020F0502020204030204" pitchFamily="34" charset="0"/>
              </a:rPr>
              <a:t>nhân</a:t>
            </a:r>
            <a:r>
              <a:rPr lang="fr-FR" sz="3200" b="1" kern="0" dirty="0">
                <a:solidFill>
                  <a:srgbClr val="000000"/>
                </a:solidFill>
                <a:effectLst/>
                <a:latin typeface="Times New Roman" panose="02020603050405020304" pitchFamily="18" charset="0"/>
                <a:ea typeface="Calibri" panose="020F0502020204030204" pitchFamily="34" charset="0"/>
              </a:rPr>
              <a:t> </a:t>
            </a:r>
            <a:r>
              <a:rPr lang="fr-FR" sz="3200" b="1" kern="0" dirty="0" err="1">
                <a:solidFill>
                  <a:srgbClr val="000000"/>
                </a:solidFill>
                <a:effectLst/>
                <a:latin typeface="Times New Roman" panose="02020603050405020304" pitchFamily="18" charset="0"/>
                <a:ea typeface="Calibri" panose="020F0502020204030204" pitchFamily="34" charset="0"/>
              </a:rPr>
              <a:t>dân</a:t>
            </a:r>
            <a:endParaRPr lang="en-US" altLang="Arial" sz="32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B6CCDD9-F83D-81EE-6EC2-C4FD356CB5F2}"/>
              </a:ext>
            </a:extLst>
          </p:cNvPr>
          <p:cNvSpPr txBox="1"/>
          <p:nvPr/>
        </p:nvSpPr>
        <p:spPr>
          <a:xfrm>
            <a:off x="8551105" y="4298459"/>
            <a:ext cx="3248003"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0" eaLnBrk="0">
              <a:tabLst/>
            </a:pPr>
            <a:r>
              <a:rPr lang="fr-FR" sz="3200" b="1" kern="0" dirty="0" err="1">
                <a:solidFill>
                  <a:srgbClr val="000000"/>
                </a:solidFill>
                <a:effectLst/>
                <a:latin typeface="Times New Roman" panose="02020603050405020304" pitchFamily="18" charset="0"/>
                <a:ea typeface="Calibri" panose="020F0502020204030204" pitchFamily="34" charset="0"/>
              </a:rPr>
              <a:t>Dân</a:t>
            </a:r>
            <a:r>
              <a:rPr lang="fr-FR" sz="3200" b="1" kern="0" dirty="0">
                <a:solidFill>
                  <a:srgbClr val="000000"/>
                </a:solidFill>
                <a:effectLst/>
                <a:latin typeface="Times New Roman" panose="02020603050405020304" pitchFamily="18" charset="0"/>
                <a:ea typeface="Calibri" panose="020F0502020204030204" pitchFamily="34" charset="0"/>
              </a:rPr>
              <a:t> </a:t>
            </a:r>
            <a:r>
              <a:rPr lang="fr-FR" sz="3200" b="1" kern="0" dirty="0" err="1">
                <a:solidFill>
                  <a:srgbClr val="000000"/>
                </a:solidFill>
                <a:effectLst/>
                <a:latin typeface="Times New Roman" panose="02020603050405020304" pitchFamily="18" charset="0"/>
                <a:ea typeface="Calibri" panose="020F0502020204030204" pitchFamily="34" charset="0"/>
              </a:rPr>
              <a:t>quân</a:t>
            </a:r>
            <a:r>
              <a:rPr lang="fr-FR" sz="3200" b="1" kern="0" dirty="0">
                <a:solidFill>
                  <a:srgbClr val="000000"/>
                </a:solidFill>
                <a:effectLst/>
                <a:latin typeface="Times New Roman" panose="02020603050405020304" pitchFamily="18" charset="0"/>
                <a:ea typeface="Calibri" panose="020F0502020204030204" pitchFamily="34" charset="0"/>
              </a:rPr>
              <a:t> </a:t>
            </a:r>
            <a:r>
              <a:rPr lang="fr-FR" sz="3200" b="1" kern="0" dirty="0" err="1">
                <a:solidFill>
                  <a:srgbClr val="000000"/>
                </a:solidFill>
                <a:effectLst/>
                <a:latin typeface="Times New Roman" panose="02020603050405020304" pitchFamily="18" charset="0"/>
                <a:ea typeface="Calibri" panose="020F0502020204030204" pitchFamily="34" charset="0"/>
              </a:rPr>
              <a:t>tự</a:t>
            </a:r>
            <a:r>
              <a:rPr lang="fr-FR" sz="3200" b="1" kern="0" dirty="0">
                <a:solidFill>
                  <a:srgbClr val="000000"/>
                </a:solidFill>
                <a:effectLst/>
                <a:latin typeface="Times New Roman" panose="02020603050405020304" pitchFamily="18" charset="0"/>
                <a:ea typeface="Calibri" panose="020F0502020204030204" pitchFamily="34" charset="0"/>
              </a:rPr>
              <a:t> </a:t>
            </a:r>
            <a:r>
              <a:rPr lang="fr-FR" sz="3200" b="1" kern="0" dirty="0" err="1">
                <a:solidFill>
                  <a:srgbClr val="000000"/>
                </a:solidFill>
                <a:effectLst/>
                <a:latin typeface="Times New Roman" panose="02020603050405020304" pitchFamily="18" charset="0"/>
                <a:ea typeface="Calibri" panose="020F0502020204030204" pitchFamily="34" charset="0"/>
              </a:rPr>
              <a:t>vệ</a:t>
            </a:r>
            <a:endParaRPr lang="en-US" altLang="Arial" sz="32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9EBAC93-7170-A702-292B-5A7E75CBCEF7}"/>
              </a:ext>
            </a:extLst>
          </p:cNvPr>
          <p:cNvSpPr txBox="1"/>
          <p:nvPr/>
        </p:nvSpPr>
        <p:spPr>
          <a:xfrm>
            <a:off x="937460" y="489968"/>
            <a:ext cx="10363188" cy="1953420"/>
          </a:xfrm>
          <a:prstGeom prst="rect">
            <a:avLst/>
          </a:prstGeom>
          <a:solidFill>
            <a:schemeClr val="accent6">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wrap="square" anchor="ctr">
            <a:spAutoFit/>
          </a:bodyPr>
          <a:lstStyle/>
          <a:p>
            <a:pPr algn="just">
              <a:lnSpc>
                <a:spcPct val="150000"/>
              </a:lnSpc>
              <a:spcBef>
                <a:spcPts val="300"/>
              </a:spcBef>
              <a:spcAft>
                <a:spcPts val="300"/>
              </a:spcAft>
            </a:pPr>
            <a:r>
              <a:rPr lang="fr-FR" sz="2800" kern="0" dirty="0" err="1">
                <a:solidFill>
                  <a:schemeClr val="bg1"/>
                </a:solidFill>
                <a:effectLst/>
                <a:latin typeface="Times New Roman" panose="02020603050405020304" pitchFamily="18" charset="0"/>
                <a:ea typeface="Calibri" panose="020F0502020204030204" pitchFamily="34" charset="0"/>
              </a:rPr>
              <a:t>Lực</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lượng</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vũ</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trang</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nhân</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dân</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Việt</a:t>
            </a:r>
            <a:r>
              <a:rPr lang="fr-FR" sz="2800" kern="0" dirty="0">
                <a:solidFill>
                  <a:schemeClr val="bg1"/>
                </a:solidFill>
                <a:effectLst/>
                <a:latin typeface="Times New Roman" panose="02020603050405020304" pitchFamily="18" charset="0"/>
                <a:ea typeface="Calibri" panose="020F0502020204030204" pitchFamily="34" charset="0"/>
              </a:rPr>
              <a:t> Nam là </a:t>
            </a:r>
            <a:r>
              <a:rPr lang="fr-FR" sz="2800" kern="0" dirty="0" err="1">
                <a:solidFill>
                  <a:schemeClr val="bg1"/>
                </a:solidFill>
                <a:effectLst/>
                <a:latin typeface="Times New Roman" panose="02020603050405020304" pitchFamily="18" charset="0"/>
                <a:ea typeface="Calibri" panose="020F0502020204030204" pitchFamily="34" charset="0"/>
              </a:rPr>
              <a:t>tổ</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chức</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vũ</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trang</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và</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bán</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vũ</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trang</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của</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nhân</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dân</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Việt</a:t>
            </a:r>
            <a:r>
              <a:rPr lang="fr-FR" sz="2800" kern="0" dirty="0">
                <a:solidFill>
                  <a:schemeClr val="bg1"/>
                </a:solidFill>
                <a:effectLst/>
                <a:latin typeface="Times New Roman" panose="02020603050405020304" pitchFamily="18" charset="0"/>
                <a:ea typeface="Calibri" panose="020F0502020204030204" pitchFamily="34" charset="0"/>
              </a:rPr>
              <a:t> Nam do </a:t>
            </a:r>
            <a:r>
              <a:rPr lang="fr-FR" sz="2800" kern="0" dirty="0" err="1">
                <a:solidFill>
                  <a:schemeClr val="bg1"/>
                </a:solidFill>
                <a:effectLst/>
                <a:latin typeface="Times New Roman" panose="02020603050405020304" pitchFamily="18" charset="0"/>
                <a:ea typeface="Calibri" panose="020F0502020204030204" pitchFamily="34" charset="0"/>
              </a:rPr>
              <a:t>Đảng</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Cộng</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sản</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Việt</a:t>
            </a:r>
            <a:r>
              <a:rPr lang="fr-FR" sz="2800" kern="0" dirty="0">
                <a:solidFill>
                  <a:schemeClr val="bg1"/>
                </a:solidFill>
                <a:effectLst/>
                <a:latin typeface="Times New Roman" panose="02020603050405020304" pitchFamily="18" charset="0"/>
                <a:ea typeface="Calibri" panose="020F0502020204030204" pitchFamily="34" charset="0"/>
              </a:rPr>
              <a:t> Nam </a:t>
            </a:r>
            <a:r>
              <a:rPr lang="fr-FR" sz="2800" kern="0" dirty="0" err="1">
                <a:solidFill>
                  <a:schemeClr val="bg1"/>
                </a:solidFill>
                <a:effectLst/>
                <a:latin typeface="Times New Roman" panose="02020603050405020304" pitchFamily="18" charset="0"/>
                <a:ea typeface="Calibri" panose="020F0502020204030204" pitchFamily="34" charset="0"/>
              </a:rPr>
              <a:t>lãnh</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đạo</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Nhà</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nước</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Cộng</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hòa</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xã</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hội</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chủ</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nghĩa</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Việt</a:t>
            </a:r>
            <a:r>
              <a:rPr lang="fr-FR" sz="2800" kern="0" dirty="0">
                <a:solidFill>
                  <a:schemeClr val="bg1"/>
                </a:solidFill>
                <a:effectLst/>
                <a:latin typeface="Times New Roman" panose="02020603050405020304" pitchFamily="18" charset="0"/>
                <a:ea typeface="Calibri" panose="020F0502020204030204" pitchFamily="34" charset="0"/>
              </a:rPr>
              <a:t> Nam </a:t>
            </a:r>
            <a:r>
              <a:rPr lang="fr-FR" sz="2800" kern="0" dirty="0" err="1">
                <a:solidFill>
                  <a:schemeClr val="bg1"/>
                </a:solidFill>
                <a:effectLst/>
                <a:latin typeface="Times New Roman" panose="02020603050405020304" pitchFamily="18" charset="0"/>
                <a:ea typeface="Calibri" panose="020F0502020204030204" pitchFamily="34" charset="0"/>
              </a:rPr>
              <a:t>quản</a:t>
            </a:r>
            <a:r>
              <a:rPr lang="fr-FR" sz="2800" kern="0" dirty="0">
                <a:solidFill>
                  <a:schemeClr val="bg1"/>
                </a:solidFill>
                <a:effectLst/>
                <a:latin typeface="Times New Roman" panose="02020603050405020304" pitchFamily="18" charset="0"/>
                <a:ea typeface="Calibri" panose="020F0502020204030204" pitchFamily="34" charset="0"/>
              </a:rPr>
              <a:t> </a:t>
            </a:r>
            <a:r>
              <a:rPr lang="fr-FR" sz="2800" kern="0" dirty="0" err="1">
                <a:solidFill>
                  <a:schemeClr val="bg1"/>
                </a:solidFill>
                <a:effectLst/>
                <a:latin typeface="Times New Roman" panose="02020603050405020304" pitchFamily="18" charset="0"/>
                <a:ea typeface="Calibri" panose="020F0502020204030204" pitchFamily="34" charset="0"/>
              </a:rPr>
              <a:t>lý</a:t>
            </a:r>
            <a:endParaRPr lang="en-VN"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Down Arrow 1">
            <a:extLst>
              <a:ext uri="{FF2B5EF4-FFF2-40B4-BE49-F238E27FC236}">
                <a16:creationId xmlns:a16="http://schemas.microsoft.com/office/drawing/2014/main" id="{24553AAD-47D1-C5DB-7F55-7EFBA30FA0DD}"/>
              </a:ext>
            </a:extLst>
          </p:cNvPr>
          <p:cNvSpPr/>
          <p:nvPr/>
        </p:nvSpPr>
        <p:spPr>
          <a:xfrm>
            <a:off x="1241039" y="3200097"/>
            <a:ext cx="775854" cy="457805"/>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Down Arrow 6">
            <a:extLst>
              <a:ext uri="{FF2B5EF4-FFF2-40B4-BE49-F238E27FC236}">
                <a16:creationId xmlns:a16="http://schemas.microsoft.com/office/drawing/2014/main" id="{06612BBA-8FC9-3269-E868-75D8A2373FCE}"/>
              </a:ext>
            </a:extLst>
          </p:cNvPr>
          <p:cNvSpPr/>
          <p:nvPr/>
        </p:nvSpPr>
        <p:spPr>
          <a:xfrm>
            <a:off x="5343200" y="3148710"/>
            <a:ext cx="775854" cy="457805"/>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Down Arrow 8">
            <a:extLst>
              <a:ext uri="{FF2B5EF4-FFF2-40B4-BE49-F238E27FC236}">
                <a16:creationId xmlns:a16="http://schemas.microsoft.com/office/drawing/2014/main" id="{82A772FC-6CFE-F198-E722-7322B4E7F181}"/>
              </a:ext>
            </a:extLst>
          </p:cNvPr>
          <p:cNvSpPr/>
          <p:nvPr/>
        </p:nvSpPr>
        <p:spPr>
          <a:xfrm>
            <a:off x="9406328" y="3148710"/>
            <a:ext cx="775854" cy="457805"/>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017055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15EEAE0-5900-D570-2F1C-605A75B5774B}"/>
              </a:ext>
            </a:extLst>
          </p:cNvPr>
          <p:cNvGraphicFramePr>
            <a:graphicFrameLocks noGrp="1"/>
          </p:cNvGraphicFramePr>
          <p:nvPr>
            <p:extLst>
              <p:ext uri="{D42A27DB-BD31-4B8C-83A1-F6EECF244321}">
                <p14:modId xmlns:p14="http://schemas.microsoft.com/office/powerpoint/2010/main" val="573586671"/>
              </p:ext>
            </p:extLst>
          </p:nvPr>
        </p:nvGraphicFramePr>
        <p:xfrm>
          <a:off x="69574" y="198120"/>
          <a:ext cx="12052852" cy="6461760"/>
        </p:xfrm>
        <a:graphic>
          <a:graphicData uri="http://schemas.openxmlformats.org/drawingml/2006/table">
            <a:tbl>
              <a:tblPr firstRow="1" bandRow="1">
                <a:tableStyleId>{5C22544A-7EE6-4342-B048-85BDC9FD1C3A}</a:tableStyleId>
              </a:tblPr>
              <a:tblGrid>
                <a:gridCol w="848285">
                  <a:extLst>
                    <a:ext uri="{9D8B030D-6E8A-4147-A177-3AD203B41FA5}">
                      <a16:colId xmlns:a16="http://schemas.microsoft.com/office/drawing/2014/main" val="1678095250"/>
                    </a:ext>
                  </a:extLst>
                </a:gridCol>
                <a:gridCol w="3566728">
                  <a:extLst>
                    <a:ext uri="{9D8B030D-6E8A-4147-A177-3AD203B41FA5}">
                      <a16:colId xmlns:a16="http://schemas.microsoft.com/office/drawing/2014/main" val="4022447108"/>
                    </a:ext>
                  </a:extLst>
                </a:gridCol>
                <a:gridCol w="7637839">
                  <a:extLst>
                    <a:ext uri="{9D8B030D-6E8A-4147-A177-3AD203B41FA5}">
                      <a16:colId xmlns:a16="http://schemas.microsoft.com/office/drawing/2014/main" val="2430884805"/>
                    </a:ext>
                  </a:extLst>
                </a:gridCol>
              </a:tblGrid>
              <a:tr h="366736">
                <a:tc>
                  <a:txBody>
                    <a:bodyPr/>
                    <a:lstStyle/>
                    <a:p>
                      <a:pPr>
                        <a:lnSpc>
                          <a:spcPct val="100000"/>
                        </a:lnSpc>
                      </a:pPr>
                      <a:r>
                        <a:rPr lang="en-VN" sz="2000" dirty="0">
                          <a:solidFill>
                            <a:schemeClr val="bg1"/>
                          </a:solidFill>
                        </a:rPr>
                        <a:t>STT</a:t>
                      </a:r>
                    </a:p>
                  </a:txBody>
                  <a:tcPr>
                    <a:solidFill>
                      <a:schemeClr val="accent6"/>
                    </a:solidFill>
                  </a:tcPr>
                </a:tc>
                <a:tc>
                  <a:txBody>
                    <a:bodyPr/>
                    <a:lstStyle/>
                    <a:p>
                      <a:pPr>
                        <a:lnSpc>
                          <a:spcPct val="100000"/>
                        </a:lnSpc>
                      </a:pPr>
                      <a:r>
                        <a:rPr lang="en-VN" sz="2000" dirty="0">
                          <a:solidFill>
                            <a:schemeClr val="bg1"/>
                          </a:solidFill>
                        </a:rPr>
                        <a:t>Lực lượng vũ trang nhân dân thành phố Hải Phòng</a:t>
                      </a:r>
                    </a:p>
                  </a:txBody>
                  <a:tcPr>
                    <a:solidFill>
                      <a:schemeClr val="accent6"/>
                    </a:solidFill>
                  </a:tcPr>
                </a:tc>
                <a:tc>
                  <a:txBody>
                    <a:bodyPr/>
                    <a:lstStyle/>
                    <a:p>
                      <a:pPr>
                        <a:lnSpc>
                          <a:spcPct val="100000"/>
                        </a:lnSpc>
                      </a:pPr>
                      <a:r>
                        <a:rPr lang="en-VN" sz="2000" dirty="0">
                          <a:solidFill>
                            <a:schemeClr val="bg1"/>
                          </a:solidFill>
                        </a:rPr>
                        <a:t>Thành phần</a:t>
                      </a:r>
                    </a:p>
                  </a:txBody>
                  <a:tcPr>
                    <a:solidFill>
                      <a:schemeClr val="accent6"/>
                    </a:solidFill>
                  </a:tcPr>
                </a:tc>
                <a:extLst>
                  <a:ext uri="{0D108BD9-81ED-4DB2-BD59-A6C34878D82A}">
                    <a16:rowId xmlns:a16="http://schemas.microsoft.com/office/drawing/2014/main" val="79074079"/>
                  </a:ext>
                </a:extLst>
              </a:tr>
              <a:tr h="605275">
                <a:tc>
                  <a:txBody>
                    <a:bodyPr/>
                    <a:lstStyle/>
                    <a:p>
                      <a:pPr>
                        <a:lnSpc>
                          <a:spcPct val="100000"/>
                        </a:lnSpc>
                      </a:pPr>
                      <a:r>
                        <a:rPr lang="en-VN" sz="2000" dirty="0">
                          <a:solidFill>
                            <a:schemeClr val="bg1"/>
                          </a:solidFill>
                        </a:rPr>
                        <a:t>1</a:t>
                      </a:r>
                    </a:p>
                  </a:txBody>
                  <a:tcPr>
                    <a:solidFill>
                      <a:schemeClr val="accent6"/>
                    </a:solidFill>
                  </a:tcPr>
                </a:tc>
                <a:tc>
                  <a:txBody>
                    <a:bodyPr/>
                    <a:lstStyle/>
                    <a:p>
                      <a:pPr>
                        <a:lnSpc>
                          <a:spcPct val="100000"/>
                        </a:lnSpc>
                      </a:pPr>
                      <a:r>
                        <a:rPr lang="fr-FR" sz="2000" b="1" kern="1200" dirty="0" err="1">
                          <a:solidFill>
                            <a:schemeClr val="bg1"/>
                          </a:solidFill>
                          <a:effectLst/>
                          <a:latin typeface="+mn-lt"/>
                          <a:ea typeface="+mn-ea"/>
                          <a:cs typeface="+mn-cs"/>
                        </a:rPr>
                        <a:t>Lực</a:t>
                      </a:r>
                      <a:r>
                        <a:rPr lang="fr-FR" sz="2000" b="1" kern="1200" dirty="0">
                          <a:solidFill>
                            <a:schemeClr val="bg1"/>
                          </a:solidFill>
                          <a:effectLst/>
                          <a:latin typeface="+mn-lt"/>
                          <a:ea typeface="+mn-ea"/>
                          <a:cs typeface="+mn-cs"/>
                        </a:rPr>
                        <a:t> </a:t>
                      </a:r>
                      <a:r>
                        <a:rPr lang="fr-FR" sz="2000" b="1" kern="1200" dirty="0" err="1">
                          <a:solidFill>
                            <a:schemeClr val="bg1"/>
                          </a:solidFill>
                          <a:effectLst/>
                          <a:latin typeface="+mn-lt"/>
                          <a:ea typeface="+mn-ea"/>
                          <a:cs typeface="+mn-cs"/>
                        </a:rPr>
                        <a:t>lượng</a:t>
                      </a:r>
                      <a:r>
                        <a:rPr lang="fr-FR" sz="2000" b="1" kern="1200" dirty="0">
                          <a:solidFill>
                            <a:schemeClr val="bg1"/>
                          </a:solidFill>
                          <a:effectLst/>
                          <a:latin typeface="+mn-lt"/>
                          <a:ea typeface="+mn-ea"/>
                          <a:cs typeface="+mn-cs"/>
                        </a:rPr>
                        <a:t> </a:t>
                      </a:r>
                      <a:r>
                        <a:rPr lang="fr-FR" sz="2000" b="1" kern="1200" dirty="0" err="1">
                          <a:solidFill>
                            <a:schemeClr val="bg1"/>
                          </a:solidFill>
                          <a:effectLst/>
                          <a:latin typeface="+mn-lt"/>
                          <a:ea typeface="+mn-ea"/>
                          <a:cs typeface="+mn-cs"/>
                        </a:rPr>
                        <a:t>bộ</a:t>
                      </a:r>
                      <a:r>
                        <a:rPr lang="fr-FR" sz="2000" b="1" kern="1200" dirty="0">
                          <a:solidFill>
                            <a:schemeClr val="bg1"/>
                          </a:solidFill>
                          <a:effectLst/>
                          <a:latin typeface="+mn-lt"/>
                          <a:ea typeface="+mn-ea"/>
                          <a:cs typeface="+mn-cs"/>
                        </a:rPr>
                        <a:t> </a:t>
                      </a:r>
                      <a:r>
                        <a:rPr lang="fr-FR" sz="2000" b="1" kern="1200" dirty="0" err="1">
                          <a:solidFill>
                            <a:schemeClr val="bg1"/>
                          </a:solidFill>
                          <a:effectLst/>
                          <a:latin typeface="+mn-lt"/>
                          <a:ea typeface="+mn-ea"/>
                          <a:cs typeface="+mn-cs"/>
                        </a:rPr>
                        <a:t>đội</a:t>
                      </a:r>
                      <a:r>
                        <a:rPr lang="fr-FR" sz="2000" b="1" kern="1200" dirty="0">
                          <a:solidFill>
                            <a:schemeClr val="bg1"/>
                          </a:solidFill>
                          <a:effectLst/>
                          <a:latin typeface="+mn-lt"/>
                          <a:ea typeface="+mn-ea"/>
                          <a:cs typeface="+mn-cs"/>
                        </a:rPr>
                        <a:t> </a:t>
                      </a:r>
                      <a:r>
                        <a:rPr lang="fr-FR" sz="2000" b="1" kern="1200" dirty="0" err="1">
                          <a:solidFill>
                            <a:schemeClr val="bg1"/>
                          </a:solidFill>
                          <a:effectLst/>
                          <a:latin typeface="+mn-lt"/>
                          <a:ea typeface="+mn-ea"/>
                          <a:cs typeface="+mn-cs"/>
                        </a:rPr>
                        <a:t>địa</a:t>
                      </a:r>
                      <a:r>
                        <a:rPr lang="fr-FR" sz="2000" b="1" kern="1200" dirty="0">
                          <a:solidFill>
                            <a:schemeClr val="bg1"/>
                          </a:solidFill>
                          <a:effectLst/>
                          <a:latin typeface="+mn-lt"/>
                          <a:ea typeface="+mn-ea"/>
                          <a:cs typeface="+mn-cs"/>
                        </a:rPr>
                        <a:t> </a:t>
                      </a:r>
                      <a:r>
                        <a:rPr lang="fr-FR" sz="2000" b="1" kern="1200" dirty="0" err="1">
                          <a:solidFill>
                            <a:schemeClr val="bg1"/>
                          </a:solidFill>
                          <a:effectLst/>
                          <a:latin typeface="+mn-lt"/>
                          <a:ea typeface="+mn-ea"/>
                          <a:cs typeface="+mn-cs"/>
                        </a:rPr>
                        <a:t>phương</a:t>
                      </a:r>
                      <a:r>
                        <a:rPr lang="fr-FR" sz="2000" kern="1200" dirty="0">
                          <a:solidFill>
                            <a:schemeClr val="bg1"/>
                          </a:solidFill>
                          <a:effectLst/>
                          <a:latin typeface="+mn-lt"/>
                          <a:ea typeface="+mn-ea"/>
                          <a:cs typeface="+mn-cs"/>
                        </a:rPr>
                        <a:t> </a:t>
                      </a:r>
                      <a:endParaRPr lang="en-VN" sz="2000" dirty="0">
                        <a:solidFill>
                          <a:schemeClr val="bg1"/>
                        </a:solidFill>
                      </a:endParaRPr>
                    </a:p>
                  </a:txBody>
                  <a:tcPr>
                    <a:solidFill>
                      <a:schemeClr val="accent6"/>
                    </a:solidFill>
                  </a:tcPr>
                </a:tc>
                <a:tc>
                  <a:txBody>
                    <a:bodyPr/>
                    <a:lstStyle/>
                    <a:p>
                      <a:pPr>
                        <a:lnSpc>
                          <a:spcPct val="100000"/>
                        </a:lnSpc>
                      </a:pPr>
                      <a:r>
                        <a:rPr lang="vi-VN" sz="2000" kern="1200" dirty="0">
                          <a:solidFill>
                            <a:schemeClr val="bg1"/>
                          </a:solidFill>
                          <a:effectLst/>
                          <a:latin typeface="+mn-lt"/>
                          <a:ea typeface="+mn-ea"/>
                          <a:cs typeface="+mn-cs"/>
                        </a:rPr>
                        <a:t>+</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Lực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lượng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thường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trực</a:t>
                      </a:r>
                      <a:r>
                        <a:rPr lang="fr-FR" sz="2000" kern="1200" dirty="0">
                          <a:solidFill>
                            <a:schemeClr val="bg1"/>
                          </a:solidFill>
                          <a:effectLst/>
                          <a:latin typeface="+mn-lt"/>
                          <a:ea typeface="+mn-ea"/>
                          <a:cs typeface="+mn-cs"/>
                        </a:rPr>
                        <a:t>: bao </a:t>
                      </a:r>
                      <a:r>
                        <a:rPr lang="fr-FR" sz="2000" kern="1200" dirty="0" err="1">
                          <a:solidFill>
                            <a:schemeClr val="bg1"/>
                          </a:solidFill>
                          <a:effectLst/>
                          <a:latin typeface="+mn-lt"/>
                          <a:ea typeface="+mn-ea"/>
                          <a:cs typeface="+mn-cs"/>
                        </a:rPr>
                        <a:t>gồm</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cơ</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quan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Bộ</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Chỉ</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huy</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Quân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sự</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thành</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phố</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các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đơn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vị</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trực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thuộc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và</a:t>
                      </a:r>
                      <a:r>
                        <a:rPr lang="fr-FR" sz="2000" kern="1200" dirty="0">
                          <a:solidFill>
                            <a:schemeClr val="bg1"/>
                          </a:solidFill>
                          <a:effectLst/>
                          <a:latin typeface="+mn-lt"/>
                          <a:ea typeface="+mn-ea"/>
                          <a:cs typeface="+mn-cs"/>
                        </a:rPr>
                        <a:t> Ban </a:t>
                      </a:r>
                      <a:r>
                        <a:rPr lang="fr-FR" sz="2000" kern="1200" dirty="0" err="1">
                          <a:solidFill>
                            <a:schemeClr val="bg1"/>
                          </a:solidFill>
                          <a:effectLst/>
                          <a:latin typeface="+mn-lt"/>
                          <a:ea typeface="+mn-ea"/>
                          <a:cs typeface="+mn-cs"/>
                        </a:rPr>
                        <a:t>Chỉ</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huy</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Quân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sự</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quận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huyện</a:t>
                      </a:r>
                      <a:endParaRPr lang="en-VN" sz="2000" kern="1200" dirty="0">
                        <a:solidFill>
                          <a:schemeClr val="bg1"/>
                        </a:solidFill>
                        <a:effectLst/>
                        <a:latin typeface="+mn-lt"/>
                        <a:ea typeface="+mn-ea"/>
                        <a:cs typeface="+mn-cs"/>
                      </a:endParaRPr>
                    </a:p>
                    <a:p>
                      <a:pPr>
                        <a:lnSpc>
                          <a:spcPct val="100000"/>
                        </a:lnSpc>
                      </a:pPr>
                      <a:r>
                        <a:rPr lang="vi-VN" sz="2000" kern="1200" dirty="0">
                          <a:solidFill>
                            <a:schemeClr val="bg1"/>
                          </a:solidFill>
                          <a:effectLst/>
                          <a:latin typeface="+mn-lt"/>
                          <a:ea typeface="+mn-ea"/>
                          <a:cs typeface="+mn-cs"/>
                        </a:rPr>
                        <a:t>+</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Lực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lượng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dự</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bị</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động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viên</a:t>
                      </a:r>
                      <a:r>
                        <a:rPr lang="fr-FR" sz="2000" kern="1200" dirty="0">
                          <a:solidFill>
                            <a:schemeClr val="bg1"/>
                          </a:solidFill>
                          <a:effectLst/>
                          <a:latin typeface="+mn-lt"/>
                          <a:ea typeface="+mn-ea"/>
                          <a:cs typeface="+mn-cs"/>
                        </a:rPr>
                        <a:t>: bao </a:t>
                      </a:r>
                      <a:r>
                        <a:rPr lang="fr-FR" sz="2000" kern="1200" dirty="0" err="1">
                          <a:solidFill>
                            <a:schemeClr val="bg1"/>
                          </a:solidFill>
                          <a:effectLst/>
                          <a:latin typeface="+mn-lt"/>
                          <a:ea typeface="+mn-ea"/>
                          <a:cs typeface="+mn-cs"/>
                        </a:rPr>
                        <a:t>gồm</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quân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nhân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dự</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bị</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và</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phương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tiện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kỹ</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thuật</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dự</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bị</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đã</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được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đăng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ký</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quản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lý</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và</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sắp</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xếp</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vào</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đơn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vị</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dự</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bị</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động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viên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sẵn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sàng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trong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mọi</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tình</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huống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để</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bổ</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sung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cho</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lực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lượng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thường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trực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bất</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cứ</a:t>
                      </a:r>
                      <a:r>
                        <a:rPr lang="fr-FR" sz="2000" kern="1200" dirty="0">
                          <a:solidFill>
                            <a:schemeClr val="bg1"/>
                          </a:solidFill>
                          <a:effectLst/>
                          <a:latin typeface="+mn-lt"/>
                          <a:ea typeface="+mn-ea"/>
                          <a:cs typeface="+mn-cs"/>
                        </a:rPr>
                        <a:t> khi </a:t>
                      </a:r>
                      <a:r>
                        <a:rPr lang="fr-FR" sz="2000" kern="1200" dirty="0" err="1">
                          <a:solidFill>
                            <a:schemeClr val="bg1"/>
                          </a:solidFill>
                          <a:effectLst/>
                          <a:latin typeface="+mn-lt"/>
                          <a:ea typeface="+mn-ea"/>
                          <a:cs typeface="+mn-cs"/>
                        </a:rPr>
                        <a:t>nào</a:t>
                      </a:r>
                      <a:r>
                        <a:rPr lang="en-VN" sz="2000" dirty="0">
                          <a:solidFill>
                            <a:schemeClr val="bg1"/>
                          </a:solidFill>
                          <a:effectLst/>
                        </a:rPr>
                        <a:t> </a:t>
                      </a:r>
                      <a:endParaRPr lang="en-VN" sz="2000" dirty="0">
                        <a:solidFill>
                          <a:schemeClr val="bg1"/>
                        </a:solidFill>
                      </a:endParaRPr>
                    </a:p>
                  </a:txBody>
                  <a:tcPr>
                    <a:solidFill>
                      <a:schemeClr val="accent6"/>
                    </a:solidFill>
                  </a:tcPr>
                </a:tc>
                <a:extLst>
                  <a:ext uri="{0D108BD9-81ED-4DB2-BD59-A6C34878D82A}">
                    <a16:rowId xmlns:a16="http://schemas.microsoft.com/office/drawing/2014/main" val="4160539046"/>
                  </a:ext>
                </a:extLst>
              </a:tr>
              <a:tr h="605275">
                <a:tc>
                  <a:txBody>
                    <a:bodyPr/>
                    <a:lstStyle/>
                    <a:p>
                      <a:pPr>
                        <a:lnSpc>
                          <a:spcPct val="100000"/>
                        </a:lnSpc>
                      </a:pPr>
                      <a:r>
                        <a:rPr lang="en-VN" sz="2000" dirty="0">
                          <a:solidFill>
                            <a:schemeClr val="bg1"/>
                          </a:solidFill>
                        </a:rPr>
                        <a:t>2</a:t>
                      </a:r>
                    </a:p>
                  </a:txBody>
                  <a:tcPr>
                    <a:solidFill>
                      <a:schemeClr val="accent6"/>
                    </a:solidFill>
                  </a:tcPr>
                </a:tc>
                <a:tc>
                  <a:txBody>
                    <a:bodyPr/>
                    <a:lstStyle/>
                    <a:p>
                      <a:pPr>
                        <a:lnSpc>
                          <a:spcPct val="100000"/>
                        </a:lnSpc>
                      </a:pPr>
                      <a:r>
                        <a:rPr lang="fr-FR" sz="2000" b="1" kern="1200" dirty="0" err="1">
                          <a:solidFill>
                            <a:schemeClr val="bg1"/>
                          </a:solidFill>
                          <a:effectLst/>
                          <a:latin typeface="+mn-lt"/>
                          <a:ea typeface="+mn-ea"/>
                          <a:cs typeface="+mn-cs"/>
                        </a:rPr>
                        <a:t>Lực</a:t>
                      </a:r>
                      <a:r>
                        <a:rPr lang="fr-FR" sz="2000" b="1" kern="1200" dirty="0">
                          <a:solidFill>
                            <a:schemeClr val="bg1"/>
                          </a:solidFill>
                          <a:effectLst/>
                          <a:latin typeface="+mn-lt"/>
                          <a:ea typeface="+mn-ea"/>
                          <a:cs typeface="+mn-cs"/>
                        </a:rPr>
                        <a:t> </a:t>
                      </a:r>
                      <a:r>
                        <a:rPr lang="fr-FR" sz="2000" b="1" kern="1200" dirty="0" err="1">
                          <a:solidFill>
                            <a:schemeClr val="bg1"/>
                          </a:solidFill>
                          <a:effectLst/>
                          <a:latin typeface="+mn-lt"/>
                          <a:ea typeface="+mn-ea"/>
                          <a:cs typeface="+mn-cs"/>
                        </a:rPr>
                        <a:t>lượng</a:t>
                      </a:r>
                      <a:r>
                        <a:rPr lang="fr-FR" sz="2000" b="1" kern="1200" dirty="0">
                          <a:solidFill>
                            <a:schemeClr val="bg1"/>
                          </a:solidFill>
                          <a:effectLst/>
                          <a:latin typeface="+mn-lt"/>
                          <a:ea typeface="+mn-ea"/>
                          <a:cs typeface="+mn-cs"/>
                        </a:rPr>
                        <a:t> </a:t>
                      </a:r>
                      <a:r>
                        <a:rPr lang="fr-FR" sz="2000" b="1" kern="1200" dirty="0" err="1">
                          <a:solidFill>
                            <a:schemeClr val="bg1"/>
                          </a:solidFill>
                          <a:effectLst/>
                          <a:latin typeface="+mn-lt"/>
                          <a:ea typeface="+mn-ea"/>
                          <a:cs typeface="+mn-cs"/>
                        </a:rPr>
                        <a:t>dân</a:t>
                      </a:r>
                      <a:r>
                        <a:rPr lang="fr-FR" sz="2000" b="1" kern="1200" dirty="0">
                          <a:solidFill>
                            <a:schemeClr val="bg1"/>
                          </a:solidFill>
                          <a:effectLst/>
                          <a:latin typeface="+mn-lt"/>
                          <a:ea typeface="+mn-ea"/>
                          <a:cs typeface="+mn-cs"/>
                        </a:rPr>
                        <a:t> </a:t>
                      </a:r>
                      <a:r>
                        <a:rPr lang="fr-FR" sz="2000" b="1" kern="1200" dirty="0" err="1">
                          <a:solidFill>
                            <a:schemeClr val="bg1"/>
                          </a:solidFill>
                          <a:effectLst/>
                          <a:latin typeface="+mn-lt"/>
                          <a:ea typeface="+mn-ea"/>
                          <a:cs typeface="+mn-cs"/>
                        </a:rPr>
                        <a:t>quân</a:t>
                      </a:r>
                      <a:r>
                        <a:rPr lang="fr-FR" sz="2000" b="1" kern="1200" dirty="0">
                          <a:solidFill>
                            <a:schemeClr val="bg1"/>
                          </a:solidFill>
                          <a:effectLst/>
                          <a:latin typeface="+mn-lt"/>
                          <a:ea typeface="+mn-ea"/>
                          <a:cs typeface="+mn-cs"/>
                        </a:rPr>
                        <a:t> </a:t>
                      </a:r>
                      <a:r>
                        <a:rPr lang="fr-FR" sz="2000" b="1" kern="1200" dirty="0" err="1">
                          <a:solidFill>
                            <a:schemeClr val="bg1"/>
                          </a:solidFill>
                          <a:effectLst/>
                          <a:latin typeface="+mn-lt"/>
                          <a:ea typeface="+mn-ea"/>
                          <a:cs typeface="+mn-cs"/>
                        </a:rPr>
                        <a:t>tự</a:t>
                      </a:r>
                      <a:r>
                        <a:rPr lang="fr-FR" sz="2000" b="1" kern="1200" dirty="0">
                          <a:solidFill>
                            <a:schemeClr val="bg1"/>
                          </a:solidFill>
                          <a:effectLst/>
                          <a:latin typeface="+mn-lt"/>
                          <a:ea typeface="+mn-ea"/>
                          <a:cs typeface="+mn-cs"/>
                        </a:rPr>
                        <a:t> </a:t>
                      </a:r>
                      <a:r>
                        <a:rPr lang="fr-FR" sz="2000" b="1" kern="1200" dirty="0" err="1">
                          <a:solidFill>
                            <a:schemeClr val="bg1"/>
                          </a:solidFill>
                          <a:effectLst/>
                          <a:latin typeface="+mn-lt"/>
                          <a:ea typeface="+mn-ea"/>
                          <a:cs typeface="+mn-cs"/>
                        </a:rPr>
                        <a:t>vệ</a:t>
                      </a:r>
                      <a:r>
                        <a:rPr lang="fr-FR" sz="2000" kern="1200" dirty="0">
                          <a:solidFill>
                            <a:schemeClr val="bg1"/>
                          </a:solidFill>
                          <a:effectLst/>
                          <a:latin typeface="+mn-lt"/>
                          <a:ea typeface="+mn-ea"/>
                          <a:cs typeface="+mn-cs"/>
                        </a:rPr>
                        <a:t> </a:t>
                      </a:r>
                      <a:endParaRPr lang="en-VN" sz="2000" dirty="0">
                        <a:solidFill>
                          <a:schemeClr val="bg1"/>
                        </a:solidFill>
                      </a:endParaRPr>
                    </a:p>
                  </a:txBody>
                  <a:tcPr>
                    <a:solidFill>
                      <a:schemeClr val="accent6"/>
                    </a:solidFill>
                  </a:tcPr>
                </a:tc>
                <a:tc>
                  <a:txBody>
                    <a:bodyPr/>
                    <a:lstStyle/>
                    <a:p>
                      <a:pPr>
                        <a:lnSpc>
                          <a:spcPct val="100000"/>
                        </a:lnSpc>
                      </a:pPr>
                      <a:r>
                        <a:rPr lang="vi-VN" sz="2000" kern="1200" dirty="0">
                          <a:solidFill>
                            <a:schemeClr val="bg1"/>
                          </a:solidFill>
                          <a:effectLst/>
                          <a:latin typeface="+mn-lt"/>
                          <a:ea typeface="+mn-ea"/>
                          <a:cs typeface="+mn-cs"/>
                        </a:rPr>
                        <a:t>+</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Dân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quân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được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tổ</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chức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ở</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địa</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phương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cấp</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xã</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phường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thị</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trấn</a:t>
                      </a:r>
                      <a:r>
                        <a:rPr lang="fr-FR" sz="2000" kern="1200" dirty="0">
                          <a:solidFill>
                            <a:schemeClr val="bg1"/>
                          </a:solidFill>
                          <a:effectLst/>
                          <a:latin typeface="+mn-lt"/>
                          <a:ea typeface="+mn-ea"/>
                          <a:cs typeface="+mn-cs"/>
                        </a:rPr>
                        <a:t>.</a:t>
                      </a:r>
                      <a:endParaRPr lang="en-VN" sz="2000" kern="1200" dirty="0">
                        <a:solidFill>
                          <a:schemeClr val="bg1"/>
                        </a:solidFill>
                        <a:effectLst/>
                        <a:latin typeface="+mn-lt"/>
                        <a:ea typeface="+mn-ea"/>
                        <a:cs typeface="+mn-cs"/>
                      </a:endParaRPr>
                    </a:p>
                    <a:p>
                      <a:pPr>
                        <a:lnSpc>
                          <a:spcPct val="100000"/>
                        </a:lnSpc>
                      </a:pPr>
                      <a:r>
                        <a:rPr lang="vi-VN" sz="2000" kern="1200" dirty="0">
                          <a:solidFill>
                            <a:schemeClr val="bg1"/>
                          </a:solidFill>
                          <a:effectLst/>
                          <a:latin typeface="+mn-lt"/>
                          <a:ea typeface="+mn-ea"/>
                          <a:cs typeface="+mn-cs"/>
                        </a:rPr>
                        <a:t>+</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Tự</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vệ</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được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tổ</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chức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ở</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cơ</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quan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nhà</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nước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tổ</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chức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chính</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trị</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tổ</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chức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chính</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trị</a:t>
                      </a:r>
                      <a:r>
                        <a:rPr lang="fr-FR" sz="2000" kern="1200" dirty="0">
                          <a:solidFill>
                            <a:schemeClr val="bg1"/>
                          </a:solidFill>
                          <a:effectLst/>
                          <a:latin typeface="+mn-lt"/>
                          <a:ea typeface="+mn-ea"/>
                          <a:cs typeface="+mn-cs"/>
                        </a:rPr>
                        <a:t> - </a:t>
                      </a:r>
                      <a:r>
                        <a:rPr lang="fr-FR" sz="2000" kern="1200" dirty="0" err="1">
                          <a:solidFill>
                            <a:schemeClr val="bg1"/>
                          </a:solidFill>
                          <a:effectLst/>
                          <a:latin typeface="+mn-lt"/>
                          <a:ea typeface="+mn-ea"/>
                          <a:cs typeface="+mn-cs"/>
                        </a:rPr>
                        <a:t>xã</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hội</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đơn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vị</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sự</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nghiệp</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tổ</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chức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kinh</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tế</a:t>
                      </a:r>
                      <a:r>
                        <a:rPr lang="en-VN" sz="2000" dirty="0">
                          <a:solidFill>
                            <a:schemeClr val="bg1"/>
                          </a:solidFill>
                          <a:effectLst/>
                        </a:rPr>
                        <a:t> </a:t>
                      </a:r>
                      <a:endParaRPr lang="en-VN" sz="2000" dirty="0">
                        <a:solidFill>
                          <a:schemeClr val="bg1"/>
                        </a:solidFill>
                      </a:endParaRPr>
                    </a:p>
                  </a:txBody>
                  <a:tcPr>
                    <a:solidFill>
                      <a:schemeClr val="accent6"/>
                    </a:solidFill>
                  </a:tcPr>
                </a:tc>
                <a:extLst>
                  <a:ext uri="{0D108BD9-81ED-4DB2-BD59-A6C34878D82A}">
                    <a16:rowId xmlns:a16="http://schemas.microsoft.com/office/drawing/2014/main" val="1673559486"/>
                  </a:ext>
                </a:extLst>
              </a:tr>
              <a:tr h="605275">
                <a:tc>
                  <a:txBody>
                    <a:bodyPr/>
                    <a:lstStyle/>
                    <a:p>
                      <a:pPr>
                        <a:lnSpc>
                          <a:spcPct val="100000"/>
                        </a:lnSpc>
                      </a:pPr>
                      <a:r>
                        <a:rPr lang="en-VN" sz="2000" dirty="0">
                          <a:solidFill>
                            <a:schemeClr val="bg1"/>
                          </a:solidFill>
                        </a:rPr>
                        <a:t>3</a:t>
                      </a:r>
                    </a:p>
                  </a:txBody>
                  <a:tcPr>
                    <a:solidFill>
                      <a:schemeClr val="accent6"/>
                    </a:solidFill>
                  </a:tcPr>
                </a:tc>
                <a:tc>
                  <a:txBody>
                    <a:bodyPr/>
                    <a:lstStyle/>
                    <a:p>
                      <a:pPr>
                        <a:lnSpc>
                          <a:spcPct val="100000"/>
                        </a:lnSpc>
                      </a:pPr>
                      <a:r>
                        <a:rPr lang="fr-FR" sz="2000" b="1" kern="1200" dirty="0" err="1">
                          <a:solidFill>
                            <a:schemeClr val="bg1"/>
                          </a:solidFill>
                          <a:effectLst/>
                          <a:latin typeface="+mn-lt"/>
                          <a:ea typeface="+mn-ea"/>
                          <a:cs typeface="+mn-cs"/>
                        </a:rPr>
                        <a:t>Công</a:t>
                      </a:r>
                      <a:r>
                        <a:rPr lang="fr-FR" sz="2000" b="1" kern="1200" dirty="0">
                          <a:solidFill>
                            <a:schemeClr val="bg1"/>
                          </a:solidFill>
                          <a:effectLst/>
                          <a:latin typeface="+mn-lt"/>
                          <a:ea typeface="+mn-ea"/>
                          <a:cs typeface="+mn-cs"/>
                        </a:rPr>
                        <a:t> an </a:t>
                      </a:r>
                      <a:r>
                        <a:rPr lang="fr-FR" sz="2000" b="1" kern="1200" dirty="0" err="1">
                          <a:solidFill>
                            <a:schemeClr val="bg1"/>
                          </a:solidFill>
                          <a:effectLst/>
                          <a:latin typeface="+mn-lt"/>
                          <a:ea typeface="+mn-ea"/>
                          <a:cs typeface="+mn-cs"/>
                        </a:rPr>
                        <a:t>nhân</a:t>
                      </a:r>
                      <a:r>
                        <a:rPr lang="fr-FR" sz="2000" b="1" kern="1200" dirty="0">
                          <a:solidFill>
                            <a:schemeClr val="bg1"/>
                          </a:solidFill>
                          <a:effectLst/>
                          <a:latin typeface="+mn-lt"/>
                          <a:ea typeface="+mn-ea"/>
                          <a:cs typeface="+mn-cs"/>
                        </a:rPr>
                        <a:t> </a:t>
                      </a:r>
                      <a:r>
                        <a:rPr lang="fr-FR" sz="2000" b="1" kern="1200" dirty="0" err="1">
                          <a:solidFill>
                            <a:schemeClr val="bg1"/>
                          </a:solidFill>
                          <a:effectLst/>
                          <a:latin typeface="+mn-lt"/>
                          <a:ea typeface="+mn-ea"/>
                          <a:cs typeface="+mn-cs"/>
                        </a:rPr>
                        <a:t>dân</a:t>
                      </a:r>
                      <a:endParaRPr lang="en-VN" sz="2000" dirty="0">
                        <a:solidFill>
                          <a:schemeClr val="bg1"/>
                        </a:solidFill>
                      </a:endParaRPr>
                    </a:p>
                  </a:txBody>
                  <a:tcPr>
                    <a:solidFill>
                      <a:schemeClr val="accent6"/>
                    </a:solidFill>
                  </a:tcPr>
                </a:tc>
                <a:tc>
                  <a:txBody>
                    <a:bodyPr/>
                    <a:lstStyle/>
                    <a:p>
                      <a:pPr>
                        <a:lnSpc>
                          <a:spcPct val="100000"/>
                        </a:lnSpc>
                      </a:pPr>
                      <a:r>
                        <a:rPr lang="vi-VN"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Khối</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cơ</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quan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có</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khối</a:t>
                      </a:r>
                      <a:r>
                        <a:rPr lang="fr-FR" sz="2000" kern="1200" dirty="0">
                          <a:solidFill>
                            <a:schemeClr val="bg1"/>
                          </a:solidFill>
                          <a:effectLst/>
                          <a:latin typeface="+mn-lt"/>
                          <a:ea typeface="+mn-ea"/>
                          <a:cs typeface="+mn-cs"/>
                        </a:rPr>
                        <a:t> an </a:t>
                      </a:r>
                      <a:r>
                        <a:rPr lang="fr-FR" sz="2000" kern="1200" dirty="0" err="1">
                          <a:solidFill>
                            <a:schemeClr val="bg1"/>
                          </a:solidFill>
                          <a:effectLst/>
                          <a:latin typeface="+mn-lt"/>
                          <a:ea typeface="+mn-ea"/>
                          <a:cs typeface="+mn-cs"/>
                        </a:rPr>
                        <a:t>ninh</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khối</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cảnh</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sát</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khối</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xây</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dựng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lực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lượng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hậu</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cần</a:t>
                      </a:r>
                      <a:r>
                        <a:rPr lang="fr-FR" sz="2000" kern="1200" dirty="0">
                          <a:solidFill>
                            <a:schemeClr val="bg1"/>
                          </a:solidFill>
                          <a:effectLst/>
                          <a:latin typeface="+mn-lt"/>
                          <a:ea typeface="+mn-ea"/>
                          <a:cs typeface="+mn-cs"/>
                        </a:rPr>
                        <a:t>) </a:t>
                      </a:r>
                      <a:endParaRPr lang="en-VN" sz="2000" kern="1200" dirty="0">
                        <a:solidFill>
                          <a:schemeClr val="bg1"/>
                        </a:solidFill>
                        <a:effectLst/>
                        <a:latin typeface="+mn-lt"/>
                        <a:ea typeface="+mn-ea"/>
                        <a:cs typeface="+mn-cs"/>
                      </a:endParaRPr>
                    </a:p>
                    <a:p>
                      <a:pPr>
                        <a:lnSpc>
                          <a:spcPct val="100000"/>
                        </a:lnSpc>
                      </a:pPr>
                      <a:r>
                        <a:rPr lang="vi-VN"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khối</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các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đơn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vị</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trực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thuộc</a:t>
                      </a:r>
                      <a:r>
                        <a:rPr lang="fr-FR" sz="2000" kern="1200" dirty="0">
                          <a:solidFill>
                            <a:schemeClr val="bg1"/>
                          </a:solidFill>
                          <a:effectLst/>
                          <a:latin typeface="+mn-lt"/>
                          <a:ea typeface="+mn-ea"/>
                          <a:cs typeface="+mn-cs"/>
                        </a:rPr>
                        <a:t> (là </a:t>
                      </a:r>
                      <a:r>
                        <a:rPr lang="fr-FR" sz="2000" kern="1200" dirty="0" err="1">
                          <a:solidFill>
                            <a:schemeClr val="bg1"/>
                          </a:solidFill>
                          <a:effectLst/>
                          <a:latin typeface="+mn-lt"/>
                          <a:ea typeface="+mn-ea"/>
                          <a:cs typeface="+mn-cs"/>
                        </a:rPr>
                        <a:t>công</a:t>
                      </a:r>
                      <a:r>
                        <a:rPr lang="fr-FR" sz="2000" kern="1200" dirty="0">
                          <a:solidFill>
                            <a:schemeClr val="bg1"/>
                          </a:solidFill>
                          <a:effectLst/>
                          <a:latin typeface="+mn-lt"/>
                          <a:ea typeface="+mn-ea"/>
                          <a:cs typeface="+mn-cs"/>
                        </a:rPr>
                        <a:t> an </a:t>
                      </a:r>
                      <a:r>
                        <a:rPr lang="fr-FR" sz="2000" kern="1200" dirty="0" err="1">
                          <a:solidFill>
                            <a:schemeClr val="bg1"/>
                          </a:solidFill>
                          <a:effectLst/>
                          <a:latin typeface="+mn-lt"/>
                          <a:ea typeface="+mn-ea"/>
                          <a:cs typeface="+mn-cs"/>
                        </a:rPr>
                        <a:t>các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quận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huyện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trực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thuộc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thành</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phố</a:t>
                      </a:r>
                      <a:r>
                        <a:rPr lang="fr-FR" sz="2000" kern="1200" dirty="0">
                          <a:solidFill>
                            <a:schemeClr val="bg1"/>
                          </a:solidFill>
                          <a:effectLst/>
                          <a:latin typeface="+mn-lt"/>
                          <a:ea typeface="+mn-ea"/>
                          <a:cs typeface="+mn-cs"/>
                        </a:rPr>
                        <a:t>). </a:t>
                      </a:r>
                      <a:endParaRPr lang="en-VN" sz="2000" kern="1200" dirty="0">
                        <a:solidFill>
                          <a:schemeClr val="bg1"/>
                        </a:solidFill>
                        <a:effectLst/>
                        <a:latin typeface="+mn-lt"/>
                        <a:ea typeface="+mn-ea"/>
                        <a:cs typeface="+mn-cs"/>
                      </a:endParaRPr>
                    </a:p>
                    <a:p>
                      <a:pPr>
                        <a:lnSpc>
                          <a:spcPct val="100000"/>
                        </a:lnSpc>
                      </a:pPr>
                      <a:r>
                        <a:rPr lang="vi-VN"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Được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tổ</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chức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theo</a:t>
                      </a:r>
                      <a:r>
                        <a:rPr lang="fr-FR" sz="2000" kern="1200" dirty="0">
                          <a:solidFill>
                            <a:schemeClr val="bg1"/>
                          </a:solidFill>
                          <a:effectLst/>
                          <a:latin typeface="+mn-lt"/>
                          <a:ea typeface="+mn-ea"/>
                          <a:cs typeface="+mn-cs"/>
                        </a:rPr>
                        <a:t> 3 </a:t>
                      </a:r>
                      <a:r>
                        <a:rPr lang="fr-FR" sz="2000" kern="1200" dirty="0" err="1">
                          <a:solidFill>
                            <a:schemeClr val="bg1"/>
                          </a:solidFill>
                          <a:effectLst/>
                          <a:latin typeface="+mn-lt"/>
                          <a:ea typeface="+mn-ea"/>
                          <a:cs typeface="+mn-cs"/>
                        </a:rPr>
                        <a:t>cấp</a:t>
                      </a:r>
                      <a:r>
                        <a:rPr lang="fr-FR" sz="2000" kern="1200" dirty="0">
                          <a:solidFill>
                            <a:schemeClr val="bg1"/>
                          </a:solidFill>
                          <a:effectLst/>
                          <a:latin typeface="+mn-lt"/>
                          <a:ea typeface="+mn-ea"/>
                          <a:cs typeface="+mn-cs"/>
                        </a:rPr>
                        <a:t>:</a:t>
                      </a:r>
                      <a:endParaRPr lang="en-VN" sz="2000" kern="1200" dirty="0">
                        <a:solidFill>
                          <a:schemeClr val="bg1"/>
                        </a:solidFill>
                        <a:effectLst/>
                        <a:latin typeface="+mn-lt"/>
                        <a:ea typeface="+mn-ea"/>
                        <a:cs typeface="+mn-cs"/>
                      </a:endParaRPr>
                    </a:p>
                    <a:p>
                      <a:pPr>
                        <a:lnSpc>
                          <a:spcPct val="100000"/>
                        </a:lnSpc>
                      </a:pPr>
                      <a:r>
                        <a:rPr lang="vi-VN" sz="2000" kern="1200" dirty="0">
                          <a:solidFill>
                            <a:schemeClr val="bg1"/>
                          </a:solidFill>
                          <a:effectLst/>
                          <a:latin typeface="+mn-lt"/>
                          <a:ea typeface="+mn-ea"/>
                          <a:cs typeface="+mn-cs"/>
                        </a:rPr>
                        <a:t>+</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Công</a:t>
                      </a:r>
                      <a:r>
                        <a:rPr lang="fr-FR" sz="2000" kern="1200" dirty="0">
                          <a:solidFill>
                            <a:schemeClr val="bg1"/>
                          </a:solidFill>
                          <a:effectLst/>
                          <a:latin typeface="+mn-lt"/>
                          <a:ea typeface="+mn-ea"/>
                          <a:cs typeface="+mn-cs"/>
                        </a:rPr>
                        <a:t> an </a:t>
                      </a:r>
                      <a:r>
                        <a:rPr lang="fr-FR" sz="2000" kern="1200" dirty="0" err="1">
                          <a:solidFill>
                            <a:schemeClr val="bg1"/>
                          </a:solidFill>
                          <a:effectLst/>
                          <a:latin typeface="+mn-lt"/>
                          <a:ea typeface="+mn-ea"/>
                          <a:cs typeface="+mn-cs"/>
                        </a:rPr>
                        <a:t>cấp</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thành</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phố</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gồm</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các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phòng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nghiệp</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vụ</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và</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các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cơ</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quan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chức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năng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khác</a:t>
                      </a:r>
                      <a:r>
                        <a:rPr lang="fr-FR" sz="2000" kern="1200" dirty="0">
                          <a:solidFill>
                            <a:schemeClr val="bg1"/>
                          </a:solidFill>
                          <a:effectLst/>
                          <a:latin typeface="+mn-lt"/>
                          <a:ea typeface="+mn-ea"/>
                          <a:cs typeface="+mn-cs"/>
                        </a:rPr>
                        <a:t>).</a:t>
                      </a:r>
                      <a:endParaRPr lang="en-VN" sz="2000" kern="1200" dirty="0">
                        <a:solidFill>
                          <a:schemeClr val="bg1"/>
                        </a:solidFill>
                        <a:effectLst/>
                        <a:latin typeface="+mn-lt"/>
                        <a:ea typeface="+mn-ea"/>
                        <a:cs typeface="+mn-cs"/>
                      </a:endParaRPr>
                    </a:p>
                    <a:p>
                      <a:pPr>
                        <a:lnSpc>
                          <a:spcPct val="100000"/>
                        </a:lnSpc>
                      </a:pPr>
                      <a:r>
                        <a:rPr lang="fr-FR" sz="2000" kern="1200" dirty="0">
                          <a:solidFill>
                            <a:schemeClr val="bg1"/>
                          </a:solidFill>
                          <a:effectLst/>
                          <a:latin typeface="+mn-lt"/>
                          <a:ea typeface="+mn-ea"/>
                          <a:cs typeface="+mn-cs"/>
                        </a:rPr>
                        <a:t> </a:t>
                      </a:r>
                      <a:r>
                        <a:rPr lang="vi-VN"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Công</a:t>
                      </a:r>
                      <a:r>
                        <a:rPr lang="fr-FR" sz="2000" kern="1200" dirty="0">
                          <a:solidFill>
                            <a:schemeClr val="bg1"/>
                          </a:solidFill>
                          <a:effectLst/>
                          <a:latin typeface="+mn-lt"/>
                          <a:ea typeface="+mn-ea"/>
                          <a:cs typeface="+mn-cs"/>
                        </a:rPr>
                        <a:t> an </a:t>
                      </a:r>
                      <a:r>
                        <a:rPr lang="fr-FR" sz="2000" kern="1200" dirty="0" err="1">
                          <a:solidFill>
                            <a:schemeClr val="bg1"/>
                          </a:solidFill>
                          <a:effectLst/>
                          <a:latin typeface="+mn-lt"/>
                          <a:ea typeface="+mn-ea"/>
                          <a:cs typeface="+mn-cs"/>
                        </a:rPr>
                        <a:t>quận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huyện</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trực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thuộc</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thành</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phố</a:t>
                      </a:r>
                      <a:r>
                        <a:rPr lang="fr-FR" sz="2000" kern="1200" dirty="0">
                          <a:solidFill>
                            <a:schemeClr val="bg1"/>
                          </a:solidFill>
                          <a:effectLst/>
                          <a:latin typeface="+mn-lt"/>
                          <a:ea typeface="+mn-ea"/>
                          <a:cs typeface="+mn-cs"/>
                        </a:rPr>
                        <a:t>.</a:t>
                      </a:r>
                      <a:endParaRPr lang="en-VN" sz="2000" kern="1200" dirty="0">
                        <a:solidFill>
                          <a:schemeClr val="bg1"/>
                        </a:solidFill>
                        <a:effectLst/>
                        <a:latin typeface="+mn-lt"/>
                        <a:ea typeface="+mn-ea"/>
                        <a:cs typeface="+mn-cs"/>
                      </a:endParaRPr>
                    </a:p>
                    <a:p>
                      <a:pPr>
                        <a:lnSpc>
                          <a:spcPct val="100000"/>
                        </a:lnSpc>
                      </a:pPr>
                      <a:r>
                        <a:rPr lang="fr-FR" sz="2000" kern="1200" dirty="0">
                          <a:solidFill>
                            <a:schemeClr val="bg1"/>
                          </a:solidFill>
                          <a:effectLst/>
                          <a:latin typeface="+mn-lt"/>
                          <a:ea typeface="+mn-ea"/>
                          <a:cs typeface="+mn-cs"/>
                        </a:rPr>
                        <a:t> </a:t>
                      </a:r>
                      <a:r>
                        <a:rPr lang="vi-VN"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Công</a:t>
                      </a:r>
                      <a:r>
                        <a:rPr lang="fr-FR" sz="2000" kern="1200" dirty="0">
                          <a:solidFill>
                            <a:schemeClr val="bg1"/>
                          </a:solidFill>
                          <a:effectLst/>
                          <a:latin typeface="+mn-lt"/>
                          <a:ea typeface="+mn-ea"/>
                          <a:cs typeface="+mn-cs"/>
                        </a:rPr>
                        <a:t> an </a:t>
                      </a:r>
                      <a:r>
                        <a:rPr lang="fr-FR" sz="2000" kern="1200" dirty="0" err="1">
                          <a:solidFill>
                            <a:schemeClr val="bg1"/>
                          </a:solidFill>
                          <a:effectLst/>
                          <a:latin typeface="+mn-lt"/>
                          <a:ea typeface="+mn-ea"/>
                          <a:cs typeface="+mn-cs"/>
                        </a:rPr>
                        <a:t>xã</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phường</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thị</a:t>
                      </a:r>
                      <a:r>
                        <a:rPr lang="fr-FR" sz="2000" kern="1200" dirty="0">
                          <a:solidFill>
                            <a:schemeClr val="bg1"/>
                          </a:solidFill>
                          <a:effectLst/>
                          <a:latin typeface="+mn-lt"/>
                          <a:ea typeface="+mn-ea"/>
                          <a:cs typeface="+mn-cs"/>
                        </a:rPr>
                        <a:t> </a:t>
                      </a:r>
                      <a:r>
                        <a:rPr lang="fr-FR" sz="2000" kern="1200" dirty="0" err="1">
                          <a:solidFill>
                            <a:schemeClr val="bg1"/>
                          </a:solidFill>
                          <a:effectLst/>
                          <a:latin typeface="+mn-lt"/>
                          <a:ea typeface="+mn-ea"/>
                          <a:cs typeface="+mn-cs"/>
                        </a:rPr>
                        <a:t>trấn</a:t>
                      </a:r>
                      <a:r>
                        <a:rPr lang="en-VN" sz="2000" dirty="0">
                          <a:solidFill>
                            <a:schemeClr val="bg1"/>
                          </a:solidFill>
                          <a:effectLst/>
                        </a:rPr>
                        <a:t> </a:t>
                      </a:r>
                      <a:endParaRPr lang="en-VN" sz="2000" dirty="0">
                        <a:solidFill>
                          <a:schemeClr val="bg1"/>
                        </a:solidFill>
                      </a:endParaRPr>
                    </a:p>
                  </a:txBody>
                  <a:tcPr>
                    <a:solidFill>
                      <a:schemeClr val="accent6"/>
                    </a:solidFill>
                  </a:tcPr>
                </a:tc>
                <a:extLst>
                  <a:ext uri="{0D108BD9-81ED-4DB2-BD59-A6C34878D82A}">
                    <a16:rowId xmlns:a16="http://schemas.microsoft.com/office/drawing/2014/main" val="3126159590"/>
                  </a:ext>
                </a:extLst>
              </a:tr>
            </a:tbl>
          </a:graphicData>
        </a:graphic>
      </p:graphicFrame>
    </p:spTree>
    <p:extLst>
      <p:ext uri="{BB962C8B-B14F-4D97-AF65-F5344CB8AC3E}">
        <p14:creationId xmlns:p14="http://schemas.microsoft.com/office/powerpoint/2010/main" val="1751088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F39CE4-1894-DD38-4348-6012C2D75C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4059" y="230494"/>
            <a:ext cx="4854203" cy="3198506"/>
          </a:xfrm>
        </p:spPr>
      </p:pic>
      <p:pic>
        <p:nvPicPr>
          <p:cNvPr id="7" name="Picture 6">
            <a:extLst>
              <a:ext uri="{FF2B5EF4-FFF2-40B4-BE49-F238E27FC236}">
                <a16:creationId xmlns:a16="http://schemas.microsoft.com/office/drawing/2014/main" id="{4D2C9314-D4BF-DCC2-B816-C27E997B9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4059" y="3626687"/>
            <a:ext cx="4854203" cy="3042933"/>
          </a:xfrm>
          <a:prstGeom prst="rect">
            <a:avLst/>
          </a:prstGeom>
        </p:spPr>
      </p:pic>
      <p:pic>
        <p:nvPicPr>
          <p:cNvPr id="9" name="Picture 8">
            <a:extLst>
              <a:ext uri="{FF2B5EF4-FFF2-40B4-BE49-F238E27FC236}">
                <a16:creationId xmlns:a16="http://schemas.microsoft.com/office/drawing/2014/main" id="{8113CDB1-B52D-ECFF-213C-33203436A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38" y="3626687"/>
            <a:ext cx="5246246" cy="3054065"/>
          </a:xfrm>
          <a:prstGeom prst="rect">
            <a:avLst/>
          </a:prstGeom>
        </p:spPr>
      </p:pic>
      <p:pic>
        <p:nvPicPr>
          <p:cNvPr id="11" name="Picture 10">
            <a:extLst>
              <a:ext uri="{FF2B5EF4-FFF2-40B4-BE49-F238E27FC236}">
                <a16:creationId xmlns:a16="http://schemas.microsoft.com/office/drawing/2014/main" id="{411FFBB7-838F-BD17-EFFC-BE05EC0B0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738" y="275673"/>
            <a:ext cx="5246246" cy="3198506"/>
          </a:xfrm>
          <a:prstGeom prst="rect">
            <a:avLst/>
          </a:prstGeom>
        </p:spPr>
      </p:pic>
      <p:sp>
        <p:nvSpPr>
          <p:cNvPr id="12" name="Diamond 11">
            <a:extLst>
              <a:ext uri="{FF2B5EF4-FFF2-40B4-BE49-F238E27FC236}">
                <a16:creationId xmlns:a16="http://schemas.microsoft.com/office/drawing/2014/main" id="{AAC26605-4A44-5C0A-7633-A0B36E4A517D}"/>
              </a:ext>
            </a:extLst>
          </p:cNvPr>
          <p:cNvSpPr/>
          <p:nvPr/>
        </p:nvSpPr>
        <p:spPr>
          <a:xfrm>
            <a:off x="4770782" y="2150399"/>
            <a:ext cx="3101561" cy="3042933"/>
          </a:xfrm>
          <a:prstGeom prst="diamond">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dirty="0">
                <a:solidFill>
                  <a:srgbClr val="FF0000"/>
                </a:solidFill>
                <a:latin typeface="Arial" panose="020B0604020202020204" pitchFamily="34" charset="0"/>
                <a:cs typeface="Arial" panose="020B0604020202020204" pitchFamily="34" charset="0"/>
              </a:rPr>
              <a:t>LỰC LƯỢNG VŨ TRANG NHÂN DÂN THÀNH PHỐ HẢI PHÒNG</a:t>
            </a:r>
          </a:p>
        </p:txBody>
      </p:sp>
    </p:spTree>
    <p:extLst>
      <p:ext uri="{BB962C8B-B14F-4D97-AF65-F5344CB8AC3E}">
        <p14:creationId xmlns:p14="http://schemas.microsoft.com/office/powerpoint/2010/main" val="3631459108"/>
      </p:ext>
    </p:extLst>
  </p:cSld>
  <p:clrMapOvr>
    <a:masterClrMapping/>
  </p:clrMapOvr>
</p:sld>
</file>

<file path=ppt/theme/theme1.xml><?xml version="1.0" encoding="utf-8"?>
<a:theme xmlns:a="http://schemas.openxmlformats.org/drawingml/2006/main" name="Office Theme">
  <a:themeElements>
    <a:clrScheme name="Custom 38">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2775</Words>
  <Application>Microsoft Office PowerPoint</Application>
  <PresentationFormat>Widescreen</PresentationFormat>
  <Paragraphs>141</Paragraphs>
  <Slides>33</Slides>
  <Notes>8</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#9Slide02 Noi dung dai</vt:lpstr>
      <vt:lpstr>#9Slide02 Noi dung rat dai</vt:lpstr>
      <vt:lpstr>#9Slide03 IcielPanton Black</vt:lpstr>
      <vt:lpstr>#9Slide03 Roboto Bold</vt:lpstr>
      <vt:lpstr>#9Slide03 Roboto Condensed</vt:lpstr>
      <vt:lpstr>#9Slide03 Roboto Medium</vt:lpstr>
      <vt:lpstr>#9Slide03 SFU Futura_12</vt:lpstr>
      <vt:lpstr>#9Slide05 SVNUT Triumph</vt:lpstr>
      <vt:lpstr>#9Slide07 Cadena</vt:lpstr>
      <vt:lpstr>#9Slide07 IcielBaliho Script</vt:lpstr>
      <vt:lpstr>Arial</vt:lpstr>
      <vt:lpstr>Calibri</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Trang Ngô</cp:lastModifiedBy>
  <cp:revision>14</cp:revision>
  <dcterms:created xsi:type="dcterms:W3CDTF">2021-10-29T14:41:36Z</dcterms:created>
  <dcterms:modified xsi:type="dcterms:W3CDTF">2026-03-02T08:54:36Z</dcterms:modified>
</cp:coreProperties>
</file>