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58" r:id="rId5"/>
    <p:sldId id="275" r:id="rId6"/>
    <p:sldId id="276" r:id="rId7"/>
    <p:sldId id="267" r:id="rId8"/>
    <p:sldId id="259" r:id="rId9"/>
    <p:sldId id="266" r:id="rId10"/>
    <p:sldId id="260" r:id="rId11"/>
    <p:sldId id="265" r:id="rId12"/>
    <p:sldId id="261" r:id="rId13"/>
    <p:sldId id="269" r:id="rId14"/>
    <p:sldId id="270" r:id="rId15"/>
    <p:sldId id="271" r:id="rId16"/>
    <p:sldId id="272" r:id="rId17"/>
    <p:sldId id="263" r:id="rId18"/>
    <p:sldId id="26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C3EC9-0185-8B18-855D-7AF0B011D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75F09-F51F-507A-068C-2EED14AA4C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EF9CA-3874-9CA2-AD45-D1500D3B8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91E4A-BC31-9725-832C-48EB4DA50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0952C-1F55-81F4-D569-98498C66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3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32A80-1994-5177-6D5F-6924E2900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15F4D-28D4-7B8C-6663-FD4D7C388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A55E8-3627-BC43-09BF-8FB082E0C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7D7C2-D3D9-6C4F-AEFF-CEFC10614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D5796-C683-73D4-F1F8-56F372B70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81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F046A4-70C0-DE02-7350-027CBA70F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367AB4-25DD-0A24-BC54-17B1FD0AD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954DF-03A1-618A-69FB-DAE312462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235A1-E498-0444-5387-08503C15C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F2ECC-B429-D99B-9019-469324F24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6572D-EA14-F00C-8273-3AE964CD4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E96EF-2070-3784-ECAD-2FDCA8427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6EB09-47E3-E3B5-B6A2-E55E78BAA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A38C4-0413-77A4-367B-E3856D3C2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267E7-831C-672D-1594-F132C96FF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269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ED594-BD4A-0407-E21F-40DE1A33F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5571D-D800-2817-E112-FBC0507C6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2B974-63FC-64F4-ECFF-03E4603CC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5B500-487F-159C-E0F1-722F11E61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8E20C-E99A-F424-D479-1916FF8D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9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3F0C7-291D-28E9-189B-93559A48A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0ED31-9500-3B83-94A4-2CCC4E047D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5BAF5B-EE6E-EE5B-B150-1B421FD1B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9B6787-FBEC-606E-A790-F6C67979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3721B7-C1B2-C792-FBC7-DD986A563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40CBD0-FBA8-47B8-082A-9160408E3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8AD6F-6A0B-B416-53CF-6E9A879D7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66ADF-DD30-961E-B577-FD56EDC83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7C058-F861-7EE6-866F-887AA9653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9DD016-F526-A1C5-229B-D64AB975B8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0F25D-442D-C782-2478-14D99AFFD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9F7DF2-DB5A-7245-F56B-F0D48D1CD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6FB357-EB50-8163-8832-7CCD90B7D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5CD82A-CD97-C1BF-2278-6B6F8AA0C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01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A2221-5E30-B408-5BB7-02F59B094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A2EA7B-6C47-43E4-722E-20DFC5D52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38395B-5848-34DE-D527-49DC7BAFB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286923-B3F4-0E10-5231-DF6E4577E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3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5AA809-4347-5409-9B44-D0BBD5889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C651B6-C0CC-4042-C626-62A81D5B3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EA8FC-4D84-44A9-5609-0134A8637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8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D12B1-0C3C-9FDE-7FF0-5450962CB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1BFC1-9524-2282-3456-480B77921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0D197-93ED-3B6F-8D15-D0F26A133F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8109E-1442-71E4-08A0-6751E96B7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C2FF6-5034-432C-C157-187E2492B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905ED6-349E-018B-D8E1-EA14597F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23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75E90-498A-9D71-75A1-44F321119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07B8C8-CD77-80EB-3524-0DB5E11B00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ED6303-DF5C-F48F-F7D8-27503AA7D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D00A52-E0C2-5DDC-FD0B-67C74E996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1AC7-AEA3-4A49-B717-7B4306F1D6D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ED4703-910D-1FD3-4CE9-A272F95A7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695632-E0B0-030C-F6C9-3E7C0CFC7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83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55F8BD-53D4-65BB-D326-00D55B3C7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82495-F52F-FF0D-50B3-33B6911FF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7228F-3625-E42D-9486-E3DDED89EA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71AC7-AEA3-4A49-B717-7B4306F1D6D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40474-2145-3AF6-F3DA-B0198B02C0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45DA8-53B6-D60A-B050-B8DF2EC91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99517-5063-45CD-B465-5267E38AF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87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field of sunflowers&#10;&#10;Description automatically generated">
            <a:extLst>
              <a:ext uri="{FF2B5EF4-FFF2-40B4-BE49-F238E27FC236}">
                <a16:creationId xmlns:a16="http://schemas.microsoft.com/office/drawing/2014/main" id="{3323F526-995A-B330-A9DE-2319619D81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/>
          <a:stretch/>
        </p:blipFill>
        <p:spPr>
          <a:xfrm>
            <a:off x="20" y="-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649CBB-2CF4-0D93-CE81-3B85004E4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800" y="173246"/>
            <a:ext cx="10038080" cy="164015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VII</a:t>
            </a:r>
            <a:br>
              <a:rPr lang="en-US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 TRỌT CÔNG NGHỆ CAO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3DA8E9-61A4-25F9-5F00-ABD22A7E7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0" y="2732353"/>
            <a:ext cx="12192000" cy="3718721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23: GIỚI THIỆU VỀ TRỒNG TRỌT </a:t>
            </a:r>
          </a:p>
          <a:p>
            <a:r>
              <a:rPr lang="en-US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NGHỆ CAO</a:t>
            </a:r>
          </a:p>
        </p:txBody>
      </p:sp>
    </p:spTree>
    <p:extLst>
      <p:ext uri="{BB962C8B-B14F-4D97-AF65-F5344CB8AC3E}">
        <p14:creationId xmlns:p14="http://schemas.microsoft.com/office/powerpoint/2010/main" val="496455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B693-BD3F-0654-17A6-7276C58EE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520" y="789305"/>
            <a:ext cx="10515600" cy="453453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quyền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doanh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ngiệp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Lâm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Vĩnh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TP HCM,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Rịa-Vũng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Doanh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,…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37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B693-BD3F-0654-17A6-7276C58EE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040" y="497840"/>
            <a:ext cx="11272520" cy="602488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spcAft>
                <a:spcPts val="800"/>
              </a:spcAft>
              <a:buNone/>
            </a:pP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Doanh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gấp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– 3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thủy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 – 9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/ha/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gấp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– 3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1,2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tỉ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/ha/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gấp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 – 30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lần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582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CB6A3-2C03-55D8-5850-1F31EF62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0" y="87313"/>
            <a:ext cx="11805920" cy="739775"/>
          </a:xfrm>
        </p:spPr>
        <p:txBody>
          <a:bodyPr>
            <a:no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467D3-92E3-4F93-F5B9-76D38CCC5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3139440"/>
            <a:ext cx="11511280" cy="1452880"/>
          </a:xfrm>
        </p:spPr>
        <p:txBody>
          <a:bodyPr/>
          <a:lstStyle/>
          <a:p>
            <a:pPr marL="0" indent="0" algn="ctr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 LỜI:  PHẦN I: TRỒNG TRỌT CÔNG NGHỆ CAO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885961B-4CA5-228A-E137-F5D64CB05799}"/>
              </a:ext>
            </a:extLst>
          </p:cNvPr>
          <p:cNvSpPr txBox="1">
            <a:spLocks/>
          </p:cNvSpPr>
          <p:nvPr/>
        </p:nvSpPr>
        <p:spPr>
          <a:xfrm>
            <a:off x="193040" y="1163002"/>
            <a:ext cx="118059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b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5152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467D3-92E3-4F93-F5B9-76D38CCC5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680" y="2032000"/>
            <a:ext cx="10515600" cy="4570095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spcAft>
                <a:spcPts val="800"/>
              </a:spcAft>
              <a:buNone/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45468E-CB89-81B7-E7EF-C2E3601B59E0}"/>
              </a:ext>
            </a:extLst>
          </p:cNvPr>
          <p:cNvSpPr txBox="1">
            <a:spLocks/>
          </p:cNvSpPr>
          <p:nvPr/>
        </p:nvSpPr>
        <p:spPr>
          <a:xfrm>
            <a:off x="91440" y="132080"/>
            <a:ext cx="1180592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nâng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tưới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bón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6871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9AE2756-0FC4-4155-83E7-58AAAB63E7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689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247AB924-1B87-43FC-B7C7-B112D5C51A0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1CB6A3-2C03-55D8-5850-1F31EF62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38" y="475663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spcAft>
                <a:spcPts val="800"/>
              </a:spcAft>
            </a:pPr>
            <a:r>
              <a:rPr lang="en-US" sz="26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trọt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dirty="0">
                <a:solidFill>
                  <a:srgbClr val="FFFFFF"/>
                </a:solidFill>
                <a:effectLst/>
              </a:rPr>
              <a:t>?</a:t>
            </a:r>
          </a:p>
        </p:txBody>
      </p:sp>
      <p:pic>
        <p:nvPicPr>
          <p:cNvPr id="9" name="Picture 8" descr="A picture containing grass, greenhouse, building, field&#10;&#10;Description automatically generated">
            <a:extLst>
              <a:ext uri="{FF2B5EF4-FFF2-40B4-BE49-F238E27FC236}">
                <a16:creationId xmlns:a16="http://schemas.microsoft.com/office/drawing/2014/main" id="{BC2D79DF-024A-3A2A-0AC9-1C68C49606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" r="8718" b="-2"/>
          <a:stretch/>
        </p:blipFill>
        <p:spPr>
          <a:xfrm>
            <a:off x="50165" y="477749"/>
            <a:ext cx="3880641" cy="2844129"/>
          </a:xfrm>
          <a:prstGeom prst="rect">
            <a:avLst/>
          </a:prstGeom>
        </p:spPr>
      </p:pic>
      <p:pic>
        <p:nvPicPr>
          <p:cNvPr id="7" name="Picture 6" descr="A picture containing way, road, scene, highway&#10;&#10;Description automatically generated">
            <a:extLst>
              <a:ext uri="{FF2B5EF4-FFF2-40B4-BE49-F238E27FC236}">
                <a16:creationId xmlns:a16="http://schemas.microsoft.com/office/drawing/2014/main" id="{5426C2A6-324B-BB56-92FA-56C13BDB6E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4" t="21720" r="26521"/>
          <a:stretch/>
        </p:blipFill>
        <p:spPr>
          <a:xfrm>
            <a:off x="4200573" y="464642"/>
            <a:ext cx="3869937" cy="2844129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8DC98F-4057-4645-B948-F604F39A9C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534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 descr="Diagram&#10;&#10;Description automatically generated with low confidence">
            <a:extLst>
              <a:ext uri="{FF2B5EF4-FFF2-40B4-BE49-F238E27FC236}">
                <a16:creationId xmlns:a16="http://schemas.microsoft.com/office/drawing/2014/main" id="{BE1276FA-0200-E657-B147-F51761262D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4" t="1500" r="1637" b="24549"/>
          <a:stretch/>
        </p:blipFill>
        <p:spPr>
          <a:xfrm>
            <a:off x="8243996" y="420963"/>
            <a:ext cx="3897839" cy="2888536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AD2B705-4A9B-408D-AA80-4F41045E09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6B00C95-7FF6-DA7E-5BD2-965331E54041}"/>
              </a:ext>
            </a:extLst>
          </p:cNvPr>
          <p:cNvSpPr txBox="1"/>
          <p:nvPr/>
        </p:nvSpPr>
        <p:spPr>
          <a:xfrm>
            <a:off x="116515" y="3432771"/>
            <a:ext cx="3880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 ÁN Ở THÁI NGUYÊN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D70C4D-0C25-3389-9A90-E893A5957539}"/>
              </a:ext>
            </a:extLst>
          </p:cNvPr>
          <p:cNvSpPr txBox="1"/>
          <p:nvPr/>
        </p:nvSpPr>
        <p:spPr>
          <a:xfrm>
            <a:off x="4231314" y="3432771"/>
            <a:ext cx="3880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 ÁN Ở PHÚ YÊN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D44924-F266-FEAD-2987-DF7F6DD708FA}"/>
              </a:ext>
            </a:extLst>
          </p:cNvPr>
          <p:cNvSpPr txBox="1"/>
          <p:nvPr/>
        </p:nvSpPr>
        <p:spPr>
          <a:xfrm>
            <a:off x="8236291" y="3447493"/>
            <a:ext cx="3880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 ÁN Ở PHÚ QUỐC</a:t>
            </a:r>
          </a:p>
        </p:txBody>
      </p:sp>
    </p:spTree>
    <p:extLst>
      <p:ext uri="{BB962C8B-B14F-4D97-AF65-F5344CB8AC3E}">
        <p14:creationId xmlns:p14="http://schemas.microsoft.com/office/powerpoint/2010/main" val="157588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CB6A3-2C03-55D8-5850-1F31EF62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0" y="255905"/>
            <a:ext cx="11805920" cy="1325563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467D3-92E3-4F93-F5B9-76D38CCC5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680" y="1971040"/>
            <a:ext cx="10515600" cy="4631055"/>
          </a:xfrm>
        </p:spPr>
        <p:txBody>
          <a:bodyPr/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cáo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HS</a:t>
            </a:r>
          </a:p>
        </p:txBody>
      </p:sp>
    </p:spTree>
    <p:extLst>
      <p:ext uri="{BB962C8B-B14F-4D97-AF65-F5344CB8AC3E}">
        <p14:creationId xmlns:p14="http://schemas.microsoft.com/office/powerpoint/2010/main" val="115909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CB6A3-2C03-55D8-5850-1F31EF62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0" y="0"/>
            <a:ext cx="1180592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So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C0B4F4D-02A5-9157-0C6F-2D933E2BA3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9868480"/>
              </p:ext>
            </p:extLst>
          </p:nvPr>
        </p:nvGraphicFramePr>
        <p:xfrm>
          <a:off x="680720" y="1581469"/>
          <a:ext cx="10657842" cy="509934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59871">
                  <a:extLst>
                    <a:ext uri="{9D8B030D-6E8A-4147-A177-3AD203B41FA5}">
                      <a16:colId xmlns:a16="http://schemas.microsoft.com/office/drawing/2014/main" val="4290192737"/>
                    </a:ext>
                  </a:extLst>
                </a:gridCol>
                <a:gridCol w="3234609">
                  <a:extLst>
                    <a:ext uri="{9D8B030D-6E8A-4147-A177-3AD203B41FA5}">
                      <a16:colId xmlns:a16="http://schemas.microsoft.com/office/drawing/2014/main" val="1190981504"/>
                    </a:ext>
                  </a:extLst>
                </a:gridCol>
                <a:gridCol w="3444240">
                  <a:extLst>
                    <a:ext uri="{9D8B030D-6E8A-4147-A177-3AD203B41FA5}">
                      <a16:colId xmlns:a16="http://schemas.microsoft.com/office/drawing/2014/main" val="489681637"/>
                    </a:ext>
                  </a:extLst>
                </a:gridCol>
                <a:gridCol w="3119122">
                  <a:extLst>
                    <a:ext uri="{9D8B030D-6E8A-4147-A177-3AD203B41FA5}">
                      <a16:colId xmlns:a16="http://schemas.microsoft.com/office/drawing/2014/main" val="4050257001"/>
                    </a:ext>
                  </a:extLst>
                </a:gridCol>
              </a:tblGrid>
              <a:tr h="762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thống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5640954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9730159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5992987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suất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8733684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3379892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 giới hóa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1104816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 động hóa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3195122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 nghệ thông tin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9205134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 quả kinh tế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3416204"/>
                  </a:ext>
                </a:extLst>
              </a:tr>
              <a:tr h="473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 tư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6126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06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7D26C44-A5BE-AAEE-7D36-C4F348052D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903315"/>
              </p:ext>
            </p:extLst>
          </p:nvPr>
        </p:nvGraphicFramePr>
        <p:xfrm>
          <a:off x="0" y="307477"/>
          <a:ext cx="12192000" cy="678000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83646">
                  <a:extLst>
                    <a:ext uri="{9D8B030D-6E8A-4147-A177-3AD203B41FA5}">
                      <a16:colId xmlns:a16="http://schemas.microsoft.com/office/drawing/2014/main" val="766152657"/>
                    </a:ext>
                  </a:extLst>
                </a:gridCol>
                <a:gridCol w="3370640">
                  <a:extLst>
                    <a:ext uri="{9D8B030D-6E8A-4147-A177-3AD203B41FA5}">
                      <a16:colId xmlns:a16="http://schemas.microsoft.com/office/drawing/2014/main" val="2000387182"/>
                    </a:ext>
                  </a:extLst>
                </a:gridCol>
                <a:gridCol w="4154933">
                  <a:extLst>
                    <a:ext uri="{9D8B030D-6E8A-4147-A177-3AD203B41FA5}">
                      <a16:colId xmlns:a16="http://schemas.microsoft.com/office/drawing/2014/main" val="3669005010"/>
                    </a:ext>
                  </a:extLst>
                </a:gridCol>
                <a:gridCol w="3682781">
                  <a:extLst>
                    <a:ext uri="{9D8B030D-6E8A-4147-A177-3AD203B41FA5}">
                      <a16:colId xmlns:a16="http://schemas.microsoft.com/office/drawing/2014/main" val="2367373570"/>
                    </a:ext>
                  </a:extLst>
                </a:gridCol>
              </a:tblGrid>
              <a:tr h="6908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trọt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2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trọt</a:t>
                      </a:r>
                      <a:r>
                        <a:rPr lang="en-US" sz="2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2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thống</a:t>
                      </a:r>
                      <a:endParaRPr lang="en-US" sz="27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162043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lương nhiều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9973293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8441786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suất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gấp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2 -20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8494530"/>
                  </a:ext>
                </a:extLst>
              </a:tr>
              <a:tr h="9122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6121817"/>
                  </a:ext>
                </a:extLst>
              </a:tr>
              <a:tr h="6962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5968566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 động hóa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 yếu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4650962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 nghệ thông tin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 đại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1248728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 quả kinh tế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 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3419311"/>
                  </a:ext>
                </a:extLst>
              </a:tr>
              <a:tr h="4411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 tư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kiệm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7969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75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4C4BF-B446-C8D1-882B-92A184A65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3361"/>
            <a:ext cx="10515600" cy="1066800"/>
          </a:xfrm>
        </p:spPr>
        <p:txBody>
          <a:bodyPr>
            <a:normAutofit/>
          </a:bodyPr>
          <a:lstStyle/>
          <a:p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Vận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13AF4-38AC-DE2F-8551-ED3E7D82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" y="1398905"/>
            <a:ext cx="10515600" cy="218757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HS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thập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khắc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dirty="0">
                <a:solidFill>
                  <a:srgbClr val="001A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18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: Shape 32">
            <a:extLst>
              <a:ext uri="{FF2B5EF4-FFF2-40B4-BE49-F238E27FC236}">
                <a16:creationId xmlns:a16="http://schemas.microsoft.com/office/drawing/2014/main" id="{DB66F6E8-4D4A-4907-940A-774703A2D0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16005" y="5367908"/>
            <a:ext cx="3175996" cy="1490093"/>
          </a:xfrm>
          <a:custGeom>
            <a:avLst/>
            <a:gdLst>
              <a:gd name="connsiteX0" fmla="*/ 2485888 w 3175996"/>
              <a:gd name="connsiteY0" fmla="*/ 1490093 h 1490093"/>
              <a:gd name="connsiteX1" fmla="*/ 0 w 3175996"/>
              <a:gd name="connsiteY1" fmla="*/ 1490093 h 1490093"/>
              <a:gd name="connsiteX2" fmla="*/ 0 w 3175996"/>
              <a:gd name="connsiteY2" fmla="*/ 0 h 1490093"/>
              <a:gd name="connsiteX3" fmla="*/ 3175996 w 3175996"/>
              <a:gd name="connsiteY3" fmla="*/ 0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75996" h="1490093">
                <a:moveTo>
                  <a:pt x="2485888" y="1490093"/>
                </a:moveTo>
                <a:lnTo>
                  <a:pt x="0" y="1490093"/>
                </a:lnTo>
                <a:lnTo>
                  <a:pt x="0" y="0"/>
                </a:lnTo>
                <a:lnTo>
                  <a:pt x="317599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: Shape 34">
            <a:extLst>
              <a:ext uri="{FF2B5EF4-FFF2-40B4-BE49-F238E27FC236}">
                <a16:creationId xmlns:a16="http://schemas.microsoft.com/office/drawing/2014/main" id="{8F1F5A56-E82B-4FD5-9025-B72896FFBB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67908"/>
            <a:ext cx="9566296" cy="1490093"/>
          </a:xfrm>
          <a:custGeom>
            <a:avLst/>
            <a:gdLst>
              <a:gd name="connsiteX0" fmla="*/ 0 w 9566296"/>
              <a:gd name="connsiteY0" fmla="*/ 0 h 1490093"/>
              <a:gd name="connsiteX1" fmla="*/ 405267 w 9566296"/>
              <a:gd name="connsiteY1" fmla="*/ 0 h 1490093"/>
              <a:gd name="connsiteX2" fmla="*/ 631857 w 9566296"/>
              <a:gd name="connsiteY2" fmla="*/ 0 h 1490093"/>
              <a:gd name="connsiteX3" fmla="*/ 2451761 w 9566296"/>
              <a:gd name="connsiteY3" fmla="*/ 0 h 1490093"/>
              <a:gd name="connsiteX4" fmla="*/ 2901880 w 9566296"/>
              <a:gd name="connsiteY4" fmla="*/ 0 h 1490093"/>
              <a:gd name="connsiteX5" fmla="*/ 3641106 w 9566296"/>
              <a:gd name="connsiteY5" fmla="*/ 0 h 1490093"/>
              <a:gd name="connsiteX6" fmla="*/ 9566296 w 9566296"/>
              <a:gd name="connsiteY6" fmla="*/ 0 h 1490093"/>
              <a:gd name="connsiteX7" fmla="*/ 8876188 w 9566296"/>
              <a:gd name="connsiteY7" fmla="*/ 1490093 h 1490093"/>
              <a:gd name="connsiteX8" fmla="*/ 631857 w 9566296"/>
              <a:gd name="connsiteY8" fmla="*/ 1490093 h 1490093"/>
              <a:gd name="connsiteX9" fmla="*/ 405267 w 9566296"/>
              <a:gd name="connsiteY9" fmla="*/ 1490093 h 1490093"/>
              <a:gd name="connsiteX10" fmla="*/ 0 w 9566296"/>
              <a:gd name="connsiteY10" fmla="*/ 1490093 h 149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66296" h="1490093">
                <a:moveTo>
                  <a:pt x="0" y="0"/>
                </a:moveTo>
                <a:lnTo>
                  <a:pt x="405267" y="0"/>
                </a:lnTo>
                <a:lnTo>
                  <a:pt x="631857" y="0"/>
                </a:lnTo>
                <a:lnTo>
                  <a:pt x="2451761" y="0"/>
                </a:lnTo>
                <a:lnTo>
                  <a:pt x="2901880" y="0"/>
                </a:lnTo>
                <a:lnTo>
                  <a:pt x="3641106" y="0"/>
                </a:lnTo>
                <a:lnTo>
                  <a:pt x="9566296" y="0"/>
                </a:lnTo>
                <a:lnTo>
                  <a:pt x="8876188" y="1490093"/>
                </a:lnTo>
                <a:lnTo>
                  <a:pt x="631857" y="1490093"/>
                </a:lnTo>
                <a:lnTo>
                  <a:pt x="405267" y="1490093"/>
                </a:lnTo>
                <a:lnTo>
                  <a:pt x="0" y="1490093"/>
                </a:lnTo>
                <a:close/>
              </a:path>
            </a:pathLst>
          </a:cu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Content Placeholder 4" descr="A helicopter flying over a field&#10;&#10;Description automatically generated with low confidence">
            <a:extLst>
              <a:ext uri="{FF2B5EF4-FFF2-40B4-BE49-F238E27FC236}">
                <a16:creationId xmlns:a16="http://schemas.microsoft.com/office/drawing/2014/main" id="{66B72F60-DEEA-8E02-5081-935F839095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13" y="642938"/>
            <a:ext cx="2517775" cy="1449388"/>
          </a:xfr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B531E117-91CC-59F8-6C47-2299644000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025" y="642938"/>
            <a:ext cx="2979738" cy="14493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ACF46E9-2B50-C250-6D1C-F61C266621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42938"/>
            <a:ext cx="2532063" cy="144938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45608F10-53F4-5E0F-6D92-0C21504CB8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13" y="2163763"/>
            <a:ext cx="4611688" cy="2559050"/>
          </a:xfrm>
          <a:prstGeom prst="rect">
            <a:avLst/>
          </a:prstGeom>
        </p:spPr>
      </p:pic>
      <p:pic>
        <p:nvPicPr>
          <p:cNvPr id="15" name="Picture 14" descr="A picture containing text, grass&#10;&#10;Description automatically generated">
            <a:extLst>
              <a:ext uri="{FF2B5EF4-FFF2-40B4-BE49-F238E27FC236}">
                <a16:creationId xmlns:a16="http://schemas.microsoft.com/office/drawing/2014/main" id="{4F21D6DB-5A4E-0BFC-3DDA-498AFD8EDE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938" y="2163763"/>
            <a:ext cx="3489325" cy="2559050"/>
          </a:xfrm>
          <a:prstGeom prst="rect">
            <a:avLst/>
          </a:prstGeom>
        </p:spPr>
      </p:pic>
      <p:pic>
        <p:nvPicPr>
          <p:cNvPr id="17" name="Picture 16" descr="A picture containing grass, outdoor, field, green&#10;&#10;Description automatically generated">
            <a:extLst>
              <a:ext uri="{FF2B5EF4-FFF2-40B4-BE49-F238E27FC236}">
                <a16:creationId xmlns:a16="http://schemas.microsoft.com/office/drawing/2014/main" id="{FE020602-1E47-0B11-AC7C-F83D5AAAAB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113" y="642938"/>
            <a:ext cx="2124075" cy="1230313"/>
          </a:xfrm>
          <a:prstGeom prst="rect">
            <a:avLst/>
          </a:prstGeom>
        </p:spPr>
      </p:pic>
      <p:pic>
        <p:nvPicPr>
          <p:cNvPr id="11" name="Picture 10" descr="A picture containing indoor, preparing&#10;&#10;Description automatically generated">
            <a:extLst>
              <a:ext uri="{FF2B5EF4-FFF2-40B4-BE49-F238E27FC236}">
                <a16:creationId xmlns:a16="http://schemas.microsoft.com/office/drawing/2014/main" id="{594508E7-BB9C-4665-C103-F03A8265DFD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113" y="1943100"/>
            <a:ext cx="2124075" cy="1339850"/>
          </a:xfrm>
          <a:prstGeom prst="rect">
            <a:avLst/>
          </a:prstGeom>
        </p:spPr>
      </p:pic>
      <p:pic>
        <p:nvPicPr>
          <p:cNvPr id="19" name="Picture 18" descr="A group of people working in a rice field&#10;&#10;Description automatically generated with low confidence">
            <a:extLst>
              <a:ext uri="{FF2B5EF4-FFF2-40B4-BE49-F238E27FC236}">
                <a16:creationId xmlns:a16="http://schemas.microsoft.com/office/drawing/2014/main" id="{51150348-71DF-BB80-2010-C5E762DD086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113" y="3352800"/>
            <a:ext cx="2124075" cy="13700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53D4032-777F-B358-706C-34FE2A735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29884"/>
            <a:ext cx="8078342" cy="1096331"/>
          </a:xfrm>
        </p:spPr>
        <p:txBody>
          <a:bodyPr>
            <a:normAutofit/>
          </a:bodyPr>
          <a:lstStyle/>
          <a:p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B445535-E485-752E-E118-D1152BBF2C55}"/>
              </a:ext>
            </a:extLst>
          </p:cNvPr>
          <p:cNvSpPr txBox="1"/>
          <p:nvPr/>
        </p:nvSpPr>
        <p:spPr>
          <a:xfrm>
            <a:off x="925829" y="519651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DB8F1E-FF92-3D0F-6EA2-73A1445BC9C9}"/>
              </a:ext>
            </a:extLst>
          </p:cNvPr>
          <p:cNvSpPr txBox="1"/>
          <p:nvPr/>
        </p:nvSpPr>
        <p:spPr>
          <a:xfrm>
            <a:off x="6551613" y="397401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0BF55A-F693-9E44-E2D1-52303F191A66}"/>
              </a:ext>
            </a:extLst>
          </p:cNvPr>
          <p:cNvSpPr txBox="1"/>
          <p:nvPr/>
        </p:nvSpPr>
        <p:spPr>
          <a:xfrm>
            <a:off x="3500438" y="411152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C44F7BD-CABF-23D2-1DA5-F9E217EBCF39}"/>
              </a:ext>
            </a:extLst>
          </p:cNvPr>
          <p:cNvSpPr txBox="1"/>
          <p:nvPr/>
        </p:nvSpPr>
        <p:spPr>
          <a:xfrm>
            <a:off x="10791508" y="48663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33E875E-6E62-89C3-FF0A-41BD273F75F7}"/>
              </a:ext>
            </a:extLst>
          </p:cNvPr>
          <p:cNvSpPr txBox="1"/>
          <p:nvPr/>
        </p:nvSpPr>
        <p:spPr>
          <a:xfrm>
            <a:off x="925829" y="2092326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AD7D32-DC3E-3C52-F6C0-246F4DCD9AA0}"/>
              </a:ext>
            </a:extLst>
          </p:cNvPr>
          <p:cNvSpPr txBox="1"/>
          <p:nvPr/>
        </p:nvSpPr>
        <p:spPr>
          <a:xfrm>
            <a:off x="5612608" y="2079409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545A17E-79AA-A31A-7F7E-96DD55C8C1B7}"/>
              </a:ext>
            </a:extLst>
          </p:cNvPr>
          <p:cNvSpPr txBox="1"/>
          <p:nvPr/>
        </p:nvSpPr>
        <p:spPr>
          <a:xfrm>
            <a:off x="9062723" y="1799986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271F1FF-3728-86E7-FCED-BE3C6A4A25F5}"/>
              </a:ext>
            </a:extLst>
          </p:cNvPr>
          <p:cNvSpPr txBox="1"/>
          <p:nvPr/>
        </p:nvSpPr>
        <p:spPr>
          <a:xfrm>
            <a:off x="10794366" y="3235042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07D4359-4FE3-E573-CBF0-09351C1D3A3B}"/>
              </a:ext>
            </a:extLst>
          </p:cNvPr>
          <p:cNvSpPr txBox="1"/>
          <p:nvPr/>
        </p:nvSpPr>
        <p:spPr>
          <a:xfrm>
            <a:off x="8342630" y="5707230"/>
            <a:ext cx="374904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1, 2, 3, 5, 7 </a:t>
            </a:r>
          </a:p>
        </p:txBody>
      </p:sp>
    </p:spTree>
    <p:extLst>
      <p:ext uri="{BB962C8B-B14F-4D97-AF65-F5344CB8AC3E}">
        <p14:creationId xmlns:p14="http://schemas.microsoft.com/office/powerpoint/2010/main" val="2736476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E9C92-4F5A-BCB2-F595-164991EE3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920" y="213361"/>
            <a:ext cx="10515600" cy="113792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DEA10-04A5-2676-2C9F-CE1A02E32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12695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nhằm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nâng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thỏa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mãn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xã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đảm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bền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vững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11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DEA10-04A5-2676-2C9F-CE1A02E32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189864"/>
            <a:ext cx="10515600" cy="6403976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loT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Quy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tiên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kinh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tế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cao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đơn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vị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sản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2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5">
            <a:extLst>
              <a:ext uri="{FF2B5EF4-FFF2-40B4-BE49-F238E27FC236}">
                <a16:creationId xmlns:a16="http://schemas.microsoft.com/office/drawing/2014/main" id="{B63E10B8-7A5C-4E1D-BE92-AAA068608C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2" y="485804"/>
            <a:ext cx="5533524" cy="3510776"/>
          </a:xfrm>
          <a:prstGeom prst="rect">
            <a:avLst/>
          </a:prstGeom>
          <a:solidFill>
            <a:srgbClr val="FFFFFF"/>
          </a:solidFill>
          <a:ln w="63500">
            <a:solidFill>
              <a:srgbClr val="3A454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Graphical user interface, map&#10;&#10;Description automatically generated">
            <a:extLst>
              <a:ext uri="{FF2B5EF4-FFF2-40B4-BE49-F238E27FC236}">
                <a16:creationId xmlns:a16="http://schemas.microsoft.com/office/drawing/2014/main" id="{01729617-1873-043B-0824-9735168E36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86" y="787372"/>
            <a:ext cx="5192217" cy="29076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1C32068-6A8E-44A5-BE2D-65E7EC2DBF9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633" y="4157449"/>
            <a:ext cx="2686328" cy="2216840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indoor, preparing&#10;&#10;Description automatically generated">
            <a:extLst>
              <a:ext uri="{FF2B5EF4-FFF2-40B4-BE49-F238E27FC236}">
                <a16:creationId xmlns:a16="http://schemas.microsoft.com/office/drawing/2014/main" id="{E0BBD78F-AF79-8AF7-266B-8C5B237CB3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66" y="4508899"/>
            <a:ext cx="2333643" cy="151394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3940A33-AE5F-4FC1-AFFF-1BC5DD32E1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31827" y="4157449"/>
            <a:ext cx="2686328" cy="2216840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1A6078-4FCE-BEE2-3F29-9993E9A7EE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169" y="4559959"/>
            <a:ext cx="2333643" cy="145441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9310DD53-17D0-4A12-A0E2-72F33348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6188" y="485805"/>
            <a:ext cx="5511179" cy="5888484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grass, outdoor, outdoor object, farm machine&#10;&#10;Description automatically generated">
            <a:extLst>
              <a:ext uri="{FF2B5EF4-FFF2-40B4-BE49-F238E27FC236}">
                <a16:creationId xmlns:a16="http://schemas.microsoft.com/office/drawing/2014/main" id="{D50B223F-6CD0-ECF0-C954-2ED0FB1515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177" y="1692089"/>
            <a:ext cx="5157201" cy="347591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4EE7115-7F1E-8DC4-ADAF-A59667EC8860}"/>
              </a:ext>
            </a:extLst>
          </p:cNvPr>
          <p:cNvSpPr txBox="1"/>
          <p:nvPr/>
        </p:nvSpPr>
        <p:spPr>
          <a:xfrm>
            <a:off x="655287" y="3584187"/>
            <a:ext cx="5186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NGHỆ IoT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816360C-2FD3-92D3-1CBF-EA6458094FAB}"/>
              </a:ext>
            </a:extLst>
          </p:cNvPr>
          <p:cNvSpPr txBox="1"/>
          <p:nvPr/>
        </p:nvSpPr>
        <p:spPr>
          <a:xfrm>
            <a:off x="491523" y="5949421"/>
            <a:ext cx="268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 SINH HỌC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C9195A9-1062-7052-2129-6AE837F5A550}"/>
              </a:ext>
            </a:extLst>
          </p:cNvPr>
          <p:cNvSpPr txBox="1"/>
          <p:nvPr/>
        </p:nvSpPr>
        <p:spPr>
          <a:xfrm>
            <a:off x="3347304" y="5949420"/>
            <a:ext cx="268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ĐỘNG HÓA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F8A6E7-F03D-F171-5939-43D9D26C0293}"/>
              </a:ext>
            </a:extLst>
          </p:cNvPr>
          <p:cNvSpPr txBox="1"/>
          <p:nvPr/>
        </p:nvSpPr>
        <p:spPr>
          <a:xfrm>
            <a:off x="7700218" y="5469444"/>
            <a:ext cx="268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 GIỚI HÓA</a:t>
            </a:r>
          </a:p>
        </p:txBody>
      </p:sp>
    </p:spTree>
    <p:extLst>
      <p:ext uri="{BB962C8B-B14F-4D97-AF65-F5344CB8AC3E}">
        <p14:creationId xmlns:p14="http://schemas.microsoft.com/office/powerpoint/2010/main" val="62773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62ABC4B-37D8-4218-BDD8-6DF6A00C0C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8" name="Picture 17" descr="Diagram&#10;&#10;Description automatically generated">
            <a:extLst>
              <a:ext uri="{FF2B5EF4-FFF2-40B4-BE49-F238E27FC236}">
                <a16:creationId xmlns:a16="http://schemas.microsoft.com/office/drawing/2014/main" id="{50FB781C-0844-DA6E-4B4E-FC24B8A050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31" r="2" b="435"/>
          <a:stretch/>
        </p:blipFill>
        <p:spPr>
          <a:xfrm>
            <a:off x="321731" y="423332"/>
            <a:ext cx="5256110" cy="2794731"/>
          </a:xfrm>
          <a:prstGeom prst="rect">
            <a:avLst/>
          </a:prstGeom>
        </p:spPr>
      </p:pic>
      <p:pic>
        <p:nvPicPr>
          <p:cNvPr id="13" name="Picture 12" descr="A group of people in a greenhouse&#10;&#10;Description automatically generated with medium confidence">
            <a:extLst>
              <a:ext uri="{FF2B5EF4-FFF2-40B4-BE49-F238E27FC236}">
                <a16:creationId xmlns:a16="http://schemas.microsoft.com/office/drawing/2014/main" id="{757040FC-4090-2D45-5649-07D3624A8D9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21"/>
          <a:stretch/>
        </p:blipFill>
        <p:spPr>
          <a:xfrm>
            <a:off x="321731" y="3818341"/>
            <a:ext cx="5256110" cy="2584065"/>
          </a:xfrm>
          <a:prstGeom prst="rect">
            <a:avLst/>
          </a:prstGeom>
        </p:spPr>
      </p:pic>
      <p:pic>
        <p:nvPicPr>
          <p:cNvPr id="11" name="Content Placeholder 10" descr="A greenhouse with rows of plants&#10;&#10;Description automatically generated with low confidence">
            <a:extLst>
              <a:ext uri="{FF2B5EF4-FFF2-40B4-BE49-F238E27FC236}">
                <a16:creationId xmlns:a16="http://schemas.microsoft.com/office/drawing/2014/main" id="{5E9281AA-6CD5-6916-442D-0D2AFE2CF4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6" r="19464"/>
          <a:stretch/>
        </p:blipFill>
        <p:spPr>
          <a:xfrm>
            <a:off x="6195373" y="423333"/>
            <a:ext cx="5674897" cy="5979074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EF6541A-3715-4AFF-7B37-78C6EDAFCF16}"/>
              </a:ext>
            </a:extLst>
          </p:cNvPr>
          <p:cNvSpPr txBox="1"/>
          <p:nvPr/>
        </p:nvSpPr>
        <p:spPr>
          <a:xfrm>
            <a:off x="321730" y="3182037"/>
            <a:ext cx="5186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NGHỆ THÔNG TIN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7AEB1FD-2914-A659-6403-0B0F601E2571}"/>
              </a:ext>
            </a:extLst>
          </p:cNvPr>
          <p:cNvSpPr txBox="1"/>
          <p:nvPr/>
        </p:nvSpPr>
        <p:spPr>
          <a:xfrm>
            <a:off x="356523" y="6326675"/>
            <a:ext cx="5186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NGHỆ VẬT LIỆU MỚI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BB70C4-952C-C0E6-6749-316742CEA919}"/>
              </a:ext>
            </a:extLst>
          </p:cNvPr>
          <p:cNvSpPr txBox="1"/>
          <p:nvPr/>
        </p:nvSpPr>
        <p:spPr>
          <a:xfrm>
            <a:off x="6439558" y="6326674"/>
            <a:ext cx="5186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NGHỆ NHÀ KÍNH</a:t>
            </a:r>
          </a:p>
        </p:txBody>
      </p:sp>
    </p:spTree>
    <p:extLst>
      <p:ext uri="{BB962C8B-B14F-4D97-AF65-F5344CB8AC3E}">
        <p14:creationId xmlns:p14="http://schemas.microsoft.com/office/powerpoint/2010/main" val="363546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C0034-1604-5C77-7E15-2F53A2AFD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760" y="18255"/>
            <a:ext cx="10515600" cy="121110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1B2DB-F9CF-E789-3767-4228E3BA9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760" y="180530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Nâng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bón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Nâng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thiện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mở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rộng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3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C0034-1604-5C77-7E15-2F53A2AFD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1B2DB-F9CF-E789-3767-4228E3BA9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Chi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Thiếu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nguồn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lực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lượng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85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91DF-6EB4-20F9-4904-B49B401B6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" y="18255"/>
            <a:ext cx="11968480" cy="1325563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trạng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B693-BD3F-0654-17A6-7276C58EE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080" y="1470025"/>
            <a:ext cx="10515600" cy="2339975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2030”,…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15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846</Words>
  <Application>Microsoft Office PowerPoint</Application>
  <PresentationFormat>Widescreen</PresentationFormat>
  <Paragraphs>148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CHƯƠNG VII TRỒNG TRỌT CÔNG NGHỆ CAO</vt:lpstr>
      <vt:lpstr>Khởi động: Hình ảnh nào sau là mô hình nông nghiệp công nghệ cao? Vì sao?</vt:lpstr>
      <vt:lpstr>I. Trồng trọt công nghệ cao </vt:lpstr>
      <vt:lpstr>PowerPoint Presentation</vt:lpstr>
      <vt:lpstr>PowerPoint Presentation</vt:lpstr>
      <vt:lpstr>PowerPoint Presentation</vt:lpstr>
      <vt:lpstr>II. Ưu điểm và hạn chế của trồng trọt công nghệ cao. </vt:lpstr>
      <vt:lpstr>II. Ưu điểm và hạn chế của trồng trọt công nghệ cao. </vt:lpstr>
      <vt:lpstr>III. Thực trạng phát triển nông nghiệp công nghệ cao của Việt Nam </vt:lpstr>
      <vt:lpstr>PowerPoint Presentation</vt:lpstr>
      <vt:lpstr>PowerPoint Presentation</vt:lpstr>
      <vt:lpstr>Luyện tập: </vt:lpstr>
      <vt:lpstr>PowerPoint Presentation</vt:lpstr>
      <vt:lpstr>Câu 3: Kể tên một số doanh nghiệp Việt Nam đang đầu tư vào trồng trọt công nghệ cao. Những công nghệ mới nào đang được các doanh nghiệp áp dụng nhiều?</vt:lpstr>
      <vt:lpstr>Câu 4: Nêu một số công nghệ cao được áp dụng trong trồng trọt tại địa phương em. Những ưu điểm mà các công nghệ đó mang lại là gì?</vt:lpstr>
      <vt:lpstr>Câu 5: So sánh các đặc điểm chính giữa trồng trọt công nghệ cao và trồng trọt truyền thống: </vt:lpstr>
      <vt:lpstr>PowerPoint Presentation</vt:lpstr>
      <vt:lpstr>Vận dụng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Pham Van Dat</dc:creator>
  <cp:lastModifiedBy>STD</cp:lastModifiedBy>
  <cp:revision>42</cp:revision>
  <dcterms:created xsi:type="dcterms:W3CDTF">2022-08-11T01:41:02Z</dcterms:created>
  <dcterms:modified xsi:type="dcterms:W3CDTF">2026-03-14T03:16:48Z</dcterms:modified>
</cp:coreProperties>
</file>