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210 클레이토이" panose="020B0604020202020204" charset="-127"/>
      <p:regular r:id="rId9"/>
    </p:embeddedFont>
    <p:embeddedFont>
      <p:font typeface="Canva Sans" panose="020B0604020202020204" charset="0"/>
      <p:regular r:id="rId10"/>
    </p:embeddedFont>
    <p:embeddedFont>
      <p:font typeface="Fraunces" panose="020B0604020202020204" charset="0"/>
      <p:regular r:id="rId11"/>
    </p:embeddedFont>
    <p:embeddedFont>
      <p:font typeface="Calibri" panose="020F0502020204030204" pitchFamily="34" charset="0"/>
      <p:regular r:id="rId12"/>
      <p:bold r:id="rId13"/>
      <p:italic r:id="rId14"/>
      <p:boldItalic r:id="rId15"/>
    </p:embeddedFont>
    <p:embeddedFont>
      <p:font typeface="Fraunces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5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8.jpeg"/><Relationship Id="rId3" Type="http://schemas.openxmlformats.org/officeDocument/2006/relationships/image" Target="../media/image24.svg"/><Relationship Id="rId7" Type="http://schemas.openxmlformats.org/officeDocument/2006/relationships/image" Target="../media/image15.png"/><Relationship Id="rId12"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13.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jpeg"/><Relationship Id="rId3" Type="http://schemas.openxmlformats.org/officeDocument/2006/relationships/image" Target="../media/image24.svg"/><Relationship Id="rId7" Type="http://schemas.openxmlformats.org/officeDocument/2006/relationships/image" Target="../media/image15.png"/><Relationship Id="rId12"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17.pn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13.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2.jpeg"/><Relationship Id="rId3" Type="http://schemas.openxmlformats.org/officeDocument/2006/relationships/image" Target="../media/image24.svg"/><Relationship Id="rId7" Type="http://schemas.openxmlformats.org/officeDocument/2006/relationships/image" Target="../media/image15.png"/><Relationship Id="rId12"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7.pn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4.jpeg"/><Relationship Id="rId3" Type="http://schemas.openxmlformats.org/officeDocument/2006/relationships/image" Target="../media/image24.svg"/><Relationship Id="rId7" Type="http://schemas.openxmlformats.org/officeDocument/2006/relationships/image" Target="../media/image15.png"/><Relationship Id="rId12"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17.pn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13.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4.svg"/><Relationship Id="rId7" Type="http://schemas.openxmlformats.org/officeDocument/2006/relationships/image" Target="../media/image29.svg"/><Relationship Id="rId12"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26.sv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flipH="1">
            <a:off x="16099962" y="0"/>
            <a:ext cx="8212286" cy="8787466"/>
          </a:xfrm>
          <a:custGeom>
            <a:avLst/>
            <a:gdLst/>
            <a:ahLst/>
            <a:cxnLst/>
            <a:rect l="l" t="t" r="r" b="b"/>
            <a:pathLst>
              <a:path w="8212286" h="8787466">
                <a:moveTo>
                  <a:pt x="8212286" y="0"/>
                </a:moveTo>
                <a:lnTo>
                  <a:pt x="0" y="0"/>
                </a:lnTo>
                <a:lnTo>
                  <a:pt x="0" y="8787466"/>
                </a:lnTo>
                <a:lnTo>
                  <a:pt x="8212286" y="8787466"/>
                </a:lnTo>
                <a:lnTo>
                  <a:pt x="8212286"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408264" y="3158653"/>
            <a:ext cx="8212286" cy="8787466"/>
          </a:xfrm>
          <a:custGeom>
            <a:avLst/>
            <a:gdLst/>
            <a:ahLst/>
            <a:cxnLst/>
            <a:rect l="l" t="t" r="r" b="b"/>
            <a:pathLst>
              <a:path w="8212286" h="8787466">
                <a:moveTo>
                  <a:pt x="0" y="0"/>
                </a:moveTo>
                <a:lnTo>
                  <a:pt x="8212287" y="0"/>
                </a:lnTo>
                <a:lnTo>
                  <a:pt x="8212287" y="8787466"/>
                </a:lnTo>
                <a:lnTo>
                  <a:pt x="0" y="87874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12703889" y="7731493"/>
            <a:ext cx="5856587" cy="3286719"/>
            <a:chOff x="0" y="0"/>
            <a:chExt cx="7808783" cy="4382291"/>
          </a:xfrm>
        </p:grpSpPr>
        <p:sp>
          <p:nvSpPr>
            <p:cNvPr id="5" name="Freeform 5"/>
            <p:cNvSpPr/>
            <p:nvPr/>
          </p:nvSpPr>
          <p:spPr>
            <a:xfrm>
              <a:off x="3640423" y="668662"/>
              <a:ext cx="4168360" cy="3713630"/>
            </a:xfrm>
            <a:custGeom>
              <a:avLst/>
              <a:gdLst/>
              <a:ahLst/>
              <a:cxnLst/>
              <a:rect l="l" t="t" r="r" b="b"/>
              <a:pathLst>
                <a:path w="4168360" h="3713630">
                  <a:moveTo>
                    <a:pt x="0" y="0"/>
                  </a:moveTo>
                  <a:lnTo>
                    <a:pt x="4168360" y="0"/>
                  </a:lnTo>
                  <a:lnTo>
                    <a:pt x="4168360" y="3713629"/>
                  </a:lnTo>
                  <a:lnTo>
                    <a:pt x="0" y="37136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0" y="0"/>
              <a:ext cx="4918899" cy="4382291"/>
            </a:xfrm>
            <a:custGeom>
              <a:avLst/>
              <a:gdLst/>
              <a:ahLst/>
              <a:cxnLst/>
              <a:rect l="l" t="t" r="r" b="b"/>
              <a:pathLst>
                <a:path w="4918899" h="4382291">
                  <a:moveTo>
                    <a:pt x="4918899" y="0"/>
                  </a:moveTo>
                  <a:lnTo>
                    <a:pt x="0" y="0"/>
                  </a:lnTo>
                  <a:lnTo>
                    <a:pt x="0" y="4382291"/>
                  </a:lnTo>
                  <a:lnTo>
                    <a:pt x="4918899" y="4382291"/>
                  </a:lnTo>
                  <a:lnTo>
                    <a:pt x="4918899"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7" name="Freeform 7"/>
          <p:cNvSpPr/>
          <p:nvPr/>
        </p:nvSpPr>
        <p:spPr>
          <a:xfrm rot="-9992102">
            <a:off x="-1697237" y="-994887"/>
            <a:ext cx="5451874" cy="4619224"/>
          </a:xfrm>
          <a:custGeom>
            <a:avLst/>
            <a:gdLst/>
            <a:ahLst/>
            <a:cxnLst/>
            <a:rect l="l" t="t" r="r" b="b"/>
            <a:pathLst>
              <a:path w="5451874" h="4619224">
                <a:moveTo>
                  <a:pt x="0" y="0"/>
                </a:moveTo>
                <a:lnTo>
                  <a:pt x="5451874" y="0"/>
                </a:lnTo>
                <a:lnTo>
                  <a:pt x="5451874" y="4619224"/>
                </a:lnTo>
                <a:lnTo>
                  <a:pt x="0" y="461922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4394839" y="6558159"/>
            <a:ext cx="1760246" cy="1428733"/>
          </a:xfrm>
          <a:custGeom>
            <a:avLst/>
            <a:gdLst/>
            <a:ahLst/>
            <a:cxnLst/>
            <a:rect l="l" t="t" r="r" b="b"/>
            <a:pathLst>
              <a:path w="1760246" h="1428733">
                <a:moveTo>
                  <a:pt x="1760245" y="0"/>
                </a:moveTo>
                <a:lnTo>
                  <a:pt x="0" y="0"/>
                </a:lnTo>
                <a:lnTo>
                  <a:pt x="0" y="1428733"/>
                </a:lnTo>
                <a:lnTo>
                  <a:pt x="1760245" y="1428733"/>
                </a:lnTo>
                <a:lnTo>
                  <a:pt x="1760245"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9322622">
            <a:off x="-552388" y="-1027019"/>
            <a:ext cx="3529333" cy="4313629"/>
          </a:xfrm>
          <a:custGeom>
            <a:avLst/>
            <a:gdLst/>
            <a:ahLst/>
            <a:cxnLst/>
            <a:rect l="l" t="t" r="r" b="b"/>
            <a:pathLst>
              <a:path w="3529333" h="4313629">
                <a:moveTo>
                  <a:pt x="0" y="0"/>
                </a:moveTo>
                <a:lnTo>
                  <a:pt x="3529334" y="0"/>
                </a:lnTo>
                <a:lnTo>
                  <a:pt x="3529334" y="4313630"/>
                </a:lnTo>
                <a:lnTo>
                  <a:pt x="0" y="431363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1358498" y="2427614"/>
            <a:ext cx="15571004" cy="3642023"/>
          </a:xfrm>
          <a:prstGeom prst="rect">
            <a:avLst/>
          </a:prstGeom>
        </p:spPr>
        <p:txBody>
          <a:bodyPr lIns="0" tIns="0" rIns="0" bIns="0" rtlCol="0" anchor="t">
            <a:spAutoFit/>
          </a:bodyPr>
          <a:lstStyle/>
          <a:p>
            <a:pPr algn="ctr">
              <a:lnSpc>
                <a:spcPts val="7140"/>
              </a:lnSpc>
            </a:pPr>
            <a:r>
              <a:rPr lang="en-US" sz="5100" b="1" u="sng" spc="209" dirty="0">
                <a:solidFill>
                  <a:srgbClr val="359693"/>
                </a:solidFill>
                <a:latin typeface="Fraunces Bold"/>
                <a:ea typeface="Fraunces Bold"/>
                <a:cs typeface="Fraunces Bold"/>
                <a:sym typeface="Fraunces Bold"/>
              </a:rPr>
              <a:t>BÀI 25: </a:t>
            </a:r>
          </a:p>
          <a:p>
            <a:pPr algn="ctr">
              <a:lnSpc>
                <a:spcPts val="7140"/>
              </a:lnSpc>
            </a:pPr>
            <a:r>
              <a:rPr lang="en-US" sz="5100" b="1" spc="209" dirty="0">
                <a:solidFill>
                  <a:srgbClr val="359693"/>
                </a:solidFill>
                <a:latin typeface="Fraunces Bold"/>
                <a:ea typeface="Fraunces Bold"/>
                <a:cs typeface="Fraunces Bold"/>
                <a:sym typeface="Fraunces Bold"/>
              </a:rPr>
              <a:t>ỨNG DỤNG CÔNG NGHỆ SINH HỌC </a:t>
            </a:r>
          </a:p>
          <a:p>
            <a:pPr algn="ctr">
              <a:lnSpc>
                <a:spcPts val="7140"/>
              </a:lnSpc>
            </a:pPr>
            <a:r>
              <a:rPr lang="en-US" sz="5100" b="1" spc="209" dirty="0">
                <a:solidFill>
                  <a:srgbClr val="359693"/>
                </a:solidFill>
                <a:latin typeface="Fraunces Bold"/>
                <a:ea typeface="Fraunces Bold"/>
                <a:cs typeface="Fraunces Bold"/>
                <a:sym typeface="Fraunces Bold"/>
              </a:rPr>
              <a:t>TRONG PHÒNG, TRỊ BỆNH THUỶ SẢN </a:t>
            </a:r>
          </a:p>
          <a:p>
            <a:pPr algn="ctr">
              <a:lnSpc>
                <a:spcPts val="7140"/>
              </a:lnSpc>
            </a:pPr>
            <a:endParaRPr lang="en-US" sz="5100" b="1" spc="209" dirty="0">
              <a:solidFill>
                <a:srgbClr val="359693"/>
              </a:solidFill>
              <a:latin typeface="Fraunces Bold"/>
              <a:ea typeface="Fraunces Bold"/>
              <a:cs typeface="Fraunces Bold"/>
              <a:sym typeface="Fraunces Bold"/>
            </a:endParaRPr>
          </a:p>
        </p:txBody>
      </p:sp>
      <p:sp>
        <p:nvSpPr>
          <p:cNvPr id="11" name="Freeform 11"/>
          <p:cNvSpPr/>
          <p:nvPr/>
        </p:nvSpPr>
        <p:spPr>
          <a:xfrm rot="-4377957">
            <a:off x="15022936" y="283915"/>
            <a:ext cx="4086493" cy="4495142"/>
          </a:xfrm>
          <a:custGeom>
            <a:avLst/>
            <a:gdLst/>
            <a:ahLst/>
            <a:cxnLst/>
            <a:rect l="l" t="t" r="r" b="b"/>
            <a:pathLst>
              <a:path w="4086493" h="4495142">
                <a:moveTo>
                  <a:pt x="0" y="0"/>
                </a:moveTo>
                <a:lnTo>
                  <a:pt x="4086493" y="0"/>
                </a:lnTo>
                <a:lnTo>
                  <a:pt x="4086493" y="4495142"/>
                </a:lnTo>
                <a:lnTo>
                  <a:pt x="0" y="449514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12703889" y="1028700"/>
            <a:ext cx="901493" cy="1657919"/>
          </a:xfrm>
          <a:custGeom>
            <a:avLst/>
            <a:gdLst/>
            <a:ahLst/>
            <a:cxnLst/>
            <a:rect l="l" t="t" r="r" b="b"/>
            <a:pathLst>
              <a:path w="901493" h="1657919">
                <a:moveTo>
                  <a:pt x="0" y="0"/>
                </a:moveTo>
                <a:lnTo>
                  <a:pt x="901494" y="0"/>
                </a:lnTo>
                <a:lnTo>
                  <a:pt x="901494" y="1657919"/>
                </a:lnTo>
                <a:lnTo>
                  <a:pt x="0" y="165791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13" name="Group 13"/>
          <p:cNvGrpSpPr/>
          <p:nvPr/>
        </p:nvGrpSpPr>
        <p:grpSpPr>
          <a:xfrm>
            <a:off x="2132821" y="5143500"/>
            <a:ext cx="841666" cy="84166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495178" y="4442901"/>
            <a:ext cx="438988" cy="43898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2553654" y="4097758"/>
            <a:ext cx="295975" cy="29597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1495178" y="6668290"/>
            <a:ext cx="220263" cy="22026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11718117" y="2161336"/>
            <a:ext cx="220263" cy="220263"/>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a:off x="11277731" y="1142769"/>
            <a:ext cx="550517" cy="55051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1" name="Group 31"/>
          <p:cNvGrpSpPr/>
          <p:nvPr/>
        </p:nvGrpSpPr>
        <p:grpSpPr>
          <a:xfrm>
            <a:off x="12142198" y="352389"/>
            <a:ext cx="267409" cy="267409"/>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4" name="Group 34"/>
          <p:cNvGrpSpPr/>
          <p:nvPr/>
        </p:nvGrpSpPr>
        <p:grpSpPr>
          <a:xfrm>
            <a:off x="12141303" y="3522603"/>
            <a:ext cx="134600" cy="134600"/>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7" name="Group 37"/>
          <p:cNvGrpSpPr/>
          <p:nvPr/>
        </p:nvGrpSpPr>
        <p:grpSpPr>
          <a:xfrm>
            <a:off x="12006703" y="2751749"/>
            <a:ext cx="201900" cy="201900"/>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40" name="Group 40"/>
          <p:cNvGrpSpPr/>
          <p:nvPr/>
        </p:nvGrpSpPr>
        <p:grpSpPr>
          <a:xfrm>
            <a:off x="2629366" y="6558159"/>
            <a:ext cx="220263" cy="220263"/>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42" name="TextBox 4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43" name="Freeform 43"/>
          <p:cNvSpPr/>
          <p:nvPr/>
        </p:nvSpPr>
        <p:spPr>
          <a:xfrm>
            <a:off x="-993748" y="7574353"/>
            <a:ext cx="3329445" cy="3250749"/>
          </a:xfrm>
          <a:custGeom>
            <a:avLst/>
            <a:gdLst/>
            <a:ahLst/>
            <a:cxnLst/>
            <a:rect l="l" t="t" r="r" b="b"/>
            <a:pathLst>
              <a:path w="3329445" h="3250749">
                <a:moveTo>
                  <a:pt x="0" y="0"/>
                </a:moveTo>
                <a:lnTo>
                  <a:pt x="3329445" y="0"/>
                </a:lnTo>
                <a:lnTo>
                  <a:pt x="3329445" y="3250749"/>
                </a:lnTo>
                <a:lnTo>
                  <a:pt x="0" y="325074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44" name="TextBox 44"/>
          <p:cNvSpPr txBox="1"/>
          <p:nvPr/>
        </p:nvSpPr>
        <p:spPr>
          <a:xfrm>
            <a:off x="5612578" y="934443"/>
            <a:ext cx="6495075" cy="380282"/>
          </a:xfrm>
          <a:prstGeom prst="rect">
            <a:avLst/>
          </a:prstGeom>
        </p:spPr>
        <p:txBody>
          <a:bodyPr lIns="0" tIns="0" rIns="0" bIns="0" rtlCol="0" anchor="t">
            <a:spAutoFit/>
          </a:bodyPr>
          <a:lstStyle/>
          <a:p>
            <a:pPr algn="ctr">
              <a:lnSpc>
                <a:spcPts val="2971"/>
              </a:lnSpc>
              <a:spcBef>
                <a:spcPct val="0"/>
              </a:spcBef>
            </a:pPr>
            <a:r>
              <a:rPr lang="en-US" sz="2971" b="1" spc="374">
                <a:solidFill>
                  <a:srgbClr val="00030A"/>
                </a:solidFill>
                <a:latin typeface="Fraunces Bold"/>
                <a:ea typeface="Fraunces Bold"/>
                <a:cs typeface="Fraunces Bold"/>
                <a:sym typeface="Fraunces Bold"/>
              </a:rPr>
              <a:t>CÔNG NGHỆ 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rot="5400000">
            <a:off x="-2501204" y="-1439620"/>
            <a:ext cx="7682748" cy="4811321"/>
          </a:xfrm>
          <a:custGeom>
            <a:avLst/>
            <a:gdLst/>
            <a:ahLst/>
            <a:cxnLst/>
            <a:rect l="l" t="t" r="r" b="b"/>
            <a:pathLst>
              <a:path w="7682748" h="4811321">
                <a:moveTo>
                  <a:pt x="0" y="0"/>
                </a:moveTo>
                <a:lnTo>
                  <a:pt x="7682749" y="0"/>
                </a:lnTo>
                <a:lnTo>
                  <a:pt x="7682749" y="4811321"/>
                </a:lnTo>
                <a:lnTo>
                  <a:pt x="0" y="48113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27262" y="8578801"/>
            <a:ext cx="7682748" cy="4811321"/>
          </a:xfrm>
          <a:custGeom>
            <a:avLst/>
            <a:gdLst/>
            <a:ahLst/>
            <a:cxnLst/>
            <a:rect l="l" t="t" r="r" b="b"/>
            <a:pathLst>
              <a:path w="7682748" h="4811321">
                <a:moveTo>
                  <a:pt x="0" y="0"/>
                </a:moveTo>
                <a:lnTo>
                  <a:pt x="7682749" y="0"/>
                </a:lnTo>
                <a:lnTo>
                  <a:pt x="7682749" y="4811321"/>
                </a:lnTo>
                <a:lnTo>
                  <a:pt x="0" y="48113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4795801" y="1735220"/>
            <a:ext cx="9930729" cy="1017871"/>
          </a:xfrm>
          <a:prstGeom prst="rect">
            <a:avLst/>
          </a:prstGeom>
        </p:spPr>
        <p:txBody>
          <a:bodyPr lIns="0" tIns="0" rIns="0" bIns="0" rtlCol="0" anchor="t">
            <a:spAutoFit/>
          </a:bodyPr>
          <a:lstStyle/>
          <a:p>
            <a:pPr algn="ctr">
              <a:lnSpc>
                <a:spcPts val="8471"/>
              </a:lnSpc>
            </a:pPr>
            <a:r>
              <a:rPr lang="en-US" sz="6051" b="1">
                <a:solidFill>
                  <a:srgbClr val="359693"/>
                </a:solidFill>
                <a:latin typeface="Fraunces Bold"/>
                <a:ea typeface="Fraunces Bold"/>
                <a:cs typeface="Fraunces Bold"/>
                <a:sym typeface="Fraunces Bold"/>
              </a:rPr>
              <a:t>NỘI DUNG BÀI HỌC </a:t>
            </a:r>
          </a:p>
        </p:txBody>
      </p:sp>
      <p:grpSp>
        <p:nvGrpSpPr>
          <p:cNvPr id="5" name="Group 5"/>
          <p:cNvGrpSpPr/>
          <p:nvPr/>
        </p:nvGrpSpPr>
        <p:grpSpPr>
          <a:xfrm>
            <a:off x="16786327" y="7322365"/>
            <a:ext cx="626939" cy="62693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6476454" y="8474214"/>
            <a:ext cx="429453" cy="42945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795801" y="7993748"/>
            <a:ext cx="261203" cy="2612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028700" y="6926951"/>
            <a:ext cx="790826" cy="79082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3745831" y="3847430"/>
            <a:ext cx="13353965" cy="1212527"/>
            <a:chOff x="0" y="0"/>
            <a:chExt cx="3517094" cy="319349"/>
          </a:xfrm>
        </p:grpSpPr>
        <p:sp>
          <p:nvSpPr>
            <p:cNvPr id="18" name="Freeform 18"/>
            <p:cNvSpPr/>
            <p:nvPr/>
          </p:nvSpPr>
          <p:spPr>
            <a:xfrm>
              <a:off x="0" y="0"/>
              <a:ext cx="3517094" cy="319349"/>
            </a:xfrm>
            <a:custGeom>
              <a:avLst/>
              <a:gdLst/>
              <a:ahLst/>
              <a:cxnLst/>
              <a:rect l="l" t="t" r="r" b="b"/>
              <a:pathLst>
                <a:path w="3517094" h="319349">
                  <a:moveTo>
                    <a:pt x="29567" y="0"/>
                  </a:moveTo>
                  <a:lnTo>
                    <a:pt x="3487527" y="0"/>
                  </a:lnTo>
                  <a:cubicBezTo>
                    <a:pt x="3495368" y="0"/>
                    <a:pt x="3502889" y="3115"/>
                    <a:pt x="3508434" y="8660"/>
                  </a:cubicBezTo>
                  <a:cubicBezTo>
                    <a:pt x="3513979" y="14205"/>
                    <a:pt x="3517094" y="21725"/>
                    <a:pt x="3517094" y="29567"/>
                  </a:cubicBezTo>
                  <a:lnTo>
                    <a:pt x="3517094" y="289782"/>
                  </a:lnTo>
                  <a:cubicBezTo>
                    <a:pt x="3517094" y="297623"/>
                    <a:pt x="3513979" y="305144"/>
                    <a:pt x="3508434" y="310689"/>
                  </a:cubicBezTo>
                  <a:cubicBezTo>
                    <a:pt x="3502889" y="316234"/>
                    <a:pt x="3495368" y="319349"/>
                    <a:pt x="3487527" y="319349"/>
                  </a:cubicBezTo>
                  <a:lnTo>
                    <a:pt x="29567" y="319349"/>
                  </a:lnTo>
                  <a:cubicBezTo>
                    <a:pt x="21725" y="319349"/>
                    <a:pt x="14205" y="316234"/>
                    <a:pt x="8660" y="310689"/>
                  </a:cubicBezTo>
                  <a:cubicBezTo>
                    <a:pt x="3115" y="305144"/>
                    <a:pt x="0" y="297623"/>
                    <a:pt x="0" y="289782"/>
                  </a:cubicBezTo>
                  <a:lnTo>
                    <a:pt x="0" y="29567"/>
                  </a:lnTo>
                  <a:cubicBezTo>
                    <a:pt x="0" y="21725"/>
                    <a:pt x="3115" y="14205"/>
                    <a:pt x="8660" y="8660"/>
                  </a:cubicBezTo>
                  <a:cubicBezTo>
                    <a:pt x="14205" y="3115"/>
                    <a:pt x="21725" y="0"/>
                    <a:pt x="29567" y="0"/>
                  </a:cubicBezTo>
                  <a:close/>
                </a:path>
              </a:pathLst>
            </a:custGeom>
            <a:solidFill>
              <a:srgbClr val="FFFFFF"/>
            </a:solidFill>
          </p:spPr>
        </p:sp>
        <p:sp>
          <p:nvSpPr>
            <p:cNvPr id="19" name="TextBox 19"/>
            <p:cNvSpPr txBox="1"/>
            <p:nvPr/>
          </p:nvSpPr>
          <p:spPr>
            <a:xfrm>
              <a:off x="0" y="-38100"/>
              <a:ext cx="3517094" cy="357449"/>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4831256" y="4190483"/>
            <a:ext cx="11859924" cy="455294"/>
          </a:xfrm>
          <a:prstGeom prst="rect">
            <a:avLst/>
          </a:prstGeom>
        </p:spPr>
        <p:txBody>
          <a:bodyPr lIns="0" tIns="0" rIns="0" bIns="0" rtlCol="0" anchor="t">
            <a:spAutoFit/>
          </a:bodyPr>
          <a:lstStyle/>
          <a:p>
            <a:pPr algn="ctr">
              <a:lnSpc>
                <a:spcPts val="3780"/>
              </a:lnSpc>
            </a:pPr>
            <a:r>
              <a:rPr lang="en-US" sz="2700" b="1">
                <a:solidFill>
                  <a:srgbClr val="E95D38"/>
                </a:solidFill>
                <a:latin typeface="Fraunces Bold"/>
                <a:ea typeface="Fraunces Bold"/>
                <a:cs typeface="Fraunces Bold"/>
                <a:sym typeface="Fraunces Bold"/>
              </a:rPr>
              <a:t>Ứng dụng công nghệ sinh học trong chẩn đoán sớm bệnh thuỷ sản </a:t>
            </a:r>
          </a:p>
        </p:txBody>
      </p:sp>
      <p:grpSp>
        <p:nvGrpSpPr>
          <p:cNvPr id="21" name="Group 21"/>
          <p:cNvGrpSpPr/>
          <p:nvPr/>
        </p:nvGrpSpPr>
        <p:grpSpPr>
          <a:xfrm>
            <a:off x="3863897" y="4014613"/>
            <a:ext cx="1062505" cy="850918"/>
            <a:chOff x="0" y="0"/>
            <a:chExt cx="1014909" cy="812800"/>
          </a:xfrm>
        </p:grpSpPr>
        <p:sp>
          <p:nvSpPr>
            <p:cNvPr id="22" name="Freeform 22"/>
            <p:cNvSpPr/>
            <p:nvPr/>
          </p:nvSpPr>
          <p:spPr>
            <a:xfrm>
              <a:off x="0" y="0"/>
              <a:ext cx="1014909" cy="812800"/>
            </a:xfrm>
            <a:custGeom>
              <a:avLst/>
              <a:gdLst/>
              <a:ahLst/>
              <a:cxnLst/>
              <a:rect l="l" t="t" r="r" b="b"/>
              <a:pathLst>
                <a:path w="1014909" h="812800">
                  <a:moveTo>
                    <a:pt x="507454" y="0"/>
                  </a:moveTo>
                  <a:cubicBezTo>
                    <a:pt x="227195" y="0"/>
                    <a:pt x="0" y="181951"/>
                    <a:pt x="0" y="406400"/>
                  </a:cubicBezTo>
                  <a:cubicBezTo>
                    <a:pt x="0" y="630849"/>
                    <a:pt x="227195" y="812800"/>
                    <a:pt x="507454" y="812800"/>
                  </a:cubicBezTo>
                  <a:cubicBezTo>
                    <a:pt x="787714" y="812800"/>
                    <a:pt x="1014909" y="630849"/>
                    <a:pt x="1014909" y="406400"/>
                  </a:cubicBezTo>
                  <a:cubicBezTo>
                    <a:pt x="1014909" y="181951"/>
                    <a:pt x="787714" y="0"/>
                    <a:pt x="507454" y="0"/>
                  </a:cubicBezTo>
                  <a:close/>
                </a:path>
              </a:pathLst>
            </a:custGeom>
            <a:solidFill>
              <a:srgbClr val="CDF5FE"/>
            </a:solidFill>
          </p:spPr>
        </p:sp>
        <p:sp>
          <p:nvSpPr>
            <p:cNvPr id="23" name="TextBox 23"/>
            <p:cNvSpPr txBox="1"/>
            <p:nvPr/>
          </p:nvSpPr>
          <p:spPr>
            <a:xfrm>
              <a:off x="95148" y="38100"/>
              <a:ext cx="824613"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3995701" y="3981576"/>
            <a:ext cx="719114" cy="839461"/>
          </a:xfrm>
          <a:prstGeom prst="rect">
            <a:avLst/>
          </a:prstGeom>
        </p:spPr>
        <p:txBody>
          <a:bodyPr lIns="0" tIns="0" rIns="0" bIns="0" rtlCol="0" anchor="t">
            <a:spAutoFit/>
          </a:bodyPr>
          <a:lstStyle/>
          <a:p>
            <a:pPr algn="ctr">
              <a:lnSpc>
                <a:spcPts val="6749"/>
              </a:lnSpc>
            </a:pPr>
            <a:r>
              <a:rPr lang="en-US" sz="4820">
                <a:solidFill>
                  <a:srgbClr val="359693"/>
                </a:solidFill>
                <a:latin typeface="210 클레이토이"/>
                <a:ea typeface="210 클레이토이"/>
                <a:cs typeface="210 클레이토이"/>
                <a:sym typeface="210 클레이토이"/>
              </a:rPr>
              <a:t>I</a:t>
            </a:r>
          </a:p>
        </p:txBody>
      </p:sp>
      <p:grpSp>
        <p:nvGrpSpPr>
          <p:cNvPr id="25" name="Group 25"/>
          <p:cNvGrpSpPr/>
          <p:nvPr/>
        </p:nvGrpSpPr>
        <p:grpSpPr>
          <a:xfrm>
            <a:off x="3745831" y="5426787"/>
            <a:ext cx="13160076" cy="850918"/>
            <a:chOff x="0" y="0"/>
            <a:chExt cx="3466028" cy="224110"/>
          </a:xfrm>
        </p:grpSpPr>
        <p:sp>
          <p:nvSpPr>
            <p:cNvPr id="26" name="Freeform 26"/>
            <p:cNvSpPr/>
            <p:nvPr/>
          </p:nvSpPr>
          <p:spPr>
            <a:xfrm>
              <a:off x="0" y="0"/>
              <a:ext cx="3466028" cy="224110"/>
            </a:xfrm>
            <a:custGeom>
              <a:avLst/>
              <a:gdLst/>
              <a:ahLst/>
              <a:cxnLst/>
              <a:rect l="l" t="t" r="r" b="b"/>
              <a:pathLst>
                <a:path w="3466028" h="224110">
                  <a:moveTo>
                    <a:pt x="30003" y="0"/>
                  </a:moveTo>
                  <a:lnTo>
                    <a:pt x="3436026" y="0"/>
                  </a:lnTo>
                  <a:cubicBezTo>
                    <a:pt x="3443983" y="0"/>
                    <a:pt x="3451614" y="3161"/>
                    <a:pt x="3457241" y="8788"/>
                  </a:cubicBezTo>
                  <a:cubicBezTo>
                    <a:pt x="3462867" y="14414"/>
                    <a:pt x="3466028" y="22045"/>
                    <a:pt x="3466028" y="30003"/>
                  </a:cubicBezTo>
                  <a:lnTo>
                    <a:pt x="3466028" y="194107"/>
                  </a:lnTo>
                  <a:cubicBezTo>
                    <a:pt x="3466028" y="210677"/>
                    <a:pt x="3452596" y="224110"/>
                    <a:pt x="3436026" y="224110"/>
                  </a:cubicBezTo>
                  <a:lnTo>
                    <a:pt x="30003" y="224110"/>
                  </a:lnTo>
                  <a:cubicBezTo>
                    <a:pt x="22045" y="224110"/>
                    <a:pt x="14414" y="220949"/>
                    <a:pt x="8788" y="215322"/>
                  </a:cubicBezTo>
                  <a:cubicBezTo>
                    <a:pt x="3161" y="209696"/>
                    <a:pt x="0" y="202065"/>
                    <a:pt x="0" y="194107"/>
                  </a:cubicBezTo>
                  <a:lnTo>
                    <a:pt x="0" y="30003"/>
                  </a:lnTo>
                  <a:cubicBezTo>
                    <a:pt x="0" y="22045"/>
                    <a:pt x="3161" y="14414"/>
                    <a:pt x="8788" y="8788"/>
                  </a:cubicBezTo>
                  <a:cubicBezTo>
                    <a:pt x="14414" y="3161"/>
                    <a:pt x="22045" y="0"/>
                    <a:pt x="30003" y="0"/>
                  </a:cubicBezTo>
                  <a:close/>
                </a:path>
              </a:pathLst>
            </a:custGeom>
            <a:solidFill>
              <a:srgbClr val="FFFFFF"/>
            </a:solidFill>
          </p:spPr>
        </p:sp>
        <p:sp>
          <p:nvSpPr>
            <p:cNvPr id="27" name="TextBox 27"/>
            <p:cNvSpPr txBox="1"/>
            <p:nvPr/>
          </p:nvSpPr>
          <p:spPr>
            <a:xfrm>
              <a:off x="0" y="-47625"/>
              <a:ext cx="3466028" cy="271735"/>
            </a:xfrm>
            <a:prstGeom prst="rect">
              <a:avLst/>
            </a:prstGeom>
          </p:spPr>
          <p:txBody>
            <a:bodyPr lIns="50800" tIns="50800" rIns="50800" bIns="50800" rtlCol="0" anchor="ctr"/>
            <a:lstStyle/>
            <a:p>
              <a:pPr algn="ctr">
                <a:lnSpc>
                  <a:spcPts val="3779"/>
                </a:lnSpc>
              </a:pPr>
              <a:endParaRPr/>
            </a:p>
          </p:txBody>
        </p:sp>
      </p:grpSp>
      <p:sp>
        <p:nvSpPr>
          <p:cNvPr id="28" name="TextBox 28"/>
          <p:cNvSpPr txBox="1"/>
          <p:nvPr/>
        </p:nvSpPr>
        <p:spPr>
          <a:xfrm>
            <a:off x="5223315" y="5460767"/>
            <a:ext cx="11350444" cy="455295"/>
          </a:xfrm>
          <a:prstGeom prst="rect">
            <a:avLst/>
          </a:prstGeom>
        </p:spPr>
        <p:txBody>
          <a:bodyPr lIns="0" tIns="0" rIns="0" bIns="0" rtlCol="0" anchor="t">
            <a:spAutoFit/>
          </a:bodyPr>
          <a:lstStyle/>
          <a:p>
            <a:pPr algn="l">
              <a:lnSpc>
                <a:spcPts val="3779"/>
              </a:lnSpc>
            </a:pPr>
            <a:r>
              <a:rPr lang="en-US" sz="2700" b="1">
                <a:solidFill>
                  <a:srgbClr val="ED6557"/>
                </a:solidFill>
                <a:latin typeface="Fraunces Bold"/>
                <a:ea typeface="Fraunces Bold"/>
                <a:cs typeface="Fraunces Bold"/>
                <a:sym typeface="Fraunces Bold"/>
              </a:rPr>
              <a:t>Ứng dụng công nghệ sinh học trong sản xuất vaccine</a:t>
            </a:r>
          </a:p>
        </p:txBody>
      </p:sp>
      <p:grpSp>
        <p:nvGrpSpPr>
          <p:cNvPr id="29" name="Group 29"/>
          <p:cNvGrpSpPr/>
          <p:nvPr/>
        </p:nvGrpSpPr>
        <p:grpSpPr>
          <a:xfrm>
            <a:off x="3745831" y="5425833"/>
            <a:ext cx="1134545" cy="850918"/>
            <a:chOff x="0" y="0"/>
            <a:chExt cx="1083722" cy="812800"/>
          </a:xfrm>
        </p:grpSpPr>
        <p:sp>
          <p:nvSpPr>
            <p:cNvPr id="30" name="Freeform 30"/>
            <p:cNvSpPr/>
            <p:nvPr/>
          </p:nvSpPr>
          <p:spPr>
            <a:xfrm>
              <a:off x="0" y="0"/>
              <a:ext cx="1083722" cy="812800"/>
            </a:xfrm>
            <a:custGeom>
              <a:avLst/>
              <a:gdLst/>
              <a:ahLst/>
              <a:cxnLst/>
              <a:rect l="l" t="t" r="r" b="b"/>
              <a:pathLst>
                <a:path w="1083722" h="812800">
                  <a:moveTo>
                    <a:pt x="541861" y="0"/>
                  </a:moveTo>
                  <a:cubicBezTo>
                    <a:pt x="242599" y="0"/>
                    <a:pt x="0" y="181951"/>
                    <a:pt x="0" y="406400"/>
                  </a:cubicBezTo>
                  <a:cubicBezTo>
                    <a:pt x="0" y="630849"/>
                    <a:pt x="242599" y="812800"/>
                    <a:pt x="541861" y="812800"/>
                  </a:cubicBezTo>
                  <a:cubicBezTo>
                    <a:pt x="841122" y="812800"/>
                    <a:pt x="1083722" y="630849"/>
                    <a:pt x="1083722" y="406400"/>
                  </a:cubicBezTo>
                  <a:cubicBezTo>
                    <a:pt x="1083722" y="181951"/>
                    <a:pt x="841122" y="0"/>
                    <a:pt x="541861" y="0"/>
                  </a:cubicBezTo>
                  <a:close/>
                </a:path>
              </a:pathLst>
            </a:custGeom>
            <a:solidFill>
              <a:srgbClr val="CDF5FE"/>
            </a:solidFill>
          </p:spPr>
        </p:sp>
        <p:sp>
          <p:nvSpPr>
            <p:cNvPr id="31" name="TextBox 31"/>
            <p:cNvSpPr txBox="1"/>
            <p:nvPr/>
          </p:nvSpPr>
          <p:spPr>
            <a:xfrm>
              <a:off x="101599" y="38100"/>
              <a:ext cx="880524" cy="698500"/>
            </a:xfrm>
            <a:prstGeom prst="rect">
              <a:avLst/>
            </a:prstGeom>
          </p:spPr>
          <p:txBody>
            <a:bodyPr lIns="50800" tIns="50800" rIns="50800" bIns="50800" rtlCol="0" anchor="ctr"/>
            <a:lstStyle/>
            <a:p>
              <a:pPr algn="ctr">
                <a:lnSpc>
                  <a:spcPts val="2659"/>
                </a:lnSpc>
                <a:spcBef>
                  <a:spcPct val="0"/>
                </a:spcBef>
              </a:pPr>
              <a:r>
                <a:rPr lang="en-US" sz="1899">
                  <a:solidFill>
                    <a:srgbClr val="FFFFFF"/>
                  </a:solidFill>
                  <a:latin typeface="Canva Sans"/>
                  <a:ea typeface="Canva Sans"/>
                  <a:cs typeface="Canva Sans"/>
                  <a:sym typeface="Canva Sans"/>
                </a:rPr>
                <a:t>u</a:t>
              </a:r>
            </a:p>
          </p:txBody>
        </p:sp>
      </p:grpSp>
      <p:sp>
        <p:nvSpPr>
          <p:cNvPr id="32" name="TextBox 32"/>
          <p:cNvSpPr txBox="1"/>
          <p:nvPr/>
        </p:nvSpPr>
        <p:spPr>
          <a:xfrm>
            <a:off x="3865599" y="5422667"/>
            <a:ext cx="895009" cy="771525"/>
          </a:xfrm>
          <a:prstGeom prst="rect">
            <a:avLst/>
          </a:prstGeom>
        </p:spPr>
        <p:txBody>
          <a:bodyPr lIns="0" tIns="0" rIns="0" bIns="0" rtlCol="0" anchor="t">
            <a:spAutoFit/>
          </a:bodyPr>
          <a:lstStyle/>
          <a:p>
            <a:pPr algn="ctr">
              <a:lnSpc>
                <a:spcPts val="6299"/>
              </a:lnSpc>
            </a:pPr>
            <a:r>
              <a:rPr lang="en-US" sz="4500">
                <a:solidFill>
                  <a:srgbClr val="359693"/>
                </a:solidFill>
                <a:latin typeface="210 클레이토이"/>
                <a:ea typeface="210 클레이토이"/>
                <a:cs typeface="210 클레이토이"/>
                <a:sym typeface="210 클레이토이"/>
              </a:rPr>
              <a:t>II</a:t>
            </a:r>
          </a:p>
        </p:txBody>
      </p:sp>
      <p:grpSp>
        <p:nvGrpSpPr>
          <p:cNvPr id="33" name="Group 33"/>
          <p:cNvGrpSpPr/>
          <p:nvPr/>
        </p:nvGrpSpPr>
        <p:grpSpPr>
          <a:xfrm>
            <a:off x="3745831" y="6707283"/>
            <a:ext cx="13160076" cy="850918"/>
            <a:chOff x="0" y="0"/>
            <a:chExt cx="3466028" cy="224110"/>
          </a:xfrm>
        </p:grpSpPr>
        <p:sp>
          <p:nvSpPr>
            <p:cNvPr id="34" name="Freeform 34"/>
            <p:cNvSpPr/>
            <p:nvPr/>
          </p:nvSpPr>
          <p:spPr>
            <a:xfrm>
              <a:off x="0" y="0"/>
              <a:ext cx="3466028" cy="224110"/>
            </a:xfrm>
            <a:custGeom>
              <a:avLst/>
              <a:gdLst/>
              <a:ahLst/>
              <a:cxnLst/>
              <a:rect l="l" t="t" r="r" b="b"/>
              <a:pathLst>
                <a:path w="3466028" h="224110">
                  <a:moveTo>
                    <a:pt x="30003" y="0"/>
                  </a:moveTo>
                  <a:lnTo>
                    <a:pt x="3436026" y="0"/>
                  </a:lnTo>
                  <a:cubicBezTo>
                    <a:pt x="3443983" y="0"/>
                    <a:pt x="3451614" y="3161"/>
                    <a:pt x="3457241" y="8788"/>
                  </a:cubicBezTo>
                  <a:cubicBezTo>
                    <a:pt x="3462867" y="14414"/>
                    <a:pt x="3466028" y="22045"/>
                    <a:pt x="3466028" y="30003"/>
                  </a:cubicBezTo>
                  <a:lnTo>
                    <a:pt x="3466028" y="194107"/>
                  </a:lnTo>
                  <a:cubicBezTo>
                    <a:pt x="3466028" y="210677"/>
                    <a:pt x="3452596" y="224110"/>
                    <a:pt x="3436026" y="224110"/>
                  </a:cubicBezTo>
                  <a:lnTo>
                    <a:pt x="30003" y="224110"/>
                  </a:lnTo>
                  <a:cubicBezTo>
                    <a:pt x="22045" y="224110"/>
                    <a:pt x="14414" y="220949"/>
                    <a:pt x="8788" y="215322"/>
                  </a:cubicBezTo>
                  <a:cubicBezTo>
                    <a:pt x="3161" y="209696"/>
                    <a:pt x="0" y="202065"/>
                    <a:pt x="0" y="194107"/>
                  </a:cubicBezTo>
                  <a:lnTo>
                    <a:pt x="0" y="30003"/>
                  </a:lnTo>
                  <a:cubicBezTo>
                    <a:pt x="0" y="22045"/>
                    <a:pt x="3161" y="14414"/>
                    <a:pt x="8788" y="8788"/>
                  </a:cubicBezTo>
                  <a:cubicBezTo>
                    <a:pt x="14414" y="3161"/>
                    <a:pt x="22045" y="0"/>
                    <a:pt x="30003" y="0"/>
                  </a:cubicBezTo>
                  <a:close/>
                </a:path>
              </a:pathLst>
            </a:custGeom>
            <a:solidFill>
              <a:srgbClr val="FFFFFF"/>
            </a:solidFill>
          </p:spPr>
        </p:sp>
        <p:sp>
          <p:nvSpPr>
            <p:cNvPr id="35" name="TextBox 35"/>
            <p:cNvSpPr txBox="1"/>
            <p:nvPr/>
          </p:nvSpPr>
          <p:spPr>
            <a:xfrm>
              <a:off x="0" y="-47625"/>
              <a:ext cx="3466028" cy="271735"/>
            </a:xfrm>
            <a:prstGeom prst="rect">
              <a:avLst/>
            </a:prstGeom>
          </p:spPr>
          <p:txBody>
            <a:bodyPr lIns="50800" tIns="50800" rIns="50800" bIns="50800" rtlCol="0" anchor="ctr"/>
            <a:lstStyle/>
            <a:p>
              <a:pPr algn="ctr">
                <a:lnSpc>
                  <a:spcPts val="3779"/>
                </a:lnSpc>
              </a:pPr>
              <a:endParaRPr/>
            </a:p>
          </p:txBody>
        </p:sp>
      </p:grpSp>
      <p:grpSp>
        <p:nvGrpSpPr>
          <p:cNvPr id="36" name="Group 36"/>
          <p:cNvGrpSpPr/>
          <p:nvPr/>
        </p:nvGrpSpPr>
        <p:grpSpPr>
          <a:xfrm>
            <a:off x="3745831" y="6706330"/>
            <a:ext cx="1134545" cy="850918"/>
            <a:chOff x="0" y="0"/>
            <a:chExt cx="1083722" cy="812800"/>
          </a:xfrm>
        </p:grpSpPr>
        <p:sp>
          <p:nvSpPr>
            <p:cNvPr id="37" name="Freeform 37"/>
            <p:cNvSpPr/>
            <p:nvPr/>
          </p:nvSpPr>
          <p:spPr>
            <a:xfrm>
              <a:off x="0" y="0"/>
              <a:ext cx="1083722" cy="812800"/>
            </a:xfrm>
            <a:custGeom>
              <a:avLst/>
              <a:gdLst/>
              <a:ahLst/>
              <a:cxnLst/>
              <a:rect l="l" t="t" r="r" b="b"/>
              <a:pathLst>
                <a:path w="1083722" h="812800">
                  <a:moveTo>
                    <a:pt x="541861" y="0"/>
                  </a:moveTo>
                  <a:cubicBezTo>
                    <a:pt x="242599" y="0"/>
                    <a:pt x="0" y="181951"/>
                    <a:pt x="0" y="406400"/>
                  </a:cubicBezTo>
                  <a:cubicBezTo>
                    <a:pt x="0" y="630849"/>
                    <a:pt x="242599" y="812800"/>
                    <a:pt x="541861" y="812800"/>
                  </a:cubicBezTo>
                  <a:cubicBezTo>
                    <a:pt x="841122" y="812800"/>
                    <a:pt x="1083722" y="630849"/>
                    <a:pt x="1083722" y="406400"/>
                  </a:cubicBezTo>
                  <a:cubicBezTo>
                    <a:pt x="1083722" y="181951"/>
                    <a:pt x="841122" y="0"/>
                    <a:pt x="541861" y="0"/>
                  </a:cubicBezTo>
                  <a:close/>
                </a:path>
              </a:pathLst>
            </a:custGeom>
            <a:solidFill>
              <a:srgbClr val="CDF5FE"/>
            </a:solidFill>
          </p:spPr>
        </p:sp>
        <p:sp>
          <p:nvSpPr>
            <p:cNvPr id="38" name="TextBox 38"/>
            <p:cNvSpPr txBox="1"/>
            <p:nvPr/>
          </p:nvSpPr>
          <p:spPr>
            <a:xfrm>
              <a:off x="101599" y="38100"/>
              <a:ext cx="880524" cy="698500"/>
            </a:xfrm>
            <a:prstGeom prst="rect">
              <a:avLst/>
            </a:prstGeom>
          </p:spPr>
          <p:txBody>
            <a:bodyPr lIns="50800" tIns="50800" rIns="50800" bIns="50800" rtlCol="0" anchor="ctr"/>
            <a:lstStyle/>
            <a:p>
              <a:pPr algn="ctr">
                <a:lnSpc>
                  <a:spcPts val="2659"/>
                </a:lnSpc>
                <a:spcBef>
                  <a:spcPct val="0"/>
                </a:spcBef>
              </a:pPr>
              <a:endParaRPr/>
            </a:p>
          </p:txBody>
        </p:sp>
      </p:grpSp>
      <p:sp>
        <p:nvSpPr>
          <p:cNvPr id="39" name="TextBox 39"/>
          <p:cNvSpPr txBox="1"/>
          <p:nvPr/>
        </p:nvSpPr>
        <p:spPr>
          <a:xfrm>
            <a:off x="3865599" y="6703163"/>
            <a:ext cx="895009" cy="771525"/>
          </a:xfrm>
          <a:prstGeom prst="rect">
            <a:avLst/>
          </a:prstGeom>
        </p:spPr>
        <p:txBody>
          <a:bodyPr lIns="0" tIns="0" rIns="0" bIns="0" rtlCol="0" anchor="t">
            <a:spAutoFit/>
          </a:bodyPr>
          <a:lstStyle/>
          <a:p>
            <a:pPr algn="ctr">
              <a:lnSpc>
                <a:spcPts val="6299"/>
              </a:lnSpc>
            </a:pPr>
            <a:r>
              <a:rPr lang="en-US" sz="4500">
                <a:solidFill>
                  <a:srgbClr val="359693"/>
                </a:solidFill>
                <a:latin typeface="210 클레이토이"/>
                <a:ea typeface="210 클레이토이"/>
                <a:cs typeface="210 클레이토이"/>
                <a:sym typeface="210 클레이토이"/>
              </a:rPr>
              <a:t>III</a:t>
            </a:r>
          </a:p>
        </p:txBody>
      </p:sp>
      <p:sp>
        <p:nvSpPr>
          <p:cNvPr id="40" name="TextBox 40"/>
          <p:cNvSpPr txBox="1"/>
          <p:nvPr/>
        </p:nvSpPr>
        <p:spPr>
          <a:xfrm>
            <a:off x="5223315" y="6790793"/>
            <a:ext cx="11350444" cy="455295"/>
          </a:xfrm>
          <a:prstGeom prst="rect">
            <a:avLst/>
          </a:prstGeom>
        </p:spPr>
        <p:txBody>
          <a:bodyPr lIns="0" tIns="0" rIns="0" bIns="0" rtlCol="0" anchor="t">
            <a:spAutoFit/>
          </a:bodyPr>
          <a:lstStyle/>
          <a:p>
            <a:pPr algn="l">
              <a:lnSpc>
                <a:spcPts val="3779"/>
              </a:lnSpc>
            </a:pPr>
            <a:r>
              <a:rPr lang="en-US" sz="2700" b="1">
                <a:solidFill>
                  <a:srgbClr val="ED6557"/>
                </a:solidFill>
                <a:latin typeface="Fraunces Bold"/>
                <a:ea typeface="Fraunces Bold"/>
                <a:cs typeface="Fraunces Bold"/>
                <a:sym typeface="Fraunces Bold"/>
              </a:rPr>
              <a:t>Ứng dụng công nghệ sinh học trong sản xuất chế phẩm vi sinh</a:t>
            </a:r>
          </a:p>
        </p:txBody>
      </p:sp>
      <p:sp>
        <p:nvSpPr>
          <p:cNvPr id="41" name="Freeform 41"/>
          <p:cNvSpPr/>
          <p:nvPr/>
        </p:nvSpPr>
        <p:spPr>
          <a:xfrm>
            <a:off x="15198857" y="7259000"/>
            <a:ext cx="1138012" cy="945973"/>
          </a:xfrm>
          <a:custGeom>
            <a:avLst/>
            <a:gdLst/>
            <a:ahLst/>
            <a:cxnLst/>
            <a:rect l="l" t="t" r="r" b="b"/>
            <a:pathLst>
              <a:path w="1138012" h="945973">
                <a:moveTo>
                  <a:pt x="0" y="0"/>
                </a:moveTo>
                <a:lnTo>
                  <a:pt x="1138012" y="0"/>
                </a:lnTo>
                <a:lnTo>
                  <a:pt x="1138012" y="945973"/>
                </a:lnTo>
                <a:lnTo>
                  <a:pt x="0" y="945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2" name="Freeform 42"/>
          <p:cNvSpPr/>
          <p:nvPr/>
        </p:nvSpPr>
        <p:spPr>
          <a:xfrm flipH="1">
            <a:off x="14807702" y="8371443"/>
            <a:ext cx="640269" cy="532224"/>
          </a:xfrm>
          <a:custGeom>
            <a:avLst/>
            <a:gdLst/>
            <a:ahLst/>
            <a:cxnLst/>
            <a:rect l="l" t="t" r="r" b="b"/>
            <a:pathLst>
              <a:path w="640269" h="532224">
                <a:moveTo>
                  <a:pt x="640269" y="0"/>
                </a:moveTo>
                <a:lnTo>
                  <a:pt x="0" y="0"/>
                </a:lnTo>
                <a:lnTo>
                  <a:pt x="0" y="532223"/>
                </a:lnTo>
                <a:lnTo>
                  <a:pt x="640269" y="532223"/>
                </a:lnTo>
                <a:lnTo>
                  <a:pt x="640269"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3" name="Group 43"/>
          <p:cNvGrpSpPr/>
          <p:nvPr/>
        </p:nvGrpSpPr>
        <p:grpSpPr>
          <a:xfrm>
            <a:off x="15767863" y="2233853"/>
            <a:ext cx="689266" cy="689266"/>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45" name="TextBox 4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46" name="Group 46"/>
          <p:cNvGrpSpPr/>
          <p:nvPr/>
        </p:nvGrpSpPr>
        <p:grpSpPr>
          <a:xfrm>
            <a:off x="2791616" y="7347784"/>
            <a:ext cx="420833" cy="420833"/>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48" name="TextBox 4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49" name="Group 49"/>
          <p:cNvGrpSpPr/>
          <p:nvPr/>
        </p:nvGrpSpPr>
        <p:grpSpPr>
          <a:xfrm>
            <a:off x="2014112" y="5880088"/>
            <a:ext cx="343853" cy="343853"/>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51" name="TextBox 5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2" name="Group 52"/>
          <p:cNvGrpSpPr/>
          <p:nvPr/>
        </p:nvGrpSpPr>
        <p:grpSpPr>
          <a:xfrm>
            <a:off x="15637262" y="3715876"/>
            <a:ext cx="261203" cy="261203"/>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54" name="TextBox 5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5" name="Freeform 55"/>
          <p:cNvSpPr/>
          <p:nvPr/>
        </p:nvSpPr>
        <p:spPr>
          <a:xfrm rot="8478496">
            <a:off x="-1343352" y="-878426"/>
            <a:ext cx="4447165" cy="4414822"/>
          </a:xfrm>
          <a:custGeom>
            <a:avLst/>
            <a:gdLst/>
            <a:ahLst/>
            <a:cxnLst/>
            <a:rect l="l" t="t" r="r" b="b"/>
            <a:pathLst>
              <a:path w="4447165" h="4414822">
                <a:moveTo>
                  <a:pt x="0" y="0"/>
                </a:moveTo>
                <a:lnTo>
                  <a:pt x="4447164" y="0"/>
                </a:lnTo>
                <a:lnTo>
                  <a:pt x="4447164" y="4414822"/>
                </a:lnTo>
                <a:lnTo>
                  <a:pt x="0" y="44148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13768745" y="-1795911"/>
            <a:ext cx="4904383" cy="5051331"/>
          </a:xfrm>
          <a:custGeom>
            <a:avLst/>
            <a:gdLst/>
            <a:ahLst/>
            <a:cxnLst/>
            <a:rect l="l" t="t" r="r" b="b"/>
            <a:pathLst>
              <a:path w="4904383" h="5051331">
                <a:moveTo>
                  <a:pt x="0" y="0"/>
                </a:moveTo>
                <a:lnTo>
                  <a:pt x="4904383" y="0"/>
                </a:lnTo>
                <a:lnTo>
                  <a:pt x="4904383" y="5051331"/>
                </a:lnTo>
                <a:lnTo>
                  <a:pt x="0" y="50513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453141">
            <a:off x="11426336" y="-3894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2542171" y="1483621"/>
            <a:ext cx="5118681" cy="6353898"/>
            <a:chOff x="0" y="0"/>
            <a:chExt cx="5070729" cy="6294374"/>
          </a:xfrm>
        </p:grpSpPr>
        <p:sp>
          <p:nvSpPr>
            <p:cNvPr id="5" name="Freeform 5"/>
            <p:cNvSpPr/>
            <p:nvPr/>
          </p:nvSpPr>
          <p:spPr>
            <a:xfrm>
              <a:off x="0" y="0"/>
              <a:ext cx="5070729" cy="6322060"/>
            </a:xfrm>
            <a:custGeom>
              <a:avLst/>
              <a:gdLst/>
              <a:ahLst/>
              <a:cxnLst/>
              <a:rect l="l" t="t" r="r" b="b"/>
              <a:pathLst>
                <a:path w="5070729" h="6322060">
                  <a:moveTo>
                    <a:pt x="4778629" y="0"/>
                  </a:moveTo>
                  <a:cubicBezTo>
                    <a:pt x="4939284" y="0"/>
                    <a:pt x="5070729" y="131445"/>
                    <a:pt x="5070729" y="292100"/>
                  </a:cubicBezTo>
                  <a:lnTo>
                    <a:pt x="5070729" y="6057900"/>
                  </a:lnTo>
                  <a:cubicBezTo>
                    <a:pt x="5070729" y="6218555"/>
                    <a:pt x="4942332" y="6322060"/>
                    <a:pt x="4785360" y="6287897"/>
                  </a:cubicBezTo>
                  <a:lnTo>
                    <a:pt x="285369" y="5308092"/>
                  </a:lnTo>
                  <a:cubicBezTo>
                    <a:pt x="128397" y="5273802"/>
                    <a:pt x="0" y="5114417"/>
                    <a:pt x="0" y="4953762"/>
                  </a:cubicBezTo>
                  <a:lnTo>
                    <a:pt x="0" y="292100"/>
                  </a:lnTo>
                  <a:cubicBezTo>
                    <a:pt x="0" y="131445"/>
                    <a:pt x="131445" y="0"/>
                    <a:pt x="292100" y="0"/>
                  </a:cubicBezTo>
                  <a:lnTo>
                    <a:pt x="4778629" y="0"/>
                  </a:lnTo>
                  <a:close/>
                </a:path>
              </a:pathLst>
            </a:custGeom>
            <a:blipFill>
              <a:blip r:embed="rId6"/>
              <a:stretch>
                <a:fillRect l="-15458" r="-70856"/>
              </a:stretch>
            </a:blipFill>
          </p:spPr>
        </p:sp>
      </p:grpSp>
      <p:sp>
        <p:nvSpPr>
          <p:cNvPr id="6" name="Freeform 6"/>
          <p:cNvSpPr/>
          <p:nvPr/>
        </p:nvSpPr>
        <p:spPr>
          <a:xfrm rot="-10100359">
            <a:off x="12528063" y="4744954"/>
            <a:ext cx="9630749" cy="7909252"/>
          </a:xfrm>
          <a:custGeom>
            <a:avLst/>
            <a:gdLst/>
            <a:ahLst/>
            <a:cxnLst/>
            <a:rect l="l" t="t" r="r" b="b"/>
            <a:pathLst>
              <a:path w="9630749" h="7909252">
                <a:moveTo>
                  <a:pt x="0" y="0"/>
                </a:moveTo>
                <a:lnTo>
                  <a:pt x="9630749" y="0"/>
                </a:lnTo>
                <a:lnTo>
                  <a:pt x="9630749" y="7909252"/>
                </a:lnTo>
                <a:lnTo>
                  <a:pt x="0" y="790925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15447992" y="8075461"/>
            <a:ext cx="3995097" cy="4114800"/>
          </a:xfrm>
          <a:custGeom>
            <a:avLst/>
            <a:gdLst/>
            <a:ahLst/>
            <a:cxnLst/>
            <a:rect l="l" t="t" r="r" b="b"/>
            <a:pathLst>
              <a:path w="3995097" h="4114800">
                <a:moveTo>
                  <a:pt x="0" y="0"/>
                </a:moveTo>
                <a:lnTo>
                  <a:pt x="3995097" y="0"/>
                </a:lnTo>
                <a:lnTo>
                  <a:pt x="399509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689610" y="4569721"/>
            <a:ext cx="11305573" cy="5325894"/>
            <a:chOff x="0" y="0"/>
            <a:chExt cx="2977600" cy="1402704"/>
          </a:xfrm>
        </p:grpSpPr>
        <p:sp>
          <p:nvSpPr>
            <p:cNvPr id="9" name="Freeform 9"/>
            <p:cNvSpPr/>
            <p:nvPr/>
          </p:nvSpPr>
          <p:spPr>
            <a:xfrm>
              <a:off x="0" y="0"/>
              <a:ext cx="2977599" cy="1402704"/>
            </a:xfrm>
            <a:custGeom>
              <a:avLst/>
              <a:gdLst/>
              <a:ahLst/>
              <a:cxnLst/>
              <a:rect l="l" t="t" r="r" b="b"/>
              <a:pathLst>
                <a:path w="2977599" h="1402704">
                  <a:moveTo>
                    <a:pt x="34924" y="0"/>
                  </a:moveTo>
                  <a:lnTo>
                    <a:pt x="2942675" y="0"/>
                  </a:lnTo>
                  <a:cubicBezTo>
                    <a:pt x="2951938" y="0"/>
                    <a:pt x="2960821" y="3680"/>
                    <a:pt x="2967370" y="10229"/>
                  </a:cubicBezTo>
                  <a:cubicBezTo>
                    <a:pt x="2973920" y="16779"/>
                    <a:pt x="2977599" y="25662"/>
                    <a:pt x="2977599" y="34924"/>
                  </a:cubicBezTo>
                  <a:lnTo>
                    <a:pt x="2977599" y="1367780"/>
                  </a:lnTo>
                  <a:cubicBezTo>
                    <a:pt x="2977599" y="1377043"/>
                    <a:pt x="2973920" y="1385926"/>
                    <a:pt x="2967370" y="1392475"/>
                  </a:cubicBezTo>
                  <a:cubicBezTo>
                    <a:pt x="2960821" y="1399025"/>
                    <a:pt x="2951938" y="1402704"/>
                    <a:pt x="2942675" y="1402704"/>
                  </a:cubicBezTo>
                  <a:lnTo>
                    <a:pt x="34924" y="1402704"/>
                  </a:lnTo>
                  <a:cubicBezTo>
                    <a:pt x="25662" y="1402704"/>
                    <a:pt x="16779" y="1399025"/>
                    <a:pt x="10229" y="1392475"/>
                  </a:cubicBezTo>
                  <a:cubicBezTo>
                    <a:pt x="3680" y="1385926"/>
                    <a:pt x="0" y="1377043"/>
                    <a:pt x="0" y="1367780"/>
                  </a:cubicBezTo>
                  <a:lnTo>
                    <a:pt x="0" y="34924"/>
                  </a:lnTo>
                  <a:cubicBezTo>
                    <a:pt x="0" y="25662"/>
                    <a:pt x="3680" y="16779"/>
                    <a:pt x="10229" y="10229"/>
                  </a:cubicBezTo>
                  <a:cubicBezTo>
                    <a:pt x="16779" y="3680"/>
                    <a:pt x="25662" y="0"/>
                    <a:pt x="34924" y="0"/>
                  </a:cubicBezTo>
                  <a:close/>
                </a:path>
              </a:pathLst>
            </a:custGeom>
            <a:solidFill>
              <a:srgbClr val="FFFFFF"/>
            </a:solidFill>
          </p:spPr>
        </p:sp>
        <p:sp>
          <p:nvSpPr>
            <p:cNvPr id="10" name="TextBox 10"/>
            <p:cNvSpPr txBox="1"/>
            <p:nvPr/>
          </p:nvSpPr>
          <p:spPr>
            <a:xfrm>
              <a:off x="0" y="-38100"/>
              <a:ext cx="2977600" cy="144080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523752" y="8479479"/>
            <a:ext cx="961590" cy="96159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1283782">
            <a:off x="15292457" y="7821106"/>
            <a:ext cx="3933685" cy="3239926"/>
          </a:xfrm>
          <a:custGeom>
            <a:avLst/>
            <a:gdLst/>
            <a:ahLst/>
            <a:cxnLst/>
            <a:rect l="l" t="t" r="r" b="b"/>
            <a:pathLst>
              <a:path w="3933685" h="3239926">
                <a:moveTo>
                  <a:pt x="0" y="0"/>
                </a:moveTo>
                <a:lnTo>
                  <a:pt x="3933686" y="0"/>
                </a:lnTo>
                <a:lnTo>
                  <a:pt x="3933686" y="3239926"/>
                </a:lnTo>
                <a:lnTo>
                  <a:pt x="0" y="32399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Freeform 15"/>
          <p:cNvSpPr/>
          <p:nvPr/>
        </p:nvSpPr>
        <p:spPr>
          <a:xfrm rot="-2808514">
            <a:off x="-3726873" y="-2759129"/>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6" name="Group 16"/>
          <p:cNvGrpSpPr/>
          <p:nvPr/>
        </p:nvGrpSpPr>
        <p:grpSpPr>
          <a:xfrm>
            <a:off x="8956902" y="9062982"/>
            <a:ext cx="566202" cy="56620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9" name="Freeform 19"/>
          <p:cNvSpPr/>
          <p:nvPr/>
        </p:nvSpPr>
        <p:spPr>
          <a:xfrm rot="-769538">
            <a:off x="5245742" y="7868921"/>
            <a:ext cx="1263327" cy="1450017"/>
          </a:xfrm>
          <a:custGeom>
            <a:avLst/>
            <a:gdLst/>
            <a:ahLst/>
            <a:cxnLst/>
            <a:rect l="l" t="t" r="r" b="b"/>
            <a:pathLst>
              <a:path w="1263327" h="1450017">
                <a:moveTo>
                  <a:pt x="0" y="0"/>
                </a:moveTo>
                <a:lnTo>
                  <a:pt x="1263327" y="0"/>
                </a:lnTo>
                <a:lnTo>
                  <a:pt x="1263327" y="1450017"/>
                </a:lnTo>
                <a:lnTo>
                  <a:pt x="0" y="145001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0" name="TextBox 20"/>
          <p:cNvSpPr txBox="1"/>
          <p:nvPr/>
        </p:nvSpPr>
        <p:spPr>
          <a:xfrm>
            <a:off x="0" y="464819"/>
            <a:ext cx="18288000" cy="563881"/>
          </a:xfrm>
          <a:prstGeom prst="rect">
            <a:avLst/>
          </a:prstGeom>
        </p:spPr>
        <p:txBody>
          <a:bodyPr lIns="0" tIns="0" rIns="0" bIns="0" rtlCol="0" anchor="t">
            <a:spAutoFit/>
          </a:bodyPr>
          <a:lstStyle/>
          <a:p>
            <a:pPr algn="ctr">
              <a:lnSpc>
                <a:spcPts val="4619"/>
              </a:lnSpc>
            </a:pPr>
            <a:r>
              <a:rPr lang="en-US" sz="3299" b="1" u="sng">
                <a:solidFill>
                  <a:srgbClr val="E95D38"/>
                </a:solidFill>
                <a:latin typeface="Fraunces Bold"/>
                <a:ea typeface="Fraunces Bold"/>
                <a:cs typeface="Fraunces Bold"/>
                <a:sym typeface="Fraunces Bold"/>
              </a:rPr>
              <a:t>I. Ứng dụng công nghệ sinh học trong chẩn đoán sớm bệnh thuỷ sản </a:t>
            </a:r>
          </a:p>
        </p:txBody>
      </p:sp>
      <p:sp>
        <p:nvSpPr>
          <p:cNvPr id="21" name="TextBox 21"/>
          <p:cNvSpPr txBox="1"/>
          <p:nvPr/>
        </p:nvSpPr>
        <p:spPr>
          <a:xfrm>
            <a:off x="510268" y="1455046"/>
            <a:ext cx="11131848" cy="2857500"/>
          </a:xfrm>
          <a:prstGeom prst="rect">
            <a:avLst/>
          </a:prstGeom>
        </p:spPr>
        <p:txBody>
          <a:bodyPr lIns="0" tIns="0" rIns="0" bIns="0" rtlCol="0" anchor="t">
            <a:spAutoFit/>
          </a:bodyPr>
          <a:lstStyle/>
          <a:p>
            <a:pPr algn="just">
              <a:lnSpc>
                <a:spcPts val="3900"/>
              </a:lnSpc>
            </a:pPr>
            <a:r>
              <a:rPr lang="en-US" sz="3000" b="1">
                <a:solidFill>
                  <a:srgbClr val="E95D38"/>
                </a:solidFill>
                <a:latin typeface="Fraunces Bold"/>
                <a:ea typeface="Fraunces Bold"/>
                <a:cs typeface="Fraunces Bold"/>
                <a:sym typeface="Fraunces Bold"/>
              </a:rPr>
              <a:t>1 . Kĩ thuật PCR</a:t>
            </a:r>
          </a:p>
          <a:p>
            <a:pPr algn="just">
              <a:lnSpc>
                <a:spcPts val="3900"/>
              </a:lnSpc>
            </a:pPr>
            <a:endParaRPr lang="en-US" sz="3000" b="1">
              <a:solidFill>
                <a:srgbClr val="E95D38"/>
              </a:solidFill>
              <a:latin typeface="Fraunces Bold"/>
              <a:ea typeface="Fraunces Bold"/>
              <a:cs typeface="Fraunces Bold"/>
              <a:sym typeface="Fraunces Bold"/>
            </a:endParaRPr>
          </a:p>
          <a:p>
            <a:pPr marL="539753" lvl="1" indent="-269876" algn="just">
              <a:lnSpc>
                <a:spcPts val="3750"/>
              </a:lnSpc>
              <a:buFont typeface="Arial"/>
              <a:buChar char="•"/>
            </a:pPr>
            <a:r>
              <a:rPr lang="en-US" sz="2500">
                <a:solidFill>
                  <a:srgbClr val="000000"/>
                </a:solidFill>
                <a:latin typeface="Fraunces"/>
                <a:ea typeface="Fraunces"/>
                <a:cs typeface="Fraunces"/>
                <a:sym typeface="Fraunces"/>
              </a:rPr>
              <a:t>Được ứng dụng rộng rãi trong việc phát hiện bệnh sớm và chính xác tác nhân gây bệnh thủy sản. </a:t>
            </a:r>
          </a:p>
          <a:p>
            <a:pPr marL="539753" lvl="1" indent="-269876" algn="just">
              <a:lnSpc>
                <a:spcPts val="3750"/>
              </a:lnSpc>
              <a:buFont typeface="Arial"/>
              <a:buChar char="•"/>
            </a:pPr>
            <a:r>
              <a:rPr lang="en-US" sz="2500">
                <a:solidFill>
                  <a:srgbClr val="000000"/>
                </a:solidFill>
                <a:latin typeface="Fraunces"/>
                <a:ea typeface="Fraunces"/>
                <a:cs typeface="Fraunces"/>
                <a:sym typeface="Fraunces"/>
              </a:rPr>
              <a:t>Quy trình phát hiện virus (có vật chất di truyền DNA) gây bệnh thuỷ sản gồm các bước cơ bản sau: </a:t>
            </a:r>
          </a:p>
        </p:txBody>
      </p:sp>
      <p:sp>
        <p:nvSpPr>
          <p:cNvPr id="22" name="Freeform 22"/>
          <p:cNvSpPr/>
          <p:nvPr/>
        </p:nvSpPr>
        <p:spPr>
          <a:xfrm rot="-5400000">
            <a:off x="4370954" y="1801246"/>
            <a:ext cx="4112430" cy="10796939"/>
          </a:xfrm>
          <a:custGeom>
            <a:avLst/>
            <a:gdLst/>
            <a:ahLst/>
            <a:cxnLst/>
            <a:rect l="l" t="t" r="r" b="b"/>
            <a:pathLst>
              <a:path w="4112430" h="10796939">
                <a:moveTo>
                  <a:pt x="0" y="0"/>
                </a:moveTo>
                <a:lnTo>
                  <a:pt x="4112430" y="0"/>
                </a:lnTo>
                <a:lnTo>
                  <a:pt x="4112430" y="10796938"/>
                </a:lnTo>
                <a:lnTo>
                  <a:pt x="0" y="10796938"/>
                </a:lnTo>
                <a:lnTo>
                  <a:pt x="0" y="0"/>
                </a:lnTo>
                <a:close/>
              </a:path>
            </a:pathLst>
          </a:custGeom>
          <a:blipFill>
            <a:blip r:embed="rId13"/>
            <a:stretch>
              <a:fillRect t="-1570"/>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13768745" y="-1795911"/>
            <a:ext cx="4904383" cy="5051331"/>
          </a:xfrm>
          <a:custGeom>
            <a:avLst/>
            <a:gdLst/>
            <a:ahLst/>
            <a:cxnLst/>
            <a:rect l="l" t="t" r="r" b="b"/>
            <a:pathLst>
              <a:path w="4904383" h="5051331">
                <a:moveTo>
                  <a:pt x="0" y="0"/>
                </a:moveTo>
                <a:lnTo>
                  <a:pt x="4904383" y="0"/>
                </a:lnTo>
                <a:lnTo>
                  <a:pt x="4904383" y="5051331"/>
                </a:lnTo>
                <a:lnTo>
                  <a:pt x="0" y="50513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453141">
            <a:off x="11426336" y="-3894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2542171" y="1483621"/>
            <a:ext cx="5118681" cy="6353898"/>
            <a:chOff x="0" y="0"/>
            <a:chExt cx="5070729" cy="6294374"/>
          </a:xfrm>
        </p:grpSpPr>
        <p:sp>
          <p:nvSpPr>
            <p:cNvPr id="5" name="Freeform 5"/>
            <p:cNvSpPr/>
            <p:nvPr/>
          </p:nvSpPr>
          <p:spPr>
            <a:xfrm>
              <a:off x="0" y="0"/>
              <a:ext cx="5070729" cy="6322060"/>
            </a:xfrm>
            <a:custGeom>
              <a:avLst/>
              <a:gdLst/>
              <a:ahLst/>
              <a:cxnLst/>
              <a:rect l="l" t="t" r="r" b="b"/>
              <a:pathLst>
                <a:path w="5070729" h="6322060">
                  <a:moveTo>
                    <a:pt x="4778629" y="0"/>
                  </a:moveTo>
                  <a:cubicBezTo>
                    <a:pt x="4939284" y="0"/>
                    <a:pt x="5070729" y="131445"/>
                    <a:pt x="5070729" y="292100"/>
                  </a:cubicBezTo>
                  <a:lnTo>
                    <a:pt x="5070729" y="6057900"/>
                  </a:lnTo>
                  <a:cubicBezTo>
                    <a:pt x="5070729" y="6218555"/>
                    <a:pt x="4942332" y="6322060"/>
                    <a:pt x="4785360" y="6287897"/>
                  </a:cubicBezTo>
                  <a:lnTo>
                    <a:pt x="285369" y="5308092"/>
                  </a:lnTo>
                  <a:cubicBezTo>
                    <a:pt x="128397" y="5273802"/>
                    <a:pt x="0" y="5114417"/>
                    <a:pt x="0" y="4953762"/>
                  </a:cubicBezTo>
                  <a:lnTo>
                    <a:pt x="0" y="292100"/>
                  </a:lnTo>
                  <a:cubicBezTo>
                    <a:pt x="0" y="131445"/>
                    <a:pt x="131445" y="0"/>
                    <a:pt x="292100" y="0"/>
                  </a:cubicBezTo>
                  <a:lnTo>
                    <a:pt x="4778629" y="0"/>
                  </a:lnTo>
                  <a:close/>
                </a:path>
              </a:pathLst>
            </a:custGeom>
            <a:blipFill>
              <a:blip r:embed="rId6"/>
              <a:stretch>
                <a:fillRect l="-43157" r="-43157"/>
              </a:stretch>
            </a:blipFill>
          </p:spPr>
        </p:sp>
      </p:grpSp>
      <p:sp>
        <p:nvSpPr>
          <p:cNvPr id="6" name="Freeform 6"/>
          <p:cNvSpPr/>
          <p:nvPr/>
        </p:nvSpPr>
        <p:spPr>
          <a:xfrm rot="-10100359">
            <a:off x="12443926" y="4639304"/>
            <a:ext cx="9630749" cy="7909252"/>
          </a:xfrm>
          <a:custGeom>
            <a:avLst/>
            <a:gdLst/>
            <a:ahLst/>
            <a:cxnLst/>
            <a:rect l="l" t="t" r="r" b="b"/>
            <a:pathLst>
              <a:path w="9630749" h="7909252">
                <a:moveTo>
                  <a:pt x="0" y="0"/>
                </a:moveTo>
                <a:lnTo>
                  <a:pt x="9630748" y="0"/>
                </a:lnTo>
                <a:lnTo>
                  <a:pt x="9630748" y="7909252"/>
                </a:lnTo>
                <a:lnTo>
                  <a:pt x="0" y="790925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15447992" y="8075461"/>
            <a:ext cx="3995097" cy="4114800"/>
          </a:xfrm>
          <a:custGeom>
            <a:avLst/>
            <a:gdLst/>
            <a:ahLst/>
            <a:cxnLst/>
            <a:rect l="l" t="t" r="r" b="b"/>
            <a:pathLst>
              <a:path w="3995097" h="4114800">
                <a:moveTo>
                  <a:pt x="0" y="0"/>
                </a:moveTo>
                <a:lnTo>
                  <a:pt x="3995097" y="0"/>
                </a:lnTo>
                <a:lnTo>
                  <a:pt x="399509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689610" y="4569721"/>
            <a:ext cx="10524396" cy="5325894"/>
            <a:chOff x="0" y="0"/>
            <a:chExt cx="2771857" cy="1402704"/>
          </a:xfrm>
        </p:grpSpPr>
        <p:sp>
          <p:nvSpPr>
            <p:cNvPr id="9" name="Freeform 9"/>
            <p:cNvSpPr/>
            <p:nvPr/>
          </p:nvSpPr>
          <p:spPr>
            <a:xfrm>
              <a:off x="0" y="0"/>
              <a:ext cx="2771857" cy="1402704"/>
            </a:xfrm>
            <a:custGeom>
              <a:avLst/>
              <a:gdLst/>
              <a:ahLst/>
              <a:cxnLst/>
              <a:rect l="l" t="t" r="r" b="b"/>
              <a:pathLst>
                <a:path w="2771857" h="1402704">
                  <a:moveTo>
                    <a:pt x="37516" y="0"/>
                  </a:moveTo>
                  <a:lnTo>
                    <a:pt x="2734341" y="0"/>
                  </a:lnTo>
                  <a:cubicBezTo>
                    <a:pt x="2744291" y="0"/>
                    <a:pt x="2753833" y="3953"/>
                    <a:pt x="2760869" y="10988"/>
                  </a:cubicBezTo>
                  <a:cubicBezTo>
                    <a:pt x="2767905" y="18024"/>
                    <a:pt x="2771857" y="27566"/>
                    <a:pt x="2771857" y="37516"/>
                  </a:cubicBezTo>
                  <a:lnTo>
                    <a:pt x="2771857" y="1365188"/>
                  </a:lnTo>
                  <a:cubicBezTo>
                    <a:pt x="2771857" y="1375138"/>
                    <a:pt x="2767905" y="1384681"/>
                    <a:pt x="2760869" y="1391716"/>
                  </a:cubicBezTo>
                  <a:cubicBezTo>
                    <a:pt x="2753833" y="1398752"/>
                    <a:pt x="2744291" y="1402704"/>
                    <a:pt x="2734341" y="1402704"/>
                  </a:cubicBezTo>
                  <a:lnTo>
                    <a:pt x="37516" y="1402704"/>
                  </a:lnTo>
                  <a:cubicBezTo>
                    <a:pt x="27566" y="1402704"/>
                    <a:pt x="18024" y="1398752"/>
                    <a:pt x="10988" y="1391716"/>
                  </a:cubicBezTo>
                  <a:cubicBezTo>
                    <a:pt x="3953" y="1384681"/>
                    <a:pt x="0" y="1375138"/>
                    <a:pt x="0" y="1365188"/>
                  </a:cubicBezTo>
                  <a:lnTo>
                    <a:pt x="0" y="37516"/>
                  </a:lnTo>
                  <a:cubicBezTo>
                    <a:pt x="0" y="27566"/>
                    <a:pt x="3953" y="18024"/>
                    <a:pt x="10988" y="10988"/>
                  </a:cubicBezTo>
                  <a:cubicBezTo>
                    <a:pt x="18024" y="3953"/>
                    <a:pt x="27566" y="0"/>
                    <a:pt x="37516" y="0"/>
                  </a:cubicBezTo>
                  <a:close/>
                </a:path>
              </a:pathLst>
            </a:custGeom>
            <a:solidFill>
              <a:srgbClr val="FFFFFF"/>
            </a:solidFill>
          </p:spPr>
        </p:sp>
        <p:sp>
          <p:nvSpPr>
            <p:cNvPr id="10" name="TextBox 10"/>
            <p:cNvSpPr txBox="1"/>
            <p:nvPr/>
          </p:nvSpPr>
          <p:spPr>
            <a:xfrm>
              <a:off x="0" y="-38100"/>
              <a:ext cx="2771857" cy="144080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523752" y="8479479"/>
            <a:ext cx="961590" cy="96159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1283782">
            <a:off x="15292457" y="7821106"/>
            <a:ext cx="3933685" cy="3239926"/>
          </a:xfrm>
          <a:custGeom>
            <a:avLst/>
            <a:gdLst/>
            <a:ahLst/>
            <a:cxnLst/>
            <a:rect l="l" t="t" r="r" b="b"/>
            <a:pathLst>
              <a:path w="3933685" h="3239926">
                <a:moveTo>
                  <a:pt x="0" y="0"/>
                </a:moveTo>
                <a:lnTo>
                  <a:pt x="3933686" y="0"/>
                </a:lnTo>
                <a:lnTo>
                  <a:pt x="3933686" y="3239926"/>
                </a:lnTo>
                <a:lnTo>
                  <a:pt x="0" y="32399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Freeform 15"/>
          <p:cNvSpPr/>
          <p:nvPr/>
        </p:nvSpPr>
        <p:spPr>
          <a:xfrm rot="-2808514">
            <a:off x="-3726873" y="-2759129"/>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6" name="Group 16"/>
          <p:cNvGrpSpPr/>
          <p:nvPr/>
        </p:nvGrpSpPr>
        <p:grpSpPr>
          <a:xfrm>
            <a:off x="8956902" y="9062982"/>
            <a:ext cx="566202" cy="56620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9" name="Freeform 19"/>
          <p:cNvSpPr/>
          <p:nvPr/>
        </p:nvSpPr>
        <p:spPr>
          <a:xfrm rot="-769538">
            <a:off x="5245742" y="7868921"/>
            <a:ext cx="1263327" cy="1450017"/>
          </a:xfrm>
          <a:custGeom>
            <a:avLst/>
            <a:gdLst/>
            <a:ahLst/>
            <a:cxnLst/>
            <a:rect l="l" t="t" r="r" b="b"/>
            <a:pathLst>
              <a:path w="1263327" h="1450017">
                <a:moveTo>
                  <a:pt x="0" y="0"/>
                </a:moveTo>
                <a:lnTo>
                  <a:pt x="1263327" y="0"/>
                </a:lnTo>
                <a:lnTo>
                  <a:pt x="1263327" y="1450017"/>
                </a:lnTo>
                <a:lnTo>
                  <a:pt x="0" y="145001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0" name="TextBox 20"/>
          <p:cNvSpPr txBox="1"/>
          <p:nvPr/>
        </p:nvSpPr>
        <p:spPr>
          <a:xfrm>
            <a:off x="0" y="464819"/>
            <a:ext cx="18288000" cy="563881"/>
          </a:xfrm>
          <a:prstGeom prst="rect">
            <a:avLst/>
          </a:prstGeom>
        </p:spPr>
        <p:txBody>
          <a:bodyPr lIns="0" tIns="0" rIns="0" bIns="0" rtlCol="0" anchor="t">
            <a:spAutoFit/>
          </a:bodyPr>
          <a:lstStyle/>
          <a:p>
            <a:pPr algn="ctr">
              <a:lnSpc>
                <a:spcPts val="4619"/>
              </a:lnSpc>
            </a:pPr>
            <a:r>
              <a:rPr lang="en-US" sz="3299" b="1" u="sng">
                <a:solidFill>
                  <a:srgbClr val="ED6557"/>
                </a:solidFill>
                <a:latin typeface="Fraunces Bold"/>
                <a:ea typeface="Fraunces Bold"/>
                <a:cs typeface="Fraunces Bold"/>
                <a:sym typeface="Fraunces Bold"/>
              </a:rPr>
              <a:t>I. Ứng dụng công nghệ sinh học trong chẩn đoán sớm bệnh thuỷ sản </a:t>
            </a:r>
          </a:p>
        </p:txBody>
      </p:sp>
      <p:sp>
        <p:nvSpPr>
          <p:cNvPr id="21" name="TextBox 21"/>
          <p:cNvSpPr txBox="1"/>
          <p:nvPr/>
        </p:nvSpPr>
        <p:spPr>
          <a:xfrm>
            <a:off x="510268" y="1397896"/>
            <a:ext cx="11131848" cy="2933700"/>
          </a:xfrm>
          <a:prstGeom prst="rect">
            <a:avLst/>
          </a:prstGeom>
        </p:spPr>
        <p:txBody>
          <a:bodyPr lIns="0" tIns="0" rIns="0" bIns="0" rtlCol="0" anchor="t">
            <a:spAutoFit/>
          </a:bodyPr>
          <a:lstStyle/>
          <a:p>
            <a:pPr algn="just">
              <a:lnSpc>
                <a:spcPts val="4500"/>
              </a:lnSpc>
            </a:pPr>
            <a:r>
              <a:rPr lang="en-US" sz="3000" b="1">
                <a:solidFill>
                  <a:srgbClr val="E95D38"/>
                </a:solidFill>
                <a:latin typeface="Fraunces Bold"/>
                <a:ea typeface="Fraunces Bold"/>
                <a:cs typeface="Fraunces Bold"/>
                <a:sym typeface="Fraunces Bold"/>
              </a:rPr>
              <a:t>2 . Kit chẩn đoán</a:t>
            </a:r>
          </a:p>
          <a:p>
            <a:pPr marL="539753" lvl="1" indent="-269876" algn="just">
              <a:lnSpc>
                <a:spcPts val="3750"/>
              </a:lnSpc>
              <a:buFont typeface="Arial"/>
              <a:buChar char="•"/>
            </a:pPr>
            <a:r>
              <a:rPr lang="en-US" sz="2500">
                <a:solidFill>
                  <a:srgbClr val="E95D38"/>
                </a:solidFill>
                <a:latin typeface="Fraunces"/>
                <a:ea typeface="Fraunces"/>
                <a:cs typeface="Fraunces"/>
                <a:sym typeface="Fraunces"/>
              </a:rPr>
              <a:t>Kit chẩn đoán hay còn gọi là que thử nhanh</a:t>
            </a:r>
            <a:r>
              <a:rPr lang="en-US" sz="2500">
                <a:solidFill>
                  <a:srgbClr val="000000"/>
                </a:solidFill>
                <a:latin typeface="Fraunces"/>
                <a:ea typeface="Fraunces"/>
                <a:cs typeface="Fraunces"/>
                <a:sym typeface="Fraunces"/>
              </a:rPr>
              <a:t> là dụng cụ chẩn đoán được tích hợp các thành phần cần thiết để phát hiện tác nhân gây bệnh trong mẫu bệnh phẩm một cách định tính, kết quả nhanh và thực hiện dễ dàng tại hiện trường. </a:t>
            </a:r>
          </a:p>
          <a:p>
            <a:pPr marL="539753" lvl="1" indent="-269876" algn="just">
              <a:lnSpc>
                <a:spcPts val="3750"/>
              </a:lnSpc>
              <a:buFont typeface="Arial"/>
              <a:buChar char="•"/>
            </a:pPr>
            <a:r>
              <a:rPr lang="en-US" sz="2500">
                <a:solidFill>
                  <a:srgbClr val="000000"/>
                </a:solidFill>
                <a:latin typeface="Fraunces"/>
                <a:ea typeface="Fraunces"/>
                <a:cs typeface="Fraunces"/>
                <a:sym typeface="Fraunces"/>
              </a:rPr>
              <a:t>Quy trình chẩn đoán bệnh thủy sản bằng kit gồm các bước cơ bản sau: </a:t>
            </a:r>
          </a:p>
        </p:txBody>
      </p:sp>
      <p:sp>
        <p:nvSpPr>
          <p:cNvPr id="22" name="Freeform 22"/>
          <p:cNvSpPr/>
          <p:nvPr/>
        </p:nvSpPr>
        <p:spPr>
          <a:xfrm>
            <a:off x="1028700" y="4788796"/>
            <a:ext cx="10047476" cy="4840388"/>
          </a:xfrm>
          <a:custGeom>
            <a:avLst/>
            <a:gdLst/>
            <a:ahLst/>
            <a:cxnLst/>
            <a:rect l="l" t="t" r="r" b="b"/>
            <a:pathLst>
              <a:path w="10047476" h="4840388">
                <a:moveTo>
                  <a:pt x="0" y="0"/>
                </a:moveTo>
                <a:lnTo>
                  <a:pt x="10047476" y="0"/>
                </a:lnTo>
                <a:lnTo>
                  <a:pt x="10047476" y="4840388"/>
                </a:lnTo>
                <a:lnTo>
                  <a:pt x="0" y="4840388"/>
                </a:lnTo>
                <a:lnTo>
                  <a:pt x="0" y="0"/>
                </a:lnTo>
                <a:close/>
              </a:path>
            </a:pathLst>
          </a:custGeom>
          <a:blipFill>
            <a:blip r:embed="rId13"/>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13768745" y="-1795911"/>
            <a:ext cx="4904383" cy="5051331"/>
          </a:xfrm>
          <a:custGeom>
            <a:avLst/>
            <a:gdLst/>
            <a:ahLst/>
            <a:cxnLst/>
            <a:rect l="l" t="t" r="r" b="b"/>
            <a:pathLst>
              <a:path w="4904383" h="5051331">
                <a:moveTo>
                  <a:pt x="0" y="0"/>
                </a:moveTo>
                <a:lnTo>
                  <a:pt x="4904383" y="0"/>
                </a:lnTo>
                <a:lnTo>
                  <a:pt x="4904383" y="5051331"/>
                </a:lnTo>
                <a:lnTo>
                  <a:pt x="0" y="50513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453141">
            <a:off x="11426336" y="-3894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3120158" y="1380650"/>
            <a:ext cx="4416779" cy="5482616"/>
            <a:chOff x="0" y="0"/>
            <a:chExt cx="5070729" cy="6294374"/>
          </a:xfrm>
        </p:grpSpPr>
        <p:sp>
          <p:nvSpPr>
            <p:cNvPr id="5" name="Freeform 5"/>
            <p:cNvSpPr/>
            <p:nvPr/>
          </p:nvSpPr>
          <p:spPr>
            <a:xfrm>
              <a:off x="0" y="0"/>
              <a:ext cx="5070729" cy="6322060"/>
            </a:xfrm>
            <a:custGeom>
              <a:avLst/>
              <a:gdLst/>
              <a:ahLst/>
              <a:cxnLst/>
              <a:rect l="l" t="t" r="r" b="b"/>
              <a:pathLst>
                <a:path w="5070729" h="6322060">
                  <a:moveTo>
                    <a:pt x="4778629" y="0"/>
                  </a:moveTo>
                  <a:cubicBezTo>
                    <a:pt x="4939284" y="0"/>
                    <a:pt x="5070729" y="131445"/>
                    <a:pt x="5070729" y="292100"/>
                  </a:cubicBezTo>
                  <a:lnTo>
                    <a:pt x="5070729" y="6057900"/>
                  </a:lnTo>
                  <a:cubicBezTo>
                    <a:pt x="5070729" y="6218555"/>
                    <a:pt x="4942332" y="6322060"/>
                    <a:pt x="4785360" y="6287897"/>
                  </a:cubicBezTo>
                  <a:lnTo>
                    <a:pt x="285369" y="5308092"/>
                  </a:lnTo>
                  <a:cubicBezTo>
                    <a:pt x="128397" y="5273802"/>
                    <a:pt x="0" y="5114417"/>
                    <a:pt x="0" y="4953762"/>
                  </a:cubicBezTo>
                  <a:lnTo>
                    <a:pt x="0" y="292100"/>
                  </a:lnTo>
                  <a:cubicBezTo>
                    <a:pt x="0" y="131445"/>
                    <a:pt x="131445" y="0"/>
                    <a:pt x="292100" y="0"/>
                  </a:cubicBezTo>
                  <a:lnTo>
                    <a:pt x="4778629" y="0"/>
                  </a:lnTo>
                  <a:close/>
                </a:path>
              </a:pathLst>
            </a:custGeom>
            <a:blipFill>
              <a:blip r:embed="rId6"/>
              <a:stretch>
                <a:fillRect l="-43099" r="-43099"/>
              </a:stretch>
            </a:blipFill>
          </p:spPr>
        </p:sp>
      </p:grpSp>
      <p:sp>
        <p:nvSpPr>
          <p:cNvPr id="6" name="Freeform 6"/>
          <p:cNvSpPr/>
          <p:nvPr/>
        </p:nvSpPr>
        <p:spPr>
          <a:xfrm rot="-10100359">
            <a:off x="12443926" y="4639304"/>
            <a:ext cx="9630749" cy="7909252"/>
          </a:xfrm>
          <a:custGeom>
            <a:avLst/>
            <a:gdLst/>
            <a:ahLst/>
            <a:cxnLst/>
            <a:rect l="l" t="t" r="r" b="b"/>
            <a:pathLst>
              <a:path w="9630749" h="7909252">
                <a:moveTo>
                  <a:pt x="0" y="0"/>
                </a:moveTo>
                <a:lnTo>
                  <a:pt x="9630748" y="0"/>
                </a:lnTo>
                <a:lnTo>
                  <a:pt x="9630748" y="7909252"/>
                </a:lnTo>
                <a:lnTo>
                  <a:pt x="0" y="790925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15447992" y="8075461"/>
            <a:ext cx="3995097" cy="4114800"/>
          </a:xfrm>
          <a:custGeom>
            <a:avLst/>
            <a:gdLst/>
            <a:ahLst/>
            <a:cxnLst/>
            <a:rect l="l" t="t" r="r" b="b"/>
            <a:pathLst>
              <a:path w="3995097" h="4114800">
                <a:moveTo>
                  <a:pt x="0" y="0"/>
                </a:moveTo>
                <a:lnTo>
                  <a:pt x="3995097" y="0"/>
                </a:lnTo>
                <a:lnTo>
                  <a:pt x="399509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7523752" y="8479479"/>
            <a:ext cx="961590" cy="96159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rot="-1283782">
            <a:off x="15292457" y="7821106"/>
            <a:ext cx="3933685" cy="3239926"/>
          </a:xfrm>
          <a:custGeom>
            <a:avLst/>
            <a:gdLst/>
            <a:ahLst/>
            <a:cxnLst/>
            <a:rect l="l" t="t" r="r" b="b"/>
            <a:pathLst>
              <a:path w="3933685" h="3239926">
                <a:moveTo>
                  <a:pt x="0" y="0"/>
                </a:moveTo>
                <a:lnTo>
                  <a:pt x="3933686" y="0"/>
                </a:lnTo>
                <a:lnTo>
                  <a:pt x="3933686" y="3239926"/>
                </a:lnTo>
                <a:lnTo>
                  <a:pt x="0" y="32399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rot="-2808514">
            <a:off x="-3726873" y="-2759129"/>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3" name="Group 13"/>
          <p:cNvGrpSpPr/>
          <p:nvPr/>
        </p:nvGrpSpPr>
        <p:grpSpPr>
          <a:xfrm>
            <a:off x="8956902" y="9062982"/>
            <a:ext cx="566202" cy="56620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6" name="Freeform 16"/>
          <p:cNvSpPr/>
          <p:nvPr/>
        </p:nvSpPr>
        <p:spPr>
          <a:xfrm rot="-769538">
            <a:off x="5245742" y="7868921"/>
            <a:ext cx="1263327" cy="1450017"/>
          </a:xfrm>
          <a:custGeom>
            <a:avLst/>
            <a:gdLst/>
            <a:ahLst/>
            <a:cxnLst/>
            <a:rect l="l" t="t" r="r" b="b"/>
            <a:pathLst>
              <a:path w="1263327" h="1450017">
                <a:moveTo>
                  <a:pt x="0" y="0"/>
                </a:moveTo>
                <a:lnTo>
                  <a:pt x="1263327" y="0"/>
                </a:lnTo>
                <a:lnTo>
                  <a:pt x="1263327" y="1450017"/>
                </a:lnTo>
                <a:lnTo>
                  <a:pt x="0" y="145001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7" name="TextBox 17"/>
          <p:cNvSpPr txBox="1"/>
          <p:nvPr/>
        </p:nvSpPr>
        <p:spPr>
          <a:xfrm>
            <a:off x="0" y="464819"/>
            <a:ext cx="18288000" cy="563881"/>
          </a:xfrm>
          <a:prstGeom prst="rect">
            <a:avLst/>
          </a:prstGeom>
        </p:spPr>
        <p:txBody>
          <a:bodyPr lIns="0" tIns="0" rIns="0" bIns="0" rtlCol="0" anchor="t">
            <a:spAutoFit/>
          </a:bodyPr>
          <a:lstStyle/>
          <a:p>
            <a:pPr algn="ctr">
              <a:lnSpc>
                <a:spcPts val="4619"/>
              </a:lnSpc>
            </a:pPr>
            <a:r>
              <a:rPr lang="en-US" sz="3299" b="1" u="sng">
                <a:solidFill>
                  <a:srgbClr val="E95D38"/>
                </a:solidFill>
                <a:latin typeface="Fraunces Bold"/>
                <a:ea typeface="Fraunces Bold"/>
                <a:cs typeface="Fraunces Bold"/>
                <a:sym typeface="Fraunces Bold"/>
              </a:rPr>
              <a:t>II. Ứng dụng công nghệ sinh học trong sản xuất vaccine </a:t>
            </a:r>
          </a:p>
        </p:txBody>
      </p:sp>
      <p:sp>
        <p:nvSpPr>
          <p:cNvPr id="18" name="TextBox 18"/>
          <p:cNvSpPr txBox="1"/>
          <p:nvPr/>
        </p:nvSpPr>
        <p:spPr>
          <a:xfrm>
            <a:off x="510268" y="1302558"/>
            <a:ext cx="12088786" cy="2103120"/>
          </a:xfrm>
          <a:prstGeom prst="rect">
            <a:avLst/>
          </a:prstGeom>
        </p:spPr>
        <p:txBody>
          <a:bodyPr lIns="0" tIns="0" rIns="0" bIns="0" rtlCol="0" anchor="t">
            <a:spAutoFit/>
          </a:bodyPr>
          <a:lstStyle/>
          <a:p>
            <a:pPr marL="604521" lvl="1" indent="-302261" algn="just">
              <a:lnSpc>
                <a:spcPts val="4200"/>
              </a:lnSpc>
              <a:buFont typeface="Arial"/>
              <a:buChar char="•"/>
            </a:pPr>
            <a:r>
              <a:rPr lang="en-US" sz="2800">
                <a:solidFill>
                  <a:srgbClr val="E95D38"/>
                </a:solidFill>
                <a:latin typeface="Fraunces"/>
                <a:ea typeface="Fraunces"/>
                <a:cs typeface="Fraunces"/>
                <a:sym typeface="Fraunces"/>
              </a:rPr>
              <a:t>Vaccine DNA có ưu điểm: </a:t>
            </a:r>
            <a:r>
              <a:rPr lang="en-US" sz="2800">
                <a:solidFill>
                  <a:srgbClr val="000000"/>
                </a:solidFill>
                <a:latin typeface="Fraunces"/>
                <a:ea typeface="Fraunces"/>
                <a:cs typeface="Fraunces"/>
                <a:sym typeface="Fraunces"/>
              </a:rPr>
              <a:t>tính ổn định cao, chi phí sản xuất thấp hơn vaccine vô hoạt, không chứa tác nhân gây bệnh nên có tính an toàn hơn vaccine truyền thống. </a:t>
            </a:r>
          </a:p>
          <a:p>
            <a:pPr marL="604521" lvl="1" indent="-302261" algn="just">
              <a:lnSpc>
                <a:spcPts val="4200"/>
              </a:lnSpc>
              <a:buFont typeface="Arial"/>
              <a:buChar char="•"/>
            </a:pPr>
            <a:r>
              <a:rPr lang="en-US" sz="2800">
                <a:solidFill>
                  <a:srgbClr val="000000"/>
                </a:solidFill>
                <a:latin typeface="Fraunces"/>
                <a:ea typeface="Fraunces"/>
                <a:cs typeface="Fraunces"/>
                <a:sym typeface="Fraunces"/>
              </a:rPr>
              <a:t>Quy trình sản xuất vaccine DNA phòng bệnh cho cá gồm các bước: </a:t>
            </a:r>
          </a:p>
        </p:txBody>
      </p:sp>
      <p:sp>
        <p:nvSpPr>
          <p:cNvPr id="19" name="Freeform 19"/>
          <p:cNvSpPr/>
          <p:nvPr/>
        </p:nvSpPr>
        <p:spPr>
          <a:xfrm>
            <a:off x="2177438" y="3566911"/>
            <a:ext cx="8953625" cy="6241388"/>
          </a:xfrm>
          <a:custGeom>
            <a:avLst/>
            <a:gdLst/>
            <a:ahLst/>
            <a:cxnLst/>
            <a:rect l="l" t="t" r="r" b="b"/>
            <a:pathLst>
              <a:path w="8953625" h="6241388">
                <a:moveTo>
                  <a:pt x="0" y="0"/>
                </a:moveTo>
                <a:lnTo>
                  <a:pt x="8953625" y="0"/>
                </a:lnTo>
                <a:lnTo>
                  <a:pt x="8953625" y="6241388"/>
                </a:lnTo>
                <a:lnTo>
                  <a:pt x="0" y="6241388"/>
                </a:lnTo>
                <a:lnTo>
                  <a:pt x="0" y="0"/>
                </a:lnTo>
                <a:close/>
              </a:path>
            </a:pathLst>
          </a:custGeom>
          <a:blipFill>
            <a:blip r:embed="rId13"/>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13768745" y="-1795911"/>
            <a:ext cx="4904383" cy="5051331"/>
          </a:xfrm>
          <a:custGeom>
            <a:avLst/>
            <a:gdLst/>
            <a:ahLst/>
            <a:cxnLst/>
            <a:rect l="l" t="t" r="r" b="b"/>
            <a:pathLst>
              <a:path w="4904383" h="5051331">
                <a:moveTo>
                  <a:pt x="0" y="0"/>
                </a:moveTo>
                <a:lnTo>
                  <a:pt x="4904383" y="0"/>
                </a:lnTo>
                <a:lnTo>
                  <a:pt x="4904383" y="5051331"/>
                </a:lnTo>
                <a:lnTo>
                  <a:pt x="0" y="50513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453141">
            <a:off x="11426336" y="-3894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3120158" y="1380650"/>
            <a:ext cx="4416779" cy="5834566"/>
            <a:chOff x="0" y="0"/>
            <a:chExt cx="5070729" cy="6698434"/>
          </a:xfrm>
        </p:grpSpPr>
        <p:sp>
          <p:nvSpPr>
            <p:cNvPr id="5" name="Freeform 5"/>
            <p:cNvSpPr/>
            <p:nvPr/>
          </p:nvSpPr>
          <p:spPr>
            <a:xfrm>
              <a:off x="0" y="0"/>
              <a:ext cx="5070729" cy="6726120"/>
            </a:xfrm>
            <a:custGeom>
              <a:avLst/>
              <a:gdLst/>
              <a:ahLst/>
              <a:cxnLst/>
              <a:rect l="l" t="t" r="r" b="b"/>
              <a:pathLst>
                <a:path w="5070729" h="6726120">
                  <a:moveTo>
                    <a:pt x="4778629" y="0"/>
                  </a:moveTo>
                  <a:cubicBezTo>
                    <a:pt x="4939284" y="0"/>
                    <a:pt x="5070729" y="139883"/>
                    <a:pt x="5070729" y="310851"/>
                  </a:cubicBezTo>
                  <a:lnTo>
                    <a:pt x="5070729" y="6446780"/>
                  </a:lnTo>
                  <a:cubicBezTo>
                    <a:pt x="5070729" y="6617748"/>
                    <a:pt x="4942332" y="6726120"/>
                    <a:pt x="4785360" y="6691542"/>
                  </a:cubicBezTo>
                  <a:lnTo>
                    <a:pt x="285369" y="5648839"/>
                  </a:lnTo>
                  <a:cubicBezTo>
                    <a:pt x="128397" y="5612348"/>
                    <a:pt x="0" y="5442731"/>
                    <a:pt x="0" y="5271763"/>
                  </a:cubicBezTo>
                  <a:lnTo>
                    <a:pt x="0" y="310851"/>
                  </a:lnTo>
                  <a:cubicBezTo>
                    <a:pt x="0" y="139883"/>
                    <a:pt x="131445" y="0"/>
                    <a:pt x="292100" y="0"/>
                  </a:cubicBezTo>
                  <a:lnTo>
                    <a:pt x="4778629" y="0"/>
                  </a:lnTo>
                  <a:close/>
                </a:path>
              </a:pathLst>
            </a:custGeom>
            <a:blipFill>
              <a:blip r:embed="rId6"/>
              <a:stretch>
                <a:fillRect l="-49130" r="-49130"/>
              </a:stretch>
            </a:blipFill>
          </p:spPr>
        </p:sp>
      </p:grpSp>
      <p:sp>
        <p:nvSpPr>
          <p:cNvPr id="6" name="Freeform 6"/>
          <p:cNvSpPr/>
          <p:nvPr/>
        </p:nvSpPr>
        <p:spPr>
          <a:xfrm rot="-10100359">
            <a:off x="12443926" y="4639304"/>
            <a:ext cx="9630749" cy="7909252"/>
          </a:xfrm>
          <a:custGeom>
            <a:avLst/>
            <a:gdLst/>
            <a:ahLst/>
            <a:cxnLst/>
            <a:rect l="l" t="t" r="r" b="b"/>
            <a:pathLst>
              <a:path w="9630749" h="7909252">
                <a:moveTo>
                  <a:pt x="0" y="0"/>
                </a:moveTo>
                <a:lnTo>
                  <a:pt x="9630748" y="0"/>
                </a:lnTo>
                <a:lnTo>
                  <a:pt x="9630748" y="7909252"/>
                </a:lnTo>
                <a:lnTo>
                  <a:pt x="0" y="790925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15447992" y="8075461"/>
            <a:ext cx="3995097" cy="4114800"/>
          </a:xfrm>
          <a:custGeom>
            <a:avLst/>
            <a:gdLst/>
            <a:ahLst/>
            <a:cxnLst/>
            <a:rect l="l" t="t" r="r" b="b"/>
            <a:pathLst>
              <a:path w="3995097" h="4114800">
                <a:moveTo>
                  <a:pt x="0" y="0"/>
                </a:moveTo>
                <a:lnTo>
                  <a:pt x="3995097" y="0"/>
                </a:lnTo>
                <a:lnTo>
                  <a:pt x="399509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7523752" y="8479479"/>
            <a:ext cx="961590" cy="96159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rot="-1283782">
            <a:off x="15292457" y="7821106"/>
            <a:ext cx="3933685" cy="3239926"/>
          </a:xfrm>
          <a:custGeom>
            <a:avLst/>
            <a:gdLst/>
            <a:ahLst/>
            <a:cxnLst/>
            <a:rect l="l" t="t" r="r" b="b"/>
            <a:pathLst>
              <a:path w="3933685" h="3239926">
                <a:moveTo>
                  <a:pt x="0" y="0"/>
                </a:moveTo>
                <a:lnTo>
                  <a:pt x="3933686" y="0"/>
                </a:lnTo>
                <a:lnTo>
                  <a:pt x="3933686" y="3239926"/>
                </a:lnTo>
                <a:lnTo>
                  <a:pt x="0" y="32399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rot="-2808514">
            <a:off x="-3726873" y="-2759129"/>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3" name="Group 13"/>
          <p:cNvGrpSpPr/>
          <p:nvPr/>
        </p:nvGrpSpPr>
        <p:grpSpPr>
          <a:xfrm>
            <a:off x="8956902" y="9062982"/>
            <a:ext cx="566202" cy="56620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6" name="Freeform 16"/>
          <p:cNvSpPr/>
          <p:nvPr/>
        </p:nvSpPr>
        <p:spPr>
          <a:xfrm rot="-769538">
            <a:off x="5245742" y="7868921"/>
            <a:ext cx="1263327" cy="1450017"/>
          </a:xfrm>
          <a:custGeom>
            <a:avLst/>
            <a:gdLst/>
            <a:ahLst/>
            <a:cxnLst/>
            <a:rect l="l" t="t" r="r" b="b"/>
            <a:pathLst>
              <a:path w="1263327" h="1450017">
                <a:moveTo>
                  <a:pt x="0" y="0"/>
                </a:moveTo>
                <a:lnTo>
                  <a:pt x="1263327" y="0"/>
                </a:lnTo>
                <a:lnTo>
                  <a:pt x="1263327" y="1450017"/>
                </a:lnTo>
                <a:lnTo>
                  <a:pt x="0" y="145001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7" name="Freeform 17"/>
          <p:cNvSpPr/>
          <p:nvPr/>
        </p:nvSpPr>
        <p:spPr>
          <a:xfrm>
            <a:off x="784753" y="2731302"/>
            <a:ext cx="10959264" cy="5190990"/>
          </a:xfrm>
          <a:custGeom>
            <a:avLst/>
            <a:gdLst/>
            <a:ahLst/>
            <a:cxnLst/>
            <a:rect l="l" t="t" r="r" b="b"/>
            <a:pathLst>
              <a:path w="10959264" h="5190990">
                <a:moveTo>
                  <a:pt x="0" y="0"/>
                </a:moveTo>
                <a:lnTo>
                  <a:pt x="10959264" y="0"/>
                </a:lnTo>
                <a:lnTo>
                  <a:pt x="10959264" y="5190990"/>
                </a:lnTo>
                <a:lnTo>
                  <a:pt x="0" y="5190990"/>
                </a:lnTo>
                <a:lnTo>
                  <a:pt x="0" y="0"/>
                </a:lnTo>
                <a:close/>
              </a:path>
            </a:pathLst>
          </a:custGeom>
          <a:blipFill>
            <a:blip r:embed="rId13"/>
            <a:stretch>
              <a:fillRect l="-1393"/>
            </a:stretch>
          </a:blipFill>
        </p:spPr>
      </p:sp>
      <p:sp>
        <p:nvSpPr>
          <p:cNvPr id="18" name="TextBox 18"/>
          <p:cNvSpPr txBox="1"/>
          <p:nvPr/>
        </p:nvSpPr>
        <p:spPr>
          <a:xfrm>
            <a:off x="0" y="464819"/>
            <a:ext cx="18288000" cy="563881"/>
          </a:xfrm>
          <a:prstGeom prst="rect">
            <a:avLst/>
          </a:prstGeom>
        </p:spPr>
        <p:txBody>
          <a:bodyPr lIns="0" tIns="0" rIns="0" bIns="0" rtlCol="0" anchor="t">
            <a:spAutoFit/>
          </a:bodyPr>
          <a:lstStyle/>
          <a:p>
            <a:pPr algn="ctr">
              <a:lnSpc>
                <a:spcPts val="4619"/>
              </a:lnSpc>
            </a:pPr>
            <a:r>
              <a:rPr lang="en-US" sz="3299" b="1" u="sng">
                <a:solidFill>
                  <a:srgbClr val="E95D38"/>
                </a:solidFill>
                <a:latin typeface="Fraunces Bold"/>
                <a:ea typeface="Fraunces Bold"/>
                <a:cs typeface="Fraunces Bold"/>
                <a:sym typeface="Fraunces Bold"/>
              </a:rPr>
              <a:t>III. Ứng dụng công nghệ sinh học trong sản xuất chế phẩm vi sinh</a:t>
            </a:r>
          </a:p>
        </p:txBody>
      </p:sp>
      <p:sp>
        <p:nvSpPr>
          <p:cNvPr id="19" name="TextBox 19"/>
          <p:cNvSpPr txBox="1"/>
          <p:nvPr/>
        </p:nvSpPr>
        <p:spPr>
          <a:xfrm>
            <a:off x="510268" y="1302558"/>
            <a:ext cx="12088786" cy="1036320"/>
          </a:xfrm>
          <a:prstGeom prst="rect">
            <a:avLst/>
          </a:prstGeom>
        </p:spPr>
        <p:txBody>
          <a:bodyPr lIns="0" tIns="0" rIns="0" bIns="0" rtlCol="0" anchor="t">
            <a:spAutoFit/>
          </a:bodyPr>
          <a:lstStyle/>
          <a:p>
            <a:pPr marL="604521" lvl="1" indent="-302261" algn="just">
              <a:lnSpc>
                <a:spcPts val="4200"/>
              </a:lnSpc>
              <a:buFont typeface="Arial"/>
              <a:buChar char="•"/>
            </a:pPr>
            <a:r>
              <a:rPr lang="en-US" sz="2800">
                <a:solidFill>
                  <a:srgbClr val="000000"/>
                </a:solidFill>
                <a:latin typeface="Fraunces"/>
                <a:ea typeface="Fraunces"/>
                <a:cs typeface="Fraunces"/>
                <a:sym typeface="Fraunces"/>
              </a:rPr>
              <a:t>Quy trình sản xuất chế phẩm vi sinh phòng, trị bệnh thuỷ sản gồm các bước: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13768745" y="-1795911"/>
            <a:ext cx="4904383" cy="5051331"/>
          </a:xfrm>
          <a:custGeom>
            <a:avLst/>
            <a:gdLst/>
            <a:ahLst/>
            <a:cxnLst/>
            <a:rect l="l" t="t" r="r" b="b"/>
            <a:pathLst>
              <a:path w="4904383" h="5051331">
                <a:moveTo>
                  <a:pt x="0" y="0"/>
                </a:moveTo>
                <a:lnTo>
                  <a:pt x="4904383" y="0"/>
                </a:lnTo>
                <a:lnTo>
                  <a:pt x="4904383" y="5051331"/>
                </a:lnTo>
                <a:lnTo>
                  <a:pt x="0" y="50513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453141">
            <a:off x="11426336" y="-3894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0100359">
            <a:off x="12443926" y="4639304"/>
            <a:ext cx="9630749" cy="7909252"/>
          </a:xfrm>
          <a:custGeom>
            <a:avLst/>
            <a:gdLst/>
            <a:ahLst/>
            <a:cxnLst/>
            <a:rect l="l" t="t" r="r" b="b"/>
            <a:pathLst>
              <a:path w="9630749" h="7909252">
                <a:moveTo>
                  <a:pt x="0" y="0"/>
                </a:moveTo>
                <a:lnTo>
                  <a:pt x="9630748" y="0"/>
                </a:lnTo>
                <a:lnTo>
                  <a:pt x="9630748" y="7909252"/>
                </a:lnTo>
                <a:lnTo>
                  <a:pt x="0" y="79092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5447992" y="8075461"/>
            <a:ext cx="3995097" cy="4114800"/>
          </a:xfrm>
          <a:custGeom>
            <a:avLst/>
            <a:gdLst/>
            <a:ahLst/>
            <a:cxnLst/>
            <a:rect l="l" t="t" r="r" b="b"/>
            <a:pathLst>
              <a:path w="3995097" h="4114800">
                <a:moveTo>
                  <a:pt x="0" y="0"/>
                </a:moveTo>
                <a:lnTo>
                  <a:pt x="3995097" y="0"/>
                </a:lnTo>
                <a:lnTo>
                  <a:pt x="399509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7523752" y="8479479"/>
            <a:ext cx="961590" cy="96159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1283782">
            <a:off x="15292457" y="7821106"/>
            <a:ext cx="3933685" cy="3239926"/>
          </a:xfrm>
          <a:custGeom>
            <a:avLst/>
            <a:gdLst/>
            <a:ahLst/>
            <a:cxnLst/>
            <a:rect l="l" t="t" r="r" b="b"/>
            <a:pathLst>
              <a:path w="3933685" h="3239926">
                <a:moveTo>
                  <a:pt x="0" y="0"/>
                </a:moveTo>
                <a:lnTo>
                  <a:pt x="3933686" y="0"/>
                </a:lnTo>
                <a:lnTo>
                  <a:pt x="3933686" y="3239926"/>
                </a:lnTo>
                <a:lnTo>
                  <a:pt x="0" y="3239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2808514">
            <a:off x="-3726873" y="-2759129"/>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1" name="Group 11"/>
          <p:cNvGrpSpPr/>
          <p:nvPr/>
        </p:nvGrpSpPr>
        <p:grpSpPr>
          <a:xfrm>
            <a:off x="8956902" y="9062982"/>
            <a:ext cx="566202" cy="56620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769538">
            <a:off x="5245742" y="7868921"/>
            <a:ext cx="1263327" cy="1450017"/>
          </a:xfrm>
          <a:custGeom>
            <a:avLst/>
            <a:gdLst/>
            <a:ahLst/>
            <a:cxnLst/>
            <a:rect l="l" t="t" r="r" b="b"/>
            <a:pathLst>
              <a:path w="1263327" h="1450017">
                <a:moveTo>
                  <a:pt x="0" y="0"/>
                </a:moveTo>
                <a:lnTo>
                  <a:pt x="1263327" y="0"/>
                </a:lnTo>
                <a:lnTo>
                  <a:pt x="1263327" y="1450017"/>
                </a:lnTo>
                <a:lnTo>
                  <a:pt x="0" y="145001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Freeform 15"/>
          <p:cNvSpPr/>
          <p:nvPr/>
        </p:nvSpPr>
        <p:spPr>
          <a:xfrm>
            <a:off x="658366" y="2086707"/>
            <a:ext cx="9728879" cy="5474267"/>
          </a:xfrm>
          <a:custGeom>
            <a:avLst/>
            <a:gdLst/>
            <a:ahLst/>
            <a:cxnLst/>
            <a:rect l="l" t="t" r="r" b="b"/>
            <a:pathLst>
              <a:path w="9728879" h="5474267">
                <a:moveTo>
                  <a:pt x="0" y="0"/>
                </a:moveTo>
                <a:lnTo>
                  <a:pt x="9728879" y="0"/>
                </a:lnTo>
                <a:lnTo>
                  <a:pt x="9728879" y="5474267"/>
                </a:lnTo>
                <a:lnTo>
                  <a:pt x="0" y="5474267"/>
                </a:lnTo>
                <a:lnTo>
                  <a:pt x="0" y="0"/>
                </a:lnTo>
                <a:close/>
              </a:path>
            </a:pathLst>
          </a:custGeom>
          <a:blipFill>
            <a:blip r:embed="rId12"/>
            <a:stretch>
              <a:fillRect/>
            </a:stretch>
          </a:blipFill>
        </p:spPr>
      </p:sp>
      <p:sp>
        <p:nvSpPr>
          <p:cNvPr id="16" name="TextBox 16"/>
          <p:cNvSpPr txBox="1"/>
          <p:nvPr/>
        </p:nvSpPr>
        <p:spPr>
          <a:xfrm>
            <a:off x="0" y="656051"/>
            <a:ext cx="18288000" cy="563881"/>
          </a:xfrm>
          <a:prstGeom prst="rect">
            <a:avLst/>
          </a:prstGeom>
        </p:spPr>
        <p:txBody>
          <a:bodyPr lIns="0" tIns="0" rIns="0" bIns="0" rtlCol="0" anchor="t">
            <a:spAutoFit/>
          </a:bodyPr>
          <a:lstStyle/>
          <a:p>
            <a:pPr algn="ctr">
              <a:lnSpc>
                <a:spcPts val="4619"/>
              </a:lnSpc>
            </a:pPr>
            <a:r>
              <a:rPr lang="en-US" sz="3299" b="1" u="sng">
                <a:solidFill>
                  <a:srgbClr val="E95D38"/>
                </a:solidFill>
                <a:latin typeface="Fraunces Bold"/>
                <a:ea typeface="Fraunces Bold"/>
                <a:cs typeface="Fraunces Bold"/>
                <a:sym typeface="Fraunces Bold"/>
              </a:rPr>
              <a:t>3. Công nghệ sinh học trong sản xuất chế phẩm thảo dược </a:t>
            </a:r>
          </a:p>
        </p:txBody>
      </p:sp>
      <p:sp>
        <p:nvSpPr>
          <p:cNvPr id="17" name="TextBox 17"/>
          <p:cNvSpPr txBox="1"/>
          <p:nvPr/>
        </p:nvSpPr>
        <p:spPr>
          <a:xfrm>
            <a:off x="10973078" y="2667380"/>
            <a:ext cx="6751398" cy="4236720"/>
          </a:xfrm>
          <a:prstGeom prst="rect">
            <a:avLst/>
          </a:prstGeom>
        </p:spPr>
        <p:txBody>
          <a:bodyPr lIns="0" tIns="0" rIns="0" bIns="0" rtlCol="0" anchor="t">
            <a:spAutoFit/>
          </a:bodyPr>
          <a:lstStyle/>
          <a:p>
            <a:pPr marL="604521" lvl="1" indent="-302261" algn="just">
              <a:lnSpc>
                <a:spcPts val="4200"/>
              </a:lnSpc>
              <a:buFont typeface="Arial"/>
              <a:buChar char="•"/>
            </a:pPr>
            <a:r>
              <a:rPr lang="en-US" sz="2800" b="1">
                <a:solidFill>
                  <a:srgbClr val="000000"/>
                </a:solidFill>
                <a:latin typeface="Fraunces Bold"/>
                <a:ea typeface="Fraunces Bold"/>
                <a:cs typeface="Fraunces Bold"/>
                <a:sym typeface="Fraunces Bold"/>
              </a:rPr>
              <a:t>Đặc tính của thảo dược:</a:t>
            </a:r>
            <a:r>
              <a:rPr lang="en-US" sz="2800">
                <a:solidFill>
                  <a:srgbClr val="000000"/>
                </a:solidFill>
                <a:latin typeface="Fraunces"/>
                <a:ea typeface="Fraunces"/>
                <a:cs typeface="Fraunces"/>
                <a:sym typeface="Fraunces"/>
              </a:rPr>
              <a:t> chứa nhiều hoạt chất có hoạt tính kháng bệnh cao và khả năng tăng cường miễn dịch cho động vật thuỷ sản. </a:t>
            </a:r>
          </a:p>
          <a:p>
            <a:pPr marL="604521" lvl="1" indent="-302261" algn="just">
              <a:lnSpc>
                <a:spcPts val="4200"/>
              </a:lnSpc>
              <a:buFont typeface="Arial"/>
              <a:buChar char="•"/>
            </a:pPr>
            <a:r>
              <a:rPr lang="en-US" sz="2800" b="1">
                <a:solidFill>
                  <a:srgbClr val="000000"/>
                </a:solidFill>
                <a:latin typeface="Fraunces Bold"/>
                <a:ea typeface="Fraunces Bold"/>
                <a:cs typeface="Fraunces Bold"/>
                <a:sym typeface="Fraunces Bold"/>
              </a:rPr>
              <a:t>Ưu điểm của chế phẩm thảo dược: </a:t>
            </a:r>
            <a:r>
              <a:rPr lang="en-US" sz="2800">
                <a:solidFill>
                  <a:srgbClr val="000000"/>
                </a:solidFill>
                <a:latin typeface="Fraunces"/>
                <a:ea typeface="Fraunces"/>
                <a:cs typeface="Fraunces"/>
                <a:sym typeface="Fraunces"/>
              </a:rPr>
              <a:t>có thể dùng để phòng, trị bệnh, an toàn cho con người và thân thiện với môi trường.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Words>
  <Application>Microsoft Office PowerPoint</Application>
  <PresentationFormat>Custom</PresentationFormat>
  <Paragraphs>29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210 클레이토이</vt:lpstr>
      <vt:lpstr>Arial</vt:lpstr>
      <vt:lpstr>Canva Sans</vt:lpstr>
      <vt:lpstr>Fraunces</vt:lpstr>
      <vt:lpstr>Calibri</vt:lpstr>
      <vt:lpstr>Fraunces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25: ỨNG DỤNG CÔNG NGHỆ SINH HỌC TRONG PHÒNG, TRỊ BỆNH THUỶ SẢN</dc:title>
  <cp:lastModifiedBy>STD</cp:lastModifiedBy>
  <cp:revision>2</cp:revision>
  <dcterms:created xsi:type="dcterms:W3CDTF">2006-08-16T00:00:00Z</dcterms:created>
  <dcterms:modified xsi:type="dcterms:W3CDTF">2026-04-09T06:59:31Z</dcterms:modified>
  <dc:identifier>DAGj7aOwB9Y</dc:identifier>
</cp:coreProperties>
</file>