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210 클레이토이" panose="020B0604020202020204" charset="-127"/>
      <p:regular r:id="rId12"/>
    </p:embeddedFont>
    <p:embeddedFont>
      <p:font typeface="Fraunces" panose="020B0604020202020204" charset="0"/>
      <p:regular r:id="rId13"/>
    </p:embeddedFont>
    <p:embeddedFont>
      <p:font typeface="Fraunces Bold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8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4.svg"/><Relationship Id="rId9" Type="http://schemas.openxmlformats.org/officeDocument/2006/relationships/image" Target="../media/image3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13.png"/><Relationship Id="rId21" Type="http://schemas.openxmlformats.org/officeDocument/2006/relationships/image" Target="../media/image4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17" Type="http://schemas.openxmlformats.org/officeDocument/2006/relationships/image" Target="../media/image36.png"/><Relationship Id="rId2" Type="http://schemas.openxmlformats.org/officeDocument/2006/relationships/image" Target="../media/image16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24" Type="http://schemas.openxmlformats.org/officeDocument/2006/relationships/image" Target="../media/image43.svg"/><Relationship Id="rId5" Type="http://schemas.openxmlformats.org/officeDocument/2006/relationships/image" Target="../media/image7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4.svg"/><Relationship Id="rId9" Type="http://schemas.openxmlformats.org/officeDocument/2006/relationships/image" Target="../media/image3.svg"/><Relationship Id="rId14" Type="http://schemas.openxmlformats.org/officeDocument/2006/relationships/image" Target="../media/image33.svg"/><Relationship Id="rId22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4.jpe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14.svg"/><Relationship Id="rId9" Type="http://schemas.openxmlformats.org/officeDocument/2006/relationships/image" Target="../media/image3.svg"/><Relationship Id="rId1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openxmlformats.org/officeDocument/2006/relationships/image" Target="../media/image46.jpeg"/><Relationship Id="rId10" Type="http://schemas.openxmlformats.org/officeDocument/2006/relationships/image" Target="../media/image25.png"/><Relationship Id="rId4" Type="http://schemas.openxmlformats.org/officeDocument/2006/relationships/image" Target="../media/image14.svg"/><Relationship Id="rId9" Type="http://schemas.openxmlformats.org/officeDocument/2006/relationships/image" Target="../media/image3.svg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14.svg"/><Relationship Id="rId9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8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49.jpeg"/><Relationship Id="rId10" Type="http://schemas.openxmlformats.org/officeDocument/2006/relationships/image" Target="../media/image8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94" b="-125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78944" y="9258300"/>
            <a:ext cx="6104490" cy="1398483"/>
          </a:xfrm>
          <a:custGeom>
            <a:avLst/>
            <a:gdLst/>
            <a:ahLst/>
            <a:cxnLst/>
            <a:rect l="l" t="t" r="r" b="b"/>
            <a:pathLst>
              <a:path w="6104490" h="1398483">
                <a:moveTo>
                  <a:pt x="0" y="0"/>
                </a:moveTo>
                <a:lnTo>
                  <a:pt x="6104490" y="0"/>
                </a:lnTo>
                <a:lnTo>
                  <a:pt x="6104490" y="1398483"/>
                </a:lnTo>
                <a:lnTo>
                  <a:pt x="0" y="1398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15052" y="7909365"/>
            <a:ext cx="6086746" cy="2377635"/>
          </a:xfrm>
          <a:custGeom>
            <a:avLst/>
            <a:gdLst/>
            <a:ahLst/>
            <a:cxnLst/>
            <a:rect l="l" t="t" r="r" b="b"/>
            <a:pathLst>
              <a:path w="6086746" h="2377635">
                <a:moveTo>
                  <a:pt x="0" y="0"/>
                </a:moveTo>
                <a:lnTo>
                  <a:pt x="6086746" y="0"/>
                </a:lnTo>
                <a:lnTo>
                  <a:pt x="6086746" y="2377635"/>
                </a:lnTo>
                <a:lnTo>
                  <a:pt x="0" y="2377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00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1585897"/>
            <a:ext cx="2841699" cy="7554762"/>
          </a:xfrm>
          <a:custGeom>
            <a:avLst/>
            <a:gdLst/>
            <a:ahLst/>
            <a:cxnLst/>
            <a:rect l="l" t="t" r="r" b="b"/>
            <a:pathLst>
              <a:path w="2841699" h="7554762">
                <a:moveTo>
                  <a:pt x="0" y="0"/>
                </a:moveTo>
                <a:lnTo>
                  <a:pt x="2841699" y="0"/>
                </a:lnTo>
                <a:lnTo>
                  <a:pt x="2841699" y="7554761"/>
                </a:lnTo>
                <a:lnTo>
                  <a:pt x="0" y="75547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89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1842" y="5155284"/>
            <a:ext cx="3131106" cy="5143500"/>
          </a:xfrm>
          <a:custGeom>
            <a:avLst/>
            <a:gdLst/>
            <a:ahLst/>
            <a:cxnLst/>
            <a:rect l="l" t="t" r="r" b="b"/>
            <a:pathLst>
              <a:path w="3131106" h="5143500">
                <a:moveTo>
                  <a:pt x="0" y="0"/>
                </a:moveTo>
                <a:lnTo>
                  <a:pt x="3131106" y="0"/>
                </a:lnTo>
                <a:lnTo>
                  <a:pt x="313110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533594"/>
            <a:ext cx="3308263" cy="2753406"/>
          </a:xfrm>
          <a:custGeom>
            <a:avLst/>
            <a:gdLst/>
            <a:ahLst/>
            <a:cxnLst/>
            <a:rect l="l" t="t" r="r" b="b"/>
            <a:pathLst>
              <a:path w="3308263" h="2753406">
                <a:moveTo>
                  <a:pt x="0" y="0"/>
                </a:moveTo>
                <a:lnTo>
                  <a:pt x="3308263" y="0"/>
                </a:lnTo>
                <a:lnTo>
                  <a:pt x="3308263" y="2753406"/>
                </a:lnTo>
                <a:lnTo>
                  <a:pt x="0" y="2753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603" b="-1552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87134" y="7909365"/>
            <a:ext cx="1953051" cy="2377635"/>
          </a:xfrm>
          <a:custGeom>
            <a:avLst/>
            <a:gdLst/>
            <a:ahLst/>
            <a:cxnLst/>
            <a:rect l="l" t="t" r="r" b="b"/>
            <a:pathLst>
              <a:path w="1953051" h="2377635">
                <a:moveTo>
                  <a:pt x="0" y="0"/>
                </a:moveTo>
                <a:lnTo>
                  <a:pt x="1953051" y="0"/>
                </a:lnTo>
                <a:lnTo>
                  <a:pt x="1953051" y="2377635"/>
                </a:lnTo>
                <a:lnTo>
                  <a:pt x="0" y="23776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21918"/>
            </a:stretch>
          </a:blipFill>
        </p:spPr>
      </p:sp>
      <p:sp>
        <p:nvSpPr>
          <p:cNvPr id="9" name="Freeform 9"/>
          <p:cNvSpPr/>
          <p:nvPr/>
        </p:nvSpPr>
        <p:spPr>
          <a:xfrm rot="1946600">
            <a:off x="9287577" y="8217875"/>
            <a:ext cx="689116" cy="1717424"/>
          </a:xfrm>
          <a:custGeom>
            <a:avLst/>
            <a:gdLst/>
            <a:ahLst/>
            <a:cxnLst/>
            <a:rect l="l" t="t" r="r" b="b"/>
            <a:pathLst>
              <a:path w="689116" h="1717424">
                <a:moveTo>
                  <a:pt x="0" y="0"/>
                </a:moveTo>
                <a:lnTo>
                  <a:pt x="689116" y="0"/>
                </a:lnTo>
                <a:lnTo>
                  <a:pt x="689116" y="1717424"/>
                </a:lnTo>
                <a:lnTo>
                  <a:pt x="0" y="1717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67395" y="1807691"/>
            <a:ext cx="14985491" cy="217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9"/>
              </a:lnSpc>
            </a:pPr>
            <a:r>
              <a:rPr lang="en-US" sz="3999" b="1" spc="99">
                <a:solidFill>
                  <a:srgbClr val="18436B"/>
                </a:solidFill>
                <a:latin typeface="Fraunces Bold"/>
                <a:ea typeface="Fraunces Bold"/>
                <a:cs typeface="Fraunces Bold"/>
                <a:sym typeface="Fraunces Bold"/>
              </a:rPr>
              <a:t>CÔNG NGHỆ 12</a:t>
            </a:r>
          </a:p>
          <a:p>
            <a:pPr marL="0" lvl="0" indent="0" algn="ctr">
              <a:lnSpc>
                <a:spcPts val="6320"/>
              </a:lnSpc>
            </a:pPr>
            <a:r>
              <a:rPr lang="en-US" sz="4899" b="1" spc="122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BÀI 26: BẢO VỆ NGUỒN LỢI THUỶ SẢN</a:t>
            </a:r>
            <a:r>
              <a:rPr lang="en-US" sz="4899" b="1" spc="122">
                <a:solidFill>
                  <a:srgbClr val="18436B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>
            <a:off x="3782799" y="6992668"/>
            <a:ext cx="839473" cy="759723"/>
          </a:xfrm>
          <a:custGeom>
            <a:avLst/>
            <a:gdLst/>
            <a:ahLst/>
            <a:cxnLst/>
            <a:rect l="l" t="t" r="r" b="b"/>
            <a:pathLst>
              <a:path w="839473" h="759723">
                <a:moveTo>
                  <a:pt x="0" y="0"/>
                </a:moveTo>
                <a:lnTo>
                  <a:pt x="839473" y="0"/>
                </a:lnTo>
                <a:lnTo>
                  <a:pt x="839473" y="759723"/>
                </a:lnTo>
                <a:lnTo>
                  <a:pt x="0" y="759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202535" y="4587875"/>
            <a:ext cx="10469795" cy="55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9"/>
              </a:lnSpc>
              <a:spcBef>
                <a:spcPct val="0"/>
              </a:spcBef>
            </a:pPr>
            <a:r>
              <a:rPr lang="en-US" sz="3999" b="1" spc="199">
                <a:solidFill>
                  <a:srgbClr val="D35497"/>
                </a:solidFill>
                <a:latin typeface="Fraunces Bold"/>
                <a:ea typeface="Fraunces Bold"/>
                <a:cs typeface="Fraunces Bold"/>
                <a:sym typeface="Fraunces Bold"/>
              </a:rPr>
              <a:t>GV: LƯƠNG THỊ KIỆM </a:t>
            </a:r>
          </a:p>
        </p:txBody>
      </p:sp>
      <p:sp>
        <p:nvSpPr>
          <p:cNvPr id="13" name="Freeform 13"/>
          <p:cNvSpPr/>
          <p:nvPr/>
        </p:nvSpPr>
        <p:spPr>
          <a:xfrm>
            <a:off x="13948299" y="9258300"/>
            <a:ext cx="6104490" cy="1398483"/>
          </a:xfrm>
          <a:custGeom>
            <a:avLst/>
            <a:gdLst/>
            <a:ahLst/>
            <a:cxnLst/>
            <a:rect l="l" t="t" r="r" b="b"/>
            <a:pathLst>
              <a:path w="6104490" h="1398483">
                <a:moveTo>
                  <a:pt x="0" y="0"/>
                </a:moveTo>
                <a:lnTo>
                  <a:pt x="6104490" y="0"/>
                </a:lnTo>
                <a:lnTo>
                  <a:pt x="6104490" y="1398483"/>
                </a:lnTo>
                <a:lnTo>
                  <a:pt x="0" y="13984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71074" y="7282922"/>
            <a:ext cx="3116926" cy="3568280"/>
          </a:xfrm>
          <a:custGeom>
            <a:avLst/>
            <a:gdLst/>
            <a:ahLst/>
            <a:cxnLst/>
            <a:rect l="l" t="t" r="r" b="b"/>
            <a:pathLst>
              <a:path w="3116926" h="3568280">
                <a:moveTo>
                  <a:pt x="0" y="0"/>
                </a:moveTo>
                <a:lnTo>
                  <a:pt x="3116926" y="0"/>
                </a:lnTo>
                <a:lnTo>
                  <a:pt x="3116926" y="3568280"/>
                </a:lnTo>
                <a:lnTo>
                  <a:pt x="0" y="3568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64" r="-62597" b="-86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590133" y="7250361"/>
            <a:ext cx="697867" cy="916696"/>
          </a:xfrm>
          <a:custGeom>
            <a:avLst/>
            <a:gdLst/>
            <a:ahLst/>
            <a:cxnLst/>
            <a:rect l="l" t="t" r="r" b="b"/>
            <a:pathLst>
              <a:path w="697867" h="916696">
                <a:moveTo>
                  <a:pt x="0" y="0"/>
                </a:moveTo>
                <a:lnTo>
                  <a:pt x="697867" y="0"/>
                </a:lnTo>
                <a:lnTo>
                  <a:pt x="697867" y="916696"/>
                </a:lnTo>
                <a:lnTo>
                  <a:pt x="0" y="9166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3640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845589" y="0"/>
            <a:ext cx="3442411" cy="1727465"/>
          </a:xfrm>
          <a:custGeom>
            <a:avLst/>
            <a:gdLst/>
            <a:ahLst/>
            <a:cxnLst/>
            <a:rect l="l" t="t" r="r" b="b"/>
            <a:pathLst>
              <a:path w="3442411" h="1727465">
                <a:moveTo>
                  <a:pt x="0" y="0"/>
                </a:moveTo>
                <a:lnTo>
                  <a:pt x="3442411" y="0"/>
                </a:lnTo>
                <a:lnTo>
                  <a:pt x="3442411" y="1727465"/>
                </a:lnTo>
                <a:lnTo>
                  <a:pt x="0" y="17274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3844" r="-3844"/>
            </a:stretch>
          </a:blipFill>
        </p:spPr>
      </p:sp>
      <p:sp>
        <p:nvSpPr>
          <p:cNvPr id="17" name="Freeform 17"/>
          <p:cNvSpPr/>
          <p:nvPr/>
        </p:nvSpPr>
        <p:spPr>
          <a:xfrm rot="1469023">
            <a:off x="16329066" y="895767"/>
            <a:ext cx="1342956" cy="1380260"/>
          </a:xfrm>
          <a:custGeom>
            <a:avLst/>
            <a:gdLst/>
            <a:ahLst/>
            <a:cxnLst/>
            <a:rect l="l" t="t" r="r" b="b"/>
            <a:pathLst>
              <a:path w="1342956" h="1380260">
                <a:moveTo>
                  <a:pt x="0" y="0"/>
                </a:moveTo>
                <a:lnTo>
                  <a:pt x="1342955" y="0"/>
                </a:lnTo>
                <a:lnTo>
                  <a:pt x="1342955" y="1380260"/>
                </a:lnTo>
                <a:lnTo>
                  <a:pt x="0" y="1380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099962" y="0"/>
            <a:ext cx="8212286" cy="8787466"/>
          </a:xfrm>
          <a:custGeom>
            <a:avLst/>
            <a:gdLst/>
            <a:ahLst/>
            <a:cxnLst/>
            <a:rect l="l" t="t" r="r" b="b"/>
            <a:pathLst>
              <a:path w="8212286" h="8787466">
                <a:moveTo>
                  <a:pt x="8212286" y="0"/>
                </a:moveTo>
                <a:lnTo>
                  <a:pt x="0" y="0"/>
                </a:lnTo>
                <a:lnTo>
                  <a:pt x="0" y="8787466"/>
                </a:lnTo>
                <a:lnTo>
                  <a:pt x="8212286" y="8787466"/>
                </a:lnTo>
                <a:lnTo>
                  <a:pt x="82122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08264" y="3158653"/>
            <a:ext cx="8212286" cy="8787466"/>
          </a:xfrm>
          <a:custGeom>
            <a:avLst/>
            <a:gdLst/>
            <a:ahLst/>
            <a:cxnLst/>
            <a:rect l="l" t="t" r="r" b="b"/>
            <a:pathLst>
              <a:path w="8212286" h="8787466">
                <a:moveTo>
                  <a:pt x="0" y="0"/>
                </a:moveTo>
                <a:lnTo>
                  <a:pt x="8212287" y="0"/>
                </a:lnTo>
                <a:lnTo>
                  <a:pt x="8212287" y="8787466"/>
                </a:lnTo>
                <a:lnTo>
                  <a:pt x="0" y="8787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703889" y="7731493"/>
            <a:ext cx="5856587" cy="3286719"/>
            <a:chOff x="0" y="0"/>
            <a:chExt cx="7808783" cy="4382291"/>
          </a:xfrm>
        </p:grpSpPr>
        <p:sp>
          <p:nvSpPr>
            <p:cNvPr id="5" name="Freeform 5"/>
            <p:cNvSpPr/>
            <p:nvPr/>
          </p:nvSpPr>
          <p:spPr>
            <a:xfrm>
              <a:off x="3640423" y="668662"/>
              <a:ext cx="4168360" cy="3713630"/>
            </a:xfrm>
            <a:custGeom>
              <a:avLst/>
              <a:gdLst/>
              <a:ahLst/>
              <a:cxnLst/>
              <a:rect l="l" t="t" r="r" b="b"/>
              <a:pathLst>
                <a:path w="4168360" h="3713630">
                  <a:moveTo>
                    <a:pt x="0" y="0"/>
                  </a:moveTo>
                  <a:lnTo>
                    <a:pt x="4168360" y="0"/>
                  </a:lnTo>
                  <a:lnTo>
                    <a:pt x="4168360" y="3713629"/>
                  </a:lnTo>
                  <a:lnTo>
                    <a:pt x="0" y="371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0" y="0"/>
              <a:ext cx="4918899" cy="4382291"/>
            </a:xfrm>
            <a:custGeom>
              <a:avLst/>
              <a:gdLst/>
              <a:ahLst/>
              <a:cxnLst/>
              <a:rect l="l" t="t" r="r" b="b"/>
              <a:pathLst>
                <a:path w="4918899" h="4382291">
                  <a:moveTo>
                    <a:pt x="4918899" y="0"/>
                  </a:moveTo>
                  <a:lnTo>
                    <a:pt x="0" y="0"/>
                  </a:lnTo>
                  <a:lnTo>
                    <a:pt x="0" y="4382291"/>
                  </a:lnTo>
                  <a:lnTo>
                    <a:pt x="4918899" y="4382291"/>
                  </a:lnTo>
                  <a:lnTo>
                    <a:pt x="4918899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9992102">
            <a:off x="-1697237" y="-994887"/>
            <a:ext cx="5451874" cy="4619224"/>
          </a:xfrm>
          <a:custGeom>
            <a:avLst/>
            <a:gdLst/>
            <a:ahLst/>
            <a:cxnLst/>
            <a:rect l="l" t="t" r="r" b="b"/>
            <a:pathLst>
              <a:path w="5451874" h="4619224">
                <a:moveTo>
                  <a:pt x="0" y="0"/>
                </a:moveTo>
                <a:lnTo>
                  <a:pt x="5451874" y="0"/>
                </a:lnTo>
                <a:lnTo>
                  <a:pt x="5451874" y="4619224"/>
                </a:lnTo>
                <a:lnTo>
                  <a:pt x="0" y="461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394839" y="6558159"/>
            <a:ext cx="1760246" cy="1428733"/>
          </a:xfrm>
          <a:custGeom>
            <a:avLst/>
            <a:gdLst/>
            <a:ahLst/>
            <a:cxnLst/>
            <a:rect l="l" t="t" r="r" b="b"/>
            <a:pathLst>
              <a:path w="1760246" h="1428733">
                <a:moveTo>
                  <a:pt x="1760245" y="0"/>
                </a:moveTo>
                <a:lnTo>
                  <a:pt x="0" y="0"/>
                </a:lnTo>
                <a:lnTo>
                  <a:pt x="0" y="1428733"/>
                </a:lnTo>
                <a:lnTo>
                  <a:pt x="1760245" y="1428733"/>
                </a:lnTo>
                <a:lnTo>
                  <a:pt x="176024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322622">
            <a:off x="-49995" y="-657160"/>
            <a:ext cx="3529333" cy="4313629"/>
          </a:xfrm>
          <a:custGeom>
            <a:avLst/>
            <a:gdLst/>
            <a:ahLst/>
            <a:cxnLst/>
            <a:rect l="l" t="t" r="r" b="b"/>
            <a:pathLst>
              <a:path w="3529333" h="4313629">
                <a:moveTo>
                  <a:pt x="0" y="0"/>
                </a:moveTo>
                <a:lnTo>
                  <a:pt x="3529334" y="0"/>
                </a:lnTo>
                <a:lnTo>
                  <a:pt x="3529334" y="4313629"/>
                </a:lnTo>
                <a:lnTo>
                  <a:pt x="0" y="4313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35813" y="3323203"/>
            <a:ext cx="11416374" cy="241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1"/>
              </a:lnSpc>
            </a:pPr>
            <a:r>
              <a:rPr lang="en-US" sz="14129">
                <a:solidFill>
                  <a:srgbClr val="359693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THANK YOU!</a:t>
            </a:r>
          </a:p>
        </p:txBody>
      </p:sp>
      <p:sp>
        <p:nvSpPr>
          <p:cNvPr id="11" name="Freeform 11"/>
          <p:cNvSpPr/>
          <p:nvPr/>
        </p:nvSpPr>
        <p:spPr>
          <a:xfrm rot="-4377957">
            <a:off x="15022936" y="283915"/>
            <a:ext cx="4086493" cy="4495142"/>
          </a:xfrm>
          <a:custGeom>
            <a:avLst/>
            <a:gdLst/>
            <a:ahLst/>
            <a:cxnLst/>
            <a:rect l="l" t="t" r="r" b="b"/>
            <a:pathLst>
              <a:path w="4086493" h="4495142">
                <a:moveTo>
                  <a:pt x="0" y="0"/>
                </a:moveTo>
                <a:lnTo>
                  <a:pt x="4086493" y="0"/>
                </a:lnTo>
                <a:lnTo>
                  <a:pt x="4086493" y="4495142"/>
                </a:lnTo>
                <a:lnTo>
                  <a:pt x="0" y="44951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03889" y="1028700"/>
            <a:ext cx="901493" cy="1657919"/>
          </a:xfrm>
          <a:custGeom>
            <a:avLst/>
            <a:gdLst/>
            <a:ahLst/>
            <a:cxnLst/>
            <a:rect l="l" t="t" r="r" b="b"/>
            <a:pathLst>
              <a:path w="901493" h="1657919">
                <a:moveTo>
                  <a:pt x="0" y="0"/>
                </a:moveTo>
                <a:lnTo>
                  <a:pt x="901494" y="0"/>
                </a:lnTo>
                <a:lnTo>
                  <a:pt x="901494" y="1657919"/>
                </a:lnTo>
                <a:lnTo>
                  <a:pt x="0" y="16579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132821" y="5143500"/>
            <a:ext cx="841666" cy="84166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95178" y="4442901"/>
            <a:ext cx="438988" cy="43898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553654" y="4097758"/>
            <a:ext cx="295975" cy="29597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95178" y="6668290"/>
            <a:ext cx="220263" cy="22026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718117" y="2161336"/>
            <a:ext cx="220263" cy="22026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277731" y="1142769"/>
            <a:ext cx="550517" cy="55051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142198" y="352389"/>
            <a:ext cx="267409" cy="267409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141303" y="3522603"/>
            <a:ext cx="134600" cy="134600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2006703" y="2751749"/>
            <a:ext cx="201900" cy="20190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629366" y="6558159"/>
            <a:ext cx="220263" cy="220263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F5FE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-993748" y="7574353"/>
            <a:ext cx="3329445" cy="3250749"/>
          </a:xfrm>
          <a:custGeom>
            <a:avLst/>
            <a:gdLst/>
            <a:ahLst/>
            <a:cxnLst/>
            <a:rect l="l" t="t" r="r" b="b"/>
            <a:pathLst>
              <a:path w="3329445" h="3250749">
                <a:moveTo>
                  <a:pt x="0" y="0"/>
                </a:moveTo>
                <a:lnTo>
                  <a:pt x="3329445" y="0"/>
                </a:lnTo>
                <a:lnTo>
                  <a:pt x="3329445" y="3250749"/>
                </a:lnTo>
                <a:lnTo>
                  <a:pt x="0" y="32507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44" name="Group 44"/>
          <p:cNvGrpSpPr/>
          <p:nvPr/>
        </p:nvGrpSpPr>
        <p:grpSpPr>
          <a:xfrm>
            <a:off x="7048289" y="5766336"/>
            <a:ext cx="4191422" cy="1122217"/>
            <a:chOff x="0" y="0"/>
            <a:chExt cx="1103914" cy="29556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03914" cy="295563"/>
            </a:xfrm>
            <a:custGeom>
              <a:avLst/>
              <a:gdLst/>
              <a:ahLst/>
              <a:cxnLst/>
              <a:rect l="l" t="t" r="r" b="b"/>
              <a:pathLst>
                <a:path w="1103914" h="295563">
                  <a:moveTo>
                    <a:pt x="94201" y="0"/>
                  </a:moveTo>
                  <a:lnTo>
                    <a:pt x="1009712" y="0"/>
                  </a:lnTo>
                  <a:cubicBezTo>
                    <a:pt x="1061738" y="0"/>
                    <a:pt x="1103914" y="42175"/>
                    <a:pt x="1103914" y="94201"/>
                  </a:cubicBezTo>
                  <a:lnTo>
                    <a:pt x="1103914" y="201362"/>
                  </a:lnTo>
                  <a:cubicBezTo>
                    <a:pt x="1103914" y="253388"/>
                    <a:pt x="1061738" y="295563"/>
                    <a:pt x="1009712" y="295563"/>
                  </a:cubicBezTo>
                  <a:lnTo>
                    <a:pt x="94201" y="295563"/>
                  </a:lnTo>
                  <a:cubicBezTo>
                    <a:pt x="42175" y="295563"/>
                    <a:pt x="0" y="253388"/>
                    <a:pt x="0" y="201362"/>
                  </a:cubicBezTo>
                  <a:lnTo>
                    <a:pt x="0" y="94201"/>
                  </a:lnTo>
                  <a:cubicBezTo>
                    <a:pt x="0" y="42175"/>
                    <a:pt x="42175" y="0"/>
                    <a:pt x="94201" y="0"/>
                  </a:cubicBezTo>
                  <a:close/>
                </a:path>
              </a:pathLst>
            </a:custGeom>
            <a:solidFill>
              <a:srgbClr val="1B7895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103914" cy="333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7380077" y="5832116"/>
            <a:ext cx="3527845" cy="879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57"/>
              </a:lnSpc>
            </a:pPr>
            <a:r>
              <a:rPr lang="en-US" sz="5112">
                <a:solidFill>
                  <a:srgbClr val="EEFCFE"/>
                </a:solidFill>
                <a:latin typeface="210 클레이토이"/>
                <a:ea typeface="210 클레이토이"/>
                <a:cs typeface="210 클레이토이"/>
                <a:sym typeface="210 클레이토이"/>
              </a:rPr>
              <a:t>Well done!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94" b="-125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307" y="2312581"/>
            <a:ext cx="15111387" cy="3226841"/>
          </a:xfrm>
          <a:custGeom>
            <a:avLst/>
            <a:gdLst/>
            <a:ahLst/>
            <a:cxnLst/>
            <a:rect l="l" t="t" r="r" b="b"/>
            <a:pathLst>
              <a:path w="15111387" h="3226841">
                <a:moveTo>
                  <a:pt x="0" y="0"/>
                </a:moveTo>
                <a:lnTo>
                  <a:pt x="15111386" y="0"/>
                </a:lnTo>
                <a:lnTo>
                  <a:pt x="15111386" y="3226842"/>
                </a:lnTo>
                <a:lnTo>
                  <a:pt x="0" y="3226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61863"/>
            </a:stretch>
          </a:blipFill>
          <a:ln w="38100" cap="rnd">
            <a:solidFill>
              <a:srgbClr val="D9A770"/>
            </a:solidFill>
            <a:prstDash val="dash"/>
            <a:round/>
          </a:ln>
        </p:spPr>
      </p:sp>
      <p:grpSp>
        <p:nvGrpSpPr>
          <p:cNvPr id="4" name="Group 4"/>
          <p:cNvGrpSpPr/>
          <p:nvPr/>
        </p:nvGrpSpPr>
        <p:grpSpPr>
          <a:xfrm>
            <a:off x="2002942" y="2681231"/>
            <a:ext cx="2440874" cy="2489542"/>
            <a:chOff x="0" y="0"/>
            <a:chExt cx="729476" cy="7440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9476" cy="744021"/>
            </a:xfrm>
            <a:custGeom>
              <a:avLst/>
              <a:gdLst/>
              <a:ahLst/>
              <a:cxnLst/>
              <a:rect l="l" t="t" r="r" b="b"/>
              <a:pathLst>
                <a:path w="729476" h="744021">
                  <a:moveTo>
                    <a:pt x="72951" y="0"/>
                  </a:moveTo>
                  <a:lnTo>
                    <a:pt x="656525" y="0"/>
                  </a:lnTo>
                  <a:cubicBezTo>
                    <a:pt x="675873" y="0"/>
                    <a:pt x="694428" y="7686"/>
                    <a:pt x="708109" y="21367"/>
                  </a:cubicBezTo>
                  <a:cubicBezTo>
                    <a:pt x="721790" y="35048"/>
                    <a:pt x="729476" y="53603"/>
                    <a:pt x="729476" y="72951"/>
                  </a:cubicBezTo>
                  <a:lnTo>
                    <a:pt x="729476" y="671070"/>
                  </a:lnTo>
                  <a:cubicBezTo>
                    <a:pt x="729476" y="711360"/>
                    <a:pt x="696815" y="744021"/>
                    <a:pt x="656525" y="744021"/>
                  </a:cubicBezTo>
                  <a:lnTo>
                    <a:pt x="72951" y="744021"/>
                  </a:lnTo>
                  <a:cubicBezTo>
                    <a:pt x="32661" y="744021"/>
                    <a:pt x="0" y="711360"/>
                    <a:pt x="0" y="671070"/>
                  </a:cubicBezTo>
                  <a:lnTo>
                    <a:pt x="0" y="72951"/>
                  </a:lnTo>
                  <a:cubicBezTo>
                    <a:pt x="0" y="32661"/>
                    <a:pt x="32661" y="0"/>
                    <a:pt x="72951" y="0"/>
                  </a:cubicBezTo>
                  <a:close/>
                </a:path>
              </a:pathLst>
            </a:custGeom>
            <a:blipFill>
              <a:blip r:embed="rId5"/>
              <a:stretch>
                <a:fillRect l="-26543" r="-2654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88307" y="6031459"/>
            <a:ext cx="15111387" cy="3226841"/>
          </a:xfrm>
          <a:custGeom>
            <a:avLst/>
            <a:gdLst/>
            <a:ahLst/>
            <a:cxnLst/>
            <a:rect l="l" t="t" r="r" b="b"/>
            <a:pathLst>
              <a:path w="15111387" h="3226841">
                <a:moveTo>
                  <a:pt x="0" y="0"/>
                </a:moveTo>
                <a:lnTo>
                  <a:pt x="15111386" y="0"/>
                </a:lnTo>
                <a:lnTo>
                  <a:pt x="15111386" y="3226841"/>
                </a:lnTo>
                <a:lnTo>
                  <a:pt x="0" y="322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61863"/>
            </a:stretch>
          </a:blipFill>
          <a:ln w="38100" cap="rnd">
            <a:solidFill>
              <a:srgbClr val="D9A770"/>
            </a:solidFill>
            <a:prstDash val="dash"/>
            <a:round/>
          </a:ln>
        </p:spPr>
      </p:sp>
      <p:grpSp>
        <p:nvGrpSpPr>
          <p:cNvPr id="7" name="Group 7"/>
          <p:cNvGrpSpPr/>
          <p:nvPr/>
        </p:nvGrpSpPr>
        <p:grpSpPr>
          <a:xfrm>
            <a:off x="2002942" y="6400108"/>
            <a:ext cx="2440874" cy="2489542"/>
            <a:chOff x="0" y="0"/>
            <a:chExt cx="729476" cy="744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9476" cy="744021"/>
            </a:xfrm>
            <a:custGeom>
              <a:avLst/>
              <a:gdLst/>
              <a:ahLst/>
              <a:cxnLst/>
              <a:rect l="l" t="t" r="r" b="b"/>
              <a:pathLst>
                <a:path w="729476" h="744021">
                  <a:moveTo>
                    <a:pt x="72951" y="0"/>
                  </a:moveTo>
                  <a:lnTo>
                    <a:pt x="656525" y="0"/>
                  </a:lnTo>
                  <a:cubicBezTo>
                    <a:pt x="675873" y="0"/>
                    <a:pt x="694428" y="7686"/>
                    <a:pt x="708109" y="21367"/>
                  </a:cubicBezTo>
                  <a:cubicBezTo>
                    <a:pt x="721790" y="35048"/>
                    <a:pt x="729476" y="53603"/>
                    <a:pt x="729476" y="72951"/>
                  </a:cubicBezTo>
                  <a:lnTo>
                    <a:pt x="729476" y="671070"/>
                  </a:lnTo>
                  <a:cubicBezTo>
                    <a:pt x="729476" y="711360"/>
                    <a:pt x="696815" y="744021"/>
                    <a:pt x="656525" y="744021"/>
                  </a:cubicBezTo>
                  <a:lnTo>
                    <a:pt x="72951" y="744021"/>
                  </a:lnTo>
                  <a:cubicBezTo>
                    <a:pt x="32661" y="744021"/>
                    <a:pt x="0" y="711360"/>
                    <a:pt x="0" y="671070"/>
                  </a:cubicBezTo>
                  <a:lnTo>
                    <a:pt x="0" y="72951"/>
                  </a:lnTo>
                  <a:cubicBezTo>
                    <a:pt x="0" y="32661"/>
                    <a:pt x="32661" y="0"/>
                    <a:pt x="72951" y="0"/>
                  </a:cubicBezTo>
                  <a:close/>
                </a:path>
              </a:pathLst>
            </a:custGeom>
            <a:blipFill>
              <a:blip r:embed="rId6"/>
              <a:stretch>
                <a:fillRect l="-26471" r="-26471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922285" y="6179057"/>
            <a:ext cx="11939748" cy="294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Bảo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vệ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nguồn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lợi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bao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gồm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bảo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vệ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: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loài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;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môi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trường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sống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loài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;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khu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vực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tập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trung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sinh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;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khu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vực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còn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non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tập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trung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sinh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sống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;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đường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di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cư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loài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 rot="-2878164">
            <a:off x="16466131" y="6625708"/>
            <a:ext cx="2364555" cy="2899813"/>
          </a:xfrm>
          <a:custGeom>
            <a:avLst/>
            <a:gdLst/>
            <a:ahLst/>
            <a:cxnLst/>
            <a:rect l="l" t="t" r="r" b="b"/>
            <a:pathLst>
              <a:path w="2364555" h="2899813">
                <a:moveTo>
                  <a:pt x="0" y="0"/>
                </a:moveTo>
                <a:lnTo>
                  <a:pt x="2364555" y="0"/>
                </a:lnTo>
                <a:lnTo>
                  <a:pt x="2364555" y="2899813"/>
                </a:lnTo>
                <a:lnTo>
                  <a:pt x="0" y="2899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 flipV="1">
            <a:off x="13680515" y="8099986"/>
            <a:ext cx="1760427" cy="4374028"/>
          </a:xfrm>
          <a:custGeom>
            <a:avLst/>
            <a:gdLst/>
            <a:ahLst/>
            <a:cxnLst/>
            <a:rect l="l" t="t" r="r" b="b"/>
            <a:pathLst>
              <a:path w="1760427" h="4374028">
                <a:moveTo>
                  <a:pt x="0" y="4374028"/>
                </a:moveTo>
                <a:lnTo>
                  <a:pt x="1760427" y="4374028"/>
                </a:lnTo>
                <a:lnTo>
                  <a:pt x="1760427" y="0"/>
                </a:lnTo>
                <a:lnTo>
                  <a:pt x="0" y="0"/>
                </a:lnTo>
                <a:lnTo>
                  <a:pt x="0" y="437402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577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70202" y="8742823"/>
            <a:ext cx="1717798" cy="1544177"/>
          </a:xfrm>
          <a:custGeom>
            <a:avLst/>
            <a:gdLst/>
            <a:ahLst/>
            <a:cxnLst/>
            <a:rect l="l" t="t" r="r" b="b"/>
            <a:pathLst>
              <a:path w="1717798" h="1544177">
                <a:moveTo>
                  <a:pt x="0" y="0"/>
                </a:moveTo>
                <a:lnTo>
                  <a:pt x="1717798" y="0"/>
                </a:lnTo>
                <a:lnTo>
                  <a:pt x="1717798" y="1544177"/>
                </a:lnTo>
                <a:lnTo>
                  <a:pt x="0" y="1544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6511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56164" y="2614556"/>
            <a:ext cx="11939748" cy="245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tài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nguyên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sinh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vật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trong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vùng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nước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tự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nhiên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có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giá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trị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kinh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tế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khoa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học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du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lịch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giải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trí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Nguồn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lợi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thuộc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sở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hữu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toàn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dân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do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nhà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nước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đại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diện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chủ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sở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hữu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và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thống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nhất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quản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lí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Tổ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chức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cá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nhân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có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quyền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khai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thác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nguồn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lợi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theo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quy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định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pháp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luật</a:t>
            </a:r>
            <a:r>
              <a:rPr lang="en-US" sz="27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683806"/>
            <a:ext cx="182880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Ý NGHĨA, NHIỆM VỤ CỦA VIỆC BẢO VỆ NGUỒN LỢI THUỶ SẢN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1 . Khái niệm nguồn lợi thuỷ sản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94" b="-125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46696" y="4509199"/>
            <a:ext cx="2625208" cy="1317377"/>
          </a:xfrm>
          <a:custGeom>
            <a:avLst/>
            <a:gdLst/>
            <a:ahLst/>
            <a:cxnLst/>
            <a:rect l="l" t="t" r="r" b="b"/>
            <a:pathLst>
              <a:path w="2625208" h="1317377">
                <a:moveTo>
                  <a:pt x="0" y="0"/>
                </a:moveTo>
                <a:lnTo>
                  <a:pt x="2625208" y="0"/>
                </a:lnTo>
                <a:lnTo>
                  <a:pt x="2625208" y="1317377"/>
                </a:lnTo>
                <a:lnTo>
                  <a:pt x="0" y="1317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3904" y="4509199"/>
            <a:ext cx="2625208" cy="1317377"/>
          </a:xfrm>
          <a:custGeom>
            <a:avLst/>
            <a:gdLst/>
            <a:ahLst/>
            <a:cxnLst/>
            <a:rect l="l" t="t" r="r" b="b"/>
            <a:pathLst>
              <a:path w="2625208" h="1317377">
                <a:moveTo>
                  <a:pt x="0" y="0"/>
                </a:moveTo>
                <a:lnTo>
                  <a:pt x="2625208" y="0"/>
                </a:lnTo>
                <a:lnTo>
                  <a:pt x="2625208" y="1317377"/>
                </a:lnTo>
                <a:lnTo>
                  <a:pt x="0" y="1317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11285" y="5401738"/>
            <a:ext cx="2033757" cy="5119113"/>
          </a:xfrm>
          <a:custGeom>
            <a:avLst/>
            <a:gdLst/>
            <a:ahLst/>
            <a:cxnLst/>
            <a:rect l="l" t="t" r="r" b="b"/>
            <a:pathLst>
              <a:path w="2033757" h="5119113">
                <a:moveTo>
                  <a:pt x="0" y="0"/>
                </a:moveTo>
                <a:lnTo>
                  <a:pt x="2033757" y="0"/>
                </a:lnTo>
                <a:lnTo>
                  <a:pt x="2033757" y="5119113"/>
                </a:lnTo>
                <a:lnTo>
                  <a:pt x="0" y="5119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3637" b="-470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28723" y="8232213"/>
            <a:ext cx="3159277" cy="2054787"/>
          </a:xfrm>
          <a:custGeom>
            <a:avLst/>
            <a:gdLst/>
            <a:ahLst/>
            <a:cxnLst/>
            <a:rect l="l" t="t" r="r" b="b"/>
            <a:pathLst>
              <a:path w="3159277" h="2054787">
                <a:moveTo>
                  <a:pt x="0" y="0"/>
                </a:moveTo>
                <a:lnTo>
                  <a:pt x="3159277" y="0"/>
                </a:lnTo>
                <a:lnTo>
                  <a:pt x="3159277" y="2054787"/>
                </a:lnTo>
                <a:lnTo>
                  <a:pt x="0" y="2054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960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44554" y="5143500"/>
            <a:ext cx="2043446" cy="5143500"/>
          </a:xfrm>
          <a:custGeom>
            <a:avLst/>
            <a:gdLst/>
            <a:ahLst/>
            <a:cxnLst/>
            <a:rect l="l" t="t" r="r" b="b"/>
            <a:pathLst>
              <a:path w="2043446" h="5143500">
                <a:moveTo>
                  <a:pt x="0" y="0"/>
                </a:moveTo>
                <a:lnTo>
                  <a:pt x="2043446" y="0"/>
                </a:lnTo>
                <a:lnTo>
                  <a:pt x="20434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3637" b="-4706"/>
            </a:stretch>
          </a:blipFill>
        </p:spPr>
      </p:sp>
      <p:sp>
        <p:nvSpPr>
          <p:cNvPr id="8" name="Freeform 8"/>
          <p:cNvSpPr/>
          <p:nvPr/>
        </p:nvSpPr>
        <p:spPr>
          <a:xfrm rot="-1617425">
            <a:off x="16542885" y="3110332"/>
            <a:ext cx="2074574" cy="2311557"/>
          </a:xfrm>
          <a:custGeom>
            <a:avLst/>
            <a:gdLst/>
            <a:ahLst/>
            <a:cxnLst/>
            <a:rect l="l" t="t" r="r" b="b"/>
            <a:pathLst>
              <a:path w="2074574" h="2311557">
                <a:moveTo>
                  <a:pt x="0" y="0"/>
                </a:moveTo>
                <a:lnTo>
                  <a:pt x="2074574" y="0"/>
                </a:lnTo>
                <a:lnTo>
                  <a:pt x="2074574" y="2311557"/>
                </a:lnTo>
                <a:lnTo>
                  <a:pt x="0" y="2311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41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08250" y="9679224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8" y="0"/>
                </a:lnTo>
                <a:lnTo>
                  <a:pt x="5305978" y="1215552"/>
                </a:lnTo>
                <a:lnTo>
                  <a:pt x="0" y="1215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822745" y="9679224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8" y="0"/>
                </a:lnTo>
                <a:lnTo>
                  <a:pt x="5305978" y="1215552"/>
                </a:lnTo>
                <a:lnTo>
                  <a:pt x="0" y="1215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15035" y="8241956"/>
            <a:ext cx="2193216" cy="2045044"/>
          </a:xfrm>
          <a:custGeom>
            <a:avLst/>
            <a:gdLst/>
            <a:ahLst/>
            <a:cxnLst/>
            <a:rect l="l" t="t" r="r" b="b"/>
            <a:pathLst>
              <a:path w="2193216" h="2045044">
                <a:moveTo>
                  <a:pt x="0" y="0"/>
                </a:moveTo>
                <a:lnTo>
                  <a:pt x="2193215" y="0"/>
                </a:lnTo>
                <a:lnTo>
                  <a:pt x="2193215" y="2045044"/>
                </a:lnTo>
                <a:lnTo>
                  <a:pt x="0" y="2045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4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94818" y="2178066"/>
            <a:ext cx="1026865" cy="1175239"/>
          </a:xfrm>
          <a:custGeom>
            <a:avLst/>
            <a:gdLst/>
            <a:ahLst/>
            <a:cxnLst/>
            <a:rect l="l" t="t" r="r" b="b"/>
            <a:pathLst>
              <a:path w="1026865" h="1175239">
                <a:moveTo>
                  <a:pt x="0" y="0"/>
                </a:moveTo>
                <a:lnTo>
                  <a:pt x="1026865" y="0"/>
                </a:lnTo>
                <a:lnTo>
                  <a:pt x="1026865" y="1175239"/>
                </a:lnTo>
                <a:lnTo>
                  <a:pt x="0" y="1175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569175" y="1638928"/>
            <a:ext cx="1124948" cy="1200478"/>
          </a:xfrm>
          <a:custGeom>
            <a:avLst/>
            <a:gdLst/>
            <a:ahLst/>
            <a:cxnLst/>
            <a:rect l="l" t="t" r="r" b="b"/>
            <a:pathLst>
              <a:path w="1124948" h="1200478">
                <a:moveTo>
                  <a:pt x="0" y="0"/>
                </a:moveTo>
                <a:lnTo>
                  <a:pt x="1124948" y="0"/>
                </a:lnTo>
                <a:lnTo>
                  <a:pt x="1124948" y="1200478"/>
                </a:lnTo>
                <a:lnTo>
                  <a:pt x="0" y="1200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205435" y="7961295"/>
            <a:ext cx="1877130" cy="2445772"/>
          </a:xfrm>
          <a:custGeom>
            <a:avLst/>
            <a:gdLst/>
            <a:ahLst/>
            <a:cxnLst/>
            <a:rect l="l" t="t" r="r" b="b"/>
            <a:pathLst>
              <a:path w="1877130" h="2445772">
                <a:moveTo>
                  <a:pt x="0" y="0"/>
                </a:moveTo>
                <a:lnTo>
                  <a:pt x="1877130" y="0"/>
                </a:lnTo>
                <a:lnTo>
                  <a:pt x="1877130" y="2445772"/>
                </a:lnTo>
                <a:lnTo>
                  <a:pt x="0" y="24457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59250" y="30861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129527" y="3414406"/>
            <a:ext cx="3428186" cy="342818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l="-25046" r="-25046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0" y="683806"/>
            <a:ext cx="182880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Ý NGHĨA, NHIỆM VỤ CỦA VIỆC BẢO VỆ NGUỒN LỢI THUỶ SẢN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2. Ý nghĩa của việc bảo vệ nguồn lợi thuỷ sản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5594" y="3376306"/>
            <a:ext cx="556123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Bảo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vệ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loài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thuỷ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đặc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biệt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loài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thuỷ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quý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hiếm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6102801"/>
            <a:ext cx="5038133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Phục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hồi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tái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tạo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nguồn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lợi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thuỷ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góp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thuỷ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sản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bền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vững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58357" y="3315205"/>
            <a:ext cx="399713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Phục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vụ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phát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triển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kinh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tế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, khoa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du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lịch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58357" y="6120095"/>
            <a:ext cx="528138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Bảo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vệ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đa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dạng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cân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bằng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thái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thuỷ</a:t>
            </a:r>
            <a:r>
              <a:rPr lang="en-US" sz="24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vực</a:t>
            </a:r>
            <a:endParaRPr lang="en-US" sz="2400" b="1" dirty="0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94" b="-125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46696" y="4509199"/>
            <a:ext cx="2625208" cy="1317377"/>
          </a:xfrm>
          <a:custGeom>
            <a:avLst/>
            <a:gdLst/>
            <a:ahLst/>
            <a:cxnLst/>
            <a:rect l="l" t="t" r="r" b="b"/>
            <a:pathLst>
              <a:path w="2625208" h="1317377">
                <a:moveTo>
                  <a:pt x="0" y="0"/>
                </a:moveTo>
                <a:lnTo>
                  <a:pt x="2625208" y="0"/>
                </a:lnTo>
                <a:lnTo>
                  <a:pt x="2625208" y="1317377"/>
                </a:lnTo>
                <a:lnTo>
                  <a:pt x="0" y="1317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68531" y="4064189"/>
            <a:ext cx="2625208" cy="1317377"/>
          </a:xfrm>
          <a:custGeom>
            <a:avLst/>
            <a:gdLst/>
            <a:ahLst/>
            <a:cxnLst/>
            <a:rect l="l" t="t" r="r" b="b"/>
            <a:pathLst>
              <a:path w="2625208" h="1317377">
                <a:moveTo>
                  <a:pt x="0" y="0"/>
                </a:moveTo>
                <a:lnTo>
                  <a:pt x="2625207" y="0"/>
                </a:lnTo>
                <a:lnTo>
                  <a:pt x="2625207" y="1317377"/>
                </a:lnTo>
                <a:lnTo>
                  <a:pt x="0" y="1317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24318" y="8457955"/>
            <a:ext cx="3159277" cy="2054787"/>
          </a:xfrm>
          <a:custGeom>
            <a:avLst/>
            <a:gdLst/>
            <a:ahLst/>
            <a:cxnLst/>
            <a:rect l="l" t="t" r="r" b="b"/>
            <a:pathLst>
              <a:path w="3159277" h="2054787">
                <a:moveTo>
                  <a:pt x="0" y="0"/>
                </a:moveTo>
                <a:lnTo>
                  <a:pt x="3159277" y="0"/>
                </a:lnTo>
                <a:lnTo>
                  <a:pt x="3159277" y="2054787"/>
                </a:lnTo>
                <a:lnTo>
                  <a:pt x="0" y="2054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960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4554" y="5143500"/>
            <a:ext cx="2043446" cy="5143500"/>
          </a:xfrm>
          <a:custGeom>
            <a:avLst/>
            <a:gdLst/>
            <a:ahLst/>
            <a:cxnLst/>
            <a:rect l="l" t="t" r="r" b="b"/>
            <a:pathLst>
              <a:path w="2043446" h="5143500">
                <a:moveTo>
                  <a:pt x="0" y="0"/>
                </a:moveTo>
                <a:lnTo>
                  <a:pt x="2043446" y="0"/>
                </a:lnTo>
                <a:lnTo>
                  <a:pt x="20434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3637" b="-4706"/>
            </a:stretch>
          </a:blipFill>
        </p:spPr>
      </p:sp>
      <p:sp>
        <p:nvSpPr>
          <p:cNvPr id="7" name="Freeform 7"/>
          <p:cNvSpPr/>
          <p:nvPr/>
        </p:nvSpPr>
        <p:spPr>
          <a:xfrm rot="-1617425">
            <a:off x="16928131" y="1852995"/>
            <a:ext cx="2074574" cy="2311557"/>
          </a:xfrm>
          <a:custGeom>
            <a:avLst/>
            <a:gdLst/>
            <a:ahLst/>
            <a:cxnLst/>
            <a:rect l="l" t="t" r="r" b="b"/>
            <a:pathLst>
              <a:path w="2074574" h="2311557">
                <a:moveTo>
                  <a:pt x="0" y="0"/>
                </a:moveTo>
                <a:lnTo>
                  <a:pt x="2074574" y="0"/>
                </a:lnTo>
                <a:lnTo>
                  <a:pt x="2074574" y="2311557"/>
                </a:lnTo>
                <a:lnTo>
                  <a:pt x="0" y="2311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417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521521" y="-186851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9" y="0"/>
                </a:lnTo>
                <a:lnTo>
                  <a:pt x="5305979" y="1215551"/>
                </a:lnTo>
                <a:lnTo>
                  <a:pt x="0" y="1215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22745" y="9679224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8" y="0"/>
                </a:lnTo>
                <a:lnTo>
                  <a:pt x="5305978" y="1215552"/>
                </a:lnTo>
                <a:lnTo>
                  <a:pt x="0" y="1215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096608" y="8656702"/>
            <a:ext cx="2193216" cy="2045044"/>
          </a:xfrm>
          <a:custGeom>
            <a:avLst/>
            <a:gdLst/>
            <a:ahLst/>
            <a:cxnLst/>
            <a:rect l="l" t="t" r="r" b="b"/>
            <a:pathLst>
              <a:path w="2193216" h="2045044">
                <a:moveTo>
                  <a:pt x="0" y="0"/>
                </a:moveTo>
                <a:lnTo>
                  <a:pt x="2193216" y="0"/>
                </a:lnTo>
                <a:lnTo>
                  <a:pt x="2193216" y="2045044"/>
                </a:lnTo>
                <a:lnTo>
                  <a:pt x="0" y="2045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49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7592" y="710553"/>
            <a:ext cx="1026865" cy="1175239"/>
          </a:xfrm>
          <a:custGeom>
            <a:avLst/>
            <a:gdLst/>
            <a:ahLst/>
            <a:cxnLst/>
            <a:rect l="l" t="t" r="r" b="b"/>
            <a:pathLst>
              <a:path w="1026865" h="1175239">
                <a:moveTo>
                  <a:pt x="0" y="0"/>
                </a:moveTo>
                <a:lnTo>
                  <a:pt x="1026866" y="0"/>
                </a:lnTo>
                <a:lnTo>
                  <a:pt x="1026866" y="1175239"/>
                </a:lnTo>
                <a:lnTo>
                  <a:pt x="0" y="1175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30175" y="9248072"/>
            <a:ext cx="1124948" cy="1200478"/>
          </a:xfrm>
          <a:custGeom>
            <a:avLst/>
            <a:gdLst/>
            <a:ahLst/>
            <a:cxnLst/>
            <a:rect l="l" t="t" r="r" b="b"/>
            <a:pathLst>
              <a:path w="1124948" h="1200478">
                <a:moveTo>
                  <a:pt x="0" y="0"/>
                </a:moveTo>
                <a:lnTo>
                  <a:pt x="1124948" y="0"/>
                </a:lnTo>
                <a:lnTo>
                  <a:pt x="1124948" y="1200479"/>
                </a:lnTo>
                <a:lnTo>
                  <a:pt x="0" y="1200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586028"/>
            <a:ext cx="1828800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Ý NGHĨA, NHIỆM VỤ CỦA VIỆC BẢO VỆ NGUỒN LỢI THUỶ SẢN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3</a:t>
            </a:r>
            <a:r>
              <a:rPr lang="en-US" sz="3000" b="1" dirty="0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. </a:t>
            </a:r>
            <a:r>
              <a:rPr lang="en-US" sz="3000" b="1" dirty="0" err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Nhiệm</a:t>
            </a:r>
            <a:r>
              <a:rPr lang="en-US" sz="3000" b="1" dirty="0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000" b="1" dirty="0" err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vụ</a:t>
            </a:r>
            <a:r>
              <a:rPr lang="en-US" sz="3000" b="1" dirty="0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000" b="1" dirty="0" err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của</a:t>
            </a:r>
            <a:r>
              <a:rPr lang="en-US" sz="3000" b="1" dirty="0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000" b="1" dirty="0" err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bảo</a:t>
            </a:r>
            <a:r>
              <a:rPr lang="en-US" sz="3000" b="1" dirty="0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000" b="1" dirty="0" err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vệ</a:t>
            </a:r>
            <a:r>
              <a:rPr lang="en-US" sz="3000" b="1" dirty="0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000" b="1" dirty="0" err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nguồn</a:t>
            </a:r>
            <a:r>
              <a:rPr lang="en-US" sz="3000" b="1" dirty="0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000" b="1" dirty="0" err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lợi</a:t>
            </a:r>
            <a:r>
              <a:rPr lang="en-US" sz="3000" b="1" dirty="0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000" b="1" dirty="0" err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thuỷ</a:t>
            </a:r>
            <a:r>
              <a:rPr lang="en-US" sz="3000" b="1" dirty="0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 </a:t>
            </a:r>
            <a:r>
              <a:rPr lang="en-US" sz="3000" b="1" dirty="0" err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sản</a:t>
            </a:r>
            <a:endParaRPr lang="en-US" sz="3000" b="1" dirty="0">
              <a:solidFill>
                <a:srgbClr val="FF3131"/>
              </a:solidFill>
              <a:latin typeface="Fraunces Bold"/>
              <a:ea typeface="Fraunces Bold"/>
              <a:cs typeface="Fraunces Bold"/>
              <a:sym typeface="Fraunces Bold"/>
            </a:endParaRPr>
          </a:p>
          <a:p>
            <a:pPr algn="ctr">
              <a:lnSpc>
                <a:spcPts val="4200"/>
              </a:lnSpc>
            </a:pPr>
            <a:endParaRPr lang="en-US" sz="3000" b="1" dirty="0">
              <a:solidFill>
                <a:srgbClr val="FF3131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816609" y="2498198"/>
            <a:ext cx="2318148" cy="1834234"/>
          </a:xfrm>
          <a:custGeom>
            <a:avLst/>
            <a:gdLst/>
            <a:ahLst/>
            <a:cxnLst/>
            <a:rect l="l" t="t" r="r" b="b"/>
            <a:pathLst>
              <a:path w="2318148" h="1834234">
                <a:moveTo>
                  <a:pt x="0" y="0"/>
                </a:moveTo>
                <a:lnTo>
                  <a:pt x="2318148" y="0"/>
                </a:lnTo>
                <a:lnTo>
                  <a:pt x="2318148" y="1834234"/>
                </a:lnTo>
                <a:lnTo>
                  <a:pt x="0" y="18342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1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AutoShape 15"/>
          <p:cNvSpPr/>
          <p:nvPr/>
        </p:nvSpPr>
        <p:spPr>
          <a:xfrm>
            <a:off x="8188254" y="3072053"/>
            <a:ext cx="825654" cy="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oval" w="lg" len="lg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6477981" y="5245463"/>
            <a:ext cx="2497827" cy="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oval" w="lg" len="lg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5657535" y="4587548"/>
            <a:ext cx="2318148" cy="1834234"/>
          </a:xfrm>
          <a:custGeom>
            <a:avLst/>
            <a:gdLst/>
            <a:ahLst/>
            <a:cxnLst/>
            <a:rect l="l" t="t" r="r" b="b"/>
            <a:pathLst>
              <a:path w="2318148" h="1834234">
                <a:moveTo>
                  <a:pt x="0" y="0"/>
                </a:moveTo>
                <a:lnTo>
                  <a:pt x="2318148" y="0"/>
                </a:lnTo>
                <a:lnTo>
                  <a:pt x="2318148" y="1834235"/>
                </a:lnTo>
                <a:lnTo>
                  <a:pt x="0" y="18342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1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AutoShape 18"/>
          <p:cNvSpPr/>
          <p:nvPr/>
        </p:nvSpPr>
        <p:spPr>
          <a:xfrm>
            <a:off x="8188254" y="7785860"/>
            <a:ext cx="787554" cy="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oval" w="lg" len="lg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>
            <a:off x="6704922" y="7095828"/>
            <a:ext cx="2318148" cy="1834234"/>
          </a:xfrm>
          <a:custGeom>
            <a:avLst/>
            <a:gdLst/>
            <a:ahLst/>
            <a:cxnLst/>
            <a:rect l="l" t="t" r="r" b="b"/>
            <a:pathLst>
              <a:path w="2318148" h="1834234">
                <a:moveTo>
                  <a:pt x="0" y="0"/>
                </a:moveTo>
                <a:lnTo>
                  <a:pt x="2318147" y="0"/>
                </a:lnTo>
                <a:lnTo>
                  <a:pt x="2318147" y="1834234"/>
                </a:lnTo>
                <a:lnTo>
                  <a:pt x="0" y="18342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1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9423119" y="6158110"/>
            <a:ext cx="2318148" cy="1834234"/>
          </a:xfrm>
          <a:custGeom>
            <a:avLst/>
            <a:gdLst/>
            <a:ahLst/>
            <a:cxnLst/>
            <a:rect l="l" t="t" r="r" b="b"/>
            <a:pathLst>
              <a:path w="2318148" h="1834234">
                <a:moveTo>
                  <a:pt x="0" y="0"/>
                </a:moveTo>
                <a:lnTo>
                  <a:pt x="2318148" y="0"/>
                </a:lnTo>
                <a:lnTo>
                  <a:pt x="2318148" y="1834234"/>
                </a:lnTo>
                <a:lnTo>
                  <a:pt x="0" y="18342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1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AutoShape 21"/>
          <p:cNvSpPr/>
          <p:nvPr/>
        </p:nvSpPr>
        <p:spPr>
          <a:xfrm>
            <a:off x="8966283" y="3849710"/>
            <a:ext cx="2031218" cy="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oval" w="lg" len="lg"/>
          </a:ln>
        </p:spPr>
      </p:sp>
      <p:sp>
        <p:nvSpPr>
          <p:cNvPr id="22" name="Freeform 22"/>
          <p:cNvSpPr/>
          <p:nvPr/>
        </p:nvSpPr>
        <p:spPr>
          <a:xfrm>
            <a:off x="9423119" y="3275855"/>
            <a:ext cx="2318148" cy="1834234"/>
          </a:xfrm>
          <a:custGeom>
            <a:avLst/>
            <a:gdLst/>
            <a:ahLst/>
            <a:cxnLst/>
            <a:rect l="l" t="t" r="r" b="b"/>
            <a:pathLst>
              <a:path w="2318148" h="1834234">
                <a:moveTo>
                  <a:pt x="0" y="0"/>
                </a:moveTo>
                <a:lnTo>
                  <a:pt x="2318148" y="0"/>
                </a:lnTo>
                <a:lnTo>
                  <a:pt x="2318148" y="1834234"/>
                </a:lnTo>
                <a:lnTo>
                  <a:pt x="0" y="18342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19999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AutoShape 23"/>
          <p:cNvSpPr/>
          <p:nvPr/>
        </p:nvSpPr>
        <p:spPr>
          <a:xfrm flipV="1">
            <a:off x="8990095" y="3072053"/>
            <a:ext cx="0" cy="4737619"/>
          </a:xfrm>
          <a:prstGeom prst="line">
            <a:avLst/>
          </a:prstGeom>
          <a:ln w="28575" cap="flat">
            <a:solidFill>
              <a:srgbClr val="3C5679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8966283" y="6663180"/>
            <a:ext cx="1740915" cy="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oval" w="lg" len="lg"/>
          </a:ln>
        </p:spPr>
      </p:sp>
      <p:grpSp>
        <p:nvGrpSpPr>
          <p:cNvPr id="25" name="Group 25"/>
          <p:cNvGrpSpPr/>
          <p:nvPr/>
        </p:nvGrpSpPr>
        <p:grpSpPr>
          <a:xfrm>
            <a:off x="6970496" y="2375708"/>
            <a:ext cx="1537008" cy="1392690"/>
            <a:chOff x="0" y="0"/>
            <a:chExt cx="2550919" cy="2311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550919" cy="2311400"/>
            </a:xfrm>
            <a:custGeom>
              <a:avLst/>
              <a:gdLst/>
              <a:ahLst/>
              <a:cxnLst/>
              <a:rect l="l" t="t" r="r" b="b"/>
              <a:pathLst>
                <a:path w="2550919" h="2311400">
                  <a:moveTo>
                    <a:pt x="224611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246119" y="2311400"/>
                  </a:lnTo>
                  <a:cubicBezTo>
                    <a:pt x="2415029" y="2311400"/>
                    <a:pt x="2550919" y="2175510"/>
                    <a:pt x="2550919" y="2006600"/>
                  </a:cubicBezTo>
                  <a:lnTo>
                    <a:pt x="2550919" y="304800"/>
                  </a:lnTo>
                  <a:cubicBezTo>
                    <a:pt x="2550919" y="135890"/>
                    <a:pt x="2415029" y="0"/>
                    <a:pt x="2246119" y="0"/>
                  </a:cubicBezTo>
                  <a:close/>
                </a:path>
              </a:pathLst>
            </a:custGeom>
            <a:solidFill>
              <a:srgbClr val="33A685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9645319" y="3057766"/>
            <a:ext cx="1537008" cy="1392690"/>
            <a:chOff x="0" y="0"/>
            <a:chExt cx="2550919" cy="2311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550919" cy="2311400"/>
            </a:xfrm>
            <a:custGeom>
              <a:avLst/>
              <a:gdLst/>
              <a:ahLst/>
              <a:cxnLst/>
              <a:rect l="l" t="t" r="r" b="b"/>
              <a:pathLst>
                <a:path w="2550919" h="2311400">
                  <a:moveTo>
                    <a:pt x="224611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246119" y="2311400"/>
                  </a:lnTo>
                  <a:cubicBezTo>
                    <a:pt x="2415029" y="2311400"/>
                    <a:pt x="2550919" y="2175510"/>
                    <a:pt x="2550919" y="2006600"/>
                  </a:cubicBezTo>
                  <a:lnTo>
                    <a:pt x="2550919" y="304800"/>
                  </a:lnTo>
                  <a:cubicBezTo>
                    <a:pt x="2550919" y="135890"/>
                    <a:pt x="2415029" y="0"/>
                    <a:pt x="2246119" y="0"/>
                  </a:cubicBezTo>
                  <a:close/>
                </a:path>
              </a:pathLst>
            </a:custGeom>
            <a:solidFill>
              <a:srgbClr val="33A685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5936418" y="4513582"/>
            <a:ext cx="1537008" cy="1392690"/>
            <a:chOff x="0" y="0"/>
            <a:chExt cx="2550919" cy="2311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550919" cy="2311400"/>
            </a:xfrm>
            <a:custGeom>
              <a:avLst/>
              <a:gdLst/>
              <a:ahLst/>
              <a:cxnLst/>
              <a:rect l="l" t="t" r="r" b="b"/>
              <a:pathLst>
                <a:path w="2550919" h="2311400">
                  <a:moveTo>
                    <a:pt x="224611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246119" y="2311400"/>
                  </a:lnTo>
                  <a:cubicBezTo>
                    <a:pt x="2415029" y="2311400"/>
                    <a:pt x="2550919" y="2175510"/>
                    <a:pt x="2550919" y="2006600"/>
                  </a:cubicBezTo>
                  <a:lnTo>
                    <a:pt x="2550919" y="304800"/>
                  </a:lnTo>
                  <a:cubicBezTo>
                    <a:pt x="2550919" y="135890"/>
                    <a:pt x="2415029" y="0"/>
                    <a:pt x="2246119" y="0"/>
                  </a:cubicBezTo>
                  <a:close/>
                </a:path>
              </a:pathLst>
            </a:custGeom>
            <a:solidFill>
              <a:srgbClr val="33A685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6970496" y="7075227"/>
            <a:ext cx="1537008" cy="1392690"/>
            <a:chOff x="0" y="0"/>
            <a:chExt cx="2550919" cy="23114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550919" cy="2311400"/>
            </a:xfrm>
            <a:custGeom>
              <a:avLst/>
              <a:gdLst/>
              <a:ahLst/>
              <a:cxnLst/>
              <a:rect l="l" t="t" r="r" b="b"/>
              <a:pathLst>
                <a:path w="2550919" h="2311400">
                  <a:moveTo>
                    <a:pt x="224611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246119" y="2311400"/>
                  </a:lnTo>
                  <a:cubicBezTo>
                    <a:pt x="2415029" y="2311400"/>
                    <a:pt x="2550919" y="2175510"/>
                    <a:pt x="2550919" y="2006600"/>
                  </a:cubicBezTo>
                  <a:lnTo>
                    <a:pt x="2550919" y="304800"/>
                  </a:lnTo>
                  <a:cubicBezTo>
                    <a:pt x="2550919" y="135890"/>
                    <a:pt x="2415029" y="0"/>
                    <a:pt x="2246119" y="0"/>
                  </a:cubicBezTo>
                  <a:close/>
                </a:path>
              </a:pathLst>
            </a:custGeom>
            <a:solidFill>
              <a:srgbClr val="33A685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9645319" y="5952547"/>
            <a:ext cx="1537008" cy="1392690"/>
            <a:chOff x="0" y="0"/>
            <a:chExt cx="2550919" cy="23114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550919" cy="2311400"/>
            </a:xfrm>
            <a:custGeom>
              <a:avLst/>
              <a:gdLst/>
              <a:ahLst/>
              <a:cxnLst/>
              <a:rect l="l" t="t" r="r" b="b"/>
              <a:pathLst>
                <a:path w="2550919" h="2311400">
                  <a:moveTo>
                    <a:pt x="224611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2246119" y="2311400"/>
                  </a:lnTo>
                  <a:cubicBezTo>
                    <a:pt x="2415029" y="2311400"/>
                    <a:pt x="2550919" y="2175510"/>
                    <a:pt x="2550919" y="2006600"/>
                  </a:cubicBezTo>
                  <a:lnTo>
                    <a:pt x="2550919" y="304800"/>
                  </a:lnTo>
                  <a:cubicBezTo>
                    <a:pt x="2550919" y="135890"/>
                    <a:pt x="2415029" y="0"/>
                    <a:pt x="2246119" y="0"/>
                  </a:cubicBezTo>
                  <a:close/>
                </a:path>
              </a:pathLst>
            </a:custGeom>
            <a:solidFill>
              <a:srgbClr val="33A685"/>
            </a:solidFill>
          </p:spPr>
        </p:sp>
      </p:grpSp>
      <p:sp>
        <p:nvSpPr>
          <p:cNvPr id="35" name="Freeform 35"/>
          <p:cNvSpPr/>
          <p:nvPr/>
        </p:nvSpPr>
        <p:spPr>
          <a:xfrm>
            <a:off x="7355953" y="2659621"/>
            <a:ext cx="766093" cy="824865"/>
          </a:xfrm>
          <a:custGeom>
            <a:avLst/>
            <a:gdLst/>
            <a:ahLst/>
            <a:cxnLst/>
            <a:rect l="l" t="t" r="r" b="b"/>
            <a:pathLst>
              <a:path w="766093" h="824865">
                <a:moveTo>
                  <a:pt x="0" y="0"/>
                </a:moveTo>
                <a:lnTo>
                  <a:pt x="766093" y="0"/>
                </a:lnTo>
                <a:lnTo>
                  <a:pt x="766093" y="824865"/>
                </a:lnTo>
                <a:lnTo>
                  <a:pt x="0" y="8248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261058" y="4766063"/>
            <a:ext cx="887728" cy="887728"/>
          </a:xfrm>
          <a:custGeom>
            <a:avLst/>
            <a:gdLst/>
            <a:ahLst/>
            <a:cxnLst/>
            <a:rect l="l" t="t" r="r" b="b"/>
            <a:pathLst>
              <a:path w="887728" h="887728">
                <a:moveTo>
                  <a:pt x="0" y="0"/>
                </a:moveTo>
                <a:lnTo>
                  <a:pt x="887728" y="0"/>
                </a:lnTo>
                <a:lnTo>
                  <a:pt x="887728" y="887728"/>
                </a:lnTo>
                <a:lnTo>
                  <a:pt x="0" y="88772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7355953" y="7388526"/>
            <a:ext cx="766093" cy="766093"/>
          </a:xfrm>
          <a:custGeom>
            <a:avLst/>
            <a:gdLst/>
            <a:ahLst/>
            <a:cxnLst/>
            <a:rect l="l" t="t" r="r" b="b"/>
            <a:pathLst>
              <a:path w="766093" h="766093">
                <a:moveTo>
                  <a:pt x="0" y="0"/>
                </a:moveTo>
                <a:lnTo>
                  <a:pt x="766093" y="0"/>
                </a:lnTo>
                <a:lnTo>
                  <a:pt x="766093" y="766093"/>
                </a:lnTo>
                <a:lnTo>
                  <a:pt x="0" y="7660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9976778" y="3348205"/>
            <a:ext cx="874091" cy="811812"/>
          </a:xfrm>
          <a:custGeom>
            <a:avLst/>
            <a:gdLst/>
            <a:ahLst/>
            <a:cxnLst/>
            <a:rect l="l" t="t" r="r" b="b"/>
            <a:pathLst>
              <a:path w="874091" h="811812">
                <a:moveTo>
                  <a:pt x="0" y="0"/>
                </a:moveTo>
                <a:lnTo>
                  <a:pt x="874091" y="0"/>
                </a:lnTo>
                <a:lnTo>
                  <a:pt x="874091" y="811812"/>
                </a:lnTo>
                <a:lnTo>
                  <a:pt x="0" y="81181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003915" y="6207537"/>
            <a:ext cx="819817" cy="882711"/>
          </a:xfrm>
          <a:custGeom>
            <a:avLst/>
            <a:gdLst/>
            <a:ahLst/>
            <a:cxnLst/>
            <a:rect l="l" t="t" r="r" b="b"/>
            <a:pathLst>
              <a:path w="819817" h="882711">
                <a:moveTo>
                  <a:pt x="0" y="0"/>
                </a:moveTo>
                <a:lnTo>
                  <a:pt x="819817" y="0"/>
                </a:lnTo>
                <a:lnTo>
                  <a:pt x="819817" y="882710"/>
                </a:lnTo>
                <a:lnTo>
                  <a:pt x="0" y="88271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1649052" y="5923722"/>
            <a:ext cx="4823578" cy="20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99"/>
              </a:lnSpc>
            </a:pP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Tuân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theo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quy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định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pháp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luật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khi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tiến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hành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hoạt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động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hoặc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có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hoạt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động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ảnh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hưởng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trực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tiếp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đến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môi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trường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sống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đường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di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cư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sinh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loài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endParaRPr lang="en-US" sz="2199" dirty="0">
              <a:solidFill>
                <a:srgbClr val="3B3B3B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88142" y="2291003"/>
            <a:ext cx="5009367" cy="1611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99"/>
              </a:lnSpc>
            </a:pP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Xây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dựng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ban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hành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kế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hoạch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và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biện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pháp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quản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lí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nguồn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lợi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;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thực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hiện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bảo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vệ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và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khai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thác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theo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quy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định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pháp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luật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648168" y="4530398"/>
            <a:ext cx="5009367" cy="20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99"/>
              </a:lnSpc>
            </a:pP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Tạo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đường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di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cư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hoặc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dành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hành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lang di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chuyển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loài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khi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xây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dựng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mới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thay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đổi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hoặc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phá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bỏ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công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trình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hoặc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có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hoạt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động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liên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quan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đến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đường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di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cư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loài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.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756676" y="7343967"/>
            <a:ext cx="5009367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99"/>
              </a:lnSpc>
            </a:pP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Dành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hành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lang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cho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loài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di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chuyển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khi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khai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thác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bằng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nghề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cố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định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ở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các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sông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hồ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đầm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phá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576117" y="2782561"/>
            <a:ext cx="5168854" cy="202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299"/>
              </a:lnSpc>
            </a:pP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Khắc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phục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hậu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quả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bồi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thường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thiệt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hại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do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hành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vi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của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mình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gây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ra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khi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xả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thải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thăm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dò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khai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thác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tài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nguyên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xây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dựng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phá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bỏ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công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trình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dưới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mặt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199" dirty="0" err="1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nước</a:t>
            </a:r>
            <a:r>
              <a:rPr lang="en-US" sz="2199" dirty="0">
                <a:solidFill>
                  <a:srgbClr val="3B3B3B"/>
                </a:solidFill>
                <a:latin typeface="Fraunces"/>
                <a:ea typeface="Fraunces"/>
                <a:cs typeface="Fraunces"/>
                <a:sym typeface="Fraunces"/>
              </a:rPr>
              <a:t>,....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94" b="-125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46696" y="4509199"/>
            <a:ext cx="2625208" cy="1317377"/>
          </a:xfrm>
          <a:custGeom>
            <a:avLst/>
            <a:gdLst/>
            <a:ahLst/>
            <a:cxnLst/>
            <a:rect l="l" t="t" r="r" b="b"/>
            <a:pathLst>
              <a:path w="2625208" h="1317377">
                <a:moveTo>
                  <a:pt x="0" y="0"/>
                </a:moveTo>
                <a:lnTo>
                  <a:pt x="2625208" y="0"/>
                </a:lnTo>
                <a:lnTo>
                  <a:pt x="2625208" y="1317377"/>
                </a:lnTo>
                <a:lnTo>
                  <a:pt x="0" y="1317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24318" y="8457955"/>
            <a:ext cx="3159277" cy="2054787"/>
          </a:xfrm>
          <a:custGeom>
            <a:avLst/>
            <a:gdLst/>
            <a:ahLst/>
            <a:cxnLst/>
            <a:rect l="l" t="t" r="r" b="b"/>
            <a:pathLst>
              <a:path w="3159277" h="2054787">
                <a:moveTo>
                  <a:pt x="0" y="0"/>
                </a:moveTo>
                <a:lnTo>
                  <a:pt x="3159277" y="0"/>
                </a:lnTo>
                <a:lnTo>
                  <a:pt x="3159277" y="2054787"/>
                </a:lnTo>
                <a:lnTo>
                  <a:pt x="0" y="2054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9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44554" y="5143500"/>
            <a:ext cx="2043446" cy="5143500"/>
          </a:xfrm>
          <a:custGeom>
            <a:avLst/>
            <a:gdLst/>
            <a:ahLst/>
            <a:cxnLst/>
            <a:rect l="l" t="t" r="r" b="b"/>
            <a:pathLst>
              <a:path w="2043446" h="5143500">
                <a:moveTo>
                  <a:pt x="0" y="0"/>
                </a:moveTo>
                <a:lnTo>
                  <a:pt x="2043446" y="0"/>
                </a:lnTo>
                <a:lnTo>
                  <a:pt x="20434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3637" b="-4706"/>
            </a:stretch>
          </a:blipFill>
        </p:spPr>
      </p:sp>
      <p:sp>
        <p:nvSpPr>
          <p:cNvPr id="6" name="Freeform 6"/>
          <p:cNvSpPr/>
          <p:nvPr/>
        </p:nvSpPr>
        <p:spPr>
          <a:xfrm rot="-1617425">
            <a:off x="16928131" y="1852995"/>
            <a:ext cx="2074574" cy="2311557"/>
          </a:xfrm>
          <a:custGeom>
            <a:avLst/>
            <a:gdLst/>
            <a:ahLst/>
            <a:cxnLst/>
            <a:rect l="l" t="t" r="r" b="b"/>
            <a:pathLst>
              <a:path w="2074574" h="2311557">
                <a:moveTo>
                  <a:pt x="0" y="0"/>
                </a:moveTo>
                <a:lnTo>
                  <a:pt x="2074574" y="0"/>
                </a:lnTo>
                <a:lnTo>
                  <a:pt x="2074574" y="2311557"/>
                </a:lnTo>
                <a:lnTo>
                  <a:pt x="0" y="2311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417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521521" y="-186851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9" y="0"/>
                </a:lnTo>
                <a:lnTo>
                  <a:pt x="5305979" y="1215551"/>
                </a:lnTo>
                <a:lnTo>
                  <a:pt x="0" y="1215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22745" y="9679224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8" y="0"/>
                </a:lnTo>
                <a:lnTo>
                  <a:pt x="5305978" y="1215552"/>
                </a:lnTo>
                <a:lnTo>
                  <a:pt x="0" y="1215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96608" y="8656702"/>
            <a:ext cx="2193216" cy="2045044"/>
          </a:xfrm>
          <a:custGeom>
            <a:avLst/>
            <a:gdLst/>
            <a:ahLst/>
            <a:cxnLst/>
            <a:rect l="l" t="t" r="r" b="b"/>
            <a:pathLst>
              <a:path w="2193216" h="2045044">
                <a:moveTo>
                  <a:pt x="0" y="0"/>
                </a:moveTo>
                <a:lnTo>
                  <a:pt x="2193216" y="0"/>
                </a:lnTo>
                <a:lnTo>
                  <a:pt x="2193216" y="2045044"/>
                </a:lnTo>
                <a:lnTo>
                  <a:pt x="0" y="2045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49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7592" y="710553"/>
            <a:ext cx="1026865" cy="1175239"/>
          </a:xfrm>
          <a:custGeom>
            <a:avLst/>
            <a:gdLst/>
            <a:ahLst/>
            <a:cxnLst/>
            <a:rect l="l" t="t" r="r" b="b"/>
            <a:pathLst>
              <a:path w="1026865" h="1175239">
                <a:moveTo>
                  <a:pt x="0" y="0"/>
                </a:moveTo>
                <a:lnTo>
                  <a:pt x="1026866" y="0"/>
                </a:lnTo>
                <a:lnTo>
                  <a:pt x="1026866" y="1175239"/>
                </a:lnTo>
                <a:lnTo>
                  <a:pt x="0" y="1175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430175" y="9248072"/>
            <a:ext cx="1124948" cy="1200478"/>
          </a:xfrm>
          <a:custGeom>
            <a:avLst/>
            <a:gdLst/>
            <a:ahLst/>
            <a:cxnLst/>
            <a:rect l="l" t="t" r="r" b="b"/>
            <a:pathLst>
              <a:path w="1124948" h="1200478">
                <a:moveTo>
                  <a:pt x="0" y="0"/>
                </a:moveTo>
                <a:lnTo>
                  <a:pt x="1124948" y="0"/>
                </a:lnTo>
                <a:lnTo>
                  <a:pt x="1124948" y="1200479"/>
                </a:lnTo>
                <a:lnTo>
                  <a:pt x="0" y="1200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873587" y="2207667"/>
            <a:ext cx="7037408" cy="2454766"/>
            <a:chOff x="0" y="0"/>
            <a:chExt cx="2030937" cy="7084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30937" cy="708425"/>
            </a:xfrm>
            <a:custGeom>
              <a:avLst/>
              <a:gdLst/>
              <a:ahLst/>
              <a:cxnLst/>
              <a:rect l="l" t="t" r="r" b="b"/>
              <a:pathLst>
                <a:path w="2030937" h="708425">
                  <a:moveTo>
                    <a:pt x="48405" y="0"/>
                  </a:moveTo>
                  <a:lnTo>
                    <a:pt x="1982533" y="0"/>
                  </a:lnTo>
                  <a:cubicBezTo>
                    <a:pt x="1995370" y="0"/>
                    <a:pt x="2007682" y="5100"/>
                    <a:pt x="2016760" y="14177"/>
                  </a:cubicBezTo>
                  <a:cubicBezTo>
                    <a:pt x="2025838" y="23255"/>
                    <a:pt x="2030937" y="35567"/>
                    <a:pt x="2030937" y="48405"/>
                  </a:cubicBezTo>
                  <a:lnTo>
                    <a:pt x="2030937" y="660020"/>
                  </a:lnTo>
                  <a:cubicBezTo>
                    <a:pt x="2030937" y="672858"/>
                    <a:pt x="2025838" y="685170"/>
                    <a:pt x="2016760" y="694248"/>
                  </a:cubicBezTo>
                  <a:cubicBezTo>
                    <a:pt x="2007682" y="703325"/>
                    <a:pt x="1995370" y="708425"/>
                    <a:pt x="1982533" y="708425"/>
                  </a:cubicBezTo>
                  <a:lnTo>
                    <a:pt x="48405" y="708425"/>
                  </a:lnTo>
                  <a:cubicBezTo>
                    <a:pt x="35567" y="708425"/>
                    <a:pt x="23255" y="703325"/>
                    <a:pt x="14177" y="694248"/>
                  </a:cubicBezTo>
                  <a:cubicBezTo>
                    <a:pt x="5100" y="685170"/>
                    <a:pt x="0" y="672858"/>
                    <a:pt x="0" y="660020"/>
                  </a:cubicBezTo>
                  <a:lnTo>
                    <a:pt x="0" y="48405"/>
                  </a:lnTo>
                  <a:cubicBezTo>
                    <a:pt x="0" y="35567"/>
                    <a:pt x="5100" y="23255"/>
                    <a:pt x="14177" y="14177"/>
                  </a:cubicBezTo>
                  <a:cubicBezTo>
                    <a:pt x="23255" y="5100"/>
                    <a:pt x="35567" y="0"/>
                    <a:pt x="48405" y="0"/>
                  </a:cubicBezTo>
                  <a:close/>
                </a:path>
              </a:pathLst>
            </a:custGeom>
            <a:solidFill>
              <a:srgbClr val="FFEEC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2030937" cy="8227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427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18017" y="4153742"/>
            <a:ext cx="8148260" cy="3191049"/>
            <a:chOff x="0" y="0"/>
            <a:chExt cx="2351520" cy="92091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51520" cy="920910"/>
            </a:xfrm>
            <a:custGeom>
              <a:avLst/>
              <a:gdLst/>
              <a:ahLst/>
              <a:cxnLst/>
              <a:rect l="l" t="t" r="r" b="b"/>
              <a:pathLst>
                <a:path w="2351520" h="920910">
                  <a:moveTo>
                    <a:pt x="41806" y="0"/>
                  </a:moveTo>
                  <a:lnTo>
                    <a:pt x="2309714" y="0"/>
                  </a:lnTo>
                  <a:cubicBezTo>
                    <a:pt x="2320802" y="0"/>
                    <a:pt x="2331435" y="4405"/>
                    <a:pt x="2339275" y="12245"/>
                  </a:cubicBezTo>
                  <a:cubicBezTo>
                    <a:pt x="2347115" y="20085"/>
                    <a:pt x="2351520" y="30718"/>
                    <a:pt x="2351520" y="41806"/>
                  </a:cubicBezTo>
                  <a:lnTo>
                    <a:pt x="2351520" y="879104"/>
                  </a:lnTo>
                  <a:cubicBezTo>
                    <a:pt x="2351520" y="902193"/>
                    <a:pt x="2332803" y="920910"/>
                    <a:pt x="2309714" y="920910"/>
                  </a:cubicBezTo>
                  <a:lnTo>
                    <a:pt x="41806" y="920910"/>
                  </a:lnTo>
                  <a:cubicBezTo>
                    <a:pt x="18717" y="920910"/>
                    <a:pt x="0" y="902193"/>
                    <a:pt x="0" y="879104"/>
                  </a:cubicBezTo>
                  <a:lnTo>
                    <a:pt x="0" y="41806"/>
                  </a:lnTo>
                  <a:cubicBezTo>
                    <a:pt x="0" y="18717"/>
                    <a:pt x="18717" y="0"/>
                    <a:pt x="41806" y="0"/>
                  </a:cubicBezTo>
                  <a:close/>
                </a:path>
              </a:pathLst>
            </a:custGeom>
            <a:solidFill>
              <a:srgbClr val="FFEEC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14300"/>
              <a:ext cx="2351520" cy="10352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427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18017" y="1885792"/>
            <a:ext cx="8141283" cy="1864283"/>
            <a:chOff x="0" y="0"/>
            <a:chExt cx="2349507" cy="5380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49507" cy="538016"/>
            </a:xfrm>
            <a:custGeom>
              <a:avLst/>
              <a:gdLst/>
              <a:ahLst/>
              <a:cxnLst/>
              <a:rect l="l" t="t" r="r" b="b"/>
              <a:pathLst>
                <a:path w="2349507" h="538016">
                  <a:moveTo>
                    <a:pt x="41842" y="0"/>
                  </a:moveTo>
                  <a:lnTo>
                    <a:pt x="2307665" y="0"/>
                  </a:lnTo>
                  <a:cubicBezTo>
                    <a:pt x="2318762" y="0"/>
                    <a:pt x="2329405" y="4408"/>
                    <a:pt x="2337252" y="12255"/>
                  </a:cubicBezTo>
                  <a:cubicBezTo>
                    <a:pt x="2345098" y="20102"/>
                    <a:pt x="2349507" y="30745"/>
                    <a:pt x="2349507" y="41842"/>
                  </a:cubicBezTo>
                  <a:lnTo>
                    <a:pt x="2349507" y="496175"/>
                  </a:lnTo>
                  <a:cubicBezTo>
                    <a:pt x="2349507" y="507272"/>
                    <a:pt x="2345098" y="517914"/>
                    <a:pt x="2337252" y="525761"/>
                  </a:cubicBezTo>
                  <a:cubicBezTo>
                    <a:pt x="2329405" y="533608"/>
                    <a:pt x="2318762" y="538016"/>
                    <a:pt x="2307665" y="538016"/>
                  </a:cubicBezTo>
                  <a:lnTo>
                    <a:pt x="41842" y="538016"/>
                  </a:lnTo>
                  <a:cubicBezTo>
                    <a:pt x="18733" y="538016"/>
                    <a:pt x="0" y="519283"/>
                    <a:pt x="0" y="496175"/>
                  </a:cubicBezTo>
                  <a:lnTo>
                    <a:pt x="0" y="41842"/>
                  </a:lnTo>
                  <a:cubicBezTo>
                    <a:pt x="0" y="18733"/>
                    <a:pt x="18733" y="0"/>
                    <a:pt x="41842" y="0"/>
                  </a:cubicBezTo>
                  <a:close/>
                </a:path>
              </a:pathLst>
            </a:custGeom>
            <a:solidFill>
              <a:srgbClr val="FDF2F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14300"/>
              <a:ext cx="2349507" cy="6523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427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873587" y="4863787"/>
            <a:ext cx="7037408" cy="2193922"/>
            <a:chOff x="0" y="0"/>
            <a:chExt cx="2030937" cy="6331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30937" cy="633148"/>
            </a:xfrm>
            <a:custGeom>
              <a:avLst/>
              <a:gdLst/>
              <a:ahLst/>
              <a:cxnLst/>
              <a:rect l="l" t="t" r="r" b="b"/>
              <a:pathLst>
                <a:path w="2030937" h="633148">
                  <a:moveTo>
                    <a:pt x="48405" y="0"/>
                  </a:moveTo>
                  <a:lnTo>
                    <a:pt x="1982533" y="0"/>
                  </a:lnTo>
                  <a:cubicBezTo>
                    <a:pt x="1995370" y="0"/>
                    <a:pt x="2007682" y="5100"/>
                    <a:pt x="2016760" y="14177"/>
                  </a:cubicBezTo>
                  <a:cubicBezTo>
                    <a:pt x="2025838" y="23255"/>
                    <a:pt x="2030937" y="35567"/>
                    <a:pt x="2030937" y="48405"/>
                  </a:cubicBezTo>
                  <a:lnTo>
                    <a:pt x="2030937" y="584743"/>
                  </a:lnTo>
                  <a:cubicBezTo>
                    <a:pt x="2030937" y="597581"/>
                    <a:pt x="2025838" y="609893"/>
                    <a:pt x="2016760" y="618970"/>
                  </a:cubicBezTo>
                  <a:cubicBezTo>
                    <a:pt x="2007682" y="628048"/>
                    <a:pt x="1995370" y="633148"/>
                    <a:pt x="1982533" y="633148"/>
                  </a:cubicBezTo>
                  <a:lnTo>
                    <a:pt x="48405" y="633148"/>
                  </a:lnTo>
                  <a:cubicBezTo>
                    <a:pt x="35567" y="633148"/>
                    <a:pt x="23255" y="628048"/>
                    <a:pt x="14177" y="618970"/>
                  </a:cubicBezTo>
                  <a:cubicBezTo>
                    <a:pt x="5100" y="609893"/>
                    <a:pt x="0" y="597581"/>
                    <a:pt x="0" y="584743"/>
                  </a:cubicBezTo>
                  <a:lnTo>
                    <a:pt x="0" y="48405"/>
                  </a:lnTo>
                  <a:cubicBezTo>
                    <a:pt x="0" y="35567"/>
                    <a:pt x="5100" y="23255"/>
                    <a:pt x="14177" y="14177"/>
                  </a:cubicBezTo>
                  <a:cubicBezTo>
                    <a:pt x="23255" y="5100"/>
                    <a:pt x="35567" y="0"/>
                    <a:pt x="48405" y="0"/>
                  </a:cubicBezTo>
                  <a:close/>
                </a:path>
              </a:pathLst>
            </a:custGeom>
            <a:solidFill>
              <a:srgbClr val="DDEDC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14300"/>
              <a:ext cx="2030937" cy="7474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42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784458" y="7533337"/>
            <a:ext cx="7126537" cy="1849237"/>
            <a:chOff x="0" y="0"/>
            <a:chExt cx="1104087" cy="28649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04087" cy="286495"/>
            </a:xfrm>
            <a:custGeom>
              <a:avLst/>
              <a:gdLst/>
              <a:ahLst/>
              <a:cxnLst/>
              <a:rect l="l" t="t" r="r" b="b"/>
              <a:pathLst>
                <a:path w="1104087" h="286495">
                  <a:moveTo>
                    <a:pt x="0" y="0"/>
                  </a:moveTo>
                  <a:lnTo>
                    <a:pt x="1104087" y="0"/>
                  </a:lnTo>
                  <a:lnTo>
                    <a:pt x="1104087" y="286495"/>
                  </a:lnTo>
                  <a:lnTo>
                    <a:pt x="0" y="286495"/>
                  </a:lnTo>
                  <a:close/>
                </a:path>
              </a:pathLst>
            </a:custGeom>
            <a:blipFill>
              <a:blip r:embed="rId13"/>
              <a:stretch>
                <a:fillRect t="-78378" b="-78378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0" y="422499"/>
            <a:ext cx="182880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II. MỘT SỐ BIỆN PHÁP BẢO VỆ NGUỒN LỢI THUỶ SẢN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1 . Khai thác thuỷ sản đúng quy định của pháp luật, thân thiện với môi trường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542571" y="2504393"/>
            <a:ext cx="5699439" cy="164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27"/>
              </a:lnSpc>
            </a:pP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Khai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thác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thuỷ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sản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với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ngư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cụ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phù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hợp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đúng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quy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định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,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sử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dụng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ngư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cụ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khai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thác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thân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thiện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môi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trường</a:t>
            </a:r>
            <a:r>
              <a:rPr lang="en-US" sz="2699" dirty="0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 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03952" y="4813999"/>
            <a:ext cx="7535792" cy="164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27"/>
              </a:lnSpc>
            </a:pPr>
            <a:r>
              <a:rPr lang="en-US" sz="26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Không khai thác trong mùa sinh sản, thuỷ sản chưa đến thời kì khai thác và các thuỷ sản cấm khai thác; không khai thác trong vùng cấm.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74052" y="2128883"/>
            <a:ext cx="7401895" cy="108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27"/>
              </a:lnSpc>
            </a:pPr>
            <a:r>
              <a:rPr lang="en-US" sz="26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Nghiêm cấm đánh bắt thuỷ sản bằng những phương pháp mang tính huỷ diệt.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542571" y="5232667"/>
            <a:ext cx="5699439" cy="164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27"/>
              </a:lnSpc>
            </a:pPr>
            <a:r>
              <a:rPr lang="en-US" sz="26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Hạn chế đánh bắt thuỷ sản ở khu vực gần bờ, mở rộng vùng khai thác xa bờ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9277420" y="7760659"/>
            <a:ext cx="7988857" cy="1849237"/>
            <a:chOff x="0" y="0"/>
            <a:chExt cx="1237683" cy="28649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237683" cy="286495"/>
            </a:xfrm>
            <a:custGeom>
              <a:avLst/>
              <a:gdLst/>
              <a:ahLst/>
              <a:cxnLst/>
              <a:rect l="l" t="t" r="r" b="b"/>
              <a:pathLst>
                <a:path w="1237683" h="286495">
                  <a:moveTo>
                    <a:pt x="0" y="0"/>
                  </a:moveTo>
                  <a:lnTo>
                    <a:pt x="1237683" y="0"/>
                  </a:lnTo>
                  <a:lnTo>
                    <a:pt x="1237683" y="286495"/>
                  </a:lnTo>
                  <a:lnTo>
                    <a:pt x="0" y="286495"/>
                  </a:lnTo>
                  <a:close/>
                </a:path>
              </a:pathLst>
            </a:custGeom>
            <a:blipFill>
              <a:blip r:embed="rId14"/>
              <a:stretch>
                <a:fillRect t="-71502" b="-71502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94" b="-125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46696" y="4509199"/>
            <a:ext cx="2625208" cy="1317377"/>
          </a:xfrm>
          <a:custGeom>
            <a:avLst/>
            <a:gdLst/>
            <a:ahLst/>
            <a:cxnLst/>
            <a:rect l="l" t="t" r="r" b="b"/>
            <a:pathLst>
              <a:path w="2625208" h="1317377">
                <a:moveTo>
                  <a:pt x="0" y="0"/>
                </a:moveTo>
                <a:lnTo>
                  <a:pt x="2625208" y="0"/>
                </a:lnTo>
                <a:lnTo>
                  <a:pt x="2625208" y="1317377"/>
                </a:lnTo>
                <a:lnTo>
                  <a:pt x="0" y="1317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24318" y="8457955"/>
            <a:ext cx="3159277" cy="2054787"/>
          </a:xfrm>
          <a:custGeom>
            <a:avLst/>
            <a:gdLst/>
            <a:ahLst/>
            <a:cxnLst/>
            <a:rect l="l" t="t" r="r" b="b"/>
            <a:pathLst>
              <a:path w="3159277" h="2054787">
                <a:moveTo>
                  <a:pt x="0" y="0"/>
                </a:moveTo>
                <a:lnTo>
                  <a:pt x="3159277" y="0"/>
                </a:lnTo>
                <a:lnTo>
                  <a:pt x="3159277" y="2054787"/>
                </a:lnTo>
                <a:lnTo>
                  <a:pt x="0" y="2054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9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44554" y="5143500"/>
            <a:ext cx="2043446" cy="5143500"/>
          </a:xfrm>
          <a:custGeom>
            <a:avLst/>
            <a:gdLst/>
            <a:ahLst/>
            <a:cxnLst/>
            <a:rect l="l" t="t" r="r" b="b"/>
            <a:pathLst>
              <a:path w="2043446" h="5143500">
                <a:moveTo>
                  <a:pt x="0" y="0"/>
                </a:moveTo>
                <a:lnTo>
                  <a:pt x="2043446" y="0"/>
                </a:lnTo>
                <a:lnTo>
                  <a:pt x="20434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3637" b="-4706"/>
            </a:stretch>
          </a:blipFill>
        </p:spPr>
      </p:sp>
      <p:sp>
        <p:nvSpPr>
          <p:cNvPr id="6" name="Freeform 6"/>
          <p:cNvSpPr/>
          <p:nvPr/>
        </p:nvSpPr>
        <p:spPr>
          <a:xfrm rot="-1617425">
            <a:off x="16928131" y="1852995"/>
            <a:ext cx="2074574" cy="2311557"/>
          </a:xfrm>
          <a:custGeom>
            <a:avLst/>
            <a:gdLst/>
            <a:ahLst/>
            <a:cxnLst/>
            <a:rect l="l" t="t" r="r" b="b"/>
            <a:pathLst>
              <a:path w="2074574" h="2311557">
                <a:moveTo>
                  <a:pt x="0" y="0"/>
                </a:moveTo>
                <a:lnTo>
                  <a:pt x="2074574" y="0"/>
                </a:lnTo>
                <a:lnTo>
                  <a:pt x="2074574" y="2311557"/>
                </a:lnTo>
                <a:lnTo>
                  <a:pt x="0" y="2311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417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521521" y="-186851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9" y="0"/>
                </a:lnTo>
                <a:lnTo>
                  <a:pt x="5305979" y="1215551"/>
                </a:lnTo>
                <a:lnTo>
                  <a:pt x="0" y="1215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22745" y="9679224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8" y="0"/>
                </a:lnTo>
                <a:lnTo>
                  <a:pt x="5305978" y="1215552"/>
                </a:lnTo>
                <a:lnTo>
                  <a:pt x="0" y="1215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96608" y="8656702"/>
            <a:ext cx="2193216" cy="2045044"/>
          </a:xfrm>
          <a:custGeom>
            <a:avLst/>
            <a:gdLst/>
            <a:ahLst/>
            <a:cxnLst/>
            <a:rect l="l" t="t" r="r" b="b"/>
            <a:pathLst>
              <a:path w="2193216" h="2045044">
                <a:moveTo>
                  <a:pt x="0" y="0"/>
                </a:moveTo>
                <a:lnTo>
                  <a:pt x="2193216" y="0"/>
                </a:lnTo>
                <a:lnTo>
                  <a:pt x="2193216" y="2045044"/>
                </a:lnTo>
                <a:lnTo>
                  <a:pt x="0" y="2045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49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7592" y="710553"/>
            <a:ext cx="1026865" cy="1175239"/>
          </a:xfrm>
          <a:custGeom>
            <a:avLst/>
            <a:gdLst/>
            <a:ahLst/>
            <a:cxnLst/>
            <a:rect l="l" t="t" r="r" b="b"/>
            <a:pathLst>
              <a:path w="1026865" h="1175239">
                <a:moveTo>
                  <a:pt x="0" y="0"/>
                </a:moveTo>
                <a:lnTo>
                  <a:pt x="1026866" y="0"/>
                </a:lnTo>
                <a:lnTo>
                  <a:pt x="1026866" y="1175239"/>
                </a:lnTo>
                <a:lnTo>
                  <a:pt x="0" y="1175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430175" y="9248072"/>
            <a:ext cx="1124948" cy="1200478"/>
          </a:xfrm>
          <a:custGeom>
            <a:avLst/>
            <a:gdLst/>
            <a:ahLst/>
            <a:cxnLst/>
            <a:rect l="l" t="t" r="r" b="b"/>
            <a:pathLst>
              <a:path w="1124948" h="1200478">
                <a:moveTo>
                  <a:pt x="0" y="0"/>
                </a:moveTo>
                <a:lnTo>
                  <a:pt x="1124948" y="0"/>
                </a:lnTo>
                <a:lnTo>
                  <a:pt x="1124948" y="1200479"/>
                </a:lnTo>
                <a:lnTo>
                  <a:pt x="0" y="1200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586028"/>
            <a:ext cx="1828800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Ý NGHĨA, NHIỆM VỤ CỦA VIỆC BẢO VỆ NGUỒN LỢI THUỶ SẢN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2. Thả các loài thuỷ sản quý, hiếm vào một số nội thuỷ, vũng và vịnh ven biển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3131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13" name="Freeform 13"/>
          <p:cNvSpPr/>
          <p:nvPr/>
        </p:nvSpPr>
        <p:spPr>
          <a:xfrm rot="5400000">
            <a:off x="2615602" y="3379595"/>
            <a:ext cx="6827691" cy="4929719"/>
          </a:xfrm>
          <a:custGeom>
            <a:avLst/>
            <a:gdLst/>
            <a:ahLst/>
            <a:cxnLst/>
            <a:rect l="l" t="t" r="r" b="b"/>
            <a:pathLst>
              <a:path w="6827691" h="4929719">
                <a:moveTo>
                  <a:pt x="0" y="0"/>
                </a:moveTo>
                <a:lnTo>
                  <a:pt x="6827691" y="0"/>
                </a:lnTo>
                <a:lnTo>
                  <a:pt x="6827691" y="4929719"/>
                </a:lnTo>
                <a:lnTo>
                  <a:pt x="0" y="4929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55234" r="-86853"/>
            </a:stretch>
          </a:blipFill>
          <a:ln w="38100" cap="rnd">
            <a:solidFill>
              <a:srgbClr val="D9A770"/>
            </a:solidFill>
            <a:prstDash val="dash"/>
            <a:round/>
          </a:ln>
        </p:spPr>
      </p:sp>
      <p:sp>
        <p:nvSpPr>
          <p:cNvPr id="14" name="Freeform 14"/>
          <p:cNvSpPr/>
          <p:nvPr/>
        </p:nvSpPr>
        <p:spPr>
          <a:xfrm rot="5400000">
            <a:off x="8266042" y="3379595"/>
            <a:ext cx="6827691" cy="4929719"/>
          </a:xfrm>
          <a:custGeom>
            <a:avLst/>
            <a:gdLst/>
            <a:ahLst/>
            <a:cxnLst/>
            <a:rect l="l" t="t" r="r" b="b"/>
            <a:pathLst>
              <a:path w="6827691" h="4929719">
                <a:moveTo>
                  <a:pt x="0" y="0"/>
                </a:moveTo>
                <a:lnTo>
                  <a:pt x="6827692" y="0"/>
                </a:lnTo>
                <a:lnTo>
                  <a:pt x="6827692" y="4929719"/>
                </a:lnTo>
                <a:lnTo>
                  <a:pt x="0" y="4929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155234" r="-86853"/>
            </a:stretch>
          </a:blipFill>
          <a:ln w="38100" cap="rnd">
            <a:solidFill>
              <a:srgbClr val="D9A770"/>
            </a:solidFill>
            <a:prstDash val="dash"/>
            <a:round/>
          </a:ln>
        </p:spPr>
      </p:sp>
      <p:grpSp>
        <p:nvGrpSpPr>
          <p:cNvPr id="15" name="Group 15"/>
          <p:cNvGrpSpPr/>
          <p:nvPr/>
        </p:nvGrpSpPr>
        <p:grpSpPr>
          <a:xfrm>
            <a:off x="4186799" y="2913815"/>
            <a:ext cx="3685297" cy="3758776"/>
            <a:chOff x="0" y="0"/>
            <a:chExt cx="729476" cy="7440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29476" cy="744021"/>
            </a:xfrm>
            <a:custGeom>
              <a:avLst/>
              <a:gdLst/>
              <a:ahLst/>
              <a:cxnLst/>
              <a:rect l="l" t="t" r="r" b="b"/>
              <a:pathLst>
                <a:path w="729476" h="744021">
                  <a:moveTo>
                    <a:pt x="48317" y="0"/>
                  </a:moveTo>
                  <a:lnTo>
                    <a:pt x="681159" y="0"/>
                  </a:lnTo>
                  <a:cubicBezTo>
                    <a:pt x="693973" y="0"/>
                    <a:pt x="706263" y="5091"/>
                    <a:pt x="715324" y="14152"/>
                  </a:cubicBezTo>
                  <a:cubicBezTo>
                    <a:pt x="724386" y="23213"/>
                    <a:pt x="729476" y="35503"/>
                    <a:pt x="729476" y="48317"/>
                  </a:cubicBezTo>
                  <a:lnTo>
                    <a:pt x="729476" y="695703"/>
                  </a:lnTo>
                  <a:cubicBezTo>
                    <a:pt x="729476" y="708518"/>
                    <a:pt x="724386" y="720808"/>
                    <a:pt x="715324" y="729869"/>
                  </a:cubicBezTo>
                  <a:cubicBezTo>
                    <a:pt x="706263" y="738930"/>
                    <a:pt x="693973" y="744021"/>
                    <a:pt x="681159" y="744021"/>
                  </a:cubicBezTo>
                  <a:lnTo>
                    <a:pt x="48317" y="744021"/>
                  </a:lnTo>
                  <a:cubicBezTo>
                    <a:pt x="35503" y="744021"/>
                    <a:pt x="23213" y="738930"/>
                    <a:pt x="14152" y="729869"/>
                  </a:cubicBezTo>
                  <a:cubicBezTo>
                    <a:pt x="5091" y="720808"/>
                    <a:pt x="0" y="708518"/>
                    <a:pt x="0" y="695703"/>
                  </a:cubicBezTo>
                  <a:lnTo>
                    <a:pt x="0" y="48317"/>
                  </a:lnTo>
                  <a:cubicBezTo>
                    <a:pt x="0" y="35503"/>
                    <a:pt x="5091" y="23213"/>
                    <a:pt x="14152" y="14152"/>
                  </a:cubicBezTo>
                  <a:cubicBezTo>
                    <a:pt x="23213" y="5091"/>
                    <a:pt x="35503" y="0"/>
                    <a:pt x="48317" y="0"/>
                  </a:cubicBezTo>
                  <a:close/>
                </a:path>
              </a:pathLst>
            </a:custGeom>
            <a:blipFill>
              <a:blip r:embed="rId15"/>
              <a:stretch>
                <a:fillRect l="-26543" r="-26543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9722034" y="2927041"/>
            <a:ext cx="3685297" cy="3758776"/>
            <a:chOff x="0" y="0"/>
            <a:chExt cx="729476" cy="7440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29476" cy="744021"/>
            </a:xfrm>
            <a:custGeom>
              <a:avLst/>
              <a:gdLst/>
              <a:ahLst/>
              <a:cxnLst/>
              <a:rect l="l" t="t" r="r" b="b"/>
              <a:pathLst>
                <a:path w="729476" h="744021">
                  <a:moveTo>
                    <a:pt x="48317" y="0"/>
                  </a:moveTo>
                  <a:lnTo>
                    <a:pt x="681159" y="0"/>
                  </a:lnTo>
                  <a:cubicBezTo>
                    <a:pt x="693973" y="0"/>
                    <a:pt x="706263" y="5091"/>
                    <a:pt x="715324" y="14152"/>
                  </a:cubicBezTo>
                  <a:cubicBezTo>
                    <a:pt x="724386" y="23213"/>
                    <a:pt x="729476" y="35503"/>
                    <a:pt x="729476" y="48317"/>
                  </a:cubicBezTo>
                  <a:lnTo>
                    <a:pt x="729476" y="695703"/>
                  </a:lnTo>
                  <a:cubicBezTo>
                    <a:pt x="729476" y="708518"/>
                    <a:pt x="724386" y="720808"/>
                    <a:pt x="715324" y="729869"/>
                  </a:cubicBezTo>
                  <a:cubicBezTo>
                    <a:pt x="706263" y="738930"/>
                    <a:pt x="693973" y="744021"/>
                    <a:pt x="681159" y="744021"/>
                  </a:cubicBezTo>
                  <a:lnTo>
                    <a:pt x="48317" y="744021"/>
                  </a:lnTo>
                  <a:cubicBezTo>
                    <a:pt x="35503" y="744021"/>
                    <a:pt x="23213" y="738930"/>
                    <a:pt x="14152" y="729869"/>
                  </a:cubicBezTo>
                  <a:cubicBezTo>
                    <a:pt x="5091" y="720808"/>
                    <a:pt x="0" y="708518"/>
                    <a:pt x="0" y="695703"/>
                  </a:cubicBezTo>
                  <a:lnTo>
                    <a:pt x="0" y="48317"/>
                  </a:lnTo>
                  <a:cubicBezTo>
                    <a:pt x="0" y="35503"/>
                    <a:pt x="5091" y="23213"/>
                    <a:pt x="14152" y="14152"/>
                  </a:cubicBezTo>
                  <a:cubicBezTo>
                    <a:pt x="23213" y="5091"/>
                    <a:pt x="35503" y="0"/>
                    <a:pt x="48317" y="0"/>
                  </a:cubicBezTo>
                  <a:close/>
                </a:path>
              </a:pathLst>
            </a:custGeom>
            <a:blipFill>
              <a:blip r:embed="rId16"/>
              <a:stretch>
                <a:fillRect l="-26543" r="-26543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3799597" y="6959355"/>
            <a:ext cx="4508405" cy="201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Cần bổ sung các loài thuỷ sản quý, hiếm vào các thuỷ vực tự nhiên để giúp chũng tăng số lượng, tăng khả năng sinh sản.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15998" y="6861175"/>
            <a:ext cx="4505680" cy="201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Từ đó làm tăng nguồn lợi thuỷ sản, ngăn chặn giảm sút trừ lượng của những loài thuỷ sản quý, hiếm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94" b="-125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46696" y="4509199"/>
            <a:ext cx="2625208" cy="1317377"/>
          </a:xfrm>
          <a:custGeom>
            <a:avLst/>
            <a:gdLst/>
            <a:ahLst/>
            <a:cxnLst/>
            <a:rect l="l" t="t" r="r" b="b"/>
            <a:pathLst>
              <a:path w="2625208" h="1317377">
                <a:moveTo>
                  <a:pt x="0" y="0"/>
                </a:moveTo>
                <a:lnTo>
                  <a:pt x="2625208" y="0"/>
                </a:lnTo>
                <a:lnTo>
                  <a:pt x="2625208" y="1317377"/>
                </a:lnTo>
                <a:lnTo>
                  <a:pt x="0" y="1317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24318" y="8457955"/>
            <a:ext cx="3159277" cy="2054787"/>
          </a:xfrm>
          <a:custGeom>
            <a:avLst/>
            <a:gdLst/>
            <a:ahLst/>
            <a:cxnLst/>
            <a:rect l="l" t="t" r="r" b="b"/>
            <a:pathLst>
              <a:path w="3159277" h="2054787">
                <a:moveTo>
                  <a:pt x="0" y="0"/>
                </a:moveTo>
                <a:lnTo>
                  <a:pt x="3159277" y="0"/>
                </a:lnTo>
                <a:lnTo>
                  <a:pt x="3159277" y="2054787"/>
                </a:lnTo>
                <a:lnTo>
                  <a:pt x="0" y="20547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9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44554" y="5143500"/>
            <a:ext cx="2043446" cy="5143500"/>
          </a:xfrm>
          <a:custGeom>
            <a:avLst/>
            <a:gdLst/>
            <a:ahLst/>
            <a:cxnLst/>
            <a:rect l="l" t="t" r="r" b="b"/>
            <a:pathLst>
              <a:path w="2043446" h="5143500">
                <a:moveTo>
                  <a:pt x="0" y="0"/>
                </a:moveTo>
                <a:lnTo>
                  <a:pt x="2043446" y="0"/>
                </a:lnTo>
                <a:lnTo>
                  <a:pt x="204344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43637" b="-4706"/>
            </a:stretch>
          </a:blipFill>
        </p:spPr>
      </p:sp>
      <p:sp>
        <p:nvSpPr>
          <p:cNvPr id="6" name="Freeform 6"/>
          <p:cNvSpPr/>
          <p:nvPr/>
        </p:nvSpPr>
        <p:spPr>
          <a:xfrm rot="-1617425">
            <a:off x="16928131" y="1852995"/>
            <a:ext cx="2074574" cy="2311557"/>
          </a:xfrm>
          <a:custGeom>
            <a:avLst/>
            <a:gdLst/>
            <a:ahLst/>
            <a:cxnLst/>
            <a:rect l="l" t="t" r="r" b="b"/>
            <a:pathLst>
              <a:path w="2074574" h="2311557">
                <a:moveTo>
                  <a:pt x="0" y="0"/>
                </a:moveTo>
                <a:lnTo>
                  <a:pt x="2074574" y="0"/>
                </a:lnTo>
                <a:lnTo>
                  <a:pt x="2074574" y="2311557"/>
                </a:lnTo>
                <a:lnTo>
                  <a:pt x="0" y="23115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4417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521521" y="-186851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9" y="0"/>
                </a:lnTo>
                <a:lnTo>
                  <a:pt x="5305979" y="1215551"/>
                </a:lnTo>
                <a:lnTo>
                  <a:pt x="0" y="12155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22745" y="9679224"/>
            <a:ext cx="5305978" cy="1215551"/>
          </a:xfrm>
          <a:custGeom>
            <a:avLst/>
            <a:gdLst/>
            <a:ahLst/>
            <a:cxnLst/>
            <a:rect l="l" t="t" r="r" b="b"/>
            <a:pathLst>
              <a:path w="5305978" h="1215551">
                <a:moveTo>
                  <a:pt x="0" y="0"/>
                </a:moveTo>
                <a:lnTo>
                  <a:pt x="5305978" y="0"/>
                </a:lnTo>
                <a:lnTo>
                  <a:pt x="5305978" y="1215552"/>
                </a:lnTo>
                <a:lnTo>
                  <a:pt x="0" y="1215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096608" y="8656702"/>
            <a:ext cx="2193216" cy="2045044"/>
          </a:xfrm>
          <a:custGeom>
            <a:avLst/>
            <a:gdLst/>
            <a:ahLst/>
            <a:cxnLst/>
            <a:rect l="l" t="t" r="r" b="b"/>
            <a:pathLst>
              <a:path w="2193216" h="2045044">
                <a:moveTo>
                  <a:pt x="0" y="0"/>
                </a:moveTo>
                <a:lnTo>
                  <a:pt x="2193216" y="0"/>
                </a:lnTo>
                <a:lnTo>
                  <a:pt x="2193216" y="2045044"/>
                </a:lnTo>
                <a:lnTo>
                  <a:pt x="0" y="2045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949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7592" y="710553"/>
            <a:ext cx="1026865" cy="1175239"/>
          </a:xfrm>
          <a:custGeom>
            <a:avLst/>
            <a:gdLst/>
            <a:ahLst/>
            <a:cxnLst/>
            <a:rect l="l" t="t" r="r" b="b"/>
            <a:pathLst>
              <a:path w="1026865" h="1175239">
                <a:moveTo>
                  <a:pt x="0" y="0"/>
                </a:moveTo>
                <a:lnTo>
                  <a:pt x="1026866" y="0"/>
                </a:lnTo>
                <a:lnTo>
                  <a:pt x="1026866" y="1175239"/>
                </a:lnTo>
                <a:lnTo>
                  <a:pt x="0" y="11752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430175" y="9248072"/>
            <a:ext cx="1124948" cy="1200478"/>
          </a:xfrm>
          <a:custGeom>
            <a:avLst/>
            <a:gdLst/>
            <a:ahLst/>
            <a:cxnLst/>
            <a:rect l="l" t="t" r="r" b="b"/>
            <a:pathLst>
              <a:path w="1124948" h="1200478">
                <a:moveTo>
                  <a:pt x="0" y="0"/>
                </a:moveTo>
                <a:lnTo>
                  <a:pt x="1124948" y="0"/>
                </a:lnTo>
                <a:lnTo>
                  <a:pt x="1124948" y="1200479"/>
                </a:lnTo>
                <a:lnTo>
                  <a:pt x="0" y="12004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57592" y="2468880"/>
            <a:ext cx="4323014" cy="5533458"/>
            <a:chOff x="0" y="0"/>
            <a:chExt cx="6350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" cy="812800"/>
            </a:xfrm>
            <a:custGeom>
              <a:avLst/>
              <a:gdLst/>
              <a:ahLst/>
              <a:cxnLst/>
              <a:rect l="l" t="t" r="r" b="b"/>
              <a:pathLst>
                <a:path w="635000" h="812800">
                  <a:moveTo>
                    <a:pt x="635000" y="0"/>
                  </a:moveTo>
                  <a:lnTo>
                    <a:pt x="635000" y="698500"/>
                  </a:lnTo>
                  <a:lnTo>
                    <a:pt x="317500" y="812800"/>
                  </a:lnTo>
                  <a:lnTo>
                    <a:pt x="0" y="698500"/>
                  </a:lnTo>
                  <a:lnTo>
                    <a:pt x="0" y="0"/>
                  </a:lnTo>
                  <a:lnTo>
                    <a:pt x="635000" y="0"/>
                  </a:lnTo>
                  <a:close/>
                </a:path>
              </a:pathLst>
            </a:custGeom>
            <a:blipFill>
              <a:blip r:embed="rId13"/>
              <a:stretch>
                <a:fillRect l="-52400" r="-52400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0" y="586028"/>
            <a:ext cx="182880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Ý NGHĨA, NHIỆM VỤ CỦA VIỆC BẢO VỆ NGUỒN LỢI THUỶ SẢN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3</a:t>
            </a:r>
            <a:r>
              <a:rPr lang="en-US" sz="3000" b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. Thiết lập các khu bảo tồn biển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19220" y="2132076"/>
            <a:ext cx="10086720" cy="670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27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      Các khu bảo tồn biển như: vườn quốc gia, khu dự trữ thiên nhiên, khu bảo tồn loài - sinh cảnh, khu bảo vệ cảnh quan.</a:t>
            </a:r>
          </a:p>
          <a:p>
            <a:pPr algn="just">
              <a:lnSpc>
                <a:spcPts val="4427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Mục đích:</a:t>
            </a:r>
          </a:p>
          <a:p>
            <a:pPr marL="582928" lvl="1" indent="-291464" algn="just">
              <a:lnSpc>
                <a:spcPts val="4427"/>
              </a:lnSpc>
              <a:spcBef>
                <a:spcPct val="0"/>
              </a:spcBef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Bảo vệ các loài thuỷ sản và môi trường sống của chúng trong các khu bảo tồn:</a:t>
            </a:r>
          </a:p>
          <a:p>
            <a:pPr marL="582928" lvl="1" indent="-291464" algn="just">
              <a:lnSpc>
                <a:spcPts val="4427"/>
              </a:lnSpc>
              <a:spcBef>
                <a:spcPct val="0"/>
              </a:spcBef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Tạo điều kiện thuận lợi cho các loài thuỷ sản sinh trưởng, phát triển và sinh sản;</a:t>
            </a:r>
          </a:p>
          <a:p>
            <a:pPr marL="582928" lvl="1" indent="-291464" algn="just">
              <a:lnSpc>
                <a:spcPts val="4427"/>
              </a:lnSpc>
              <a:spcBef>
                <a:spcPct val="0"/>
              </a:spcBef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Bảo vệ đa dạng sinh học, bảo đảm cân bằng sinh thải vùng biển, cung cấp nguồn giống và nguồn lợi hải sản;</a:t>
            </a:r>
          </a:p>
          <a:p>
            <a:pPr marL="582928" lvl="1" indent="-291464" algn="just">
              <a:lnSpc>
                <a:spcPts val="4427"/>
              </a:lnSpc>
              <a:spcBef>
                <a:spcPct val="0"/>
              </a:spcBef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Góp phần phát triển kinh tế xã hội của địa phương, quốc gia.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94" b="-125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307" y="2312581"/>
            <a:ext cx="15111387" cy="3226841"/>
          </a:xfrm>
          <a:custGeom>
            <a:avLst/>
            <a:gdLst/>
            <a:ahLst/>
            <a:cxnLst/>
            <a:rect l="l" t="t" r="r" b="b"/>
            <a:pathLst>
              <a:path w="15111387" h="3226841">
                <a:moveTo>
                  <a:pt x="0" y="0"/>
                </a:moveTo>
                <a:lnTo>
                  <a:pt x="15111386" y="0"/>
                </a:lnTo>
                <a:lnTo>
                  <a:pt x="15111386" y="3226842"/>
                </a:lnTo>
                <a:lnTo>
                  <a:pt x="0" y="3226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61863"/>
            </a:stretch>
          </a:blipFill>
          <a:ln w="38100" cap="rnd">
            <a:solidFill>
              <a:srgbClr val="D9A770"/>
            </a:solidFill>
            <a:prstDash val="dash"/>
            <a:round/>
          </a:ln>
        </p:spPr>
      </p:sp>
      <p:grpSp>
        <p:nvGrpSpPr>
          <p:cNvPr id="4" name="Group 4"/>
          <p:cNvGrpSpPr/>
          <p:nvPr/>
        </p:nvGrpSpPr>
        <p:grpSpPr>
          <a:xfrm>
            <a:off x="2002942" y="2681231"/>
            <a:ext cx="2440874" cy="2489542"/>
            <a:chOff x="0" y="0"/>
            <a:chExt cx="729476" cy="7440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9476" cy="744021"/>
            </a:xfrm>
            <a:custGeom>
              <a:avLst/>
              <a:gdLst/>
              <a:ahLst/>
              <a:cxnLst/>
              <a:rect l="l" t="t" r="r" b="b"/>
              <a:pathLst>
                <a:path w="729476" h="744021">
                  <a:moveTo>
                    <a:pt x="72951" y="0"/>
                  </a:moveTo>
                  <a:lnTo>
                    <a:pt x="656525" y="0"/>
                  </a:lnTo>
                  <a:cubicBezTo>
                    <a:pt x="675873" y="0"/>
                    <a:pt x="694428" y="7686"/>
                    <a:pt x="708109" y="21367"/>
                  </a:cubicBezTo>
                  <a:cubicBezTo>
                    <a:pt x="721790" y="35048"/>
                    <a:pt x="729476" y="53603"/>
                    <a:pt x="729476" y="72951"/>
                  </a:cubicBezTo>
                  <a:lnTo>
                    <a:pt x="729476" y="671070"/>
                  </a:lnTo>
                  <a:cubicBezTo>
                    <a:pt x="729476" y="711360"/>
                    <a:pt x="696815" y="744021"/>
                    <a:pt x="656525" y="744021"/>
                  </a:cubicBezTo>
                  <a:lnTo>
                    <a:pt x="72951" y="744021"/>
                  </a:lnTo>
                  <a:cubicBezTo>
                    <a:pt x="32661" y="744021"/>
                    <a:pt x="0" y="711360"/>
                    <a:pt x="0" y="671070"/>
                  </a:cubicBezTo>
                  <a:lnTo>
                    <a:pt x="0" y="72951"/>
                  </a:lnTo>
                  <a:cubicBezTo>
                    <a:pt x="0" y="32661"/>
                    <a:pt x="32661" y="0"/>
                    <a:pt x="72951" y="0"/>
                  </a:cubicBezTo>
                  <a:close/>
                </a:path>
              </a:pathLst>
            </a:custGeom>
            <a:blipFill>
              <a:blip r:embed="rId5"/>
              <a:stretch>
                <a:fillRect l="-26543" r="-2654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88307" y="6031459"/>
            <a:ext cx="15111387" cy="3226841"/>
          </a:xfrm>
          <a:custGeom>
            <a:avLst/>
            <a:gdLst/>
            <a:ahLst/>
            <a:cxnLst/>
            <a:rect l="l" t="t" r="r" b="b"/>
            <a:pathLst>
              <a:path w="15111387" h="3226841">
                <a:moveTo>
                  <a:pt x="0" y="0"/>
                </a:moveTo>
                <a:lnTo>
                  <a:pt x="15111386" y="0"/>
                </a:lnTo>
                <a:lnTo>
                  <a:pt x="15111386" y="3226841"/>
                </a:lnTo>
                <a:lnTo>
                  <a:pt x="0" y="3226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61863"/>
            </a:stretch>
          </a:blipFill>
          <a:ln w="38100" cap="rnd">
            <a:solidFill>
              <a:srgbClr val="D9A770"/>
            </a:solidFill>
            <a:prstDash val="dash"/>
            <a:round/>
          </a:ln>
        </p:spPr>
      </p:sp>
      <p:grpSp>
        <p:nvGrpSpPr>
          <p:cNvPr id="7" name="Group 7"/>
          <p:cNvGrpSpPr/>
          <p:nvPr/>
        </p:nvGrpSpPr>
        <p:grpSpPr>
          <a:xfrm>
            <a:off x="2002942" y="6400108"/>
            <a:ext cx="2440874" cy="2489542"/>
            <a:chOff x="0" y="0"/>
            <a:chExt cx="729476" cy="744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29476" cy="744021"/>
            </a:xfrm>
            <a:custGeom>
              <a:avLst/>
              <a:gdLst/>
              <a:ahLst/>
              <a:cxnLst/>
              <a:rect l="l" t="t" r="r" b="b"/>
              <a:pathLst>
                <a:path w="729476" h="744021">
                  <a:moveTo>
                    <a:pt x="72951" y="0"/>
                  </a:moveTo>
                  <a:lnTo>
                    <a:pt x="656525" y="0"/>
                  </a:lnTo>
                  <a:cubicBezTo>
                    <a:pt x="675873" y="0"/>
                    <a:pt x="694428" y="7686"/>
                    <a:pt x="708109" y="21367"/>
                  </a:cubicBezTo>
                  <a:cubicBezTo>
                    <a:pt x="721790" y="35048"/>
                    <a:pt x="729476" y="53603"/>
                    <a:pt x="729476" y="72951"/>
                  </a:cubicBezTo>
                  <a:lnTo>
                    <a:pt x="729476" y="671070"/>
                  </a:lnTo>
                  <a:cubicBezTo>
                    <a:pt x="729476" y="711360"/>
                    <a:pt x="696815" y="744021"/>
                    <a:pt x="656525" y="744021"/>
                  </a:cubicBezTo>
                  <a:lnTo>
                    <a:pt x="72951" y="744021"/>
                  </a:lnTo>
                  <a:cubicBezTo>
                    <a:pt x="32661" y="744021"/>
                    <a:pt x="0" y="711360"/>
                    <a:pt x="0" y="671070"/>
                  </a:cubicBezTo>
                  <a:lnTo>
                    <a:pt x="0" y="72951"/>
                  </a:lnTo>
                  <a:cubicBezTo>
                    <a:pt x="0" y="32661"/>
                    <a:pt x="32661" y="0"/>
                    <a:pt x="72951" y="0"/>
                  </a:cubicBezTo>
                  <a:close/>
                </a:path>
              </a:pathLst>
            </a:custGeom>
            <a:blipFill>
              <a:blip r:embed="rId6"/>
              <a:stretch>
                <a:fillRect l="-4254" r="-4854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630454" y="6394564"/>
            <a:ext cx="11939748" cy="245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Hành động nên làm để bảo vệ môi trường sống của các loài thuỷ sản: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không vứt rác bừa bãi: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xả thải đúng quy định;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không khai thác thuỷ sản bằng các biện pháp huỷ diệt, gây ô nhiễm môi trường...</a:t>
            </a:r>
          </a:p>
        </p:txBody>
      </p:sp>
      <p:sp>
        <p:nvSpPr>
          <p:cNvPr id="10" name="Freeform 10"/>
          <p:cNvSpPr/>
          <p:nvPr/>
        </p:nvSpPr>
        <p:spPr>
          <a:xfrm rot="-2878164">
            <a:off x="16466131" y="6625708"/>
            <a:ext cx="2364555" cy="2899813"/>
          </a:xfrm>
          <a:custGeom>
            <a:avLst/>
            <a:gdLst/>
            <a:ahLst/>
            <a:cxnLst/>
            <a:rect l="l" t="t" r="r" b="b"/>
            <a:pathLst>
              <a:path w="2364555" h="2899813">
                <a:moveTo>
                  <a:pt x="0" y="0"/>
                </a:moveTo>
                <a:lnTo>
                  <a:pt x="2364555" y="0"/>
                </a:lnTo>
                <a:lnTo>
                  <a:pt x="2364555" y="2899813"/>
                </a:lnTo>
                <a:lnTo>
                  <a:pt x="0" y="2899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 flipV="1">
            <a:off x="13680515" y="8099986"/>
            <a:ext cx="1760427" cy="4374028"/>
          </a:xfrm>
          <a:custGeom>
            <a:avLst/>
            <a:gdLst/>
            <a:ahLst/>
            <a:cxnLst/>
            <a:rect l="l" t="t" r="r" b="b"/>
            <a:pathLst>
              <a:path w="1760427" h="4374028">
                <a:moveTo>
                  <a:pt x="0" y="4374028"/>
                </a:moveTo>
                <a:lnTo>
                  <a:pt x="1760427" y="4374028"/>
                </a:lnTo>
                <a:lnTo>
                  <a:pt x="1760427" y="0"/>
                </a:lnTo>
                <a:lnTo>
                  <a:pt x="0" y="0"/>
                </a:lnTo>
                <a:lnTo>
                  <a:pt x="0" y="437402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577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70202" y="8742823"/>
            <a:ext cx="1717798" cy="1544177"/>
          </a:xfrm>
          <a:custGeom>
            <a:avLst/>
            <a:gdLst/>
            <a:ahLst/>
            <a:cxnLst/>
            <a:rect l="l" t="t" r="r" b="b"/>
            <a:pathLst>
              <a:path w="1717798" h="1544177">
                <a:moveTo>
                  <a:pt x="0" y="0"/>
                </a:moveTo>
                <a:lnTo>
                  <a:pt x="1717798" y="0"/>
                </a:lnTo>
                <a:lnTo>
                  <a:pt x="1717798" y="1544177"/>
                </a:lnTo>
                <a:lnTo>
                  <a:pt x="0" y="1544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6511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56164" y="2614556"/>
            <a:ext cx="11939748" cy="294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Nguyên nhân gây ô nhiễm môi trường sống của thuỷ sản: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chất thải sinh hoạt;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chất thảo nông nghiệp;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các chất thải độc hại trong sản xuất công nghiệp;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Fraunces"/>
                <a:ea typeface="Fraunces"/>
                <a:cs typeface="Fraunces"/>
                <a:sym typeface="Fraunces"/>
              </a:rPr>
              <a:t>chất thảo trong hoạt động khai thác thuỷ sản;...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0" y="683806"/>
            <a:ext cx="182880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Ý NGHĨA, NHIỆM VỤ CỦA VIỆC BẢO VỆ NGUỒN LỢI THUỶ SẢN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4 . Bảo vệ môi trường sống của các loài thuỷ sản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94" b="-1259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8307" y="2312581"/>
            <a:ext cx="15111387" cy="3226841"/>
          </a:xfrm>
          <a:custGeom>
            <a:avLst/>
            <a:gdLst/>
            <a:ahLst/>
            <a:cxnLst/>
            <a:rect l="l" t="t" r="r" b="b"/>
            <a:pathLst>
              <a:path w="15111387" h="3226841">
                <a:moveTo>
                  <a:pt x="0" y="0"/>
                </a:moveTo>
                <a:lnTo>
                  <a:pt x="15111386" y="0"/>
                </a:lnTo>
                <a:lnTo>
                  <a:pt x="15111386" y="3226842"/>
                </a:lnTo>
                <a:lnTo>
                  <a:pt x="0" y="3226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61863"/>
            </a:stretch>
          </a:blipFill>
          <a:ln w="38100" cap="rnd">
            <a:solidFill>
              <a:srgbClr val="D9A770"/>
            </a:solidFill>
            <a:prstDash val="dash"/>
            <a:round/>
          </a:ln>
        </p:spPr>
      </p:sp>
      <p:grpSp>
        <p:nvGrpSpPr>
          <p:cNvPr id="4" name="Group 4"/>
          <p:cNvGrpSpPr/>
          <p:nvPr/>
        </p:nvGrpSpPr>
        <p:grpSpPr>
          <a:xfrm>
            <a:off x="2002942" y="2681231"/>
            <a:ext cx="2440874" cy="2489542"/>
            <a:chOff x="0" y="0"/>
            <a:chExt cx="729476" cy="7440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9476" cy="744021"/>
            </a:xfrm>
            <a:custGeom>
              <a:avLst/>
              <a:gdLst/>
              <a:ahLst/>
              <a:cxnLst/>
              <a:rect l="l" t="t" r="r" b="b"/>
              <a:pathLst>
                <a:path w="729476" h="744021">
                  <a:moveTo>
                    <a:pt x="72951" y="0"/>
                  </a:moveTo>
                  <a:lnTo>
                    <a:pt x="656525" y="0"/>
                  </a:lnTo>
                  <a:cubicBezTo>
                    <a:pt x="675873" y="0"/>
                    <a:pt x="694428" y="7686"/>
                    <a:pt x="708109" y="21367"/>
                  </a:cubicBezTo>
                  <a:cubicBezTo>
                    <a:pt x="721790" y="35048"/>
                    <a:pt x="729476" y="53603"/>
                    <a:pt x="729476" y="72951"/>
                  </a:cubicBezTo>
                  <a:lnTo>
                    <a:pt x="729476" y="671070"/>
                  </a:lnTo>
                  <a:cubicBezTo>
                    <a:pt x="729476" y="711360"/>
                    <a:pt x="696815" y="744021"/>
                    <a:pt x="656525" y="744021"/>
                  </a:cubicBezTo>
                  <a:lnTo>
                    <a:pt x="72951" y="744021"/>
                  </a:lnTo>
                  <a:cubicBezTo>
                    <a:pt x="32661" y="744021"/>
                    <a:pt x="0" y="711360"/>
                    <a:pt x="0" y="671070"/>
                  </a:cubicBezTo>
                  <a:lnTo>
                    <a:pt x="0" y="72951"/>
                  </a:lnTo>
                  <a:cubicBezTo>
                    <a:pt x="0" y="32661"/>
                    <a:pt x="32661" y="0"/>
                    <a:pt x="72951" y="0"/>
                  </a:cubicBezTo>
                  <a:close/>
                </a:path>
              </a:pathLst>
            </a:custGeom>
            <a:blipFill>
              <a:blip r:embed="rId5"/>
              <a:stretch>
                <a:fillRect l="-26543" r="-2654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88307" y="6400108"/>
            <a:ext cx="14981895" cy="2489542"/>
            <a:chOff x="0" y="0"/>
            <a:chExt cx="4477468" cy="7440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77468" cy="744021"/>
            </a:xfrm>
            <a:custGeom>
              <a:avLst/>
              <a:gdLst/>
              <a:ahLst/>
              <a:cxnLst/>
              <a:rect l="l" t="t" r="r" b="b"/>
              <a:pathLst>
                <a:path w="4477468" h="744021">
                  <a:moveTo>
                    <a:pt x="11885" y="0"/>
                  </a:moveTo>
                  <a:lnTo>
                    <a:pt x="4465582" y="0"/>
                  </a:lnTo>
                  <a:cubicBezTo>
                    <a:pt x="4472146" y="0"/>
                    <a:pt x="4477468" y="5321"/>
                    <a:pt x="4477468" y="11885"/>
                  </a:cubicBezTo>
                  <a:lnTo>
                    <a:pt x="4477468" y="732136"/>
                  </a:lnTo>
                  <a:cubicBezTo>
                    <a:pt x="4477468" y="738700"/>
                    <a:pt x="4472146" y="744021"/>
                    <a:pt x="4465582" y="744021"/>
                  </a:cubicBezTo>
                  <a:lnTo>
                    <a:pt x="11885" y="744021"/>
                  </a:lnTo>
                  <a:cubicBezTo>
                    <a:pt x="5321" y="744021"/>
                    <a:pt x="0" y="738700"/>
                    <a:pt x="0" y="732136"/>
                  </a:cubicBezTo>
                  <a:lnTo>
                    <a:pt x="0" y="11885"/>
                  </a:lnTo>
                  <a:cubicBezTo>
                    <a:pt x="0" y="5321"/>
                    <a:pt x="5321" y="0"/>
                    <a:pt x="11885" y="0"/>
                  </a:cubicBezTo>
                  <a:close/>
                </a:path>
              </a:pathLst>
            </a:custGeom>
            <a:blipFill>
              <a:blip r:embed="rId6"/>
              <a:stretch>
                <a:fillRect t="-150660" b="-15066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-2878164">
            <a:off x="16466131" y="6625708"/>
            <a:ext cx="2364555" cy="2899813"/>
          </a:xfrm>
          <a:custGeom>
            <a:avLst/>
            <a:gdLst/>
            <a:ahLst/>
            <a:cxnLst/>
            <a:rect l="l" t="t" r="r" b="b"/>
            <a:pathLst>
              <a:path w="2364555" h="2899813">
                <a:moveTo>
                  <a:pt x="0" y="0"/>
                </a:moveTo>
                <a:lnTo>
                  <a:pt x="2364555" y="0"/>
                </a:lnTo>
                <a:lnTo>
                  <a:pt x="2364555" y="2899813"/>
                </a:lnTo>
                <a:lnTo>
                  <a:pt x="0" y="2899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 flipV="1">
            <a:off x="13680515" y="8099986"/>
            <a:ext cx="1760427" cy="4374028"/>
          </a:xfrm>
          <a:custGeom>
            <a:avLst/>
            <a:gdLst/>
            <a:ahLst/>
            <a:cxnLst/>
            <a:rect l="l" t="t" r="r" b="b"/>
            <a:pathLst>
              <a:path w="1760427" h="4374028">
                <a:moveTo>
                  <a:pt x="0" y="4374028"/>
                </a:moveTo>
                <a:lnTo>
                  <a:pt x="1760427" y="4374028"/>
                </a:lnTo>
                <a:lnTo>
                  <a:pt x="1760427" y="0"/>
                </a:lnTo>
                <a:lnTo>
                  <a:pt x="0" y="0"/>
                </a:lnTo>
                <a:lnTo>
                  <a:pt x="0" y="437402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57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70202" y="8742823"/>
            <a:ext cx="1717798" cy="1544177"/>
          </a:xfrm>
          <a:custGeom>
            <a:avLst/>
            <a:gdLst/>
            <a:ahLst/>
            <a:cxnLst/>
            <a:rect l="l" t="t" r="r" b="b"/>
            <a:pathLst>
              <a:path w="1717798" h="1544177">
                <a:moveTo>
                  <a:pt x="0" y="0"/>
                </a:moveTo>
                <a:lnTo>
                  <a:pt x="1717798" y="0"/>
                </a:lnTo>
                <a:lnTo>
                  <a:pt x="1717798" y="1544177"/>
                </a:lnTo>
                <a:lnTo>
                  <a:pt x="0" y="1544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6511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56164" y="2614556"/>
            <a:ext cx="11939748" cy="245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3131"/>
                </a:solidFill>
                <a:latin typeface="Fraunces"/>
                <a:ea typeface="Fraunces"/>
                <a:cs typeface="Fraunces"/>
                <a:sym typeface="Fraunces"/>
              </a:rPr>
              <a:t>Ý nghĩa của những việc làm bảo vệ môi trường: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cung cấp cho các loài thuỷ sản môi trường sống thuận lợi.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các loài thuỷ sản sinh trưởng, phát triển và sinh sản nhanh, duy trì và phát triển nguồn lợi thuỷ sản.</a:t>
            </a:r>
          </a:p>
          <a:p>
            <a:pPr algn="l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Fraunces Bold"/>
              <a:ea typeface="Fraunces Bold"/>
              <a:cs typeface="Fraunces Bold"/>
              <a:sym typeface="Fraunce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683806"/>
            <a:ext cx="182880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Fraunces Bold"/>
                <a:ea typeface="Fraunces Bold"/>
                <a:cs typeface="Fraunces Bold"/>
                <a:sym typeface="Fraunces Bold"/>
              </a:rPr>
              <a:t>I. Ý NGHĨA, NHIỆM VỤ CỦA VIỆC BẢO VỆ NGUỒN LỢI THUỶ SẢN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3131"/>
                </a:solidFill>
                <a:latin typeface="Fraunces Bold"/>
                <a:ea typeface="Fraunces Bold"/>
                <a:cs typeface="Fraunces Bold"/>
                <a:sym typeface="Fraunces Bold"/>
              </a:rPr>
              <a:t>4 . Bảo vệ môi trường sống của các loài thuỷ sản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995</Words>
  <Application>Microsoft Office PowerPoint</Application>
  <PresentationFormat>Custom</PresentationFormat>
  <Paragraphs>63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Fraunces</vt:lpstr>
      <vt:lpstr>Arial</vt:lpstr>
      <vt:lpstr>Calibri</vt:lpstr>
      <vt:lpstr>Fraunces Bold</vt:lpstr>
      <vt:lpstr>210 클레이토이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26: BẢO VỆ NGUỒN LỢI THUỶ SẢN</dc:title>
  <cp:lastModifiedBy>Lương Thị Kiệm</cp:lastModifiedBy>
  <cp:revision>2</cp:revision>
  <dcterms:created xsi:type="dcterms:W3CDTF">2006-08-16T00:00:00Z</dcterms:created>
  <dcterms:modified xsi:type="dcterms:W3CDTF">2025-04-17T02:15:59Z</dcterms:modified>
  <dc:identifier>DAGj8iWvIxc</dc:identifier>
</cp:coreProperties>
</file>