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26"/>
  </p:notesMasterIdLst>
  <p:sldIdLst>
    <p:sldId id="265" r:id="rId2"/>
    <p:sldId id="261" r:id="rId3"/>
    <p:sldId id="310" r:id="rId4"/>
    <p:sldId id="335" r:id="rId5"/>
    <p:sldId id="264" r:id="rId6"/>
    <p:sldId id="256" r:id="rId7"/>
    <p:sldId id="336" r:id="rId8"/>
    <p:sldId id="282" r:id="rId9"/>
    <p:sldId id="321" r:id="rId10"/>
    <p:sldId id="316" r:id="rId11"/>
    <p:sldId id="340" r:id="rId12"/>
    <p:sldId id="317" r:id="rId13"/>
    <p:sldId id="288" r:id="rId14"/>
    <p:sldId id="286" r:id="rId15"/>
    <p:sldId id="324" r:id="rId16"/>
    <p:sldId id="325" r:id="rId17"/>
    <p:sldId id="326" r:id="rId18"/>
    <p:sldId id="327" r:id="rId19"/>
    <p:sldId id="328" r:id="rId20"/>
    <p:sldId id="330" r:id="rId21"/>
    <p:sldId id="329" r:id="rId22"/>
    <p:sldId id="333" r:id="rId23"/>
    <p:sldId id="283" r:id="rId24"/>
    <p:sldId id="334" r:id="rId25"/>
  </p:sldIdLst>
  <p:sldSz cx="9144000" cy="5143500" type="screen16x9"/>
  <p:notesSz cx="9144000" cy="6858000"/>
  <p:embeddedFontLst>
    <p:embeddedFont>
      <p:font typeface="Cambria" panose="02040503050406030204" pitchFamily="18" charset="0"/>
      <p:regular r:id="rId27"/>
      <p:bold r:id="rId28"/>
      <p:italic r:id="rId29"/>
      <p:boldItalic r:id="rId30"/>
    </p:embeddedFont>
    <p:embeddedFont>
      <p:font typeface="Cambria Math" panose="02040503050406030204" pitchFamily="18" charset="0"/>
      <p:regular r:id="rId31"/>
    </p:embeddedFont>
    <p:embeddedFont>
      <p:font typeface="Nunito Light" pitchFamily="2" charset="0"/>
      <p:regular r:id="rId32"/>
      <p:italic r:id="rId33"/>
    </p:embeddedFont>
    <p:embeddedFont>
      <p:font typeface="Oswald" panose="00000500000000000000" pitchFamily="2" charset="0"/>
      <p:regular r:id="rId34"/>
      <p:bold r:id="rId35"/>
    </p:embeddedFont>
    <p:embeddedFont>
      <p:font typeface="PT Sans Narrow" panose="020F0502020204030204" pitchFamily="34" charset="0"/>
      <p:regular r:id="rId36"/>
      <p:bold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7034"/>
    <a:srgbClr val="C71D1A"/>
    <a:srgbClr val="884F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D69233-9B65-49BF-BE3C-651F00A5239E}" v="56" dt="2024-04-16T11:24:22.209"/>
  </p1510:revLst>
</p1510:revInfo>
</file>

<file path=ppt/tableStyles.xml><?xml version="1.0" encoding="utf-8"?>
<a:tblStyleLst xmlns:a="http://schemas.openxmlformats.org/drawingml/2006/main" def="{1D076E4A-4E34-4EE2-9380-4B212D13D529}">
  <a:tblStyle styleId="{1D076E4A-4E34-4EE2-9380-4B212D13D52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1F17933-E168-4FC2-9E99-8CB276C92CAE}"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94660"/>
  </p:normalViewPr>
  <p:slideViewPr>
    <p:cSldViewPr snapToGrid="0">
      <p:cViewPr varScale="1">
        <p:scale>
          <a:sx n="85" d="100"/>
          <a:sy n="85" d="100"/>
        </p:scale>
        <p:origin x="98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O PHUC HAU" userId="ae9b25f1-47f1-4b01-947e-68dc42877370" providerId="ADAL" clId="{2FD69233-9B65-49BF-BE3C-651F00A5239E}"/>
    <pc:docChg chg="modSld">
      <pc:chgData name="DAO PHUC HAU" userId="ae9b25f1-47f1-4b01-947e-68dc42877370" providerId="ADAL" clId="{2FD69233-9B65-49BF-BE3C-651F00A5239E}" dt="2024-04-16T11:24:22.209" v="62"/>
      <pc:docMkLst>
        <pc:docMk/>
      </pc:docMkLst>
      <pc:sldChg chg="modSp mod">
        <pc:chgData name="DAO PHUC HAU" userId="ae9b25f1-47f1-4b01-947e-68dc42877370" providerId="ADAL" clId="{2FD69233-9B65-49BF-BE3C-651F00A5239E}" dt="2024-04-13T17:28:47.364" v="3" actId="1076"/>
        <pc:sldMkLst>
          <pc:docMk/>
          <pc:sldMk cId="0" sldId="283"/>
        </pc:sldMkLst>
        <pc:spChg chg="mod">
          <ac:chgData name="DAO PHUC HAU" userId="ae9b25f1-47f1-4b01-947e-68dc42877370" providerId="ADAL" clId="{2FD69233-9B65-49BF-BE3C-651F00A5239E}" dt="2024-04-13T17:28:11.759" v="1" actId="368"/>
          <ac:spMkLst>
            <pc:docMk/>
            <pc:sldMk cId="0" sldId="283"/>
            <ac:spMk id="14" creationId="{F0E2E7B8-5392-01BC-FEB6-FEFCCF243D78}"/>
          </ac:spMkLst>
        </pc:spChg>
        <pc:picChg chg="mod">
          <ac:chgData name="DAO PHUC HAU" userId="ae9b25f1-47f1-4b01-947e-68dc42877370" providerId="ADAL" clId="{2FD69233-9B65-49BF-BE3C-651F00A5239E}" dt="2024-04-13T17:28:47.364" v="3" actId="1076"/>
          <ac:picMkLst>
            <pc:docMk/>
            <pc:sldMk cId="0" sldId="283"/>
            <ac:picMk id="619" creationId="{00000000-0000-0000-0000-000000000000}"/>
          </ac:picMkLst>
        </pc:picChg>
      </pc:sldChg>
      <pc:sldChg chg="addSp modSp mod modAnim">
        <pc:chgData name="DAO PHUC HAU" userId="ae9b25f1-47f1-4b01-947e-68dc42877370" providerId="ADAL" clId="{2FD69233-9B65-49BF-BE3C-651F00A5239E}" dt="2024-04-16T11:23:45.555" v="56"/>
        <pc:sldMkLst>
          <pc:docMk/>
          <pc:sldMk cId="1308155030" sldId="314"/>
        </pc:sldMkLst>
        <pc:spChg chg="mod">
          <ac:chgData name="DAO PHUC HAU" userId="ae9b25f1-47f1-4b01-947e-68dc42877370" providerId="ADAL" clId="{2FD69233-9B65-49BF-BE3C-651F00A5239E}" dt="2024-04-16T11:23:08.736" v="51" actId="1076"/>
          <ac:spMkLst>
            <pc:docMk/>
            <pc:sldMk cId="1308155030" sldId="314"/>
            <ac:spMk id="6" creationId="{BFA0DDED-66C1-408B-3882-D07BC3C8D978}"/>
          </ac:spMkLst>
        </pc:spChg>
        <pc:picChg chg="add mod">
          <ac:chgData name="DAO PHUC HAU" userId="ae9b25f1-47f1-4b01-947e-68dc42877370" providerId="ADAL" clId="{2FD69233-9B65-49BF-BE3C-651F00A5239E}" dt="2024-04-16T11:23:16.060" v="54" actId="1076"/>
          <ac:picMkLst>
            <pc:docMk/>
            <pc:sldMk cId="1308155030" sldId="314"/>
            <ac:picMk id="2" creationId="{5340617D-7867-9FEA-EEF0-1CFFE4D7913E}"/>
          </ac:picMkLst>
        </pc:picChg>
      </pc:sldChg>
      <pc:sldChg chg="addSp modSp mod modAnim">
        <pc:chgData name="DAO PHUC HAU" userId="ae9b25f1-47f1-4b01-947e-68dc42877370" providerId="ADAL" clId="{2FD69233-9B65-49BF-BE3C-651F00A5239E}" dt="2024-04-16T11:23:58.624" v="58"/>
        <pc:sldMkLst>
          <pc:docMk/>
          <pc:sldMk cId="2572012485" sldId="318"/>
        </pc:sldMkLst>
        <pc:spChg chg="mod">
          <ac:chgData name="DAO PHUC HAU" userId="ae9b25f1-47f1-4b01-947e-68dc42877370" providerId="ADAL" clId="{2FD69233-9B65-49BF-BE3C-651F00A5239E}" dt="2024-04-16T11:14:27.769" v="10" actId="14100"/>
          <ac:spMkLst>
            <pc:docMk/>
            <pc:sldMk cId="2572012485" sldId="318"/>
            <ac:spMk id="5" creationId="{768DEE1C-BF7E-565D-D7A6-EDF2A25168F6}"/>
          </ac:spMkLst>
        </pc:spChg>
        <pc:picChg chg="add mod">
          <ac:chgData name="DAO PHUC HAU" userId="ae9b25f1-47f1-4b01-947e-68dc42877370" providerId="ADAL" clId="{2FD69233-9B65-49BF-BE3C-651F00A5239E}" dt="2024-04-16T11:14:55.676" v="15" actId="1440"/>
          <ac:picMkLst>
            <pc:docMk/>
            <pc:sldMk cId="2572012485" sldId="318"/>
            <ac:picMk id="1026" creationId="{3133B451-7ECE-15EB-0E0A-A459BB95DEF6}"/>
          </ac:picMkLst>
        </pc:picChg>
      </pc:sldChg>
      <pc:sldChg chg="addSp modSp mod modAnim">
        <pc:chgData name="DAO PHUC HAU" userId="ae9b25f1-47f1-4b01-947e-68dc42877370" providerId="ADAL" clId="{2FD69233-9B65-49BF-BE3C-651F00A5239E}" dt="2024-04-16T11:24:07.758" v="60"/>
        <pc:sldMkLst>
          <pc:docMk/>
          <pc:sldMk cId="1927078849" sldId="319"/>
        </pc:sldMkLst>
        <pc:spChg chg="mod">
          <ac:chgData name="DAO PHUC HAU" userId="ae9b25f1-47f1-4b01-947e-68dc42877370" providerId="ADAL" clId="{2FD69233-9B65-49BF-BE3C-651F00A5239E}" dt="2024-04-16T11:18:11.538" v="28" actId="14100"/>
          <ac:spMkLst>
            <pc:docMk/>
            <pc:sldMk cId="1927078849" sldId="319"/>
            <ac:spMk id="5" creationId="{768DEE1C-BF7E-565D-D7A6-EDF2A25168F6}"/>
          </ac:spMkLst>
        </pc:spChg>
        <pc:picChg chg="add mod">
          <ac:chgData name="DAO PHUC HAU" userId="ae9b25f1-47f1-4b01-947e-68dc42877370" providerId="ADAL" clId="{2FD69233-9B65-49BF-BE3C-651F00A5239E}" dt="2024-04-16T11:18:33.166" v="33" actId="1440"/>
          <ac:picMkLst>
            <pc:docMk/>
            <pc:sldMk cId="1927078849" sldId="319"/>
            <ac:picMk id="2050" creationId="{EADFD97A-84E4-49FF-3864-0F0F964B9F30}"/>
          </ac:picMkLst>
        </pc:picChg>
      </pc:sldChg>
      <pc:sldChg chg="addSp modSp mod modAnim">
        <pc:chgData name="DAO PHUC HAU" userId="ae9b25f1-47f1-4b01-947e-68dc42877370" providerId="ADAL" clId="{2FD69233-9B65-49BF-BE3C-651F00A5239E}" dt="2024-04-16T11:24:22.209" v="62"/>
        <pc:sldMkLst>
          <pc:docMk/>
          <pc:sldMk cId="2037168586" sldId="320"/>
        </pc:sldMkLst>
        <pc:spChg chg="mod">
          <ac:chgData name="DAO PHUC HAU" userId="ae9b25f1-47f1-4b01-947e-68dc42877370" providerId="ADAL" clId="{2FD69233-9B65-49BF-BE3C-651F00A5239E}" dt="2024-04-16T11:18:48.287" v="35" actId="14100"/>
          <ac:spMkLst>
            <pc:docMk/>
            <pc:sldMk cId="2037168586" sldId="320"/>
            <ac:spMk id="5" creationId="{768DEE1C-BF7E-565D-D7A6-EDF2A25168F6}"/>
          </ac:spMkLst>
        </pc:spChg>
        <pc:picChg chg="add mod">
          <ac:chgData name="DAO PHUC HAU" userId="ae9b25f1-47f1-4b01-947e-68dc42877370" providerId="ADAL" clId="{2FD69233-9B65-49BF-BE3C-651F00A5239E}" dt="2024-04-16T11:20:56.714" v="42" actId="1440"/>
          <ac:picMkLst>
            <pc:docMk/>
            <pc:sldMk cId="2037168586" sldId="320"/>
            <ac:picMk id="3074" creationId="{22601CDB-3C76-AC0E-9F5C-20F8E71A91A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0287023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c288762bd7_0_12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c288762bd7_0_12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2227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c288762bd7_0_28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1c288762bd7_0_28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5183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c19ae29bd1_0_45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c19ae29bd1_0_45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4486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c19ae29bd1_0_45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c19ae29bd1_0_45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707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d44c0c1fca_0_13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d44c0c1fca_0_13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6524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54dda1946d_6_32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54dda1946d_6_32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7544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54dda1946d_6_32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54dda1946d_6_32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3638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54dda1946d_6_32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54dda1946d_6_32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2932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54dda1946d_6_32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54dda1946d_6_32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5412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54dda1946d_6_32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54dda1946d_6_32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9025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54dda1946d_6_32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54dda1946d_6_32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7287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ed9256fe6f_0_2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ed9256fe6f_0_2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2549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54dda1946d_6_32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54dda1946d_6_32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7401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54dda1946d_6_32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54dda1946d_6_32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2749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c19ae29bd1_0_45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c19ae29bd1_0_45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74088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1c288762bd7_0_30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1c288762bd7_0_30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356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c288762bd7_0_12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c288762bd7_0_12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7299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ed9256fe6f_0_2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ed9256fe6f_0_2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5411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ed9256fe6f_0_2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ed9256fe6f_0_2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1437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c288762bd7_0_11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1c288762bd7_0_11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7365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c288762bd7_0_20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1c288762bd7_0_20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6987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c19ae29bd1_0_45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c19ae29bd1_0_45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6985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c288762bd7_0_28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1c288762bd7_0_28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66071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c19ae29bd1_0_45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c19ae29bd1_0_45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43850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4450"/>
            <a:ext cx="9144003" cy="5143501"/>
          </a:xfrm>
          <a:prstGeom prst="rect">
            <a:avLst/>
          </a:prstGeom>
          <a:noFill/>
          <a:ln>
            <a:noFill/>
          </a:ln>
        </p:spPr>
      </p:pic>
      <p:sp>
        <p:nvSpPr>
          <p:cNvPr id="10" name="Google Shape;10;p2"/>
          <p:cNvSpPr txBox="1">
            <a:spLocks noGrp="1"/>
          </p:cNvSpPr>
          <p:nvPr>
            <p:ph type="ctrTitle"/>
          </p:nvPr>
        </p:nvSpPr>
        <p:spPr>
          <a:xfrm>
            <a:off x="1888775" y="1602950"/>
            <a:ext cx="5346600" cy="19287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9600">
                <a:latin typeface="Cambria" panose="02040503050406030204" pitchFamily="18" charset="0"/>
                <a:ea typeface="Cambria" panose="02040503050406030204" pitchFamily="18"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1898454" y="3459203"/>
            <a:ext cx="53466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a:latin typeface="PT Sans Narrow"/>
                <a:ea typeface="PT Sans Narrow"/>
                <a:cs typeface="PT Sans Narrow"/>
                <a:sym typeface="PT Sans Narrow"/>
              </a:defRPr>
            </a:lvl1pPr>
            <a:lvl2pPr lvl="1" algn="ctr">
              <a:lnSpc>
                <a:spcPct val="100000"/>
              </a:lnSpc>
              <a:spcBef>
                <a:spcPts val="0"/>
              </a:spcBef>
              <a:spcAft>
                <a:spcPts val="0"/>
              </a:spcAft>
              <a:buClr>
                <a:schemeClr val="dk1"/>
              </a:buClr>
              <a:buSzPts val="1800"/>
              <a:buNone/>
              <a:defRPr sz="1800">
                <a:solidFill>
                  <a:schemeClr val="dk1"/>
                </a:solidFill>
              </a:defRPr>
            </a:lvl2pPr>
            <a:lvl3pPr lvl="2" algn="ctr">
              <a:lnSpc>
                <a:spcPct val="100000"/>
              </a:lnSpc>
              <a:spcBef>
                <a:spcPts val="0"/>
              </a:spcBef>
              <a:spcAft>
                <a:spcPts val="0"/>
              </a:spcAft>
              <a:buClr>
                <a:schemeClr val="dk1"/>
              </a:buClr>
              <a:buSzPts val="1800"/>
              <a:buNone/>
              <a:defRPr sz="1800">
                <a:solidFill>
                  <a:schemeClr val="dk1"/>
                </a:solidFill>
              </a:defRPr>
            </a:lvl3pPr>
            <a:lvl4pPr lvl="3" algn="ctr">
              <a:lnSpc>
                <a:spcPct val="100000"/>
              </a:lnSpc>
              <a:spcBef>
                <a:spcPts val="0"/>
              </a:spcBef>
              <a:spcAft>
                <a:spcPts val="0"/>
              </a:spcAft>
              <a:buClr>
                <a:schemeClr val="dk1"/>
              </a:buClr>
              <a:buSzPts val="1800"/>
              <a:buNone/>
              <a:defRPr sz="1800">
                <a:solidFill>
                  <a:schemeClr val="dk1"/>
                </a:solidFill>
              </a:defRPr>
            </a:lvl4pPr>
            <a:lvl5pPr lvl="4" algn="ctr">
              <a:lnSpc>
                <a:spcPct val="100000"/>
              </a:lnSpc>
              <a:spcBef>
                <a:spcPts val="0"/>
              </a:spcBef>
              <a:spcAft>
                <a:spcPts val="0"/>
              </a:spcAft>
              <a:buClr>
                <a:schemeClr val="dk1"/>
              </a:buClr>
              <a:buSzPts val="1800"/>
              <a:buNone/>
              <a:defRPr sz="1800">
                <a:solidFill>
                  <a:schemeClr val="dk1"/>
                </a:solidFill>
              </a:defRPr>
            </a:lvl5pPr>
            <a:lvl6pPr lvl="5" algn="ctr">
              <a:lnSpc>
                <a:spcPct val="100000"/>
              </a:lnSpc>
              <a:spcBef>
                <a:spcPts val="0"/>
              </a:spcBef>
              <a:spcAft>
                <a:spcPts val="0"/>
              </a:spcAft>
              <a:buClr>
                <a:schemeClr val="dk1"/>
              </a:buClr>
              <a:buSzPts val="1800"/>
              <a:buNone/>
              <a:defRPr sz="1800">
                <a:solidFill>
                  <a:schemeClr val="dk1"/>
                </a:solidFill>
              </a:defRPr>
            </a:lvl6pPr>
            <a:lvl7pPr lvl="6" algn="ctr">
              <a:lnSpc>
                <a:spcPct val="100000"/>
              </a:lnSpc>
              <a:spcBef>
                <a:spcPts val="0"/>
              </a:spcBef>
              <a:spcAft>
                <a:spcPts val="0"/>
              </a:spcAft>
              <a:buClr>
                <a:schemeClr val="dk1"/>
              </a:buClr>
              <a:buSzPts val="1800"/>
              <a:buNone/>
              <a:defRPr sz="1800">
                <a:solidFill>
                  <a:schemeClr val="dk1"/>
                </a:solidFill>
              </a:defRPr>
            </a:lvl7pPr>
            <a:lvl8pPr lvl="7" algn="ctr">
              <a:lnSpc>
                <a:spcPct val="100000"/>
              </a:lnSpc>
              <a:spcBef>
                <a:spcPts val="0"/>
              </a:spcBef>
              <a:spcAft>
                <a:spcPts val="0"/>
              </a:spcAft>
              <a:buClr>
                <a:schemeClr val="dk1"/>
              </a:buClr>
              <a:buSzPts val="1800"/>
              <a:buNone/>
              <a:defRPr sz="1800">
                <a:solidFill>
                  <a:schemeClr val="dk1"/>
                </a:solidFill>
              </a:defRPr>
            </a:lvl8pPr>
            <a:lvl9pPr lvl="8" algn="ctr">
              <a:lnSpc>
                <a:spcPct val="100000"/>
              </a:lnSpc>
              <a:spcBef>
                <a:spcPts val="0"/>
              </a:spcBef>
              <a:spcAft>
                <a:spcPts val="0"/>
              </a:spcAft>
              <a:buClr>
                <a:schemeClr val="dk1"/>
              </a:buClr>
              <a:buSzPts val="1800"/>
              <a:buNone/>
              <a:defRPr sz="1800">
                <a:solidFill>
                  <a:schemeClr val="dk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170"/>
        <p:cNvGrpSpPr/>
        <p:nvPr/>
      </p:nvGrpSpPr>
      <p:grpSpPr>
        <a:xfrm>
          <a:off x="0" y="0"/>
          <a:ext cx="0" cy="0"/>
          <a:chOff x="0" y="0"/>
          <a:chExt cx="0" cy="0"/>
        </a:xfrm>
      </p:grpSpPr>
      <p:pic>
        <p:nvPicPr>
          <p:cNvPr id="171" name="Google Shape;171;p28"/>
          <p:cNvPicPr preferRelativeResize="0"/>
          <p:nvPr/>
        </p:nvPicPr>
        <p:blipFill>
          <a:blip r:embed="rId2">
            <a:alphaModFix/>
          </a:blip>
          <a:stretch>
            <a:fillRect/>
          </a:stretch>
        </p:blipFill>
        <p:spPr>
          <a:xfrm>
            <a:off x="0" y="0"/>
            <a:ext cx="9144003" cy="514349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172"/>
        <p:cNvGrpSpPr/>
        <p:nvPr/>
      </p:nvGrpSpPr>
      <p:grpSpPr>
        <a:xfrm>
          <a:off x="0" y="0"/>
          <a:ext cx="0" cy="0"/>
          <a:chOff x="0" y="0"/>
          <a:chExt cx="0" cy="0"/>
        </a:xfrm>
      </p:grpSpPr>
      <p:pic>
        <p:nvPicPr>
          <p:cNvPr id="173" name="Google Shape;173;p29"/>
          <p:cNvPicPr preferRelativeResize="0"/>
          <p:nvPr/>
        </p:nvPicPr>
        <p:blipFill>
          <a:blip r:embed="rId2">
            <a:alphaModFix/>
          </a:blip>
          <a:stretch>
            <a:fillRect/>
          </a:stretch>
        </p:blipFill>
        <p:spPr>
          <a:xfrm>
            <a:off x="0" y="0"/>
            <a:ext cx="9235425" cy="519492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pic>
        <p:nvPicPr>
          <p:cNvPr id="13" name="Google Shape;13;p3"/>
          <p:cNvPicPr preferRelativeResize="0"/>
          <p:nvPr/>
        </p:nvPicPr>
        <p:blipFill>
          <a:blip r:embed="rId2">
            <a:alphaModFix/>
          </a:blip>
          <a:stretch>
            <a:fillRect/>
          </a:stretch>
        </p:blipFill>
        <p:spPr>
          <a:xfrm>
            <a:off x="0" y="0"/>
            <a:ext cx="9144003" cy="5143501"/>
          </a:xfrm>
          <a:prstGeom prst="rect">
            <a:avLst/>
          </a:prstGeom>
          <a:noFill/>
          <a:ln>
            <a:noFill/>
          </a:ln>
        </p:spPr>
      </p:pic>
      <p:sp>
        <p:nvSpPr>
          <p:cNvPr id="14" name="Google Shape;14;p3"/>
          <p:cNvSpPr txBox="1">
            <a:spLocks noGrp="1"/>
          </p:cNvSpPr>
          <p:nvPr>
            <p:ph type="title"/>
          </p:nvPr>
        </p:nvSpPr>
        <p:spPr>
          <a:xfrm>
            <a:off x="713225" y="2520400"/>
            <a:ext cx="5067600" cy="8418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4200">
                <a:solidFill>
                  <a:schemeClr val="lt1"/>
                </a:solidFill>
                <a:latin typeface="Cambria" panose="02040503050406030204" pitchFamily="18" charset="0"/>
                <a:ea typeface="Cambria" panose="02040503050406030204" pitchFamily="18"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713225" y="1478775"/>
            <a:ext cx="5067600" cy="841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6000"/>
              <a:buNone/>
              <a:defRPr sz="6000">
                <a:latin typeface="Cambria" panose="02040503050406030204" pitchFamily="18" charset="0"/>
                <a:ea typeface="Cambria" panose="02040503050406030204" pitchFamily="18"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 name="Google Shape;16;p3"/>
          <p:cNvSpPr txBox="1">
            <a:spLocks noGrp="1"/>
          </p:cNvSpPr>
          <p:nvPr>
            <p:ph type="subTitle" idx="1"/>
          </p:nvPr>
        </p:nvSpPr>
        <p:spPr>
          <a:xfrm>
            <a:off x="713225" y="3273125"/>
            <a:ext cx="5067600" cy="34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atin typeface="PT Sans Narrow"/>
                <a:ea typeface="PT Sans Narrow"/>
                <a:cs typeface="PT Sans Narrow"/>
                <a:sym typeface="PT Sans Narrow"/>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1600"/>
              </a:spcBef>
              <a:spcAft>
                <a:spcPts val="0"/>
              </a:spcAft>
              <a:buClr>
                <a:schemeClr val="dk1"/>
              </a:buClr>
              <a:buSzPts val="1400"/>
              <a:buNone/>
              <a:defRPr>
                <a:solidFill>
                  <a:schemeClr val="dk1"/>
                </a:solidFill>
              </a:defRPr>
            </a:lvl3pPr>
            <a:lvl4pPr lvl="3" algn="ctr" rtl="0">
              <a:lnSpc>
                <a:spcPct val="100000"/>
              </a:lnSpc>
              <a:spcBef>
                <a:spcPts val="1600"/>
              </a:spcBef>
              <a:spcAft>
                <a:spcPts val="0"/>
              </a:spcAft>
              <a:buClr>
                <a:schemeClr val="dk1"/>
              </a:buClr>
              <a:buSzPts val="1400"/>
              <a:buNone/>
              <a:defRPr>
                <a:solidFill>
                  <a:schemeClr val="dk1"/>
                </a:solidFill>
              </a:defRPr>
            </a:lvl4pPr>
            <a:lvl5pPr lvl="4" algn="ctr" rtl="0">
              <a:lnSpc>
                <a:spcPct val="100000"/>
              </a:lnSpc>
              <a:spcBef>
                <a:spcPts val="1600"/>
              </a:spcBef>
              <a:spcAft>
                <a:spcPts val="0"/>
              </a:spcAft>
              <a:buClr>
                <a:schemeClr val="dk1"/>
              </a:buClr>
              <a:buSzPts val="1400"/>
              <a:buNone/>
              <a:defRPr>
                <a:solidFill>
                  <a:schemeClr val="dk1"/>
                </a:solidFill>
              </a:defRPr>
            </a:lvl5pPr>
            <a:lvl6pPr lvl="5" algn="ctr" rtl="0">
              <a:lnSpc>
                <a:spcPct val="100000"/>
              </a:lnSpc>
              <a:spcBef>
                <a:spcPts val="1600"/>
              </a:spcBef>
              <a:spcAft>
                <a:spcPts val="0"/>
              </a:spcAft>
              <a:buClr>
                <a:schemeClr val="dk1"/>
              </a:buClr>
              <a:buSzPts val="1400"/>
              <a:buNone/>
              <a:defRPr>
                <a:solidFill>
                  <a:schemeClr val="dk1"/>
                </a:solidFill>
              </a:defRPr>
            </a:lvl6pPr>
            <a:lvl7pPr lvl="6" algn="ctr" rtl="0">
              <a:lnSpc>
                <a:spcPct val="100000"/>
              </a:lnSpc>
              <a:spcBef>
                <a:spcPts val="1600"/>
              </a:spcBef>
              <a:spcAft>
                <a:spcPts val="0"/>
              </a:spcAft>
              <a:buClr>
                <a:schemeClr val="dk1"/>
              </a:buClr>
              <a:buSzPts val="1400"/>
              <a:buNone/>
              <a:defRPr>
                <a:solidFill>
                  <a:schemeClr val="dk1"/>
                </a:solidFill>
              </a:defRPr>
            </a:lvl7pPr>
            <a:lvl8pPr lvl="7" algn="ctr" rtl="0">
              <a:lnSpc>
                <a:spcPct val="100000"/>
              </a:lnSpc>
              <a:spcBef>
                <a:spcPts val="1600"/>
              </a:spcBef>
              <a:spcAft>
                <a:spcPts val="0"/>
              </a:spcAft>
              <a:buClr>
                <a:schemeClr val="dk1"/>
              </a:buClr>
              <a:buSzPts val="1400"/>
              <a:buNone/>
              <a:defRPr>
                <a:solidFill>
                  <a:schemeClr val="dk1"/>
                </a:solidFill>
              </a:defRPr>
            </a:lvl8pPr>
            <a:lvl9pPr lvl="8" algn="ctr" rtl="0">
              <a:lnSpc>
                <a:spcPct val="100000"/>
              </a:lnSpc>
              <a:spcBef>
                <a:spcPts val="1600"/>
              </a:spcBef>
              <a:spcAft>
                <a:spcPts val="1600"/>
              </a:spcAft>
              <a:buClr>
                <a:schemeClr val="dk1"/>
              </a:buClr>
              <a:buSzPts val="1400"/>
              <a:buNone/>
              <a:defRPr>
                <a:solidFill>
                  <a:schemeClr val="dk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pic>
        <p:nvPicPr>
          <p:cNvPr id="32" name="Google Shape;32;p7"/>
          <p:cNvPicPr preferRelativeResize="0"/>
          <p:nvPr/>
        </p:nvPicPr>
        <p:blipFill>
          <a:blip r:embed="rId2">
            <a:alphaModFix/>
          </a:blip>
          <a:stretch>
            <a:fillRect/>
          </a:stretch>
        </p:blipFill>
        <p:spPr>
          <a:xfrm flipH="1">
            <a:off x="0" y="0"/>
            <a:ext cx="9144008" cy="5143501"/>
          </a:xfrm>
          <a:prstGeom prst="rect">
            <a:avLst/>
          </a:prstGeom>
          <a:noFill/>
          <a:ln>
            <a:noFill/>
          </a:ln>
        </p:spPr>
      </p:pic>
      <p:sp>
        <p:nvSpPr>
          <p:cNvPr id="33" name="Google Shape;33;p7"/>
          <p:cNvSpPr txBox="1">
            <a:spLocks noGrp="1"/>
          </p:cNvSpPr>
          <p:nvPr>
            <p:ph type="subTitle" idx="1"/>
          </p:nvPr>
        </p:nvSpPr>
        <p:spPr>
          <a:xfrm>
            <a:off x="4408825" y="1478825"/>
            <a:ext cx="3334500" cy="2730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
        <p:nvSpPr>
          <p:cNvPr id="34" name="Google Shape;34;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Cambria" panose="02040503050406030204" pitchFamily="18" charset="0"/>
                <a:ea typeface="Cambria" panose="02040503050406030204" pitchFamily="18"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pic>
        <p:nvPicPr>
          <p:cNvPr id="36" name="Google Shape;36;p8"/>
          <p:cNvPicPr preferRelativeResize="0"/>
          <p:nvPr/>
        </p:nvPicPr>
        <p:blipFill>
          <a:blip r:embed="rId2">
            <a:alphaModFix/>
          </a:blip>
          <a:stretch>
            <a:fillRect/>
          </a:stretch>
        </p:blipFill>
        <p:spPr>
          <a:xfrm>
            <a:off x="0" y="0"/>
            <a:ext cx="9144003" cy="5143501"/>
          </a:xfrm>
          <a:prstGeom prst="rect">
            <a:avLst/>
          </a:prstGeom>
          <a:noFill/>
          <a:ln>
            <a:noFill/>
          </a:ln>
        </p:spPr>
      </p:pic>
      <p:sp>
        <p:nvSpPr>
          <p:cNvPr id="37" name="Google Shape;37;p8"/>
          <p:cNvSpPr txBox="1">
            <a:spLocks noGrp="1"/>
          </p:cNvSpPr>
          <p:nvPr>
            <p:ph type="title"/>
          </p:nvPr>
        </p:nvSpPr>
        <p:spPr>
          <a:xfrm>
            <a:off x="1985250" y="1632475"/>
            <a:ext cx="5173500" cy="20547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7200">
                <a:latin typeface="Cambria" panose="02040503050406030204" pitchFamily="18" charset="0"/>
                <a:ea typeface="Cambria" panose="02040503050406030204" pitchFamily="18"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a:off x="1476250" y="3908550"/>
            <a:ext cx="6191400" cy="479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latin typeface="Cambria" panose="02040503050406030204" pitchFamily="18" charset="0"/>
                <a:ea typeface="Cambria" panose="02040503050406030204" pitchFamily="18"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one column">
  <p:cSld name="TITLE_AND_BODY_1_1">
    <p:spTree>
      <p:nvGrpSpPr>
        <p:cNvPr id="1" name="Shape 71"/>
        <p:cNvGrpSpPr/>
        <p:nvPr/>
      </p:nvGrpSpPr>
      <p:grpSpPr>
        <a:xfrm>
          <a:off x="0" y="0"/>
          <a:ext cx="0" cy="0"/>
          <a:chOff x="0" y="0"/>
          <a:chExt cx="0" cy="0"/>
        </a:xfrm>
      </p:grpSpPr>
      <p:pic>
        <p:nvPicPr>
          <p:cNvPr id="72" name="Google Shape;72;p14"/>
          <p:cNvPicPr preferRelativeResize="0"/>
          <p:nvPr/>
        </p:nvPicPr>
        <p:blipFill>
          <a:blip r:embed="rId2">
            <a:alphaModFix/>
          </a:blip>
          <a:stretch>
            <a:fillRect/>
          </a:stretch>
        </p:blipFill>
        <p:spPr>
          <a:xfrm flipH="1">
            <a:off x="0" y="0"/>
            <a:ext cx="9144003" cy="5143501"/>
          </a:xfrm>
          <a:prstGeom prst="rect">
            <a:avLst/>
          </a:prstGeom>
          <a:noFill/>
          <a:ln>
            <a:noFill/>
          </a:ln>
        </p:spPr>
      </p:pic>
      <p:sp>
        <p:nvSpPr>
          <p:cNvPr id="73" name="Google Shape;73;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Cambria" panose="02040503050406030204" pitchFamily="18" charset="0"/>
                <a:ea typeface="Cambria" panose="02040503050406030204" pitchFamily="18"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4" name="Google Shape;74;p14"/>
          <p:cNvSpPr txBox="1">
            <a:spLocks noGrp="1"/>
          </p:cNvSpPr>
          <p:nvPr>
            <p:ph type="body" idx="1"/>
          </p:nvPr>
        </p:nvSpPr>
        <p:spPr>
          <a:xfrm>
            <a:off x="905275" y="1384600"/>
            <a:ext cx="3337200" cy="31527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atin typeface="PT Sans Narrow"/>
                <a:ea typeface="PT Sans Narrow"/>
                <a:cs typeface="PT Sans Narrow"/>
                <a:sym typeface="PT Sans Narrow"/>
              </a:defRPr>
            </a:lvl1pPr>
            <a:lvl2pPr marL="914400" lvl="1" indent="-317500" rtl="0">
              <a:lnSpc>
                <a:spcPct val="100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78"/>
        <p:cNvGrpSpPr/>
        <p:nvPr/>
      </p:nvGrpSpPr>
      <p:grpSpPr>
        <a:xfrm>
          <a:off x="0" y="0"/>
          <a:ext cx="0" cy="0"/>
          <a:chOff x="0" y="0"/>
          <a:chExt cx="0" cy="0"/>
        </a:xfrm>
      </p:grpSpPr>
      <p:pic>
        <p:nvPicPr>
          <p:cNvPr id="79" name="Google Shape;79;p16"/>
          <p:cNvPicPr preferRelativeResize="0"/>
          <p:nvPr/>
        </p:nvPicPr>
        <p:blipFill>
          <a:blip r:embed="rId2">
            <a:alphaModFix/>
          </a:blip>
          <a:stretch>
            <a:fillRect/>
          </a:stretch>
        </p:blipFill>
        <p:spPr>
          <a:xfrm rot="10800000">
            <a:off x="0" y="0"/>
            <a:ext cx="9144003" cy="5143496"/>
          </a:xfrm>
          <a:prstGeom prst="rect">
            <a:avLst/>
          </a:prstGeom>
          <a:noFill/>
          <a:ln>
            <a:noFill/>
          </a:ln>
        </p:spPr>
      </p:pic>
      <p:sp>
        <p:nvSpPr>
          <p:cNvPr id="80" name="Google Shape;80;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Cambria" panose="02040503050406030204" pitchFamily="18" charset="0"/>
                <a:ea typeface="Cambria" panose="02040503050406030204" pitchFamily="18"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1">
  <p:cSld name="ONE_COLUMN_TEXT_1_1">
    <p:spTree>
      <p:nvGrpSpPr>
        <p:cNvPr id="1" name="Shape 104"/>
        <p:cNvGrpSpPr/>
        <p:nvPr/>
      </p:nvGrpSpPr>
      <p:grpSpPr>
        <a:xfrm>
          <a:off x="0" y="0"/>
          <a:ext cx="0" cy="0"/>
          <a:chOff x="0" y="0"/>
          <a:chExt cx="0" cy="0"/>
        </a:xfrm>
      </p:grpSpPr>
      <p:pic>
        <p:nvPicPr>
          <p:cNvPr id="105" name="Google Shape;105;p20"/>
          <p:cNvPicPr preferRelativeResize="0"/>
          <p:nvPr/>
        </p:nvPicPr>
        <p:blipFill>
          <a:blip r:embed="rId2">
            <a:alphaModFix/>
          </a:blip>
          <a:stretch>
            <a:fillRect/>
          </a:stretch>
        </p:blipFill>
        <p:spPr>
          <a:xfrm>
            <a:off x="0" y="0"/>
            <a:ext cx="9144003" cy="5143501"/>
          </a:xfrm>
          <a:prstGeom prst="rect">
            <a:avLst/>
          </a:prstGeom>
          <a:noFill/>
          <a:ln>
            <a:noFill/>
          </a:ln>
        </p:spPr>
      </p:pic>
      <p:sp>
        <p:nvSpPr>
          <p:cNvPr id="106" name="Google Shape;106;p20"/>
          <p:cNvSpPr txBox="1">
            <a:spLocks noGrp="1"/>
          </p:cNvSpPr>
          <p:nvPr>
            <p:ph type="title"/>
          </p:nvPr>
        </p:nvSpPr>
        <p:spPr>
          <a:xfrm>
            <a:off x="737225" y="1710700"/>
            <a:ext cx="2792700" cy="596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atin typeface="Cambria" panose="02040503050406030204" pitchFamily="18" charset="0"/>
                <a:ea typeface="Cambria" panose="02040503050406030204" pitchFamily="18"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7" name="Google Shape;107;p20"/>
          <p:cNvSpPr txBox="1">
            <a:spLocks noGrp="1"/>
          </p:cNvSpPr>
          <p:nvPr>
            <p:ph type="body" idx="1"/>
          </p:nvPr>
        </p:nvSpPr>
        <p:spPr>
          <a:xfrm>
            <a:off x="737225" y="2312675"/>
            <a:ext cx="2792700" cy="1340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atin typeface="PT Sans Narrow"/>
                <a:ea typeface="PT Sans Narrow"/>
                <a:cs typeface="PT Sans Narrow"/>
                <a:sym typeface="PT Sans Narrow"/>
              </a:defRPr>
            </a:lvl1pPr>
            <a:lvl2pPr marL="914400" lvl="1" indent="-317500" rtl="0">
              <a:spcBef>
                <a:spcPts val="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23"/>
        <p:cNvGrpSpPr/>
        <p:nvPr/>
      </p:nvGrpSpPr>
      <p:grpSpPr>
        <a:xfrm>
          <a:off x="0" y="0"/>
          <a:ext cx="0" cy="0"/>
          <a:chOff x="0" y="0"/>
          <a:chExt cx="0" cy="0"/>
        </a:xfrm>
      </p:grpSpPr>
      <p:pic>
        <p:nvPicPr>
          <p:cNvPr id="124" name="Google Shape;124;p22"/>
          <p:cNvPicPr preferRelativeResize="0"/>
          <p:nvPr/>
        </p:nvPicPr>
        <p:blipFill>
          <a:blip r:embed="rId2">
            <a:alphaModFix/>
          </a:blip>
          <a:stretch>
            <a:fillRect/>
          </a:stretch>
        </p:blipFill>
        <p:spPr>
          <a:xfrm>
            <a:off x="0" y="0"/>
            <a:ext cx="9144003" cy="5143501"/>
          </a:xfrm>
          <a:prstGeom prst="rect">
            <a:avLst/>
          </a:prstGeom>
          <a:noFill/>
          <a:ln>
            <a:noFill/>
          </a:ln>
        </p:spPr>
      </p:pic>
      <p:sp>
        <p:nvSpPr>
          <p:cNvPr id="125" name="Google Shape;125;p22"/>
          <p:cNvSpPr txBox="1">
            <a:spLocks noGrp="1"/>
          </p:cNvSpPr>
          <p:nvPr>
            <p:ph type="title"/>
          </p:nvPr>
        </p:nvSpPr>
        <p:spPr>
          <a:xfrm>
            <a:off x="3280325" y="3024125"/>
            <a:ext cx="5150400" cy="531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atin typeface="Cambria" panose="02040503050406030204" pitchFamily="18" charset="0"/>
                <a:ea typeface="Cambria" panose="020405030504060302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26" name="Google Shape;126;p22"/>
          <p:cNvSpPr txBox="1">
            <a:spLocks noGrp="1"/>
          </p:cNvSpPr>
          <p:nvPr>
            <p:ph type="subTitle" idx="1"/>
          </p:nvPr>
        </p:nvSpPr>
        <p:spPr>
          <a:xfrm>
            <a:off x="3280375" y="1587475"/>
            <a:ext cx="5150400" cy="139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sz="2400">
                <a:latin typeface="PT Sans Narrow"/>
                <a:ea typeface="PT Sans Narrow"/>
                <a:cs typeface="PT Sans Narrow"/>
                <a:sym typeface="PT Sans Narrow"/>
              </a:defRPr>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400"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Oswald"/>
              <a:buChar char="●"/>
              <a:defRPr>
                <a:solidFill>
                  <a:schemeClr val="dk2"/>
                </a:solidFill>
                <a:latin typeface="Oswald"/>
                <a:ea typeface="Oswald"/>
                <a:cs typeface="Oswald"/>
                <a:sym typeface="Oswald"/>
              </a:defRPr>
            </a:lvl1pPr>
            <a:lvl2pPr marL="914400" lvl="1" indent="-317500">
              <a:lnSpc>
                <a:spcPct val="115000"/>
              </a:lnSpc>
              <a:spcBef>
                <a:spcPts val="1600"/>
              </a:spcBef>
              <a:spcAft>
                <a:spcPts val="0"/>
              </a:spcAft>
              <a:buClr>
                <a:schemeClr val="dk2"/>
              </a:buClr>
              <a:buSzPts val="1400"/>
              <a:buFont typeface="Oswald"/>
              <a:buChar char="○"/>
              <a:defRPr>
                <a:solidFill>
                  <a:schemeClr val="dk2"/>
                </a:solidFill>
                <a:latin typeface="Oswald"/>
                <a:ea typeface="Oswald"/>
                <a:cs typeface="Oswald"/>
                <a:sym typeface="Oswald"/>
              </a:defRPr>
            </a:lvl2pPr>
            <a:lvl3pPr marL="1371600" lvl="2" indent="-317500">
              <a:lnSpc>
                <a:spcPct val="115000"/>
              </a:lnSpc>
              <a:spcBef>
                <a:spcPts val="1600"/>
              </a:spcBef>
              <a:spcAft>
                <a:spcPts val="0"/>
              </a:spcAft>
              <a:buClr>
                <a:schemeClr val="dk2"/>
              </a:buClr>
              <a:buSzPts val="1400"/>
              <a:buFont typeface="Oswald"/>
              <a:buChar char="■"/>
              <a:defRPr>
                <a:solidFill>
                  <a:schemeClr val="dk2"/>
                </a:solidFill>
                <a:latin typeface="Oswald"/>
                <a:ea typeface="Oswald"/>
                <a:cs typeface="Oswald"/>
                <a:sym typeface="Oswald"/>
              </a:defRPr>
            </a:lvl3pPr>
            <a:lvl4pPr marL="1828800" lvl="3" indent="-317500">
              <a:lnSpc>
                <a:spcPct val="115000"/>
              </a:lnSpc>
              <a:spcBef>
                <a:spcPts val="1600"/>
              </a:spcBef>
              <a:spcAft>
                <a:spcPts val="0"/>
              </a:spcAft>
              <a:buClr>
                <a:schemeClr val="dk2"/>
              </a:buClr>
              <a:buSzPts val="1400"/>
              <a:buFont typeface="Oswald"/>
              <a:buChar char="●"/>
              <a:defRPr>
                <a:solidFill>
                  <a:schemeClr val="dk2"/>
                </a:solidFill>
                <a:latin typeface="Oswald"/>
                <a:ea typeface="Oswald"/>
                <a:cs typeface="Oswald"/>
                <a:sym typeface="Oswald"/>
              </a:defRPr>
            </a:lvl4pPr>
            <a:lvl5pPr marL="2286000" lvl="4" indent="-317500">
              <a:lnSpc>
                <a:spcPct val="115000"/>
              </a:lnSpc>
              <a:spcBef>
                <a:spcPts val="1600"/>
              </a:spcBef>
              <a:spcAft>
                <a:spcPts val="0"/>
              </a:spcAft>
              <a:buClr>
                <a:schemeClr val="dk2"/>
              </a:buClr>
              <a:buSzPts val="1400"/>
              <a:buFont typeface="Oswald"/>
              <a:buChar char="○"/>
              <a:defRPr>
                <a:solidFill>
                  <a:schemeClr val="dk2"/>
                </a:solidFill>
                <a:latin typeface="Oswald"/>
                <a:ea typeface="Oswald"/>
                <a:cs typeface="Oswald"/>
                <a:sym typeface="Oswald"/>
              </a:defRPr>
            </a:lvl5pPr>
            <a:lvl6pPr marL="2743200" lvl="5" indent="-317500">
              <a:lnSpc>
                <a:spcPct val="115000"/>
              </a:lnSpc>
              <a:spcBef>
                <a:spcPts val="1600"/>
              </a:spcBef>
              <a:spcAft>
                <a:spcPts val="0"/>
              </a:spcAft>
              <a:buClr>
                <a:schemeClr val="dk2"/>
              </a:buClr>
              <a:buSzPts val="1400"/>
              <a:buFont typeface="Oswald"/>
              <a:buChar char="■"/>
              <a:defRPr>
                <a:solidFill>
                  <a:schemeClr val="dk2"/>
                </a:solidFill>
                <a:latin typeface="Oswald"/>
                <a:ea typeface="Oswald"/>
                <a:cs typeface="Oswald"/>
                <a:sym typeface="Oswald"/>
              </a:defRPr>
            </a:lvl6pPr>
            <a:lvl7pPr marL="3200400" lvl="6" indent="-317500">
              <a:lnSpc>
                <a:spcPct val="115000"/>
              </a:lnSpc>
              <a:spcBef>
                <a:spcPts val="1600"/>
              </a:spcBef>
              <a:spcAft>
                <a:spcPts val="0"/>
              </a:spcAft>
              <a:buClr>
                <a:schemeClr val="dk2"/>
              </a:buClr>
              <a:buSzPts val="1400"/>
              <a:buFont typeface="Oswald"/>
              <a:buChar char="●"/>
              <a:defRPr>
                <a:solidFill>
                  <a:schemeClr val="dk2"/>
                </a:solidFill>
                <a:latin typeface="Oswald"/>
                <a:ea typeface="Oswald"/>
                <a:cs typeface="Oswald"/>
                <a:sym typeface="Oswald"/>
              </a:defRPr>
            </a:lvl7pPr>
            <a:lvl8pPr marL="3657600" lvl="7" indent="-317500">
              <a:lnSpc>
                <a:spcPct val="115000"/>
              </a:lnSpc>
              <a:spcBef>
                <a:spcPts val="1600"/>
              </a:spcBef>
              <a:spcAft>
                <a:spcPts val="0"/>
              </a:spcAft>
              <a:buClr>
                <a:schemeClr val="dk2"/>
              </a:buClr>
              <a:buSzPts val="1400"/>
              <a:buFont typeface="Oswald"/>
              <a:buChar char="○"/>
              <a:defRPr>
                <a:solidFill>
                  <a:schemeClr val="dk2"/>
                </a:solidFill>
                <a:latin typeface="Oswald"/>
                <a:ea typeface="Oswald"/>
                <a:cs typeface="Oswald"/>
                <a:sym typeface="Oswald"/>
              </a:defRPr>
            </a:lvl8pPr>
            <a:lvl9pPr marL="4114800" lvl="8" indent="-317500">
              <a:lnSpc>
                <a:spcPct val="115000"/>
              </a:lnSpc>
              <a:spcBef>
                <a:spcPts val="1600"/>
              </a:spcBef>
              <a:spcAft>
                <a:spcPts val="1600"/>
              </a:spcAft>
              <a:buClr>
                <a:schemeClr val="dk2"/>
              </a:buClr>
              <a:buSzPts val="1400"/>
              <a:buFont typeface="Oswald"/>
              <a:buChar char="■"/>
              <a:defRPr>
                <a:solidFill>
                  <a:schemeClr val="dk2"/>
                </a:solidFill>
                <a:latin typeface="Oswald"/>
                <a:ea typeface="Oswald"/>
                <a:cs typeface="Oswald"/>
                <a:sym typeface="Oswal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4" r:id="rId4"/>
    <p:sldLayoutId id="2147483655" r:id="rId5"/>
    <p:sldLayoutId id="2147483660" r:id="rId6"/>
    <p:sldLayoutId id="2147483662" r:id="rId7"/>
    <p:sldLayoutId id="2147483666" r:id="rId8"/>
    <p:sldLayoutId id="2147483668" r:id="rId9"/>
    <p:sldLayoutId id="2147483674" r:id="rId10"/>
    <p:sldLayoutId id="2147483675"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9.png"/><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pn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8.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8"/>
        <p:cNvGrpSpPr/>
        <p:nvPr/>
      </p:nvGrpSpPr>
      <p:grpSpPr>
        <a:xfrm>
          <a:off x="0" y="0"/>
          <a:ext cx="0" cy="0"/>
          <a:chOff x="0" y="0"/>
          <a:chExt cx="0" cy="0"/>
        </a:xfrm>
      </p:grpSpPr>
      <p:sp>
        <p:nvSpPr>
          <p:cNvPr id="320" name="Google Shape;320;p42" descr="n252 Fb Thu Huong Pham"/>
          <p:cNvSpPr txBox="1">
            <a:spLocks noGrp="1"/>
          </p:cNvSpPr>
          <p:nvPr>
            <p:ph type="title"/>
          </p:nvPr>
        </p:nvSpPr>
        <p:spPr>
          <a:xfrm rot="20767878">
            <a:off x="2749927" y="2038520"/>
            <a:ext cx="4091805" cy="63537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6000" dirty="0">
                <a:latin typeface="Cambria" panose="02040503050406030204" pitchFamily="18" charset="0"/>
                <a:ea typeface="Cambria" panose="02040503050406030204" pitchFamily="18" charset="0"/>
              </a:rPr>
              <a:t>KHỞI ĐỘNG</a:t>
            </a:r>
            <a:endParaRPr sz="6000" dirty="0">
              <a:latin typeface="Cambria" panose="02040503050406030204" pitchFamily="18" charset="0"/>
              <a:ea typeface="Cambria" panose="02040503050406030204" pitchFamily="18" charset="0"/>
            </a:endParaRPr>
          </a:p>
        </p:txBody>
      </p:sp>
      <p:pic>
        <p:nvPicPr>
          <p:cNvPr id="321" name="Google Shape;321;p42" descr="n252 Fb Thu Huong Pham"/>
          <p:cNvPicPr preferRelativeResize="0"/>
          <p:nvPr/>
        </p:nvPicPr>
        <p:blipFill>
          <a:blip r:embed="rId4">
            <a:alphaModFix/>
          </a:blip>
          <a:stretch>
            <a:fillRect/>
          </a:stretch>
        </p:blipFill>
        <p:spPr>
          <a:xfrm>
            <a:off x="7538750" y="3754951"/>
            <a:ext cx="550225" cy="615875"/>
          </a:xfrm>
          <a:prstGeom prst="rect">
            <a:avLst/>
          </a:prstGeom>
          <a:noFill/>
          <a:ln>
            <a:noFill/>
          </a:ln>
        </p:spPr>
      </p:pic>
      <p:pic>
        <p:nvPicPr>
          <p:cNvPr id="322" name="Google Shape;322;p42" descr="n252 Fb Thu Huong Pham"/>
          <p:cNvPicPr preferRelativeResize="0"/>
          <p:nvPr/>
        </p:nvPicPr>
        <p:blipFill>
          <a:blip r:embed="rId4">
            <a:alphaModFix/>
          </a:blip>
          <a:stretch>
            <a:fillRect/>
          </a:stretch>
        </p:blipFill>
        <p:spPr>
          <a:xfrm rot="5119602">
            <a:off x="989501" y="4101215"/>
            <a:ext cx="353398" cy="39557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59" descr="n252 Fb Thu Huong Pham"/>
          <p:cNvSpPr txBox="1">
            <a:spLocks noGrp="1"/>
          </p:cNvSpPr>
          <p:nvPr>
            <p:ph type="title"/>
          </p:nvPr>
        </p:nvSpPr>
        <p:spPr>
          <a:xfrm>
            <a:off x="2041026" y="218363"/>
            <a:ext cx="7335212" cy="59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QUAN SÁT VIDEO VÀ TRẢ LỜI CÂU HỎI</a:t>
            </a:r>
            <a:endParaRPr dirty="0"/>
          </a:p>
        </p:txBody>
      </p:sp>
      <p:grpSp>
        <p:nvGrpSpPr>
          <p:cNvPr id="607" name="Google Shape;607;p59" descr="n252 Fb Thu Huong Pham"/>
          <p:cNvGrpSpPr/>
          <p:nvPr/>
        </p:nvGrpSpPr>
        <p:grpSpPr>
          <a:xfrm>
            <a:off x="95354" y="1035193"/>
            <a:ext cx="5020540" cy="3428572"/>
            <a:chOff x="331763" y="414153"/>
            <a:chExt cx="6903246" cy="5019697"/>
          </a:xfrm>
        </p:grpSpPr>
        <p:sp>
          <p:nvSpPr>
            <p:cNvPr id="608" name="Google Shape;608;p59"/>
            <p:cNvSpPr/>
            <p:nvPr/>
          </p:nvSpPr>
          <p:spPr>
            <a:xfrm>
              <a:off x="2953125" y="4725150"/>
              <a:ext cx="1660725" cy="708700"/>
            </a:xfrm>
            <a:custGeom>
              <a:avLst/>
              <a:gdLst/>
              <a:ahLst/>
              <a:cxnLst/>
              <a:rect l="l" t="t" r="r" b="b"/>
              <a:pathLst>
                <a:path w="66429" h="28348" extrusionOk="0">
                  <a:moveTo>
                    <a:pt x="6889" y="1"/>
                  </a:moveTo>
                  <a:lnTo>
                    <a:pt x="1" y="28347"/>
                  </a:lnTo>
                  <a:lnTo>
                    <a:pt x="66429" y="28347"/>
                  </a:lnTo>
                  <a:lnTo>
                    <a:pt x="59475" y="1"/>
                  </a:lnTo>
                  <a:lnTo>
                    <a:pt x="33182" y="464"/>
                  </a:lnTo>
                  <a:lnTo>
                    <a:pt x="68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59"/>
            <p:cNvSpPr/>
            <p:nvPr/>
          </p:nvSpPr>
          <p:spPr>
            <a:xfrm>
              <a:off x="331763" y="414153"/>
              <a:ext cx="6903246" cy="4353879"/>
            </a:xfrm>
            <a:custGeom>
              <a:avLst/>
              <a:gdLst/>
              <a:ahLst/>
              <a:cxnLst/>
              <a:rect l="l" t="t" r="r" b="b"/>
              <a:pathLst>
                <a:path w="248162" h="181204" extrusionOk="0">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59"/>
            <p:cNvSpPr/>
            <p:nvPr/>
          </p:nvSpPr>
          <p:spPr>
            <a:xfrm>
              <a:off x="547300" y="600323"/>
              <a:ext cx="6472159" cy="3981525"/>
            </a:xfrm>
            <a:custGeom>
              <a:avLst/>
              <a:gdLst/>
              <a:ahLst/>
              <a:cxnLst/>
              <a:rect l="l" t="t" r="r" b="b"/>
              <a:pathLst>
                <a:path w="232665" h="165707" extrusionOk="0">
                  <a:moveTo>
                    <a:pt x="1" y="1"/>
                  </a:moveTo>
                  <a:lnTo>
                    <a:pt x="1" y="24307"/>
                  </a:lnTo>
                  <a:lnTo>
                    <a:pt x="1" y="165707"/>
                  </a:lnTo>
                  <a:lnTo>
                    <a:pt x="232665" y="165707"/>
                  </a:lnTo>
                  <a:lnTo>
                    <a:pt x="232665" y="121532"/>
                  </a:lnTo>
                  <a:lnTo>
                    <a:pt x="2326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59"/>
            <p:cNvSpPr/>
            <p:nvPr/>
          </p:nvSpPr>
          <p:spPr>
            <a:xfrm>
              <a:off x="2772650" y="5206975"/>
              <a:ext cx="2020025" cy="226875"/>
            </a:xfrm>
            <a:custGeom>
              <a:avLst/>
              <a:gdLst/>
              <a:ahLst/>
              <a:cxnLst/>
              <a:rect l="l" t="t" r="r" b="b"/>
              <a:pathLst>
                <a:path w="80801" h="9075" extrusionOk="0">
                  <a:moveTo>
                    <a:pt x="4571" y="1"/>
                  </a:moveTo>
                  <a:cubicBezTo>
                    <a:pt x="2054" y="1"/>
                    <a:pt x="1" y="2054"/>
                    <a:pt x="1" y="4570"/>
                  </a:cubicBezTo>
                  <a:cubicBezTo>
                    <a:pt x="1" y="7021"/>
                    <a:pt x="2054" y="9074"/>
                    <a:pt x="4571" y="9074"/>
                  </a:cubicBezTo>
                  <a:lnTo>
                    <a:pt x="76297" y="9074"/>
                  </a:lnTo>
                  <a:cubicBezTo>
                    <a:pt x="78814" y="9074"/>
                    <a:pt x="80801" y="7021"/>
                    <a:pt x="80801" y="4570"/>
                  </a:cubicBezTo>
                  <a:cubicBezTo>
                    <a:pt x="80801" y="2054"/>
                    <a:pt x="78814" y="1"/>
                    <a:pt x="762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Electromagnetic Music_ Guitar Pickups Explained" descr="n252 Fb Thu Huong Pham">
            <a:hlinkClick r:id="" action="ppaction://media"/>
            <a:extLst>
              <a:ext uri="{FF2B5EF4-FFF2-40B4-BE49-F238E27FC236}">
                <a16:creationId xmlns:a16="http://schemas.microsoft.com/office/drawing/2014/main" id="{80BF8A65-E129-81F9-6DF0-3F1C98D3EA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2108" y="1157994"/>
            <a:ext cx="4715397" cy="2652411"/>
          </a:xfrm>
          <a:prstGeom prst="rect">
            <a:avLst/>
          </a:prstGeom>
        </p:spPr>
      </p:pic>
      <mc:AlternateContent xmlns:mc="http://schemas.openxmlformats.org/markup-compatibility/2006" xmlns:a14="http://schemas.microsoft.com/office/drawing/2010/main">
        <mc:Choice Requires="a14">
          <p:sp>
            <p:nvSpPr>
              <p:cNvPr id="2" name="TextBox 1" descr="n252 Fb Thu Huong Pham"/>
              <p:cNvSpPr txBox="1"/>
              <p:nvPr/>
            </p:nvSpPr>
            <p:spPr>
              <a:xfrm>
                <a:off x="5124259" y="704229"/>
                <a:ext cx="3924387" cy="4452437"/>
              </a:xfrm>
              <a:prstGeom prst="rect">
                <a:avLst/>
              </a:prstGeom>
              <a:noFill/>
            </p:spPr>
            <p:txBody>
              <a:bodyPr wrap="square" rtlCol="0">
                <a:spAutoFit/>
              </a:bodyPr>
              <a:lstStyle/>
              <a:p>
                <a:pPr marL="139700" indent="0" algn="just">
                  <a:buNone/>
                </a:pPr>
                <a:r>
                  <a:rPr lang="en-US" sz="2200" b="1" dirty="0">
                    <a:latin typeface="Times New Roman" panose="02020603050405020304" pitchFamily="18" charset="0"/>
                    <a:cs typeface="Times New Roman" panose="02020603050405020304" pitchFamily="18" charset="0"/>
                  </a:rPr>
                  <a:t>1. </a:t>
                </a:r>
                <a:r>
                  <a:rPr lang="en-US" sz="2200" dirty="0" err="1">
                    <a:latin typeface="Times New Roman" panose="02020603050405020304" pitchFamily="18" charset="0"/>
                    <a:cs typeface="Times New Roman" panose="02020603050405020304" pitchFamily="18" charset="0"/>
                  </a:rPr>
                  <a:t>Tại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dây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đàn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ghi</a:t>
                </a:r>
                <a:r>
                  <a:rPr lang="en-US" sz="2200" dirty="0">
                    <a:latin typeface="Times New Roman" panose="02020603050405020304" pitchFamily="18" charset="0"/>
                    <a:cs typeface="Times New Roman" panose="02020603050405020304" pitchFamily="18" charset="0"/>
                  </a:rPr>
                  <a:t> ta </a:t>
                </a:r>
                <a:r>
                  <a:rPr lang="en-US" sz="2200" dirty="0" err="1">
                    <a:latin typeface="Times New Roman" panose="02020603050405020304" pitchFamily="18" charset="0"/>
                    <a:cs typeface="Times New Roman" panose="02020603050405020304" pitchFamily="18" charset="0"/>
                  </a:rPr>
                  <a:t>điện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bằng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thép</a:t>
                </a:r>
                <a:r>
                  <a:rPr lang="en-US" sz="2200" dirty="0">
                    <a:latin typeface="Times New Roman" panose="02020603050405020304" pitchFamily="18" charset="0"/>
                    <a:cs typeface="Times New Roman" panose="02020603050405020304" pitchFamily="18" charset="0"/>
                  </a:rPr>
                  <a:t>?</a:t>
                </a:r>
                <a:endParaRPr lang="vi-VN" sz="2200" dirty="0">
                  <a:latin typeface="Times New Roman" panose="02020603050405020304" pitchFamily="18" charset="0"/>
                  <a:cs typeface="Times New Roman" panose="02020603050405020304" pitchFamily="18" charset="0"/>
                </a:endParaRPr>
              </a:p>
              <a:p>
                <a:pPr marL="139700" indent="0" algn="just">
                  <a:buNone/>
                </a:pPr>
                <a:r>
                  <a:rPr lang="en-US" sz="2200" b="1" dirty="0">
                    <a:latin typeface="Times New Roman" panose="02020603050405020304" pitchFamily="18" charset="0"/>
                    <a:cs typeface="Times New Roman" panose="02020603050405020304" pitchFamily="18" charset="0"/>
                  </a:rPr>
                  <a:t>2. </a:t>
                </a:r>
                <a:r>
                  <a:rPr lang="en-US" sz="2200" dirty="0" err="1">
                    <a:latin typeface="Times New Roman" panose="02020603050405020304" pitchFamily="18" charset="0"/>
                    <a:cs typeface="Times New Roman" panose="02020603050405020304" pitchFamily="18" charset="0"/>
                  </a:rPr>
                  <a:t>Vì</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đàn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ghi</a:t>
                </a:r>
                <a:r>
                  <a:rPr lang="en-US" sz="2200" dirty="0">
                    <a:latin typeface="Times New Roman" panose="02020603050405020304" pitchFamily="18" charset="0"/>
                    <a:cs typeface="Times New Roman" panose="02020603050405020304" pitchFamily="18" charset="0"/>
                  </a:rPr>
                  <a:t> ta </a:t>
                </a:r>
                <a:r>
                  <a:rPr lang="en-US" sz="2200" dirty="0" err="1">
                    <a:latin typeface="Times New Roman" panose="02020603050405020304" pitchFamily="18" charset="0"/>
                    <a:cs typeface="Times New Roman" panose="02020603050405020304" pitchFamily="18" charset="0"/>
                  </a:rPr>
                  <a:t>điện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đặc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hộp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cộng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hưởng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mà</a:t>
                </a:r>
                <a:r>
                  <a:rPr lang="en-US" sz="2200" dirty="0">
                    <a:latin typeface="Times New Roman" panose="02020603050405020304" pitchFamily="18" charset="0"/>
                    <a:cs typeface="Times New Roman" panose="02020603050405020304" pitchFamily="18" charset="0"/>
                  </a:rPr>
                  <a:t> ta </a:t>
                </a:r>
                <a:r>
                  <a:rPr lang="en-US" sz="2200" dirty="0" err="1">
                    <a:latin typeface="Times New Roman" panose="02020603050405020304" pitchFamily="18" charset="0"/>
                    <a:cs typeface="Times New Roman" panose="02020603050405020304" pitchFamily="18" charset="0"/>
                  </a:rPr>
                  <a:t>vẫn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nghe</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âm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thanh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dây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đàn</a:t>
                </a:r>
                <a:r>
                  <a:rPr lang="en-US" sz="2200" dirty="0">
                    <a:latin typeface="Times New Roman" panose="02020603050405020304" pitchFamily="18" charset="0"/>
                    <a:cs typeface="Times New Roman" panose="02020603050405020304" pitchFamily="18" charset="0"/>
                  </a:rPr>
                  <a:t>?</a:t>
                </a:r>
                <a:endParaRPr lang="vi-VN" sz="2200" dirty="0">
                  <a:latin typeface="Times New Roman" panose="02020603050405020304" pitchFamily="18" charset="0"/>
                  <a:cs typeface="Times New Roman" panose="02020603050405020304" pitchFamily="18" charset="0"/>
                </a:endParaRPr>
              </a:p>
              <a:p>
                <a:pPr marL="139700" indent="0" algn="just">
                  <a:buNone/>
                </a:pPr>
                <a:r>
                  <a:rPr lang="en-US" sz="2200" b="1" dirty="0">
                    <a:latin typeface="Times New Roman" panose="02020603050405020304" pitchFamily="18" charset="0"/>
                    <a:cs typeface="Times New Roman" panose="02020603050405020304" pitchFamily="18" charset="0"/>
                  </a:rPr>
                  <a:t>3. </a:t>
                </a:r>
                <a:r>
                  <a:rPr lang="en-US" sz="2200" dirty="0">
                    <a:latin typeface="Times New Roman" panose="02020603050405020304" pitchFamily="18" charset="0"/>
                    <a:cs typeface="Times New Roman" panose="02020603050405020304" pitchFamily="18" charset="0"/>
                  </a:rPr>
                  <a:t>Vân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biểu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suất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ứng</a:t>
                </a:r>
                <a:r>
                  <a:rPr lang="en-US" sz="2200" dirty="0">
                    <a:latin typeface="Times New Roman" panose="02020603050405020304" pitchFamily="18" charset="0"/>
                    <a:cs typeface="Times New Roman" panose="02020603050405020304" pitchFamily="18" charset="0"/>
                  </a:rPr>
                  <a:t>:</a:t>
                </a:r>
                <a:r>
                  <a:rPr lang="vi-VN" sz="2200" dirty="0">
                    <a:solidFill>
                      <a:schemeClr val="accent2">
                        <a:lumMod val="25000"/>
                      </a:schemeClr>
                    </a:solidFill>
                    <a:latin typeface="Times New Roman" panose="02020603050405020304" pitchFamily="18" charset="0"/>
                    <a:cs typeface="Times New Roman" panose="02020603050405020304" pitchFamily="18" charset="0"/>
                  </a:rPr>
                  <a:t> </a:t>
                </a:r>
                <a:endParaRPr lang="en-US" sz="2200" i="1">
                  <a:solidFill>
                    <a:schemeClr val="accent2">
                      <a:lumMod val="25000"/>
                    </a:schemeClr>
                  </a:solidFill>
                  <a:latin typeface="Cambria Math" panose="02040503050406030204" pitchFamily="18" charset="0"/>
                </a:endParaRPr>
              </a:p>
              <a:p>
                <a:pPr marL="139700" indent="0" algn="just">
                  <a:buNone/>
                </a:pPr>
                <a14:m>
                  <m:oMathPara xmlns:m="http://schemas.openxmlformats.org/officeDocument/2006/math">
                    <m:oMathParaPr>
                      <m:jc m:val="centerGroup"/>
                    </m:oMathParaPr>
                    <m:oMath xmlns:m="http://schemas.openxmlformats.org/officeDocument/2006/math">
                      <m:sSub>
                        <m:sSubPr>
                          <m:ctrlPr>
                            <a:rPr lang="vi-VN" sz="2200" i="1">
                              <a:solidFill>
                                <a:schemeClr val="accent2">
                                  <a:lumMod val="25000"/>
                                </a:schemeClr>
                              </a:solidFill>
                              <a:latin typeface="Cambria Math" panose="02040503050406030204" pitchFamily="18" charset="0"/>
                            </a:rPr>
                          </m:ctrlPr>
                        </m:sSubPr>
                        <m:e>
                          <m:r>
                            <m:rPr>
                              <m:sty m:val="p"/>
                            </m:rPr>
                            <a:rPr lang="vi-VN" sz="2200" i="1">
                              <a:solidFill>
                                <a:schemeClr val="accent2">
                                  <a:lumMod val="25000"/>
                                </a:schemeClr>
                              </a:solidFill>
                              <a:latin typeface="Cambria Math" panose="02040503050406030204" pitchFamily="18" charset="0"/>
                            </a:rPr>
                            <m:t>e</m:t>
                          </m:r>
                        </m:e>
                        <m:sub>
                          <m:r>
                            <m:rPr>
                              <m:sty m:val="p"/>
                            </m:rPr>
                            <a:rPr lang="vi-VN" sz="2200" i="1">
                              <a:solidFill>
                                <a:schemeClr val="accent2">
                                  <a:lumMod val="25000"/>
                                </a:schemeClr>
                              </a:solidFill>
                              <a:latin typeface="Cambria Math" panose="02040503050406030204" pitchFamily="18" charset="0"/>
                            </a:rPr>
                            <m:t>c</m:t>
                          </m:r>
                        </m:sub>
                      </m:sSub>
                      <m:r>
                        <a:rPr lang="vi-VN" sz="2200" i="1">
                          <a:solidFill>
                            <a:schemeClr val="accent2">
                              <a:lumMod val="25000"/>
                            </a:schemeClr>
                          </a:solidFill>
                          <a:latin typeface="Cambria Math" panose="02040503050406030204" pitchFamily="18" charset="0"/>
                        </a:rPr>
                        <m:t>=−</m:t>
                      </m:r>
                      <m:r>
                        <m:rPr>
                          <m:sty m:val="p"/>
                        </m:rPr>
                        <a:rPr lang="vi-VN" sz="2200" i="1">
                          <a:solidFill>
                            <a:schemeClr val="accent2">
                              <a:lumMod val="25000"/>
                            </a:schemeClr>
                          </a:solidFill>
                          <a:latin typeface="Cambria Math" panose="02040503050406030204" pitchFamily="18" charset="0"/>
                        </a:rPr>
                        <m:t>N</m:t>
                      </m:r>
                      <m:f>
                        <m:fPr>
                          <m:ctrlPr>
                            <a:rPr lang="vi-VN" sz="2200" i="1">
                              <a:solidFill>
                                <a:schemeClr val="accent2">
                                  <a:lumMod val="25000"/>
                                </a:schemeClr>
                              </a:solidFill>
                              <a:latin typeface="Cambria Math" panose="02040503050406030204" pitchFamily="18" charset="0"/>
                            </a:rPr>
                          </m:ctrlPr>
                        </m:fPr>
                        <m:num>
                          <m:r>
                            <a:rPr lang="vi-VN" sz="2200" i="1">
                              <a:solidFill>
                                <a:schemeClr val="accent2">
                                  <a:lumMod val="25000"/>
                                </a:schemeClr>
                              </a:solidFill>
                              <a:latin typeface="Cambria Math" panose="02040503050406030204" pitchFamily="18" charset="0"/>
                              <a:ea typeface="Cambria Math" panose="02040503050406030204" pitchFamily="18" charset="0"/>
                            </a:rPr>
                            <m:t>∆</m:t>
                          </m:r>
                          <m:r>
                            <m:rPr>
                              <m:sty m:val="p"/>
                            </m:rPr>
                            <a:rPr lang="el-GR" sz="2200" i="1">
                              <a:solidFill>
                                <a:schemeClr val="accent2">
                                  <a:lumMod val="25000"/>
                                </a:schemeClr>
                              </a:solidFill>
                              <a:latin typeface="Cambria Math" panose="02040503050406030204" pitchFamily="18" charset="0"/>
                              <a:ea typeface="Cambria Math" panose="02040503050406030204" pitchFamily="18" charset="0"/>
                            </a:rPr>
                            <m:t>Φ</m:t>
                          </m:r>
                        </m:num>
                        <m:den>
                          <m:r>
                            <a:rPr lang="vi-VN" sz="2200" i="1">
                              <a:solidFill>
                                <a:schemeClr val="accent2">
                                  <a:lumMod val="25000"/>
                                </a:schemeClr>
                              </a:solidFill>
                              <a:latin typeface="Cambria Math" panose="02040503050406030204" pitchFamily="18" charset="0"/>
                              <a:ea typeface="Cambria Math" panose="02040503050406030204" pitchFamily="18" charset="0"/>
                            </a:rPr>
                            <m:t>∆</m:t>
                          </m:r>
                          <m:r>
                            <m:rPr>
                              <m:sty m:val="p"/>
                            </m:rPr>
                            <a:rPr lang="vi-VN" sz="2200" i="1">
                              <a:solidFill>
                                <a:schemeClr val="accent2">
                                  <a:lumMod val="25000"/>
                                </a:schemeClr>
                              </a:solidFill>
                              <a:latin typeface="Cambria Math" panose="02040503050406030204" pitchFamily="18" charset="0"/>
                              <a:ea typeface="Cambria Math" panose="02040503050406030204" pitchFamily="18" charset="0"/>
                            </a:rPr>
                            <m:t>t</m:t>
                          </m:r>
                        </m:den>
                      </m:f>
                    </m:oMath>
                  </m:oMathPara>
                </a14:m>
                <a:endParaRPr lang="en-US" sz="2200">
                  <a:solidFill>
                    <a:schemeClr val="accent2">
                      <a:lumMod val="25000"/>
                    </a:schemeClr>
                  </a:solidFill>
                  <a:latin typeface="Times New Roman" panose="02020603050405020304" pitchFamily="18" charset="0"/>
                  <a:ea typeface="Cambria Math" panose="02040503050406030204" pitchFamily="18" charset="0"/>
                </a:endParaRPr>
              </a:p>
              <a:p>
                <a:pPr marL="139700" indent="0" algn="just">
                  <a:buNone/>
                </a:pP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hãy</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giải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thích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sao</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gảy</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dây</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đàn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mạnh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hoặc</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nhẹ</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thì</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to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âm</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thay</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đổi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tương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ứng</a:t>
                </a:r>
                <a:endParaRPr lang="en-US" sz="2200" dirty="0">
                  <a:latin typeface="Times New Roman" panose="02020603050405020304" pitchFamily="18" charset="0"/>
                  <a:cs typeface="Times New Roman" panose="02020603050405020304" pitchFamily="18" charset="0"/>
                </a:endParaRPr>
              </a:p>
            </p:txBody>
          </p:sp>
        </mc:Choice>
        <mc:Fallback xmlns="">
          <p:sp>
            <p:nvSpPr>
              <p:cNvPr id="2" name="TextBox 1" descr="n252 Fb Thu Huong Pham"/>
              <p:cNvSpPr txBox="1">
                <a:spLocks noRot="1" noChangeAspect="1" noMove="1" noResize="1" noEditPoints="1" noAdjustHandles="1" noChangeArrowheads="1" noChangeShapeType="1" noTextEdit="1"/>
              </p:cNvSpPr>
              <p:nvPr/>
            </p:nvSpPr>
            <p:spPr>
              <a:xfrm>
                <a:off x="5124259" y="704229"/>
                <a:ext cx="3924387" cy="4452437"/>
              </a:xfrm>
              <a:prstGeom prst="rect">
                <a:avLst/>
              </a:prstGeom>
              <a:blipFill>
                <a:blip r:embed="rId6"/>
                <a:stretch>
                  <a:fillRect t="-959" r="-2177" b="-1918"/>
                </a:stretch>
              </a:blipFill>
            </p:spPr>
            <p:txBody>
              <a:bodyPr/>
              <a:lstStyle/>
              <a:p>
                <a:r>
                  <a:rPr lang="en-US">
                    <a:noFill/>
                  </a:rPr>
                  <a:t> </a:t>
                </a:r>
              </a:p>
            </p:txBody>
          </p:sp>
        </mc:Fallback>
      </mc:AlternateContent>
    </p:spTree>
    <p:extLst>
      <p:ext uri="{BB962C8B-B14F-4D97-AF65-F5344CB8AC3E}">
        <p14:creationId xmlns:p14="http://schemas.microsoft.com/office/powerpoint/2010/main" val="2825109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03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42" name="Google Shape;242;p36" descr="n252 Fb Thu Huong Pham"/>
          <p:cNvPicPr preferRelativeResize="0"/>
          <p:nvPr/>
        </p:nvPicPr>
        <p:blipFill>
          <a:blip r:embed="rId3">
            <a:alphaModFix/>
          </a:blip>
          <a:stretch>
            <a:fillRect/>
          </a:stretch>
        </p:blipFill>
        <p:spPr>
          <a:xfrm>
            <a:off x="7870396" y="280466"/>
            <a:ext cx="527400" cy="590332"/>
          </a:xfrm>
          <a:prstGeom prst="rect">
            <a:avLst/>
          </a:prstGeom>
          <a:noFill/>
          <a:ln>
            <a:noFill/>
          </a:ln>
        </p:spPr>
      </p:pic>
      <p:pic>
        <p:nvPicPr>
          <p:cNvPr id="243" name="Google Shape;243;p36" descr="n252 Fb Thu Huong Pham"/>
          <p:cNvPicPr preferRelativeResize="0"/>
          <p:nvPr/>
        </p:nvPicPr>
        <p:blipFill>
          <a:blip r:embed="rId4">
            <a:alphaModFix/>
          </a:blip>
          <a:stretch>
            <a:fillRect/>
          </a:stretch>
        </p:blipFill>
        <p:spPr>
          <a:xfrm rot="-351163" flipH="1">
            <a:off x="8586604" y="4635799"/>
            <a:ext cx="342737" cy="383626"/>
          </a:xfrm>
          <a:prstGeom prst="rect">
            <a:avLst/>
          </a:prstGeom>
          <a:noFill/>
          <a:ln>
            <a:noFill/>
          </a:ln>
        </p:spPr>
      </p:pic>
      <p:sp>
        <p:nvSpPr>
          <p:cNvPr id="3" name="TextBox 2" descr="n252 Fb Thu Huong Pham"/>
          <p:cNvSpPr txBox="1"/>
          <p:nvPr/>
        </p:nvSpPr>
        <p:spPr>
          <a:xfrm>
            <a:off x="294192" y="606238"/>
            <a:ext cx="5937312" cy="2308324"/>
          </a:xfrm>
          <a:prstGeom prst="rect">
            <a:avLst/>
          </a:prstGeom>
          <a:noFill/>
        </p:spPr>
        <p:txBody>
          <a:bodyPr wrap="square" rtlCol="0">
            <a:spAutoFit/>
          </a:bodyPr>
          <a:lstStyle/>
          <a:p>
            <a:pPr algn="just"/>
            <a:r>
              <a:rPr lang="vi-VN" sz="2400" dirty="0">
                <a:solidFill>
                  <a:schemeClr val="accent1">
                    <a:lumMod val="25000"/>
                  </a:schemeClr>
                </a:solidFill>
                <a:latin typeface="Cambria" panose="02040503050406030204" pitchFamily="18" charset="0"/>
                <a:ea typeface="Cambria" panose="02040503050406030204" pitchFamily="18" charset="0"/>
              </a:rPr>
              <a:t>Ba bộ phận chính của đàn guitar điện là thùng đàn, cần đàn và đầu đàn được làm bằng gỗ. Tùy thuộc vào yêu cầu, âm thanh cũng như đặc điểm thiết kế của từng cây đàn mà loại gỗ sử dụng cho các bộ phận cũng khác nhau.</a:t>
            </a:r>
          </a:p>
        </p:txBody>
      </p:sp>
      <p:sp>
        <p:nvSpPr>
          <p:cNvPr id="13" name="Google Shape;240;p36" descr="n252 Fb Thu Huong Pham"/>
          <p:cNvSpPr txBox="1">
            <a:spLocks noGrp="1"/>
          </p:cNvSpPr>
          <p:nvPr>
            <p:ph type="title" idx="2"/>
          </p:nvPr>
        </p:nvSpPr>
        <p:spPr>
          <a:xfrm>
            <a:off x="278588" y="-28745"/>
            <a:ext cx="6061298" cy="634983"/>
          </a:xfrm>
          <a:prstGeom prst="rect">
            <a:avLst/>
          </a:prstGeom>
        </p:spPr>
        <p:txBody>
          <a:bodyPr spcFirstLastPara="1" wrap="square" lIns="91425" tIns="91425" rIns="91425" bIns="91425" anchor="t" anchorCtr="0">
            <a:noAutofit/>
          </a:bodyPr>
          <a:lstStyle/>
          <a:p>
            <a:pPr lvl="0"/>
            <a:r>
              <a:rPr lang="vi-VN" sz="4000" dirty="0">
                <a:latin typeface="Cambria" panose="02040503050406030204" pitchFamily="18" charset="0"/>
                <a:ea typeface="Cambria" panose="02040503050406030204" pitchFamily="18" charset="0"/>
              </a:rPr>
              <a:t>Cấu tạo của đàn ghita điện.</a:t>
            </a:r>
            <a:endParaRPr sz="4000" dirty="0">
              <a:latin typeface="Cambria" panose="02040503050406030204" pitchFamily="18" charset="0"/>
              <a:ea typeface="Cambria" panose="02040503050406030204" pitchFamily="18" charset="0"/>
            </a:endParaRPr>
          </a:p>
        </p:txBody>
      </p:sp>
      <p:sp>
        <p:nvSpPr>
          <p:cNvPr id="14" name="Google Shape;240;p36" descr="n252 Fb Thu Huong Pham"/>
          <p:cNvSpPr txBox="1">
            <a:spLocks noGrp="1"/>
          </p:cNvSpPr>
          <p:nvPr>
            <p:ph type="title" idx="2"/>
          </p:nvPr>
        </p:nvSpPr>
        <p:spPr>
          <a:xfrm>
            <a:off x="278588" y="2724763"/>
            <a:ext cx="9027042" cy="653339"/>
          </a:xfrm>
          <a:prstGeom prst="rect">
            <a:avLst/>
          </a:prstGeom>
        </p:spPr>
        <p:txBody>
          <a:bodyPr spcFirstLastPara="1" wrap="square" lIns="91425" tIns="91425" rIns="91425" bIns="91425" anchor="t" anchorCtr="0">
            <a:noAutofit/>
          </a:bodyPr>
          <a:lstStyle/>
          <a:p>
            <a:pPr lvl="0" algn="just"/>
            <a:r>
              <a:rPr lang="vi-VN" sz="3800" dirty="0">
                <a:latin typeface="Cambria" panose="02040503050406030204" pitchFamily="18" charset="0"/>
                <a:ea typeface="Cambria" panose="02040503050406030204" pitchFamily="18" charset="0"/>
              </a:rPr>
              <a:t>Nguyên tắc hoạt động của đàn ghita điện.</a:t>
            </a:r>
            <a:endParaRPr sz="3800" dirty="0">
              <a:latin typeface="Cambria" panose="02040503050406030204" pitchFamily="18" charset="0"/>
              <a:ea typeface="Cambria" panose="02040503050406030204" pitchFamily="18" charset="0"/>
            </a:endParaRPr>
          </a:p>
        </p:txBody>
      </p:sp>
      <p:sp>
        <p:nvSpPr>
          <p:cNvPr id="15" name="TextBox 14" descr="n252 Fb Thu Huong Pham"/>
          <p:cNvSpPr txBox="1"/>
          <p:nvPr/>
        </p:nvSpPr>
        <p:spPr>
          <a:xfrm>
            <a:off x="294192" y="3342901"/>
            <a:ext cx="8653816" cy="1569660"/>
          </a:xfrm>
          <a:prstGeom prst="rect">
            <a:avLst/>
          </a:prstGeom>
          <a:noFill/>
        </p:spPr>
        <p:txBody>
          <a:bodyPr wrap="square" rtlCol="0">
            <a:spAutoFit/>
          </a:bodyPr>
          <a:lstStyle/>
          <a:p>
            <a:pPr algn="just"/>
            <a:r>
              <a:rPr lang="vi-VN" sz="2400" dirty="0">
                <a:solidFill>
                  <a:schemeClr val="accent1">
                    <a:lumMod val="25000"/>
                  </a:schemeClr>
                </a:solidFill>
                <a:latin typeface="Cambria" panose="02040503050406030204" pitchFamily="18" charset="0"/>
                <a:ea typeface="Cambria" panose="02040503050406030204" pitchFamily="18" charset="0"/>
              </a:rPr>
              <a:t>Guitar điện hoạt động dựa trên nguyên lý chuyển đổi âm thanh thành các tín hiệu điện. Khi dây đàn rung, nó tạo ra sóng âm, và các pickup trên guitar sẽ bắt tín hiệu này và chuyển đổi nó thành tín hiệu điện.</a:t>
            </a:r>
          </a:p>
        </p:txBody>
      </p:sp>
      <p:pic>
        <p:nvPicPr>
          <p:cNvPr id="4" name="Picture 3" descr="n252 Fb Thu Huong Pham"/>
          <p:cNvPicPr>
            <a:picLocks noChangeAspect="1"/>
          </p:cNvPicPr>
          <p:nvPr/>
        </p:nvPicPr>
        <p:blipFill>
          <a:blip r:embed="rId5"/>
          <a:stretch>
            <a:fillRect/>
          </a:stretch>
        </p:blipFill>
        <p:spPr>
          <a:xfrm>
            <a:off x="6355490" y="1007669"/>
            <a:ext cx="2498461" cy="1433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77239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6" descr="n252 Fb Thu Huong Pham"/>
          <p:cNvSpPr txBox="1">
            <a:spLocks noGrp="1"/>
          </p:cNvSpPr>
          <p:nvPr>
            <p:ph type="title"/>
          </p:nvPr>
        </p:nvSpPr>
        <p:spPr>
          <a:xfrm>
            <a:off x="713225" y="2520400"/>
            <a:ext cx="5380394" cy="84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6600" dirty="0"/>
              <a:t>LUYỆN TẬP</a:t>
            </a:r>
            <a:endParaRPr sz="6600" dirty="0"/>
          </a:p>
        </p:txBody>
      </p:sp>
      <p:sp>
        <p:nvSpPr>
          <p:cNvPr id="240" name="Google Shape;240;p36" descr="n252 Fb Thu Huong Pham"/>
          <p:cNvSpPr txBox="1">
            <a:spLocks noGrp="1"/>
          </p:cNvSpPr>
          <p:nvPr>
            <p:ph type="title" idx="2"/>
          </p:nvPr>
        </p:nvSpPr>
        <p:spPr>
          <a:xfrm>
            <a:off x="713225" y="1478775"/>
            <a:ext cx="5067600" cy="84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03</a:t>
            </a:r>
            <a:endParaRPr dirty="0"/>
          </a:p>
        </p:txBody>
      </p:sp>
      <p:pic>
        <p:nvPicPr>
          <p:cNvPr id="242" name="Google Shape;242;p36" descr="n252 Fb Thu Huong Pham"/>
          <p:cNvPicPr preferRelativeResize="0"/>
          <p:nvPr/>
        </p:nvPicPr>
        <p:blipFill>
          <a:blip r:embed="rId3">
            <a:alphaModFix/>
          </a:blip>
          <a:stretch>
            <a:fillRect/>
          </a:stretch>
        </p:blipFill>
        <p:spPr>
          <a:xfrm>
            <a:off x="7839400" y="539500"/>
            <a:ext cx="527400" cy="590332"/>
          </a:xfrm>
          <a:prstGeom prst="rect">
            <a:avLst/>
          </a:prstGeom>
          <a:noFill/>
          <a:ln>
            <a:noFill/>
          </a:ln>
        </p:spPr>
      </p:pic>
      <p:pic>
        <p:nvPicPr>
          <p:cNvPr id="243" name="Google Shape;243;p36" descr="n252 Fb Thu Huong Pham"/>
          <p:cNvPicPr preferRelativeResize="0"/>
          <p:nvPr/>
        </p:nvPicPr>
        <p:blipFill>
          <a:blip r:embed="rId4">
            <a:alphaModFix/>
          </a:blip>
          <a:stretch>
            <a:fillRect/>
          </a:stretch>
        </p:blipFill>
        <p:spPr>
          <a:xfrm rot="-351163" flipH="1">
            <a:off x="5936394" y="4170849"/>
            <a:ext cx="342737" cy="383626"/>
          </a:xfrm>
          <a:prstGeom prst="rect">
            <a:avLst/>
          </a:prstGeom>
          <a:noFill/>
          <a:ln>
            <a:noFill/>
          </a:ln>
        </p:spPr>
      </p:pic>
      <p:pic>
        <p:nvPicPr>
          <p:cNvPr id="244" name="Google Shape;244;p36" descr="n252 Fb Thu Huong Pham"/>
          <p:cNvPicPr preferRelativeResize="0"/>
          <p:nvPr/>
        </p:nvPicPr>
        <p:blipFill>
          <a:blip r:embed="rId3">
            <a:alphaModFix/>
          </a:blip>
          <a:stretch>
            <a:fillRect/>
          </a:stretch>
        </p:blipFill>
        <p:spPr>
          <a:xfrm rot="-3932765">
            <a:off x="5114548" y="1171863"/>
            <a:ext cx="330653" cy="370120"/>
          </a:xfrm>
          <a:prstGeom prst="rect">
            <a:avLst/>
          </a:prstGeom>
          <a:noFill/>
          <a:ln>
            <a:noFill/>
          </a:ln>
        </p:spPr>
      </p:pic>
      <p:pic>
        <p:nvPicPr>
          <p:cNvPr id="245" name="Google Shape;245;p36" descr="n252 Fb Thu Huong Pham"/>
          <p:cNvPicPr preferRelativeResize="0"/>
          <p:nvPr/>
        </p:nvPicPr>
        <p:blipFill>
          <a:blip r:embed="rId5">
            <a:alphaModFix/>
          </a:blip>
          <a:stretch>
            <a:fillRect/>
          </a:stretch>
        </p:blipFill>
        <p:spPr>
          <a:xfrm flipH="1">
            <a:off x="6176421" y="1913811"/>
            <a:ext cx="3026250" cy="3229689"/>
          </a:xfrm>
          <a:prstGeom prst="rect">
            <a:avLst/>
          </a:prstGeom>
          <a:noFill/>
          <a:ln>
            <a:noFill/>
          </a:ln>
        </p:spPr>
      </p:pic>
    </p:spTree>
    <p:extLst>
      <p:ext uri="{BB962C8B-B14F-4D97-AF65-F5344CB8AC3E}">
        <p14:creationId xmlns:p14="http://schemas.microsoft.com/office/powerpoint/2010/main" val="1826081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65" descr="n252 Fb Thu Huong Pham"/>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vi-VN" sz="2400" b="1" dirty="0">
                <a:effectLst/>
                <a:ea typeface="Times New Roman" panose="02020603050405020304" pitchFamily="18" charset="0"/>
              </a:rPr>
              <a:t>Quan sát hình ảnh, cho biết tên của những thiết bị, dụng cụ. Từ đó, vận dụng kiến thức về hiện tượng cảm ứng điện từ để trình bày sơ lược về nguyên tắc hoạt động của chúng</a:t>
            </a:r>
            <a:endParaRPr sz="3600" b="1" dirty="0"/>
          </a:p>
        </p:txBody>
      </p:sp>
      <p:pic>
        <p:nvPicPr>
          <p:cNvPr id="5" name="Picture 4" descr="n252 Fb Thu Huong Pham">
            <a:extLst>
              <a:ext uri="{FF2B5EF4-FFF2-40B4-BE49-F238E27FC236}">
                <a16:creationId xmlns:a16="http://schemas.microsoft.com/office/drawing/2014/main" id="{211BB06F-B2B8-22FD-621E-0242363A87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5110" y="1951990"/>
            <a:ext cx="1870075" cy="1219200"/>
          </a:xfrm>
          <a:prstGeom prst="rect">
            <a:avLst/>
          </a:prstGeom>
          <a:ln>
            <a:noFill/>
          </a:ln>
          <a:effectLst>
            <a:softEdge rad="112500"/>
          </a:effectLst>
        </p:spPr>
      </p:pic>
      <p:pic>
        <p:nvPicPr>
          <p:cNvPr id="6" name="Picture 5" descr="n252 Fb Thu Huong Pham">
            <a:extLst>
              <a:ext uri="{FF2B5EF4-FFF2-40B4-BE49-F238E27FC236}">
                <a16:creationId xmlns:a16="http://schemas.microsoft.com/office/drawing/2014/main" id="{27A6FB7B-17DB-84F2-7EA8-E3046E85236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8748" y="1951990"/>
            <a:ext cx="1362075" cy="1239520"/>
          </a:xfrm>
          <a:prstGeom prst="rect">
            <a:avLst/>
          </a:prstGeom>
          <a:ln>
            <a:noFill/>
          </a:ln>
          <a:effectLst>
            <a:softEdge rad="112500"/>
          </a:effectLst>
        </p:spPr>
      </p:pic>
      <p:pic>
        <p:nvPicPr>
          <p:cNvPr id="7" name="Picture 6" descr="n252 Fb Thu Huong Pham">
            <a:extLst>
              <a:ext uri="{FF2B5EF4-FFF2-40B4-BE49-F238E27FC236}">
                <a16:creationId xmlns:a16="http://schemas.microsoft.com/office/drawing/2014/main" id="{9178EB3B-EA54-C2D1-FE27-F5DAFA7EE52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80290" y="1799590"/>
            <a:ext cx="1489075" cy="1524000"/>
          </a:xfrm>
          <a:prstGeom prst="rect">
            <a:avLst/>
          </a:prstGeom>
          <a:ln>
            <a:noFill/>
          </a:ln>
          <a:effectLst>
            <a:softEdge rad="112500"/>
          </a:effectLst>
        </p:spPr>
      </p:pic>
      <p:pic>
        <p:nvPicPr>
          <p:cNvPr id="8" name="Picture 7" descr="n252 Fb Thu Huong Pham">
            <a:extLst>
              <a:ext uri="{FF2B5EF4-FFF2-40B4-BE49-F238E27FC236}">
                <a16:creationId xmlns:a16="http://schemas.microsoft.com/office/drawing/2014/main" id="{11BAD0A9-59CA-EB2D-25B1-2ADEDC6D053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90676" y="1799590"/>
            <a:ext cx="2146935" cy="1260475"/>
          </a:xfrm>
          <a:prstGeom prst="rect">
            <a:avLst/>
          </a:prstGeom>
          <a:ln>
            <a:noFill/>
          </a:ln>
          <a:effectLst>
            <a:softEdge rad="112500"/>
          </a:effectLst>
        </p:spPr>
      </p:pic>
      <p:pic>
        <p:nvPicPr>
          <p:cNvPr id="9" name="Picture 8" descr="n252 Fb Thu Huong Pham">
            <a:extLst>
              <a:ext uri="{FF2B5EF4-FFF2-40B4-BE49-F238E27FC236}">
                <a16:creationId xmlns:a16="http://schemas.microsoft.com/office/drawing/2014/main" id="{576E54B4-336D-585D-DF9E-05590A3A886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8296" y="3171190"/>
            <a:ext cx="1703705" cy="1703705"/>
          </a:xfrm>
          <a:prstGeom prst="rect">
            <a:avLst/>
          </a:prstGeom>
          <a:ln>
            <a:noFill/>
          </a:ln>
          <a:effectLst>
            <a:softEdge rad="112500"/>
          </a:effectLst>
        </p:spPr>
      </p:pic>
      <p:pic>
        <p:nvPicPr>
          <p:cNvPr id="10" name="Picture 9" descr="n252 Fb Thu Huong Pham">
            <a:extLst>
              <a:ext uri="{FF2B5EF4-FFF2-40B4-BE49-F238E27FC236}">
                <a16:creationId xmlns:a16="http://schemas.microsoft.com/office/drawing/2014/main" id="{3A6243A0-E9EB-E8ED-5D89-8293B15896A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08896" y="3288982"/>
            <a:ext cx="1468120" cy="1468120"/>
          </a:xfrm>
          <a:prstGeom prst="rect">
            <a:avLst/>
          </a:prstGeom>
          <a:ln>
            <a:noFill/>
          </a:ln>
          <a:effectLst>
            <a:softEdge rad="112500"/>
          </a:effectLst>
        </p:spPr>
      </p:pic>
      <p:pic>
        <p:nvPicPr>
          <p:cNvPr id="11" name="Picture 10" descr="n252 Fb Thu Huong Pham">
            <a:extLst>
              <a:ext uri="{FF2B5EF4-FFF2-40B4-BE49-F238E27FC236}">
                <a16:creationId xmlns:a16="http://schemas.microsoft.com/office/drawing/2014/main" id="{438481DF-9D26-A8C5-3171-E5FD22DBCC7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741859" y="3132137"/>
            <a:ext cx="1765935" cy="1765935"/>
          </a:xfrm>
          <a:prstGeom prst="rect">
            <a:avLst/>
          </a:prstGeom>
          <a:ln>
            <a:noFill/>
          </a:ln>
          <a:effectLst>
            <a:softEdge rad="112500"/>
          </a:effectLst>
        </p:spPr>
      </p:pic>
      <p:pic>
        <p:nvPicPr>
          <p:cNvPr id="12" name="Picture 11" descr="n252 Fb Thu Huong Pham">
            <a:extLst>
              <a:ext uri="{FF2B5EF4-FFF2-40B4-BE49-F238E27FC236}">
                <a16:creationId xmlns:a16="http://schemas.microsoft.com/office/drawing/2014/main" id="{A2FE6581-C654-625C-8687-C42C8DBB3A2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925943" y="3221672"/>
            <a:ext cx="1676400" cy="1676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63" descr="n252 Fb Thu Huong Pham"/>
          <p:cNvSpPr/>
          <p:nvPr/>
        </p:nvSpPr>
        <p:spPr>
          <a:xfrm>
            <a:off x="3296093" y="982387"/>
            <a:ext cx="5720316" cy="3727836"/>
          </a:xfrm>
          <a:prstGeom prst="roundRect">
            <a:avLst>
              <a:gd name="adj" fmla="val 7349"/>
            </a:avLst>
          </a:prstGeom>
          <a:solidFill>
            <a:schemeClr val="accent4"/>
          </a:solidFill>
          <a:ln>
            <a:noFill/>
          </a:ln>
          <a:effectLst>
            <a:outerShdw blurRad="357188" algn="bl" rotWithShape="0">
              <a:schemeClr val="l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3" descr="n252 Fb Thu Huong Pham"/>
          <p:cNvSpPr txBox="1">
            <a:spLocks noGrp="1"/>
          </p:cNvSpPr>
          <p:nvPr>
            <p:ph type="title"/>
          </p:nvPr>
        </p:nvSpPr>
        <p:spPr>
          <a:xfrm>
            <a:off x="1576165" y="169751"/>
            <a:ext cx="4381289"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000" b="1" dirty="0"/>
              <a:t>MÁY PHÁT ĐIỆN</a:t>
            </a:r>
            <a:endParaRPr sz="4000" b="1" dirty="0"/>
          </a:p>
        </p:txBody>
      </p:sp>
      <p:sp>
        <p:nvSpPr>
          <p:cNvPr id="720" name="Google Shape;720;p63" descr="n252 Fb Thu Huong Pham"/>
          <p:cNvSpPr txBox="1">
            <a:spLocks noGrp="1"/>
          </p:cNvSpPr>
          <p:nvPr>
            <p:ph type="subTitle" idx="1"/>
          </p:nvPr>
        </p:nvSpPr>
        <p:spPr>
          <a:xfrm>
            <a:off x="3157869" y="982387"/>
            <a:ext cx="5858540" cy="3557715"/>
          </a:xfrm>
          <a:prstGeom prst="rect">
            <a:avLst/>
          </a:prstGeom>
        </p:spPr>
        <p:txBody>
          <a:bodyPr spcFirstLastPara="1" wrap="square" lIns="91425" tIns="91425" rIns="91425" bIns="91425" anchor="t" anchorCtr="0">
            <a:noAutofit/>
          </a:bodyPr>
          <a:lstStyle/>
          <a:p>
            <a:pPr algn="just">
              <a:lnSpc>
                <a:spcPct val="115000"/>
              </a:lnSpc>
            </a:pPr>
            <a:r>
              <a:rPr lang="vi-VN" sz="2800" dirty="0">
                <a:solidFill>
                  <a:schemeClr val="bg2"/>
                </a:solidFill>
                <a:effectLst/>
                <a:ea typeface="Times New Roman" panose="02020603050405020304" pitchFamily="18" charset="0"/>
                <a:cs typeface="Times New Roman" panose="02020603050405020304" pitchFamily="18" charset="0"/>
              </a:rPr>
              <a:t>Máy phát điện sử dụng hiện tượng cảm ứng điện từ để chuyển đổi năng lượng cơ học (từ </a:t>
            </a:r>
            <a:r>
              <a:rPr lang="vi-VN" sz="2800" dirty="0" err="1">
                <a:solidFill>
                  <a:schemeClr val="bg2"/>
                </a:solidFill>
                <a:effectLst/>
                <a:ea typeface="Times New Roman" panose="02020603050405020304" pitchFamily="18" charset="0"/>
                <a:cs typeface="Times New Roman" panose="02020603050405020304" pitchFamily="18" charset="0"/>
              </a:rPr>
              <a:t>turbine</a:t>
            </a:r>
            <a:r>
              <a:rPr lang="vi-VN" sz="2800" dirty="0">
                <a:solidFill>
                  <a:schemeClr val="bg2"/>
                </a:solidFill>
                <a:effectLst/>
                <a:ea typeface="Times New Roman" panose="02020603050405020304" pitchFamily="18" charset="0"/>
                <a:cs typeface="Times New Roman" panose="02020603050405020304" pitchFamily="18" charset="0"/>
              </a:rPr>
              <a:t>) thành năng lượng điện.</a:t>
            </a:r>
            <a:endParaRPr lang="en-US" sz="2800" dirty="0">
              <a:solidFill>
                <a:schemeClr val="bg2"/>
              </a:solidFill>
              <a:effectLst/>
              <a:ea typeface="Times New Roman" panose="02020603050405020304" pitchFamily="18" charset="0"/>
            </a:endParaRPr>
          </a:p>
          <a:p>
            <a:pPr algn="just">
              <a:lnSpc>
                <a:spcPct val="115000"/>
              </a:lnSpc>
            </a:pPr>
            <a:r>
              <a:rPr lang="vi-VN" sz="2800" dirty="0">
                <a:solidFill>
                  <a:schemeClr val="bg2"/>
                </a:solidFill>
                <a:effectLst/>
                <a:ea typeface="Times New Roman" panose="02020603050405020304" pitchFamily="18" charset="0"/>
                <a:cs typeface="Times New Roman" panose="02020603050405020304" pitchFamily="18" charset="0"/>
              </a:rPr>
              <a:t>Máy phát điện có nhiều ứng dụng trong sinh hoạt và sản xuất như cung cấp điện cho nhà cửa, xí nghiệp, bệnh viện, ...</a:t>
            </a:r>
            <a:endParaRPr lang="en-US" sz="2800" dirty="0">
              <a:solidFill>
                <a:schemeClr val="bg2"/>
              </a:solidFill>
              <a:effectLst/>
              <a:ea typeface="Times New Roman" panose="02020603050405020304" pitchFamily="18" charset="0"/>
            </a:endParaRPr>
          </a:p>
          <a:p>
            <a:pPr marL="0" lvl="0" indent="0" algn="l" rtl="0">
              <a:spcBef>
                <a:spcPts val="0"/>
              </a:spcBef>
              <a:spcAft>
                <a:spcPts val="0"/>
              </a:spcAft>
              <a:buNone/>
            </a:pPr>
            <a:endParaRPr sz="2800" dirty="0">
              <a:solidFill>
                <a:schemeClr val="bg2"/>
              </a:solidFill>
            </a:endParaRPr>
          </a:p>
        </p:txBody>
      </p:sp>
      <p:pic>
        <p:nvPicPr>
          <p:cNvPr id="2" name="Picture 1" descr="n252 Fb Thu Huong Pham">
            <a:extLst>
              <a:ext uri="{FF2B5EF4-FFF2-40B4-BE49-F238E27FC236}">
                <a16:creationId xmlns:a16="http://schemas.microsoft.com/office/drawing/2014/main" id="{B74B2B95-B452-3BD6-F805-35823E3C71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488" y="1818688"/>
            <a:ext cx="3273605" cy="2134235"/>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20">
                                            <p:txEl>
                                              <p:pRg st="0" end="0"/>
                                            </p:txEl>
                                          </p:spTgt>
                                        </p:tgtEl>
                                        <p:attrNameLst>
                                          <p:attrName>style.visibility</p:attrName>
                                        </p:attrNameLst>
                                      </p:cBhvr>
                                      <p:to>
                                        <p:strVal val="visible"/>
                                      </p:to>
                                    </p:set>
                                    <p:animEffect transition="in" filter="barn(inVertical)">
                                      <p:cBhvr>
                                        <p:cTn id="7" dur="500"/>
                                        <p:tgtEl>
                                          <p:spTgt spid="7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20">
                                            <p:txEl>
                                              <p:pRg st="1" end="1"/>
                                            </p:txEl>
                                          </p:spTgt>
                                        </p:tgtEl>
                                        <p:attrNameLst>
                                          <p:attrName>style.visibility</p:attrName>
                                        </p:attrNameLst>
                                      </p:cBhvr>
                                      <p:to>
                                        <p:strVal val="visible"/>
                                      </p:to>
                                    </p:set>
                                    <p:animEffect transition="in" filter="barn(inVertical)">
                                      <p:cBhvr>
                                        <p:cTn id="12" dur="500"/>
                                        <p:tgtEl>
                                          <p:spTgt spid="7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63" descr="n252 Fb Thu Huong Pham"/>
          <p:cNvSpPr/>
          <p:nvPr/>
        </p:nvSpPr>
        <p:spPr>
          <a:xfrm>
            <a:off x="3115340" y="1073889"/>
            <a:ext cx="5863945" cy="3610384"/>
          </a:xfrm>
          <a:prstGeom prst="roundRect">
            <a:avLst>
              <a:gd name="adj" fmla="val 7349"/>
            </a:avLst>
          </a:prstGeom>
          <a:solidFill>
            <a:schemeClr val="accent4"/>
          </a:solidFill>
          <a:ln>
            <a:noFill/>
          </a:ln>
          <a:effectLst>
            <a:outerShdw blurRad="357188" algn="bl" rotWithShape="0">
              <a:schemeClr val="l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3" descr="n252 Fb Thu Huong Pham"/>
          <p:cNvSpPr txBox="1">
            <a:spLocks noGrp="1"/>
          </p:cNvSpPr>
          <p:nvPr>
            <p:ph type="title"/>
          </p:nvPr>
        </p:nvSpPr>
        <p:spPr>
          <a:xfrm>
            <a:off x="2548800" y="179212"/>
            <a:ext cx="3150251"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000" b="1" dirty="0"/>
              <a:t>LÒ VI SÓNG</a:t>
            </a:r>
            <a:endParaRPr sz="4000" b="1" dirty="0"/>
          </a:p>
        </p:txBody>
      </p:sp>
      <p:sp>
        <p:nvSpPr>
          <p:cNvPr id="720" name="Google Shape;720;p63" descr="n252 Fb Thu Huong Pham"/>
          <p:cNvSpPr txBox="1">
            <a:spLocks noGrp="1"/>
          </p:cNvSpPr>
          <p:nvPr>
            <p:ph type="subTitle" idx="1"/>
          </p:nvPr>
        </p:nvSpPr>
        <p:spPr>
          <a:xfrm>
            <a:off x="2950626" y="1073889"/>
            <a:ext cx="6028659" cy="3485766"/>
          </a:xfrm>
          <a:prstGeom prst="rect">
            <a:avLst/>
          </a:prstGeom>
        </p:spPr>
        <p:txBody>
          <a:bodyPr spcFirstLastPara="1" wrap="square" lIns="91425" tIns="91425" rIns="91425" bIns="91425" anchor="t" anchorCtr="0">
            <a:noAutofit/>
          </a:bodyPr>
          <a:lstStyle/>
          <a:p>
            <a:pPr algn="just">
              <a:lnSpc>
                <a:spcPct val="115000"/>
              </a:lnSpc>
            </a:pPr>
            <a:r>
              <a:rPr lang="vi-VN" sz="2800" dirty="0">
                <a:solidFill>
                  <a:schemeClr val="bg2"/>
                </a:solidFill>
                <a:effectLst/>
                <a:ea typeface="Times New Roman" panose="02020603050405020304" pitchFamily="18" charset="0"/>
                <a:cs typeface="Times New Roman" panose="02020603050405020304" pitchFamily="18" charset="0"/>
              </a:rPr>
              <a:t>Lò vi </a:t>
            </a:r>
            <a:r>
              <a:rPr lang="vi-VN" sz="2800">
                <a:solidFill>
                  <a:schemeClr val="bg2"/>
                </a:solidFill>
                <a:effectLst/>
                <a:ea typeface="Times New Roman" panose="02020603050405020304" pitchFamily="18" charset="0"/>
                <a:cs typeface="Times New Roman" panose="02020603050405020304" pitchFamily="18" charset="0"/>
              </a:rPr>
              <a:t>sóng sử</a:t>
            </a:r>
            <a:r>
              <a:rPr lang="en-US" sz="2800">
                <a:solidFill>
                  <a:schemeClr val="bg2"/>
                </a:solidFill>
                <a:effectLst/>
                <a:ea typeface="Times New Roman" panose="02020603050405020304" pitchFamily="18" charset="0"/>
                <a:cs typeface="Times New Roman" panose="02020603050405020304" pitchFamily="18" charset="0"/>
              </a:rPr>
              <a:t> </a:t>
            </a:r>
            <a:r>
              <a:rPr lang="vi-VN" sz="2800">
                <a:solidFill>
                  <a:schemeClr val="bg2"/>
                </a:solidFill>
                <a:effectLst/>
                <a:ea typeface="Times New Roman" panose="02020603050405020304" pitchFamily="18" charset="0"/>
                <a:cs typeface="Times New Roman" panose="02020603050405020304" pitchFamily="18" charset="0"/>
              </a:rPr>
              <a:t>dụng</a:t>
            </a:r>
            <a:r>
              <a:rPr lang="en-US" sz="2800">
                <a:solidFill>
                  <a:schemeClr val="bg2"/>
                </a:solidFill>
                <a:effectLst/>
                <a:ea typeface="Times New Roman" panose="02020603050405020304" pitchFamily="18" charset="0"/>
                <a:cs typeface="Times New Roman" panose="02020603050405020304" pitchFamily="18" charset="0"/>
              </a:rPr>
              <a:t> </a:t>
            </a:r>
            <a:r>
              <a:rPr lang="vi-VN" sz="2800">
                <a:solidFill>
                  <a:schemeClr val="bg2"/>
                </a:solidFill>
                <a:effectLst/>
                <a:ea typeface="Times New Roman" panose="02020603050405020304" pitchFamily="18" charset="0"/>
                <a:cs typeface="Times New Roman" panose="02020603050405020304" pitchFamily="18" charset="0"/>
              </a:rPr>
              <a:t>magnetron</a:t>
            </a:r>
            <a:r>
              <a:rPr lang="en-US" sz="2800">
                <a:solidFill>
                  <a:schemeClr val="bg2"/>
                </a:solidFill>
                <a:effectLst/>
                <a:ea typeface="Times New Roman" panose="02020603050405020304" pitchFamily="18" charset="0"/>
                <a:cs typeface="Times New Roman" panose="02020603050405020304" pitchFamily="18" charset="0"/>
              </a:rPr>
              <a:t> </a:t>
            </a:r>
            <a:r>
              <a:rPr lang="vi-VN" sz="2800">
                <a:solidFill>
                  <a:schemeClr val="bg2"/>
                </a:solidFill>
                <a:effectLst/>
                <a:ea typeface="Times New Roman" panose="02020603050405020304" pitchFamily="18" charset="0"/>
                <a:cs typeface="Times New Roman" panose="02020603050405020304" pitchFamily="18" charset="0"/>
              </a:rPr>
              <a:t>để</a:t>
            </a:r>
            <a:r>
              <a:rPr lang="en-US" sz="2800">
                <a:solidFill>
                  <a:schemeClr val="bg2"/>
                </a:solidFill>
                <a:effectLst/>
                <a:ea typeface="Times New Roman" panose="02020603050405020304" pitchFamily="18" charset="0"/>
                <a:cs typeface="Times New Roman" panose="02020603050405020304" pitchFamily="18" charset="0"/>
              </a:rPr>
              <a:t> </a:t>
            </a:r>
            <a:r>
              <a:rPr lang="vi-VN" sz="2800">
                <a:solidFill>
                  <a:schemeClr val="bg2"/>
                </a:solidFill>
                <a:effectLst/>
                <a:ea typeface="Times New Roman" panose="02020603050405020304" pitchFamily="18" charset="0"/>
                <a:cs typeface="Times New Roman" panose="02020603050405020304" pitchFamily="18" charset="0"/>
              </a:rPr>
              <a:t>tạo </a:t>
            </a:r>
            <a:r>
              <a:rPr lang="vi-VN" sz="2800" dirty="0">
                <a:solidFill>
                  <a:schemeClr val="bg2"/>
                </a:solidFill>
                <a:effectLst/>
                <a:ea typeface="Times New Roman" panose="02020603050405020304" pitchFamily="18" charset="0"/>
                <a:cs typeface="Times New Roman" panose="02020603050405020304" pitchFamily="18" charset="0"/>
              </a:rPr>
              <a:t>ra từ trường biến thiên, từ đó gây ra hiện tượng cảm ứng điện từ trong thức ăn, làm thức ăn nóng lên.</a:t>
            </a:r>
            <a:endParaRPr lang="en-US" sz="2800" dirty="0">
              <a:solidFill>
                <a:schemeClr val="bg2"/>
              </a:solidFill>
              <a:effectLst/>
              <a:ea typeface="Times New Roman" panose="02020603050405020304" pitchFamily="18" charset="0"/>
            </a:endParaRPr>
          </a:p>
          <a:p>
            <a:pPr algn="just">
              <a:lnSpc>
                <a:spcPct val="115000"/>
              </a:lnSpc>
            </a:pPr>
            <a:r>
              <a:rPr lang="vi-VN" sz="2800" dirty="0">
                <a:solidFill>
                  <a:schemeClr val="bg2"/>
                </a:solidFill>
                <a:effectLst/>
                <a:ea typeface="Times New Roman" panose="02020603050405020304" pitchFamily="18" charset="0"/>
                <a:cs typeface="Times New Roman" panose="02020603050405020304" pitchFamily="18" charset="0"/>
              </a:rPr>
              <a:t>Lò vi sóng là một thiết bị tiện lợi để hâm nóng thức ăn trong gia đình.</a:t>
            </a:r>
            <a:endParaRPr lang="en-US" sz="2800" dirty="0">
              <a:solidFill>
                <a:schemeClr val="bg2"/>
              </a:solidFill>
              <a:effectLst/>
              <a:ea typeface="Times New Roman" panose="02020603050405020304" pitchFamily="18" charset="0"/>
            </a:endParaRPr>
          </a:p>
        </p:txBody>
      </p:sp>
      <p:pic>
        <p:nvPicPr>
          <p:cNvPr id="3" name="Picture 2" descr="n252 Fb Thu Huong Pham">
            <a:extLst>
              <a:ext uri="{FF2B5EF4-FFF2-40B4-BE49-F238E27FC236}">
                <a16:creationId xmlns:a16="http://schemas.microsoft.com/office/drawing/2014/main" id="{181265D0-3C3E-7DB2-F93E-130AA780E0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142" y="1766717"/>
            <a:ext cx="2919198" cy="2656538"/>
          </a:xfrm>
          <a:prstGeom prst="rect">
            <a:avLst/>
          </a:prstGeom>
          <a:ln>
            <a:noFill/>
          </a:ln>
          <a:effectLst>
            <a:softEdge rad="112500"/>
          </a:effectLst>
        </p:spPr>
      </p:pic>
    </p:spTree>
    <p:extLst>
      <p:ext uri="{BB962C8B-B14F-4D97-AF65-F5344CB8AC3E}">
        <p14:creationId xmlns:p14="http://schemas.microsoft.com/office/powerpoint/2010/main" val="2892752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20">
                                            <p:txEl>
                                              <p:pRg st="0" end="0"/>
                                            </p:txEl>
                                          </p:spTgt>
                                        </p:tgtEl>
                                        <p:attrNameLst>
                                          <p:attrName>style.visibility</p:attrName>
                                        </p:attrNameLst>
                                      </p:cBhvr>
                                      <p:to>
                                        <p:strVal val="visible"/>
                                      </p:to>
                                    </p:set>
                                    <p:animEffect transition="in" filter="barn(inVertical)">
                                      <p:cBhvr>
                                        <p:cTn id="7" dur="500"/>
                                        <p:tgtEl>
                                          <p:spTgt spid="7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20">
                                            <p:txEl>
                                              <p:pRg st="1" end="1"/>
                                            </p:txEl>
                                          </p:spTgt>
                                        </p:tgtEl>
                                        <p:attrNameLst>
                                          <p:attrName>style.visibility</p:attrName>
                                        </p:attrNameLst>
                                      </p:cBhvr>
                                      <p:to>
                                        <p:strVal val="visible"/>
                                      </p:to>
                                    </p:set>
                                    <p:animEffect transition="in" filter="barn(inVertical)">
                                      <p:cBhvr>
                                        <p:cTn id="12" dur="500"/>
                                        <p:tgtEl>
                                          <p:spTgt spid="7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63" descr="n252 Fb Thu Huong Pham"/>
          <p:cNvSpPr/>
          <p:nvPr/>
        </p:nvSpPr>
        <p:spPr>
          <a:xfrm>
            <a:off x="3625702" y="848759"/>
            <a:ext cx="5156791" cy="4106013"/>
          </a:xfrm>
          <a:prstGeom prst="roundRect">
            <a:avLst>
              <a:gd name="adj" fmla="val 7349"/>
            </a:avLst>
          </a:prstGeom>
          <a:solidFill>
            <a:schemeClr val="accent4"/>
          </a:solidFill>
          <a:ln>
            <a:noFill/>
          </a:ln>
          <a:effectLst>
            <a:outerShdw blurRad="357188" algn="bl" rotWithShape="0">
              <a:schemeClr val="l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3" descr="n252 Fb Thu Huong Pham"/>
          <p:cNvSpPr txBox="1">
            <a:spLocks noGrp="1"/>
          </p:cNvSpPr>
          <p:nvPr>
            <p:ph type="title"/>
          </p:nvPr>
        </p:nvSpPr>
        <p:spPr>
          <a:xfrm>
            <a:off x="2150080" y="0"/>
            <a:ext cx="2626901"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400" b="1" dirty="0"/>
              <a:t>BẾP TỪ</a:t>
            </a:r>
            <a:endParaRPr sz="4400" b="1" dirty="0"/>
          </a:p>
        </p:txBody>
      </p:sp>
      <p:sp>
        <p:nvSpPr>
          <p:cNvPr id="720" name="Google Shape;720;p63" descr="n252 Fb Thu Huong Pham"/>
          <p:cNvSpPr txBox="1">
            <a:spLocks noGrp="1"/>
          </p:cNvSpPr>
          <p:nvPr>
            <p:ph type="subTitle" idx="1"/>
          </p:nvPr>
        </p:nvSpPr>
        <p:spPr>
          <a:xfrm>
            <a:off x="3625702" y="1180487"/>
            <a:ext cx="5156791" cy="3442555"/>
          </a:xfrm>
          <a:prstGeom prst="rect">
            <a:avLst/>
          </a:prstGeom>
        </p:spPr>
        <p:txBody>
          <a:bodyPr spcFirstLastPara="1" wrap="square" lIns="91425" tIns="91425" rIns="91425" bIns="91425" anchor="t" anchorCtr="0">
            <a:noAutofit/>
          </a:bodyPr>
          <a:lstStyle/>
          <a:p>
            <a:pPr algn="just">
              <a:lnSpc>
                <a:spcPct val="115000"/>
              </a:lnSpc>
            </a:pPr>
            <a:r>
              <a:rPr lang="vi-VN" sz="2400" dirty="0">
                <a:solidFill>
                  <a:schemeClr val="bg2"/>
                </a:solidFill>
                <a:effectLst/>
                <a:ea typeface="Times New Roman" panose="02020603050405020304" pitchFamily="18" charset="0"/>
                <a:cs typeface="Times New Roman" panose="02020603050405020304" pitchFamily="18" charset="0"/>
              </a:rPr>
              <a:t>Bếp từ sử dụng cuộn dây cảm ứng để tạo ra từ trường biến thiên, từ đó gây ra hiện tượng cảm </a:t>
            </a:r>
            <a:r>
              <a:rPr lang="vi-VN" sz="2400">
                <a:solidFill>
                  <a:schemeClr val="bg2"/>
                </a:solidFill>
                <a:effectLst/>
                <a:ea typeface="Times New Roman" panose="02020603050405020304" pitchFamily="18" charset="0"/>
                <a:cs typeface="Times New Roman" panose="02020603050405020304" pitchFamily="18" charset="0"/>
              </a:rPr>
              <a:t>ứng điện</a:t>
            </a:r>
            <a:r>
              <a:rPr lang="en-US" sz="2400">
                <a:solidFill>
                  <a:schemeClr val="bg2"/>
                </a:solidFill>
                <a:effectLst/>
                <a:ea typeface="Times New Roman" panose="02020603050405020304" pitchFamily="18" charset="0"/>
                <a:cs typeface="Times New Roman" panose="02020603050405020304" pitchFamily="18" charset="0"/>
              </a:rPr>
              <a:t> </a:t>
            </a:r>
            <a:r>
              <a:rPr lang="vi-VN" sz="2400">
                <a:solidFill>
                  <a:schemeClr val="bg2"/>
                </a:solidFill>
                <a:effectLst/>
                <a:ea typeface="Times New Roman" panose="02020603050405020304" pitchFamily="18" charset="0"/>
                <a:cs typeface="Times New Roman" panose="02020603050405020304" pitchFamily="18" charset="0"/>
              </a:rPr>
              <a:t>từ</a:t>
            </a:r>
            <a:r>
              <a:rPr lang="en-US" sz="2400">
                <a:solidFill>
                  <a:schemeClr val="bg2"/>
                </a:solidFill>
                <a:effectLst/>
                <a:ea typeface="Times New Roman" panose="02020603050405020304" pitchFamily="18" charset="0"/>
                <a:cs typeface="Times New Roman" panose="02020603050405020304" pitchFamily="18" charset="0"/>
              </a:rPr>
              <a:t> </a:t>
            </a:r>
            <a:r>
              <a:rPr lang="vi-VN" sz="2400">
                <a:solidFill>
                  <a:schemeClr val="bg2"/>
                </a:solidFill>
                <a:effectLst/>
                <a:ea typeface="Times New Roman" panose="02020603050405020304" pitchFamily="18" charset="0"/>
                <a:cs typeface="Times New Roman" panose="02020603050405020304" pitchFamily="18" charset="0"/>
              </a:rPr>
              <a:t>trong</a:t>
            </a:r>
            <a:r>
              <a:rPr lang="en-US" sz="2400">
                <a:solidFill>
                  <a:schemeClr val="bg2"/>
                </a:solidFill>
                <a:effectLst/>
                <a:ea typeface="Times New Roman" panose="02020603050405020304" pitchFamily="18" charset="0"/>
                <a:cs typeface="Times New Roman" panose="02020603050405020304" pitchFamily="18" charset="0"/>
              </a:rPr>
              <a:t> </a:t>
            </a:r>
            <a:r>
              <a:rPr lang="vi-VN" sz="2400">
                <a:solidFill>
                  <a:schemeClr val="bg2"/>
                </a:solidFill>
                <a:effectLst/>
                <a:ea typeface="Times New Roman" panose="02020603050405020304" pitchFamily="18" charset="0"/>
                <a:cs typeface="Times New Roman" panose="02020603050405020304" pitchFamily="18" charset="0"/>
              </a:rPr>
              <a:t>nồi </a:t>
            </a:r>
            <a:r>
              <a:rPr lang="vi-VN" sz="2400" dirty="0">
                <a:solidFill>
                  <a:schemeClr val="bg2"/>
                </a:solidFill>
                <a:effectLst/>
                <a:ea typeface="Times New Roman" panose="02020603050405020304" pitchFamily="18" charset="0"/>
                <a:cs typeface="Times New Roman" panose="02020603050405020304" pitchFamily="18" charset="0"/>
              </a:rPr>
              <a:t>nấu, làm nồi nấu nóng lên.</a:t>
            </a:r>
            <a:endParaRPr lang="en-US" sz="2400" dirty="0">
              <a:solidFill>
                <a:schemeClr val="bg2"/>
              </a:solidFill>
              <a:effectLst/>
              <a:ea typeface="Times New Roman" panose="02020603050405020304" pitchFamily="18" charset="0"/>
            </a:endParaRPr>
          </a:p>
          <a:p>
            <a:pPr algn="just">
              <a:lnSpc>
                <a:spcPct val="115000"/>
              </a:lnSpc>
            </a:pPr>
            <a:r>
              <a:rPr lang="vi-VN" sz="2400" dirty="0">
                <a:solidFill>
                  <a:schemeClr val="bg2"/>
                </a:solidFill>
                <a:effectLst/>
                <a:ea typeface="Times New Roman" panose="02020603050405020304" pitchFamily="18" charset="0"/>
                <a:cs typeface="Times New Roman" panose="02020603050405020304" pitchFamily="18" charset="0"/>
              </a:rPr>
              <a:t>Bếp từ có nhiều ưu điểm như hiệu suất cao, tiết kiệm năng lượng, an toàn và dễ sử dụng.</a:t>
            </a:r>
            <a:endParaRPr lang="en-US" sz="2400" dirty="0">
              <a:solidFill>
                <a:schemeClr val="bg2"/>
              </a:solidFill>
              <a:effectLst/>
              <a:ea typeface="Times New Roman" panose="02020603050405020304" pitchFamily="18" charset="0"/>
            </a:endParaRPr>
          </a:p>
        </p:txBody>
      </p:sp>
      <p:pic>
        <p:nvPicPr>
          <p:cNvPr id="4" name="Picture 3" descr="n252 Fb Thu Huong Pham">
            <a:extLst>
              <a:ext uri="{FF2B5EF4-FFF2-40B4-BE49-F238E27FC236}">
                <a16:creationId xmlns:a16="http://schemas.microsoft.com/office/drawing/2014/main" id="{0E3D146E-A2A1-E5E4-1BFC-FA9E1D6D04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2234" y="1311735"/>
            <a:ext cx="2911297" cy="2979579"/>
          </a:xfrm>
          <a:prstGeom prst="rect">
            <a:avLst/>
          </a:prstGeom>
          <a:ln>
            <a:noFill/>
          </a:ln>
          <a:effectLst>
            <a:softEdge rad="112500"/>
          </a:effectLst>
        </p:spPr>
      </p:pic>
    </p:spTree>
    <p:extLst>
      <p:ext uri="{BB962C8B-B14F-4D97-AF65-F5344CB8AC3E}">
        <p14:creationId xmlns:p14="http://schemas.microsoft.com/office/powerpoint/2010/main" val="1627703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20">
                                            <p:txEl>
                                              <p:pRg st="0" end="0"/>
                                            </p:txEl>
                                          </p:spTgt>
                                        </p:tgtEl>
                                        <p:attrNameLst>
                                          <p:attrName>style.visibility</p:attrName>
                                        </p:attrNameLst>
                                      </p:cBhvr>
                                      <p:to>
                                        <p:strVal val="visible"/>
                                      </p:to>
                                    </p:set>
                                    <p:animEffect transition="in" filter="circle(in)">
                                      <p:cBhvr>
                                        <p:cTn id="7" dur="2000"/>
                                        <p:tgtEl>
                                          <p:spTgt spid="7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20">
                                            <p:txEl>
                                              <p:pRg st="1" end="1"/>
                                            </p:txEl>
                                          </p:spTgt>
                                        </p:tgtEl>
                                        <p:attrNameLst>
                                          <p:attrName>style.visibility</p:attrName>
                                        </p:attrNameLst>
                                      </p:cBhvr>
                                      <p:to>
                                        <p:strVal val="visible"/>
                                      </p:to>
                                    </p:set>
                                    <p:animEffect transition="in" filter="circle(in)">
                                      <p:cBhvr>
                                        <p:cTn id="12" dur="2000"/>
                                        <p:tgtEl>
                                          <p:spTgt spid="7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63" descr="n252 Fb Thu Huong Pham"/>
          <p:cNvSpPr/>
          <p:nvPr/>
        </p:nvSpPr>
        <p:spPr>
          <a:xfrm>
            <a:off x="3831833" y="871870"/>
            <a:ext cx="5056986" cy="4157329"/>
          </a:xfrm>
          <a:prstGeom prst="roundRect">
            <a:avLst>
              <a:gd name="adj" fmla="val 7349"/>
            </a:avLst>
          </a:prstGeom>
          <a:solidFill>
            <a:schemeClr val="accent4"/>
          </a:solidFill>
          <a:ln>
            <a:noFill/>
          </a:ln>
          <a:effectLst>
            <a:outerShdw blurRad="357188" algn="bl" rotWithShape="0">
              <a:schemeClr val="l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3" descr="n252 Fb Thu Huong Pham"/>
          <p:cNvSpPr txBox="1">
            <a:spLocks noGrp="1"/>
          </p:cNvSpPr>
          <p:nvPr>
            <p:ph type="title"/>
          </p:nvPr>
        </p:nvSpPr>
        <p:spPr>
          <a:xfrm>
            <a:off x="2385503" y="70260"/>
            <a:ext cx="2693052"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000" b="1" dirty="0"/>
              <a:t>CẢM BIẾN</a:t>
            </a:r>
            <a:endParaRPr sz="4000" b="1" dirty="0"/>
          </a:p>
        </p:txBody>
      </p:sp>
      <p:sp>
        <p:nvSpPr>
          <p:cNvPr id="720" name="Google Shape;720;p63" descr="n252 Fb Thu Huong Pham"/>
          <p:cNvSpPr txBox="1">
            <a:spLocks noGrp="1"/>
          </p:cNvSpPr>
          <p:nvPr>
            <p:ph type="subTitle" idx="1"/>
          </p:nvPr>
        </p:nvSpPr>
        <p:spPr>
          <a:xfrm>
            <a:off x="3861675" y="1286847"/>
            <a:ext cx="4997302" cy="3327373"/>
          </a:xfrm>
          <a:prstGeom prst="rect">
            <a:avLst/>
          </a:prstGeom>
        </p:spPr>
        <p:txBody>
          <a:bodyPr spcFirstLastPara="1" wrap="square" lIns="91425" tIns="91425" rIns="91425" bIns="91425" anchor="t" anchorCtr="0">
            <a:noAutofit/>
          </a:bodyPr>
          <a:lstStyle/>
          <a:p>
            <a:pPr algn="just">
              <a:lnSpc>
                <a:spcPct val="115000"/>
              </a:lnSpc>
            </a:pPr>
            <a:r>
              <a:rPr lang="vi-VN" sz="2400" dirty="0">
                <a:solidFill>
                  <a:schemeClr val="bg2"/>
                </a:solidFill>
                <a:effectLst/>
                <a:ea typeface="Times New Roman" panose="02020603050405020304" pitchFamily="18" charset="0"/>
                <a:cs typeface="Times New Roman" panose="02020603050405020304" pitchFamily="18" charset="0"/>
              </a:rPr>
              <a:t>Có nhiều loại cảm biến sử dụng hiện tượng cảm ứng điện từ để đo lường các đại lượng vật lý như tốc độ, vị trí, gia tốc, ...</a:t>
            </a:r>
            <a:endParaRPr lang="en-US" sz="2400" dirty="0">
              <a:solidFill>
                <a:schemeClr val="bg2"/>
              </a:solidFill>
              <a:effectLst/>
              <a:ea typeface="Times New Roman" panose="02020603050405020304" pitchFamily="18" charset="0"/>
            </a:endParaRPr>
          </a:p>
          <a:p>
            <a:pPr algn="just">
              <a:lnSpc>
                <a:spcPct val="115000"/>
              </a:lnSpc>
            </a:pPr>
            <a:r>
              <a:rPr lang="vi-VN" sz="2400" dirty="0">
                <a:solidFill>
                  <a:schemeClr val="bg2"/>
                </a:solidFill>
                <a:effectLst/>
                <a:ea typeface="Times New Roman" panose="02020603050405020304" pitchFamily="18" charset="0"/>
                <a:cs typeface="Times New Roman" panose="02020603050405020304" pitchFamily="18" charset="0"/>
              </a:rPr>
              <a:t>Cảm biến được ứng dụng trong nhiều lĩnh vực như công nghiệp, y tế, giao thông vận tải, ...</a:t>
            </a:r>
            <a:endParaRPr lang="en-US" sz="2400" dirty="0">
              <a:solidFill>
                <a:schemeClr val="bg2"/>
              </a:solidFill>
              <a:effectLst/>
              <a:ea typeface="Times New Roman" panose="02020603050405020304" pitchFamily="18" charset="0"/>
            </a:endParaRPr>
          </a:p>
          <a:p>
            <a:pPr marL="0" lvl="0" indent="0" rtl="0">
              <a:spcBef>
                <a:spcPts val="0"/>
              </a:spcBef>
              <a:spcAft>
                <a:spcPts val="0"/>
              </a:spcAft>
              <a:buNone/>
            </a:pPr>
            <a:endParaRPr sz="2400" dirty="0">
              <a:solidFill>
                <a:schemeClr val="bg2"/>
              </a:solidFill>
            </a:endParaRPr>
          </a:p>
        </p:txBody>
      </p:sp>
      <p:pic>
        <p:nvPicPr>
          <p:cNvPr id="2" name="Picture 1" descr="n252 Fb Thu Huong Pham">
            <a:extLst>
              <a:ext uri="{FF2B5EF4-FFF2-40B4-BE49-F238E27FC236}">
                <a16:creationId xmlns:a16="http://schemas.microsoft.com/office/drawing/2014/main" id="{6B98BE20-13F6-F50D-6EF1-CDAEEEE8706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314" y="1552971"/>
            <a:ext cx="3470519" cy="2037557"/>
          </a:xfrm>
          <a:prstGeom prst="rect">
            <a:avLst/>
          </a:prstGeom>
          <a:ln>
            <a:noFill/>
          </a:ln>
          <a:effectLst>
            <a:softEdge rad="112500"/>
          </a:effectLst>
        </p:spPr>
      </p:pic>
    </p:spTree>
    <p:extLst>
      <p:ext uri="{BB962C8B-B14F-4D97-AF65-F5344CB8AC3E}">
        <p14:creationId xmlns:p14="http://schemas.microsoft.com/office/powerpoint/2010/main" val="227400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20">
                                            <p:txEl>
                                              <p:pRg st="0" end="0"/>
                                            </p:txEl>
                                          </p:spTgt>
                                        </p:tgtEl>
                                        <p:attrNameLst>
                                          <p:attrName>style.visibility</p:attrName>
                                        </p:attrNameLst>
                                      </p:cBhvr>
                                      <p:to>
                                        <p:strVal val="visible"/>
                                      </p:to>
                                    </p:set>
                                    <p:animEffect transition="in" filter="randombar(horizontal)">
                                      <p:cBhvr>
                                        <p:cTn id="7" dur="500"/>
                                        <p:tgtEl>
                                          <p:spTgt spid="7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20">
                                            <p:txEl>
                                              <p:pRg st="1" end="1"/>
                                            </p:txEl>
                                          </p:spTgt>
                                        </p:tgtEl>
                                        <p:attrNameLst>
                                          <p:attrName>style.visibility</p:attrName>
                                        </p:attrNameLst>
                                      </p:cBhvr>
                                      <p:to>
                                        <p:strVal val="visible"/>
                                      </p:to>
                                    </p:set>
                                    <p:animEffect transition="in" filter="randombar(horizontal)">
                                      <p:cBhvr>
                                        <p:cTn id="12" dur="500"/>
                                        <p:tgtEl>
                                          <p:spTgt spid="7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63" descr="n252 Fb Thu Huong Pham"/>
          <p:cNvSpPr/>
          <p:nvPr/>
        </p:nvSpPr>
        <p:spPr>
          <a:xfrm>
            <a:off x="3923413" y="1063256"/>
            <a:ext cx="4511218" cy="3615069"/>
          </a:xfrm>
          <a:prstGeom prst="roundRect">
            <a:avLst>
              <a:gd name="adj" fmla="val 7349"/>
            </a:avLst>
          </a:prstGeom>
          <a:solidFill>
            <a:schemeClr val="accent4"/>
          </a:solidFill>
          <a:ln>
            <a:noFill/>
          </a:ln>
          <a:effectLst>
            <a:outerShdw blurRad="357188" algn="bl" rotWithShape="0">
              <a:schemeClr val="l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3" descr="n252 Fb Thu Huong Pham"/>
          <p:cNvSpPr txBox="1">
            <a:spLocks noGrp="1"/>
          </p:cNvSpPr>
          <p:nvPr>
            <p:ph type="title"/>
          </p:nvPr>
        </p:nvSpPr>
        <p:spPr>
          <a:xfrm>
            <a:off x="2146268" y="149980"/>
            <a:ext cx="3554289"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000" b="1" dirty="0"/>
              <a:t>CHUÔNG ĐIỆN</a:t>
            </a:r>
            <a:endParaRPr sz="4000" b="1" dirty="0"/>
          </a:p>
        </p:txBody>
      </p:sp>
      <p:sp>
        <p:nvSpPr>
          <p:cNvPr id="720" name="Google Shape;720;p63" descr="n252 Fb Thu Huong Pham"/>
          <p:cNvSpPr txBox="1">
            <a:spLocks noGrp="1"/>
          </p:cNvSpPr>
          <p:nvPr>
            <p:ph type="subTitle" idx="1"/>
          </p:nvPr>
        </p:nvSpPr>
        <p:spPr>
          <a:xfrm>
            <a:off x="3785191" y="1171709"/>
            <a:ext cx="4649439" cy="3230170"/>
          </a:xfrm>
          <a:prstGeom prst="rect">
            <a:avLst/>
          </a:prstGeom>
        </p:spPr>
        <p:txBody>
          <a:bodyPr spcFirstLastPara="1" wrap="square" lIns="91425" tIns="91425" rIns="91425" bIns="91425" anchor="t" anchorCtr="0">
            <a:noAutofit/>
          </a:bodyPr>
          <a:lstStyle/>
          <a:p>
            <a:pPr marL="139700" indent="0" algn="just">
              <a:lnSpc>
                <a:spcPct val="115000"/>
              </a:lnSpc>
              <a:buNone/>
            </a:pPr>
            <a:r>
              <a:rPr lang="vi-VN" sz="3200" dirty="0">
                <a:solidFill>
                  <a:schemeClr val="bg2"/>
                </a:solidFill>
                <a:effectLst/>
                <a:ea typeface="Times New Roman" panose="02020603050405020304" pitchFamily="18" charset="0"/>
              </a:rPr>
              <a:t>Khi ấn nút chuông, sẽ tạo ra từ trường biến thiên, từ đó gây ra hiện tượng cảm ứng điện từ trong chuông, làm chuông reo.</a:t>
            </a:r>
            <a:endParaRPr sz="3200" dirty="0">
              <a:solidFill>
                <a:schemeClr val="bg2"/>
              </a:solidFill>
            </a:endParaRPr>
          </a:p>
        </p:txBody>
      </p:sp>
      <p:pic>
        <p:nvPicPr>
          <p:cNvPr id="2" name="Picture 1" descr="n252 Fb Thu Huong Pham">
            <a:extLst>
              <a:ext uri="{FF2B5EF4-FFF2-40B4-BE49-F238E27FC236}">
                <a16:creationId xmlns:a16="http://schemas.microsoft.com/office/drawing/2014/main" id="{BC803D7F-88AE-ED10-3DBD-5162665987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978" y="1171709"/>
            <a:ext cx="2994884" cy="2994884"/>
          </a:xfrm>
          <a:prstGeom prst="rect">
            <a:avLst/>
          </a:prstGeom>
          <a:ln>
            <a:noFill/>
          </a:ln>
          <a:effectLst>
            <a:softEdge rad="112500"/>
          </a:effectLst>
        </p:spPr>
      </p:pic>
    </p:spTree>
    <p:extLst>
      <p:ext uri="{BB962C8B-B14F-4D97-AF65-F5344CB8AC3E}">
        <p14:creationId xmlns:p14="http://schemas.microsoft.com/office/powerpoint/2010/main" val="2416462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0">
                                            <p:txEl>
                                              <p:pRg st="0" end="0"/>
                                            </p:txEl>
                                          </p:spTgt>
                                        </p:tgtEl>
                                        <p:attrNameLst>
                                          <p:attrName>style.visibility</p:attrName>
                                        </p:attrNameLst>
                                      </p:cBhvr>
                                      <p:to>
                                        <p:strVal val="visible"/>
                                      </p:to>
                                    </p:set>
                                    <p:animEffect transition="in" filter="fade">
                                      <p:cBhvr>
                                        <p:cTn id="7" dur="500"/>
                                        <p:tgtEl>
                                          <p:spTgt spid="7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63" descr="n252 Fb Thu Huong Pham"/>
          <p:cNvSpPr/>
          <p:nvPr/>
        </p:nvSpPr>
        <p:spPr>
          <a:xfrm>
            <a:off x="3742659" y="1073888"/>
            <a:ext cx="4763387" cy="3678865"/>
          </a:xfrm>
          <a:prstGeom prst="roundRect">
            <a:avLst>
              <a:gd name="adj" fmla="val 7349"/>
            </a:avLst>
          </a:prstGeom>
          <a:solidFill>
            <a:schemeClr val="accent4"/>
          </a:solidFill>
          <a:ln>
            <a:noFill/>
          </a:ln>
          <a:effectLst>
            <a:outerShdw blurRad="357188" algn="bl" rotWithShape="0">
              <a:schemeClr val="l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3" descr="n252 Fb Thu Huong Pham"/>
          <p:cNvSpPr txBox="1">
            <a:spLocks noGrp="1"/>
          </p:cNvSpPr>
          <p:nvPr>
            <p:ph type="title"/>
          </p:nvPr>
        </p:nvSpPr>
        <p:spPr>
          <a:xfrm>
            <a:off x="2495637" y="147125"/>
            <a:ext cx="289507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000" b="1" dirty="0"/>
              <a:t>MICRO</a:t>
            </a:r>
            <a:endParaRPr sz="4000" b="1" dirty="0"/>
          </a:p>
        </p:txBody>
      </p:sp>
      <p:sp>
        <p:nvSpPr>
          <p:cNvPr id="720" name="Google Shape;720;p63" descr="n252 Fb Thu Huong Pham"/>
          <p:cNvSpPr txBox="1">
            <a:spLocks noGrp="1"/>
          </p:cNvSpPr>
          <p:nvPr>
            <p:ph type="subTitle" idx="1"/>
          </p:nvPr>
        </p:nvSpPr>
        <p:spPr>
          <a:xfrm>
            <a:off x="3742660" y="1209316"/>
            <a:ext cx="4681340" cy="292675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vi-VN" sz="4000" dirty="0">
                <a:solidFill>
                  <a:schemeClr val="bg2"/>
                </a:solidFill>
                <a:effectLst/>
                <a:ea typeface="Times New Roman" panose="02020603050405020304" pitchFamily="18" charset="0"/>
              </a:rPr>
              <a:t>Micrô sử dụng hiện tượng cảm ứng điện từ để chuyển đổi âm thanh thành tín hiệu điện.</a:t>
            </a:r>
            <a:endParaRPr sz="3200" dirty="0">
              <a:solidFill>
                <a:schemeClr val="bg2"/>
              </a:solidFill>
            </a:endParaRPr>
          </a:p>
        </p:txBody>
      </p:sp>
      <p:pic>
        <p:nvPicPr>
          <p:cNvPr id="2" name="Picture 1" descr="n252 Fb Thu Huong Pham">
            <a:extLst>
              <a:ext uri="{FF2B5EF4-FFF2-40B4-BE49-F238E27FC236}">
                <a16:creationId xmlns:a16="http://schemas.microsoft.com/office/drawing/2014/main" id="{42339FFC-56B4-1F08-F632-5B54CCD12A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326" y="1283743"/>
            <a:ext cx="2969280" cy="2969280"/>
          </a:xfrm>
          <a:prstGeom prst="rect">
            <a:avLst/>
          </a:prstGeom>
          <a:ln>
            <a:noFill/>
          </a:ln>
          <a:effectLst>
            <a:softEdge rad="112500"/>
          </a:effectLst>
        </p:spPr>
      </p:pic>
    </p:spTree>
    <p:extLst>
      <p:ext uri="{BB962C8B-B14F-4D97-AF65-F5344CB8AC3E}">
        <p14:creationId xmlns:p14="http://schemas.microsoft.com/office/powerpoint/2010/main" val="2298583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20">
                                            <p:txEl>
                                              <p:pRg st="0" end="0"/>
                                            </p:txEl>
                                          </p:spTgt>
                                        </p:tgtEl>
                                        <p:attrNameLst>
                                          <p:attrName>style.visibility</p:attrName>
                                        </p:attrNameLst>
                                      </p:cBhvr>
                                      <p:to>
                                        <p:strVal val="visible"/>
                                      </p:to>
                                    </p:set>
                                    <p:animEffect transition="in" filter="barn(inVertical)">
                                      <p:cBhvr>
                                        <p:cTn id="7" dur="500"/>
                                        <p:tgtEl>
                                          <p:spTgt spid="7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8" descr="n252 Fb Thu Huong Pham"/>
          <p:cNvSpPr txBox="1">
            <a:spLocks noGrp="1"/>
          </p:cNvSpPr>
          <p:nvPr>
            <p:ph type="subTitle" idx="1"/>
          </p:nvPr>
        </p:nvSpPr>
        <p:spPr>
          <a:xfrm>
            <a:off x="3273232" y="1872450"/>
            <a:ext cx="5299268" cy="1398600"/>
          </a:xfrm>
          <a:prstGeom prst="rect">
            <a:avLst/>
          </a:prstGeom>
        </p:spPr>
        <p:txBody>
          <a:bodyPr spcFirstLastPara="1" wrap="square" lIns="91425" tIns="91425" rIns="91425" bIns="91425" anchor="ctr" anchorCtr="0">
            <a:noAutofit/>
          </a:bodyPr>
          <a:lstStyle/>
          <a:p>
            <a:pPr marL="228600" algn="just">
              <a:lnSpc>
                <a:spcPct val="115000"/>
              </a:lnSpc>
            </a:pPr>
            <a:r>
              <a:rPr lang="vi-VN" dirty="0">
                <a:solidFill>
                  <a:schemeClr val="bg2"/>
                </a:solidFill>
                <a:effectLst/>
                <a:latin typeface="Cambria" panose="02040503050406030204" pitchFamily="18" charset="0"/>
                <a:ea typeface="Cambria" panose="02040503050406030204" pitchFamily="18" charset="0"/>
              </a:rPr>
              <a:t>	</a:t>
            </a:r>
          </a:p>
          <a:p>
            <a:pPr marL="228600" algn="just">
              <a:lnSpc>
                <a:spcPct val="115000"/>
              </a:lnSpc>
            </a:pPr>
            <a:r>
              <a:rPr lang="vi-VN" b="1" dirty="0">
                <a:solidFill>
                  <a:schemeClr val="bg2"/>
                </a:solidFill>
                <a:latin typeface="Cambria" panose="02040503050406030204" pitchFamily="18" charset="0"/>
                <a:ea typeface="Cambria" panose="02040503050406030204" pitchFamily="18" charset="0"/>
              </a:rPr>
              <a:t>Câu 1. </a:t>
            </a:r>
            <a:r>
              <a:rPr lang="vi-VN" dirty="0">
                <a:solidFill>
                  <a:schemeClr val="bg2"/>
                </a:solidFill>
                <a:effectLst/>
                <a:latin typeface="Cambria" panose="02040503050406030204" pitchFamily="18" charset="0"/>
                <a:ea typeface="Cambria" panose="02040503050406030204" pitchFamily="18" charset="0"/>
              </a:rPr>
              <a:t>Máy phát điện xoay chiều hoạt động dựa trên hiện tượng ……………………………………, chuyển hóa cơ năng thành  …………................. Máy phát điện xoay chiều gồm hai bộ phận chính là ……………………. </a:t>
            </a:r>
            <a:r>
              <a:rPr lang="vi-VN" dirty="0">
                <a:solidFill>
                  <a:schemeClr val="bg2"/>
                </a:solidFill>
                <a:latin typeface="Cambria" panose="02040503050406030204" pitchFamily="18" charset="0"/>
                <a:ea typeface="Cambria" panose="02040503050406030204" pitchFamily="18" charset="0"/>
              </a:rPr>
              <a:t>v</a:t>
            </a:r>
            <a:r>
              <a:rPr lang="vi-VN" dirty="0">
                <a:solidFill>
                  <a:schemeClr val="bg2"/>
                </a:solidFill>
                <a:effectLst/>
                <a:latin typeface="Cambria" panose="02040503050406030204" pitchFamily="18" charset="0"/>
                <a:ea typeface="Cambria" panose="02040503050406030204" pitchFamily="18" charset="0"/>
              </a:rPr>
              <a:t>à ……………………. Phần cảm là bộ phận tạo ra ……………………… và phần ứng là những cuộn dây xuất hiện ………………………………………… khi máy hoạt động.</a:t>
            </a:r>
            <a:endParaRPr lang="en-US" dirty="0">
              <a:solidFill>
                <a:schemeClr val="bg2"/>
              </a:solidFill>
              <a:effectLst/>
              <a:latin typeface="Cambria" panose="02040503050406030204" pitchFamily="18" charset="0"/>
              <a:ea typeface="Cambria" panose="02040503050406030204" pitchFamily="18" charset="0"/>
            </a:endParaRPr>
          </a:p>
        </p:txBody>
      </p:sp>
      <p:pic>
        <p:nvPicPr>
          <p:cNvPr id="269" name="Google Shape;269;p38" descr="n252 Fb Thu Huong Pham"/>
          <p:cNvPicPr preferRelativeResize="0"/>
          <p:nvPr/>
        </p:nvPicPr>
        <p:blipFill>
          <a:blip r:embed="rId3">
            <a:alphaModFix/>
          </a:blip>
          <a:stretch>
            <a:fillRect/>
          </a:stretch>
        </p:blipFill>
        <p:spPr>
          <a:xfrm>
            <a:off x="1025375" y="794081"/>
            <a:ext cx="1946525" cy="3738124"/>
          </a:xfrm>
          <a:prstGeom prst="rect">
            <a:avLst/>
          </a:prstGeom>
          <a:noFill/>
          <a:ln>
            <a:noFill/>
          </a:ln>
        </p:spPr>
      </p:pic>
      <p:sp>
        <p:nvSpPr>
          <p:cNvPr id="6" name="TextBox 5" descr="n252 Fb Thu Huong Pham">
            <a:extLst>
              <a:ext uri="{FF2B5EF4-FFF2-40B4-BE49-F238E27FC236}">
                <a16:creationId xmlns:a16="http://schemas.microsoft.com/office/drawing/2014/main" id="{80C411F9-78D4-C0BC-340D-9A8326EF3113}"/>
              </a:ext>
            </a:extLst>
          </p:cNvPr>
          <p:cNvSpPr txBox="1"/>
          <p:nvPr/>
        </p:nvSpPr>
        <p:spPr>
          <a:xfrm>
            <a:off x="4024885" y="1153533"/>
            <a:ext cx="2491388" cy="461665"/>
          </a:xfrm>
          <a:prstGeom prst="rect">
            <a:avLst/>
          </a:prstGeom>
          <a:noFill/>
        </p:spPr>
        <p:txBody>
          <a:bodyPr wrap="none" rtlCol="0">
            <a:spAutoFit/>
          </a:bodyPr>
          <a:lstStyle/>
          <a:p>
            <a:r>
              <a:rPr lang="vi-VN" sz="2400" b="1" dirty="0">
                <a:solidFill>
                  <a:schemeClr val="bg1">
                    <a:lumMod val="75000"/>
                  </a:schemeClr>
                </a:solidFill>
                <a:latin typeface="Cambria" panose="02040503050406030204" pitchFamily="18" charset="0"/>
              </a:rPr>
              <a:t>cảm ứng điện từ</a:t>
            </a:r>
            <a:endParaRPr lang="en-US" sz="2400" b="1" dirty="0">
              <a:solidFill>
                <a:schemeClr val="bg1">
                  <a:lumMod val="75000"/>
                </a:schemeClr>
              </a:solidFill>
              <a:latin typeface="Cambria" panose="02040503050406030204" pitchFamily="18" charset="0"/>
            </a:endParaRPr>
          </a:p>
        </p:txBody>
      </p:sp>
      <p:sp>
        <p:nvSpPr>
          <p:cNvPr id="7" name="TextBox 6" descr="n252 Fb Thu Huong Pham">
            <a:extLst>
              <a:ext uri="{FF2B5EF4-FFF2-40B4-BE49-F238E27FC236}">
                <a16:creationId xmlns:a16="http://schemas.microsoft.com/office/drawing/2014/main" id="{688AA181-D7F2-5268-C425-B3E4F828595B}"/>
              </a:ext>
            </a:extLst>
          </p:cNvPr>
          <p:cNvSpPr txBox="1"/>
          <p:nvPr/>
        </p:nvSpPr>
        <p:spPr>
          <a:xfrm>
            <a:off x="6170654" y="1592656"/>
            <a:ext cx="1579278" cy="461665"/>
          </a:xfrm>
          <a:prstGeom prst="rect">
            <a:avLst/>
          </a:prstGeom>
          <a:noFill/>
        </p:spPr>
        <p:txBody>
          <a:bodyPr wrap="none" rtlCol="0">
            <a:spAutoFit/>
          </a:bodyPr>
          <a:lstStyle/>
          <a:p>
            <a:r>
              <a:rPr lang="vi-VN" sz="2400" b="1" dirty="0">
                <a:solidFill>
                  <a:schemeClr val="bg1">
                    <a:lumMod val="75000"/>
                  </a:schemeClr>
                </a:solidFill>
                <a:latin typeface="Cambria" panose="02040503050406030204" pitchFamily="18" charset="0"/>
              </a:rPr>
              <a:t>điện năng</a:t>
            </a:r>
            <a:endParaRPr lang="en-US" sz="2400" b="1" dirty="0">
              <a:solidFill>
                <a:schemeClr val="bg1">
                  <a:lumMod val="75000"/>
                </a:schemeClr>
              </a:solidFill>
              <a:latin typeface="Cambria" panose="02040503050406030204" pitchFamily="18" charset="0"/>
            </a:endParaRPr>
          </a:p>
        </p:txBody>
      </p:sp>
      <p:sp>
        <p:nvSpPr>
          <p:cNvPr id="8" name="TextBox 7" descr="n252 Fb Thu Huong Pham">
            <a:extLst>
              <a:ext uri="{FF2B5EF4-FFF2-40B4-BE49-F238E27FC236}">
                <a16:creationId xmlns:a16="http://schemas.microsoft.com/office/drawing/2014/main" id="{7458A130-06A1-35A8-7C44-46981DC9D4FE}"/>
              </a:ext>
            </a:extLst>
          </p:cNvPr>
          <p:cNvSpPr txBox="1"/>
          <p:nvPr/>
        </p:nvSpPr>
        <p:spPr>
          <a:xfrm>
            <a:off x="6084001" y="2478228"/>
            <a:ext cx="1555234" cy="461665"/>
          </a:xfrm>
          <a:prstGeom prst="rect">
            <a:avLst/>
          </a:prstGeom>
          <a:noFill/>
        </p:spPr>
        <p:txBody>
          <a:bodyPr wrap="none" rtlCol="0">
            <a:spAutoFit/>
          </a:bodyPr>
          <a:lstStyle/>
          <a:p>
            <a:r>
              <a:rPr lang="vi-VN" sz="2400" b="1" dirty="0">
                <a:solidFill>
                  <a:schemeClr val="bg1">
                    <a:lumMod val="75000"/>
                  </a:schemeClr>
                </a:solidFill>
                <a:latin typeface="Cambria" panose="02040503050406030204" pitchFamily="18" charset="0"/>
              </a:rPr>
              <a:t>phần cảm</a:t>
            </a:r>
            <a:endParaRPr lang="en-US" sz="2400" b="1" dirty="0">
              <a:solidFill>
                <a:schemeClr val="bg1">
                  <a:lumMod val="75000"/>
                </a:schemeClr>
              </a:solidFill>
              <a:latin typeface="Cambria" panose="02040503050406030204" pitchFamily="18" charset="0"/>
            </a:endParaRPr>
          </a:p>
        </p:txBody>
      </p:sp>
      <p:sp>
        <p:nvSpPr>
          <p:cNvPr id="9" name="TextBox 8" descr="n252 Fb Thu Huong Pham">
            <a:extLst>
              <a:ext uri="{FF2B5EF4-FFF2-40B4-BE49-F238E27FC236}">
                <a16:creationId xmlns:a16="http://schemas.microsoft.com/office/drawing/2014/main" id="{F1A94066-2132-ED2B-E32D-F315B0E3839C}"/>
              </a:ext>
            </a:extLst>
          </p:cNvPr>
          <p:cNvSpPr txBox="1"/>
          <p:nvPr/>
        </p:nvSpPr>
        <p:spPr>
          <a:xfrm>
            <a:off x="3858643" y="2893975"/>
            <a:ext cx="1534394" cy="461665"/>
          </a:xfrm>
          <a:prstGeom prst="rect">
            <a:avLst/>
          </a:prstGeom>
          <a:noFill/>
        </p:spPr>
        <p:txBody>
          <a:bodyPr wrap="none" rtlCol="0">
            <a:spAutoFit/>
          </a:bodyPr>
          <a:lstStyle/>
          <a:p>
            <a:r>
              <a:rPr lang="vi-VN" sz="2400" b="1" dirty="0">
                <a:solidFill>
                  <a:schemeClr val="bg1">
                    <a:lumMod val="75000"/>
                  </a:schemeClr>
                </a:solidFill>
                <a:latin typeface="Cambria" panose="02040503050406030204" pitchFamily="18" charset="0"/>
              </a:rPr>
              <a:t>phần ứng</a:t>
            </a:r>
            <a:endParaRPr lang="en-US" sz="2400" b="1" dirty="0">
              <a:solidFill>
                <a:schemeClr val="bg1">
                  <a:lumMod val="75000"/>
                </a:schemeClr>
              </a:solidFill>
              <a:latin typeface="Cambria" panose="02040503050406030204" pitchFamily="18" charset="0"/>
            </a:endParaRPr>
          </a:p>
        </p:txBody>
      </p:sp>
      <p:sp>
        <p:nvSpPr>
          <p:cNvPr id="10" name="TextBox 9" descr="n252 Fb Thu Huong Pham">
            <a:extLst>
              <a:ext uri="{FF2B5EF4-FFF2-40B4-BE49-F238E27FC236}">
                <a16:creationId xmlns:a16="http://schemas.microsoft.com/office/drawing/2014/main" id="{EDA20EE7-B332-A1B6-635B-8166272518EF}"/>
              </a:ext>
            </a:extLst>
          </p:cNvPr>
          <p:cNvSpPr txBox="1"/>
          <p:nvPr/>
        </p:nvSpPr>
        <p:spPr>
          <a:xfrm>
            <a:off x="4564124" y="3312836"/>
            <a:ext cx="1606530" cy="461665"/>
          </a:xfrm>
          <a:prstGeom prst="rect">
            <a:avLst/>
          </a:prstGeom>
          <a:noFill/>
        </p:spPr>
        <p:txBody>
          <a:bodyPr wrap="none" rtlCol="0">
            <a:spAutoFit/>
          </a:bodyPr>
          <a:lstStyle/>
          <a:p>
            <a:r>
              <a:rPr lang="vi-VN" sz="2400" b="1" dirty="0">
                <a:solidFill>
                  <a:schemeClr val="bg1">
                    <a:lumMod val="75000"/>
                  </a:schemeClr>
                </a:solidFill>
                <a:latin typeface="Cambria" panose="02040503050406030204" pitchFamily="18" charset="0"/>
              </a:rPr>
              <a:t>từ trường</a:t>
            </a:r>
            <a:endParaRPr lang="en-US" sz="2400" b="1" dirty="0">
              <a:solidFill>
                <a:schemeClr val="bg1">
                  <a:lumMod val="75000"/>
                </a:schemeClr>
              </a:solidFill>
              <a:latin typeface="Cambria" panose="02040503050406030204" pitchFamily="18" charset="0"/>
            </a:endParaRPr>
          </a:p>
        </p:txBody>
      </p:sp>
      <p:sp>
        <p:nvSpPr>
          <p:cNvPr id="11" name="TextBox 10" descr="n252 Fb Thu Huong Pham">
            <a:extLst>
              <a:ext uri="{FF2B5EF4-FFF2-40B4-BE49-F238E27FC236}">
                <a16:creationId xmlns:a16="http://schemas.microsoft.com/office/drawing/2014/main" id="{79FAA5D7-E0C3-84F4-2387-D1566B4701C8}"/>
              </a:ext>
            </a:extLst>
          </p:cNvPr>
          <p:cNvSpPr txBox="1"/>
          <p:nvPr/>
        </p:nvSpPr>
        <p:spPr>
          <a:xfrm>
            <a:off x="3598315" y="4146332"/>
            <a:ext cx="3538148" cy="461665"/>
          </a:xfrm>
          <a:prstGeom prst="rect">
            <a:avLst/>
          </a:prstGeom>
          <a:noFill/>
        </p:spPr>
        <p:txBody>
          <a:bodyPr wrap="none" rtlCol="0">
            <a:spAutoFit/>
          </a:bodyPr>
          <a:lstStyle/>
          <a:p>
            <a:r>
              <a:rPr lang="vi-VN" sz="2400" b="1" dirty="0">
                <a:solidFill>
                  <a:schemeClr val="bg1">
                    <a:lumMod val="75000"/>
                  </a:schemeClr>
                </a:solidFill>
                <a:latin typeface="Cambria" panose="02040503050406030204" pitchFamily="18" charset="0"/>
              </a:rPr>
              <a:t>suất điện động cảm ứng</a:t>
            </a:r>
            <a:endParaRPr lang="en-US" sz="2400" b="1" dirty="0">
              <a:solidFill>
                <a:schemeClr val="bg1">
                  <a:lumMod val="75000"/>
                </a:schemeClr>
              </a:solidFill>
              <a:latin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63" descr="n252 Fb Thu Huong Pham"/>
          <p:cNvSpPr/>
          <p:nvPr/>
        </p:nvSpPr>
        <p:spPr>
          <a:xfrm>
            <a:off x="3753293" y="1010094"/>
            <a:ext cx="4869712" cy="3508744"/>
          </a:xfrm>
          <a:prstGeom prst="roundRect">
            <a:avLst>
              <a:gd name="adj" fmla="val 7349"/>
            </a:avLst>
          </a:prstGeom>
          <a:solidFill>
            <a:schemeClr val="accent4"/>
          </a:solidFill>
          <a:ln>
            <a:noFill/>
          </a:ln>
          <a:effectLst>
            <a:outerShdw blurRad="357188" algn="bl" rotWithShape="0">
              <a:schemeClr val="l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3" descr="n252 Fb Thu Huong Pham"/>
          <p:cNvSpPr txBox="1">
            <a:spLocks noGrp="1"/>
          </p:cNvSpPr>
          <p:nvPr>
            <p:ph type="title"/>
          </p:nvPr>
        </p:nvSpPr>
        <p:spPr>
          <a:xfrm>
            <a:off x="3143491" y="12822"/>
            <a:ext cx="1927507"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000" b="1" dirty="0"/>
              <a:t>LOA</a:t>
            </a:r>
            <a:endParaRPr sz="4000" b="1" dirty="0"/>
          </a:p>
        </p:txBody>
      </p:sp>
      <p:sp>
        <p:nvSpPr>
          <p:cNvPr id="720" name="Google Shape;720;p63" descr="n252 Fb Thu Huong Pham"/>
          <p:cNvSpPr txBox="1">
            <a:spLocks noGrp="1"/>
          </p:cNvSpPr>
          <p:nvPr>
            <p:ph type="subTitle" idx="1"/>
          </p:nvPr>
        </p:nvSpPr>
        <p:spPr>
          <a:xfrm>
            <a:off x="3753294" y="1010094"/>
            <a:ext cx="4869711" cy="2913321"/>
          </a:xfrm>
          <a:prstGeom prst="rect">
            <a:avLst/>
          </a:prstGeom>
        </p:spPr>
        <p:txBody>
          <a:bodyPr spcFirstLastPara="1" wrap="square" lIns="91425" tIns="91425" rIns="91425" bIns="91425" anchor="t" anchorCtr="0">
            <a:noAutofit/>
          </a:bodyPr>
          <a:lstStyle/>
          <a:p>
            <a:pPr marL="139700" indent="0" algn="just">
              <a:lnSpc>
                <a:spcPct val="115000"/>
              </a:lnSpc>
              <a:buNone/>
            </a:pPr>
            <a:r>
              <a:rPr lang="vi-VN" sz="4000" dirty="0">
                <a:solidFill>
                  <a:schemeClr val="bg2"/>
                </a:solidFill>
                <a:effectLst/>
                <a:ea typeface="Times New Roman" panose="02020603050405020304" pitchFamily="18" charset="0"/>
              </a:rPr>
              <a:t>Loa sử dụng hiện tượng cảm ứng điện từ để chuyển đổi tín hiệu điện thành âm thanh.</a:t>
            </a:r>
            <a:endParaRPr sz="3200" dirty="0">
              <a:solidFill>
                <a:schemeClr val="bg2"/>
              </a:solidFill>
            </a:endParaRPr>
          </a:p>
        </p:txBody>
      </p:sp>
      <p:pic>
        <p:nvPicPr>
          <p:cNvPr id="2" name="Picture 1" descr="n252 Fb Thu Huong Pham">
            <a:extLst>
              <a:ext uri="{FF2B5EF4-FFF2-40B4-BE49-F238E27FC236}">
                <a16:creationId xmlns:a16="http://schemas.microsoft.com/office/drawing/2014/main" id="{F6AA7457-7B23-CF95-0805-1E3D8EC073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247" y="1209691"/>
            <a:ext cx="2830444" cy="2830444"/>
          </a:xfrm>
          <a:prstGeom prst="rect">
            <a:avLst/>
          </a:prstGeom>
          <a:ln>
            <a:noFill/>
          </a:ln>
          <a:effectLst>
            <a:softEdge rad="112500"/>
          </a:effectLst>
        </p:spPr>
      </p:pic>
    </p:spTree>
    <p:extLst>
      <p:ext uri="{BB962C8B-B14F-4D97-AF65-F5344CB8AC3E}">
        <p14:creationId xmlns:p14="http://schemas.microsoft.com/office/powerpoint/2010/main" val="3998874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0">
                                            <p:txEl>
                                              <p:pRg st="0" end="0"/>
                                            </p:txEl>
                                          </p:spTgt>
                                        </p:tgtEl>
                                        <p:attrNameLst>
                                          <p:attrName>style.visibility</p:attrName>
                                        </p:attrNameLst>
                                      </p:cBhvr>
                                      <p:to>
                                        <p:strVal val="visible"/>
                                      </p:to>
                                    </p:set>
                                    <p:animEffect transition="in" filter="wipe(down)">
                                      <p:cBhvr>
                                        <p:cTn id="7" dur="500"/>
                                        <p:tgtEl>
                                          <p:spTgt spid="7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63" descr="n252 Fb Thu Huong Pham"/>
          <p:cNvSpPr/>
          <p:nvPr/>
        </p:nvSpPr>
        <p:spPr>
          <a:xfrm>
            <a:off x="3742660" y="1073887"/>
            <a:ext cx="4901610" cy="3087407"/>
          </a:xfrm>
          <a:prstGeom prst="roundRect">
            <a:avLst>
              <a:gd name="adj" fmla="val 7349"/>
            </a:avLst>
          </a:prstGeom>
          <a:solidFill>
            <a:schemeClr val="accent4"/>
          </a:solidFill>
          <a:ln>
            <a:noFill/>
          </a:ln>
          <a:effectLst>
            <a:outerShdw blurRad="357188" algn="bl" rotWithShape="0">
              <a:schemeClr val="l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3" descr="n252 Fb Thu Huong Pham"/>
          <p:cNvSpPr txBox="1">
            <a:spLocks noGrp="1"/>
          </p:cNvSpPr>
          <p:nvPr>
            <p:ph type="title"/>
          </p:nvPr>
        </p:nvSpPr>
        <p:spPr>
          <a:xfrm>
            <a:off x="2389311" y="115416"/>
            <a:ext cx="4053053"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000" b="1" dirty="0"/>
              <a:t>MÁY IN LASER</a:t>
            </a:r>
            <a:endParaRPr sz="4000" b="1" dirty="0"/>
          </a:p>
        </p:txBody>
      </p:sp>
      <p:sp>
        <p:nvSpPr>
          <p:cNvPr id="720" name="Google Shape;720;p63" descr="n252 Fb Thu Huong Pham"/>
          <p:cNvSpPr txBox="1">
            <a:spLocks noGrp="1"/>
          </p:cNvSpPr>
          <p:nvPr>
            <p:ph type="subTitle" idx="1"/>
          </p:nvPr>
        </p:nvSpPr>
        <p:spPr>
          <a:xfrm>
            <a:off x="3827721" y="1158835"/>
            <a:ext cx="4710223" cy="3002459"/>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vi-VN" sz="4000" dirty="0">
                <a:solidFill>
                  <a:schemeClr val="bg2"/>
                </a:solidFill>
                <a:effectLst/>
                <a:ea typeface="Times New Roman" panose="02020603050405020304" pitchFamily="18" charset="0"/>
              </a:rPr>
              <a:t>Máy in </a:t>
            </a:r>
            <a:r>
              <a:rPr lang="vi-VN" sz="4000" dirty="0" err="1">
                <a:solidFill>
                  <a:schemeClr val="bg2"/>
                </a:solidFill>
                <a:effectLst/>
                <a:ea typeface="Times New Roman" panose="02020603050405020304" pitchFamily="18" charset="0"/>
              </a:rPr>
              <a:t>laser</a:t>
            </a:r>
            <a:r>
              <a:rPr lang="vi-VN" sz="4000" dirty="0">
                <a:solidFill>
                  <a:schemeClr val="bg2"/>
                </a:solidFill>
                <a:effectLst/>
                <a:ea typeface="Times New Roman" panose="02020603050405020304" pitchFamily="18" charset="0"/>
              </a:rPr>
              <a:t> sử dụng hiện tượng cảm ứng điện từ để tạo ra hình ảnh trên giấy</a:t>
            </a:r>
            <a:endParaRPr sz="3200" dirty="0">
              <a:solidFill>
                <a:schemeClr val="bg2"/>
              </a:solidFill>
            </a:endParaRPr>
          </a:p>
        </p:txBody>
      </p:sp>
      <p:pic>
        <p:nvPicPr>
          <p:cNvPr id="2" name="Picture 1" descr="n252 Fb Thu Huong Pham">
            <a:extLst>
              <a:ext uri="{FF2B5EF4-FFF2-40B4-BE49-F238E27FC236}">
                <a16:creationId xmlns:a16="http://schemas.microsoft.com/office/drawing/2014/main" id="{72AE5E0A-7B9B-8DC4-9293-598F2443A20E}"/>
              </a:ext>
            </a:extLst>
          </p:cNvPr>
          <p:cNvPicPr>
            <a:picLocks noChangeAspect="1"/>
          </p:cNvPicPr>
          <p:nvPr/>
        </p:nvPicPr>
        <p:blipFill rotWithShape="1">
          <a:blip r:embed="rId3">
            <a:extLst>
              <a:ext uri="{28A0092B-C50C-407E-A947-70E740481C1C}">
                <a14:useLocalDpi xmlns:a14="http://schemas.microsoft.com/office/drawing/2010/main" val="0"/>
              </a:ext>
            </a:extLst>
          </a:blip>
          <a:srcRect l="7878" t="17261" r="8427" b="21526"/>
          <a:stretch/>
        </p:blipFill>
        <p:spPr bwMode="auto">
          <a:xfrm>
            <a:off x="637953" y="1662536"/>
            <a:ext cx="2691299" cy="19683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16633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20">
                                            <p:txEl>
                                              <p:pRg st="0" end="0"/>
                                            </p:txEl>
                                          </p:spTgt>
                                        </p:tgtEl>
                                        <p:attrNameLst>
                                          <p:attrName>style.visibility</p:attrName>
                                        </p:attrNameLst>
                                      </p:cBhvr>
                                      <p:to>
                                        <p:strVal val="visible"/>
                                      </p:to>
                                    </p:set>
                                    <p:animEffect transition="in" filter="fade">
                                      <p:cBhvr>
                                        <p:cTn id="7" dur="1000"/>
                                        <p:tgtEl>
                                          <p:spTgt spid="720">
                                            <p:txEl>
                                              <p:pRg st="0" end="0"/>
                                            </p:txEl>
                                          </p:spTgt>
                                        </p:tgtEl>
                                      </p:cBhvr>
                                    </p:animEffect>
                                    <p:anim calcmode="lin" valueType="num">
                                      <p:cBhvr>
                                        <p:cTn id="8" dur="1000" fill="hold"/>
                                        <p:tgtEl>
                                          <p:spTgt spid="72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2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6" descr="n252 Fb Thu Huong Pham"/>
          <p:cNvSpPr txBox="1">
            <a:spLocks noGrp="1"/>
          </p:cNvSpPr>
          <p:nvPr>
            <p:ph type="title"/>
          </p:nvPr>
        </p:nvSpPr>
        <p:spPr>
          <a:xfrm>
            <a:off x="713225" y="2520400"/>
            <a:ext cx="5380394" cy="84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6600" dirty="0"/>
              <a:t>VẬN DỤNG</a:t>
            </a:r>
            <a:endParaRPr sz="6600" dirty="0"/>
          </a:p>
        </p:txBody>
      </p:sp>
      <p:sp>
        <p:nvSpPr>
          <p:cNvPr id="240" name="Google Shape;240;p36" descr="n252 Fb Thu Huong Pham"/>
          <p:cNvSpPr txBox="1">
            <a:spLocks noGrp="1"/>
          </p:cNvSpPr>
          <p:nvPr>
            <p:ph type="title" idx="2"/>
          </p:nvPr>
        </p:nvSpPr>
        <p:spPr>
          <a:xfrm>
            <a:off x="713225" y="1478775"/>
            <a:ext cx="5067600" cy="84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04</a:t>
            </a:r>
            <a:endParaRPr dirty="0"/>
          </a:p>
        </p:txBody>
      </p:sp>
      <p:pic>
        <p:nvPicPr>
          <p:cNvPr id="242" name="Google Shape;242;p36" descr="n252 Fb Thu Huong Pham"/>
          <p:cNvPicPr preferRelativeResize="0"/>
          <p:nvPr/>
        </p:nvPicPr>
        <p:blipFill>
          <a:blip r:embed="rId3">
            <a:alphaModFix/>
          </a:blip>
          <a:stretch>
            <a:fillRect/>
          </a:stretch>
        </p:blipFill>
        <p:spPr>
          <a:xfrm>
            <a:off x="7839400" y="539500"/>
            <a:ext cx="527400" cy="590332"/>
          </a:xfrm>
          <a:prstGeom prst="rect">
            <a:avLst/>
          </a:prstGeom>
          <a:noFill/>
          <a:ln>
            <a:noFill/>
          </a:ln>
        </p:spPr>
      </p:pic>
      <p:pic>
        <p:nvPicPr>
          <p:cNvPr id="243" name="Google Shape;243;p36" descr="n252 Fb Thu Huong Pham"/>
          <p:cNvPicPr preferRelativeResize="0"/>
          <p:nvPr/>
        </p:nvPicPr>
        <p:blipFill>
          <a:blip r:embed="rId4">
            <a:alphaModFix/>
          </a:blip>
          <a:stretch>
            <a:fillRect/>
          </a:stretch>
        </p:blipFill>
        <p:spPr>
          <a:xfrm rot="-351163" flipH="1">
            <a:off x="5936394" y="4170849"/>
            <a:ext cx="342737" cy="383626"/>
          </a:xfrm>
          <a:prstGeom prst="rect">
            <a:avLst/>
          </a:prstGeom>
          <a:noFill/>
          <a:ln>
            <a:noFill/>
          </a:ln>
        </p:spPr>
      </p:pic>
      <p:pic>
        <p:nvPicPr>
          <p:cNvPr id="244" name="Google Shape;244;p36" descr="n252 Fb Thu Huong Pham"/>
          <p:cNvPicPr preferRelativeResize="0"/>
          <p:nvPr/>
        </p:nvPicPr>
        <p:blipFill>
          <a:blip r:embed="rId3">
            <a:alphaModFix/>
          </a:blip>
          <a:stretch>
            <a:fillRect/>
          </a:stretch>
        </p:blipFill>
        <p:spPr>
          <a:xfrm rot="-3932765">
            <a:off x="5114548" y="1171863"/>
            <a:ext cx="330653" cy="370120"/>
          </a:xfrm>
          <a:prstGeom prst="rect">
            <a:avLst/>
          </a:prstGeom>
          <a:noFill/>
          <a:ln>
            <a:noFill/>
          </a:ln>
        </p:spPr>
      </p:pic>
      <p:pic>
        <p:nvPicPr>
          <p:cNvPr id="245" name="Google Shape;245;p36" descr="n252 Fb Thu Huong Pham"/>
          <p:cNvPicPr preferRelativeResize="0"/>
          <p:nvPr/>
        </p:nvPicPr>
        <p:blipFill>
          <a:blip r:embed="rId5">
            <a:alphaModFix/>
          </a:blip>
          <a:stretch>
            <a:fillRect/>
          </a:stretch>
        </p:blipFill>
        <p:spPr>
          <a:xfrm flipH="1">
            <a:off x="6176421" y="1913811"/>
            <a:ext cx="3026250" cy="3229689"/>
          </a:xfrm>
          <a:prstGeom prst="rect">
            <a:avLst/>
          </a:prstGeom>
          <a:noFill/>
          <a:ln>
            <a:noFill/>
          </a:ln>
        </p:spPr>
      </p:pic>
    </p:spTree>
    <p:extLst>
      <p:ext uri="{BB962C8B-B14F-4D97-AF65-F5344CB8AC3E}">
        <p14:creationId xmlns:p14="http://schemas.microsoft.com/office/powerpoint/2010/main" val="127237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60" descr="n252 Fb Thu Huong Pham"/>
          <p:cNvSpPr txBox="1">
            <a:spLocks noGrp="1"/>
          </p:cNvSpPr>
          <p:nvPr>
            <p:ph type="title"/>
          </p:nvPr>
        </p:nvSpPr>
        <p:spPr>
          <a:xfrm>
            <a:off x="720000" y="445025"/>
            <a:ext cx="4789647"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b="1" dirty="0"/>
              <a:t>TRÒ CHƠI Ô CHỮ</a:t>
            </a:r>
            <a:endParaRPr b="1" dirty="0"/>
          </a:p>
        </p:txBody>
      </p:sp>
      <p:pic>
        <p:nvPicPr>
          <p:cNvPr id="619" name="Google Shape;619;p60" descr="n252 Fb Thu Huong Pham"/>
          <p:cNvPicPr preferRelativeResize="0"/>
          <p:nvPr/>
        </p:nvPicPr>
        <p:blipFill>
          <a:blip r:embed="rId3">
            <a:alphaModFix/>
          </a:blip>
          <a:stretch>
            <a:fillRect/>
          </a:stretch>
        </p:blipFill>
        <p:spPr>
          <a:xfrm rot="27">
            <a:off x="110732" y="178617"/>
            <a:ext cx="1102976" cy="1105514"/>
          </a:xfrm>
          <a:prstGeom prst="rect">
            <a:avLst/>
          </a:prstGeom>
          <a:noFill/>
          <a:ln>
            <a:noFill/>
          </a:ln>
        </p:spPr>
      </p:pic>
      <p:graphicFrame>
        <p:nvGraphicFramePr>
          <p:cNvPr id="2" name="Table 1" descr="n252 Fb Thu Huong Pham">
            <a:extLst>
              <a:ext uri="{FF2B5EF4-FFF2-40B4-BE49-F238E27FC236}">
                <a16:creationId xmlns:a16="http://schemas.microsoft.com/office/drawing/2014/main" id="{B93EE1DD-4F6E-83BD-AEB7-D8F64BD98762}"/>
              </a:ext>
            </a:extLst>
          </p:cNvPr>
          <p:cNvGraphicFramePr>
            <a:graphicFrameLocks noGrp="1"/>
          </p:cNvGraphicFramePr>
          <p:nvPr>
            <p:extLst>
              <p:ext uri="{D42A27DB-BD31-4B8C-83A1-F6EECF244321}">
                <p14:modId xmlns:p14="http://schemas.microsoft.com/office/powerpoint/2010/main" val="368494097"/>
              </p:ext>
            </p:extLst>
          </p:nvPr>
        </p:nvGraphicFramePr>
        <p:xfrm>
          <a:off x="2521740" y="1213017"/>
          <a:ext cx="3278984" cy="370840"/>
        </p:xfrm>
        <a:graphic>
          <a:graphicData uri="http://schemas.openxmlformats.org/drawingml/2006/table">
            <a:tbl>
              <a:tblPr firstRow="1" bandRow="1">
                <a:tableStyleId>{41F17933-E168-4FC2-9E99-8CB276C92CAE}</a:tableStyleId>
              </a:tblPr>
              <a:tblGrid>
                <a:gridCol w="409873">
                  <a:extLst>
                    <a:ext uri="{9D8B030D-6E8A-4147-A177-3AD203B41FA5}">
                      <a16:colId xmlns:a16="http://schemas.microsoft.com/office/drawing/2014/main" val="69071752"/>
                    </a:ext>
                  </a:extLst>
                </a:gridCol>
                <a:gridCol w="409873">
                  <a:extLst>
                    <a:ext uri="{9D8B030D-6E8A-4147-A177-3AD203B41FA5}">
                      <a16:colId xmlns:a16="http://schemas.microsoft.com/office/drawing/2014/main" val="2059901346"/>
                    </a:ext>
                  </a:extLst>
                </a:gridCol>
                <a:gridCol w="409873">
                  <a:extLst>
                    <a:ext uri="{9D8B030D-6E8A-4147-A177-3AD203B41FA5}">
                      <a16:colId xmlns:a16="http://schemas.microsoft.com/office/drawing/2014/main" val="995328809"/>
                    </a:ext>
                  </a:extLst>
                </a:gridCol>
                <a:gridCol w="409873">
                  <a:extLst>
                    <a:ext uri="{9D8B030D-6E8A-4147-A177-3AD203B41FA5}">
                      <a16:colId xmlns:a16="http://schemas.microsoft.com/office/drawing/2014/main" val="478445385"/>
                    </a:ext>
                  </a:extLst>
                </a:gridCol>
                <a:gridCol w="409873">
                  <a:extLst>
                    <a:ext uri="{9D8B030D-6E8A-4147-A177-3AD203B41FA5}">
                      <a16:colId xmlns:a16="http://schemas.microsoft.com/office/drawing/2014/main" val="491780770"/>
                    </a:ext>
                  </a:extLst>
                </a:gridCol>
                <a:gridCol w="409873">
                  <a:extLst>
                    <a:ext uri="{9D8B030D-6E8A-4147-A177-3AD203B41FA5}">
                      <a16:colId xmlns:a16="http://schemas.microsoft.com/office/drawing/2014/main" val="2497960303"/>
                    </a:ext>
                  </a:extLst>
                </a:gridCol>
                <a:gridCol w="409873">
                  <a:extLst>
                    <a:ext uri="{9D8B030D-6E8A-4147-A177-3AD203B41FA5}">
                      <a16:colId xmlns:a16="http://schemas.microsoft.com/office/drawing/2014/main" val="3855106675"/>
                    </a:ext>
                  </a:extLst>
                </a:gridCol>
                <a:gridCol w="409873">
                  <a:extLst>
                    <a:ext uri="{9D8B030D-6E8A-4147-A177-3AD203B41FA5}">
                      <a16:colId xmlns:a16="http://schemas.microsoft.com/office/drawing/2014/main" val="3791346692"/>
                    </a:ext>
                  </a:extLst>
                </a:gridCol>
              </a:tblGrid>
              <a:tr h="370840">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extLst>
                  <a:ext uri="{0D108BD9-81ED-4DB2-BD59-A6C34878D82A}">
                    <a16:rowId xmlns:a16="http://schemas.microsoft.com/office/drawing/2014/main" val="4180226859"/>
                  </a:ext>
                </a:extLst>
              </a:tr>
            </a:tbl>
          </a:graphicData>
        </a:graphic>
      </p:graphicFrame>
      <p:graphicFrame>
        <p:nvGraphicFramePr>
          <p:cNvPr id="3" name="Table 2" descr="n252 Fb Thu Huong Pham">
            <a:extLst>
              <a:ext uri="{FF2B5EF4-FFF2-40B4-BE49-F238E27FC236}">
                <a16:creationId xmlns:a16="http://schemas.microsoft.com/office/drawing/2014/main" id="{540F6F94-211A-BAE8-47A3-BC7B58EF43AF}"/>
              </a:ext>
            </a:extLst>
          </p:cNvPr>
          <p:cNvGraphicFramePr>
            <a:graphicFrameLocks noGrp="1"/>
          </p:cNvGraphicFramePr>
          <p:nvPr>
            <p:extLst>
              <p:ext uri="{D42A27DB-BD31-4B8C-83A1-F6EECF244321}">
                <p14:modId xmlns:p14="http://schemas.microsoft.com/office/powerpoint/2010/main" val="3817226302"/>
              </p:ext>
            </p:extLst>
          </p:nvPr>
        </p:nvGraphicFramePr>
        <p:xfrm>
          <a:off x="1704177" y="3054113"/>
          <a:ext cx="3693321" cy="370840"/>
        </p:xfrm>
        <a:graphic>
          <a:graphicData uri="http://schemas.openxmlformats.org/drawingml/2006/table">
            <a:tbl>
              <a:tblPr firstRow="1" bandRow="1">
                <a:tableStyleId>{41F17933-E168-4FC2-9E99-8CB276C92CAE}</a:tableStyleId>
              </a:tblPr>
              <a:tblGrid>
                <a:gridCol w="410369">
                  <a:extLst>
                    <a:ext uri="{9D8B030D-6E8A-4147-A177-3AD203B41FA5}">
                      <a16:colId xmlns:a16="http://schemas.microsoft.com/office/drawing/2014/main" val="69071752"/>
                    </a:ext>
                  </a:extLst>
                </a:gridCol>
                <a:gridCol w="410369">
                  <a:extLst>
                    <a:ext uri="{9D8B030D-6E8A-4147-A177-3AD203B41FA5}">
                      <a16:colId xmlns:a16="http://schemas.microsoft.com/office/drawing/2014/main" val="2059901346"/>
                    </a:ext>
                  </a:extLst>
                </a:gridCol>
                <a:gridCol w="410369">
                  <a:extLst>
                    <a:ext uri="{9D8B030D-6E8A-4147-A177-3AD203B41FA5}">
                      <a16:colId xmlns:a16="http://schemas.microsoft.com/office/drawing/2014/main" val="995328809"/>
                    </a:ext>
                  </a:extLst>
                </a:gridCol>
                <a:gridCol w="410369">
                  <a:extLst>
                    <a:ext uri="{9D8B030D-6E8A-4147-A177-3AD203B41FA5}">
                      <a16:colId xmlns:a16="http://schemas.microsoft.com/office/drawing/2014/main" val="478445385"/>
                    </a:ext>
                  </a:extLst>
                </a:gridCol>
                <a:gridCol w="410369">
                  <a:extLst>
                    <a:ext uri="{9D8B030D-6E8A-4147-A177-3AD203B41FA5}">
                      <a16:colId xmlns:a16="http://schemas.microsoft.com/office/drawing/2014/main" val="491780770"/>
                    </a:ext>
                  </a:extLst>
                </a:gridCol>
                <a:gridCol w="410369">
                  <a:extLst>
                    <a:ext uri="{9D8B030D-6E8A-4147-A177-3AD203B41FA5}">
                      <a16:colId xmlns:a16="http://schemas.microsoft.com/office/drawing/2014/main" val="2497960303"/>
                    </a:ext>
                  </a:extLst>
                </a:gridCol>
                <a:gridCol w="410369">
                  <a:extLst>
                    <a:ext uri="{9D8B030D-6E8A-4147-A177-3AD203B41FA5}">
                      <a16:colId xmlns:a16="http://schemas.microsoft.com/office/drawing/2014/main" val="3855106675"/>
                    </a:ext>
                  </a:extLst>
                </a:gridCol>
                <a:gridCol w="410369">
                  <a:extLst>
                    <a:ext uri="{9D8B030D-6E8A-4147-A177-3AD203B41FA5}">
                      <a16:colId xmlns:a16="http://schemas.microsoft.com/office/drawing/2014/main" val="3791346692"/>
                    </a:ext>
                  </a:extLst>
                </a:gridCol>
                <a:gridCol w="410369">
                  <a:extLst>
                    <a:ext uri="{9D8B030D-6E8A-4147-A177-3AD203B41FA5}">
                      <a16:colId xmlns:a16="http://schemas.microsoft.com/office/drawing/2014/main" val="2959717027"/>
                    </a:ext>
                  </a:extLst>
                </a:gridCol>
              </a:tblGrid>
              <a:tr h="370840">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extLst>
                  <a:ext uri="{0D108BD9-81ED-4DB2-BD59-A6C34878D82A}">
                    <a16:rowId xmlns:a16="http://schemas.microsoft.com/office/drawing/2014/main" val="4180226859"/>
                  </a:ext>
                </a:extLst>
              </a:tr>
            </a:tbl>
          </a:graphicData>
        </a:graphic>
      </p:graphicFrame>
      <p:graphicFrame>
        <p:nvGraphicFramePr>
          <p:cNvPr id="5" name="Table 4" descr="n252 Fb Thu Huong Pham">
            <a:extLst>
              <a:ext uri="{FF2B5EF4-FFF2-40B4-BE49-F238E27FC236}">
                <a16:creationId xmlns:a16="http://schemas.microsoft.com/office/drawing/2014/main" id="{ABDEEEBA-5707-95AC-AAEE-23F1B26256C1}"/>
              </a:ext>
            </a:extLst>
          </p:cNvPr>
          <p:cNvGraphicFramePr>
            <a:graphicFrameLocks noGrp="1"/>
          </p:cNvGraphicFramePr>
          <p:nvPr>
            <p:extLst>
              <p:ext uri="{D42A27DB-BD31-4B8C-83A1-F6EECF244321}">
                <p14:modId xmlns:p14="http://schemas.microsoft.com/office/powerpoint/2010/main" val="3055579724"/>
              </p:ext>
            </p:extLst>
          </p:nvPr>
        </p:nvGraphicFramePr>
        <p:xfrm>
          <a:off x="1293015" y="1954697"/>
          <a:ext cx="3282952" cy="370840"/>
        </p:xfrm>
        <a:graphic>
          <a:graphicData uri="http://schemas.openxmlformats.org/drawingml/2006/table">
            <a:tbl>
              <a:tblPr firstRow="1" bandRow="1">
                <a:tableStyleId>{41F17933-E168-4FC2-9E99-8CB276C92CAE}</a:tableStyleId>
              </a:tblPr>
              <a:tblGrid>
                <a:gridCol w="410369">
                  <a:extLst>
                    <a:ext uri="{9D8B030D-6E8A-4147-A177-3AD203B41FA5}">
                      <a16:colId xmlns:a16="http://schemas.microsoft.com/office/drawing/2014/main" val="69071752"/>
                    </a:ext>
                  </a:extLst>
                </a:gridCol>
                <a:gridCol w="410369">
                  <a:extLst>
                    <a:ext uri="{9D8B030D-6E8A-4147-A177-3AD203B41FA5}">
                      <a16:colId xmlns:a16="http://schemas.microsoft.com/office/drawing/2014/main" val="2059901346"/>
                    </a:ext>
                  </a:extLst>
                </a:gridCol>
                <a:gridCol w="410369">
                  <a:extLst>
                    <a:ext uri="{9D8B030D-6E8A-4147-A177-3AD203B41FA5}">
                      <a16:colId xmlns:a16="http://schemas.microsoft.com/office/drawing/2014/main" val="995328809"/>
                    </a:ext>
                  </a:extLst>
                </a:gridCol>
                <a:gridCol w="410369">
                  <a:extLst>
                    <a:ext uri="{9D8B030D-6E8A-4147-A177-3AD203B41FA5}">
                      <a16:colId xmlns:a16="http://schemas.microsoft.com/office/drawing/2014/main" val="478445385"/>
                    </a:ext>
                  </a:extLst>
                </a:gridCol>
                <a:gridCol w="410369">
                  <a:extLst>
                    <a:ext uri="{9D8B030D-6E8A-4147-A177-3AD203B41FA5}">
                      <a16:colId xmlns:a16="http://schemas.microsoft.com/office/drawing/2014/main" val="491780770"/>
                    </a:ext>
                  </a:extLst>
                </a:gridCol>
                <a:gridCol w="410369">
                  <a:extLst>
                    <a:ext uri="{9D8B030D-6E8A-4147-A177-3AD203B41FA5}">
                      <a16:colId xmlns:a16="http://schemas.microsoft.com/office/drawing/2014/main" val="2497960303"/>
                    </a:ext>
                  </a:extLst>
                </a:gridCol>
                <a:gridCol w="410369">
                  <a:extLst>
                    <a:ext uri="{9D8B030D-6E8A-4147-A177-3AD203B41FA5}">
                      <a16:colId xmlns:a16="http://schemas.microsoft.com/office/drawing/2014/main" val="3855106675"/>
                    </a:ext>
                  </a:extLst>
                </a:gridCol>
                <a:gridCol w="410369">
                  <a:extLst>
                    <a:ext uri="{9D8B030D-6E8A-4147-A177-3AD203B41FA5}">
                      <a16:colId xmlns:a16="http://schemas.microsoft.com/office/drawing/2014/main" val="3791346692"/>
                    </a:ext>
                  </a:extLst>
                </a:gridCol>
              </a:tblGrid>
              <a:tr h="370840">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extLst>
                  <a:ext uri="{0D108BD9-81ED-4DB2-BD59-A6C34878D82A}">
                    <a16:rowId xmlns:a16="http://schemas.microsoft.com/office/drawing/2014/main" val="4180226859"/>
                  </a:ext>
                </a:extLst>
              </a:tr>
            </a:tbl>
          </a:graphicData>
        </a:graphic>
      </p:graphicFrame>
      <p:graphicFrame>
        <p:nvGraphicFramePr>
          <p:cNvPr id="6" name="Table 5" descr="n252 Fb Thu Huong Pham">
            <a:extLst>
              <a:ext uri="{FF2B5EF4-FFF2-40B4-BE49-F238E27FC236}">
                <a16:creationId xmlns:a16="http://schemas.microsoft.com/office/drawing/2014/main" id="{F50F453B-3E96-58E6-7093-54B1CF4EA9BA}"/>
              </a:ext>
            </a:extLst>
          </p:cNvPr>
          <p:cNvGraphicFramePr>
            <a:graphicFrameLocks noGrp="1"/>
          </p:cNvGraphicFramePr>
          <p:nvPr>
            <p:extLst>
              <p:ext uri="{D42A27DB-BD31-4B8C-83A1-F6EECF244321}">
                <p14:modId xmlns:p14="http://schemas.microsoft.com/office/powerpoint/2010/main" val="3489385010"/>
              </p:ext>
            </p:extLst>
          </p:nvPr>
        </p:nvGraphicFramePr>
        <p:xfrm>
          <a:off x="2114547" y="2322355"/>
          <a:ext cx="2872583" cy="370840"/>
        </p:xfrm>
        <a:graphic>
          <a:graphicData uri="http://schemas.openxmlformats.org/drawingml/2006/table">
            <a:tbl>
              <a:tblPr firstRow="1" bandRow="1">
                <a:tableStyleId>{41F17933-E168-4FC2-9E99-8CB276C92CAE}</a:tableStyleId>
              </a:tblPr>
              <a:tblGrid>
                <a:gridCol w="410369">
                  <a:extLst>
                    <a:ext uri="{9D8B030D-6E8A-4147-A177-3AD203B41FA5}">
                      <a16:colId xmlns:a16="http://schemas.microsoft.com/office/drawing/2014/main" val="69071752"/>
                    </a:ext>
                  </a:extLst>
                </a:gridCol>
                <a:gridCol w="410369">
                  <a:extLst>
                    <a:ext uri="{9D8B030D-6E8A-4147-A177-3AD203B41FA5}">
                      <a16:colId xmlns:a16="http://schemas.microsoft.com/office/drawing/2014/main" val="2059901346"/>
                    </a:ext>
                  </a:extLst>
                </a:gridCol>
                <a:gridCol w="410369">
                  <a:extLst>
                    <a:ext uri="{9D8B030D-6E8A-4147-A177-3AD203B41FA5}">
                      <a16:colId xmlns:a16="http://schemas.microsoft.com/office/drawing/2014/main" val="995328809"/>
                    </a:ext>
                  </a:extLst>
                </a:gridCol>
                <a:gridCol w="410369">
                  <a:extLst>
                    <a:ext uri="{9D8B030D-6E8A-4147-A177-3AD203B41FA5}">
                      <a16:colId xmlns:a16="http://schemas.microsoft.com/office/drawing/2014/main" val="478445385"/>
                    </a:ext>
                  </a:extLst>
                </a:gridCol>
                <a:gridCol w="410369">
                  <a:extLst>
                    <a:ext uri="{9D8B030D-6E8A-4147-A177-3AD203B41FA5}">
                      <a16:colId xmlns:a16="http://schemas.microsoft.com/office/drawing/2014/main" val="491780770"/>
                    </a:ext>
                  </a:extLst>
                </a:gridCol>
                <a:gridCol w="410369">
                  <a:extLst>
                    <a:ext uri="{9D8B030D-6E8A-4147-A177-3AD203B41FA5}">
                      <a16:colId xmlns:a16="http://schemas.microsoft.com/office/drawing/2014/main" val="2497960303"/>
                    </a:ext>
                  </a:extLst>
                </a:gridCol>
                <a:gridCol w="410369">
                  <a:extLst>
                    <a:ext uri="{9D8B030D-6E8A-4147-A177-3AD203B41FA5}">
                      <a16:colId xmlns:a16="http://schemas.microsoft.com/office/drawing/2014/main" val="3855106675"/>
                    </a:ext>
                  </a:extLst>
                </a:gridCol>
              </a:tblGrid>
              <a:tr h="370840">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extLst>
                  <a:ext uri="{0D108BD9-81ED-4DB2-BD59-A6C34878D82A}">
                    <a16:rowId xmlns:a16="http://schemas.microsoft.com/office/drawing/2014/main" val="4180226859"/>
                  </a:ext>
                </a:extLst>
              </a:tr>
            </a:tbl>
          </a:graphicData>
        </a:graphic>
      </p:graphicFrame>
      <p:graphicFrame>
        <p:nvGraphicFramePr>
          <p:cNvPr id="7" name="Table 6" descr="n252 Fb Thu Huong Pham">
            <a:extLst>
              <a:ext uri="{FF2B5EF4-FFF2-40B4-BE49-F238E27FC236}">
                <a16:creationId xmlns:a16="http://schemas.microsoft.com/office/drawing/2014/main" id="{524E6993-554A-911D-86E1-20E4D4F0A375}"/>
              </a:ext>
            </a:extLst>
          </p:cNvPr>
          <p:cNvGraphicFramePr>
            <a:graphicFrameLocks noGrp="1"/>
          </p:cNvGraphicFramePr>
          <p:nvPr>
            <p:extLst>
              <p:ext uri="{D42A27DB-BD31-4B8C-83A1-F6EECF244321}">
                <p14:modId xmlns:p14="http://schemas.microsoft.com/office/powerpoint/2010/main" val="2320591454"/>
              </p:ext>
            </p:extLst>
          </p:nvPr>
        </p:nvGraphicFramePr>
        <p:xfrm>
          <a:off x="2521740" y="2686368"/>
          <a:ext cx="3282952" cy="370840"/>
        </p:xfrm>
        <a:graphic>
          <a:graphicData uri="http://schemas.openxmlformats.org/drawingml/2006/table">
            <a:tbl>
              <a:tblPr firstRow="1" bandRow="1">
                <a:tableStyleId>{41F17933-E168-4FC2-9E99-8CB276C92CAE}</a:tableStyleId>
              </a:tblPr>
              <a:tblGrid>
                <a:gridCol w="410369">
                  <a:extLst>
                    <a:ext uri="{9D8B030D-6E8A-4147-A177-3AD203B41FA5}">
                      <a16:colId xmlns:a16="http://schemas.microsoft.com/office/drawing/2014/main" val="69071752"/>
                    </a:ext>
                  </a:extLst>
                </a:gridCol>
                <a:gridCol w="410369">
                  <a:extLst>
                    <a:ext uri="{9D8B030D-6E8A-4147-A177-3AD203B41FA5}">
                      <a16:colId xmlns:a16="http://schemas.microsoft.com/office/drawing/2014/main" val="2059901346"/>
                    </a:ext>
                  </a:extLst>
                </a:gridCol>
                <a:gridCol w="410369">
                  <a:extLst>
                    <a:ext uri="{9D8B030D-6E8A-4147-A177-3AD203B41FA5}">
                      <a16:colId xmlns:a16="http://schemas.microsoft.com/office/drawing/2014/main" val="995328809"/>
                    </a:ext>
                  </a:extLst>
                </a:gridCol>
                <a:gridCol w="410369">
                  <a:extLst>
                    <a:ext uri="{9D8B030D-6E8A-4147-A177-3AD203B41FA5}">
                      <a16:colId xmlns:a16="http://schemas.microsoft.com/office/drawing/2014/main" val="478445385"/>
                    </a:ext>
                  </a:extLst>
                </a:gridCol>
                <a:gridCol w="410369">
                  <a:extLst>
                    <a:ext uri="{9D8B030D-6E8A-4147-A177-3AD203B41FA5}">
                      <a16:colId xmlns:a16="http://schemas.microsoft.com/office/drawing/2014/main" val="491780770"/>
                    </a:ext>
                  </a:extLst>
                </a:gridCol>
                <a:gridCol w="410369">
                  <a:extLst>
                    <a:ext uri="{9D8B030D-6E8A-4147-A177-3AD203B41FA5}">
                      <a16:colId xmlns:a16="http://schemas.microsoft.com/office/drawing/2014/main" val="2497960303"/>
                    </a:ext>
                  </a:extLst>
                </a:gridCol>
                <a:gridCol w="410369">
                  <a:extLst>
                    <a:ext uri="{9D8B030D-6E8A-4147-A177-3AD203B41FA5}">
                      <a16:colId xmlns:a16="http://schemas.microsoft.com/office/drawing/2014/main" val="3855106675"/>
                    </a:ext>
                  </a:extLst>
                </a:gridCol>
                <a:gridCol w="410369">
                  <a:extLst>
                    <a:ext uri="{9D8B030D-6E8A-4147-A177-3AD203B41FA5}">
                      <a16:colId xmlns:a16="http://schemas.microsoft.com/office/drawing/2014/main" val="3791346692"/>
                    </a:ext>
                  </a:extLst>
                </a:gridCol>
              </a:tblGrid>
              <a:tr h="370840">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extLst>
                  <a:ext uri="{0D108BD9-81ED-4DB2-BD59-A6C34878D82A}">
                    <a16:rowId xmlns:a16="http://schemas.microsoft.com/office/drawing/2014/main" val="4180226859"/>
                  </a:ext>
                </a:extLst>
              </a:tr>
            </a:tbl>
          </a:graphicData>
        </a:graphic>
      </p:graphicFrame>
      <p:graphicFrame>
        <p:nvGraphicFramePr>
          <p:cNvPr id="8" name="Table 7" descr="n252 Fb Thu Huong Pham">
            <a:extLst>
              <a:ext uri="{FF2B5EF4-FFF2-40B4-BE49-F238E27FC236}">
                <a16:creationId xmlns:a16="http://schemas.microsoft.com/office/drawing/2014/main" id="{57029286-9299-9F62-D793-84E9DEA15812}"/>
              </a:ext>
            </a:extLst>
          </p:cNvPr>
          <p:cNvGraphicFramePr>
            <a:graphicFrameLocks noGrp="1"/>
          </p:cNvGraphicFramePr>
          <p:nvPr>
            <p:extLst>
              <p:ext uri="{D42A27DB-BD31-4B8C-83A1-F6EECF244321}">
                <p14:modId xmlns:p14="http://schemas.microsoft.com/office/powerpoint/2010/main" val="4152094145"/>
              </p:ext>
            </p:extLst>
          </p:nvPr>
        </p:nvGraphicFramePr>
        <p:xfrm>
          <a:off x="882646" y="1580992"/>
          <a:ext cx="2051845" cy="370840"/>
        </p:xfrm>
        <a:graphic>
          <a:graphicData uri="http://schemas.openxmlformats.org/drawingml/2006/table">
            <a:tbl>
              <a:tblPr firstRow="1" bandRow="1">
                <a:tableStyleId>{41F17933-E168-4FC2-9E99-8CB276C92CAE}</a:tableStyleId>
              </a:tblPr>
              <a:tblGrid>
                <a:gridCol w="410369">
                  <a:extLst>
                    <a:ext uri="{9D8B030D-6E8A-4147-A177-3AD203B41FA5}">
                      <a16:colId xmlns:a16="http://schemas.microsoft.com/office/drawing/2014/main" val="69071752"/>
                    </a:ext>
                  </a:extLst>
                </a:gridCol>
                <a:gridCol w="410369">
                  <a:extLst>
                    <a:ext uri="{9D8B030D-6E8A-4147-A177-3AD203B41FA5}">
                      <a16:colId xmlns:a16="http://schemas.microsoft.com/office/drawing/2014/main" val="2059901346"/>
                    </a:ext>
                  </a:extLst>
                </a:gridCol>
                <a:gridCol w="410369">
                  <a:extLst>
                    <a:ext uri="{9D8B030D-6E8A-4147-A177-3AD203B41FA5}">
                      <a16:colId xmlns:a16="http://schemas.microsoft.com/office/drawing/2014/main" val="995328809"/>
                    </a:ext>
                  </a:extLst>
                </a:gridCol>
                <a:gridCol w="410369">
                  <a:extLst>
                    <a:ext uri="{9D8B030D-6E8A-4147-A177-3AD203B41FA5}">
                      <a16:colId xmlns:a16="http://schemas.microsoft.com/office/drawing/2014/main" val="478445385"/>
                    </a:ext>
                  </a:extLst>
                </a:gridCol>
                <a:gridCol w="410369">
                  <a:extLst>
                    <a:ext uri="{9D8B030D-6E8A-4147-A177-3AD203B41FA5}">
                      <a16:colId xmlns:a16="http://schemas.microsoft.com/office/drawing/2014/main" val="491780770"/>
                    </a:ext>
                  </a:extLst>
                </a:gridCol>
              </a:tblGrid>
              <a:tr h="370840">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extLst>
                  <a:ext uri="{0D108BD9-81ED-4DB2-BD59-A6C34878D82A}">
                    <a16:rowId xmlns:a16="http://schemas.microsoft.com/office/drawing/2014/main" val="4180226859"/>
                  </a:ext>
                </a:extLst>
              </a:tr>
            </a:tbl>
          </a:graphicData>
        </a:graphic>
      </p:graphicFrame>
      <p:graphicFrame>
        <p:nvGraphicFramePr>
          <p:cNvPr id="9" name="Table 8" descr="n252 Fb Thu Huong Pham">
            <a:extLst>
              <a:ext uri="{FF2B5EF4-FFF2-40B4-BE49-F238E27FC236}">
                <a16:creationId xmlns:a16="http://schemas.microsoft.com/office/drawing/2014/main" id="{EFEE46AF-6DEA-4E63-2043-F70D3E0D7364}"/>
              </a:ext>
            </a:extLst>
          </p:cNvPr>
          <p:cNvGraphicFramePr>
            <a:graphicFrameLocks noGrp="1"/>
          </p:cNvGraphicFramePr>
          <p:nvPr>
            <p:extLst>
              <p:ext uri="{D42A27DB-BD31-4B8C-83A1-F6EECF244321}">
                <p14:modId xmlns:p14="http://schemas.microsoft.com/office/powerpoint/2010/main" val="1245208770"/>
              </p:ext>
            </p:extLst>
          </p:nvPr>
        </p:nvGraphicFramePr>
        <p:xfrm>
          <a:off x="61908" y="3427323"/>
          <a:ext cx="2872583" cy="370840"/>
        </p:xfrm>
        <a:graphic>
          <a:graphicData uri="http://schemas.openxmlformats.org/drawingml/2006/table">
            <a:tbl>
              <a:tblPr firstRow="1" bandRow="1">
                <a:tableStyleId>{41F17933-E168-4FC2-9E99-8CB276C92CAE}</a:tableStyleId>
              </a:tblPr>
              <a:tblGrid>
                <a:gridCol w="410369">
                  <a:extLst>
                    <a:ext uri="{9D8B030D-6E8A-4147-A177-3AD203B41FA5}">
                      <a16:colId xmlns:a16="http://schemas.microsoft.com/office/drawing/2014/main" val="69071752"/>
                    </a:ext>
                  </a:extLst>
                </a:gridCol>
                <a:gridCol w="410369">
                  <a:extLst>
                    <a:ext uri="{9D8B030D-6E8A-4147-A177-3AD203B41FA5}">
                      <a16:colId xmlns:a16="http://schemas.microsoft.com/office/drawing/2014/main" val="2059901346"/>
                    </a:ext>
                  </a:extLst>
                </a:gridCol>
                <a:gridCol w="410369">
                  <a:extLst>
                    <a:ext uri="{9D8B030D-6E8A-4147-A177-3AD203B41FA5}">
                      <a16:colId xmlns:a16="http://schemas.microsoft.com/office/drawing/2014/main" val="995328809"/>
                    </a:ext>
                  </a:extLst>
                </a:gridCol>
                <a:gridCol w="410369">
                  <a:extLst>
                    <a:ext uri="{9D8B030D-6E8A-4147-A177-3AD203B41FA5}">
                      <a16:colId xmlns:a16="http://schemas.microsoft.com/office/drawing/2014/main" val="478445385"/>
                    </a:ext>
                  </a:extLst>
                </a:gridCol>
                <a:gridCol w="410369">
                  <a:extLst>
                    <a:ext uri="{9D8B030D-6E8A-4147-A177-3AD203B41FA5}">
                      <a16:colId xmlns:a16="http://schemas.microsoft.com/office/drawing/2014/main" val="491780770"/>
                    </a:ext>
                  </a:extLst>
                </a:gridCol>
                <a:gridCol w="410369">
                  <a:extLst>
                    <a:ext uri="{9D8B030D-6E8A-4147-A177-3AD203B41FA5}">
                      <a16:colId xmlns:a16="http://schemas.microsoft.com/office/drawing/2014/main" val="2497960303"/>
                    </a:ext>
                  </a:extLst>
                </a:gridCol>
                <a:gridCol w="410369">
                  <a:extLst>
                    <a:ext uri="{9D8B030D-6E8A-4147-A177-3AD203B41FA5}">
                      <a16:colId xmlns:a16="http://schemas.microsoft.com/office/drawing/2014/main" val="3855106675"/>
                    </a:ext>
                  </a:extLst>
                </a:gridCol>
              </a:tblGrid>
              <a:tr h="370840">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extLst>
                  <a:ext uri="{0D108BD9-81ED-4DB2-BD59-A6C34878D82A}">
                    <a16:rowId xmlns:a16="http://schemas.microsoft.com/office/drawing/2014/main" val="4180226859"/>
                  </a:ext>
                </a:extLst>
              </a:tr>
            </a:tbl>
          </a:graphicData>
        </a:graphic>
      </p:graphicFrame>
      <p:sp>
        <p:nvSpPr>
          <p:cNvPr id="14" name="TextBox 13" descr="n252 Fb Thu Huong Pham">
            <a:extLst>
              <a:ext uri="{FF2B5EF4-FFF2-40B4-BE49-F238E27FC236}">
                <a16:creationId xmlns:a16="http://schemas.microsoft.com/office/drawing/2014/main" id="{F0E2E7B8-5392-01BC-FEB6-FEFCCF243D78}"/>
              </a:ext>
            </a:extLst>
          </p:cNvPr>
          <p:cNvSpPr txBox="1"/>
          <p:nvPr/>
        </p:nvSpPr>
        <p:spPr>
          <a:xfrm>
            <a:off x="5832606" y="178612"/>
            <a:ext cx="3347757" cy="4801314"/>
          </a:xfrm>
          <a:prstGeom prst="rect">
            <a:avLst/>
          </a:prstGeom>
          <a:noFill/>
        </p:spPr>
        <p:txBody>
          <a:bodyPr wrap="square">
            <a:spAutoFit/>
          </a:bodyPr>
          <a:lstStyle/>
          <a:p>
            <a:pPr marL="342900" indent="-342900" algn="just">
              <a:buAutoNum type="arabicPeriod"/>
            </a:pP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Dòng</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điện</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cảm</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ứng</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được</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sinh</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ra</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ở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khối</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vật</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dẫn</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khi</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vật</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dẫn</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chuyển</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động</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từ</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trường</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hay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được</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đặt</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từ</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trường</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biến</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thiên</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theo</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thời</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vi-VN" sz="1700" dirty="0">
                <a:effectLst/>
                <a:latin typeface="Times New Roman" panose="02020603050405020304" pitchFamily="18" charset="0"/>
                <a:ea typeface="Aptos" panose="020B0004020202020204" pitchFamily="34" charset="0"/>
                <a:cs typeface="Times New Roman" panose="02020603050405020304" pitchFamily="18" charset="0"/>
              </a:rPr>
              <a:t>gian.</a:t>
            </a:r>
          </a:p>
          <a:p>
            <a:pPr marL="342900" indent="-342900" algn="just">
              <a:buAutoNum type="arabicPeriod"/>
            </a:pPr>
            <a:r>
              <a:rPr lang="vi-VN" sz="1700" dirty="0">
                <a:latin typeface="Times New Roman" panose="02020603050405020304" pitchFamily="18" charset="0"/>
                <a:cs typeface="Times New Roman" panose="02020603050405020304" pitchFamily="18" charset="0"/>
              </a:rPr>
              <a:t>Đơn vị cảm ứng từ.</a:t>
            </a:r>
          </a:p>
          <a:p>
            <a:pPr marL="342900" indent="-342900" algn="just">
              <a:buAutoNum type="arabicPeriod"/>
            </a:pPr>
            <a:r>
              <a:rPr lang="vi-VN" sz="1700" dirty="0">
                <a:latin typeface="Times New Roman" panose="02020603050405020304" pitchFamily="18" charset="0"/>
                <a:cs typeface="Times New Roman" panose="02020603050405020304" pitchFamily="18" charset="0"/>
              </a:rPr>
              <a:t>Môi trường tồn tại xung quanh nam châm hoặc xung quanh dòng điện.</a:t>
            </a:r>
          </a:p>
          <a:p>
            <a:pPr marL="342900" indent="-342900" algn="just">
              <a:buAutoNum type="arabicPeriod"/>
            </a:pPr>
            <a:r>
              <a:rPr lang="vi-VN" sz="1700" dirty="0">
                <a:latin typeface="Times New Roman" panose="02020603050405020304" pitchFamily="18" charset="0"/>
                <a:cs typeface="Times New Roman" panose="02020603050405020304" pitchFamily="18" charset="0"/>
              </a:rPr>
              <a:t>Một dụng cụ tạo ra từ trường, có thể hút hoặc đẩy các vật khác.</a:t>
            </a:r>
          </a:p>
          <a:p>
            <a:pPr marL="342900" indent="-342900" algn="just">
              <a:buAutoNum type="arabicPeriod"/>
            </a:pPr>
            <a:r>
              <a:rPr lang="vi-VN" sz="1700" dirty="0">
                <a:latin typeface="Times New Roman" panose="02020603050405020304" pitchFamily="18" charset="0"/>
                <a:cs typeface="Times New Roman" panose="02020603050405020304" pitchFamily="18" charset="0"/>
              </a:rPr>
              <a:t>Có thể được tạo ra bằng hiện tượng cảm ứng điện từ.</a:t>
            </a:r>
          </a:p>
          <a:p>
            <a:pPr marL="342900" indent="-342900" algn="just">
              <a:buAutoNum type="arabicPeriod"/>
            </a:pPr>
            <a:r>
              <a:rPr lang="vi-VN" sz="1700" dirty="0">
                <a:latin typeface="Times New Roman" panose="02020603050405020304" pitchFamily="18" charset="0"/>
                <a:cs typeface="Times New Roman" panose="02020603050405020304" pitchFamily="18" charset="0"/>
              </a:rPr>
              <a:t>Dòng điện biến thiên theo thời gian.</a:t>
            </a:r>
          </a:p>
          <a:p>
            <a:pPr marL="342900" indent="-342900" algn="just">
              <a:buAutoNum type="arabicPeriod"/>
            </a:pPr>
            <a:r>
              <a:rPr lang="vi-VN" sz="1700" dirty="0">
                <a:latin typeface="Times New Roman" panose="02020603050405020304" pitchFamily="18" charset="0"/>
                <a:cs typeface="Times New Roman" panose="02020603050405020304" pitchFamily="18" charset="0"/>
              </a:rPr>
              <a:t>Vật dụng tồn tại trong hầu hết các thiết bị ứng dụng hiện tượng cảm ứng điện từ.</a:t>
            </a:r>
            <a:endParaRPr lang="en-US" sz="1700" dirty="0">
              <a:latin typeface="Times New Roman" panose="02020603050405020304" pitchFamily="18" charset="0"/>
              <a:cs typeface="Times New Roman" panose="02020603050405020304" pitchFamily="18" charset="0"/>
            </a:endParaRPr>
          </a:p>
        </p:txBody>
      </p:sp>
      <p:grpSp>
        <p:nvGrpSpPr>
          <p:cNvPr id="23" name="Group 22" descr="n252 Fb Thu Huong Pham">
            <a:extLst>
              <a:ext uri="{FF2B5EF4-FFF2-40B4-BE49-F238E27FC236}">
                <a16:creationId xmlns:a16="http://schemas.microsoft.com/office/drawing/2014/main" id="{4485B1F2-E41C-EEFB-EABD-FAFC0786D024}"/>
              </a:ext>
            </a:extLst>
          </p:cNvPr>
          <p:cNvGrpSpPr/>
          <p:nvPr/>
        </p:nvGrpSpPr>
        <p:grpSpPr>
          <a:xfrm>
            <a:off x="2583622" y="1240041"/>
            <a:ext cx="3156848" cy="317289"/>
            <a:chOff x="2583622" y="1240041"/>
            <a:chExt cx="3156848" cy="317289"/>
          </a:xfrm>
        </p:grpSpPr>
        <p:sp>
          <p:nvSpPr>
            <p:cNvPr id="15" name="TextBox 14">
              <a:extLst>
                <a:ext uri="{FF2B5EF4-FFF2-40B4-BE49-F238E27FC236}">
                  <a16:creationId xmlns:a16="http://schemas.microsoft.com/office/drawing/2014/main" id="{7B9C9315-A17D-53A1-A829-7B3DC003FDB9}"/>
                </a:ext>
              </a:extLst>
            </p:cNvPr>
            <p:cNvSpPr txBox="1"/>
            <p:nvPr/>
          </p:nvSpPr>
          <p:spPr>
            <a:xfrm>
              <a:off x="2583622" y="1249553"/>
              <a:ext cx="293670" cy="307777"/>
            </a:xfrm>
            <a:prstGeom prst="rect">
              <a:avLst/>
            </a:prstGeom>
            <a:noFill/>
          </p:spPr>
          <p:txBody>
            <a:bodyPr wrap="none" rtlCol="0">
              <a:spAutoFit/>
            </a:bodyPr>
            <a:lstStyle/>
            <a:p>
              <a:pPr algn="ctr"/>
              <a:r>
                <a:rPr lang="vi-VN" b="1" dirty="0"/>
                <a:t>F</a:t>
              </a:r>
              <a:endParaRPr lang="en-US" b="1" dirty="0"/>
            </a:p>
          </p:txBody>
        </p:sp>
        <p:sp>
          <p:nvSpPr>
            <p:cNvPr id="16" name="TextBox 15">
              <a:extLst>
                <a:ext uri="{FF2B5EF4-FFF2-40B4-BE49-F238E27FC236}">
                  <a16:creationId xmlns:a16="http://schemas.microsoft.com/office/drawing/2014/main" id="{9F4662BD-DA90-536E-6F0F-2C5C671D8762}"/>
                </a:ext>
              </a:extLst>
            </p:cNvPr>
            <p:cNvSpPr txBox="1"/>
            <p:nvPr/>
          </p:nvSpPr>
          <p:spPr>
            <a:xfrm>
              <a:off x="2977084" y="1245782"/>
              <a:ext cx="324128" cy="307777"/>
            </a:xfrm>
            <a:prstGeom prst="rect">
              <a:avLst/>
            </a:prstGeom>
            <a:noFill/>
          </p:spPr>
          <p:txBody>
            <a:bodyPr wrap="none" rtlCol="0">
              <a:spAutoFit/>
            </a:bodyPr>
            <a:lstStyle/>
            <a:p>
              <a:pPr algn="ctr"/>
              <a:r>
                <a:rPr lang="vi-VN" b="1" dirty="0"/>
                <a:t>O</a:t>
              </a:r>
              <a:endParaRPr lang="en-US" b="1" dirty="0"/>
            </a:p>
          </p:txBody>
        </p:sp>
        <p:sp>
          <p:nvSpPr>
            <p:cNvPr id="17" name="TextBox 16">
              <a:extLst>
                <a:ext uri="{FF2B5EF4-FFF2-40B4-BE49-F238E27FC236}">
                  <a16:creationId xmlns:a16="http://schemas.microsoft.com/office/drawing/2014/main" id="{63AD656B-B2BD-6696-E79A-E7739B42E5C8}"/>
                </a:ext>
              </a:extLst>
            </p:cNvPr>
            <p:cNvSpPr txBox="1"/>
            <p:nvPr/>
          </p:nvSpPr>
          <p:spPr>
            <a:xfrm>
              <a:off x="3393582" y="1246552"/>
              <a:ext cx="314510" cy="307777"/>
            </a:xfrm>
            <a:prstGeom prst="rect">
              <a:avLst/>
            </a:prstGeom>
            <a:noFill/>
          </p:spPr>
          <p:txBody>
            <a:bodyPr wrap="none" rtlCol="0">
              <a:spAutoFit/>
            </a:bodyPr>
            <a:lstStyle/>
            <a:p>
              <a:pPr algn="ctr"/>
              <a:r>
                <a:rPr lang="vi-VN" b="1" dirty="0"/>
                <a:t>U</a:t>
              </a:r>
              <a:endParaRPr lang="en-US" b="1" dirty="0"/>
            </a:p>
          </p:txBody>
        </p:sp>
        <p:sp>
          <p:nvSpPr>
            <p:cNvPr id="18" name="TextBox 17">
              <a:extLst>
                <a:ext uri="{FF2B5EF4-FFF2-40B4-BE49-F238E27FC236}">
                  <a16:creationId xmlns:a16="http://schemas.microsoft.com/office/drawing/2014/main" id="{3AC7D54E-51DD-BB1B-04CF-4C434635FDC1}"/>
                </a:ext>
              </a:extLst>
            </p:cNvPr>
            <p:cNvSpPr txBox="1"/>
            <p:nvPr/>
          </p:nvSpPr>
          <p:spPr>
            <a:xfrm>
              <a:off x="3802717" y="1245594"/>
              <a:ext cx="314509" cy="307777"/>
            </a:xfrm>
            <a:prstGeom prst="rect">
              <a:avLst/>
            </a:prstGeom>
            <a:noFill/>
          </p:spPr>
          <p:txBody>
            <a:bodyPr wrap="none" rtlCol="0">
              <a:spAutoFit/>
            </a:bodyPr>
            <a:lstStyle/>
            <a:p>
              <a:pPr algn="ctr"/>
              <a:r>
                <a:rPr lang="vi-VN" b="1" dirty="0"/>
                <a:t>C</a:t>
              </a:r>
              <a:endParaRPr lang="en-US" b="1" dirty="0"/>
            </a:p>
          </p:txBody>
        </p:sp>
        <p:sp>
          <p:nvSpPr>
            <p:cNvPr id="19" name="TextBox 18">
              <a:extLst>
                <a:ext uri="{FF2B5EF4-FFF2-40B4-BE49-F238E27FC236}">
                  <a16:creationId xmlns:a16="http://schemas.microsoft.com/office/drawing/2014/main" id="{C70562E9-69C7-623A-618B-C509E020C0E5}"/>
                </a:ext>
              </a:extLst>
            </p:cNvPr>
            <p:cNvSpPr txBox="1"/>
            <p:nvPr/>
          </p:nvSpPr>
          <p:spPr>
            <a:xfrm>
              <a:off x="4205911" y="1245594"/>
              <a:ext cx="314510" cy="307777"/>
            </a:xfrm>
            <a:prstGeom prst="rect">
              <a:avLst/>
            </a:prstGeom>
            <a:noFill/>
          </p:spPr>
          <p:txBody>
            <a:bodyPr wrap="none" rtlCol="0">
              <a:spAutoFit/>
            </a:bodyPr>
            <a:lstStyle/>
            <a:p>
              <a:pPr algn="ctr"/>
              <a:r>
                <a:rPr lang="vi-VN" b="1" dirty="0"/>
                <a:t>A</a:t>
              </a:r>
              <a:endParaRPr lang="en-US" b="1" dirty="0"/>
            </a:p>
          </p:txBody>
        </p:sp>
        <p:sp>
          <p:nvSpPr>
            <p:cNvPr id="20" name="TextBox 19">
              <a:extLst>
                <a:ext uri="{FF2B5EF4-FFF2-40B4-BE49-F238E27FC236}">
                  <a16:creationId xmlns:a16="http://schemas.microsoft.com/office/drawing/2014/main" id="{231A01D3-7633-B8FA-8EE5-D3ED3D371F8B}"/>
                </a:ext>
              </a:extLst>
            </p:cNvPr>
            <p:cNvSpPr txBox="1"/>
            <p:nvPr/>
          </p:nvSpPr>
          <p:spPr>
            <a:xfrm>
              <a:off x="4622374" y="1245635"/>
              <a:ext cx="314510" cy="307777"/>
            </a:xfrm>
            <a:prstGeom prst="rect">
              <a:avLst/>
            </a:prstGeom>
            <a:noFill/>
          </p:spPr>
          <p:txBody>
            <a:bodyPr wrap="none" rtlCol="0">
              <a:spAutoFit/>
            </a:bodyPr>
            <a:lstStyle/>
            <a:p>
              <a:pPr algn="ctr"/>
              <a:r>
                <a:rPr lang="vi-VN" b="1" dirty="0"/>
                <a:t>U</a:t>
              </a:r>
              <a:endParaRPr lang="en-US" b="1" dirty="0"/>
            </a:p>
          </p:txBody>
        </p:sp>
        <p:sp>
          <p:nvSpPr>
            <p:cNvPr id="21" name="TextBox 20">
              <a:extLst>
                <a:ext uri="{FF2B5EF4-FFF2-40B4-BE49-F238E27FC236}">
                  <a16:creationId xmlns:a16="http://schemas.microsoft.com/office/drawing/2014/main" id="{0E5A2063-913D-01C8-2BB9-3871DD987204}"/>
                </a:ext>
              </a:extLst>
            </p:cNvPr>
            <p:cNvSpPr txBox="1"/>
            <p:nvPr/>
          </p:nvSpPr>
          <p:spPr>
            <a:xfrm>
              <a:off x="5043096" y="1240041"/>
              <a:ext cx="293671" cy="307777"/>
            </a:xfrm>
            <a:prstGeom prst="rect">
              <a:avLst/>
            </a:prstGeom>
            <a:noFill/>
          </p:spPr>
          <p:txBody>
            <a:bodyPr wrap="none" rtlCol="0">
              <a:spAutoFit/>
            </a:bodyPr>
            <a:lstStyle/>
            <a:p>
              <a:pPr algn="ctr"/>
              <a:r>
                <a:rPr lang="vi-VN" b="1" dirty="0"/>
                <a:t>L</a:t>
              </a:r>
              <a:endParaRPr lang="en-US" b="1" dirty="0"/>
            </a:p>
          </p:txBody>
        </p:sp>
        <p:sp>
          <p:nvSpPr>
            <p:cNvPr id="22" name="TextBox 21">
              <a:extLst>
                <a:ext uri="{FF2B5EF4-FFF2-40B4-BE49-F238E27FC236}">
                  <a16:creationId xmlns:a16="http://schemas.microsoft.com/office/drawing/2014/main" id="{4014B2E1-F187-0E45-02A6-5C6BFE2EA3B2}"/>
                </a:ext>
              </a:extLst>
            </p:cNvPr>
            <p:cNvSpPr txBox="1"/>
            <p:nvPr/>
          </p:nvSpPr>
          <p:spPr>
            <a:xfrm>
              <a:off x="5446799" y="1246552"/>
              <a:ext cx="293671" cy="307777"/>
            </a:xfrm>
            <a:prstGeom prst="rect">
              <a:avLst/>
            </a:prstGeom>
            <a:noFill/>
          </p:spPr>
          <p:txBody>
            <a:bodyPr wrap="none" rtlCol="0">
              <a:spAutoFit/>
            </a:bodyPr>
            <a:lstStyle/>
            <a:p>
              <a:pPr algn="ctr"/>
              <a:r>
                <a:rPr lang="vi-VN" b="1" dirty="0"/>
                <a:t>T</a:t>
              </a:r>
              <a:endParaRPr lang="en-US" b="1" dirty="0"/>
            </a:p>
          </p:txBody>
        </p:sp>
      </p:grpSp>
      <p:grpSp>
        <p:nvGrpSpPr>
          <p:cNvPr id="24" name="Group 23" descr="n252 Fb Thu Huong Pham">
            <a:extLst>
              <a:ext uri="{FF2B5EF4-FFF2-40B4-BE49-F238E27FC236}">
                <a16:creationId xmlns:a16="http://schemas.microsoft.com/office/drawing/2014/main" id="{B72E1E7B-2A0B-E223-7584-AA3FAC6C3785}"/>
              </a:ext>
            </a:extLst>
          </p:cNvPr>
          <p:cNvGrpSpPr/>
          <p:nvPr/>
        </p:nvGrpSpPr>
        <p:grpSpPr>
          <a:xfrm>
            <a:off x="950699" y="1610243"/>
            <a:ext cx="1936800" cy="311736"/>
            <a:chOff x="2583621" y="1245594"/>
            <a:chExt cx="1936800" cy="311736"/>
          </a:xfrm>
        </p:grpSpPr>
        <p:sp>
          <p:nvSpPr>
            <p:cNvPr id="25" name="TextBox 24">
              <a:extLst>
                <a:ext uri="{FF2B5EF4-FFF2-40B4-BE49-F238E27FC236}">
                  <a16:creationId xmlns:a16="http://schemas.microsoft.com/office/drawing/2014/main" id="{1D4F546B-6E63-FE35-4AC3-0767ECA681A2}"/>
                </a:ext>
              </a:extLst>
            </p:cNvPr>
            <p:cNvSpPr txBox="1"/>
            <p:nvPr/>
          </p:nvSpPr>
          <p:spPr>
            <a:xfrm>
              <a:off x="2583621" y="1249553"/>
              <a:ext cx="293671" cy="307777"/>
            </a:xfrm>
            <a:prstGeom prst="rect">
              <a:avLst/>
            </a:prstGeom>
            <a:noFill/>
          </p:spPr>
          <p:txBody>
            <a:bodyPr wrap="none" rtlCol="0">
              <a:spAutoFit/>
            </a:bodyPr>
            <a:lstStyle/>
            <a:p>
              <a:pPr algn="ctr"/>
              <a:r>
                <a:rPr lang="vi-VN" b="1" dirty="0"/>
                <a:t>T</a:t>
              </a:r>
              <a:endParaRPr lang="en-US" b="1" dirty="0"/>
            </a:p>
          </p:txBody>
        </p:sp>
        <p:sp>
          <p:nvSpPr>
            <p:cNvPr id="26" name="TextBox 25">
              <a:extLst>
                <a:ext uri="{FF2B5EF4-FFF2-40B4-BE49-F238E27FC236}">
                  <a16:creationId xmlns:a16="http://schemas.microsoft.com/office/drawing/2014/main" id="{72D5E148-E3B6-AD28-FF19-F9E705E46973}"/>
                </a:ext>
              </a:extLst>
            </p:cNvPr>
            <p:cNvSpPr txBox="1"/>
            <p:nvPr/>
          </p:nvSpPr>
          <p:spPr>
            <a:xfrm>
              <a:off x="2986702" y="1245782"/>
              <a:ext cx="304892" cy="307777"/>
            </a:xfrm>
            <a:prstGeom prst="rect">
              <a:avLst/>
            </a:prstGeom>
            <a:noFill/>
          </p:spPr>
          <p:txBody>
            <a:bodyPr wrap="none" rtlCol="0">
              <a:spAutoFit/>
            </a:bodyPr>
            <a:lstStyle/>
            <a:p>
              <a:pPr algn="ctr"/>
              <a:r>
                <a:rPr lang="vi-VN" b="1" dirty="0"/>
                <a:t>E</a:t>
              </a:r>
              <a:endParaRPr lang="en-US" b="1" dirty="0"/>
            </a:p>
          </p:txBody>
        </p:sp>
        <p:sp>
          <p:nvSpPr>
            <p:cNvPr id="27" name="TextBox 26">
              <a:extLst>
                <a:ext uri="{FF2B5EF4-FFF2-40B4-BE49-F238E27FC236}">
                  <a16:creationId xmlns:a16="http://schemas.microsoft.com/office/drawing/2014/main" id="{1C5D5E97-6477-482B-94C0-0DCA3A14E2B8}"/>
                </a:ext>
              </a:extLst>
            </p:cNvPr>
            <p:cNvSpPr txBox="1"/>
            <p:nvPr/>
          </p:nvSpPr>
          <p:spPr>
            <a:xfrm>
              <a:off x="3398391" y="1246552"/>
              <a:ext cx="304892" cy="307777"/>
            </a:xfrm>
            <a:prstGeom prst="rect">
              <a:avLst/>
            </a:prstGeom>
            <a:noFill/>
          </p:spPr>
          <p:txBody>
            <a:bodyPr wrap="none" rtlCol="0">
              <a:spAutoFit/>
            </a:bodyPr>
            <a:lstStyle/>
            <a:p>
              <a:pPr algn="ctr"/>
              <a:r>
                <a:rPr lang="vi-VN" b="1" dirty="0"/>
                <a:t>S</a:t>
              </a:r>
              <a:endParaRPr lang="en-US" b="1" dirty="0"/>
            </a:p>
          </p:txBody>
        </p:sp>
        <p:sp>
          <p:nvSpPr>
            <p:cNvPr id="28" name="TextBox 27">
              <a:extLst>
                <a:ext uri="{FF2B5EF4-FFF2-40B4-BE49-F238E27FC236}">
                  <a16:creationId xmlns:a16="http://schemas.microsoft.com/office/drawing/2014/main" id="{141D392A-12FF-DF27-BEBC-81B9E5B13B18}"/>
                </a:ext>
              </a:extLst>
            </p:cNvPr>
            <p:cNvSpPr txBox="1"/>
            <p:nvPr/>
          </p:nvSpPr>
          <p:spPr>
            <a:xfrm>
              <a:off x="3813136" y="1245594"/>
              <a:ext cx="293671" cy="307777"/>
            </a:xfrm>
            <a:prstGeom prst="rect">
              <a:avLst/>
            </a:prstGeom>
            <a:noFill/>
          </p:spPr>
          <p:txBody>
            <a:bodyPr wrap="none" rtlCol="0">
              <a:spAutoFit/>
            </a:bodyPr>
            <a:lstStyle/>
            <a:p>
              <a:pPr algn="ctr"/>
              <a:r>
                <a:rPr lang="vi-VN" b="1" dirty="0"/>
                <a:t>L</a:t>
              </a:r>
              <a:endParaRPr lang="en-US" b="1" dirty="0"/>
            </a:p>
          </p:txBody>
        </p:sp>
        <p:sp>
          <p:nvSpPr>
            <p:cNvPr id="29" name="TextBox 28">
              <a:extLst>
                <a:ext uri="{FF2B5EF4-FFF2-40B4-BE49-F238E27FC236}">
                  <a16:creationId xmlns:a16="http://schemas.microsoft.com/office/drawing/2014/main" id="{960F918D-6F8A-9D61-479E-7512FFD4610C}"/>
                </a:ext>
              </a:extLst>
            </p:cNvPr>
            <p:cNvSpPr txBox="1"/>
            <p:nvPr/>
          </p:nvSpPr>
          <p:spPr>
            <a:xfrm>
              <a:off x="4205911" y="1245594"/>
              <a:ext cx="314510" cy="307777"/>
            </a:xfrm>
            <a:prstGeom prst="rect">
              <a:avLst/>
            </a:prstGeom>
            <a:noFill/>
          </p:spPr>
          <p:txBody>
            <a:bodyPr wrap="none" rtlCol="0">
              <a:spAutoFit/>
            </a:bodyPr>
            <a:lstStyle/>
            <a:p>
              <a:pPr algn="ctr"/>
              <a:r>
                <a:rPr lang="vi-VN" b="1" dirty="0"/>
                <a:t>A</a:t>
              </a:r>
              <a:endParaRPr lang="en-US" b="1" dirty="0"/>
            </a:p>
          </p:txBody>
        </p:sp>
      </p:grpSp>
      <p:grpSp>
        <p:nvGrpSpPr>
          <p:cNvPr id="33" name="Group 32" descr="n252 Fb Thu Huong Pham">
            <a:extLst>
              <a:ext uri="{FF2B5EF4-FFF2-40B4-BE49-F238E27FC236}">
                <a16:creationId xmlns:a16="http://schemas.microsoft.com/office/drawing/2014/main" id="{786F5061-DA0F-754D-8E41-1FC48B0D41A4}"/>
              </a:ext>
            </a:extLst>
          </p:cNvPr>
          <p:cNvGrpSpPr/>
          <p:nvPr/>
        </p:nvGrpSpPr>
        <p:grpSpPr>
          <a:xfrm>
            <a:off x="1363573" y="1985867"/>
            <a:ext cx="3172077" cy="317289"/>
            <a:chOff x="2583622" y="1240041"/>
            <a:chExt cx="3172077" cy="317289"/>
          </a:xfrm>
        </p:grpSpPr>
        <p:sp>
          <p:nvSpPr>
            <p:cNvPr id="34" name="TextBox 33">
              <a:extLst>
                <a:ext uri="{FF2B5EF4-FFF2-40B4-BE49-F238E27FC236}">
                  <a16:creationId xmlns:a16="http://schemas.microsoft.com/office/drawing/2014/main" id="{2BD9A7BB-D2F2-6409-0507-2083C4B30582}"/>
                </a:ext>
              </a:extLst>
            </p:cNvPr>
            <p:cNvSpPr txBox="1"/>
            <p:nvPr/>
          </p:nvSpPr>
          <p:spPr>
            <a:xfrm>
              <a:off x="2583622" y="1249553"/>
              <a:ext cx="293671" cy="307777"/>
            </a:xfrm>
            <a:prstGeom prst="rect">
              <a:avLst/>
            </a:prstGeom>
            <a:noFill/>
          </p:spPr>
          <p:txBody>
            <a:bodyPr wrap="none" rtlCol="0">
              <a:spAutoFit/>
            </a:bodyPr>
            <a:lstStyle/>
            <a:p>
              <a:pPr algn="ctr"/>
              <a:r>
                <a:rPr lang="vi-VN" b="1" dirty="0"/>
                <a:t>T</a:t>
              </a:r>
              <a:endParaRPr lang="en-US" b="1" dirty="0"/>
            </a:p>
          </p:txBody>
        </p:sp>
        <p:sp>
          <p:nvSpPr>
            <p:cNvPr id="35" name="TextBox 34">
              <a:extLst>
                <a:ext uri="{FF2B5EF4-FFF2-40B4-BE49-F238E27FC236}">
                  <a16:creationId xmlns:a16="http://schemas.microsoft.com/office/drawing/2014/main" id="{5FD75A9D-E3A5-81FF-2668-717B1DF93BFE}"/>
                </a:ext>
              </a:extLst>
            </p:cNvPr>
            <p:cNvSpPr txBox="1"/>
            <p:nvPr/>
          </p:nvSpPr>
          <p:spPr>
            <a:xfrm>
              <a:off x="2972275" y="1245782"/>
              <a:ext cx="333746" cy="307777"/>
            </a:xfrm>
            <a:prstGeom prst="rect">
              <a:avLst/>
            </a:prstGeom>
            <a:noFill/>
          </p:spPr>
          <p:txBody>
            <a:bodyPr wrap="none" rtlCol="0">
              <a:spAutoFit/>
            </a:bodyPr>
            <a:lstStyle/>
            <a:p>
              <a:pPr algn="ctr"/>
              <a:r>
                <a:rPr lang="vi-VN" b="1" dirty="0"/>
                <a:t>Ừ</a:t>
              </a:r>
              <a:endParaRPr lang="en-US" b="1" dirty="0"/>
            </a:p>
          </p:txBody>
        </p:sp>
        <p:sp>
          <p:nvSpPr>
            <p:cNvPr id="36" name="TextBox 35">
              <a:extLst>
                <a:ext uri="{FF2B5EF4-FFF2-40B4-BE49-F238E27FC236}">
                  <a16:creationId xmlns:a16="http://schemas.microsoft.com/office/drawing/2014/main" id="{5DA9DAAE-5012-B545-4998-5E6B997E31B3}"/>
                </a:ext>
              </a:extLst>
            </p:cNvPr>
            <p:cNvSpPr txBox="1"/>
            <p:nvPr/>
          </p:nvSpPr>
          <p:spPr>
            <a:xfrm>
              <a:off x="3404002" y="1246552"/>
              <a:ext cx="293671" cy="307777"/>
            </a:xfrm>
            <a:prstGeom prst="rect">
              <a:avLst/>
            </a:prstGeom>
            <a:noFill/>
          </p:spPr>
          <p:txBody>
            <a:bodyPr wrap="none" rtlCol="0">
              <a:spAutoFit/>
            </a:bodyPr>
            <a:lstStyle/>
            <a:p>
              <a:pPr algn="ctr"/>
              <a:r>
                <a:rPr lang="vi-VN" b="1" dirty="0"/>
                <a:t>T</a:t>
              </a:r>
              <a:endParaRPr lang="en-US" b="1" dirty="0"/>
            </a:p>
          </p:txBody>
        </p:sp>
        <p:sp>
          <p:nvSpPr>
            <p:cNvPr id="37" name="TextBox 36">
              <a:extLst>
                <a:ext uri="{FF2B5EF4-FFF2-40B4-BE49-F238E27FC236}">
                  <a16:creationId xmlns:a16="http://schemas.microsoft.com/office/drawing/2014/main" id="{272A02FC-192A-DFCF-D9E2-D41D79774C8E}"/>
                </a:ext>
              </a:extLst>
            </p:cNvPr>
            <p:cNvSpPr txBox="1"/>
            <p:nvPr/>
          </p:nvSpPr>
          <p:spPr>
            <a:xfrm>
              <a:off x="3802716" y="1245594"/>
              <a:ext cx="314510" cy="307777"/>
            </a:xfrm>
            <a:prstGeom prst="rect">
              <a:avLst/>
            </a:prstGeom>
            <a:noFill/>
          </p:spPr>
          <p:txBody>
            <a:bodyPr wrap="none" rtlCol="0">
              <a:spAutoFit/>
            </a:bodyPr>
            <a:lstStyle/>
            <a:p>
              <a:pPr algn="ctr"/>
              <a:r>
                <a:rPr lang="vi-VN" b="1" dirty="0"/>
                <a:t>R</a:t>
              </a:r>
              <a:endParaRPr lang="en-US" b="1" dirty="0"/>
            </a:p>
          </p:txBody>
        </p:sp>
        <p:sp>
          <p:nvSpPr>
            <p:cNvPr id="38" name="TextBox 37">
              <a:extLst>
                <a:ext uri="{FF2B5EF4-FFF2-40B4-BE49-F238E27FC236}">
                  <a16:creationId xmlns:a16="http://schemas.microsoft.com/office/drawing/2014/main" id="{952BB0DD-CE14-0974-1B01-8CC72DF4A453}"/>
                </a:ext>
              </a:extLst>
            </p:cNvPr>
            <p:cNvSpPr txBox="1"/>
            <p:nvPr/>
          </p:nvSpPr>
          <p:spPr>
            <a:xfrm>
              <a:off x="4196293" y="1245594"/>
              <a:ext cx="333746" cy="307777"/>
            </a:xfrm>
            <a:prstGeom prst="rect">
              <a:avLst/>
            </a:prstGeom>
            <a:noFill/>
          </p:spPr>
          <p:txBody>
            <a:bodyPr wrap="none" rtlCol="0">
              <a:spAutoFit/>
            </a:bodyPr>
            <a:lstStyle/>
            <a:p>
              <a:pPr algn="ctr"/>
              <a:r>
                <a:rPr lang="vi-VN" b="1" dirty="0"/>
                <a:t>Ư</a:t>
              </a:r>
              <a:endParaRPr lang="en-US" b="1" dirty="0"/>
            </a:p>
          </p:txBody>
        </p:sp>
        <p:sp>
          <p:nvSpPr>
            <p:cNvPr id="39" name="TextBox 38">
              <a:extLst>
                <a:ext uri="{FF2B5EF4-FFF2-40B4-BE49-F238E27FC236}">
                  <a16:creationId xmlns:a16="http://schemas.microsoft.com/office/drawing/2014/main" id="{2024528C-1860-EBD1-C9D0-870D70DC3842}"/>
                </a:ext>
              </a:extLst>
            </p:cNvPr>
            <p:cNvSpPr txBox="1"/>
            <p:nvPr/>
          </p:nvSpPr>
          <p:spPr>
            <a:xfrm>
              <a:off x="4610352" y="1245635"/>
              <a:ext cx="338554" cy="307777"/>
            </a:xfrm>
            <a:prstGeom prst="rect">
              <a:avLst/>
            </a:prstGeom>
            <a:noFill/>
          </p:spPr>
          <p:txBody>
            <a:bodyPr wrap="none" rtlCol="0">
              <a:spAutoFit/>
            </a:bodyPr>
            <a:lstStyle/>
            <a:p>
              <a:pPr algn="ctr"/>
              <a:r>
                <a:rPr lang="vi-VN" b="1" dirty="0"/>
                <a:t>Ờ</a:t>
              </a:r>
              <a:endParaRPr lang="en-US" b="1" dirty="0"/>
            </a:p>
          </p:txBody>
        </p:sp>
        <p:sp>
          <p:nvSpPr>
            <p:cNvPr id="40" name="TextBox 39">
              <a:extLst>
                <a:ext uri="{FF2B5EF4-FFF2-40B4-BE49-F238E27FC236}">
                  <a16:creationId xmlns:a16="http://schemas.microsoft.com/office/drawing/2014/main" id="{AADA216D-1A2C-5F8F-D675-F30AD0257DAF}"/>
                </a:ext>
              </a:extLst>
            </p:cNvPr>
            <p:cNvSpPr txBox="1"/>
            <p:nvPr/>
          </p:nvSpPr>
          <p:spPr>
            <a:xfrm>
              <a:off x="5032677" y="1240041"/>
              <a:ext cx="314510" cy="307777"/>
            </a:xfrm>
            <a:prstGeom prst="rect">
              <a:avLst/>
            </a:prstGeom>
            <a:noFill/>
          </p:spPr>
          <p:txBody>
            <a:bodyPr wrap="none" rtlCol="0">
              <a:spAutoFit/>
            </a:bodyPr>
            <a:lstStyle/>
            <a:p>
              <a:pPr algn="ctr"/>
              <a:r>
                <a:rPr lang="vi-VN" b="1" dirty="0"/>
                <a:t>N</a:t>
              </a:r>
              <a:endParaRPr lang="en-US" b="1" dirty="0"/>
            </a:p>
          </p:txBody>
        </p:sp>
        <p:sp>
          <p:nvSpPr>
            <p:cNvPr id="41" name="TextBox 40">
              <a:extLst>
                <a:ext uri="{FF2B5EF4-FFF2-40B4-BE49-F238E27FC236}">
                  <a16:creationId xmlns:a16="http://schemas.microsoft.com/office/drawing/2014/main" id="{14B077AB-50D1-E635-AB9A-3F8919B097EC}"/>
                </a:ext>
              </a:extLst>
            </p:cNvPr>
            <p:cNvSpPr txBox="1"/>
            <p:nvPr/>
          </p:nvSpPr>
          <p:spPr>
            <a:xfrm>
              <a:off x="5431571" y="1246552"/>
              <a:ext cx="324128" cy="307777"/>
            </a:xfrm>
            <a:prstGeom prst="rect">
              <a:avLst/>
            </a:prstGeom>
            <a:noFill/>
          </p:spPr>
          <p:txBody>
            <a:bodyPr wrap="none" rtlCol="0">
              <a:spAutoFit/>
            </a:bodyPr>
            <a:lstStyle/>
            <a:p>
              <a:pPr algn="ctr"/>
              <a:r>
                <a:rPr lang="vi-VN" b="1" dirty="0"/>
                <a:t>G</a:t>
              </a:r>
              <a:endParaRPr lang="en-US" b="1" dirty="0"/>
            </a:p>
          </p:txBody>
        </p:sp>
      </p:grpSp>
      <p:grpSp>
        <p:nvGrpSpPr>
          <p:cNvPr id="42" name="Group 41" descr="n252 Fb Thu Huong Pham">
            <a:extLst>
              <a:ext uri="{FF2B5EF4-FFF2-40B4-BE49-F238E27FC236}">
                <a16:creationId xmlns:a16="http://schemas.microsoft.com/office/drawing/2014/main" id="{6FE65142-26A9-F481-BD53-CF090E2DD6B3}"/>
              </a:ext>
            </a:extLst>
          </p:cNvPr>
          <p:cNvGrpSpPr/>
          <p:nvPr/>
        </p:nvGrpSpPr>
        <p:grpSpPr>
          <a:xfrm>
            <a:off x="2168559" y="2357985"/>
            <a:ext cx="3112797" cy="317289"/>
            <a:chOff x="2573203" y="1240041"/>
            <a:chExt cx="3112797" cy="317289"/>
          </a:xfrm>
        </p:grpSpPr>
        <p:sp>
          <p:nvSpPr>
            <p:cNvPr id="43" name="TextBox 42">
              <a:extLst>
                <a:ext uri="{FF2B5EF4-FFF2-40B4-BE49-F238E27FC236}">
                  <a16:creationId xmlns:a16="http://schemas.microsoft.com/office/drawing/2014/main" id="{96FC4EF6-5FE0-5D09-02FF-34295C03A6FB}"/>
                </a:ext>
              </a:extLst>
            </p:cNvPr>
            <p:cNvSpPr txBox="1"/>
            <p:nvPr/>
          </p:nvSpPr>
          <p:spPr>
            <a:xfrm>
              <a:off x="2573203" y="1249553"/>
              <a:ext cx="314510" cy="307777"/>
            </a:xfrm>
            <a:prstGeom prst="rect">
              <a:avLst/>
            </a:prstGeom>
            <a:noFill/>
          </p:spPr>
          <p:txBody>
            <a:bodyPr wrap="none" rtlCol="0">
              <a:spAutoFit/>
            </a:bodyPr>
            <a:lstStyle/>
            <a:p>
              <a:pPr algn="ctr"/>
              <a:r>
                <a:rPr lang="vi-VN" b="1" dirty="0"/>
                <a:t>N</a:t>
              </a:r>
              <a:endParaRPr lang="en-US" b="1" dirty="0"/>
            </a:p>
          </p:txBody>
        </p:sp>
        <p:sp>
          <p:nvSpPr>
            <p:cNvPr id="44" name="TextBox 43">
              <a:extLst>
                <a:ext uri="{FF2B5EF4-FFF2-40B4-BE49-F238E27FC236}">
                  <a16:creationId xmlns:a16="http://schemas.microsoft.com/office/drawing/2014/main" id="{239282A9-18A3-3AC0-7495-EE41853DFE84}"/>
                </a:ext>
              </a:extLst>
            </p:cNvPr>
            <p:cNvSpPr txBox="1"/>
            <p:nvPr/>
          </p:nvSpPr>
          <p:spPr>
            <a:xfrm>
              <a:off x="2981893" y="1245782"/>
              <a:ext cx="314510" cy="307777"/>
            </a:xfrm>
            <a:prstGeom prst="rect">
              <a:avLst/>
            </a:prstGeom>
            <a:noFill/>
          </p:spPr>
          <p:txBody>
            <a:bodyPr wrap="none" rtlCol="0">
              <a:spAutoFit/>
            </a:bodyPr>
            <a:lstStyle/>
            <a:p>
              <a:pPr algn="ctr"/>
              <a:r>
                <a:rPr lang="vi-VN" b="1" dirty="0"/>
                <a:t>A</a:t>
              </a:r>
              <a:endParaRPr lang="en-US" b="1" dirty="0"/>
            </a:p>
          </p:txBody>
        </p:sp>
        <p:sp>
          <p:nvSpPr>
            <p:cNvPr id="45" name="TextBox 44">
              <a:extLst>
                <a:ext uri="{FF2B5EF4-FFF2-40B4-BE49-F238E27FC236}">
                  <a16:creationId xmlns:a16="http://schemas.microsoft.com/office/drawing/2014/main" id="{25DEBB1E-4473-6636-BBCB-D310A0EB3FDD}"/>
                </a:ext>
              </a:extLst>
            </p:cNvPr>
            <p:cNvSpPr txBox="1"/>
            <p:nvPr/>
          </p:nvSpPr>
          <p:spPr>
            <a:xfrm>
              <a:off x="3383965" y="1246552"/>
              <a:ext cx="333746" cy="307777"/>
            </a:xfrm>
            <a:prstGeom prst="rect">
              <a:avLst/>
            </a:prstGeom>
            <a:noFill/>
          </p:spPr>
          <p:txBody>
            <a:bodyPr wrap="none" rtlCol="0">
              <a:spAutoFit/>
            </a:bodyPr>
            <a:lstStyle/>
            <a:p>
              <a:pPr algn="ctr"/>
              <a:r>
                <a:rPr lang="vi-VN" b="1" dirty="0"/>
                <a:t>M</a:t>
              </a:r>
              <a:endParaRPr lang="en-US" b="1" dirty="0"/>
            </a:p>
          </p:txBody>
        </p:sp>
        <p:sp>
          <p:nvSpPr>
            <p:cNvPr id="46" name="TextBox 45">
              <a:extLst>
                <a:ext uri="{FF2B5EF4-FFF2-40B4-BE49-F238E27FC236}">
                  <a16:creationId xmlns:a16="http://schemas.microsoft.com/office/drawing/2014/main" id="{A9057ACF-B241-3396-2E75-462710469BCB}"/>
                </a:ext>
              </a:extLst>
            </p:cNvPr>
            <p:cNvSpPr txBox="1"/>
            <p:nvPr/>
          </p:nvSpPr>
          <p:spPr>
            <a:xfrm>
              <a:off x="3802716" y="1245594"/>
              <a:ext cx="314510" cy="307777"/>
            </a:xfrm>
            <a:prstGeom prst="rect">
              <a:avLst/>
            </a:prstGeom>
            <a:noFill/>
          </p:spPr>
          <p:txBody>
            <a:bodyPr wrap="none" rtlCol="0">
              <a:spAutoFit/>
            </a:bodyPr>
            <a:lstStyle/>
            <a:p>
              <a:pPr algn="ctr"/>
              <a:r>
                <a:rPr lang="vi-VN" b="1" dirty="0"/>
                <a:t>C</a:t>
              </a:r>
              <a:endParaRPr lang="en-US" b="1" dirty="0"/>
            </a:p>
          </p:txBody>
        </p:sp>
        <p:sp>
          <p:nvSpPr>
            <p:cNvPr id="47" name="TextBox 46">
              <a:extLst>
                <a:ext uri="{FF2B5EF4-FFF2-40B4-BE49-F238E27FC236}">
                  <a16:creationId xmlns:a16="http://schemas.microsoft.com/office/drawing/2014/main" id="{CBCAB272-B67D-4A0B-5368-B4E2EC575B1B}"/>
                </a:ext>
              </a:extLst>
            </p:cNvPr>
            <p:cNvSpPr txBox="1"/>
            <p:nvPr/>
          </p:nvSpPr>
          <p:spPr>
            <a:xfrm>
              <a:off x="4205911" y="1245594"/>
              <a:ext cx="314510" cy="307777"/>
            </a:xfrm>
            <a:prstGeom prst="rect">
              <a:avLst/>
            </a:prstGeom>
            <a:noFill/>
          </p:spPr>
          <p:txBody>
            <a:bodyPr wrap="none" rtlCol="0">
              <a:spAutoFit/>
            </a:bodyPr>
            <a:lstStyle/>
            <a:p>
              <a:pPr algn="ctr"/>
              <a:r>
                <a:rPr lang="vi-VN" b="1" dirty="0"/>
                <a:t>H</a:t>
              </a:r>
              <a:endParaRPr lang="en-US" b="1" dirty="0"/>
            </a:p>
          </p:txBody>
        </p:sp>
        <p:sp>
          <p:nvSpPr>
            <p:cNvPr id="48" name="TextBox 47">
              <a:extLst>
                <a:ext uri="{FF2B5EF4-FFF2-40B4-BE49-F238E27FC236}">
                  <a16:creationId xmlns:a16="http://schemas.microsoft.com/office/drawing/2014/main" id="{136FDF44-8470-95E9-F4AB-DB00B0292024}"/>
                </a:ext>
              </a:extLst>
            </p:cNvPr>
            <p:cNvSpPr txBox="1"/>
            <p:nvPr/>
          </p:nvSpPr>
          <p:spPr>
            <a:xfrm>
              <a:off x="4622374" y="1245635"/>
              <a:ext cx="314510" cy="307777"/>
            </a:xfrm>
            <a:prstGeom prst="rect">
              <a:avLst/>
            </a:prstGeom>
            <a:noFill/>
          </p:spPr>
          <p:txBody>
            <a:bodyPr wrap="none" rtlCol="0">
              <a:spAutoFit/>
            </a:bodyPr>
            <a:lstStyle/>
            <a:p>
              <a:pPr algn="ctr"/>
              <a:r>
                <a:rPr lang="vi-VN" b="1" dirty="0"/>
                <a:t>Â</a:t>
              </a:r>
              <a:endParaRPr lang="en-US" b="1" dirty="0"/>
            </a:p>
          </p:txBody>
        </p:sp>
        <p:sp>
          <p:nvSpPr>
            <p:cNvPr id="49" name="TextBox 48">
              <a:extLst>
                <a:ext uri="{FF2B5EF4-FFF2-40B4-BE49-F238E27FC236}">
                  <a16:creationId xmlns:a16="http://schemas.microsoft.com/office/drawing/2014/main" id="{541B9A5D-A314-6217-E475-F1AEDE316696}"/>
                </a:ext>
              </a:extLst>
            </p:cNvPr>
            <p:cNvSpPr txBox="1"/>
            <p:nvPr/>
          </p:nvSpPr>
          <p:spPr>
            <a:xfrm>
              <a:off x="5023059" y="1240041"/>
              <a:ext cx="333746" cy="307777"/>
            </a:xfrm>
            <a:prstGeom prst="rect">
              <a:avLst/>
            </a:prstGeom>
            <a:noFill/>
          </p:spPr>
          <p:txBody>
            <a:bodyPr wrap="none" rtlCol="0">
              <a:spAutoFit/>
            </a:bodyPr>
            <a:lstStyle/>
            <a:p>
              <a:pPr algn="ctr"/>
              <a:r>
                <a:rPr lang="vi-VN" b="1" dirty="0"/>
                <a:t>M</a:t>
              </a:r>
              <a:endParaRPr lang="en-US" b="1" dirty="0"/>
            </a:p>
          </p:txBody>
        </p:sp>
        <p:sp>
          <p:nvSpPr>
            <p:cNvPr id="50" name="TextBox 49">
              <a:extLst>
                <a:ext uri="{FF2B5EF4-FFF2-40B4-BE49-F238E27FC236}">
                  <a16:creationId xmlns:a16="http://schemas.microsoft.com/office/drawing/2014/main" id="{8FE3A268-262E-A6E5-F4A9-62046C014783}"/>
                </a:ext>
              </a:extLst>
            </p:cNvPr>
            <p:cNvSpPr txBox="1"/>
            <p:nvPr/>
          </p:nvSpPr>
          <p:spPr>
            <a:xfrm>
              <a:off x="5501269" y="1246552"/>
              <a:ext cx="184731" cy="307777"/>
            </a:xfrm>
            <a:prstGeom prst="rect">
              <a:avLst/>
            </a:prstGeom>
            <a:noFill/>
          </p:spPr>
          <p:txBody>
            <a:bodyPr wrap="none" rtlCol="0">
              <a:spAutoFit/>
            </a:bodyPr>
            <a:lstStyle/>
            <a:p>
              <a:pPr algn="ctr"/>
              <a:endParaRPr lang="en-US" b="1" dirty="0"/>
            </a:p>
          </p:txBody>
        </p:sp>
      </p:grpSp>
      <p:grpSp>
        <p:nvGrpSpPr>
          <p:cNvPr id="51" name="Group 50" descr="n252 Fb Thu Huong Pham">
            <a:extLst>
              <a:ext uri="{FF2B5EF4-FFF2-40B4-BE49-F238E27FC236}">
                <a16:creationId xmlns:a16="http://schemas.microsoft.com/office/drawing/2014/main" id="{3F7AF2D5-8428-21FB-E4B0-DFD1A8ACC849}"/>
              </a:ext>
            </a:extLst>
          </p:cNvPr>
          <p:cNvGrpSpPr/>
          <p:nvPr/>
        </p:nvGrpSpPr>
        <p:grpSpPr>
          <a:xfrm>
            <a:off x="2562570" y="2710641"/>
            <a:ext cx="3177687" cy="317289"/>
            <a:chOff x="2573203" y="1240041"/>
            <a:chExt cx="3177687" cy="317289"/>
          </a:xfrm>
        </p:grpSpPr>
        <p:sp>
          <p:nvSpPr>
            <p:cNvPr id="52" name="TextBox 51">
              <a:extLst>
                <a:ext uri="{FF2B5EF4-FFF2-40B4-BE49-F238E27FC236}">
                  <a16:creationId xmlns:a16="http://schemas.microsoft.com/office/drawing/2014/main" id="{E0B937CE-F40A-39B4-9E41-B46BB098EDE5}"/>
                </a:ext>
              </a:extLst>
            </p:cNvPr>
            <p:cNvSpPr txBox="1"/>
            <p:nvPr/>
          </p:nvSpPr>
          <p:spPr>
            <a:xfrm>
              <a:off x="2573203" y="1249553"/>
              <a:ext cx="314510" cy="307777"/>
            </a:xfrm>
            <a:prstGeom prst="rect">
              <a:avLst/>
            </a:prstGeom>
            <a:noFill/>
          </p:spPr>
          <p:txBody>
            <a:bodyPr wrap="none" rtlCol="0">
              <a:spAutoFit/>
            </a:bodyPr>
            <a:lstStyle/>
            <a:p>
              <a:pPr algn="ctr"/>
              <a:r>
                <a:rPr lang="vi-VN" b="1" dirty="0"/>
                <a:t>D</a:t>
              </a:r>
              <a:endParaRPr lang="en-US" b="1" dirty="0"/>
            </a:p>
          </p:txBody>
        </p:sp>
        <p:sp>
          <p:nvSpPr>
            <p:cNvPr id="53" name="TextBox 52">
              <a:extLst>
                <a:ext uri="{FF2B5EF4-FFF2-40B4-BE49-F238E27FC236}">
                  <a16:creationId xmlns:a16="http://schemas.microsoft.com/office/drawing/2014/main" id="{AA8AD1A9-05E4-8038-054F-113A78C1F7A2}"/>
                </a:ext>
              </a:extLst>
            </p:cNvPr>
            <p:cNvSpPr txBox="1"/>
            <p:nvPr/>
          </p:nvSpPr>
          <p:spPr>
            <a:xfrm>
              <a:off x="2977084" y="1245782"/>
              <a:ext cx="324128" cy="307777"/>
            </a:xfrm>
            <a:prstGeom prst="rect">
              <a:avLst/>
            </a:prstGeom>
            <a:noFill/>
          </p:spPr>
          <p:txBody>
            <a:bodyPr wrap="none" rtlCol="0">
              <a:spAutoFit/>
            </a:bodyPr>
            <a:lstStyle/>
            <a:p>
              <a:pPr algn="ctr"/>
              <a:r>
                <a:rPr lang="vi-VN" b="1" dirty="0"/>
                <a:t>Ò</a:t>
              </a:r>
              <a:endParaRPr lang="en-US" b="1" dirty="0"/>
            </a:p>
          </p:txBody>
        </p:sp>
        <p:sp>
          <p:nvSpPr>
            <p:cNvPr id="54" name="TextBox 53">
              <a:extLst>
                <a:ext uri="{FF2B5EF4-FFF2-40B4-BE49-F238E27FC236}">
                  <a16:creationId xmlns:a16="http://schemas.microsoft.com/office/drawing/2014/main" id="{032378E5-7B2C-25D7-AC5D-F6CBF1C64E2B}"/>
                </a:ext>
              </a:extLst>
            </p:cNvPr>
            <p:cNvSpPr txBox="1"/>
            <p:nvPr/>
          </p:nvSpPr>
          <p:spPr>
            <a:xfrm>
              <a:off x="3393583" y="1246552"/>
              <a:ext cx="314510" cy="307777"/>
            </a:xfrm>
            <a:prstGeom prst="rect">
              <a:avLst/>
            </a:prstGeom>
            <a:noFill/>
          </p:spPr>
          <p:txBody>
            <a:bodyPr wrap="none" rtlCol="0">
              <a:spAutoFit/>
            </a:bodyPr>
            <a:lstStyle/>
            <a:p>
              <a:pPr algn="ctr"/>
              <a:r>
                <a:rPr lang="vi-VN" b="1" dirty="0"/>
                <a:t>N</a:t>
              </a:r>
              <a:endParaRPr lang="en-US" b="1" dirty="0"/>
            </a:p>
          </p:txBody>
        </p:sp>
        <p:sp>
          <p:nvSpPr>
            <p:cNvPr id="55" name="TextBox 54">
              <a:extLst>
                <a:ext uri="{FF2B5EF4-FFF2-40B4-BE49-F238E27FC236}">
                  <a16:creationId xmlns:a16="http://schemas.microsoft.com/office/drawing/2014/main" id="{1FA3F7EE-F478-B7E4-53EE-E47EE5EB20DA}"/>
                </a:ext>
              </a:extLst>
            </p:cNvPr>
            <p:cNvSpPr txBox="1"/>
            <p:nvPr/>
          </p:nvSpPr>
          <p:spPr>
            <a:xfrm>
              <a:off x="3797907" y="1245594"/>
              <a:ext cx="324128" cy="307777"/>
            </a:xfrm>
            <a:prstGeom prst="rect">
              <a:avLst/>
            </a:prstGeom>
            <a:noFill/>
          </p:spPr>
          <p:txBody>
            <a:bodyPr wrap="none" rtlCol="0">
              <a:spAutoFit/>
            </a:bodyPr>
            <a:lstStyle/>
            <a:p>
              <a:pPr algn="ctr"/>
              <a:r>
                <a:rPr lang="vi-VN" b="1" dirty="0"/>
                <a:t>G</a:t>
              </a:r>
              <a:endParaRPr lang="en-US" b="1" dirty="0"/>
            </a:p>
          </p:txBody>
        </p:sp>
        <p:sp>
          <p:nvSpPr>
            <p:cNvPr id="56" name="TextBox 55">
              <a:extLst>
                <a:ext uri="{FF2B5EF4-FFF2-40B4-BE49-F238E27FC236}">
                  <a16:creationId xmlns:a16="http://schemas.microsoft.com/office/drawing/2014/main" id="{00D7C649-0DED-E5E8-7360-6A8AB5E66738}"/>
                </a:ext>
              </a:extLst>
            </p:cNvPr>
            <p:cNvSpPr txBox="1"/>
            <p:nvPr/>
          </p:nvSpPr>
          <p:spPr>
            <a:xfrm>
              <a:off x="4205911" y="1245594"/>
              <a:ext cx="314510" cy="307777"/>
            </a:xfrm>
            <a:prstGeom prst="rect">
              <a:avLst/>
            </a:prstGeom>
            <a:noFill/>
          </p:spPr>
          <p:txBody>
            <a:bodyPr wrap="none" rtlCol="0">
              <a:spAutoFit/>
            </a:bodyPr>
            <a:lstStyle/>
            <a:p>
              <a:pPr algn="ctr"/>
              <a:r>
                <a:rPr lang="vi-VN" b="1" dirty="0"/>
                <a:t>Đ</a:t>
              </a:r>
              <a:endParaRPr lang="en-US" b="1" dirty="0"/>
            </a:p>
          </p:txBody>
        </p:sp>
        <p:sp>
          <p:nvSpPr>
            <p:cNvPr id="57" name="TextBox 56">
              <a:extLst>
                <a:ext uri="{FF2B5EF4-FFF2-40B4-BE49-F238E27FC236}">
                  <a16:creationId xmlns:a16="http://schemas.microsoft.com/office/drawing/2014/main" id="{C467F7C5-DC27-4D33-B1E2-5D79A789B3CB}"/>
                </a:ext>
              </a:extLst>
            </p:cNvPr>
            <p:cNvSpPr txBox="1"/>
            <p:nvPr/>
          </p:nvSpPr>
          <p:spPr>
            <a:xfrm>
              <a:off x="4662449" y="1245635"/>
              <a:ext cx="234360" cy="307777"/>
            </a:xfrm>
            <a:prstGeom prst="rect">
              <a:avLst/>
            </a:prstGeom>
            <a:noFill/>
          </p:spPr>
          <p:txBody>
            <a:bodyPr wrap="none" rtlCol="0">
              <a:spAutoFit/>
            </a:bodyPr>
            <a:lstStyle/>
            <a:p>
              <a:pPr algn="ctr"/>
              <a:r>
                <a:rPr lang="vi-VN" b="1" dirty="0"/>
                <a:t>I</a:t>
              </a:r>
              <a:endParaRPr lang="en-US" b="1" dirty="0"/>
            </a:p>
          </p:txBody>
        </p:sp>
        <p:sp>
          <p:nvSpPr>
            <p:cNvPr id="58" name="TextBox 57">
              <a:extLst>
                <a:ext uri="{FF2B5EF4-FFF2-40B4-BE49-F238E27FC236}">
                  <a16:creationId xmlns:a16="http://schemas.microsoft.com/office/drawing/2014/main" id="{22CA394A-BA85-8C99-3584-81B38E84B476}"/>
                </a:ext>
              </a:extLst>
            </p:cNvPr>
            <p:cNvSpPr txBox="1"/>
            <p:nvPr/>
          </p:nvSpPr>
          <p:spPr>
            <a:xfrm>
              <a:off x="5037486" y="1240041"/>
              <a:ext cx="304892" cy="307777"/>
            </a:xfrm>
            <a:prstGeom prst="rect">
              <a:avLst/>
            </a:prstGeom>
            <a:noFill/>
          </p:spPr>
          <p:txBody>
            <a:bodyPr wrap="none" rtlCol="0">
              <a:spAutoFit/>
            </a:bodyPr>
            <a:lstStyle/>
            <a:p>
              <a:pPr algn="ctr"/>
              <a:r>
                <a:rPr lang="vi-VN" b="1" dirty="0"/>
                <a:t>Ệ</a:t>
              </a:r>
              <a:endParaRPr lang="en-US" b="1" dirty="0"/>
            </a:p>
          </p:txBody>
        </p:sp>
        <p:sp>
          <p:nvSpPr>
            <p:cNvPr id="59" name="TextBox 58">
              <a:extLst>
                <a:ext uri="{FF2B5EF4-FFF2-40B4-BE49-F238E27FC236}">
                  <a16:creationId xmlns:a16="http://schemas.microsoft.com/office/drawing/2014/main" id="{33478FA1-469D-9492-1ADB-1DAFA19D58AC}"/>
                </a:ext>
              </a:extLst>
            </p:cNvPr>
            <p:cNvSpPr txBox="1"/>
            <p:nvPr/>
          </p:nvSpPr>
          <p:spPr>
            <a:xfrm>
              <a:off x="5436380" y="1246552"/>
              <a:ext cx="314510" cy="307777"/>
            </a:xfrm>
            <a:prstGeom prst="rect">
              <a:avLst/>
            </a:prstGeom>
            <a:noFill/>
          </p:spPr>
          <p:txBody>
            <a:bodyPr wrap="none" rtlCol="0">
              <a:spAutoFit/>
            </a:bodyPr>
            <a:lstStyle/>
            <a:p>
              <a:pPr algn="ctr"/>
              <a:r>
                <a:rPr lang="vi-VN" b="1" dirty="0"/>
                <a:t>N</a:t>
              </a:r>
              <a:endParaRPr lang="en-US" b="1" dirty="0"/>
            </a:p>
          </p:txBody>
        </p:sp>
      </p:grpSp>
      <p:grpSp>
        <p:nvGrpSpPr>
          <p:cNvPr id="583" name="Group 582" descr="n252 Fb Thu Huong Pham">
            <a:extLst>
              <a:ext uri="{FF2B5EF4-FFF2-40B4-BE49-F238E27FC236}">
                <a16:creationId xmlns:a16="http://schemas.microsoft.com/office/drawing/2014/main" id="{442C63C2-AA29-37AC-9928-2CF7D202236B}"/>
              </a:ext>
            </a:extLst>
          </p:cNvPr>
          <p:cNvGrpSpPr/>
          <p:nvPr/>
        </p:nvGrpSpPr>
        <p:grpSpPr>
          <a:xfrm>
            <a:off x="1765469" y="3075385"/>
            <a:ext cx="3585691" cy="317289"/>
            <a:chOff x="1765469" y="3046970"/>
            <a:chExt cx="3585691" cy="317289"/>
          </a:xfrm>
        </p:grpSpPr>
        <p:grpSp>
          <p:nvGrpSpPr>
            <p:cNvPr id="60" name="Group 59">
              <a:extLst>
                <a:ext uri="{FF2B5EF4-FFF2-40B4-BE49-F238E27FC236}">
                  <a16:creationId xmlns:a16="http://schemas.microsoft.com/office/drawing/2014/main" id="{8374C914-6D5C-D15E-964C-AA8DA24077B5}"/>
                </a:ext>
              </a:extLst>
            </p:cNvPr>
            <p:cNvGrpSpPr/>
            <p:nvPr/>
          </p:nvGrpSpPr>
          <p:grpSpPr>
            <a:xfrm>
              <a:off x="1765469" y="3046970"/>
              <a:ext cx="3168069" cy="317289"/>
              <a:chOff x="2578012" y="1240041"/>
              <a:chExt cx="3168069" cy="317289"/>
            </a:xfrm>
          </p:grpSpPr>
          <p:sp>
            <p:nvSpPr>
              <p:cNvPr id="61" name="TextBox 60">
                <a:extLst>
                  <a:ext uri="{FF2B5EF4-FFF2-40B4-BE49-F238E27FC236}">
                    <a16:creationId xmlns:a16="http://schemas.microsoft.com/office/drawing/2014/main" id="{B3F76523-8B43-6928-48F0-D4D3780F1ACF}"/>
                  </a:ext>
                </a:extLst>
              </p:cNvPr>
              <p:cNvSpPr txBox="1"/>
              <p:nvPr/>
            </p:nvSpPr>
            <p:spPr>
              <a:xfrm>
                <a:off x="2578012" y="1249553"/>
                <a:ext cx="304892" cy="307777"/>
              </a:xfrm>
              <a:prstGeom prst="rect">
                <a:avLst/>
              </a:prstGeom>
              <a:noFill/>
            </p:spPr>
            <p:txBody>
              <a:bodyPr wrap="none" rtlCol="0">
                <a:spAutoFit/>
              </a:bodyPr>
              <a:lstStyle/>
              <a:p>
                <a:pPr algn="ctr"/>
                <a:r>
                  <a:rPr lang="vi-VN" b="1" dirty="0"/>
                  <a:t>X</a:t>
                </a:r>
                <a:endParaRPr lang="en-US" b="1" dirty="0"/>
              </a:p>
            </p:txBody>
          </p:sp>
          <p:sp>
            <p:nvSpPr>
              <p:cNvPr id="62" name="TextBox 61">
                <a:extLst>
                  <a:ext uri="{FF2B5EF4-FFF2-40B4-BE49-F238E27FC236}">
                    <a16:creationId xmlns:a16="http://schemas.microsoft.com/office/drawing/2014/main" id="{3F9C3C87-1393-27D5-9F6A-3238B7226960}"/>
                  </a:ext>
                </a:extLst>
              </p:cNvPr>
              <p:cNvSpPr txBox="1"/>
              <p:nvPr/>
            </p:nvSpPr>
            <p:spPr>
              <a:xfrm>
                <a:off x="2977084" y="1245782"/>
                <a:ext cx="324128" cy="307777"/>
              </a:xfrm>
              <a:prstGeom prst="rect">
                <a:avLst/>
              </a:prstGeom>
              <a:noFill/>
            </p:spPr>
            <p:txBody>
              <a:bodyPr wrap="none" rtlCol="0">
                <a:spAutoFit/>
              </a:bodyPr>
              <a:lstStyle/>
              <a:p>
                <a:pPr algn="ctr"/>
                <a:r>
                  <a:rPr lang="vi-VN" b="1" dirty="0"/>
                  <a:t>O</a:t>
                </a:r>
                <a:endParaRPr lang="en-US" b="1" dirty="0"/>
              </a:p>
            </p:txBody>
          </p:sp>
          <p:sp>
            <p:nvSpPr>
              <p:cNvPr id="63" name="TextBox 62">
                <a:extLst>
                  <a:ext uri="{FF2B5EF4-FFF2-40B4-BE49-F238E27FC236}">
                    <a16:creationId xmlns:a16="http://schemas.microsoft.com/office/drawing/2014/main" id="{1E972940-10F3-4925-8958-C1D95C1310F9}"/>
                  </a:ext>
                </a:extLst>
              </p:cNvPr>
              <p:cNvSpPr txBox="1"/>
              <p:nvPr/>
            </p:nvSpPr>
            <p:spPr>
              <a:xfrm>
                <a:off x="3393583" y="1246552"/>
                <a:ext cx="314510" cy="307777"/>
              </a:xfrm>
              <a:prstGeom prst="rect">
                <a:avLst/>
              </a:prstGeom>
              <a:noFill/>
            </p:spPr>
            <p:txBody>
              <a:bodyPr wrap="none" rtlCol="0">
                <a:spAutoFit/>
              </a:bodyPr>
              <a:lstStyle/>
              <a:p>
                <a:pPr algn="ctr"/>
                <a:r>
                  <a:rPr lang="vi-VN" b="1" dirty="0"/>
                  <a:t>A</a:t>
                </a:r>
                <a:endParaRPr lang="en-US" b="1" dirty="0"/>
              </a:p>
            </p:txBody>
          </p:sp>
          <p:sp>
            <p:nvSpPr>
              <p:cNvPr id="576" name="TextBox 575">
                <a:extLst>
                  <a:ext uri="{FF2B5EF4-FFF2-40B4-BE49-F238E27FC236}">
                    <a16:creationId xmlns:a16="http://schemas.microsoft.com/office/drawing/2014/main" id="{2DA9540F-B30F-86FD-B860-16931AE8547B}"/>
                  </a:ext>
                </a:extLst>
              </p:cNvPr>
              <p:cNvSpPr txBox="1"/>
              <p:nvPr/>
            </p:nvSpPr>
            <p:spPr>
              <a:xfrm>
                <a:off x="3807525" y="1245594"/>
                <a:ext cx="304892" cy="307777"/>
              </a:xfrm>
              <a:prstGeom prst="rect">
                <a:avLst/>
              </a:prstGeom>
              <a:noFill/>
            </p:spPr>
            <p:txBody>
              <a:bodyPr wrap="none" rtlCol="0">
                <a:spAutoFit/>
              </a:bodyPr>
              <a:lstStyle/>
              <a:p>
                <a:pPr algn="ctr"/>
                <a:r>
                  <a:rPr lang="vi-VN" b="1" dirty="0"/>
                  <a:t>Y</a:t>
                </a:r>
                <a:endParaRPr lang="en-US" b="1" dirty="0"/>
              </a:p>
            </p:txBody>
          </p:sp>
          <p:sp>
            <p:nvSpPr>
              <p:cNvPr id="577" name="TextBox 576">
                <a:extLst>
                  <a:ext uri="{FF2B5EF4-FFF2-40B4-BE49-F238E27FC236}">
                    <a16:creationId xmlns:a16="http://schemas.microsoft.com/office/drawing/2014/main" id="{92F0232C-B365-4062-836A-338BC35BA521}"/>
                  </a:ext>
                </a:extLst>
              </p:cNvPr>
              <p:cNvSpPr txBox="1"/>
              <p:nvPr/>
            </p:nvSpPr>
            <p:spPr>
              <a:xfrm>
                <a:off x="4205911" y="1245594"/>
                <a:ext cx="314510" cy="307777"/>
              </a:xfrm>
              <a:prstGeom prst="rect">
                <a:avLst/>
              </a:prstGeom>
              <a:noFill/>
            </p:spPr>
            <p:txBody>
              <a:bodyPr wrap="none" rtlCol="0">
                <a:spAutoFit/>
              </a:bodyPr>
              <a:lstStyle/>
              <a:p>
                <a:pPr algn="ctr"/>
                <a:r>
                  <a:rPr lang="vi-VN" b="1" dirty="0"/>
                  <a:t>C</a:t>
                </a:r>
                <a:endParaRPr lang="en-US" b="1" dirty="0"/>
              </a:p>
            </p:txBody>
          </p:sp>
          <p:sp>
            <p:nvSpPr>
              <p:cNvPr id="578" name="TextBox 577">
                <a:extLst>
                  <a:ext uri="{FF2B5EF4-FFF2-40B4-BE49-F238E27FC236}">
                    <a16:creationId xmlns:a16="http://schemas.microsoft.com/office/drawing/2014/main" id="{27257D86-C2FA-4040-F7E3-D3F33B0718DF}"/>
                  </a:ext>
                </a:extLst>
              </p:cNvPr>
              <p:cNvSpPr txBox="1"/>
              <p:nvPr/>
            </p:nvSpPr>
            <p:spPr>
              <a:xfrm>
                <a:off x="4622374" y="1245635"/>
                <a:ext cx="314510" cy="307777"/>
              </a:xfrm>
              <a:prstGeom prst="rect">
                <a:avLst/>
              </a:prstGeom>
              <a:noFill/>
            </p:spPr>
            <p:txBody>
              <a:bodyPr wrap="none" rtlCol="0">
                <a:spAutoFit/>
              </a:bodyPr>
              <a:lstStyle/>
              <a:p>
                <a:pPr algn="ctr"/>
                <a:r>
                  <a:rPr lang="vi-VN" b="1" dirty="0"/>
                  <a:t>H</a:t>
                </a:r>
                <a:endParaRPr lang="en-US" b="1" dirty="0"/>
              </a:p>
            </p:txBody>
          </p:sp>
          <p:sp>
            <p:nvSpPr>
              <p:cNvPr id="579" name="TextBox 578">
                <a:extLst>
                  <a:ext uri="{FF2B5EF4-FFF2-40B4-BE49-F238E27FC236}">
                    <a16:creationId xmlns:a16="http://schemas.microsoft.com/office/drawing/2014/main" id="{AF6A29B6-2CEE-A351-7229-425946415D91}"/>
                  </a:ext>
                </a:extLst>
              </p:cNvPr>
              <p:cNvSpPr txBox="1"/>
              <p:nvPr/>
            </p:nvSpPr>
            <p:spPr>
              <a:xfrm>
                <a:off x="5072752" y="1240041"/>
                <a:ext cx="234360" cy="307777"/>
              </a:xfrm>
              <a:prstGeom prst="rect">
                <a:avLst/>
              </a:prstGeom>
              <a:noFill/>
            </p:spPr>
            <p:txBody>
              <a:bodyPr wrap="none" rtlCol="0">
                <a:spAutoFit/>
              </a:bodyPr>
              <a:lstStyle/>
              <a:p>
                <a:pPr algn="ctr"/>
                <a:r>
                  <a:rPr lang="vi-VN" b="1" dirty="0"/>
                  <a:t>I</a:t>
                </a:r>
                <a:endParaRPr lang="en-US" b="1" dirty="0"/>
              </a:p>
            </p:txBody>
          </p:sp>
          <p:sp>
            <p:nvSpPr>
              <p:cNvPr id="580" name="TextBox 579">
                <a:extLst>
                  <a:ext uri="{FF2B5EF4-FFF2-40B4-BE49-F238E27FC236}">
                    <a16:creationId xmlns:a16="http://schemas.microsoft.com/office/drawing/2014/main" id="{27815C27-3D5B-4712-31CD-8E5417BB8842}"/>
                  </a:ext>
                </a:extLst>
              </p:cNvPr>
              <p:cNvSpPr txBox="1"/>
              <p:nvPr/>
            </p:nvSpPr>
            <p:spPr>
              <a:xfrm>
                <a:off x="5441189" y="1246552"/>
                <a:ext cx="304892" cy="307777"/>
              </a:xfrm>
              <a:prstGeom prst="rect">
                <a:avLst/>
              </a:prstGeom>
              <a:noFill/>
            </p:spPr>
            <p:txBody>
              <a:bodyPr wrap="none" rtlCol="0">
                <a:spAutoFit/>
              </a:bodyPr>
              <a:lstStyle/>
              <a:p>
                <a:pPr algn="ctr"/>
                <a:r>
                  <a:rPr lang="vi-VN" b="1" dirty="0"/>
                  <a:t>Ề</a:t>
                </a:r>
                <a:endParaRPr lang="en-US" b="1" dirty="0"/>
              </a:p>
            </p:txBody>
          </p:sp>
        </p:grpSp>
        <p:sp>
          <p:nvSpPr>
            <p:cNvPr id="582" name="TextBox 581">
              <a:extLst>
                <a:ext uri="{FF2B5EF4-FFF2-40B4-BE49-F238E27FC236}">
                  <a16:creationId xmlns:a16="http://schemas.microsoft.com/office/drawing/2014/main" id="{1A11CCBB-9EA3-7EB8-3B05-8506A2E8BA79}"/>
                </a:ext>
              </a:extLst>
            </p:cNvPr>
            <p:cNvSpPr txBox="1"/>
            <p:nvPr/>
          </p:nvSpPr>
          <p:spPr>
            <a:xfrm>
              <a:off x="5036650" y="3055428"/>
              <a:ext cx="314510" cy="307777"/>
            </a:xfrm>
            <a:prstGeom prst="rect">
              <a:avLst/>
            </a:prstGeom>
            <a:noFill/>
          </p:spPr>
          <p:txBody>
            <a:bodyPr wrap="none" rtlCol="0">
              <a:spAutoFit/>
            </a:bodyPr>
            <a:lstStyle/>
            <a:p>
              <a:r>
                <a:rPr lang="vi-VN" b="1" dirty="0"/>
                <a:t>U</a:t>
              </a:r>
              <a:endParaRPr lang="en-US" b="1" dirty="0"/>
            </a:p>
          </p:txBody>
        </p:sp>
      </p:grpSp>
      <p:grpSp>
        <p:nvGrpSpPr>
          <p:cNvPr id="584" name="Group 583" descr="n252 Fb Thu Huong Pham">
            <a:extLst>
              <a:ext uri="{FF2B5EF4-FFF2-40B4-BE49-F238E27FC236}">
                <a16:creationId xmlns:a16="http://schemas.microsoft.com/office/drawing/2014/main" id="{0D32AB7B-C835-CDDF-5A5E-F14D49018CAD}"/>
              </a:ext>
            </a:extLst>
          </p:cNvPr>
          <p:cNvGrpSpPr/>
          <p:nvPr/>
        </p:nvGrpSpPr>
        <p:grpSpPr>
          <a:xfrm>
            <a:off x="110728" y="3448683"/>
            <a:ext cx="3112797" cy="317289"/>
            <a:chOff x="2573203" y="1240041"/>
            <a:chExt cx="3112797" cy="317289"/>
          </a:xfrm>
        </p:grpSpPr>
        <p:sp>
          <p:nvSpPr>
            <p:cNvPr id="585" name="TextBox 584">
              <a:extLst>
                <a:ext uri="{FF2B5EF4-FFF2-40B4-BE49-F238E27FC236}">
                  <a16:creationId xmlns:a16="http://schemas.microsoft.com/office/drawing/2014/main" id="{B43E30D7-EFF7-7EF0-85B5-BF4E4CE41012}"/>
                </a:ext>
              </a:extLst>
            </p:cNvPr>
            <p:cNvSpPr txBox="1"/>
            <p:nvPr/>
          </p:nvSpPr>
          <p:spPr>
            <a:xfrm>
              <a:off x="2573203" y="1249553"/>
              <a:ext cx="314510" cy="307777"/>
            </a:xfrm>
            <a:prstGeom prst="rect">
              <a:avLst/>
            </a:prstGeom>
            <a:noFill/>
          </p:spPr>
          <p:txBody>
            <a:bodyPr wrap="none" rtlCol="0">
              <a:spAutoFit/>
            </a:bodyPr>
            <a:lstStyle/>
            <a:p>
              <a:pPr algn="ctr"/>
              <a:r>
                <a:rPr lang="vi-VN" b="1" dirty="0"/>
                <a:t>C</a:t>
              </a:r>
              <a:endParaRPr lang="en-US" b="1" dirty="0"/>
            </a:p>
          </p:txBody>
        </p:sp>
        <p:sp>
          <p:nvSpPr>
            <p:cNvPr id="586" name="TextBox 585">
              <a:extLst>
                <a:ext uri="{FF2B5EF4-FFF2-40B4-BE49-F238E27FC236}">
                  <a16:creationId xmlns:a16="http://schemas.microsoft.com/office/drawing/2014/main" id="{703DC40B-8FBA-0D0C-DC4C-7EA605BCCDCA}"/>
                </a:ext>
              </a:extLst>
            </p:cNvPr>
            <p:cNvSpPr txBox="1"/>
            <p:nvPr/>
          </p:nvSpPr>
          <p:spPr>
            <a:xfrm>
              <a:off x="2981893" y="1245782"/>
              <a:ext cx="314510" cy="307777"/>
            </a:xfrm>
            <a:prstGeom prst="rect">
              <a:avLst/>
            </a:prstGeom>
            <a:noFill/>
          </p:spPr>
          <p:txBody>
            <a:bodyPr wrap="none" rtlCol="0">
              <a:spAutoFit/>
            </a:bodyPr>
            <a:lstStyle/>
            <a:p>
              <a:pPr algn="ctr"/>
              <a:r>
                <a:rPr lang="vi-VN" b="1" dirty="0"/>
                <a:t>U</a:t>
              </a:r>
              <a:endParaRPr lang="en-US" b="1" dirty="0"/>
            </a:p>
          </p:txBody>
        </p:sp>
        <p:sp>
          <p:nvSpPr>
            <p:cNvPr id="587" name="TextBox 586">
              <a:extLst>
                <a:ext uri="{FF2B5EF4-FFF2-40B4-BE49-F238E27FC236}">
                  <a16:creationId xmlns:a16="http://schemas.microsoft.com/office/drawing/2014/main" id="{599B8ED1-F669-F679-E2AA-1FC0733D0CF9}"/>
                </a:ext>
              </a:extLst>
            </p:cNvPr>
            <p:cNvSpPr txBox="1"/>
            <p:nvPr/>
          </p:nvSpPr>
          <p:spPr>
            <a:xfrm>
              <a:off x="3388774" y="1246552"/>
              <a:ext cx="324128" cy="307777"/>
            </a:xfrm>
            <a:prstGeom prst="rect">
              <a:avLst/>
            </a:prstGeom>
            <a:noFill/>
          </p:spPr>
          <p:txBody>
            <a:bodyPr wrap="none" rtlCol="0">
              <a:spAutoFit/>
            </a:bodyPr>
            <a:lstStyle/>
            <a:p>
              <a:pPr algn="ctr"/>
              <a:r>
                <a:rPr lang="vi-VN" b="1" dirty="0"/>
                <a:t>Ộ</a:t>
              </a:r>
              <a:endParaRPr lang="en-US" b="1" dirty="0"/>
            </a:p>
          </p:txBody>
        </p:sp>
        <p:sp>
          <p:nvSpPr>
            <p:cNvPr id="588" name="TextBox 587">
              <a:extLst>
                <a:ext uri="{FF2B5EF4-FFF2-40B4-BE49-F238E27FC236}">
                  <a16:creationId xmlns:a16="http://schemas.microsoft.com/office/drawing/2014/main" id="{D0CC086E-2B1D-EAC2-FFF5-2F43D3CBBFB8}"/>
                </a:ext>
              </a:extLst>
            </p:cNvPr>
            <p:cNvSpPr txBox="1"/>
            <p:nvPr/>
          </p:nvSpPr>
          <p:spPr>
            <a:xfrm>
              <a:off x="3802716" y="1245594"/>
              <a:ext cx="314510" cy="307777"/>
            </a:xfrm>
            <a:prstGeom prst="rect">
              <a:avLst/>
            </a:prstGeom>
            <a:noFill/>
          </p:spPr>
          <p:txBody>
            <a:bodyPr wrap="none" rtlCol="0">
              <a:spAutoFit/>
            </a:bodyPr>
            <a:lstStyle/>
            <a:p>
              <a:pPr algn="ctr"/>
              <a:r>
                <a:rPr lang="vi-VN" b="1" dirty="0"/>
                <a:t>N</a:t>
              </a:r>
              <a:endParaRPr lang="en-US" b="1" dirty="0"/>
            </a:p>
          </p:txBody>
        </p:sp>
        <p:sp>
          <p:nvSpPr>
            <p:cNvPr id="589" name="TextBox 588">
              <a:extLst>
                <a:ext uri="{FF2B5EF4-FFF2-40B4-BE49-F238E27FC236}">
                  <a16:creationId xmlns:a16="http://schemas.microsoft.com/office/drawing/2014/main" id="{74284ED4-3D2A-737D-DCEE-579BF2BD535A}"/>
                </a:ext>
              </a:extLst>
            </p:cNvPr>
            <p:cNvSpPr txBox="1"/>
            <p:nvPr/>
          </p:nvSpPr>
          <p:spPr>
            <a:xfrm>
              <a:off x="4205911" y="1245594"/>
              <a:ext cx="314510" cy="307777"/>
            </a:xfrm>
            <a:prstGeom prst="rect">
              <a:avLst/>
            </a:prstGeom>
            <a:noFill/>
          </p:spPr>
          <p:txBody>
            <a:bodyPr wrap="none" rtlCol="0">
              <a:spAutoFit/>
            </a:bodyPr>
            <a:lstStyle/>
            <a:p>
              <a:pPr algn="ctr"/>
              <a:r>
                <a:rPr lang="vi-VN" b="1" dirty="0"/>
                <a:t>D</a:t>
              </a:r>
              <a:endParaRPr lang="en-US" b="1" dirty="0"/>
            </a:p>
          </p:txBody>
        </p:sp>
        <p:sp>
          <p:nvSpPr>
            <p:cNvPr id="590" name="TextBox 589">
              <a:extLst>
                <a:ext uri="{FF2B5EF4-FFF2-40B4-BE49-F238E27FC236}">
                  <a16:creationId xmlns:a16="http://schemas.microsoft.com/office/drawing/2014/main" id="{AD5AB0C3-5223-F26F-F79D-D951928E41F1}"/>
                </a:ext>
              </a:extLst>
            </p:cNvPr>
            <p:cNvSpPr txBox="1"/>
            <p:nvPr/>
          </p:nvSpPr>
          <p:spPr>
            <a:xfrm>
              <a:off x="4622374" y="1245635"/>
              <a:ext cx="314510" cy="307777"/>
            </a:xfrm>
            <a:prstGeom prst="rect">
              <a:avLst/>
            </a:prstGeom>
            <a:noFill/>
          </p:spPr>
          <p:txBody>
            <a:bodyPr wrap="none" rtlCol="0">
              <a:spAutoFit/>
            </a:bodyPr>
            <a:lstStyle/>
            <a:p>
              <a:pPr algn="ctr"/>
              <a:r>
                <a:rPr lang="vi-VN" b="1" dirty="0"/>
                <a:t>Â</a:t>
              </a:r>
              <a:endParaRPr lang="en-US" b="1" dirty="0"/>
            </a:p>
          </p:txBody>
        </p:sp>
        <p:sp>
          <p:nvSpPr>
            <p:cNvPr id="591" name="TextBox 590">
              <a:extLst>
                <a:ext uri="{FF2B5EF4-FFF2-40B4-BE49-F238E27FC236}">
                  <a16:creationId xmlns:a16="http://schemas.microsoft.com/office/drawing/2014/main" id="{83C58FE4-B6A5-4E73-DEAE-3680F34B1AE5}"/>
                </a:ext>
              </a:extLst>
            </p:cNvPr>
            <p:cNvSpPr txBox="1"/>
            <p:nvPr/>
          </p:nvSpPr>
          <p:spPr>
            <a:xfrm>
              <a:off x="5037486" y="1240041"/>
              <a:ext cx="304892" cy="307777"/>
            </a:xfrm>
            <a:prstGeom prst="rect">
              <a:avLst/>
            </a:prstGeom>
            <a:noFill/>
          </p:spPr>
          <p:txBody>
            <a:bodyPr wrap="none" rtlCol="0">
              <a:spAutoFit/>
            </a:bodyPr>
            <a:lstStyle/>
            <a:p>
              <a:pPr algn="ctr"/>
              <a:r>
                <a:rPr lang="vi-VN" b="1" dirty="0"/>
                <a:t>Y</a:t>
              </a:r>
              <a:endParaRPr lang="en-US" b="1" dirty="0"/>
            </a:p>
          </p:txBody>
        </p:sp>
        <p:sp>
          <p:nvSpPr>
            <p:cNvPr id="592" name="TextBox 591">
              <a:extLst>
                <a:ext uri="{FF2B5EF4-FFF2-40B4-BE49-F238E27FC236}">
                  <a16:creationId xmlns:a16="http://schemas.microsoft.com/office/drawing/2014/main" id="{E24A12A8-F29B-82A4-FD22-6030A2386018}"/>
                </a:ext>
              </a:extLst>
            </p:cNvPr>
            <p:cNvSpPr txBox="1"/>
            <p:nvPr/>
          </p:nvSpPr>
          <p:spPr>
            <a:xfrm>
              <a:off x="5501269" y="1246552"/>
              <a:ext cx="184731" cy="307777"/>
            </a:xfrm>
            <a:prstGeom prst="rect">
              <a:avLst/>
            </a:prstGeom>
            <a:noFill/>
          </p:spPr>
          <p:txBody>
            <a:bodyPr wrap="none" rtlCol="0">
              <a:spAutoFit/>
            </a:bodyPr>
            <a:lstStyle/>
            <a:p>
              <a:pPr algn="ctr"/>
              <a:endParaRPr lang="en-US" b="1" dirty="0"/>
            </a:p>
          </p:txBody>
        </p:sp>
      </p:grpSp>
      <p:grpSp>
        <p:nvGrpSpPr>
          <p:cNvPr id="613" name="Group 612" descr="n252 Fb Thu Huong Pham">
            <a:extLst>
              <a:ext uri="{FF2B5EF4-FFF2-40B4-BE49-F238E27FC236}">
                <a16:creationId xmlns:a16="http://schemas.microsoft.com/office/drawing/2014/main" id="{3C1533E6-6AC1-E8E6-2357-991CF150EA61}"/>
              </a:ext>
            </a:extLst>
          </p:cNvPr>
          <p:cNvGrpSpPr/>
          <p:nvPr/>
        </p:nvGrpSpPr>
        <p:grpSpPr>
          <a:xfrm>
            <a:off x="2563822" y="1239407"/>
            <a:ext cx="335081" cy="2514730"/>
            <a:chOff x="2563822" y="1246551"/>
            <a:chExt cx="335081" cy="2514730"/>
          </a:xfrm>
        </p:grpSpPr>
        <p:sp>
          <p:nvSpPr>
            <p:cNvPr id="604" name="TextBox 603">
              <a:extLst>
                <a:ext uri="{FF2B5EF4-FFF2-40B4-BE49-F238E27FC236}">
                  <a16:creationId xmlns:a16="http://schemas.microsoft.com/office/drawing/2014/main" id="{D7AA2755-47D9-7972-2C0C-E98E9D8C9BA5}"/>
                </a:ext>
              </a:extLst>
            </p:cNvPr>
            <p:cNvSpPr txBox="1"/>
            <p:nvPr/>
          </p:nvSpPr>
          <p:spPr>
            <a:xfrm>
              <a:off x="2585590" y="1246551"/>
              <a:ext cx="293670" cy="307777"/>
            </a:xfrm>
            <a:prstGeom prst="rect">
              <a:avLst/>
            </a:prstGeom>
            <a:noFill/>
          </p:spPr>
          <p:txBody>
            <a:bodyPr wrap="none" rtlCol="0">
              <a:spAutoFit/>
            </a:bodyPr>
            <a:lstStyle/>
            <a:p>
              <a:r>
                <a:rPr lang="vi-VN" b="1" dirty="0">
                  <a:solidFill>
                    <a:srgbClr val="FF0000"/>
                  </a:solidFill>
                </a:rPr>
                <a:t>F</a:t>
              </a:r>
              <a:endParaRPr lang="en-US" b="1" dirty="0">
                <a:solidFill>
                  <a:srgbClr val="FF0000"/>
                </a:solidFill>
              </a:endParaRPr>
            </a:p>
          </p:txBody>
        </p:sp>
        <p:sp>
          <p:nvSpPr>
            <p:cNvPr id="605" name="TextBox 604">
              <a:extLst>
                <a:ext uri="{FF2B5EF4-FFF2-40B4-BE49-F238E27FC236}">
                  <a16:creationId xmlns:a16="http://schemas.microsoft.com/office/drawing/2014/main" id="{E4708E13-88E9-BDE5-6D47-D8E9DC0A2D41}"/>
                </a:ext>
              </a:extLst>
            </p:cNvPr>
            <p:cNvSpPr txBox="1"/>
            <p:nvPr/>
          </p:nvSpPr>
          <p:spPr>
            <a:xfrm>
              <a:off x="2573896" y="1616182"/>
              <a:ext cx="314510" cy="307777"/>
            </a:xfrm>
            <a:prstGeom prst="rect">
              <a:avLst/>
            </a:prstGeom>
            <a:noFill/>
          </p:spPr>
          <p:txBody>
            <a:bodyPr wrap="none" rtlCol="0">
              <a:spAutoFit/>
            </a:bodyPr>
            <a:lstStyle/>
            <a:p>
              <a:r>
                <a:rPr lang="vi-VN" b="1" dirty="0">
                  <a:solidFill>
                    <a:srgbClr val="FF0000"/>
                  </a:solidFill>
                </a:rPr>
                <a:t>A</a:t>
              </a:r>
              <a:endParaRPr lang="en-US" b="1" dirty="0">
                <a:solidFill>
                  <a:srgbClr val="FF0000"/>
                </a:solidFill>
              </a:endParaRPr>
            </a:p>
          </p:txBody>
        </p:sp>
        <p:sp>
          <p:nvSpPr>
            <p:cNvPr id="606" name="TextBox 605">
              <a:extLst>
                <a:ext uri="{FF2B5EF4-FFF2-40B4-BE49-F238E27FC236}">
                  <a16:creationId xmlns:a16="http://schemas.microsoft.com/office/drawing/2014/main" id="{04729D15-896C-997B-A421-45B8CDAAAEEB}"/>
                </a:ext>
              </a:extLst>
            </p:cNvPr>
            <p:cNvSpPr txBox="1"/>
            <p:nvPr/>
          </p:nvSpPr>
          <p:spPr>
            <a:xfrm>
              <a:off x="2581822" y="1987527"/>
              <a:ext cx="314510" cy="307777"/>
            </a:xfrm>
            <a:prstGeom prst="rect">
              <a:avLst/>
            </a:prstGeom>
            <a:noFill/>
          </p:spPr>
          <p:txBody>
            <a:bodyPr wrap="none" rtlCol="0">
              <a:spAutoFit/>
            </a:bodyPr>
            <a:lstStyle/>
            <a:p>
              <a:r>
                <a:rPr lang="vi-VN" b="1" dirty="0">
                  <a:solidFill>
                    <a:srgbClr val="FF0000"/>
                  </a:solidFill>
                </a:rPr>
                <a:t>R</a:t>
              </a:r>
              <a:endParaRPr lang="en-US" b="1" dirty="0">
                <a:solidFill>
                  <a:srgbClr val="FF0000"/>
                </a:solidFill>
              </a:endParaRPr>
            </a:p>
          </p:txBody>
        </p:sp>
        <p:sp>
          <p:nvSpPr>
            <p:cNvPr id="607" name="TextBox 606">
              <a:extLst>
                <a:ext uri="{FF2B5EF4-FFF2-40B4-BE49-F238E27FC236}">
                  <a16:creationId xmlns:a16="http://schemas.microsoft.com/office/drawing/2014/main" id="{709D194B-D9E3-0741-8728-AEC5AC87930B}"/>
                </a:ext>
              </a:extLst>
            </p:cNvPr>
            <p:cNvSpPr txBox="1"/>
            <p:nvPr/>
          </p:nvSpPr>
          <p:spPr>
            <a:xfrm>
              <a:off x="2563822" y="2718200"/>
              <a:ext cx="314510" cy="307777"/>
            </a:xfrm>
            <a:prstGeom prst="rect">
              <a:avLst/>
            </a:prstGeom>
            <a:noFill/>
          </p:spPr>
          <p:txBody>
            <a:bodyPr wrap="none" rtlCol="0">
              <a:spAutoFit/>
            </a:bodyPr>
            <a:lstStyle/>
            <a:p>
              <a:r>
                <a:rPr lang="vi-VN" b="1" dirty="0">
                  <a:solidFill>
                    <a:srgbClr val="FF0000"/>
                  </a:solidFill>
                </a:rPr>
                <a:t>D</a:t>
              </a:r>
              <a:endParaRPr lang="en-US" b="1" dirty="0">
                <a:solidFill>
                  <a:srgbClr val="FF0000"/>
                </a:solidFill>
              </a:endParaRPr>
            </a:p>
          </p:txBody>
        </p:sp>
        <p:sp>
          <p:nvSpPr>
            <p:cNvPr id="609" name="TextBox 608">
              <a:extLst>
                <a:ext uri="{FF2B5EF4-FFF2-40B4-BE49-F238E27FC236}">
                  <a16:creationId xmlns:a16="http://schemas.microsoft.com/office/drawing/2014/main" id="{CA00D1DC-5137-301F-7E40-57E36A6718F6}"/>
                </a:ext>
              </a:extLst>
            </p:cNvPr>
            <p:cNvSpPr txBox="1"/>
            <p:nvPr/>
          </p:nvSpPr>
          <p:spPr>
            <a:xfrm>
              <a:off x="2584393" y="3086456"/>
              <a:ext cx="314510" cy="307777"/>
            </a:xfrm>
            <a:prstGeom prst="rect">
              <a:avLst/>
            </a:prstGeom>
            <a:noFill/>
          </p:spPr>
          <p:txBody>
            <a:bodyPr wrap="none" rtlCol="0">
              <a:spAutoFit/>
            </a:bodyPr>
            <a:lstStyle/>
            <a:p>
              <a:r>
                <a:rPr lang="vi-VN" b="1" dirty="0">
                  <a:solidFill>
                    <a:srgbClr val="FF0000"/>
                  </a:solidFill>
                </a:rPr>
                <a:t>A</a:t>
              </a:r>
              <a:endParaRPr lang="en-US" b="1" dirty="0">
                <a:solidFill>
                  <a:srgbClr val="FF0000"/>
                </a:solidFill>
              </a:endParaRPr>
            </a:p>
          </p:txBody>
        </p:sp>
        <p:sp>
          <p:nvSpPr>
            <p:cNvPr id="610" name="TextBox 609">
              <a:extLst>
                <a:ext uri="{FF2B5EF4-FFF2-40B4-BE49-F238E27FC236}">
                  <a16:creationId xmlns:a16="http://schemas.microsoft.com/office/drawing/2014/main" id="{AC543CC3-ABCB-B2E2-0929-9FC635E4B07E}"/>
                </a:ext>
              </a:extLst>
            </p:cNvPr>
            <p:cNvSpPr txBox="1"/>
            <p:nvPr/>
          </p:nvSpPr>
          <p:spPr>
            <a:xfrm>
              <a:off x="2568960" y="3453504"/>
              <a:ext cx="304892" cy="307777"/>
            </a:xfrm>
            <a:prstGeom prst="rect">
              <a:avLst/>
            </a:prstGeom>
            <a:noFill/>
          </p:spPr>
          <p:txBody>
            <a:bodyPr wrap="none" rtlCol="0">
              <a:spAutoFit/>
            </a:bodyPr>
            <a:lstStyle/>
            <a:p>
              <a:r>
                <a:rPr lang="vi-VN" b="1" dirty="0">
                  <a:solidFill>
                    <a:srgbClr val="FF0000"/>
                  </a:solidFill>
                </a:rPr>
                <a:t>Y</a:t>
              </a:r>
              <a:endParaRPr lang="en-US" b="1" dirty="0">
                <a:solidFill>
                  <a:srgbClr val="FF0000"/>
                </a:solidFill>
              </a:endParaRPr>
            </a:p>
          </p:txBody>
        </p:sp>
        <p:sp>
          <p:nvSpPr>
            <p:cNvPr id="612" name="TextBox 611">
              <a:extLst>
                <a:ext uri="{FF2B5EF4-FFF2-40B4-BE49-F238E27FC236}">
                  <a16:creationId xmlns:a16="http://schemas.microsoft.com/office/drawing/2014/main" id="{29B7AF49-8033-7251-218D-15C565E127D0}"/>
                </a:ext>
              </a:extLst>
            </p:cNvPr>
            <p:cNvSpPr txBox="1"/>
            <p:nvPr/>
          </p:nvSpPr>
          <p:spPr>
            <a:xfrm>
              <a:off x="2576352" y="2362036"/>
              <a:ext cx="314510" cy="307777"/>
            </a:xfrm>
            <a:prstGeom prst="rect">
              <a:avLst/>
            </a:prstGeom>
            <a:noFill/>
          </p:spPr>
          <p:txBody>
            <a:bodyPr wrap="none" rtlCol="0">
              <a:spAutoFit/>
            </a:bodyPr>
            <a:lstStyle/>
            <a:p>
              <a:r>
                <a:rPr lang="vi-VN" b="1" dirty="0">
                  <a:solidFill>
                    <a:srgbClr val="FF0000"/>
                  </a:solidFill>
                </a:rPr>
                <a:t>A</a:t>
              </a:r>
              <a:endParaRPr lang="en-US" b="1" dirty="0">
                <a:solidFill>
                  <a:srgbClr val="FF0000"/>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randombar(horizontal)">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randombar(horizontal)">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randombar(horizontal)">
                                      <p:cBhvr>
                                        <p:cTn id="32" dur="500"/>
                                        <p:tgtEl>
                                          <p:spTgt spid="5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83"/>
                                        </p:tgtEl>
                                        <p:attrNameLst>
                                          <p:attrName>style.visibility</p:attrName>
                                        </p:attrNameLst>
                                      </p:cBhvr>
                                      <p:to>
                                        <p:strVal val="visible"/>
                                      </p:to>
                                    </p:set>
                                    <p:animEffect transition="in" filter="barn(inVertical)">
                                      <p:cBhvr>
                                        <p:cTn id="37" dur="500"/>
                                        <p:tgtEl>
                                          <p:spTgt spid="58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584"/>
                                        </p:tgtEl>
                                        <p:attrNameLst>
                                          <p:attrName>style.visibility</p:attrName>
                                        </p:attrNameLst>
                                      </p:cBhvr>
                                      <p:to>
                                        <p:strVal val="visible"/>
                                      </p:to>
                                    </p:set>
                                    <p:animEffect transition="in" filter="randombar(horizontal)">
                                      <p:cBhvr>
                                        <p:cTn id="42" dur="500"/>
                                        <p:tgtEl>
                                          <p:spTgt spid="58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13"/>
                                        </p:tgtEl>
                                        <p:attrNameLst>
                                          <p:attrName>style.visibility</p:attrName>
                                        </p:attrNameLst>
                                      </p:cBhvr>
                                      <p:to>
                                        <p:strVal val="visible"/>
                                      </p:to>
                                    </p:set>
                                    <p:animEffect transition="in" filter="fade">
                                      <p:cBhvr>
                                        <p:cTn id="47" dur="500"/>
                                        <p:tgtEl>
                                          <p:spTgt spid="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8"/>
        <p:cNvGrpSpPr/>
        <p:nvPr/>
      </p:nvGrpSpPr>
      <p:grpSpPr>
        <a:xfrm>
          <a:off x="0" y="0"/>
          <a:ext cx="0" cy="0"/>
          <a:chOff x="0" y="0"/>
          <a:chExt cx="0" cy="0"/>
        </a:xfrm>
      </p:grpSpPr>
      <p:sp>
        <p:nvSpPr>
          <p:cNvPr id="320" name="Google Shape;320;p42" descr="n252 Fb Thu Huong Pham"/>
          <p:cNvSpPr txBox="1">
            <a:spLocks noGrp="1"/>
          </p:cNvSpPr>
          <p:nvPr>
            <p:ph type="title"/>
          </p:nvPr>
        </p:nvSpPr>
        <p:spPr>
          <a:xfrm rot="20767878">
            <a:off x="2884833" y="2154817"/>
            <a:ext cx="3657646" cy="47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6000" dirty="0"/>
              <a:t>THANK </a:t>
            </a:r>
            <a:br>
              <a:rPr lang="vi-VN" sz="6000" dirty="0"/>
            </a:br>
            <a:r>
              <a:rPr lang="vi-VN" sz="6000" dirty="0"/>
              <a:t>YOU</a:t>
            </a:r>
            <a:endParaRPr sz="6000" dirty="0"/>
          </a:p>
        </p:txBody>
      </p:sp>
      <p:pic>
        <p:nvPicPr>
          <p:cNvPr id="321" name="Google Shape;321;p42" descr="n252 Fb Thu Huong Pham"/>
          <p:cNvPicPr preferRelativeResize="0"/>
          <p:nvPr/>
        </p:nvPicPr>
        <p:blipFill>
          <a:blip r:embed="rId4">
            <a:alphaModFix/>
          </a:blip>
          <a:stretch>
            <a:fillRect/>
          </a:stretch>
        </p:blipFill>
        <p:spPr>
          <a:xfrm>
            <a:off x="7538750" y="3754951"/>
            <a:ext cx="550225" cy="615875"/>
          </a:xfrm>
          <a:prstGeom prst="rect">
            <a:avLst/>
          </a:prstGeom>
          <a:noFill/>
          <a:ln>
            <a:noFill/>
          </a:ln>
        </p:spPr>
      </p:pic>
      <p:pic>
        <p:nvPicPr>
          <p:cNvPr id="322" name="Google Shape;322;p42" descr="n252 Fb Thu Huong Pham"/>
          <p:cNvPicPr preferRelativeResize="0"/>
          <p:nvPr/>
        </p:nvPicPr>
        <p:blipFill>
          <a:blip r:embed="rId4">
            <a:alphaModFix/>
          </a:blip>
          <a:stretch>
            <a:fillRect/>
          </a:stretch>
        </p:blipFill>
        <p:spPr>
          <a:xfrm rot="5119602">
            <a:off x="989501" y="4101215"/>
            <a:ext cx="353398" cy="395571"/>
          </a:xfrm>
          <a:prstGeom prst="rect">
            <a:avLst/>
          </a:prstGeom>
          <a:noFill/>
          <a:ln>
            <a:noFill/>
          </a:ln>
        </p:spPr>
      </p:pic>
    </p:spTree>
    <p:extLst>
      <p:ext uri="{BB962C8B-B14F-4D97-AF65-F5344CB8AC3E}">
        <p14:creationId xmlns:p14="http://schemas.microsoft.com/office/powerpoint/2010/main" val="1939740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8" descr="n252 Fb Thu Huong Pham"/>
          <p:cNvSpPr txBox="1">
            <a:spLocks noGrp="1"/>
          </p:cNvSpPr>
          <p:nvPr>
            <p:ph type="subTitle" idx="1"/>
          </p:nvPr>
        </p:nvSpPr>
        <p:spPr>
          <a:xfrm>
            <a:off x="0" y="2022747"/>
            <a:ext cx="4794853" cy="1398600"/>
          </a:xfrm>
          <a:prstGeom prst="rect">
            <a:avLst/>
          </a:prstGeom>
        </p:spPr>
        <p:txBody>
          <a:bodyPr spcFirstLastPara="1" wrap="square" lIns="91425" tIns="91425" rIns="91425" bIns="91425" anchor="ctr" anchorCtr="0">
            <a:noAutofit/>
          </a:bodyPr>
          <a:lstStyle/>
          <a:p>
            <a:pPr marL="228600" algn="just">
              <a:lnSpc>
                <a:spcPct val="115000"/>
              </a:lnSpc>
            </a:pPr>
            <a:r>
              <a:rPr lang="vi-VN" dirty="0">
                <a:solidFill>
                  <a:schemeClr val="bg2"/>
                </a:solidFill>
                <a:effectLst/>
                <a:latin typeface="Cambria" panose="02040503050406030204" pitchFamily="18" charset="0"/>
                <a:ea typeface="Times New Roman" panose="02020603050405020304" pitchFamily="18" charset="0"/>
              </a:rPr>
              <a:t>	</a:t>
            </a:r>
          </a:p>
          <a:p>
            <a:pPr marL="228600" algn="just">
              <a:lnSpc>
                <a:spcPct val="115000"/>
              </a:lnSpc>
            </a:pPr>
            <a:r>
              <a:rPr lang="vi-VN" b="1" dirty="0">
                <a:solidFill>
                  <a:schemeClr val="bg2"/>
                </a:solidFill>
                <a:latin typeface="Cambria" panose="02040503050406030204" pitchFamily="18" charset="0"/>
                <a:ea typeface="Times New Roman" panose="02020603050405020304" pitchFamily="18" charset="0"/>
              </a:rPr>
              <a:t>Câu 2</a:t>
            </a:r>
            <a:r>
              <a:rPr lang="vi-VN" dirty="0">
                <a:solidFill>
                  <a:schemeClr val="bg2"/>
                </a:solidFill>
                <a:latin typeface="Cambria" panose="02040503050406030204" pitchFamily="18" charset="0"/>
                <a:ea typeface="Times New Roman" panose="02020603050405020304" pitchFamily="18" charset="0"/>
              </a:rPr>
              <a:t>. </a:t>
            </a:r>
            <a:r>
              <a:rPr lang="vi-VN" b="1" i="1" dirty="0">
                <a:solidFill>
                  <a:schemeClr val="bg2"/>
                </a:solidFill>
                <a:effectLst/>
                <a:latin typeface="Cambria" panose="02040503050406030204" pitchFamily="18" charset="0"/>
                <a:ea typeface="Times New Roman" panose="02020603050405020304" pitchFamily="18" charset="0"/>
              </a:rPr>
              <a:t>Dựa vào đồ thị biểu diễn cường độ dòng điện xoay chiều theo thời gian t, hãy:</a:t>
            </a:r>
            <a:endParaRPr lang="en-US" dirty="0">
              <a:solidFill>
                <a:schemeClr val="bg2"/>
              </a:solidFill>
              <a:effectLst/>
              <a:latin typeface="Cambria" panose="02040503050406030204" pitchFamily="18" charset="0"/>
              <a:ea typeface="Times New Roman" panose="02020603050405020304" pitchFamily="18" charset="0"/>
            </a:endParaRPr>
          </a:p>
          <a:p>
            <a:pPr marL="342900" lvl="0" indent="-342900" algn="just">
              <a:lnSpc>
                <a:spcPct val="115000"/>
              </a:lnSpc>
              <a:buFont typeface="+mj-lt"/>
              <a:buAutoNum type="alphaLcPeriod"/>
            </a:pPr>
            <a:r>
              <a:rPr lang="vi-VN" i="1" dirty="0">
                <a:solidFill>
                  <a:schemeClr val="bg2"/>
                </a:solidFill>
                <a:effectLst/>
                <a:latin typeface="Cambria" panose="02040503050406030204" pitchFamily="18" charset="0"/>
                <a:ea typeface="Times New Roman" panose="02020603050405020304" pitchFamily="18" charset="0"/>
              </a:rPr>
              <a:t> Xác định chu kì T (s) và tần số f (</a:t>
            </a:r>
            <a:r>
              <a:rPr lang="vi-VN" i="1" dirty="0" err="1">
                <a:solidFill>
                  <a:schemeClr val="bg2"/>
                </a:solidFill>
                <a:effectLst/>
                <a:latin typeface="Cambria" panose="02040503050406030204" pitchFamily="18" charset="0"/>
                <a:ea typeface="Times New Roman" panose="02020603050405020304" pitchFamily="18" charset="0"/>
              </a:rPr>
              <a:t>Hz</a:t>
            </a:r>
            <a:r>
              <a:rPr lang="vi-VN" i="1" dirty="0">
                <a:solidFill>
                  <a:schemeClr val="bg2"/>
                </a:solidFill>
                <a:effectLst/>
                <a:latin typeface="Cambria" panose="02040503050406030204" pitchFamily="18" charset="0"/>
                <a:ea typeface="Times New Roman" panose="02020603050405020304" pitchFamily="18" charset="0"/>
              </a:rPr>
              <a:t>) của dòng điện xoay chiều.</a:t>
            </a:r>
            <a:endParaRPr lang="en-US" dirty="0">
              <a:solidFill>
                <a:schemeClr val="bg2"/>
              </a:solidFill>
              <a:effectLst/>
              <a:latin typeface="Cambria" panose="02040503050406030204" pitchFamily="18" charset="0"/>
              <a:ea typeface="Times New Roman" panose="02020603050405020304" pitchFamily="18" charset="0"/>
            </a:endParaRPr>
          </a:p>
          <a:p>
            <a:pPr marL="342900" lvl="0" indent="-342900" algn="just">
              <a:lnSpc>
                <a:spcPct val="115000"/>
              </a:lnSpc>
              <a:buFont typeface="+mj-lt"/>
              <a:buAutoNum type="alphaLcPeriod"/>
            </a:pPr>
            <a:r>
              <a:rPr lang="vi-VN" i="1" dirty="0">
                <a:solidFill>
                  <a:schemeClr val="bg2"/>
                </a:solidFill>
                <a:effectLst/>
                <a:latin typeface="Cambria" panose="02040503050406030204" pitchFamily="18" charset="0"/>
                <a:ea typeface="Times New Roman" panose="02020603050405020304" pitchFamily="18" charset="0"/>
              </a:rPr>
              <a:t>Xác định giá trị cực đại, giá trị hiệu dụng và pha ban đầu của cường độ dòng điện xoay chiều.</a:t>
            </a:r>
            <a:endParaRPr lang="en-US" dirty="0">
              <a:solidFill>
                <a:schemeClr val="bg2"/>
              </a:solidFill>
              <a:effectLst/>
              <a:latin typeface="Cambria" panose="02040503050406030204" pitchFamily="18" charset="0"/>
              <a:ea typeface="Times New Roman" panose="02020603050405020304" pitchFamily="18" charset="0"/>
            </a:endParaRPr>
          </a:p>
          <a:p>
            <a:pPr marL="342900" lvl="0" indent="-342900" algn="just">
              <a:lnSpc>
                <a:spcPct val="115000"/>
              </a:lnSpc>
              <a:buFont typeface="+mj-lt"/>
              <a:buAutoNum type="alphaLcPeriod"/>
            </a:pPr>
            <a:r>
              <a:rPr lang="vi-VN" i="1" dirty="0">
                <a:solidFill>
                  <a:schemeClr val="bg2"/>
                </a:solidFill>
                <a:effectLst/>
                <a:latin typeface="Cambria" panose="02040503050406030204" pitchFamily="18" charset="0"/>
                <a:ea typeface="Times New Roman" panose="02020603050405020304" pitchFamily="18" charset="0"/>
              </a:rPr>
              <a:t>Viết biểu thức cường độ dòng điện theo thời gian.  </a:t>
            </a:r>
            <a:endParaRPr lang="en-US" dirty="0">
              <a:solidFill>
                <a:schemeClr val="bg2"/>
              </a:solidFill>
              <a:effectLst/>
              <a:latin typeface="Cambria" panose="02040503050406030204" pitchFamily="18" charset="0"/>
              <a:ea typeface="Times New Roman" panose="02020603050405020304" pitchFamily="18" charset="0"/>
            </a:endParaRPr>
          </a:p>
          <a:p>
            <a:pPr marL="228600">
              <a:lnSpc>
                <a:spcPct val="115000"/>
              </a:lnSpc>
            </a:pPr>
            <a:endParaRPr lang="en-US" dirty="0">
              <a:solidFill>
                <a:schemeClr val="bg2"/>
              </a:solidFill>
              <a:effectLst/>
              <a:latin typeface="Cambria" panose="02040503050406030204" pitchFamily="18" charset="0"/>
              <a:ea typeface="Times New Roman" panose="02020603050405020304" pitchFamily="18" charset="0"/>
            </a:endParaRPr>
          </a:p>
        </p:txBody>
      </p:sp>
      <p:pic>
        <p:nvPicPr>
          <p:cNvPr id="12" name="image13.png" descr="n252 Fb Thu Huong Pham">
            <a:extLst>
              <a:ext uri="{FF2B5EF4-FFF2-40B4-BE49-F238E27FC236}">
                <a16:creationId xmlns:a16="http://schemas.microsoft.com/office/drawing/2014/main" id="{66532DA9-BFA3-A0C9-0C35-EFDEF3128806}"/>
              </a:ext>
            </a:extLst>
          </p:cNvPr>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a:xfrm>
            <a:off x="4794853" y="1150185"/>
            <a:ext cx="3723968" cy="2843130"/>
          </a:xfrm>
          <a:prstGeom prst="rect">
            <a:avLst/>
          </a:prstGeom>
          <a:ln/>
        </p:spPr>
      </p:pic>
    </p:spTree>
    <p:extLst>
      <p:ext uri="{BB962C8B-B14F-4D97-AF65-F5344CB8AC3E}">
        <p14:creationId xmlns:p14="http://schemas.microsoft.com/office/powerpoint/2010/main" val="3951216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8" name="TextBox 27" descr="n252 Fb Thu Huong Pham">
                <a:extLst>
                  <a:ext uri="{FF2B5EF4-FFF2-40B4-BE49-F238E27FC236}">
                    <a16:creationId xmlns:a16="http://schemas.microsoft.com/office/drawing/2014/main" id="{680C1814-B1F6-F6B5-2351-B5B52F52324A}"/>
                  </a:ext>
                </a:extLst>
              </p:cNvPr>
              <p:cNvSpPr txBox="1"/>
              <p:nvPr/>
            </p:nvSpPr>
            <p:spPr>
              <a:xfrm>
                <a:off x="3587858" y="168047"/>
                <a:ext cx="5491515" cy="4848250"/>
              </a:xfrm>
              <a:prstGeom prst="rect">
                <a:avLst/>
              </a:prstGeom>
              <a:noFill/>
            </p:spPr>
            <p:txBody>
              <a:bodyPr wrap="square" rtlCol="0">
                <a:spAutoFit/>
              </a:bodyPr>
              <a:lstStyle/>
              <a:p>
                <a:pPr algn="just"/>
                <a:r>
                  <a:rPr lang="vi-VN" sz="1800" b="1" dirty="0">
                    <a:solidFill>
                      <a:srgbClr val="557034"/>
                    </a:solidFill>
                    <a:latin typeface="+mj-lt"/>
                  </a:rPr>
                  <a:t>a) </a:t>
                </a:r>
                <a:r>
                  <a:rPr lang="vi-VN" sz="1800" b="1" dirty="0">
                    <a:solidFill>
                      <a:srgbClr val="557034"/>
                    </a:solidFill>
                    <a:effectLst/>
                    <a:latin typeface="+mj-lt"/>
                    <a:ea typeface="Times New Roman" panose="02020603050405020304" pitchFamily="18" charset="0"/>
                  </a:rPr>
                  <a:t>Dựa vào đồ thị, ta có: </a:t>
                </a:r>
                <a:endParaRPr lang="vi-VN" sz="1800" b="1" i="1" dirty="0">
                  <a:solidFill>
                    <a:srgbClr val="557034"/>
                  </a:solidFill>
                  <a:effectLst/>
                  <a:latin typeface="Cambria Math" panose="02040503050406030204" pitchFamily="18" charset="0"/>
                </a:endParaRPr>
              </a:p>
              <a:p>
                <a:pPr algn="just"/>
                <a14:m>
                  <m:oMathPara xmlns:m="http://schemas.openxmlformats.org/officeDocument/2006/math">
                    <m:oMathParaPr>
                      <m:jc m:val="centerGroup"/>
                    </m:oMathParaPr>
                    <m:oMath xmlns:m="http://schemas.openxmlformats.org/officeDocument/2006/math">
                      <m:f>
                        <m:fPr>
                          <m:ctrlPr>
                            <a:rPr lang="vi-VN" sz="1800" b="1" i="1" smtClean="0">
                              <a:solidFill>
                                <a:srgbClr val="557034"/>
                              </a:solidFill>
                              <a:effectLst/>
                              <a:latin typeface="Cambria Math" panose="02040503050406030204" pitchFamily="18" charset="0"/>
                            </a:rPr>
                          </m:ctrlPr>
                        </m:fPr>
                        <m:num>
                          <m:r>
                            <a:rPr lang="vi-VN" sz="1800" b="1" i="1">
                              <a:solidFill>
                                <a:srgbClr val="557034"/>
                              </a:solidFill>
                              <a:latin typeface="Cambria Math" panose="02040503050406030204" pitchFamily="18" charset="0"/>
                            </a:rPr>
                            <m:t>𝟑</m:t>
                          </m:r>
                          <m:r>
                            <a:rPr lang="vi-VN" sz="1800" b="1" i="1">
                              <a:solidFill>
                                <a:srgbClr val="557034"/>
                              </a:solidFill>
                              <a:latin typeface="Cambria Math" panose="02040503050406030204" pitchFamily="18" charset="0"/>
                            </a:rPr>
                            <m:t>𝑻</m:t>
                          </m:r>
                        </m:num>
                        <m:den>
                          <m:r>
                            <a:rPr lang="vi-VN" sz="1800" b="1" i="1">
                              <a:solidFill>
                                <a:srgbClr val="557034"/>
                              </a:solidFill>
                              <a:latin typeface="Cambria Math" panose="02040503050406030204" pitchFamily="18" charset="0"/>
                            </a:rPr>
                            <m:t>𝟒</m:t>
                          </m:r>
                        </m:den>
                      </m:f>
                      <m:r>
                        <a:rPr lang="vi-VN" sz="1800" b="1" i="1" smtClean="0">
                          <a:solidFill>
                            <a:srgbClr val="557034"/>
                          </a:solidFill>
                          <a:effectLst/>
                          <a:latin typeface="Cambria Math" panose="02040503050406030204" pitchFamily="18" charset="0"/>
                        </a:rPr>
                        <m:t>=</m:t>
                      </m:r>
                      <m:r>
                        <a:rPr lang="vi-VN" sz="1800" b="1" i="1">
                          <a:solidFill>
                            <a:srgbClr val="557034"/>
                          </a:solidFill>
                          <a:latin typeface="Cambria Math" panose="02040503050406030204" pitchFamily="18" charset="0"/>
                        </a:rPr>
                        <m:t>𝟎</m:t>
                      </m:r>
                      <m:r>
                        <a:rPr lang="vi-VN" sz="1800" b="1" i="1" smtClean="0">
                          <a:solidFill>
                            <a:srgbClr val="557034"/>
                          </a:solidFill>
                          <a:latin typeface="Cambria Math" panose="02040503050406030204" pitchFamily="18" charset="0"/>
                        </a:rPr>
                        <m:t>,</m:t>
                      </m:r>
                      <m:r>
                        <a:rPr lang="vi-VN" sz="1800" b="1" i="1">
                          <a:solidFill>
                            <a:srgbClr val="557034"/>
                          </a:solidFill>
                          <a:latin typeface="Cambria Math" panose="02040503050406030204" pitchFamily="18" charset="0"/>
                        </a:rPr>
                        <m:t>𝟎𝟏𝟓</m:t>
                      </m:r>
                      <m:r>
                        <a:rPr lang="vi-VN" sz="1800" b="1" i="1" smtClean="0">
                          <a:solidFill>
                            <a:srgbClr val="557034"/>
                          </a:solidFill>
                          <a:latin typeface="Cambria Math" panose="02040503050406030204" pitchFamily="18" charset="0"/>
                          <a:ea typeface="Cambria Math" panose="02040503050406030204" pitchFamily="18" charset="0"/>
                        </a:rPr>
                        <m:t>⇒</m:t>
                      </m:r>
                      <m:r>
                        <a:rPr lang="vi-VN" sz="1800" b="1" i="1">
                          <a:solidFill>
                            <a:srgbClr val="557034"/>
                          </a:solidFill>
                          <a:latin typeface="Cambria Math" panose="02040503050406030204" pitchFamily="18" charset="0"/>
                          <a:ea typeface="Cambria Math" panose="02040503050406030204" pitchFamily="18" charset="0"/>
                        </a:rPr>
                        <m:t>𝑻</m:t>
                      </m:r>
                      <m:r>
                        <a:rPr lang="vi-VN" sz="1800" b="1" i="1" smtClean="0">
                          <a:solidFill>
                            <a:srgbClr val="557034"/>
                          </a:solidFill>
                          <a:latin typeface="Cambria Math" panose="02040503050406030204" pitchFamily="18" charset="0"/>
                          <a:ea typeface="Cambria Math" panose="02040503050406030204" pitchFamily="18" charset="0"/>
                        </a:rPr>
                        <m:t>=</m:t>
                      </m:r>
                      <m:r>
                        <a:rPr lang="vi-VN" sz="1800" b="1" i="1">
                          <a:solidFill>
                            <a:srgbClr val="557034"/>
                          </a:solidFill>
                          <a:latin typeface="Cambria Math" panose="02040503050406030204" pitchFamily="18" charset="0"/>
                          <a:ea typeface="Cambria Math" panose="02040503050406030204" pitchFamily="18" charset="0"/>
                        </a:rPr>
                        <m:t>𝟎</m:t>
                      </m:r>
                      <m:r>
                        <a:rPr lang="vi-VN" sz="1800" b="1" i="1" smtClean="0">
                          <a:solidFill>
                            <a:srgbClr val="557034"/>
                          </a:solidFill>
                          <a:latin typeface="Cambria Math" panose="02040503050406030204" pitchFamily="18" charset="0"/>
                          <a:ea typeface="Cambria Math" panose="02040503050406030204" pitchFamily="18" charset="0"/>
                        </a:rPr>
                        <m:t>,</m:t>
                      </m:r>
                      <m:r>
                        <a:rPr lang="vi-VN" sz="1800" b="1" i="1">
                          <a:solidFill>
                            <a:srgbClr val="557034"/>
                          </a:solidFill>
                          <a:latin typeface="Cambria Math" panose="02040503050406030204" pitchFamily="18" charset="0"/>
                          <a:ea typeface="Cambria Math" panose="02040503050406030204" pitchFamily="18" charset="0"/>
                        </a:rPr>
                        <m:t>𝟎𝟐</m:t>
                      </m:r>
                      <m:r>
                        <a:rPr lang="vi-VN" sz="1800" b="1" i="1" smtClean="0">
                          <a:solidFill>
                            <a:srgbClr val="557034"/>
                          </a:solidFill>
                          <a:latin typeface="Cambria Math" panose="02040503050406030204" pitchFamily="18" charset="0"/>
                          <a:ea typeface="Cambria Math" panose="02040503050406030204" pitchFamily="18" charset="0"/>
                        </a:rPr>
                        <m:t>(</m:t>
                      </m:r>
                      <m:r>
                        <a:rPr lang="vi-VN" sz="1800" b="1" i="1">
                          <a:solidFill>
                            <a:srgbClr val="557034"/>
                          </a:solidFill>
                          <a:latin typeface="Cambria Math" panose="02040503050406030204" pitchFamily="18" charset="0"/>
                          <a:ea typeface="Cambria Math" panose="02040503050406030204" pitchFamily="18" charset="0"/>
                        </a:rPr>
                        <m:t>𝒔</m:t>
                      </m:r>
                      <m:r>
                        <a:rPr lang="vi-VN" sz="1800" b="1" i="1" smtClean="0">
                          <a:solidFill>
                            <a:srgbClr val="557034"/>
                          </a:solidFill>
                          <a:latin typeface="Cambria Math" panose="02040503050406030204" pitchFamily="18" charset="0"/>
                          <a:ea typeface="Cambria Math" panose="02040503050406030204" pitchFamily="18" charset="0"/>
                        </a:rPr>
                        <m:t>)</m:t>
                      </m:r>
                    </m:oMath>
                  </m:oMathPara>
                </a14:m>
                <a:endParaRPr lang="vi-VN" sz="1800" b="1" dirty="0">
                  <a:solidFill>
                    <a:srgbClr val="557034"/>
                  </a:solidFill>
                  <a:latin typeface="+mj-lt"/>
                </a:endParaRPr>
              </a:p>
              <a:p>
                <a:pPr algn="just"/>
                <a:r>
                  <a:rPr lang="vi-VN" sz="1800" b="1" dirty="0">
                    <a:solidFill>
                      <a:srgbClr val="557034"/>
                    </a:solidFill>
                    <a:latin typeface="+mj-lt"/>
                  </a:rPr>
                  <a:t>Tần số: </a:t>
                </a:r>
                <a:endParaRPr lang="vi-VN" sz="1800" b="1" i="1" dirty="0">
                  <a:solidFill>
                    <a:srgbClr val="557034"/>
                  </a:solidFill>
                  <a:latin typeface="Cambria Math" panose="02040503050406030204" pitchFamily="18" charset="0"/>
                </a:endParaRPr>
              </a:p>
              <a:p>
                <a:pPr algn="just"/>
                <a14:m>
                  <m:oMathPara xmlns:m="http://schemas.openxmlformats.org/officeDocument/2006/math">
                    <m:oMathParaPr>
                      <m:jc m:val="centerGroup"/>
                    </m:oMathParaPr>
                    <m:oMath xmlns:m="http://schemas.openxmlformats.org/officeDocument/2006/math">
                      <m:r>
                        <a:rPr lang="vi-VN" sz="1800" b="1" i="1" dirty="0">
                          <a:solidFill>
                            <a:srgbClr val="557034"/>
                          </a:solidFill>
                          <a:latin typeface="Cambria Math" panose="02040503050406030204" pitchFamily="18" charset="0"/>
                        </a:rPr>
                        <m:t>𝒇</m:t>
                      </m:r>
                      <m:r>
                        <a:rPr lang="vi-VN" sz="1800" b="1" i="1" dirty="0" smtClean="0">
                          <a:solidFill>
                            <a:srgbClr val="557034"/>
                          </a:solidFill>
                          <a:latin typeface="Cambria Math" panose="02040503050406030204" pitchFamily="18" charset="0"/>
                        </a:rPr>
                        <m:t>=</m:t>
                      </m:r>
                      <m:f>
                        <m:fPr>
                          <m:ctrlPr>
                            <a:rPr lang="vi-VN" sz="1800" b="1" i="1" smtClean="0">
                              <a:solidFill>
                                <a:srgbClr val="557034"/>
                              </a:solidFill>
                              <a:latin typeface="Cambria Math" panose="02040503050406030204" pitchFamily="18" charset="0"/>
                            </a:rPr>
                          </m:ctrlPr>
                        </m:fPr>
                        <m:num>
                          <m:r>
                            <a:rPr lang="vi-VN" sz="1800" b="1" i="1">
                              <a:solidFill>
                                <a:srgbClr val="557034"/>
                              </a:solidFill>
                              <a:latin typeface="Cambria Math" panose="02040503050406030204" pitchFamily="18" charset="0"/>
                            </a:rPr>
                            <m:t>𝟏</m:t>
                          </m:r>
                        </m:num>
                        <m:den>
                          <m:r>
                            <a:rPr lang="vi-VN" sz="1800" b="1" i="1">
                              <a:solidFill>
                                <a:srgbClr val="557034"/>
                              </a:solidFill>
                              <a:latin typeface="Cambria Math" panose="02040503050406030204" pitchFamily="18" charset="0"/>
                            </a:rPr>
                            <m:t>𝑻</m:t>
                          </m:r>
                        </m:den>
                      </m:f>
                      <m:r>
                        <a:rPr lang="vi-VN" sz="1800" b="1" i="1" smtClean="0">
                          <a:solidFill>
                            <a:srgbClr val="557034"/>
                          </a:solidFill>
                          <a:latin typeface="Cambria Math" panose="02040503050406030204" pitchFamily="18" charset="0"/>
                        </a:rPr>
                        <m:t>=</m:t>
                      </m:r>
                      <m:f>
                        <m:fPr>
                          <m:ctrlPr>
                            <a:rPr lang="vi-VN" sz="1800" b="1" i="1" smtClean="0">
                              <a:solidFill>
                                <a:srgbClr val="557034"/>
                              </a:solidFill>
                              <a:latin typeface="Cambria Math" panose="02040503050406030204" pitchFamily="18" charset="0"/>
                            </a:rPr>
                          </m:ctrlPr>
                        </m:fPr>
                        <m:num>
                          <m:r>
                            <a:rPr lang="vi-VN" sz="1800" b="1" i="1">
                              <a:solidFill>
                                <a:srgbClr val="557034"/>
                              </a:solidFill>
                              <a:latin typeface="Cambria Math" panose="02040503050406030204" pitchFamily="18" charset="0"/>
                            </a:rPr>
                            <m:t>𝟏</m:t>
                          </m:r>
                        </m:num>
                        <m:den>
                          <m:r>
                            <a:rPr lang="vi-VN" sz="1800" b="1" i="1">
                              <a:solidFill>
                                <a:srgbClr val="557034"/>
                              </a:solidFill>
                              <a:latin typeface="Cambria Math" panose="02040503050406030204" pitchFamily="18" charset="0"/>
                            </a:rPr>
                            <m:t>𝟎</m:t>
                          </m:r>
                          <m:r>
                            <a:rPr lang="vi-VN" sz="1800" b="1" i="1" smtClean="0">
                              <a:solidFill>
                                <a:srgbClr val="557034"/>
                              </a:solidFill>
                              <a:latin typeface="Cambria Math" panose="02040503050406030204" pitchFamily="18" charset="0"/>
                            </a:rPr>
                            <m:t>,</m:t>
                          </m:r>
                          <m:r>
                            <a:rPr lang="vi-VN" sz="1800" b="1" i="1">
                              <a:solidFill>
                                <a:srgbClr val="557034"/>
                              </a:solidFill>
                              <a:latin typeface="Cambria Math" panose="02040503050406030204" pitchFamily="18" charset="0"/>
                            </a:rPr>
                            <m:t>𝟎𝟐</m:t>
                          </m:r>
                        </m:den>
                      </m:f>
                      <m:r>
                        <a:rPr lang="vi-VN" sz="1800" b="1" i="1" smtClean="0">
                          <a:solidFill>
                            <a:srgbClr val="557034"/>
                          </a:solidFill>
                          <a:latin typeface="Cambria Math" panose="02040503050406030204" pitchFamily="18" charset="0"/>
                        </a:rPr>
                        <m:t>=</m:t>
                      </m:r>
                      <m:r>
                        <a:rPr lang="vi-VN" sz="1800" b="1" i="1">
                          <a:solidFill>
                            <a:srgbClr val="557034"/>
                          </a:solidFill>
                          <a:latin typeface="Cambria Math" panose="02040503050406030204" pitchFamily="18" charset="0"/>
                        </a:rPr>
                        <m:t>𝟓𝟎</m:t>
                      </m:r>
                      <m:d>
                        <m:dPr>
                          <m:ctrlPr>
                            <a:rPr lang="vi-VN" sz="1800" b="1" i="1" smtClean="0">
                              <a:solidFill>
                                <a:srgbClr val="557034"/>
                              </a:solidFill>
                              <a:latin typeface="Cambria Math" panose="02040503050406030204" pitchFamily="18" charset="0"/>
                            </a:rPr>
                          </m:ctrlPr>
                        </m:dPr>
                        <m:e>
                          <m:r>
                            <a:rPr lang="vi-VN" sz="1800" b="1" i="1">
                              <a:solidFill>
                                <a:srgbClr val="557034"/>
                              </a:solidFill>
                              <a:latin typeface="Cambria Math" panose="02040503050406030204" pitchFamily="18" charset="0"/>
                            </a:rPr>
                            <m:t>𝑯𝒛</m:t>
                          </m:r>
                        </m:e>
                      </m:d>
                    </m:oMath>
                  </m:oMathPara>
                </a14:m>
                <a:endParaRPr lang="vi-VN" sz="1800" b="1" dirty="0">
                  <a:solidFill>
                    <a:srgbClr val="557034"/>
                  </a:solidFill>
                  <a:latin typeface="+mj-lt"/>
                </a:endParaRPr>
              </a:p>
              <a:p>
                <a:pPr algn="just"/>
                <a:r>
                  <a:rPr lang="vi-VN" sz="1800" b="1" dirty="0">
                    <a:solidFill>
                      <a:srgbClr val="557034"/>
                    </a:solidFill>
                    <a:effectLst/>
                    <a:latin typeface="+mj-lt"/>
                    <a:ea typeface="Times New Roman" panose="02020603050405020304" pitchFamily="18" charset="0"/>
                  </a:rPr>
                  <a:t>b) Giá trị cực đại của cường độ dòng điện xoay chiều: </a:t>
                </a:r>
                <a14:m>
                  <m:oMath xmlns:m="http://schemas.openxmlformats.org/officeDocument/2006/math">
                    <m:sSub>
                      <m:sSubPr>
                        <m:ctrlPr>
                          <a:rPr lang="vi-VN" sz="1800" b="1" i="1" smtClean="0">
                            <a:solidFill>
                              <a:srgbClr val="557034"/>
                            </a:solidFill>
                            <a:effectLst/>
                            <a:latin typeface="Cambria Math" panose="02040503050406030204" pitchFamily="18" charset="0"/>
                          </a:rPr>
                        </m:ctrlPr>
                      </m:sSubPr>
                      <m:e>
                        <m:r>
                          <a:rPr lang="vi-VN" sz="1800" b="1" i="1">
                            <a:solidFill>
                              <a:srgbClr val="557034"/>
                            </a:solidFill>
                            <a:latin typeface="Cambria Math" panose="02040503050406030204" pitchFamily="18" charset="0"/>
                          </a:rPr>
                          <m:t>𝑰</m:t>
                        </m:r>
                      </m:e>
                      <m:sub>
                        <m:r>
                          <a:rPr lang="vi-VN" sz="1800" b="1" i="1">
                            <a:solidFill>
                              <a:srgbClr val="557034"/>
                            </a:solidFill>
                            <a:latin typeface="Cambria Math" panose="02040503050406030204" pitchFamily="18" charset="0"/>
                          </a:rPr>
                          <m:t>𝟎</m:t>
                        </m:r>
                      </m:sub>
                    </m:sSub>
                    <m:r>
                      <a:rPr lang="vi-VN" sz="1800" b="1" i="1" smtClean="0">
                        <a:solidFill>
                          <a:srgbClr val="557034"/>
                        </a:solidFill>
                        <a:effectLst/>
                        <a:latin typeface="Cambria Math" panose="02040503050406030204" pitchFamily="18" charset="0"/>
                      </a:rPr>
                      <m:t>=</m:t>
                    </m:r>
                    <m:r>
                      <a:rPr lang="vi-VN" sz="1800" b="1" i="1">
                        <a:solidFill>
                          <a:srgbClr val="557034"/>
                        </a:solidFill>
                        <a:latin typeface="Cambria Math" panose="02040503050406030204" pitchFamily="18" charset="0"/>
                      </a:rPr>
                      <m:t>𝟐</m:t>
                    </m:r>
                    <m:r>
                      <a:rPr lang="vi-VN" sz="1800" b="1">
                        <a:solidFill>
                          <a:srgbClr val="557034"/>
                        </a:solidFill>
                        <a:latin typeface="Cambria Math" panose="02040503050406030204" pitchFamily="18" charset="0"/>
                      </a:rPr>
                      <m:t>(</m:t>
                    </m:r>
                    <m:r>
                      <a:rPr lang="vi-VN" sz="1800" b="1" i="1">
                        <a:solidFill>
                          <a:srgbClr val="557034"/>
                        </a:solidFill>
                        <a:latin typeface="Cambria Math" panose="02040503050406030204" pitchFamily="18" charset="0"/>
                      </a:rPr>
                      <m:t>𝑨</m:t>
                    </m:r>
                    <m:r>
                      <a:rPr lang="vi-VN" sz="1800" b="1">
                        <a:solidFill>
                          <a:srgbClr val="557034"/>
                        </a:solidFill>
                        <a:latin typeface="Cambria Math" panose="02040503050406030204" pitchFamily="18" charset="0"/>
                      </a:rPr>
                      <m:t>)</m:t>
                    </m:r>
                  </m:oMath>
                </a14:m>
                <a:endParaRPr lang="vi-VN" sz="1800" b="1" dirty="0">
                  <a:solidFill>
                    <a:srgbClr val="557034"/>
                  </a:solidFill>
                  <a:latin typeface="+mj-lt"/>
                </a:endParaRPr>
              </a:p>
              <a:p>
                <a:pPr algn="just"/>
                <a:r>
                  <a:rPr lang="vi-VN" sz="1800" b="1" dirty="0">
                    <a:solidFill>
                      <a:srgbClr val="557034"/>
                    </a:solidFill>
                    <a:effectLst/>
                    <a:latin typeface="+mj-lt"/>
                    <a:ea typeface="Times New Roman" panose="02020603050405020304" pitchFamily="18" charset="0"/>
                  </a:rPr>
                  <a:t>Giá trị hiệu dụng của cường độ dòng điện xoay chiều: </a:t>
                </a:r>
                <a:endParaRPr lang="vi-VN" sz="1800" b="1" i="1" dirty="0">
                  <a:solidFill>
                    <a:srgbClr val="557034"/>
                  </a:solidFill>
                  <a:latin typeface="Cambria Math" panose="02040503050406030204" pitchFamily="18" charset="0"/>
                </a:endParaRPr>
              </a:p>
              <a:p>
                <a:pPr algn="just"/>
                <a14:m>
                  <m:oMathPara xmlns:m="http://schemas.openxmlformats.org/officeDocument/2006/math">
                    <m:oMathParaPr>
                      <m:jc m:val="centerGroup"/>
                    </m:oMathParaPr>
                    <m:oMath xmlns:m="http://schemas.openxmlformats.org/officeDocument/2006/math">
                      <m:r>
                        <a:rPr lang="vi-VN" sz="1800" b="1" i="1" dirty="0" smtClean="0">
                          <a:solidFill>
                            <a:srgbClr val="557034"/>
                          </a:solidFill>
                          <a:latin typeface="Cambria Math" panose="02040503050406030204" pitchFamily="18" charset="0"/>
                        </a:rPr>
                        <m:t>𝑰</m:t>
                      </m:r>
                      <m:r>
                        <a:rPr lang="vi-VN" sz="1800" b="1" i="1" dirty="0" smtClean="0">
                          <a:solidFill>
                            <a:srgbClr val="557034"/>
                          </a:solidFill>
                          <a:latin typeface="Cambria Math" panose="02040503050406030204" pitchFamily="18" charset="0"/>
                        </a:rPr>
                        <m:t>=</m:t>
                      </m:r>
                      <m:f>
                        <m:fPr>
                          <m:ctrlPr>
                            <a:rPr lang="vi-VN" sz="1800" b="1" i="1" dirty="0" smtClean="0">
                              <a:solidFill>
                                <a:srgbClr val="557034"/>
                              </a:solidFill>
                              <a:latin typeface="Cambria Math" panose="02040503050406030204" pitchFamily="18" charset="0"/>
                            </a:rPr>
                          </m:ctrlPr>
                        </m:fPr>
                        <m:num>
                          <m:sSub>
                            <m:sSubPr>
                              <m:ctrlPr>
                                <a:rPr lang="vi-VN" sz="1800" b="1" i="1" dirty="0" smtClean="0">
                                  <a:solidFill>
                                    <a:srgbClr val="557034"/>
                                  </a:solidFill>
                                  <a:latin typeface="Cambria Math" panose="02040503050406030204" pitchFamily="18" charset="0"/>
                                </a:rPr>
                              </m:ctrlPr>
                            </m:sSubPr>
                            <m:e>
                              <m:r>
                                <a:rPr lang="vi-VN" sz="1800" b="1" i="1" dirty="0">
                                  <a:solidFill>
                                    <a:srgbClr val="557034"/>
                                  </a:solidFill>
                                  <a:latin typeface="Cambria Math" panose="02040503050406030204" pitchFamily="18" charset="0"/>
                                </a:rPr>
                                <m:t>𝑰</m:t>
                              </m:r>
                            </m:e>
                            <m:sub>
                              <m:r>
                                <a:rPr lang="vi-VN" sz="1800" b="1" i="1" dirty="0">
                                  <a:solidFill>
                                    <a:srgbClr val="557034"/>
                                  </a:solidFill>
                                  <a:latin typeface="Cambria Math" panose="02040503050406030204" pitchFamily="18" charset="0"/>
                                </a:rPr>
                                <m:t>𝟎</m:t>
                              </m:r>
                            </m:sub>
                          </m:sSub>
                        </m:num>
                        <m:den>
                          <m:rad>
                            <m:radPr>
                              <m:degHide m:val="on"/>
                              <m:ctrlPr>
                                <a:rPr lang="vi-VN" sz="1800" b="1" i="1" dirty="0" smtClean="0">
                                  <a:solidFill>
                                    <a:srgbClr val="557034"/>
                                  </a:solidFill>
                                  <a:latin typeface="Cambria Math" panose="02040503050406030204" pitchFamily="18" charset="0"/>
                                </a:rPr>
                              </m:ctrlPr>
                            </m:radPr>
                            <m:deg/>
                            <m:e>
                              <m:r>
                                <a:rPr lang="vi-VN" sz="1800" b="1" i="1" dirty="0">
                                  <a:solidFill>
                                    <a:srgbClr val="557034"/>
                                  </a:solidFill>
                                  <a:latin typeface="Cambria Math" panose="02040503050406030204" pitchFamily="18" charset="0"/>
                                </a:rPr>
                                <m:t>𝟐</m:t>
                              </m:r>
                            </m:e>
                          </m:rad>
                        </m:den>
                      </m:f>
                      <m:r>
                        <a:rPr lang="vi-VN" sz="1800" b="1" i="1" dirty="0" smtClean="0">
                          <a:solidFill>
                            <a:srgbClr val="557034"/>
                          </a:solidFill>
                          <a:latin typeface="Cambria Math" panose="02040503050406030204" pitchFamily="18" charset="0"/>
                        </a:rPr>
                        <m:t>=</m:t>
                      </m:r>
                      <m:f>
                        <m:fPr>
                          <m:ctrlPr>
                            <a:rPr lang="vi-VN" sz="1800" b="1" i="1" dirty="0">
                              <a:solidFill>
                                <a:srgbClr val="557034"/>
                              </a:solidFill>
                              <a:latin typeface="Cambria Math" panose="02040503050406030204" pitchFamily="18" charset="0"/>
                            </a:rPr>
                          </m:ctrlPr>
                        </m:fPr>
                        <m:num>
                          <m:r>
                            <a:rPr lang="vi-VN" sz="1800" b="1" i="1" dirty="0" smtClean="0">
                              <a:solidFill>
                                <a:srgbClr val="557034"/>
                              </a:solidFill>
                              <a:latin typeface="Cambria Math" panose="02040503050406030204" pitchFamily="18" charset="0"/>
                            </a:rPr>
                            <m:t>𝟐</m:t>
                          </m:r>
                        </m:num>
                        <m:den>
                          <m:rad>
                            <m:radPr>
                              <m:degHide m:val="on"/>
                              <m:ctrlPr>
                                <a:rPr lang="vi-VN" sz="1800" b="1" i="1" dirty="0">
                                  <a:solidFill>
                                    <a:srgbClr val="557034"/>
                                  </a:solidFill>
                                  <a:latin typeface="Cambria Math" panose="02040503050406030204" pitchFamily="18" charset="0"/>
                                </a:rPr>
                              </m:ctrlPr>
                            </m:radPr>
                            <m:deg/>
                            <m:e>
                              <m:r>
                                <a:rPr lang="vi-VN" sz="1800" b="1" i="1" dirty="0">
                                  <a:solidFill>
                                    <a:srgbClr val="557034"/>
                                  </a:solidFill>
                                  <a:latin typeface="Cambria Math" panose="02040503050406030204" pitchFamily="18" charset="0"/>
                                </a:rPr>
                                <m:t>𝟐</m:t>
                              </m:r>
                            </m:e>
                          </m:rad>
                        </m:den>
                      </m:f>
                      <m:r>
                        <a:rPr lang="vi-VN" sz="1800" b="1" i="1" dirty="0" smtClean="0">
                          <a:solidFill>
                            <a:srgbClr val="557034"/>
                          </a:solidFill>
                          <a:latin typeface="Cambria Math" panose="02040503050406030204" pitchFamily="18" charset="0"/>
                        </a:rPr>
                        <m:t>=</m:t>
                      </m:r>
                      <m:rad>
                        <m:radPr>
                          <m:degHide m:val="on"/>
                          <m:ctrlPr>
                            <a:rPr lang="vi-VN" sz="1800" b="1" i="1" dirty="0" smtClean="0">
                              <a:solidFill>
                                <a:srgbClr val="557034"/>
                              </a:solidFill>
                              <a:latin typeface="Cambria Math" panose="02040503050406030204" pitchFamily="18" charset="0"/>
                            </a:rPr>
                          </m:ctrlPr>
                        </m:radPr>
                        <m:deg/>
                        <m:e>
                          <m:r>
                            <a:rPr lang="vi-VN" sz="1800" b="1" i="1" dirty="0">
                              <a:solidFill>
                                <a:srgbClr val="557034"/>
                              </a:solidFill>
                              <a:latin typeface="Cambria Math" panose="02040503050406030204" pitchFamily="18" charset="0"/>
                            </a:rPr>
                            <m:t>𝟐</m:t>
                          </m:r>
                        </m:e>
                      </m:rad>
                      <m:r>
                        <a:rPr lang="vi-VN" sz="1800" b="1" i="1" dirty="0" smtClean="0">
                          <a:solidFill>
                            <a:srgbClr val="557034"/>
                          </a:solidFill>
                          <a:latin typeface="Cambria Math" panose="02040503050406030204" pitchFamily="18" charset="0"/>
                        </a:rPr>
                        <m:t>(</m:t>
                      </m:r>
                      <m:r>
                        <a:rPr lang="vi-VN" sz="1800" b="1" i="1" dirty="0">
                          <a:solidFill>
                            <a:srgbClr val="557034"/>
                          </a:solidFill>
                          <a:latin typeface="Cambria Math" panose="02040503050406030204" pitchFamily="18" charset="0"/>
                        </a:rPr>
                        <m:t>𝑨</m:t>
                      </m:r>
                      <m:r>
                        <a:rPr lang="vi-VN" sz="1800" b="1" i="1" dirty="0" smtClean="0">
                          <a:solidFill>
                            <a:srgbClr val="557034"/>
                          </a:solidFill>
                          <a:latin typeface="Cambria Math" panose="02040503050406030204" pitchFamily="18" charset="0"/>
                        </a:rPr>
                        <m:t>)</m:t>
                      </m:r>
                    </m:oMath>
                  </m:oMathPara>
                </a14:m>
                <a:endParaRPr lang="vi-VN" sz="1800" b="1" dirty="0">
                  <a:solidFill>
                    <a:srgbClr val="557034"/>
                  </a:solidFill>
                  <a:latin typeface="+mj-lt"/>
                </a:endParaRPr>
              </a:p>
              <a:p>
                <a:pPr algn="just"/>
                <a:r>
                  <a:rPr lang="vi-VN" sz="1800" b="1" dirty="0">
                    <a:solidFill>
                      <a:srgbClr val="557034"/>
                    </a:solidFill>
                    <a:latin typeface="+mj-lt"/>
                  </a:rPr>
                  <a:t>Tại </a:t>
                </a:r>
                <a14:m>
                  <m:oMath xmlns:m="http://schemas.openxmlformats.org/officeDocument/2006/math">
                    <m:r>
                      <a:rPr lang="vi-VN" sz="1800" b="1" i="1" dirty="0">
                        <a:solidFill>
                          <a:srgbClr val="557034"/>
                        </a:solidFill>
                        <a:latin typeface="Cambria Math" panose="02040503050406030204" pitchFamily="18" charset="0"/>
                      </a:rPr>
                      <m:t>𝒕</m:t>
                    </m:r>
                    <m:r>
                      <a:rPr lang="vi-VN" sz="1800" b="1" i="1" dirty="0" smtClean="0">
                        <a:solidFill>
                          <a:srgbClr val="557034"/>
                        </a:solidFill>
                        <a:latin typeface="Cambria Math" panose="02040503050406030204" pitchFamily="18" charset="0"/>
                      </a:rPr>
                      <m:t>=</m:t>
                    </m:r>
                    <m:r>
                      <a:rPr lang="vi-VN" sz="1800" b="1" i="1" dirty="0">
                        <a:solidFill>
                          <a:srgbClr val="557034"/>
                        </a:solidFill>
                        <a:latin typeface="Cambria Math" panose="02040503050406030204" pitchFamily="18" charset="0"/>
                      </a:rPr>
                      <m:t>𝟎</m:t>
                    </m:r>
                    <m:r>
                      <a:rPr lang="vi-VN" sz="1800" b="1" i="1" dirty="0" smtClean="0">
                        <a:solidFill>
                          <a:srgbClr val="557034"/>
                        </a:solidFill>
                        <a:latin typeface="Cambria Math" panose="02040503050406030204" pitchFamily="18" charset="0"/>
                        <a:ea typeface="Cambria Math" panose="02040503050406030204" pitchFamily="18" charset="0"/>
                      </a:rPr>
                      <m:t>⟹</m:t>
                    </m:r>
                    <m:r>
                      <a:rPr lang="vi-VN" sz="1800" b="1" i="1" dirty="0">
                        <a:solidFill>
                          <a:srgbClr val="557034"/>
                        </a:solidFill>
                        <a:latin typeface="Cambria Math" panose="02040503050406030204" pitchFamily="18" charset="0"/>
                        <a:ea typeface="Cambria Math" panose="02040503050406030204" pitchFamily="18" charset="0"/>
                      </a:rPr>
                      <m:t>𝒊</m:t>
                    </m:r>
                    <m:r>
                      <a:rPr lang="vi-VN" sz="1800" b="1" i="1" dirty="0" smtClean="0">
                        <a:solidFill>
                          <a:srgbClr val="557034"/>
                        </a:solidFill>
                        <a:latin typeface="Cambria Math" panose="02040503050406030204" pitchFamily="18" charset="0"/>
                        <a:ea typeface="Cambria Math" panose="02040503050406030204" pitchFamily="18" charset="0"/>
                      </a:rPr>
                      <m:t>=</m:t>
                    </m:r>
                    <m:sSub>
                      <m:sSubPr>
                        <m:ctrlPr>
                          <a:rPr lang="vi-VN" sz="1800" b="1" i="1" dirty="0" smtClean="0">
                            <a:solidFill>
                              <a:srgbClr val="557034"/>
                            </a:solidFill>
                            <a:latin typeface="Cambria Math" panose="02040503050406030204" pitchFamily="18" charset="0"/>
                            <a:ea typeface="Cambria Math" panose="02040503050406030204" pitchFamily="18" charset="0"/>
                          </a:rPr>
                        </m:ctrlPr>
                      </m:sSubPr>
                      <m:e>
                        <m:r>
                          <a:rPr lang="vi-VN" sz="1800" b="1" i="1" dirty="0">
                            <a:solidFill>
                              <a:srgbClr val="557034"/>
                            </a:solidFill>
                            <a:latin typeface="Cambria Math" panose="02040503050406030204" pitchFamily="18" charset="0"/>
                            <a:ea typeface="Cambria Math" panose="02040503050406030204" pitchFamily="18" charset="0"/>
                          </a:rPr>
                          <m:t>𝑰</m:t>
                        </m:r>
                      </m:e>
                      <m:sub>
                        <m:r>
                          <a:rPr lang="vi-VN" sz="1800" b="1" i="1" dirty="0">
                            <a:solidFill>
                              <a:srgbClr val="557034"/>
                            </a:solidFill>
                            <a:latin typeface="Cambria Math" panose="02040503050406030204" pitchFamily="18" charset="0"/>
                            <a:ea typeface="Cambria Math" panose="02040503050406030204" pitchFamily="18" charset="0"/>
                          </a:rPr>
                          <m:t>𝟎</m:t>
                        </m:r>
                      </m:sub>
                    </m:sSub>
                    <m:r>
                      <a:rPr lang="vi-VN" sz="1800" b="1" i="1" dirty="0" smtClean="0">
                        <a:solidFill>
                          <a:srgbClr val="557034"/>
                        </a:solidFill>
                        <a:latin typeface="Cambria Math" panose="02040503050406030204" pitchFamily="18" charset="0"/>
                        <a:ea typeface="Cambria Math" panose="02040503050406030204" pitchFamily="18" charset="0"/>
                      </a:rPr>
                      <m:t>⟹</m:t>
                    </m:r>
                    <m:func>
                      <m:funcPr>
                        <m:ctrlPr>
                          <a:rPr lang="vi-VN" sz="1800" b="1" i="1" dirty="0" smtClean="0">
                            <a:solidFill>
                              <a:srgbClr val="557034"/>
                            </a:solidFill>
                            <a:latin typeface="Cambria Math" panose="02040503050406030204" pitchFamily="18" charset="0"/>
                            <a:ea typeface="Cambria Math" panose="02040503050406030204" pitchFamily="18" charset="0"/>
                          </a:rPr>
                        </m:ctrlPr>
                      </m:funcPr>
                      <m:fName>
                        <m:r>
                          <a:rPr lang="vi-VN" sz="1800" b="1" i="0" dirty="0" smtClean="0">
                            <a:solidFill>
                              <a:srgbClr val="557034"/>
                            </a:solidFill>
                            <a:latin typeface="Cambria Math" panose="02040503050406030204" pitchFamily="18" charset="0"/>
                            <a:ea typeface="Cambria Math" panose="02040503050406030204" pitchFamily="18" charset="0"/>
                          </a:rPr>
                          <m:t>𝐜𝐨𝐬</m:t>
                        </m:r>
                      </m:fName>
                      <m:e>
                        <m:r>
                          <a:rPr lang="vi-VN" sz="1800" b="1" i="1" dirty="0" smtClean="0">
                            <a:solidFill>
                              <a:srgbClr val="557034"/>
                            </a:solidFill>
                            <a:latin typeface="Cambria Math" panose="02040503050406030204" pitchFamily="18" charset="0"/>
                            <a:ea typeface="Cambria Math" panose="02040503050406030204" pitchFamily="18" charset="0"/>
                          </a:rPr>
                          <m:t>𝝋</m:t>
                        </m:r>
                        <m:r>
                          <a:rPr lang="vi-VN" sz="1800" b="1" i="1" dirty="0" smtClean="0">
                            <a:solidFill>
                              <a:srgbClr val="557034"/>
                            </a:solidFill>
                            <a:latin typeface="Cambria Math" panose="02040503050406030204" pitchFamily="18" charset="0"/>
                            <a:ea typeface="Cambria Math" panose="02040503050406030204" pitchFamily="18" charset="0"/>
                          </a:rPr>
                          <m:t>=</m:t>
                        </m:r>
                        <m:r>
                          <a:rPr lang="vi-VN" sz="1800" b="1" i="1" dirty="0">
                            <a:solidFill>
                              <a:srgbClr val="557034"/>
                            </a:solidFill>
                            <a:latin typeface="Cambria Math" panose="02040503050406030204" pitchFamily="18" charset="0"/>
                            <a:ea typeface="Cambria Math" panose="02040503050406030204" pitchFamily="18" charset="0"/>
                          </a:rPr>
                          <m:t>𝟏</m:t>
                        </m:r>
                        <m:r>
                          <a:rPr lang="vi-VN" sz="1800" b="1" i="1" dirty="0" smtClean="0">
                            <a:solidFill>
                              <a:srgbClr val="557034"/>
                            </a:solidFill>
                            <a:latin typeface="Cambria Math" panose="02040503050406030204" pitchFamily="18" charset="0"/>
                            <a:ea typeface="Cambria Math" panose="02040503050406030204" pitchFamily="18" charset="0"/>
                          </a:rPr>
                          <m:t>⟹</m:t>
                        </m:r>
                        <m:r>
                          <a:rPr lang="vi-VN" sz="1800" b="1" i="1" dirty="0" smtClean="0">
                            <a:solidFill>
                              <a:srgbClr val="557034"/>
                            </a:solidFill>
                            <a:latin typeface="Cambria Math" panose="02040503050406030204" pitchFamily="18" charset="0"/>
                            <a:ea typeface="Cambria Math" panose="02040503050406030204" pitchFamily="18" charset="0"/>
                          </a:rPr>
                          <m:t>𝝋</m:t>
                        </m:r>
                        <m:r>
                          <a:rPr lang="vi-VN" sz="1800" b="1" i="1" dirty="0" smtClean="0">
                            <a:solidFill>
                              <a:srgbClr val="557034"/>
                            </a:solidFill>
                            <a:latin typeface="Cambria Math" panose="02040503050406030204" pitchFamily="18" charset="0"/>
                            <a:ea typeface="Cambria Math" panose="02040503050406030204" pitchFamily="18" charset="0"/>
                          </a:rPr>
                          <m:t>=</m:t>
                        </m:r>
                        <m:r>
                          <a:rPr lang="vi-VN" sz="1800" b="1" i="1" dirty="0">
                            <a:solidFill>
                              <a:srgbClr val="557034"/>
                            </a:solidFill>
                            <a:latin typeface="Cambria Math" panose="02040503050406030204" pitchFamily="18" charset="0"/>
                            <a:ea typeface="Cambria Math" panose="02040503050406030204" pitchFamily="18" charset="0"/>
                          </a:rPr>
                          <m:t>𝟎</m:t>
                        </m:r>
                      </m:e>
                    </m:func>
                  </m:oMath>
                </a14:m>
                <a:endParaRPr lang="vi-VN" sz="1800" b="1" dirty="0">
                  <a:solidFill>
                    <a:srgbClr val="557034"/>
                  </a:solidFill>
                  <a:latin typeface="+mj-lt"/>
                  <a:ea typeface="Cambria Math" panose="02040503050406030204" pitchFamily="18" charset="0"/>
                </a:endParaRPr>
              </a:p>
              <a:p>
                <a:pPr algn="just"/>
                <a:r>
                  <a:rPr lang="vi-VN" sz="1800" b="1" dirty="0">
                    <a:solidFill>
                      <a:srgbClr val="557034"/>
                    </a:solidFill>
                    <a:latin typeface="+mj-lt"/>
                  </a:rPr>
                  <a:t>c) Tần số góc: </a:t>
                </a:r>
                <a:endParaRPr lang="vi-VN" sz="1800" b="1" i="1" dirty="0">
                  <a:solidFill>
                    <a:srgbClr val="557034"/>
                  </a:solidFill>
                  <a:latin typeface="Cambria Math" panose="02040503050406030204" pitchFamily="18" charset="0"/>
                  <a:ea typeface="Cambria Math" panose="02040503050406030204" pitchFamily="18" charset="0"/>
                </a:endParaRPr>
              </a:p>
              <a:p>
                <a:pPr algn="just"/>
                <a14:m>
                  <m:oMathPara xmlns:m="http://schemas.openxmlformats.org/officeDocument/2006/math">
                    <m:oMathParaPr>
                      <m:jc m:val="centerGroup"/>
                    </m:oMathParaPr>
                    <m:oMath xmlns:m="http://schemas.openxmlformats.org/officeDocument/2006/math">
                      <m:r>
                        <a:rPr lang="vi-VN" sz="1800" b="1" i="1" smtClean="0">
                          <a:solidFill>
                            <a:srgbClr val="557034"/>
                          </a:solidFill>
                          <a:latin typeface="Cambria Math" panose="02040503050406030204" pitchFamily="18" charset="0"/>
                          <a:ea typeface="Cambria Math" panose="02040503050406030204" pitchFamily="18" charset="0"/>
                        </a:rPr>
                        <m:t>𝝎</m:t>
                      </m:r>
                      <m:r>
                        <a:rPr lang="vi-VN" sz="1800" b="1" i="1" smtClean="0">
                          <a:solidFill>
                            <a:srgbClr val="557034"/>
                          </a:solidFill>
                          <a:latin typeface="Cambria Math" panose="02040503050406030204" pitchFamily="18" charset="0"/>
                          <a:ea typeface="Cambria Math" panose="02040503050406030204" pitchFamily="18" charset="0"/>
                        </a:rPr>
                        <m:t>=</m:t>
                      </m:r>
                      <m:f>
                        <m:fPr>
                          <m:ctrlPr>
                            <a:rPr lang="vi-VN" sz="1800" b="1" i="1" smtClean="0">
                              <a:solidFill>
                                <a:srgbClr val="557034"/>
                              </a:solidFill>
                              <a:latin typeface="Cambria Math" panose="02040503050406030204" pitchFamily="18" charset="0"/>
                              <a:ea typeface="Cambria Math" panose="02040503050406030204" pitchFamily="18" charset="0"/>
                            </a:rPr>
                          </m:ctrlPr>
                        </m:fPr>
                        <m:num>
                          <m:r>
                            <a:rPr lang="vi-VN" sz="1800" b="1" i="1">
                              <a:solidFill>
                                <a:srgbClr val="557034"/>
                              </a:solidFill>
                              <a:latin typeface="Cambria Math" panose="02040503050406030204" pitchFamily="18" charset="0"/>
                              <a:ea typeface="Cambria Math" panose="02040503050406030204" pitchFamily="18" charset="0"/>
                            </a:rPr>
                            <m:t>𝟐</m:t>
                          </m:r>
                          <m:r>
                            <a:rPr lang="vi-VN" sz="1800" b="1" i="1" smtClean="0">
                              <a:solidFill>
                                <a:srgbClr val="557034"/>
                              </a:solidFill>
                              <a:latin typeface="Cambria Math" panose="02040503050406030204" pitchFamily="18" charset="0"/>
                              <a:ea typeface="Cambria Math" panose="02040503050406030204" pitchFamily="18" charset="0"/>
                            </a:rPr>
                            <m:t>𝝅</m:t>
                          </m:r>
                        </m:num>
                        <m:den>
                          <m:r>
                            <a:rPr lang="vi-VN" sz="1800" b="1" i="1">
                              <a:solidFill>
                                <a:srgbClr val="557034"/>
                              </a:solidFill>
                              <a:latin typeface="Cambria Math" panose="02040503050406030204" pitchFamily="18" charset="0"/>
                              <a:ea typeface="Cambria Math" panose="02040503050406030204" pitchFamily="18" charset="0"/>
                            </a:rPr>
                            <m:t>𝑻</m:t>
                          </m:r>
                        </m:den>
                      </m:f>
                      <m:r>
                        <a:rPr lang="vi-VN" sz="1800" b="1" i="1" smtClean="0">
                          <a:solidFill>
                            <a:srgbClr val="557034"/>
                          </a:solidFill>
                          <a:latin typeface="Cambria Math" panose="02040503050406030204" pitchFamily="18" charset="0"/>
                          <a:ea typeface="Cambria Math" panose="02040503050406030204" pitchFamily="18" charset="0"/>
                        </a:rPr>
                        <m:t>=</m:t>
                      </m:r>
                      <m:f>
                        <m:fPr>
                          <m:ctrlPr>
                            <a:rPr lang="vi-VN" sz="1800" b="1" i="1">
                              <a:solidFill>
                                <a:srgbClr val="557034"/>
                              </a:solidFill>
                              <a:latin typeface="Cambria Math" panose="02040503050406030204" pitchFamily="18" charset="0"/>
                              <a:ea typeface="Cambria Math" panose="02040503050406030204" pitchFamily="18" charset="0"/>
                            </a:rPr>
                          </m:ctrlPr>
                        </m:fPr>
                        <m:num>
                          <m:r>
                            <a:rPr lang="vi-VN" sz="1800" b="1" i="1">
                              <a:solidFill>
                                <a:srgbClr val="557034"/>
                              </a:solidFill>
                              <a:latin typeface="Cambria Math" panose="02040503050406030204" pitchFamily="18" charset="0"/>
                              <a:ea typeface="Cambria Math" panose="02040503050406030204" pitchFamily="18" charset="0"/>
                            </a:rPr>
                            <m:t>𝟐</m:t>
                          </m:r>
                          <m:r>
                            <a:rPr lang="vi-VN" sz="1800" b="1" i="1">
                              <a:solidFill>
                                <a:srgbClr val="557034"/>
                              </a:solidFill>
                              <a:latin typeface="Cambria Math" panose="02040503050406030204" pitchFamily="18" charset="0"/>
                              <a:ea typeface="Cambria Math" panose="02040503050406030204" pitchFamily="18" charset="0"/>
                            </a:rPr>
                            <m:t>𝝅</m:t>
                          </m:r>
                        </m:num>
                        <m:den>
                          <m:r>
                            <a:rPr lang="vi-VN" sz="1800" b="1" i="1" smtClean="0">
                              <a:solidFill>
                                <a:srgbClr val="557034"/>
                              </a:solidFill>
                              <a:latin typeface="Cambria Math" panose="02040503050406030204" pitchFamily="18" charset="0"/>
                              <a:ea typeface="Cambria Math" panose="02040503050406030204" pitchFamily="18" charset="0"/>
                            </a:rPr>
                            <m:t>𝟎</m:t>
                          </m:r>
                          <m:r>
                            <a:rPr lang="vi-VN" sz="1800" b="1" i="1" smtClean="0">
                              <a:solidFill>
                                <a:srgbClr val="557034"/>
                              </a:solidFill>
                              <a:latin typeface="Cambria Math" panose="02040503050406030204" pitchFamily="18" charset="0"/>
                              <a:ea typeface="Cambria Math" panose="02040503050406030204" pitchFamily="18" charset="0"/>
                            </a:rPr>
                            <m:t>,</m:t>
                          </m:r>
                          <m:r>
                            <a:rPr lang="vi-VN" sz="1800" b="1" i="1">
                              <a:solidFill>
                                <a:srgbClr val="557034"/>
                              </a:solidFill>
                              <a:latin typeface="Cambria Math" panose="02040503050406030204" pitchFamily="18" charset="0"/>
                              <a:ea typeface="Cambria Math" panose="02040503050406030204" pitchFamily="18" charset="0"/>
                            </a:rPr>
                            <m:t>𝟎𝟐</m:t>
                          </m:r>
                        </m:den>
                      </m:f>
                      <m:r>
                        <a:rPr lang="vi-VN" sz="1800" b="1" i="1" smtClean="0">
                          <a:solidFill>
                            <a:srgbClr val="557034"/>
                          </a:solidFill>
                          <a:latin typeface="Cambria Math" panose="02040503050406030204" pitchFamily="18" charset="0"/>
                          <a:ea typeface="Cambria Math" panose="02040503050406030204" pitchFamily="18" charset="0"/>
                        </a:rPr>
                        <m:t>=</m:t>
                      </m:r>
                      <m:r>
                        <a:rPr lang="vi-VN" sz="1800" b="1" i="1">
                          <a:solidFill>
                            <a:srgbClr val="557034"/>
                          </a:solidFill>
                          <a:latin typeface="Cambria Math" panose="02040503050406030204" pitchFamily="18" charset="0"/>
                          <a:ea typeface="Cambria Math" panose="02040503050406030204" pitchFamily="18" charset="0"/>
                        </a:rPr>
                        <m:t>𝟏𝟎𝟎</m:t>
                      </m:r>
                      <m:r>
                        <a:rPr lang="vi-VN" sz="1800" b="1" i="1" smtClean="0">
                          <a:solidFill>
                            <a:srgbClr val="557034"/>
                          </a:solidFill>
                          <a:latin typeface="Cambria Math" panose="02040503050406030204" pitchFamily="18" charset="0"/>
                          <a:ea typeface="Cambria Math" panose="02040503050406030204" pitchFamily="18" charset="0"/>
                        </a:rPr>
                        <m:t>𝝅</m:t>
                      </m:r>
                      <m:d>
                        <m:dPr>
                          <m:ctrlPr>
                            <a:rPr lang="vi-VN" sz="1800" b="1" i="1" smtClean="0">
                              <a:solidFill>
                                <a:srgbClr val="557034"/>
                              </a:solidFill>
                              <a:latin typeface="Cambria Math" panose="02040503050406030204" pitchFamily="18" charset="0"/>
                              <a:ea typeface="Cambria Math" panose="02040503050406030204" pitchFamily="18" charset="0"/>
                            </a:rPr>
                          </m:ctrlPr>
                        </m:dPr>
                        <m:e>
                          <m:f>
                            <m:fPr>
                              <m:ctrlPr>
                                <a:rPr lang="vi-VN" sz="1800" b="1" i="1" smtClean="0">
                                  <a:solidFill>
                                    <a:srgbClr val="557034"/>
                                  </a:solidFill>
                                  <a:latin typeface="Cambria Math" panose="02040503050406030204" pitchFamily="18" charset="0"/>
                                  <a:ea typeface="Cambria Math" panose="02040503050406030204" pitchFamily="18" charset="0"/>
                                </a:rPr>
                              </m:ctrlPr>
                            </m:fPr>
                            <m:num>
                              <m:r>
                                <a:rPr lang="vi-VN" sz="1800" b="1" i="1">
                                  <a:solidFill>
                                    <a:srgbClr val="557034"/>
                                  </a:solidFill>
                                  <a:latin typeface="Cambria Math" panose="02040503050406030204" pitchFamily="18" charset="0"/>
                                  <a:ea typeface="Cambria Math" panose="02040503050406030204" pitchFamily="18" charset="0"/>
                                </a:rPr>
                                <m:t>𝒓𝒂𝒅</m:t>
                              </m:r>
                            </m:num>
                            <m:den>
                              <m:r>
                                <a:rPr lang="vi-VN" sz="1800" b="1" i="1">
                                  <a:solidFill>
                                    <a:srgbClr val="557034"/>
                                  </a:solidFill>
                                  <a:latin typeface="Cambria Math" panose="02040503050406030204" pitchFamily="18" charset="0"/>
                                  <a:ea typeface="Cambria Math" panose="02040503050406030204" pitchFamily="18" charset="0"/>
                                </a:rPr>
                                <m:t>𝒔</m:t>
                              </m:r>
                            </m:den>
                          </m:f>
                        </m:e>
                      </m:d>
                    </m:oMath>
                  </m:oMathPara>
                </a14:m>
                <a:endParaRPr lang="vi-VN" sz="1800" b="1" dirty="0">
                  <a:solidFill>
                    <a:srgbClr val="557034"/>
                  </a:solidFill>
                  <a:latin typeface="+mj-lt"/>
                  <a:ea typeface="Cambria Math" panose="02040503050406030204" pitchFamily="18" charset="0"/>
                </a:endParaRPr>
              </a:p>
              <a:p>
                <a:pPr algn="just"/>
                <a:r>
                  <a:rPr lang="vi-VN" sz="1800" b="1" dirty="0">
                    <a:solidFill>
                      <a:srgbClr val="557034"/>
                    </a:solidFill>
                    <a:effectLst/>
                    <a:latin typeface="+mj-lt"/>
                    <a:ea typeface="Times New Roman" panose="02020603050405020304" pitchFamily="18" charset="0"/>
                  </a:rPr>
                  <a:t>Biểu thức cường độ dòng điện theo thời gian:</a:t>
                </a:r>
                <a:endParaRPr lang="en-US" sz="1800" b="1" dirty="0">
                  <a:solidFill>
                    <a:srgbClr val="557034"/>
                  </a:solidFill>
                  <a:effectLst/>
                  <a:latin typeface="+mj-lt"/>
                  <a:ea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sSub>
                        <m:sSubPr>
                          <m:ctrlPr>
                            <a:rPr lang="en-US" sz="1800" b="1" i="1" smtClean="0">
                              <a:solidFill>
                                <a:srgbClr val="557034"/>
                              </a:solidFill>
                              <a:latin typeface="Cambria Math" panose="02040503050406030204" pitchFamily="18" charset="0"/>
                            </a:rPr>
                          </m:ctrlPr>
                        </m:sSubPr>
                        <m:e>
                          <m:r>
                            <a:rPr lang="vi-VN" sz="1800" b="1" i="1">
                              <a:solidFill>
                                <a:srgbClr val="557034"/>
                              </a:solidFill>
                              <a:latin typeface="Cambria Math" panose="02040503050406030204" pitchFamily="18" charset="0"/>
                            </a:rPr>
                            <m:t>𝒊</m:t>
                          </m:r>
                          <m:r>
                            <a:rPr lang="vi-VN" sz="1800" b="1" i="1" smtClean="0">
                              <a:solidFill>
                                <a:srgbClr val="557034"/>
                              </a:solidFill>
                              <a:latin typeface="Cambria Math" panose="02040503050406030204" pitchFamily="18" charset="0"/>
                            </a:rPr>
                            <m:t>=</m:t>
                          </m:r>
                          <m:r>
                            <a:rPr lang="vi-VN" sz="1800" b="1" i="1">
                              <a:solidFill>
                                <a:srgbClr val="557034"/>
                              </a:solidFill>
                              <a:latin typeface="Cambria Math" panose="02040503050406030204" pitchFamily="18" charset="0"/>
                            </a:rPr>
                            <m:t>𝑰</m:t>
                          </m:r>
                        </m:e>
                        <m:sub>
                          <m:r>
                            <a:rPr lang="vi-VN" sz="1800" b="1" i="1">
                              <a:solidFill>
                                <a:srgbClr val="557034"/>
                              </a:solidFill>
                              <a:latin typeface="Cambria Math" panose="02040503050406030204" pitchFamily="18" charset="0"/>
                            </a:rPr>
                            <m:t>𝟎</m:t>
                          </m:r>
                        </m:sub>
                      </m:sSub>
                      <m:func>
                        <m:funcPr>
                          <m:ctrlPr>
                            <a:rPr lang="en-US" sz="1800" b="1" i="1" smtClean="0">
                              <a:solidFill>
                                <a:srgbClr val="557034"/>
                              </a:solidFill>
                              <a:latin typeface="Cambria Math" panose="02040503050406030204" pitchFamily="18" charset="0"/>
                            </a:rPr>
                          </m:ctrlPr>
                        </m:funcPr>
                        <m:fName>
                          <m:r>
                            <a:rPr lang="en-US" sz="1800" b="1" i="0" smtClean="0">
                              <a:solidFill>
                                <a:srgbClr val="557034"/>
                              </a:solidFill>
                              <a:latin typeface="Cambria Math" panose="02040503050406030204" pitchFamily="18" charset="0"/>
                            </a:rPr>
                            <m:t>𝐜𝐨𝐬</m:t>
                          </m:r>
                        </m:fName>
                        <m:e>
                          <m:d>
                            <m:dPr>
                              <m:ctrlPr>
                                <a:rPr lang="en-US" sz="1800" b="1" i="1" smtClean="0">
                                  <a:solidFill>
                                    <a:srgbClr val="557034"/>
                                  </a:solidFill>
                                  <a:latin typeface="Cambria Math" panose="02040503050406030204" pitchFamily="18" charset="0"/>
                                </a:rPr>
                              </m:ctrlPr>
                            </m:dPr>
                            <m:e>
                              <m:r>
                                <a:rPr lang="en-US" sz="1800" b="1" i="1" smtClean="0">
                                  <a:solidFill>
                                    <a:srgbClr val="557034"/>
                                  </a:solidFill>
                                  <a:latin typeface="Cambria Math" panose="02040503050406030204" pitchFamily="18" charset="0"/>
                                  <a:ea typeface="Cambria Math" panose="02040503050406030204" pitchFamily="18" charset="0"/>
                                </a:rPr>
                                <m:t>𝝎</m:t>
                              </m:r>
                              <m:r>
                                <a:rPr lang="vi-VN" sz="1800" b="1" i="1">
                                  <a:solidFill>
                                    <a:srgbClr val="557034"/>
                                  </a:solidFill>
                                  <a:latin typeface="Cambria Math" panose="02040503050406030204" pitchFamily="18" charset="0"/>
                                  <a:ea typeface="Cambria Math" panose="02040503050406030204" pitchFamily="18" charset="0"/>
                                </a:rPr>
                                <m:t>𝒕</m:t>
                              </m:r>
                              <m:r>
                                <a:rPr lang="vi-VN" sz="1800" b="1" i="1" smtClean="0">
                                  <a:solidFill>
                                    <a:srgbClr val="557034"/>
                                  </a:solidFill>
                                  <a:latin typeface="Cambria Math" panose="02040503050406030204" pitchFamily="18" charset="0"/>
                                  <a:ea typeface="Cambria Math" panose="02040503050406030204" pitchFamily="18" charset="0"/>
                                </a:rPr>
                                <m:t>+</m:t>
                              </m:r>
                              <m:r>
                                <a:rPr lang="vi-VN" sz="1800" b="1" i="1" smtClean="0">
                                  <a:solidFill>
                                    <a:srgbClr val="557034"/>
                                  </a:solidFill>
                                  <a:latin typeface="Cambria Math" panose="02040503050406030204" pitchFamily="18" charset="0"/>
                                  <a:ea typeface="Cambria Math" panose="02040503050406030204" pitchFamily="18" charset="0"/>
                                </a:rPr>
                                <m:t>𝝋</m:t>
                              </m:r>
                            </m:e>
                          </m:d>
                          <m:r>
                            <a:rPr lang="vi-VN" sz="1800" b="1" i="1" smtClean="0">
                              <a:solidFill>
                                <a:srgbClr val="557034"/>
                              </a:solidFill>
                              <a:latin typeface="Cambria Math" panose="02040503050406030204" pitchFamily="18" charset="0"/>
                            </a:rPr>
                            <m:t>=</m:t>
                          </m:r>
                          <m:r>
                            <a:rPr lang="vi-VN" sz="1800" b="1" i="1">
                              <a:solidFill>
                                <a:srgbClr val="557034"/>
                              </a:solidFill>
                              <a:latin typeface="Cambria Math" panose="02040503050406030204" pitchFamily="18" charset="0"/>
                            </a:rPr>
                            <m:t>𝟐</m:t>
                          </m:r>
                          <m:func>
                            <m:funcPr>
                              <m:ctrlPr>
                                <a:rPr lang="vi-VN" sz="1800" b="1" i="1" smtClean="0">
                                  <a:solidFill>
                                    <a:srgbClr val="557034"/>
                                  </a:solidFill>
                                  <a:latin typeface="Cambria Math" panose="02040503050406030204" pitchFamily="18" charset="0"/>
                                </a:rPr>
                              </m:ctrlPr>
                            </m:funcPr>
                            <m:fName>
                              <m:r>
                                <a:rPr lang="vi-VN" sz="1800" b="1" i="0" smtClean="0">
                                  <a:solidFill>
                                    <a:srgbClr val="557034"/>
                                  </a:solidFill>
                                  <a:latin typeface="Cambria Math" panose="02040503050406030204" pitchFamily="18" charset="0"/>
                                </a:rPr>
                                <m:t>𝐜𝐨𝐬</m:t>
                              </m:r>
                            </m:fName>
                            <m:e>
                              <m:d>
                                <m:dPr>
                                  <m:ctrlPr>
                                    <a:rPr lang="vi-VN" sz="1800" b="1" i="1" smtClean="0">
                                      <a:solidFill>
                                        <a:srgbClr val="557034"/>
                                      </a:solidFill>
                                      <a:latin typeface="Cambria Math" panose="02040503050406030204" pitchFamily="18" charset="0"/>
                                    </a:rPr>
                                  </m:ctrlPr>
                                </m:dPr>
                                <m:e>
                                  <m:r>
                                    <a:rPr lang="vi-VN" sz="1800" b="1" i="1">
                                      <a:solidFill>
                                        <a:srgbClr val="557034"/>
                                      </a:solidFill>
                                      <a:latin typeface="Cambria Math" panose="02040503050406030204" pitchFamily="18" charset="0"/>
                                    </a:rPr>
                                    <m:t>𝟏𝟎𝟎</m:t>
                                  </m:r>
                                  <m:r>
                                    <a:rPr lang="vi-VN" sz="1800" b="1" i="1" smtClean="0">
                                      <a:solidFill>
                                        <a:srgbClr val="557034"/>
                                      </a:solidFill>
                                      <a:latin typeface="Cambria Math" panose="02040503050406030204" pitchFamily="18" charset="0"/>
                                      <a:ea typeface="Cambria Math" panose="02040503050406030204" pitchFamily="18" charset="0"/>
                                    </a:rPr>
                                    <m:t>𝝅</m:t>
                                  </m:r>
                                  <m:r>
                                    <a:rPr lang="vi-VN" sz="1800" b="1" i="1">
                                      <a:solidFill>
                                        <a:srgbClr val="557034"/>
                                      </a:solidFill>
                                      <a:latin typeface="Cambria Math" panose="02040503050406030204" pitchFamily="18" charset="0"/>
                                      <a:ea typeface="Cambria Math" panose="02040503050406030204" pitchFamily="18" charset="0"/>
                                    </a:rPr>
                                    <m:t>𝒕</m:t>
                                  </m:r>
                                </m:e>
                              </m:d>
                            </m:e>
                          </m:func>
                        </m:e>
                      </m:func>
                    </m:oMath>
                  </m:oMathPara>
                </a14:m>
                <a:endParaRPr lang="en-US" sz="1800" b="1" dirty="0">
                  <a:solidFill>
                    <a:srgbClr val="557034"/>
                  </a:solidFill>
                  <a:latin typeface="+mj-lt"/>
                </a:endParaRPr>
              </a:p>
            </p:txBody>
          </p:sp>
        </mc:Choice>
        <mc:Fallback xmlns="">
          <p:sp>
            <p:nvSpPr>
              <p:cNvPr id="28" name="TextBox 27" descr="n252 Fb Thu Huong Pham">
                <a:extLst>
                  <a:ext uri="{FF2B5EF4-FFF2-40B4-BE49-F238E27FC236}">
                    <a16:creationId xmlns:a16="http://schemas.microsoft.com/office/drawing/2014/main" id="{680C1814-B1F6-F6B5-2351-B5B52F52324A}"/>
                  </a:ext>
                </a:extLst>
              </p:cNvPr>
              <p:cNvSpPr txBox="1">
                <a:spLocks noRot="1" noChangeAspect="1" noMove="1" noResize="1" noEditPoints="1" noAdjustHandles="1" noChangeArrowheads="1" noChangeShapeType="1" noTextEdit="1"/>
              </p:cNvSpPr>
              <p:nvPr/>
            </p:nvSpPr>
            <p:spPr>
              <a:xfrm>
                <a:off x="3587858" y="168047"/>
                <a:ext cx="5491515" cy="4848250"/>
              </a:xfrm>
              <a:prstGeom prst="rect">
                <a:avLst/>
              </a:prstGeom>
              <a:blipFill>
                <a:blip r:embed="rId3"/>
                <a:stretch>
                  <a:fillRect l="-1000" t="-755" r="-1000"/>
                </a:stretch>
              </a:blipFill>
            </p:spPr>
            <p:txBody>
              <a:bodyPr/>
              <a:lstStyle/>
              <a:p>
                <a:r>
                  <a:rPr lang="en-US">
                    <a:noFill/>
                  </a:rPr>
                  <a:t> </a:t>
                </a:r>
              </a:p>
            </p:txBody>
          </p:sp>
        </mc:Fallback>
      </mc:AlternateContent>
      <p:pic>
        <p:nvPicPr>
          <p:cNvPr id="5" name="image13.png" descr="n252 Fb Thu Huong Pham">
            <a:extLst>
              <a:ext uri="{FF2B5EF4-FFF2-40B4-BE49-F238E27FC236}">
                <a16:creationId xmlns:a16="http://schemas.microsoft.com/office/drawing/2014/main" id="{66532DA9-BFA3-A0C9-0C35-EFDEF3128806}"/>
              </a:ext>
            </a:extLst>
          </p:cNvPr>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a:xfrm>
            <a:off x="0" y="1170607"/>
            <a:ext cx="3723968" cy="2843130"/>
          </a:xfrm>
          <a:prstGeom prst="rect">
            <a:avLst/>
          </a:prstGeom>
          <a:ln/>
        </p:spPr>
      </p:pic>
    </p:spTree>
    <p:extLst>
      <p:ext uri="{BB962C8B-B14F-4D97-AF65-F5344CB8AC3E}">
        <p14:creationId xmlns:p14="http://schemas.microsoft.com/office/powerpoint/2010/main" val="3012390840"/>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1" descr="n252 Fb Thu Huong Pham"/>
          <p:cNvSpPr txBox="1">
            <a:spLocks noGrp="1"/>
          </p:cNvSpPr>
          <p:nvPr>
            <p:ph type="title"/>
          </p:nvPr>
        </p:nvSpPr>
        <p:spPr>
          <a:xfrm>
            <a:off x="3416022" y="877578"/>
            <a:ext cx="3476614" cy="205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400" dirty="0"/>
              <a:t>TÌNH HUỐNG MỞ ĐẦU</a:t>
            </a:r>
            <a:endParaRPr sz="4400" dirty="0"/>
          </a:p>
        </p:txBody>
      </p:sp>
      <p:pic>
        <p:nvPicPr>
          <p:cNvPr id="311" name="Google Shape;311;p41" descr="n252 Fb Thu Huong Pham"/>
          <p:cNvPicPr preferRelativeResize="0"/>
          <p:nvPr/>
        </p:nvPicPr>
        <p:blipFill>
          <a:blip r:embed="rId3">
            <a:alphaModFix/>
          </a:blip>
          <a:stretch>
            <a:fillRect/>
          </a:stretch>
        </p:blipFill>
        <p:spPr>
          <a:xfrm>
            <a:off x="301579" y="287246"/>
            <a:ext cx="527400" cy="590332"/>
          </a:xfrm>
          <a:prstGeom prst="rect">
            <a:avLst/>
          </a:prstGeom>
          <a:noFill/>
          <a:ln>
            <a:noFill/>
          </a:ln>
        </p:spPr>
      </p:pic>
      <p:pic>
        <p:nvPicPr>
          <p:cNvPr id="312" name="Google Shape;312;p41" descr="n252 Fb Thu Huong Pham"/>
          <p:cNvPicPr preferRelativeResize="0"/>
          <p:nvPr/>
        </p:nvPicPr>
        <p:blipFill>
          <a:blip r:embed="rId4">
            <a:alphaModFix/>
          </a:blip>
          <a:stretch>
            <a:fillRect/>
          </a:stretch>
        </p:blipFill>
        <p:spPr>
          <a:xfrm rot="-351163" flipH="1">
            <a:off x="5322469" y="390599"/>
            <a:ext cx="342737" cy="383626"/>
          </a:xfrm>
          <a:prstGeom prst="rect">
            <a:avLst/>
          </a:prstGeom>
          <a:noFill/>
          <a:ln>
            <a:noFill/>
          </a:ln>
        </p:spPr>
      </p:pic>
      <p:pic>
        <p:nvPicPr>
          <p:cNvPr id="313" name="Google Shape;313;p41" descr="n252 Fb Thu Huong Pham"/>
          <p:cNvPicPr preferRelativeResize="0"/>
          <p:nvPr/>
        </p:nvPicPr>
        <p:blipFill>
          <a:blip r:embed="rId5">
            <a:alphaModFix/>
          </a:blip>
          <a:stretch>
            <a:fillRect/>
          </a:stretch>
        </p:blipFill>
        <p:spPr>
          <a:xfrm rot="4218781">
            <a:off x="1055076" y="692215"/>
            <a:ext cx="1446073" cy="1449442"/>
          </a:xfrm>
          <a:prstGeom prst="rect">
            <a:avLst/>
          </a:prstGeom>
          <a:noFill/>
          <a:ln>
            <a:noFill/>
          </a:ln>
        </p:spPr>
      </p:pic>
      <p:pic>
        <p:nvPicPr>
          <p:cNvPr id="314" name="Google Shape;314;p41" descr="n252 Fb Thu Huong Pham"/>
          <p:cNvPicPr preferRelativeResize="0"/>
          <p:nvPr/>
        </p:nvPicPr>
        <p:blipFill>
          <a:blip r:embed="rId6">
            <a:alphaModFix/>
          </a:blip>
          <a:stretch>
            <a:fillRect/>
          </a:stretch>
        </p:blipFill>
        <p:spPr>
          <a:xfrm flipH="1">
            <a:off x="6792955" y="790700"/>
            <a:ext cx="1946525" cy="3738124"/>
          </a:xfrm>
          <a:prstGeom prst="rect">
            <a:avLst/>
          </a:prstGeom>
          <a:noFill/>
          <a:ln>
            <a:noFill/>
          </a:ln>
        </p:spPr>
      </p:pic>
      <p:pic>
        <p:nvPicPr>
          <p:cNvPr id="2" name="Picture 1" descr="n252 Fb Thu Huong Pham">
            <a:extLst>
              <a:ext uri="{FF2B5EF4-FFF2-40B4-BE49-F238E27FC236}">
                <a16:creationId xmlns:a16="http://schemas.microsoft.com/office/drawing/2014/main" id="{1BC7DAC5-A6A7-0D10-A3EF-7C419625DC0A}"/>
              </a:ext>
            </a:extLst>
          </p:cNvPr>
          <p:cNvPicPr>
            <a:picLocks noChangeAspect="1"/>
          </p:cNvPicPr>
          <p:nvPr/>
        </p:nvPicPr>
        <p:blipFill>
          <a:blip r:embed="rId7"/>
          <a:stretch>
            <a:fillRect/>
          </a:stretch>
        </p:blipFill>
        <p:spPr>
          <a:xfrm>
            <a:off x="163399" y="2682157"/>
            <a:ext cx="3229426" cy="19433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descr="n252 Fb Thu Huong Pham">
            <a:extLst>
              <a:ext uri="{FF2B5EF4-FFF2-40B4-BE49-F238E27FC236}">
                <a16:creationId xmlns:a16="http://schemas.microsoft.com/office/drawing/2014/main" id="{4C5DCAD0-64D7-2613-937E-DD740498BD28}"/>
              </a:ext>
            </a:extLst>
          </p:cNvPr>
          <p:cNvSpPr txBox="1"/>
          <p:nvPr/>
        </p:nvSpPr>
        <p:spPr>
          <a:xfrm>
            <a:off x="3564731" y="2759590"/>
            <a:ext cx="3393282" cy="2246769"/>
          </a:xfrm>
          <a:prstGeom prst="rect">
            <a:avLst/>
          </a:prstGeom>
          <a:noFill/>
        </p:spPr>
        <p:txBody>
          <a:bodyPr wrap="square">
            <a:spAutoFit/>
          </a:bodyPr>
          <a:lstStyle/>
          <a:p>
            <a:pPr algn="just"/>
            <a:r>
              <a:rPr lang="en-US" sz="2000" dirty="0" err="1">
                <a:effectLst/>
                <a:latin typeface="Cambria" panose="02040503050406030204" pitchFamily="18" charset="0"/>
                <a:ea typeface="Times New Roman" panose="02020603050405020304" pitchFamily="18" charset="0"/>
              </a:rPr>
              <a:t>Sạc</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điện</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không</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dây</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ngày</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càng</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được</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sử</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dụng</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rộng</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rãi</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để</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sạc</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điện</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thoại</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đồng</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hồ</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thông</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minh</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máy</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hút</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bụi</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Sạc</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điện</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hoạt</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động</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dựa</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trên</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hiện</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tượng</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nào</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để</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truyền</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điện</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từ</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nguồn</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điện</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đến</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điện</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thoại</a:t>
            </a:r>
            <a:r>
              <a:rPr lang="en-US" sz="2000" dirty="0">
                <a:effectLst/>
                <a:latin typeface="Cambria" panose="02040503050406030204" pitchFamily="18" charset="0"/>
                <a:ea typeface="Times New Roman" panose="02020603050405020304" pitchFamily="18" charset="0"/>
              </a:rPr>
              <a:t> ?</a:t>
            </a:r>
            <a:endParaRPr lang="en-US" sz="2000" dirty="0">
              <a:latin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3" descr="n252 Fb Thu Huong Pham"/>
          <p:cNvSpPr txBox="1">
            <a:spLocks noGrp="1"/>
          </p:cNvSpPr>
          <p:nvPr>
            <p:ph type="ctrTitle"/>
          </p:nvPr>
        </p:nvSpPr>
        <p:spPr>
          <a:xfrm>
            <a:off x="1657972" y="1607400"/>
            <a:ext cx="5828056" cy="192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800" b="1" dirty="0">
                <a:solidFill>
                  <a:schemeClr val="lt1"/>
                </a:solidFill>
              </a:rPr>
              <a:t>Bài 18:</a:t>
            </a:r>
            <a:br>
              <a:rPr lang="vi-VN" sz="4700" b="1" dirty="0"/>
            </a:br>
            <a:r>
              <a:rPr lang="vi-VN" sz="4700" b="1" dirty="0"/>
              <a:t>ỨNG DỤNG HIỆN TƯỢNG CẢM ỨNG ĐIỆN TỪ</a:t>
            </a:r>
            <a:endParaRPr sz="2500" b="1" dirty="0">
              <a:solidFill>
                <a:schemeClr val="lt1"/>
              </a:solidFill>
            </a:endParaRPr>
          </a:p>
        </p:txBody>
      </p:sp>
      <p:pic>
        <p:nvPicPr>
          <p:cNvPr id="186" name="Google Shape;186;p33" descr="n252 Fb Thu Huong Pham"/>
          <p:cNvPicPr preferRelativeResize="0"/>
          <p:nvPr/>
        </p:nvPicPr>
        <p:blipFill>
          <a:blip r:embed="rId3">
            <a:alphaModFix/>
          </a:blip>
          <a:stretch>
            <a:fillRect/>
          </a:stretch>
        </p:blipFill>
        <p:spPr>
          <a:xfrm>
            <a:off x="3487950" y="765200"/>
            <a:ext cx="527400" cy="590332"/>
          </a:xfrm>
          <a:prstGeom prst="rect">
            <a:avLst/>
          </a:prstGeom>
          <a:noFill/>
          <a:ln>
            <a:noFill/>
          </a:ln>
        </p:spPr>
      </p:pic>
      <p:pic>
        <p:nvPicPr>
          <p:cNvPr id="187" name="Google Shape;187;p33" descr="n252 Fb Thu Huong Pham"/>
          <p:cNvPicPr preferRelativeResize="0"/>
          <p:nvPr/>
        </p:nvPicPr>
        <p:blipFill>
          <a:blip r:embed="rId4">
            <a:alphaModFix/>
          </a:blip>
          <a:stretch>
            <a:fillRect/>
          </a:stretch>
        </p:blipFill>
        <p:spPr>
          <a:xfrm rot="-351163" flipH="1">
            <a:off x="2420244" y="3460674"/>
            <a:ext cx="342737" cy="383626"/>
          </a:xfrm>
          <a:prstGeom prst="rect">
            <a:avLst/>
          </a:prstGeom>
          <a:noFill/>
          <a:ln>
            <a:noFill/>
          </a:ln>
        </p:spPr>
      </p:pic>
      <p:pic>
        <p:nvPicPr>
          <p:cNvPr id="188" name="Google Shape;188;p33" descr="n252 Fb Thu Huong Pham"/>
          <p:cNvPicPr preferRelativeResize="0"/>
          <p:nvPr/>
        </p:nvPicPr>
        <p:blipFill>
          <a:blip r:embed="rId3">
            <a:alphaModFix/>
          </a:blip>
          <a:stretch>
            <a:fillRect/>
          </a:stretch>
        </p:blipFill>
        <p:spPr>
          <a:xfrm rot="-3932765">
            <a:off x="6366223" y="1038388"/>
            <a:ext cx="330653" cy="370120"/>
          </a:xfrm>
          <a:prstGeom prst="rect">
            <a:avLst/>
          </a:prstGeom>
          <a:noFill/>
          <a:ln>
            <a:noFill/>
          </a:ln>
        </p:spPr>
      </p:pic>
      <p:pic>
        <p:nvPicPr>
          <p:cNvPr id="189" name="Google Shape;189;p33" descr="n252 Fb Thu Huong Pham"/>
          <p:cNvPicPr preferRelativeResize="0"/>
          <p:nvPr/>
        </p:nvPicPr>
        <p:blipFill>
          <a:blip r:embed="rId4">
            <a:alphaModFix/>
          </a:blip>
          <a:stretch>
            <a:fillRect/>
          </a:stretch>
        </p:blipFill>
        <p:spPr>
          <a:xfrm rot="-4509724" flipH="1">
            <a:off x="2147299" y="1219970"/>
            <a:ext cx="282677" cy="316435"/>
          </a:xfrm>
          <a:prstGeom prst="rect">
            <a:avLst/>
          </a:prstGeom>
          <a:noFill/>
          <a:ln>
            <a:noFill/>
          </a:ln>
        </p:spPr>
      </p:pic>
      <p:pic>
        <p:nvPicPr>
          <p:cNvPr id="190" name="Google Shape;190;p33" descr="n252 Fb Thu Huong Pham"/>
          <p:cNvPicPr preferRelativeResize="0"/>
          <p:nvPr/>
        </p:nvPicPr>
        <p:blipFill>
          <a:blip r:embed="rId3">
            <a:alphaModFix/>
          </a:blip>
          <a:stretch>
            <a:fillRect/>
          </a:stretch>
        </p:blipFill>
        <p:spPr>
          <a:xfrm rot="-3932643">
            <a:off x="6482157" y="3529639"/>
            <a:ext cx="204513" cy="228940"/>
          </a:xfrm>
          <a:prstGeom prst="rect">
            <a:avLst/>
          </a:prstGeom>
          <a:noFill/>
          <a:ln>
            <a:noFill/>
          </a:ln>
        </p:spPr>
      </p:pic>
      <p:pic>
        <p:nvPicPr>
          <p:cNvPr id="191" name="Google Shape;191;p33" descr="n252 Fb Thu Huong Pham"/>
          <p:cNvPicPr preferRelativeResize="0"/>
          <p:nvPr/>
        </p:nvPicPr>
        <p:blipFill rotWithShape="1">
          <a:blip r:embed="rId5">
            <a:alphaModFix/>
          </a:blip>
          <a:srcRect/>
          <a:stretch/>
        </p:blipFill>
        <p:spPr>
          <a:xfrm>
            <a:off x="455575" y="1769463"/>
            <a:ext cx="1603825" cy="2617927"/>
          </a:xfrm>
          <a:prstGeom prst="rect">
            <a:avLst/>
          </a:prstGeom>
          <a:noFill/>
          <a:ln>
            <a:noFill/>
          </a:ln>
        </p:spPr>
      </p:pic>
      <p:pic>
        <p:nvPicPr>
          <p:cNvPr id="192" name="Google Shape;192;p33" descr="n252 Fb Thu Huong Pham"/>
          <p:cNvPicPr preferRelativeResize="0"/>
          <p:nvPr/>
        </p:nvPicPr>
        <p:blipFill>
          <a:blip r:embed="rId5">
            <a:alphaModFix/>
          </a:blip>
          <a:stretch>
            <a:fillRect/>
          </a:stretch>
        </p:blipFill>
        <p:spPr>
          <a:xfrm flipH="1">
            <a:off x="7084600" y="1769463"/>
            <a:ext cx="1603825" cy="2617927"/>
          </a:xfrm>
          <a:prstGeom prst="rect">
            <a:avLst/>
          </a:prstGeom>
          <a:noFill/>
          <a:ln>
            <a:noFill/>
          </a:ln>
        </p:spPr>
      </p:pic>
      <p:sp>
        <p:nvSpPr>
          <p:cNvPr id="3" name="Subtitle 2">
            <a:extLst>
              <a:ext uri="{FF2B5EF4-FFF2-40B4-BE49-F238E27FC236}">
                <a16:creationId xmlns:a16="http://schemas.microsoft.com/office/drawing/2014/main" id="{1E6E647A-E316-D87B-09CC-E06889BE8919}"/>
              </a:ext>
            </a:extLst>
          </p:cNvPr>
          <p:cNvSpPr>
            <a:spLocks noGrp="1"/>
          </p:cNvSpPr>
          <p:nvPr>
            <p:ph type="subTitle"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0" name="Google Shape;240;p36" descr="n252 Fb Thu Huong Pham"/>
          <p:cNvSpPr txBox="1">
            <a:spLocks noGrp="1"/>
          </p:cNvSpPr>
          <p:nvPr>
            <p:ph type="title" idx="2"/>
          </p:nvPr>
        </p:nvSpPr>
        <p:spPr>
          <a:xfrm>
            <a:off x="610288" y="4325543"/>
            <a:ext cx="4896894" cy="571603"/>
          </a:xfrm>
          <a:prstGeom prst="rect">
            <a:avLst/>
          </a:prstGeom>
        </p:spPr>
        <p:txBody>
          <a:bodyPr spcFirstLastPara="1" wrap="square" lIns="91425" tIns="91425" rIns="91425" bIns="91425" anchor="t" anchorCtr="0">
            <a:noAutofit/>
          </a:bodyPr>
          <a:lstStyle/>
          <a:p>
            <a:pPr lvl="0"/>
            <a:r>
              <a:rPr lang="vi-VN" sz="3000" dirty="0"/>
              <a:t>Công thức của máy biến áp:</a:t>
            </a:r>
          </a:p>
        </p:txBody>
      </p:sp>
      <p:pic>
        <p:nvPicPr>
          <p:cNvPr id="242" name="Google Shape;242;p36" descr="n252 Fb Thu Huong Pham"/>
          <p:cNvPicPr preferRelativeResize="0"/>
          <p:nvPr/>
        </p:nvPicPr>
        <p:blipFill>
          <a:blip r:embed="rId3">
            <a:alphaModFix/>
          </a:blip>
          <a:stretch>
            <a:fillRect/>
          </a:stretch>
        </p:blipFill>
        <p:spPr>
          <a:xfrm>
            <a:off x="8496020" y="66030"/>
            <a:ext cx="527400" cy="590332"/>
          </a:xfrm>
          <a:prstGeom prst="rect">
            <a:avLst/>
          </a:prstGeom>
          <a:noFill/>
          <a:ln>
            <a:noFill/>
          </a:ln>
        </p:spPr>
      </p:pic>
      <p:pic>
        <p:nvPicPr>
          <p:cNvPr id="243" name="Google Shape;243;p36" descr="n252 Fb Thu Huong Pham"/>
          <p:cNvPicPr preferRelativeResize="0"/>
          <p:nvPr/>
        </p:nvPicPr>
        <p:blipFill>
          <a:blip r:embed="rId4">
            <a:alphaModFix/>
          </a:blip>
          <a:stretch>
            <a:fillRect/>
          </a:stretch>
        </p:blipFill>
        <p:spPr>
          <a:xfrm rot="-351163" flipH="1">
            <a:off x="202022" y="4666794"/>
            <a:ext cx="342737" cy="383626"/>
          </a:xfrm>
          <a:prstGeom prst="rect">
            <a:avLst/>
          </a:prstGeom>
          <a:noFill/>
          <a:ln>
            <a:noFill/>
          </a:ln>
        </p:spPr>
      </p:pic>
      <p:pic>
        <p:nvPicPr>
          <p:cNvPr id="244" name="Google Shape;244;p36" descr="n252 Fb Thu Huong Pham"/>
          <p:cNvPicPr preferRelativeResize="0"/>
          <p:nvPr/>
        </p:nvPicPr>
        <p:blipFill>
          <a:blip r:embed="rId3">
            <a:alphaModFix/>
          </a:blip>
          <a:stretch>
            <a:fillRect/>
          </a:stretch>
        </p:blipFill>
        <p:spPr>
          <a:xfrm rot="-3932765">
            <a:off x="208063" y="127337"/>
            <a:ext cx="330653" cy="370120"/>
          </a:xfrm>
          <a:prstGeom prst="rect">
            <a:avLst/>
          </a:prstGeom>
          <a:noFill/>
          <a:ln>
            <a:noFill/>
          </a:ln>
        </p:spPr>
      </p:pic>
      <p:sp>
        <p:nvSpPr>
          <p:cNvPr id="2" name="TextBox 1" descr="n252 Fb Thu Huong Pham"/>
          <p:cNvSpPr txBox="1"/>
          <p:nvPr/>
        </p:nvSpPr>
        <p:spPr>
          <a:xfrm>
            <a:off x="829160" y="679813"/>
            <a:ext cx="5353673" cy="1200329"/>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Máy biến áp gồm có một cuộn dây sơ cấp và một hay nhiều cuộn dây thứ cấp liên kết với nhau qua trường điện từ</a:t>
            </a:r>
          </a:p>
        </p:txBody>
      </p:sp>
      <p:sp>
        <p:nvSpPr>
          <p:cNvPr id="10" name="Google Shape;240;p36" descr="n252 Fb Thu Huong Pham"/>
          <p:cNvSpPr txBox="1">
            <a:spLocks noGrp="1"/>
          </p:cNvSpPr>
          <p:nvPr>
            <p:ph type="title" idx="2"/>
          </p:nvPr>
        </p:nvSpPr>
        <p:spPr>
          <a:xfrm>
            <a:off x="610287" y="1808620"/>
            <a:ext cx="6233857" cy="549949"/>
          </a:xfrm>
          <a:prstGeom prst="rect">
            <a:avLst/>
          </a:prstGeom>
        </p:spPr>
        <p:txBody>
          <a:bodyPr spcFirstLastPara="1" wrap="square" lIns="91425" tIns="91425" rIns="91425" bIns="91425" anchor="t" anchorCtr="0">
            <a:noAutofit/>
          </a:bodyPr>
          <a:lstStyle/>
          <a:p>
            <a:pPr lvl="0"/>
            <a:r>
              <a:rPr lang="vi-VN" sz="2800" dirty="0"/>
              <a:t>Nguyên tắc hoạt động của máy biến áp.</a:t>
            </a:r>
          </a:p>
        </p:txBody>
      </p:sp>
      <p:sp>
        <p:nvSpPr>
          <p:cNvPr id="3" name="TextBox 2" descr="n252 Fb Thu Huong Pham"/>
          <p:cNvSpPr txBox="1"/>
          <p:nvPr/>
        </p:nvSpPr>
        <p:spPr>
          <a:xfrm>
            <a:off x="829160" y="2326727"/>
            <a:ext cx="7930559" cy="1938992"/>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Dựa vào hiện tượng cảm ứng điện từ. Khi đặt điện áp xoay chiều ở 2 đầu cuộn dây sơ cấp, sẽ gây ra sự biến thiên từ thông ở bên trong 2 cuộn dây. Từ thông này đi qua cuộn sơ cấp và thứ cấp, trong cuộn thứ cấp sẽ xuất hiện suất điện động cảm ứng và làm biến đổi điện áp ban đầu.</a:t>
            </a:r>
          </a:p>
        </p:txBody>
      </p:sp>
      <p:sp>
        <p:nvSpPr>
          <p:cNvPr id="12" name="Google Shape;240;p36" descr="n252 Fb Thu Huong Pham"/>
          <p:cNvSpPr txBox="1">
            <a:spLocks noGrp="1"/>
          </p:cNvSpPr>
          <p:nvPr>
            <p:ph type="title" idx="2"/>
          </p:nvPr>
        </p:nvSpPr>
        <p:spPr>
          <a:xfrm>
            <a:off x="563426" y="66030"/>
            <a:ext cx="4278738" cy="644927"/>
          </a:xfrm>
          <a:prstGeom prst="rect">
            <a:avLst/>
          </a:prstGeom>
        </p:spPr>
        <p:txBody>
          <a:bodyPr spcFirstLastPara="1" wrap="square" lIns="91425" tIns="91425" rIns="91425" bIns="91425" anchor="t" anchorCtr="0">
            <a:noAutofit/>
          </a:bodyPr>
          <a:lstStyle/>
          <a:p>
            <a:pPr lvl="0"/>
            <a:r>
              <a:rPr lang="vi-VN" sz="3000" dirty="0"/>
              <a:t>Cấu tạo của máy biến áp. </a:t>
            </a:r>
            <a:endParaRPr sz="3000" dirty="0"/>
          </a:p>
        </p:txBody>
      </p:sp>
      <mc:AlternateContent xmlns:mc="http://schemas.openxmlformats.org/markup-compatibility/2006" xmlns:a14="http://schemas.microsoft.com/office/drawing/2010/main">
        <mc:Choice Requires="a14">
          <p:sp>
            <p:nvSpPr>
              <p:cNvPr id="5" name="Rectangle 4" descr="n252 Fb Thu Huong Pham"/>
              <p:cNvSpPr/>
              <p:nvPr/>
            </p:nvSpPr>
            <p:spPr>
              <a:xfrm>
                <a:off x="5204808" y="4235064"/>
                <a:ext cx="2307298" cy="8442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2400" b="1" i="1" smtClean="0">
                              <a:solidFill>
                                <a:srgbClr val="FF0000"/>
                              </a:solidFill>
                              <a:latin typeface="Cambria Math" panose="02040503050406030204" pitchFamily="18" charset="0"/>
                            </a:rPr>
                          </m:ctrlPr>
                        </m:fPr>
                        <m:num>
                          <m:sSub>
                            <m:sSubPr>
                              <m:ctrlPr>
                                <a:rPr lang="vi-VN" sz="2400" b="1" i="1">
                                  <a:solidFill>
                                    <a:srgbClr val="FF0000"/>
                                  </a:solidFill>
                                  <a:latin typeface="Cambria Math" panose="02040503050406030204" pitchFamily="18" charset="0"/>
                                </a:rPr>
                              </m:ctrlPr>
                            </m:sSubPr>
                            <m:e>
                              <m:r>
                                <a:rPr lang="vi-VN" sz="2400" b="1" i="1">
                                  <a:solidFill>
                                    <a:srgbClr val="FF0000"/>
                                  </a:solidFill>
                                  <a:latin typeface="Cambria Math" panose="02040503050406030204" pitchFamily="18" charset="0"/>
                                </a:rPr>
                                <m:t>𝑼</m:t>
                              </m:r>
                            </m:e>
                            <m:sub>
                              <m:r>
                                <a:rPr lang="vi-VN" sz="2400" b="1" i="1">
                                  <a:solidFill>
                                    <a:srgbClr val="FF0000"/>
                                  </a:solidFill>
                                  <a:latin typeface="Cambria Math" panose="02040503050406030204" pitchFamily="18" charset="0"/>
                                </a:rPr>
                                <m:t>𝟏</m:t>
                              </m:r>
                            </m:sub>
                          </m:sSub>
                        </m:num>
                        <m:den>
                          <m:sSub>
                            <m:sSubPr>
                              <m:ctrlPr>
                                <a:rPr lang="vi-VN" sz="2400" b="1" i="1">
                                  <a:solidFill>
                                    <a:srgbClr val="FF0000"/>
                                  </a:solidFill>
                                  <a:latin typeface="Cambria Math" panose="02040503050406030204" pitchFamily="18" charset="0"/>
                                </a:rPr>
                              </m:ctrlPr>
                            </m:sSubPr>
                            <m:e>
                              <m:r>
                                <a:rPr lang="vi-VN" sz="2400" b="1" i="1">
                                  <a:solidFill>
                                    <a:srgbClr val="FF0000"/>
                                  </a:solidFill>
                                  <a:latin typeface="Cambria Math" panose="02040503050406030204" pitchFamily="18" charset="0"/>
                                </a:rPr>
                                <m:t>𝑼</m:t>
                              </m:r>
                            </m:e>
                            <m:sub>
                              <m:r>
                                <a:rPr lang="vi-VN" sz="2400" b="1" i="1">
                                  <a:solidFill>
                                    <a:srgbClr val="FF0000"/>
                                  </a:solidFill>
                                  <a:latin typeface="Cambria Math" panose="02040503050406030204" pitchFamily="18" charset="0"/>
                                </a:rPr>
                                <m:t>𝟐</m:t>
                              </m:r>
                            </m:sub>
                          </m:sSub>
                        </m:den>
                      </m:f>
                      <m:r>
                        <a:rPr lang="vi-VN" sz="2400" b="1">
                          <a:solidFill>
                            <a:srgbClr val="FF0000"/>
                          </a:solidFill>
                          <a:latin typeface="Cambria Math" panose="02040503050406030204" pitchFamily="18" charset="0"/>
                        </a:rPr>
                        <m:t>= </m:t>
                      </m:r>
                      <m:f>
                        <m:fPr>
                          <m:ctrlPr>
                            <a:rPr lang="vi-VN" sz="2400" b="1" i="1">
                              <a:solidFill>
                                <a:srgbClr val="FF0000"/>
                              </a:solidFill>
                              <a:latin typeface="Cambria Math" panose="02040503050406030204" pitchFamily="18" charset="0"/>
                            </a:rPr>
                          </m:ctrlPr>
                        </m:fPr>
                        <m:num>
                          <m:sSub>
                            <m:sSubPr>
                              <m:ctrlPr>
                                <a:rPr lang="vi-VN" sz="2400" b="1" i="1">
                                  <a:solidFill>
                                    <a:srgbClr val="FF0000"/>
                                  </a:solidFill>
                                  <a:latin typeface="Cambria Math" panose="02040503050406030204" pitchFamily="18" charset="0"/>
                                </a:rPr>
                              </m:ctrlPr>
                            </m:sSubPr>
                            <m:e>
                              <m:r>
                                <a:rPr lang="vi-VN" sz="2400" b="1" i="1">
                                  <a:solidFill>
                                    <a:srgbClr val="FF0000"/>
                                  </a:solidFill>
                                  <a:latin typeface="Cambria Math" panose="02040503050406030204" pitchFamily="18" charset="0"/>
                                </a:rPr>
                                <m:t>𝑬</m:t>
                              </m:r>
                            </m:e>
                            <m:sub>
                              <m:r>
                                <a:rPr lang="vi-VN" sz="2400" b="1" i="1">
                                  <a:solidFill>
                                    <a:srgbClr val="FF0000"/>
                                  </a:solidFill>
                                  <a:latin typeface="Cambria Math" panose="02040503050406030204" pitchFamily="18" charset="0"/>
                                </a:rPr>
                                <m:t>𝟏</m:t>
                              </m:r>
                            </m:sub>
                          </m:sSub>
                        </m:num>
                        <m:den>
                          <m:sSub>
                            <m:sSubPr>
                              <m:ctrlPr>
                                <a:rPr lang="vi-VN" sz="2400" b="1" i="1">
                                  <a:solidFill>
                                    <a:srgbClr val="FF0000"/>
                                  </a:solidFill>
                                  <a:latin typeface="Cambria Math" panose="02040503050406030204" pitchFamily="18" charset="0"/>
                                </a:rPr>
                              </m:ctrlPr>
                            </m:sSubPr>
                            <m:e>
                              <m:r>
                                <a:rPr lang="vi-VN" sz="2400" b="1" i="1">
                                  <a:solidFill>
                                    <a:srgbClr val="FF0000"/>
                                  </a:solidFill>
                                  <a:latin typeface="Cambria Math" panose="02040503050406030204" pitchFamily="18" charset="0"/>
                                </a:rPr>
                                <m:t>𝑬</m:t>
                              </m:r>
                            </m:e>
                            <m:sub>
                              <m:r>
                                <a:rPr lang="vi-VN" sz="2400" b="1" i="1">
                                  <a:solidFill>
                                    <a:srgbClr val="FF0000"/>
                                  </a:solidFill>
                                  <a:latin typeface="Cambria Math" panose="02040503050406030204" pitchFamily="18" charset="0"/>
                                </a:rPr>
                                <m:t>𝟐</m:t>
                              </m:r>
                            </m:sub>
                          </m:sSub>
                        </m:den>
                      </m:f>
                      <m:r>
                        <a:rPr lang="vi-VN" sz="2400" b="1">
                          <a:solidFill>
                            <a:srgbClr val="FF0000"/>
                          </a:solidFill>
                          <a:latin typeface="Cambria Math" panose="02040503050406030204" pitchFamily="18" charset="0"/>
                        </a:rPr>
                        <m:t>= </m:t>
                      </m:r>
                      <m:f>
                        <m:fPr>
                          <m:ctrlPr>
                            <a:rPr lang="vi-VN" sz="2400" b="1" i="1">
                              <a:solidFill>
                                <a:srgbClr val="FF0000"/>
                              </a:solidFill>
                              <a:latin typeface="Cambria Math" panose="02040503050406030204" pitchFamily="18" charset="0"/>
                            </a:rPr>
                          </m:ctrlPr>
                        </m:fPr>
                        <m:num>
                          <m:sSub>
                            <m:sSubPr>
                              <m:ctrlPr>
                                <a:rPr lang="vi-VN" sz="2400" b="1" i="1">
                                  <a:solidFill>
                                    <a:srgbClr val="FF0000"/>
                                  </a:solidFill>
                                  <a:latin typeface="Cambria Math" panose="02040503050406030204" pitchFamily="18" charset="0"/>
                                </a:rPr>
                              </m:ctrlPr>
                            </m:sSubPr>
                            <m:e>
                              <m:r>
                                <a:rPr lang="vi-VN" sz="2400" b="1" i="1">
                                  <a:solidFill>
                                    <a:srgbClr val="FF0000"/>
                                  </a:solidFill>
                                  <a:latin typeface="Cambria Math" panose="02040503050406030204" pitchFamily="18" charset="0"/>
                                </a:rPr>
                                <m:t>𝑵</m:t>
                              </m:r>
                            </m:e>
                            <m:sub>
                              <m:r>
                                <a:rPr lang="vi-VN" sz="2400" b="1" i="1">
                                  <a:solidFill>
                                    <a:srgbClr val="FF0000"/>
                                  </a:solidFill>
                                  <a:latin typeface="Cambria Math" panose="02040503050406030204" pitchFamily="18" charset="0"/>
                                </a:rPr>
                                <m:t>𝟏</m:t>
                              </m:r>
                            </m:sub>
                          </m:sSub>
                        </m:num>
                        <m:den>
                          <m:sSub>
                            <m:sSubPr>
                              <m:ctrlPr>
                                <a:rPr lang="vi-VN" sz="2400" b="1" i="1">
                                  <a:solidFill>
                                    <a:srgbClr val="FF0000"/>
                                  </a:solidFill>
                                  <a:latin typeface="Cambria Math" panose="02040503050406030204" pitchFamily="18" charset="0"/>
                                </a:rPr>
                              </m:ctrlPr>
                            </m:sSubPr>
                            <m:e>
                              <m:r>
                                <a:rPr lang="vi-VN" sz="2400" b="1" i="1">
                                  <a:solidFill>
                                    <a:srgbClr val="FF0000"/>
                                  </a:solidFill>
                                  <a:latin typeface="Cambria Math" panose="02040503050406030204" pitchFamily="18" charset="0"/>
                                </a:rPr>
                                <m:t>𝑵</m:t>
                              </m:r>
                            </m:e>
                            <m:sub>
                              <m:r>
                                <a:rPr lang="vi-VN" sz="2400" b="1" i="1">
                                  <a:solidFill>
                                    <a:srgbClr val="FF0000"/>
                                  </a:solidFill>
                                  <a:latin typeface="Cambria Math" panose="02040503050406030204" pitchFamily="18" charset="0"/>
                                </a:rPr>
                                <m:t>𝟐</m:t>
                              </m:r>
                            </m:sub>
                          </m:sSub>
                        </m:den>
                      </m:f>
                    </m:oMath>
                  </m:oMathPara>
                </a14:m>
                <a:endParaRPr lang="vi-VN" sz="2400" b="1" dirty="0">
                  <a:solidFill>
                    <a:srgbClr val="FF0000"/>
                  </a:solidFill>
                </a:endParaRPr>
              </a:p>
            </p:txBody>
          </p:sp>
        </mc:Choice>
        <mc:Fallback xmlns="">
          <p:sp>
            <p:nvSpPr>
              <p:cNvPr id="5" name="Rectangle 4" descr="n252 Fb Thu Huong Pham"/>
              <p:cNvSpPr>
                <a:spLocks noRot="1" noChangeAspect="1" noMove="1" noResize="1" noEditPoints="1" noAdjustHandles="1" noChangeArrowheads="1" noChangeShapeType="1" noTextEdit="1"/>
              </p:cNvSpPr>
              <p:nvPr/>
            </p:nvSpPr>
            <p:spPr>
              <a:xfrm>
                <a:off x="5204808" y="4235064"/>
                <a:ext cx="2307298" cy="844205"/>
              </a:xfrm>
              <a:prstGeom prst="rect">
                <a:avLst/>
              </a:prstGeom>
              <a:blipFill>
                <a:blip r:embed="rId5"/>
                <a:stretch>
                  <a:fillRect/>
                </a:stretch>
              </a:blipFill>
            </p:spPr>
            <p:txBody>
              <a:bodyPr/>
              <a:lstStyle/>
              <a:p>
                <a:r>
                  <a:rPr lang="en-US">
                    <a:noFill/>
                  </a:rPr>
                  <a:t> </a:t>
                </a:r>
              </a:p>
            </p:txBody>
          </p:sp>
        </mc:Fallback>
      </mc:AlternateContent>
      <p:pic>
        <p:nvPicPr>
          <p:cNvPr id="7" name="Picture 6" descr="n252 Fb Thu Huong Pham"/>
          <p:cNvPicPr>
            <a:picLocks noChangeAspect="1"/>
          </p:cNvPicPr>
          <p:nvPr/>
        </p:nvPicPr>
        <p:blipFill>
          <a:blip r:embed="rId6"/>
          <a:stretch>
            <a:fillRect/>
          </a:stretch>
        </p:blipFill>
        <p:spPr>
          <a:xfrm>
            <a:off x="6264493" y="539501"/>
            <a:ext cx="2495227" cy="1441600"/>
          </a:xfrm>
          <a:prstGeom prst="rect">
            <a:avLst/>
          </a:prstGeom>
        </p:spPr>
      </p:pic>
    </p:spTree>
    <p:extLst>
      <p:ext uri="{BB962C8B-B14F-4D97-AF65-F5344CB8AC3E}">
        <p14:creationId xmlns:p14="http://schemas.microsoft.com/office/powerpoint/2010/main" val="1890186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40"/>
                                        </p:tgtEl>
                                        <p:attrNameLst>
                                          <p:attrName>style.visibility</p:attrName>
                                        </p:attrNameLst>
                                      </p:cBhvr>
                                      <p:to>
                                        <p:strVal val="visible"/>
                                      </p:to>
                                    </p:set>
                                    <p:anim calcmode="lin" valueType="num">
                                      <p:cBhvr additive="base">
                                        <p:cTn id="26" dur="500" fill="hold"/>
                                        <p:tgtEl>
                                          <p:spTgt spid="240"/>
                                        </p:tgtEl>
                                        <p:attrNameLst>
                                          <p:attrName>ppt_x</p:attrName>
                                        </p:attrNameLst>
                                      </p:cBhvr>
                                      <p:tavLst>
                                        <p:tav tm="0">
                                          <p:val>
                                            <p:strVal val="#ppt_x"/>
                                          </p:val>
                                        </p:tav>
                                        <p:tav tm="100000">
                                          <p:val>
                                            <p:strVal val="#ppt_x"/>
                                          </p:val>
                                        </p:tav>
                                      </p:tavLst>
                                    </p:anim>
                                    <p:anim calcmode="lin" valueType="num">
                                      <p:cBhvr additive="base">
                                        <p:cTn id="27" dur="500" fill="hold"/>
                                        <p:tgtEl>
                                          <p:spTgt spid="24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 grpId="0"/>
      <p:bldP spid="2" grpId="0"/>
      <p:bldP spid="10" grpId="0"/>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59" descr="n252 Fb Thu Huong Pham"/>
          <p:cNvSpPr txBox="1">
            <a:spLocks noGrp="1"/>
          </p:cNvSpPr>
          <p:nvPr>
            <p:ph type="title"/>
          </p:nvPr>
        </p:nvSpPr>
        <p:spPr>
          <a:xfrm>
            <a:off x="795906" y="0"/>
            <a:ext cx="7335212" cy="59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QUAN SÁT VIDEO VÀ TRẢ LỜI CÂU HỎI</a:t>
            </a:r>
            <a:endParaRPr dirty="0"/>
          </a:p>
        </p:txBody>
      </p:sp>
      <p:grpSp>
        <p:nvGrpSpPr>
          <p:cNvPr id="607" name="Google Shape;607;p59" descr="n252 Fb Thu Huong Pham"/>
          <p:cNvGrpSpPr/>
          <p:nvPr/>
        </p:nvGrpSpPr>
        <p:grpSpPr>
          <a:xfrm>
            <a:off x="4123460" y="1081996"/>
            <a:ext cx="5020540" cy="3428572"/>
            <a:chOff x="331763" y="414153"/>
            <a:chExt cx="6903246" cy="5019697"/>
          </a:xfrm>
        </p:grpSpPr>
        <p:sp>
          <p:nvSpPr>
            <p:cNvPr id="608" name="Google Shape;608;p59"/>
            <p:cNvSpPr/>
            <p:nvPr/>
          </p:nvSpPr>
          <p:spPr>
            <a:xfrm>
              <a:off x="2953125" y="4725150"/>
              <a:ext cx="1660725" cy="708700"/>
            </a:xfrm>
            <a:custGeom>
              <a:avLst/>
              <a:gdLst/>
              <a:ahLst/>
              <a:cxnLst/>
              <a:rect l="l" t="t" r="r" b="b"/>
              <a:pathLst>
                <a:path w="66429" h="28348" extrusionOk="0">
                  <a:moveTo>
                    <a:pt x="6889" y="1"/>
                  </a:moveTo>
                  <a:lnTo>
                    <a:pt x="1" y="28347"/>
                  </a:lnTo>
                  <a:lnTo>
                    <a:pt x="66429" y="28347"/>
                  </a:lnTo>
                  <a:lnTo>
                    <a:pt x="59475" y="1"/>
                  </a:lnTo>
                  <a:lnTo>
                    <a:pt x="33182" y="464"/>
                  </a:lnTo>
                  <a:lnTo>
                    <a:pt x="68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59"/>
            <p:cNvSpPr/>
            <p:nvPr/>
          </p:nvSpPr>
          <p:spPr>
            <a:xfrm>
              <a:off x="331763" y="414153"/>
              <a:ext cx="6903246" cy="4353879"/>
            </a:xfrm>
            <a:custGeom>
              <a:avLst/>
              <a:gdLst/>
              <a:ahLst/>
              <a:cxnLst/>
              <a:rect l="l" t="t" r="r" b="b"/>
              <a:pathLst>
                <a:path w="248162" h="181204" extrusionOk="0">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59"/>
            <p:cNvSpPr/>
            <p:nvPr/>
          </p:nvSpPr>
          <p:spPr>
            <a:xfrm>
              <a:off x="547300" y="600323"/>
              <a:ext cx="6472159" cy="3981525"/>
            </a:xfrm>
            <a:custGeom>
              <a:avLst/>
              <a:gdLst/>
              <a:ahLst/>
              <a:cxnLst/>
              <a:rect l="l" t="t" r="r" b="b"/>
              <a:pathLst>
                <a:path w="232665" h="165707" extrusionOk="0">
                  <a:moveTo>
                    <a:pt x="1" y="1"/>
                  </a:moveTo>
                  <a:lnTo>
                    <a:pt x="1" y="24307"/>
                  </a:lnTo>
                  <a:lnTo>
                    <a:pt x="1" y="165707"/>
                  </a:lnTo>
                  <a:lnTo>
                    <a:pt x="232665" y="165707"/>
                  </a:lnTo>
                  <a:lnTo>
                    <a:pt x="232665" y="121532"/>
                  </a:lnTo>
                  <a:lnTo>
                    <a:pt x="2326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59"/>
            <p:cNvSpPr/>
            <p:nvPr/>
          </p:nvSpPr>
          <p:spPr>
            <a:xfrm>
              <a:off x="2772650" y="5206975"/>
              <a:ext cx="2020025" cy="226875"/>
            </a:xfrm>
            <a:custGeom>
              <a:avLst/>
              <a:gdLst/>
              <a:ahLst/>
              <a:cxnLst/>
              <a:rect l="l" t="t" r="r" b="b"/>
              <a:pathLst>
                <a:path w="80801" h="9075" extrusionOk="0">
                  <a:moveTo>
                    <a:pt x="4571" y="1"/>
                  </a:moveTo>
                  <a:cubicBezTo>
                    <a:pt x="2054" y="1"/>
                    <a:pt x="1" y="2054"/>
                    <a:pt x="1" y="4570"/>
                  </a:cubicBezTo>
                  <a:cubicBezTo>
                    <a:pt x="1" y="7021"/>
                    <a:pt x="2054" y="9074"/>
                    <a:pt x="4571" y="9074"/>
                  </a:cubicBezTo>
                  <a:lnTo>
                    <a:pt x="76297" y="9074"/>
                  </a:lnTo>
                  <a:cubicBezTo>
                    <a:pt x="78814" y="9074"/>
                    <a:pt x="80801" y="7021"/>
                    <a:pt x="80801" y="4570"/>
                  </a:cubicBezTo>
                  <a:cubicBezTo>
                    <a:pt x="80801" y="2054"/>
                    <a:pt x="78814" y="1"/>
                    <a:pt x="762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Cấu tạo và hoạt động của Máy biến áp" descr="n252 Fb Thu Huong Pham">
            <a:hlinkClick r:id="" action="ppaction://media"/>
            <a:extLst>
              <a:ext uri="{FF2B5EF4-FFF2-40B4-BE49-F238E27FC236}">
                <a16:creationId xmlns:a16="http://schemas.microsoft.com/office/drawing/2014/main" id="{4CC25C58-CE87-4AF8-81F5-90995E8C9B3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06637" y="1159024"/>
            <a:ext cx="4853134" cy="2729888"/>
          </a:xfrm>
          <a:prstGeom prst="rect">
            <a:avLst/>
          </a:prstGeom>
        </p:spPr>
      </p:pic>
      <mc:AlternateContent xmlns:mc="http://schemas.openxmlformats.org/markup-compatibility/2006" xmlns:a14="http://schemas.microsoft.com/office/drawing/2010/main">
        <mc:Choice Requires="a14">
          <p:sp>
            <p:nvSpPr>
              <p:cNvPr id="3" name="TextBox 2" descr="n252 Fb Thu Huong Pham"/>
              <p:cNvSpPr txBox="1"/>
              <p:nvPr/>
            </p:nvSpPr>
            <p:spPr>
              <a:xfrm>
                <a:off x="217957" y="650795"/>
                <a:ext cx="3880883" cy="4492705"/>
              </a:xfrm>
              <a:prstGeom prst="rect">
                <a:avLst/>
              </a:prstGeom>
              <a:noFill/>
            </p:spPr>
            <p:txBody>
              <a:bodyPr wrap="square" rtlCol="0">
                <a:spAutoFit/>
              </a:bodyPr>
              <a:lstStyle/>
              <a:p>
                <a:pPr marL="0" lvl="0" indent="0" algn="just">
                  <a:buNone/>
                </a:pPr>
                <a:r>
                  <a:rPr lang="vi-VN" sz="2400" b="1" dirty="0">
                    <a:solidFill>
                      <a:schemeClr val="accent2">
                        <a:lumMod val="25000"/>
                      </a:schemeClr>
                    </a:solidFill>
                    <a:ea typeface="Times New Roman" panose="02020603050405020304" pitchFamily="18" charset="0"/>
                  </a:rPr>
                  <a:t>1. </a:t>
                </a:r>
                <a:r>
                  <a:rPr lang="vi-VN" sz="2400" dirty="0">
                    <a:solidFill>
                      <a:schemeClr val="accent2">
                        <a:lumMod val="25000"/>
                      </a:schemeClr>
                    </a:solidFill>
                    <a:ea typeface="Times New Roman" panose="02020603050405020304" pitchFamily="18" charset="0"/>
                  </a:rPr>
                  <a:t>Dựa vào biểu thức suất điện động cảm ứng của định luật Faraday: </a:t>
                </a:r>
                <a:endParaRPr lang="vi-VN" sz="2400" i="1" dirty="0">
                  <a:solidFill>
                    <a:schemeClr val="accent2">
                      <a:lumMod val="25000"/>
                    </a:schemeClr>
                  </a:solidFill>
                  <a:latin typeface="Cambria Math" panose="02040503050406030204" pitchFamily="18" charset="0"/>
                </a:endParaRPr>
              </a:p>
              <a:p>
                <a:pPr marL="0" lvl="0" indent="0" algn="just">
                  <a:buNone/>
                </a:pPr>
                <a14:m>
                  <m:oMathPara xmlns:m="http://schemas.openxmlformats.org/officeDocument/2006/math">
                    <m:oMathParaPr>
                      <m:jc m:val="centerGroup"/>
                    </m:oMathParaPr>
                    <m:oMath xmlns:m="http://schemas.openxmlformats.org/officeDocument/2006/math">
                      <m:sSub>
                        <m:sSubPr>
                          <m:ctrlPr>
                            <a:rPr lang="vi-VN" sz="2400" i="1">
                              <a:solidFill>
                                <a:schemeClr val="accent2">
                                  <a:lumMod val="25000"/>
                                </a:schemeClr>
                              </a:solidFill>
                              <a:latin typeface="Cambria Math" panose="02040503050406030204" pitchFamily="18" charset="0"/>
                            </a:rPr>
                          </m:ctrlPr>
                        </m:sSubPr>
                        <m:e>
                          <m:r>
                            <m:rPr>
                              <m:sty m:val="p"/>
                            </m:rPr>
                            <a:rPr lang="vi-VN" sz="2400" i="1">
                              <a:solidFill>
                                <a:schemeClr val="accent2">
                                  <a:lumMod val="25000"/>
                                </a:schemeClr>
                              </a:solidFill>
                              <a:latin typeface="Cambria Math" panose="02040503050406030204" pitchFamily="18" charset="0"/>
                            </a:rPr>
                            <m:t>e</m:t>
                          </m:r>
                        </m:e>
                        <m:sub>
                          <m:r>
                            <m:rPr>
                              <m:sty m:val="p"/>
                            </m:rPr>
                            <a:rPr lang="vi-VN" sz="2400" i="1">
                              <a:solidFill>
                                <a:schemeClr val="accent2">
                                  <a:lumMod val="25000"/>
                                </a:schemeClr>
                              </a:solidFill>
                              <a:latin typeface="Cambria Math" panose="02040503050406030204" pitchFamily="18" charset="0"/>
                            </a:rPr>
                            <m:t>c</m:t>
                          </m:r>
                        </m:sub>
                      </m:sSub>
                      <m:r>
                        <a:rPr lang="vi-VN" sz="2400" i="1">
                          <a:solidFill>
                            <a:schemeClr val="accent2">
                              <a:lumMod val="25000"/>
                            </a:schemeClr>
                          </a:solidFill>
                          <a:latin typeface="Cambria Math" panose="02040503050406030204" pitchFamily="18" charset="0"/>
                        </a:rPr>
                        <m:t>=−</m:t>
                      </m:r>
                      <m:r>
                        <m:rPr>
                          <m:sty m:val="p"/>
                        </m:rPr>
                        <a:rPr lang="vi-VN" sz="2400" i="1">
                          <a:solidFill>
                            <a:schemeClr val="accent2">
                              <a:lumMod val="25000"/>
                            </a:schemeClr>
                          </a:solidFill>
                          <a:latin typeface="Cambria Math" panose="02040503050406030204" pitchFamily="18" charset="0"/>
                        </a:rPr>
                        <m:t>N</m:t>
                      </m:r>
                      <m:f>
                        <m:fPr>
                          <m:ctrlPr>
                            <a:rPr lang="vi-VN" sz="2400" i="1">
                              <a:solidFill>
                                <a:schemeClr val="accent2">
                                  <a:lumMod val="25000"/>
                                </a:schemeClr>
                              </a:solidFill>
                              <a:latin typeface="Cambria Math" panose="02040503050406030204" pitchFamily="18" charset="0"/>
                            </a:rPr>
                          </m:ctrlPr>
                        </m:fPr>
                        <m:num>
                          <m:r>
                            <a:rPr lang="vi-VN" sz="2400" i="1">
                              <a:solidFill>
                                <a:schemeClr val="accent2">
                                  <a:lumMod val="25000"/>
                                </a:schemeClr>
                              </a:solidFill>
                              <a:latin typeface="Cambria Math" panose="02040503050406030204" pitchFamily="18" charset="0"/>
                              <a:ea typeface="Cambria Math" panose="02040503050406030204" pitchFamily="18" charset="0"/>
                            </a:rPr>
                            <m:t>∆</m:t>
                          </m:r>
                          <m:r>
                            <m:rPr>
                              <m:sty m:val="p"/>
                            </m:rPr>
                            <a:rPr lang="el-GR" sz="2400" i="1">
                              <a:solidFill>
                                <a:schemeClr val="accent2">
                                  <a:lumMod val="25000"/>
                                </a:schemeClr>
                              </a:solidFill>
                              <a:latin typeface="Cambria Math" panose="02040503050406030204" pitchFamily="18" charset="0"/>
                              <a:ea typeface="Cambria Math" panose="02040503050406030204" pitchFamily="18" charset="0"/>
                            </a:rPr>
                            <m:t>Φ</m:t>
                          </m:r>
                        </m:num>
                        <m:den>
                          <m:r>
                            <a:rPr lang="vi-VN" sz="2400" i="1">
                              <a:solidFill>
                                <a:schemeClr val="accent2">
                                  <a:lumMod val="25000"/>
                                </a:schemeClr>
                              </a:solidFill>
                              <a:latin typeface="Cambria Math" panose="02040503050406030204" pitchFamily="18" charset="0"/>
                              <a:ea typeface="Cambria Math" panose="02040503050406030204" pitchFamily="18" charset="0"/>
                            </a:rPr>
                            <m:t>∆</m:t>
                          </m:r>
                          <m:r>
                            <m:rPr>
                              <m:sty m:val="p"/>
                            </m:rPr>
                            <a:rPr lang="vi-VN" sz="2400" i="1">
                              <a:solidFill>
                                <a:schemeClr val="accent2">
                                  <a:lumMod val="25000"/>
                                </a:schemeClr>
                              </a:solidFill>
                              <a:latin typeface="Cambria Math" panose="02040503050406030204" pitchFamily="18" charset="0"/>
                              <a:ea typeface="Cambria Math" panose="02040503050406030204" pitchFamily="18" charset="0"/>
                            </a:rPr>
                            <m:t>t</m:t>
                          </m:r>
                        </m:den>
                      </m:f>
                    </m:oMath>
                  </m:oMathPara>
                </a14:m>
                <a:endParaRPr lang="vi-VN" sz="2400" dirty="0">
                  <a:solidFill>
                    <a:schemeClr val="accent2">
                      <a:lumMod val="25000"/>
                    </a:schemeClr>
                  </a:solidFill>
                  <a:ea typeface="Cambria Math" panose="02040503050406030204" pitchFamily="18" charset="0"/>
                </a:endParaRPr>
              </a:p>
              <a:p>
                <a:pPr marL="0" lvl="0" indent="0" algn="just">
                  <a:buNone/>
                </a:pPr>
                <a:r>
                  <a:rPr lang="vi-VN" sz="2400" dirty="0">
                    <a:solidFill>
                      <a:schemeClr val="accent2">
                        <a:lumMod val="25000"/>
                      </a:schemeClr>
                    </a:solidFill>
                  </a:rPr>
                  <a:t>Hãy chứng tỏ mối liên hệ sau:</a:t>
                </a:r>
              </a:p>
              <a:p>
                <a:pPr marL="0" indent="0">
                  <a:buNone/>
                </a:pPr>
                <a14:m>
                  <m:oMathPara xmlns:m="http://schemas.openxmlformats.org/officeDocument/2006/math">
                    <m:oMathParaPr>
                      <m:jc m:val="center"/>
                    </m:oMathParaPr>
                    <m:oMath xmlns:m="http://schemas.openxmlformats.org/officeDocument/2006/math">
                      <m:f>
                        <m:fPr>
                          <m:ctrlPr>
                            <a:rPr lang="vi-VN" sz="2400" i="1">
                              <a:solidFill>
                                <a:schemeClr val="accent2">
                                  <a:lumMod val="25000"/>
                                </a:schemeClr>
                              </a:solidFill>
                              <a:latin typeface="Cambria Math" panose="02040503050406030204" pitchFamily="18" charset="0"/>
                            </a:rPr>
                          </m:ctrlPr>
                        </m:fPr>
                        <m:num>
                          <m:sSub>
                            <m:sSubPr>
                              <m:ctrlPr>
                                <a:rPr lang="vi-VN" sz="2400" i="1">
                                  <a:solidFill>
                                    <a:schemeClr val="accent2">
                                      <a:lumMod val="25000"/>
                                    </a:schemeClr>
                                  </a:solidFill>
                                  <a:latin typeface="Cambria Math" panose="02040503050406030204" pitchFamily="18" charset="0"/>
                                </a:rPr>
                              </m:ctrlPr>
                            </m:sSubPr>
                            <m:e>
                              <m:r>
                                <m:rPr>
                                  <m:sty m:val="p"/>
                                </m:rPr>
                                <a:rPr lang="vi-VN" sz="2400" i="1">
                                  <a:solidFill>
                                    <a:schemeClr val="accent2">
                                      <a:lumMod val="25000"/>
                                    </a:schemeClr>
                                  </a:solidFill>
                                  <a:latin typeface="Cambria Math" panose="02040503050406030204" pitchFamily="18" charset="0"/>
                                </a:rPr>
                                <m:t>U</m:t>
                              </m:r>
                            </m:e>
                            <m:sub>
                              <m:r>
                                <a:rPr lang="vi-VN" sz="2400" i="1">
                                  <a:solidFill>
                                    <a:schemeClr val="accent2">
                                      <a:lumMod val="25000"/>
                                    </a:schemeClr>
                                  </a:solidFill>
                                  <a:latin typeface="Cambria Math" panose="02040503050406030204" pitchFamily="18" charset="0"/>
                                </a:rPr>
                                <m:t>1</m:t>
                              </m:r>
                            </m:sub>
                          </m:sSub>
                        </m:num>
                        <m:den>
                          <m:sSub>
                            <m:sSubPr>
                              <m:ctrlPr>
                                <a:rPr lang="vi-VN" sz="2400" i="1">
                                  <a:solidFill>
                                    <a:schemeClr val="accent2">
                                      <a:lumMod val="25000"/>
                                    </a:schemeClr>
                                  </a:solidFill>
                                  <a:latin typeface="Cambria Math" panose="02040503050406030204" pitchFamily="18" charset="0"/>
                                </a:rPr>
                              </m:ctrlPr>
                            </m:sSubPr>
                            <m:e>
                              <m:r>
                                <m:rPr>
                                  <m:sty m:val="p"/>
                                </m:rPr>
                                <a:rPr lang="vi-VN" sz="2400" i="1">
                                  <a:solidFill>
                                    <a:schemeClr val="accent2">
                                      <a:lumMod val="25000"/>
                                    </a:schemeClr>
                                  </a:solidFill>
                                  <a:latin typeface="Cambria Math" panose="02040503050406030204" pitchFamily="18" charset="0"/>
                                </a:rPr>
                                <m:t>U</m:t>
                              </m:r>
                            </m:e>
                            <m:sub>
                              <m:r>
                                <a:rPr lang="vi-VN" sz="2400" i="1">
                                  <a:solidFill>
                                    <a:schemeClr val="accent2">
                                      <a:lumMod val="25000"/>
                                    </a:schemeClr>
                                  </a:solidFill>
                                  <a:latin typeface="Cambria Math" panose="02040503050406030204" pitchFamily="18" charset="0"/>
                                </a:rPr>
                                <m:t>2</m:t>
                              </m:r>
                            </m:sub>
                          </m:sSub>
                        </m:den>
                      </m:f>
                      <m:r>
                        <a:rPr lang="vi-VN" sz="2400" i="1">
                          <a:solidFill>
                            <a:schemeClr val="accent2">
                              <a:lumMod val="25000"/>
                            </a:schemeClr>
                          </a:solidFill>
                          <a:latin typeface="Cambria Math" panose="02040503050406030204" pitchFamily="18" charset="0"/>
                        </a:rPr>
                        <m:t>=</m:t>
                      </m:r>
                      <m:f>
                        <m:fPr>
                          <m:ctrlPr>
                            <a:rPr lang="vi-VN" sz="2400" i="1">
                              <a:solidFill>
                                <a:schemeClr val="accent2">
                                  <a:lumMod val="25000"/>
                                </a:schemeClr>
                              </a:solidFill>
                              <a:latin typeface="Cambria Math" panose="02040503050406030204" pitchFamily="18" charset="0"/>
                            </a:rPr>
                          </m:ctrlPr>
                        </m:fPr>
                        <m:num>
                          <m:sSub>
                            <m:sSubPr>
                              <m:ctrlPr>
                                <a:rPr lang="vi-VN" sz="2400" i="1">
                                  <a:solidFill>
                                    <a:schemeClr val="accent2">
                                      <a:lumMod val="25000"/>
                                    </a:schemeClr>
                                  </a:solidFill>
                                  <a:latin typeface="Cambria Math" panose="02040503050406030204" pitchFamily="18" charset="0"/>
                                </a:rPr>
                              </m:ctrlPr>
                            </m:sSubPr>
                            <m:e>
                              <m:r>
                                <m:rPr>
                                  <m:sty m:val="p"/>
                                </m:rPr>
                                <a:rPr lang="vi-VN" sz="2400" i="1">
                                  <a:solidFill>
                                    <a:schemeClr val="accent2">
                                      <a:lumMod val="25000"/>
                                    </a:schemeClr>
                                  </a:solidFill>
                                  <a:latin typeface="Cambria Math" panose="02040503050406030204" pitchFamily="18" charset="0"/>
                                </a:rPr>
                                <m:t>N</m:t>
                              </m:r>
                            </m:e>
                            <m:sub>
                              <m:r>
                                <a:rPr lang="vi-VN" sz="2400" i="1">
                                  <a:solidFill>
                                    <a:schemeClr val="accent2">
                                      <a:lumMod val="25000"/>
                                    </a:schemeClr>
                                  </a:solidFill>
                                  <a:latin typeface="Cambria Math" panose="02040503050406030204" pitchFamily="18" charset="0"/>
                                </a:rPr>
                                <m:t>1</m:t>
                              </m:r>
                            </m:sub>
                          </m:sSub>
                        </m:num>
                        <m:den>
                          <m:sSub>
                            <m:sSubPr>
                              <m:ctrlPr>
                                <a:rPr lang="vi-VN" sz="2400" i="1">
                                  <a:solidFill>
                                    <a:schemeClr val="accent2">
                                      <a:lumMod val="25000"/>
                                    </a:schemeClr>
                                  </a:solidFill>
                                  <a:latin typeface="Cambria Math" panose="02040503050406030204" pitchFamily="18" charset="0"/>
                                </a:rPr>
                              </m:ctrlPr>
                            </m:sSubPr>
                            <m:e>
                              <m:r>
                                <m:rPr>
                                  <m:sty m:val="p"/>
                                </m:rPr>
                                <a:rPr lang="vi-VN" sz="2400" i="1">
                                  <a:solidFill>
                                    <a:schemeClr val="accent2">
                                      <a:lumMod val="25000"/>
                                    </a:schemeClr>
                                  </a:solidFill>
                                  <a:latin typeface="Cambria Math" panose="02040503050406030204" pitchFamily="18" charset="0"/>
                                </a:rPr>
                                <m:t>N</m:t>
                              </m:r>
                            </m:e>
                            <m:sub>
                              <m:r>
                                <a:rPr lang="vi-VN" sz="2400" i="1">
                                  <a:solidFill>
                                    <a:schemeClr val="accent2">
                                      <a:lumMod val="25000"/>
                                    </a:schemeClr>
                                  </a:solidFill>
                                  <a:latin typeface="Cambria Math" panose="02040503050406030204" pitchFamily="18" charset="0"/>
                                </a:rPr>
                                <m:t>2</m:t>
                              </m:r>
                            </m:sub>
                          </m:sSub>
                        </m:den>
                      </m:f>
                    </m:oMath>
                  </m:oMathPara>
                </a14:m>
                <a:endParaRPr lang="vi-VN" sz="2400" dirty="0">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r>
                  <a:rPr lang="vi-VN" sz="2400" b="1" dirty="0">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400" dirty="0" err="1">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dirty="0">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sz="2400" dirty="0">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áp</a:t>
                </a:r>
                <a:r>
                  <a:rPr lang="en-US" sz="2400" dirty="0">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u, ở </a:t>
                </a:r>
                <a:r>
                  <a:rPr lang="en-US" sz="2400" dirty="0" err="1">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cuộn</a:t>
                </a:r>
                <a:r>
                  <a:rPr lang="en-US" sz="2400" dirty="0">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dirty="0">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cấp</a:t>
                </a:r>
                <a:r>
                  <a:rPr lang="vi-VN" sz="2400" dirty="0">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3" name="TextBox 2" descr="n252 Fb Thu Huong Pham"/>
              <p:cNvSpPr txBox="1">
                <a:spLocks noRot="1" noChangeAspect="1" noMove="1" noResize="1" noEditPoints="1" noAdjustHandles="1" noChangeArrowheads="1" noChangeShapeType="1" noTextEdit="1"/>
              </p:cNvSpPr>
              <p:nvPr/>
            </p:nvSpPr>
            <p:spPr>
              <a:xfrm>
                <a:off x="217957" y="650795"/>
                <a:ext cx="3880883" cy="4492705"/>
              </a:xfrm>
              <a:prstGeom prst="rect">
                <a:avLst/>
              </a:prstGeom>
              <a:blipFill>
                <a:blip r:embed="rId6"/>
                <a:stretch>
                  <a:fillRect l="-2516" t="-950" r="-2516" b="-2171"/>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89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6" descr="n252 Fb Thu Huong Pham"/>
          <p:cNvSpPr txBox="1">
            <a:spLocks noGrp="1"/>
          </p:cNvSpPr>
          <p:nvPr>
            <p:ph type="title"/>
          </p:nvPr>
        </p:nvSpPr>
        <p:spPr>
          <a:xfrm>
            <a:off x="713225" y="2520400"/>
            <a:ext cx="5380394" cy="84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6600"/>
              <a:t>ĐÀN GHI TA ĐIỆN</a:t>
            </a:r>
            <a:endParaRPr sz="6600" dirty="0"/>
          </a:p>
        </p:txBody>
      </p:sp>
      <p:sp>
        <p:nvSpPr>
          <p:cNvPr id="240" name="Google Shape;240;p36" descr="n252 Fb Thu Huong Pham"/>
          <p:cNvSpPr txBox="1">
            <a:spLocks noGrp="1"/>
          </p:cNvSpPr>
          <p:nvPr>
            <p:ph type="title" idx="2"/>
          </p:nvPr>
        </p:nvSpPr>
        <p:spPr>
          <a:xfrm>
            <a:off x="713225" y="1478775"/>
            <a:ext cx="5067600" cy="84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02</a:t>
            </a:r>
            <a:endParaRPr dirty="0"/>
          </a:p>
        </p:txBody>
      </p:sp>
      <p:pic>
        <p:nvPicPr>
          <p:cNvPr id="242" name="Google Shape;242;p36" descr="n252 Fb Thu Huong Pham"/>
          <p:cNvPicPr preferRelativeResize="0"/>
          <p:nvPr/>
        </p:nvPicPr>
        <p:blipFill>
          <a:blip r:embed="rId3">
            <a:alphaModFix/>
          </a:blip>
          <a:stretch>
            <a:fillRect/>
          </a:stretch>
        </p:blipFill>
        <p:spPr>
          <a:xfrm>
            <a:off x="7839400" y="539500"/>
            <a:ext cx="527400" cy="590332"/>
          </a:xfrm>
          <a:prstGeom prst="rect">
            <a:avLst/>
          </a:prstGeom>
          <a:noFill/>
          <a:ln>
            <a:noFill/>
          </a:ln>
        </p:spPr>
      </p:pic>
      <p:pic>
        <p:nvPicPr>
          <p:cNvPr id="243" name="Google Shape;243;p36" descr="n252 Fb Thu Huong Pham"/>
          <p:cNvPicPr preferRelativeResize="0"/>
          <p:nvPr/>
        </p:nvPicPr>
        <p:blipFill>
          <a:blip r:embed="rId4">
            <a:alphaModFix/>
          </a:blip>
          <a:stretch>
            <a:fillRect/>
          </a:stretch>
        </p:blipFill>
        <p:spPr>
          <a:xfrm rot="-351163" flipH="1">
            <a:off x="5936394" y="4170849"/>
            <a:ext cx="342737" cy="383626"/>
          </a:xfrm>
          <a:prstGeom prst="rect">
            <a:avLst/>
          </a:prstGeom>
          <a:noFill/>
          <a:ln>
            <a:noFill/>
          </a:ln>
        </p:spPr>
      </p:pic>
      <p:pic>
        <p:nvPicPr>
          <p:cNvPr id="244" name="Google Shape;244;p36" descr="n252 Fb Thu Huong Pham"/>
          <p:cNvPicPr preferRelativeResize="0"/>
          <p:nvPr/>
        </p:nvPicPr>
        <p:blipFill>
          <a:blip r:embed="rId3">
            <a:alphaModFix/>
          </a:blip>
          <a:stretch>
            <a:fillRect/>
          </a:stretch>
        </p:blipFill>
        <p:spPr>
          <a:xfrm rot="-3932765">
            <a:off x="5114548" y="1171863"/>
            <a:ext cx="330653" cy="370120"/>
          </a:xfrm>
          <a:prstGeom prst="rect">
            <a:avLst/>
          </a:prstGeom>
          <a:noFill/>
          <a:ln>
            <a:noFill/>
          </a:ln>
        </p:spPr>
      </p:pic>
      <p:pic>
        <p:nvPicPr>
          <p:cNvPr id="245" name="Google Shape;245;p36" descr="n252 Fb Thu Huong Pham"/>
          <p:cNvPicPr preferRelativeResize="0"/>
          <p:nvPr/>
        </p:nvPicPr>
        <p:blipFill>
          <a:blip r:embed="rId5">
            <a:alphaModFix/>
          </a:blip>
          <a:stretch>
            <a:fillRect/>
          </a:stretch>
        </p:blipFill>
        <p:spPr>
          <a:xfrm flipH="1">
            <a:off x="6176421" y="1913811"/>
            <a:ext cx="3026250" cy="3229689"/>
          </a:xfrm>
          <a:prstGeom prst="rect">
            <a:avLst/>
          </a:prstGeom>
          <a:noFill/>
          <a:ln>
            <a:noFill/>
          </a:ln>
        </p:spPr>
      </p:pic>
    </p:spTree>
    <p:extLst>
      <p:ext uri="{BB962C8B-B14F-4D97-AF65-F5344CB8AC3E}">
        <p14:creationId xmlns:p14="http://schemas.microsoft.com/office/powerpoint/2010/main" val="3562185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Magnetism and Electromagnetism Theory Thesis Defense by Slidesgo">
  <a:themeElements>
    <a:clrScheme name="Simple Light">
      <a:dk1>
        <a:srgbClr val="1F72EA"/>
      </a:dk1>
      <a:lt1>
        <a:srgbClr val="E74845"/>
      </a:lt1>
      <a:dk2>
        <a:srgbClr val="191919"/>
      </a:dk2>
      <a:lt2>
        <a:srgbClr val="999999"/>
      </a:lt2>
      <a:accent1>
        <a:srgbClr val="CCCCCC"/>
      </a:accent1>
      <a:accent2>
        <a:srgbClr val="EFEFEF"/>
      </a:accent2>
      <a:accent3>
        <a:srgbClr val="FFD767"/>
      </a:accent3>
      <a:accent4>
        <a:srgbClr val="FFFFFF"/>
      </a:accent4>
      <a:accent5>
        <a:srgbClr val="FFFFFF"/>
      </a:accent5>
      <a:accent6>
        <a:srgbClr val="FFFFFF"/>
      </a:accent6>
      <a:hlink>
        <a:srgbClr val="1F72E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738</TotalTime>
  <Words>1271</Words>
  <Application>Microsoft Office PowerPoint</Application>
  <PresentationFormat>On-screen Show (16:9)</PresentationFormat>
  <Paragraphs>146</Paragraphs>
  <Slides>24</Slides>
  <Notes>24</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Cambria</vt:lpstr>
      <vt:lpstr>Nunito Light</vt:lpstr>
      <vt:lpstr>Times New Roman</vt:lpstr>
      <vt:lpstr>Arial</vt:lpstr>
      <vt:lpstr>PT Sans Narrow</vt:lpstr>
      <vt:lpstr>Cambria Math</vt:lpstr>
      <vt:lpstr>Oswald</vt:lpstr>
      <vt:lpstr>Magnetism and Electromagnetism Theory Thesis Defense by Slidesgo</vt:lpstr>
      <vt:lpstr>KHỞI ĐỘNG</vt:lpstr>
      <vt:lpstr>PowerPoint Presentation</vt:lpstr>
      <vt:lpstr>PowerPoint Presentation</vt:lpstr>
      <vt:lpstr>PowerPoint Presentation</vt:lpstr>
      <vt:lpstr>TÌNH HUỐNG MỞ ĐẦU</vt:lpstr>
      <vt:lpstr>Bài 18: ỨNG DỤNG HIỆN TƯỢNG CẢM ỨNG ĐIỆN TỪ</vt:lpstr>
      <vt:lpstr>Công thức của máy biến áp:</vt:lpstr>
      <vt:lpstr>QUAN SÁT VIDEO VÀ TRẢ LỜI CÂU HỎI</vt:lpstr>
      <vt:lpstr>ĐÀN GHI TA ĐIỆN</vt:lpstr>
      <vt:lpstr>QUAN SÁT VIDEO VÀ TRẢ LỜI CÂU HỎI</vt:lpstr>
      <vt:lpstr>Cấu tạo của đàn ghita điện.</vt:lpstr>
      <vt:lpstr>LUYỆN TẬP</vt:lpstr>
      <vt:lpstr>Quan sát hình ảnh, cho biết tên của những thiết bị, dụng cụ. Từ đó, vận dụng kiến thức về hiện tượng cảm ứng điện từ để trình bày sơ lược về nguyên tắc hoạt động của chúng</vt:lpstr>
      <vt:lpstr>MÁY PHÁT ĐIỆN</vt:lpstr>
      <vt:lpstr>LÒ VI SÓNG</vt:lpstr>
      <vt:lpstr>BẾP TỪ</vt:lpstr>
      <vt:lpstr>CẢM BIẾN</vt:lpstr>
      <vt:lpstr>CHUÔNG ĐIỆN</vt:lpstr>
      <vt:lpstr>MICRO</vt:lpstr>
      <vt:lpstr>LOA</vt:lpstr>
      <vt:lpstr>MÁY IN LASER</vt:lpstr>
      <vt:lpstr>VẬN DỤNG</vt:lpstr>
      <vt:lpstr>TRÒ CHƠI Ô CHỮ</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KIỂM TRA BÀI CŨ</dc:title>
  <dc:creator>LENOVO</dc:creator>
  <cp:lastModifiedBy>Administrator</cp:lastModifiedBy>
  <cp:revision>133</cp:revision>
  <cp:lastPrinted>2024-08-02T11:00:08Z</cp:lastPrinted>
  <dcterms:modified xsi:type="dcterms:W3CDTF">2026-02-02T01:28:43Z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2024-11-26T18:27:57Z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5921db0d-cb74-4eba-8426-e8ab089e7823</vt:lpwstr>
  </property>
  <property fmtid="{D5CDD505-2E9C-101B-9397-08002B2CF9AE}" pid="7" name="MSIP_Label_defa4170-0d19-0005-0004-bc88714345d2_ActionId">
    <vt:lpwstr>f175af17-a255-4172-bd33-e21c903ca150</vt:lpwstr>
  </property>
  <property fmtid="{D5CDD505-2E9C-101B-9397-08002B2CF9AE}" pid="8" name="MSIP_Label_defa4170-0d19-0005-0004-bc88714345d2_ContentBits">
    <vt:lpwstr>0</vt:lpwstr>
  </property>
</Properties>
</file>