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2" r:id="rId4"/>
    <p:sldId id="269" r:id="rId5"/>
    <p:sldId id="276" r:id="rId6"/>
    <p:sldId id="277" r:id="rId7"/>
    <p:sldId id="278" r:id="rId8"/>
    <p:sldId id="279" r:id="rId9"/>
    <p:sldId id="280" r:id="rId10"/>
    <p:sldId id="281" r:id="rId11"/>
    <p:sldId id="257" r:id="rId12"/>
    <p:sldId id="256" r:id="rId13"/>
    <p:sldId id="271" r:id="rId14"/>
    <p:sldId id="262" r:id="rId15"/>
    <p:sldId id="264" r:id="rId16"/>
    <p:sldId id="263" r:id="rId17"/>
    <p:sldId id="290" r:id="rId18"/>
    <p:sldId id="265" r:id="rId19"/>
    <p:sldId id="288" r:id="rId20"/>
    <p:sldId id="293" r:id="rId21"/>
    <p:sldId id="299" r:id="rId22"/>
    <p:sldId id="286" r:id="rId23"/>
    <p:sldId id="258" r:id="rId24"/>
    <p:sldId id="287" r:id="rId25"/>
    <p:sldId id="308" r:id="rId26"/>
    <p:sldId id="313" r:id="rId27"/>
    <p:sldId id="303" r:id="rId28"/>
    <p:sldId id="321" r:id="rId29"/>
    <p:sldId id="322" r:id="rId30"/>
    <p:sldId id="325" r:id="rId31"/>
    <p:sldId id="305" r:id="rId32"/>
    <p:sldId id="327" r:id="rId33"/>
    <p:sldId id="328" r:id="rId34"/>
    <p:sldId id="541" r:id="rId35"/>
    <p:sldId id="540" r:id="rId36"/>
    <p:sldId id="542" r:id="rId37"/>
  </p:sldIdLst>
  <p:sldSz cx="18288000" cy="10287000"/>
  <p:notesSz cx="6858000" cy="9144000"/>
  <p:embeddedFontLst>
    <p:embeddedFont>
      <p:font typeface="#9SLIDE03 ALLROUNDGOTHIC DEMI" panose="020B0604020202020204" charset="0"/>
      <p:regular r:id="rId38"/>
    </p:embeddedFont>
    <p:embeddedFont>
      <p:font typeface="#9Slide03 Montserrat" panose="020B0604020202020204" charset="0"/>
      <p:regular r:id="rId39"/>
    </p:embeddedFont>
    <p:embeddedFont>
      <p:font typeface="#9Slide03 Montserrat Black" panose="020B0604020202020204" charset="0"/>
      <p:bold r:id="rId40"/>
    </p:embeddedFont>
    <p:embeddedFont>
      <p:font typeface="#9Slide03 Montserrat Bold" panose="020B0604020202020204" charset="0"/>
      <p:bold r:id="rId41"/>
    </p:embeddedFont>
    <p:embeddedFont>
      <p:font typeface="#9Slide03 Montserrat ExtraBold" panose="020B0604020202020204" charset="0"/>
      <p:bold r:id="rId42"/>
    </p:embeddedFont>
    <p:embeddedFont>
      <p:font typeface="#9Slide03 Montserrat Medium" panose="020B0604020202020204" charset="0"/>
      <p:regular r:id="rId43"/>
    </p:embeddedFont>
    <p:embeddedFont>
      <p:font typeface="#9SLIDE03 SFU FUTURA_05 EXTRABO" panose="020B0604020202020204" charset="0"/>
      <p:bold r:id="rId44"/>
    </p:embeddedFont>
    <p:embeddedFont>
      <p:font typeface="Britannic Bold" panose="020B0903060703020204" pitchFamily="34" charset="0"/>
      <p:regular r:id="rId45"/>
    </p:embeddedFont>
    <p:embeddedFont>
      <p:font typeface="Cambria Math" panose="02040503050406030204" pitchFamily="18" charset="0"/>
      <p:regular r:id="rId46"/>
    </p:embeddedFont>
    <p:embeddedFont>
      <p:font typeface="Tahoma" panose="020B060403050404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D49C"/>
    <a:srgbClr val="FA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autoAdjust="0"/>
    <p:restoredTop sz="96281" autoAdjust="0"/>
  </p:normalViewPr>
  <p:slideViewPr>
    <p:cSldViewPr>
      <p:cViewPr varScale="1">
        <p:scale>
          <a:sx n="46" d="100"/>
          <a:sy n="46" d="100"/>
        </p:scale>
        <p:origin x="7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1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1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676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07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34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2442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327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756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873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18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34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30640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61085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58033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4274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42760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61989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718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9279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706234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6335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15632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098492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56198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37237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71401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77768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65467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9931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70750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70112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43203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9120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413992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B71A9DA-ADAF-413A-291A-1934638EF062}"/>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67E7EF-7FD1-DA1B-926F-AA73D615E764}"/>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2/24/2026</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7357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41A1DFA-8CBD-1B4A-F3EB-2289BEBD2492}"/>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B923A3A-0441-4FC4-B674-5730CF5723A5}" type="datetimeFigureOut">
              <a:rPr lang="en-US" smtClean="0"/>
              <a:t>2/24/2026</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343058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8.svg"/><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microsoft.com/office/2007/relationships/hdphoto" Target="../media/hdphoto7.wdp"/><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6.wdp"/><Relationship Id="rId10" Type="http://schemas.openxmlformats.org/officeDocument/2006/relationships/image" Target="../media/image46.jpeg"/><Relationship Id="rId4" Type="http://schemas.openxmlformats.org/officeDocument/2006/relationships/image" Target="../media/image43.pn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2.xml"/><Relationship Id="rId5" Type="http://schemas.openxmlformats.org/officeDocument/2006/relationships/image" Target="../media/image50.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sp>
        <p:nvSpPr>
          <p:cNvPr id="22" name="Freeform 22" descr="n252 Fb Thu Huong Pham"/>
          <p:cNvSpPr/>
          <p:nvPr/>
        </p:nvSpPr>
        <p:spPr>
          <a:xfrm>
            <a:off x="11887200" y="5958272"/>
            <a:ext cx="6064154" cy="4328728"/>
          </a:xfrm>
          <a:custGeom>
            <a:avLst/>
            <a:gdLst/>
            <a:ahLst/>
            <a:cxnLst/>
            <a:rect l="l" t="t" r="r" b="b"/>
            <a:pathLst>
              <a:path w="4672665" h="3270865">
                <a:moveTo>
                  <a:pt x="0" y="0"/>
                </a:moveTo>
                <a:lnTo>
                  <a:pt x="4672664" y="0"/>
                </a:lnTo>
                <a:lnTo>
                  <a:pt x="4672664" y="3270865"/>
                </a:lnTo>
                <a:lnTo>
                  <a:pt x="0" y="3270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descr="n252 Fb Thu Huong Pham"/>
          <p:cNvSpPr/>
          <p:nvPr/>
        </p:nvSpPr>
        <p:spPr>
          <a:xfrm>
            <a:off x="228600" y="186447"/>
            <a:ext cx="2966452" cy="2297652"/>
          </a:xfrm>
          <a:custGeom>
            <a:avLst/>
            <a:gdLst/>
            <a:ahLst/>
            <a:cxnLst/>
            <a:rect l="l" t="t" r="r" b="b"/>
            <a:pathLst>
              <a:path w="4027761" h="3119684">
                <a:moveTo>
                  <a:pt x="0" y="0"/>
                </a:moveTo>
                <a:lnTo>
                  <a:pt x="4027761" y="0"/>
                </a:lnTo>
                <a:lnTo>
                  <a:pt x="4027761" y="3119684"/>
                </a:lnTo>
                <a:lnTo>
                  <a:pt x="0" y="3119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13" descr="n252 Fb Thu Huong Pham">
            <a:extLst>
              <a:ext uri="{FF2B5EF4-FFF2-40B4-BE49-F238E27FC236}">
                <a16:creationId xmlns:a16="http://schemas.microsoft.com/office/drawing/2014/main" id="{17613710-4D85-1C36-9850-D322D4FDFA04}"/>
              </a:ext>
            </a:extLst>
          </p:cNvPr>
          <p:cNvSpPr/>
          <p:nvPr/>
        </p:nvSpPr>
        <p:spPr>
          <a:xfrm>
            <a:off x="2088482" y="7031195"/>
            <a:ext cx="3091846" cy="3069358"/>
          </a:xfrm>
          <a:custGeom>
            <a:avLst/>
            <a:gdLst/>
            <a:ahLst/>
            <a:cxnLst/>
            <a:rect l="l" t="t" r="r" b="b"/>
            <a:pathLst>
              <a:path w="1981567" h="1967156">
                <a:moveTo>
                  <a:pt x="0" y="0"/>
                </a:moveTo>
                <a:lnTo>
                  <a:pt x="1981567" y="0"/>
                </a:lnTo>
                <a:lnTo>
                  <a:pt x="1981567" y="1967156"/>
                </a:lnTo>
                <a:lnTo>
                  <a:pt x="0" y="1967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7" descr="n252 Fb Thu Huong Pham">
            <a:extLst>
              <a:ext uri="{FF2B5EF4-FFF2-40B4-BE49-F238E27FC236}">
                <a16:creationId xmlns:a16="http://schemas.microsoft.com/office/drawing/2014/main" id="{B8215AC7-C0E5-DABB-DB8C-813775448D77}"/>
              </a:ext>
            </a:extLst>
          </p:cNvPr>
          <p:cNvSpPr/>
          <p:nvPr/>
        </p:nvSpPr>
        <p:spPr>
          <a:xfrm>
            <a:off x="16462315" y="226891"/>
            <a:ext cx="1512687" cy="1691012"/>
          </a:xfrm>
          <a:custGeom>
            <a:avLst/>
            <a:gdLst/>
            <a:ahLst/>
            <a:cxnLst/>
            <a:rect l="l" t="t" r="r" b="b"/>
            <a:pathLst>
              <a:path w="1512687" h="1691012">
                <a:moveTo>
                  <a:pt x="0" y="0"/>
                </a:moveTo>
                <a:lnTo>
                  <a:pt x="1512687" y="0"/>
                </a:lnTo>
                <a:lnTo>
                  <a:pt x="1512687" y="1691012"/>
                </a:lnTo>
                <a:lnTo>
                  <a:pt x="0" y="1691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TextBox 25" descr="n252 Fb Thu Huong Pham">
            <a:extLst>
              <a:ext uri="{FF2B5EF4-FFF2-40B4-BE49-F238E27FC236}">
                <a16:creationId xmlns:a16="http://schemas.microsoft.com/office/drawing/2014/main" id="{2223110F-B329-7AC1-DC92-0BCCDC68DFCE}"/>
              </a:ext>
            </a:extLst>
          </p:cNvPr>
          <p:cNvSpPr txBox="1"/>
          <p:nvPr/>
        </p:nvSpPr>
        <p:spPr>
          <a:xfrm>
            <a:off x="3210818" y="2466479"/>
            <a:ext cx="14325600" cy="2889958"/>
          </a:xfrm>
          <a:prstGeom prst="rect">
            <a:avLst/>
          </a:prstGeom>
          <a:noFill/>
        </p:spPr>
        <p:txBody>
          <a:bodyPr wrap="square" rtlCol="0">
            <a:spAutoFit/>
          </a:bodyPr>
          <a:lstStyle/>
          <a:p>
            <a:pPr algn="ctr">
              <a:lnSpc>
                <a:spcPct val="134000"/>
              </a:lnSpc>
            </a:pPr>
            <a:r>
              <a:rPr lang="en-US" sz="7200" dirty="0">
                <a:solidFill>
                  <a:srgbClr val="C00000"/>
                </a:solidFill>
                <a:latin typeface="#9SLIDE03 SFU FUTURA_05 EXTRABO" pitchFamily="2" charset="77"/>
              </a:rPr>
              <a:t>CHÀO MỪNG CÁC EM ĐẾN VỚI BÀI HỌC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rot="2700000">
            <a:off x="1652937" y="786171"/>
            <a:ext cx="423887" cy="423887"/>
            <a:chOff x="0" y="0"/>
            <a:chExt cx="812800" cy="812800"/>
          </a:xfrm>
        </p:grpSpPr>
        <p:sp>
          <p:nvSpPr>
            <p:cNvPr id="3" name="Freeform 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4" name="TextBox 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5" name="Group 5" descr="n252 Fb Thu Huong Pham"/>
          <p:cNvGrpSpPr/>
          <p:nvPr/>
        </p:nvGrpSpPr>
        <p:grpSpPr>
          <a:xfrm rot="2700000">
            <a:off x="15016338" y="786171"/>
            <a:ext cx="423887" cy="423887"/>
            <a:chOff x="0" y="0"/>
            <a:chExt cx="812800" cy="812800"/>
          </a:xfrm>
        </p:grpSpPr>
        <p:sp>
          <p:nvSpPr>
            <p:cNvPr id="6" name="Freeform 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7" name="TextBox 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8" name="Group 8" descr="n252 Fb Thu Huong Pham"/>
          <p:cNvGrpSpPr/>
          <p:nvPr/>
        </p:nvGrpSpPr>
        <p:grpSpPr>
          <a:xfrm rot="2700000">
            <a:off x="2252403" y="786171"/>
            <a:ext cx="423887" cy="423887"/>
            <a:chOff x="0" y="0"/>
            <a:chExt cx="812800" cy="812800"/>
          </a:xfrm>
        </p:grpSpPr>
        <p:sp>
          <p:nvSpPr>
            <p:cNvPr id="9" name="Freeform 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0" name="TextBox 10"/>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1" name="Group 11" descr="n252 Fb Thu Huong Pham"/>
          <p:cNvGrpSpPr/>
          <p:nvPr/>
        </p:nvGrpSpPr>
        <p:grpSpPr>
          <a:xfrm rot="2700000">
            <a:off x="15615804" y="786171"/>
            <a:ext cx="423887" cy="423887"/>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252 Fb Thu Huong Pham"/>
          <p:cNvGrpSpPr/>
          <p:nvPr/>
        </p:nvGrpSpPr>
        <p:grpSpPr>
          <a:xfrm rot="2700000">
            <a:off x="2851869" y="786171"/>
            <a:ext cx="423887" cy="423887"/>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252 Fb Thu Huong Pham"/>
          <p:cNvGrpSpPr/>
          <p:nvPr/>
        </p:nvGrpSpPr>
        <p:grpSpPr>
          <a:xfrm rot="2700000">
            <a:off x="16215271" y="786171"/>
            <a:ext cx="423887" cy="423887"/>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252 Fb Thu Huong Pham"/>
          <p:cNvGrpSpPr/>
          <p:nvPr/>
        </p:nvGrpSpPr>
        <p:grpSpPr>
          <a:xfrm>
            <a:off x="1565147" y="1360262"/>
            <a:ext cx="15157398" cy="8228357"/>
            <a:chOff x="0" y="0"/>
            <a:chExt cx="1149350" cy="1149350"/>
          </a:xfrm>
        </p:grpSpPr>
        <p:sp>
          <p:nvSpPr>
            <p:cNvPr id="21" name="Freeform 21"/>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22" name="Group 22" descr="n252 Fb Thu Huong Pham"/>
          <p:cNvGrpSpPr/>
          <p:nvPr/>
        </p:nvGrpSpPr>
        <p:grpSpPr>
          <a:xfrm>
            <a:off x="5177061" y="750929"/>
            <a:ext cx="7933879" cy="1247716"/>
            <a:chOff x="0" y="0"/>
            <a:chExt cx="1421662" cy="223577"/>
          </a:xfrm>
        </p:grpSpPr>
        <p:sp>
          <p:nvSpPr>
            <p:cNvPr id="23" name="Freeform 23"/>
            <p:cNvSpPr/>
            <p:nvPr/>
          </p:nvSpPr>
          <p:spPr>
            <a:xfrm>
              <a:off x="0" y="0"/>
              <a:ext cx="1421661" cy="223577"/>
            </a:xfrm>
            <a:custGeom>
              <a:avLst/>
              <a:gdLst/>
              <a:ahLst/>
              <a:cxnLst/>
              <a:rect l="l" t="t" r="r" b="b"/>
              <a:pathLst>
                <a:path w="1421661" h="223577">
                  <a:moveTo>
                    <a:pt x="58548" y="0"/>
                  </a:moveTo>
                  <a:lnTo>
                    <a:pt x="1363113" y="0"/>
                  </a:lnTo>
                  <a:cubicBezTo>
                    <a:pt x="1395449" y="0"/>
                    <a:pt x="1421661" y="26213"/>
                    <a:pt x="1421661" y="58548"/>
                  </a:cubicBezTo>
                  <a:lnTo>
                    <a:pt x="1421661" y="165028"/>
                  </a:lnTo>
                  <a:cubicBezTo>
                    <a:pt x="1421661" y="197364"/>
                    <a:pt x="1395449" y="223577"/>
                    <a:pt x="1363113" y="223577"/>
                  </a:cubicBezTo>
                  <a:lnTo>
                    <a:pt x="58548" y="223577"/>
                  </a:lnTo>
                  <a:cubicBezTo>
                    <a:pt x="26213" y="223577"/>
                    <a:pt x="0" y="197364"/>
                    <a:pt x="0" y="165028"/>
                  </a:cubicBezTo>
                  <a:lnTo>
                    <a:pt x="0" y="58548"/>
                  </a:lnTo>
                  <a:cubicBezTo>
                    <a:pt x="0" y="26213"/>
                    <a:pt x="26213" y="0"/>
                    <a:pt x="58548" y="0"/>
                  </a:cubicBezTo>
                  <a:close/>
                </a:path>
              </a:pathLst>
            </a:custGeom>
            <a:solidFill>
              <a:srgbClr val="2B6599"/>
            </a:solidFill>
            <a:ln w="28575" cap="rnd">
              <a:solidFill>
                <a:srgbClr val="000000"/>
              </a:solidFill>
              <a:prstDash val="solid"/>
              <a:round/>
            </a:ln>
          </p:spPr>
          <p:txBody>
            <a:bodyPr/>
            <a:lstStyle/>
            <a:p>
              <a:endParaRPr lang="en-US"/>
            </a:p>
          </p:txBody>
        </p:sp>
        <p:sp>
          <p:nvSpPr>
            <p:cNvPr id="24" name="TextBox 24"/>
            <p:cNvSpPr txBox="1"/>
            <p:nvPr/>
          </p:nvSpPr>
          <p:spPr>
            <a:xfrm>
              <a:off x="0" y="-76200"/>
              <a:ext cx="1421662" cy="299777"/>
            </a:xfrm>
            <a:prstGeom prst="rect">
              <a:avLst/>
            </a:prstGeom>
          </p:spPr>
          <p:txBody>
            <a:bodyPr lIns="50800" tIns="50800" rIns="50800" bIns="50800" rtlCol="0" anchor="ctr"/>
            <a:lstStyle/>
            <a:p>
              <a:pPr algn="ctr">
                <a:lnSpc>
                  <a:spcPts val="9100"/>
                </a:lnSpc>
              </a:pPr>
              <a:endParaRPr/>
            </a:p>
          </p:txBody>
        </p:sp>
      </p:grpSp>
      <p:grpSp>
        <p:nvGrpSpPr>
          <p:cNvPr id="25" name="Group 25" descr="n252 Fb Thu Huong Pham"/>
          <p:cNvGrpSpPr/>
          <p:nvPr/>
        </p:nvGrpSpPr>
        <p:grpSpPr>
          <a:xfrm>
            <a:off x="2904579" y="2521624"/>
            <a:ext cx="14642404" cy="6566891"/>
            <a:chOff x="0" y="0"/>
            <a:chExt cx="2623754" cy="1176713"/>
          </a:xfrm>
        </p:grpSpPr>
        <p:sp>
          <p:nvSpPr>
            <p:cNvPr id="26" name="Freeform 26"/>
            <p:cNvSpPr/>
            <p:nvPr/>
          </p:nvSpPr>
          <p:spPr>
            <a:xfrm>
              <a:off x="0" y="0"/>
              <a:ext cx="2623754" cy="1176713"/>
            </a:xfrm>
            <a:custGeom>
              <a:avLst/>
              <a:gdLst/>
              <a:ahLst/>
              <a:cxnLst/>
              <a:rect l="l" t="t" r="r" b="b"/>
              <a:pathLst>
                <a:path w="2623754" h="1176713">
                  <a:moveTo>
                    <a:pt x="10575" y="0"/>
                  </a:moveTo>
                  <a:lnTo>
                    <a:pt x="2613179" y="0"/>
                  </a:lnTo>
                  <a:cubicBezTo>
                    <a:pt x="2615984" y="0"/>
                    <a:pt x="2618673" y="1114"/>
                    <a:pt x="2620656" y="3097"/>
                  </a:cubicBezTo>
                  <a:cubicBezTo>
                    <a:pt x="2622640" y="5080"/>
                    <a:pt x="2623754" y="7770"/>
                    <a:pt x="2623754" y="10575"/>
                  </a:cubicBezTo>
                  <a:lnTo>
                    <a:pt x="2623754" y="1166138"/>
                  </a:lnTo>
                  <a:cubicBezTo>
                    <a:pt x="2623754" y="1168943"/>
                    <a:pt x="2622640" y="1171632"/>
                    <a:pt x="2620656" y="1173615"/>
                  </a:cubicBezTo>
                  <a:cubicBezTo>
                    <a:pt x="2618673" y="1175599"/>
                    <a:pt x="2615984" y="1176713"/>
                    <a:pt x="2613179" y="1176713"/>
                  </a:cubicBezTo>
                  <a:lnTo>
                    <a:pt x="10575" y="1176713"/>
                  </a:lnTo>
                  <a:cubicBezTo>
                    <a:pt x="7770" y="1176713"/>
                    <a:pt x="5080" y="1175599"/>
                    <a:pt x="3097" y="1173615"/>
                  </a:cubicBezTo>
                  <a:cubicBezTo>
                    <a:pt x="1114" y="1171632"/>
                    <a:pt x="0" y="1168943"/>
                    <a:pt x="0" y="1166138"/>
                  </a:cubicBezTo>
                  <a:lnTo>
                    <a:pt x="0" y="10575"/>
                  </a:lnTo>
                  <a:cubicBezTo>
                    <a:pt x="0" y="7770"/>
                    <a:pt x="1114" y="5080"/>
                    <a:pt x="3097" y="3097"/>
                  </a:cubicBezTo>
                  <a:cubicBezTo>
                    <a:pt x="5080" y="1114"/>
                    <a:pt x="7770" y="0"/>
                    <a:pt x="10575" y="0"/>
                  </a:cubicBezTo>
                  <a:close/>
                </a:path>
              </a:pathLst>
            </a:custGeom>
            <a:solidFill>
              <a:srgbClr val="FFFFFF"/>
            </a:solidFill>
            <a:ln w="28575" cap="sq">
              <a:solidFill>
                <a:srgbClr val="000000"/>
              </a:solidFill>
              <a:prstDash val="solid"/>
              <a:miter/>
            </a:ln>
          </p:spPr>
          <p:txBody>
            <a:bodyPr/>
            <a:lstStyle/>
            <a:p>
              <a:endParaRPr lang="en-US"/>
            </a:p>
          </p:txBody>
        </p:sp>
        <p:sp>
          <p:nvSpPr>
            <p:cNvPr id="27" name="TextBox 27"/>
            <p:cNvSpPr txBox="1"/>
            <p:nvPr/>
          </p:nvSpPr>
          <p:spPr>
            <a:xfrm>
              <a:off x="0" y="-76200"/>
              <a:ext cx="2623754" cy="1252913"/>
            </a:xfrm>
            <a:prstGeom prst="rect">
              <a:avLst/>
            </a:prstGeom>
          </p:spPr>
          <p:txBody>
            <a:bodyPr lIns="50800" tIns="50800" rIns="50800" bIns="50800" rtlCol="0" anchor="ctr"/>
            <a:lstStyle/>
            <a:p>
              <a:pPr algn="ctr">
                <a:lnSpc>
                  <a:spcPts val="9100"/>
                </a:lnSpc>
              </a:pPr>
              <a:endParaRPr/>
            </a:p>
          </p:txBody>
        </p:sp>
      </p:grpSp>
      <p:grpSp>
        <p:nvGrpSpPr>
          <p:cNvPr id="31" name="Group 31" descr="n252 Fb Thu Huong Pham"/>
          <p:cNvGrpSpPr>
            <a:grpSpLocks noChangeAspect="1"/>
          </p:cNvGrpSpPr>
          <p:nvPr/>
        </p:nvGrpSpPr>
        <p:grpSpPr>
          <a:xfrm>
            <a:off x="15286299" y="3030821"/>
            <a:ext cx="2357499" cy="2357499"/>
            <a:chOff x="0" y="0"/>
            <a:chExt cx="812800" cy="812800"/>
          </a:xfrm>
          <a:blipFill dpi="0" rotWithShape="1">
            <a:blip r:embed="rId3">
              <a:extLst>
                <a:ext uri="{28A0092B-C50C-407E-A947-70E740481C1C}">
                  <a14:useLocalDpi xmlns:a14="http://schemas.microsoft.com/office/drawing/2010/main" val="0"/>
                </a:ext>
              </a:extLst>
            </a:blip>
            <a:srcRect/>
            <a:stretch>
              <a:fillRect/>
            </a:stretch>
          </a:blipFill>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3" name="TextBox 33"/>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grpSp>
        <p:nvGrpSpPr>
          <p:cNvPr id="34" name="Group 34" descr="n252 Fb Thu Huong Pham"/>
          <p:cNvGrpSpPr>
            <a:grpSpLocks noChangeAspect="1"/>
          </p:cNvGrpSpPr>
          <p:nvPr/>
        </p:nvGrpSpPr>
        <p:grpSpPr>
          <a:xfrm>
            <a:off x="644203" y="3030821"/>
            <a:ext cx="2357499" cy="2357499"/>
            <a:chOff x="0" y="0"/>
            <a:chExt cx="812800" cy="812800"/>
          </a:xfrm>
          <a:blipFill dpi="0" rotWithShape="1">
            <a:blip r:embed="rId4">
              <a:extLst>
                <a:ext uri="{28A0092B-C50C-407E-A947-70E740481C1C}">
                  <a14:useLocalDpi xmlns:a14="http://schemas.microsoft.com/office/drawing/2010/main" val="0"/>
                </a:ext>
              </a:extLst>
            </a:blip>
            <a:srcRect/>
            <a:stretch>
              <a:fillRect/>
            </a:stretch>
          </a:blipFill>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6" name="TextBox 36"/>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sp>
        <p:nvSpPr>
          <p:cNvPr id="38" name="Freeform 38" descr="n252 Fb Thu Huong Pham"/>
          <p:cNvSpPr>
            <a:spLocks noChangeAspect="1"/>
          </p:cNvSpPr>
          <p:nvPr>
            <p:custDataLst>
              <p:tags r:id="rId1"/>
            </p:custDataLst>
          </p:nvPr>
        </p:nvSpPr>
        <p:spPr>
          <a:xfrm>
            <a:off x="15286299" y="5961180"/>
            <a:ext cx="2357499" cy="23574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0">
            <a:blip r:embed="rId5" cstate="print">
              <a:extLst>
                <a:ext uri="{28A0092B-C50C-407E-A947-70E740481C1C}">
                  <a14:useLocalDpi xmlns:a14="http://schemas.microsoft.com/office/drawing/2010/main" val="0"/>
                </a:ext>
              </a:extLst>
            </a:blip>
            <a:srcRect/>
            <a:stretch>
              <a:fillRect l="-11204" r="-11204"/>
            </a:stretch>
          </a:bli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9" name="TextBox 39" descr="n252 Fb Thu Huong Pham"/>
          <p:cNvSpPr txBox="1"/>
          <p:nvPr/>
        </p:nvSpPr>
        <p:spPr>
          <a:xfrm>
            <a:off x="15507315" y="6265076"/>
            <a:ext cx="1915468" cy="1832587"/>
          </a:xfrm>
          <a:prstGeom prst="rect">
            <a:avLst/>
          </a:prstGeom>
        </p:spPr>
        <p:txBody>
          <a:bodyPr lIns="50800" tIns="50800" rIns="50800" bIns="50800" rtlCol="0" anchor="ctr"/>
          <a:lstStyle/>
          <a:p>
            <a:pPr algn="ctr">
              <a:lnSpc>
                <a:spcPts val="2694"/>
              </a:lnSpc>
            </a:pPr>
            <a:endParaRPr/>
          </a:p>
        </p:txBody>
      </p:sp>
      <p:grpSp>
        <p:nvGrpSpPr>
          <p:cNvPr id="40" name="Group 40" descr="n252 Fb Thu Huong Pham"/>
          <p:cNvGrpSpPr>
            <a:grpSpLocks noChangeAspect="1"/>
          </p:cNvGrpSpPr>
          <p:nvPr/>
        </p:nvGrpSpPr>
        <p:grpSpPr>
          <a:xfrm>
            <a:off x="644203" y="5961180"/>
            <a:ext cx="2357499" cy="2357499"/>
            <a:chOff x="0" y="0"/>
            <a:chExt cx="812800" cy="812800"/>
          </a:xfrm>
          <a:blipFill dpi="0" rotWithShape="1">
            <a:blip r:embed="rId6">
              <a:extLst>
                <a:ext uri="{28A0092B-C50C-407E-A947-70E740481C1C}">
                  <a14:useLocalDpi xmlns:a14="http://schemas.microsoft.com/office/drawing/2010/main" val="0"/>
                </a:ext>
              </a:extLst>
            </a:blip>
            <a:srcRect/>
            <a:stretch>
              <a:fillRect/>
            </a:stretch>
          </a:blipFill>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42" name="TextBox 42"/>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sp>
        <p:nvSpPr>
          <p:cNvPr id="43" name="TextBox 43" descr="n252 Fb Thu Huong Pham"/>
          <p:cNvSpPr txBox="1"/>
          <p:nvPr/>
        </p:nvSpPr>
        <p:spPr>
          <a:xfrm>
            <a:off x="3001701" y="4528205"/>
            <a:ext cx="12284598" cy="1529265"/>
          </a:xfrm>
          <a:prstGeom prst="rect">
            <a:avLst/>
          </a:prstGeom>
        </p:spPr>
        <p:txBody>
          <a:bodyPr wrap="square" lIns="0" tIns="0" rIns="0" bIns="0" rtlCol="0" anchor="t">
            <a:spAutoFit/>
          </a:bodyPr>
          <a:lstStyle/>
          <a:p>
            <a:pPr algn="ctr">
              <a:lnSpc>
                <a:spcPts val="11279"/>
              </a:lnSpc>
            </a:pPr>
            <a:r>
              <a:rPr lang="en-US" sz="11500" b="1" dirty="0">
                <a:solidFill>
                  <a:srgbClr val="C00000"/>
                </a:solidFill>
                <a:latin typeface="#9Slide03 Montserrat Black" pitchFamily="2" charset="77"/>
                <a:ea typeface="TT Firs Neue Bold"/>
                <a:cs typeface="TT Firs Neue Bold"/>
                <a:sym typeface="TT Firs Neue Bold"/>
              </a:rPr>
              <a:t>BÀI 7: SIÊU ÂM</a:t>
            </a:r>
          </a:p>
        </p:txBody>
      </p:sp>
      <p:grpSp>
        <p:nvGrpSpPr>
          <p:cNvPr id="48" name="Group 48" descr="n252 Fb Thu Huong Pham"/>
          <p:cNvGrpSpPr/>
          <p:nvPr/>
        </p:nvGrpSpPr>
        <p:grpSpPr>
          <a:xfrm>
            <a:off x="1822644" y="1646618"/>
            <a:ext cx="14642404" cy="527589"/>
            <a:chOff x="0" y="0"/>
            <a:chExt cx="19523205" cy="703453"/>
          </a:xfrm>
        </p:grpSpPr>
        <p:grpSp>
          <p:nvGrpSpPr>
            <p:cNvPr id="49" name="Group 49"/>
            <p:cNvGrpSpPr/>
            <p:nvPr/>
          </p:nvGrpSpPr>
          <p:grpSpPr>
            <a:xfrm>
              <a:off x="0" y="0"/>
              <a:ext cx="19523205" cy="703453"/>
              <a:chOff x="0" y="0"/>
              <a:chExt cx="2623754" cy="94538"/>
            </a:xfrm>
          </p:grpSpPr>
          <p:sp>
            <p:nvSpPr>
              <p:cNvPr id="50" name="Freeform 50"/>
              <p:cNvSpPr/>
              <p:nvPr/>
            </p:nvSpPr>
            <p:spPr>
              <a:xfrm>
                <a:off x="0" y="0"/>
                <a:ext cx="2623754" cy="94538"/>
              </a:xfrm>
              <a:custGeom>
                <a:avLst/>
                <a:gdLst/>
                <a:ahLst/>
                <a:cxnLst/>
                <a:rect l="l" t="t" r="r" b="b"/>
                <a:pathLst>
                  <a:path w="2623754" h="94538">
                    <a:moveTo>
                      <a:pt x="10575" y="0"/>
                    </a:moveTo>
                    <a:lnTo>
                      <a:pt x="2613179" y="0"/>
                    </a:lnTo>
                    <a:cubicBezTo>
                      <a:pt x="2615984" y="0"/>
                      <a:pt x="2618673" y="1114"/>
                      <a:pt x="2620656" y="3097"/>
                    </a:cubicBezTo>
                    <a:cubicBezTo>
                      <a:pt x="2622640" y="5080"/>
                      <a:pt x="2623754" y="7770"/>
                      <a:pt x="2623754" y="10575"/>
                    </a:cubicBezTo>
                    <a:lnTo>
                      <a:pt x="2623754" y="83963"/>
                    </a:lnTo>
                    <a:cubicBezTo>
                      <a:pt x="2623754" y="89804"/>
                      <a:pt x="2619019" y="94538"/>
                      <a:pt x="2613179" y="94538"/>
                    </a:cubicBezTo>
                    <a:lnTo>
                      <a:pt x="10575" y="94538"/>
                    </a:lnTo>
                    <a:cubicBezTo>
                      <a:pt x="7770" y="94538"/>
                      <a:pt x="5080" y="93424"/>
                      <a:pt x="3097" y="91441"/>
                    </a:cubicBezTo>
                    <a:cubicBezTo>
                      <a:pt x="1114" y="89458"/>
                      <a:pt x="0" y="86768"/>
                      <a:pt x="0" y="83963"/>
                    </a:cubicBezTo>
                    <a:lnTo>
                      <a:pt x="0" y="10575"/>
                    </a:lnTo>
                    <a:cubicBezTo>
                      <a:pt x="0" y="7770"/>
                      <a:pt x="1114" y="5080"/>
                      <a:pt x="3097" y="3097"/>
                    </a:cubicBezTo>
                    <a:cubicBezTo>
                      <a:pt x="5080" y="1114"/>
                      <a:pt x="7770" y="0"/>
                      <a:pt x="10575" y="0"/>
                    </a:cubicBezTo>
                    <a:close/>
                  </a:path>
                </a:pathLst>
              </a:custGeom>
              <a:solidFill>
                <a:srgbClr val="FFFFFF"/>
              </a:solidFill>
              <a:ln w="28575" cap="sq">
                <a:solidFill>
                  <a:srgbClr val="000000"/>
                </a:solidFill>
                <a:prstDash val="solid"/>
                <a:miter/>
              </a:ln>
            </p:spPr>
            <p:txBody>
              <a:bodyPr/>
              <a:lstStyle/>
              <a:p>
                <a:endParaRPr lang="en-US"/>
              </a:p>
            </p:txBody>
          </p:sp>
          <p:sp>
            <p:nvSpPr>
              <p:cNvPr id="51" name="TextBox 51"/>
              <p:cNvSpPr txBox="1"/>
              <p:nvPr/>
            </p:nvSpPr>
            <p:spPr>
              <a:xfrm>
                <a:off x="0" y="-76200"/>
                <a:ext cx="2623754" cy="170738"/>
              </a:xfrm>
              <a:prstGeom prst="rect">
                <a:avLst/>
              </a:prstGeom>
            </p:spPr>
            <p:txBody>
              <a:bodyPr lIns="50800" tIns="50800" rIns="50800" bIns="50800" rtlCol="0" anchor="ctr"/>
              <a:lstStyle/>
              <a:p>
                <a:pPr algn="ctr">
                  <a:lnSpc>
                    <a:spcPts val="9100"/>
                  </a:lnSpc>
                </a:pPr>
                <a:endParaRPr/>
              </a:p>
            </p:txBody>
          </p:sp>
        </p:grpSp>
        <p:grpSp>
          <p:nvGrpSpPr>
            <p:cNvPr id="52" name="Group 52"/>
            <p:cNvGrpSpPr/>
            <p:nvPr/>
          </p:nvGrpSpPr>
          <p:grpSpPr>
            <a:xfrm>
              <a:off x="193529" y="230923"/>
              <a:ext cx="283762" cy="283762"/>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54" name="TextBox 54"/>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55" name="Group 55"/>
            <p:cNvGrpSpPr/>
            <p:nvPr/>
          </p:nvGrpSpPr>
          <p:grpSpPr>
            <a:xfrm>
              <a:off x="4906625" y="230923"/>
              <a:ext cx="283762" cy="283762"/>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57" name="TextBox 57"/>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58" name="Group 58"/>
            <p:cNvGrpSpPr/>
            <p:nvPr/>
          </p:nvGrpSpPr>
          <p:grpSpPr>
            <a:xfrm>
              <a:off x="9619722" y="230923"/>
              <a:ext cx="283762" cy="28376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0" name="TextBox 60"/>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61" name="Group 61"/>
            <p:cNvGrpSpPr/>
            <p:nvPr/>
          </p:nvGrpSpPr>
          <p:grpSpPr>
            <a:xfrm>
              <a:off x="14332818" y="230923"/>
              <a:ext cx="283762" cy="28376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3" name="TextBox 63"/>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64" name="Group 64"/>
            <p:cNvGrpSpPr/>
            <p:nvPr/>
          </p:nvGrpSpPr>
          <p:grpSpPr>
            <a:xfrm>
              <a:off x="19045914" y="230923"/>
              <a:ext cx="283762" cy="283762"/>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6" name="TextBox 66"/>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67" name="AutoShape 67"/>
            <p:cNvSpPr/>
            <p:nvPr/>
          </p:nvSpPr>
          <p:spPr>
            <a:xfrm>
              <a:off x="477291"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68" name="AutoShape 68"/>
            <p:cNvSpPr/>
            <p:nvPr/>
          </p:nvSpPr>
          <p:spPr>
            <a:xfrm>
              <a:off x="5190387"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69" name="AutoShape 69"/>
            <p:cNvSpPr/>
            <p:nvPr/>
          </p:nvSpPr>
          <p:spPr>
            <a:xfrm>
              <a:off x="9903484"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70" name="AutoShape 70"/>
            <p:cNvSpPr/>
            <p:nvPr/>
          </p:nvSpPr>
          <p:spPr>
            <a:xfrm>
              <a:off x="14616580"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grpSp>
      <p:sp>
        <p:nvSpPr>
          <p:cNvPr id="72" name="TextBox 72" descr="n252 Fb Thu Huong Pham"/>
          <p:cNvSpPr txBox="1"/>
          <p:nvPr/>
        </p:nvSpPr>
        <p:spPr>
          <a:xfrm>
            <a:off x="5482505" y="988589"/>
            <a:ext cx="7322990" cy="542925"/>
          </a:xfrm>
          <a:prstGeom prst="rect">
            <a:avLst/>
          </a:prstGeom>
        </p:spPr>
        <p:txBody>
          <a:bodyPr lIns="0" tIns="0" rIns="0" bIns="0" rtlCol="0" anchor="t">
            <a:spAutoFit/>
          </a:bodyPr>
          <a:lstStyle/>
          <a:p>
            <a:pPr algn="ctr">
              <a:lnSpc>
                <a:spcPts val="4200"/>
              </a:lnSpc>
            </a:pPr>
            <a:r>
              <a:rPr lang="en-US" sz="4000" spc="87" dirty="0">
                <a:solidFill>
                  <a:srgbClr val="FFFFFF"/>
                </a:solidFill>
                <a:latin typeface="#9SLIDE03 ALLROUNDGOTHIC DEMI" panose="020B0703020202020104" pitchFamily="34" charset="77"/>
                <a:ea typeface="TT Firs Neue"/>
                <a:cs typeface="TT Firs Neue"/>
                <a:sym typeface="TT Firs Neue"/>
              </a:rPr>
              <a:t>CHUYÊN ĐỀ VẬT LÍ 12 - KNTT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7" name="TextBox 16" descr="n252 Fb Thu Huong Pham">
            <a:extLst>
              <a:ext uri="{FF2B5EF4-FFF2-40B4-BE49-F238E27FC236}">
                <a16:creationId xmlns:a16="http://schemas.microsoft.com/office/drawing/2014/main" id="{422B1B30-877E-A341-7A11-BF50D3908A34}"/>
              </a:ext>
            </a:extLst>
          </p:cNvPr>
          <p:cNvSpPr txBox="1"/>
          <p:nvPr/>
        </p:nvSpPr>
        <p:spPr>
          <a:xfrm>
            <a:off x="8144578" y="4035505"/>
            <a:ext cx="9202557" cy="2215991"/>
          </a:xfrm>
          <a:prstGeom prst="rect">
            <a:avLst/>
          </a:prstGeom>
          <a:noFill/>
        </p:spPr>
        <p:txBody>
          <a:bodyPr wrap="square" rtlCol="0">
            <a:spAutoFit/>
          </a:bodyPr>
          <a:lstStyle/>
          <a:p>
            <a:pPr algn="ctr"/>
            <a:r>
              <a:rPr lang="en-US" sz="13800" b="1" dirty="0">
                <a:latin typeface="#9Slide03 Montserrat ExtraBold" pitchFamily="2" charset="77"/>
              </a:rPr>
              <a:t>I. </a:t>
            </a:r>
            <a:r>
              <a:rPr lang="en-US" sz="13800" b="1" dirty="0" err="1">
                <a:latin typeface="#9Slide03 Montserrat ExtraBold" pitchFamily="2" charset="77"/>
              </a:rPr>
              <a:t>Siêu</a:t>
            </a:r>
            <a:r>
              <a:rPr lang="en-US" sz="13800" b="1" dirty="0">
                <a:latin typeface="#9Slide03 Montserrat ExtraBold" pitchFamily="2" charset="77"/>
              </a:rPr>
              <a:t> </a:t>
            </a:r>
            <a:r>
              <a:rPr lang="en-US" sz="13800" b="1" dirty="0" err="1">
                <a:latin typeface="#9Slide03 Montserrat ExtraBold" pitchFamily="2" charset="77"/>
              </a:rPr>
              <a:t>âm</a:t>
            </a:r>
            <a:endParaRPr lang="en-US" sz="13800" b="1" dirty="0">
              <a:latin typeface="#9Slide03 Montserrat ExtraBold" pitchFamily="2" charset="77"/>
            </a:endParaRPr>
          </a:p>
        </p:txBody>
      </p:sp>
      <p:sp>
        <p:nvSpPr>
          <p:cNvPr id="19" name="Freeform 9" descr="n252 Fb Thu Huong Pham">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10" descr="n252 Fb Thu Huong Pham">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6" name="Group 6" descr="n252 Fb Thu Huong Pham"/>
          <p:cNvGrpSpPr/>
          <p:nvPr/>
        </p:nvGrpSpPr>
        <p:grpSpPr>
          <a:xfrm>
            <a:off x="1942016" y="2145555"/>
            <a:ext cx="360047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9" name="Group 9" descr="n252 Fb Thu Huong Pham"/>
          <p:cNvGrpSpPr/>
          <p:nvPr/>
        </p:nvGrpSpPr>
        <p:grpSpPr>
          <a:xfrm>
            <a:off x="12748389" y="2145555"/>
            <a:ext cx="360047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descr="n252 Fb Thu Huong Pham"/>
          <p:cNvGrpSpPr/>
          <p:nvPr/>
        </p:nvGrpSpPr>
        <p:grpSpPr>
          <a:xfrm>
            <a:off x="1471966" y="3158769"/>
            <a:ext cx="4540573"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5" name="Group 15" descr="n252 Fb Thu Huong Pham"/>
          <p:cNvGrpSpPr/>
          <p:nvPr/>
        </p:nvGrpSpPr>
        <p:grpSpPr>
          <a:xfrm>
            <a:off x="12278339" y="3158769"/>
            <a:ext cx="4540573"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sp>
        <p:nvSpPr>
          <p:cNvPr id="20" name="AutoShape 20" descr="n252 Fb Thu Huong Pham"/>
          <p:cNvSpPr/>
          <p:nvPr/>
        </p:nvSpPr>
        <p:spPr>
          <a:xfrm>
            <a:off x="6601878" y="4953506"/>
            <a:ext cx="5084242" cy="5541"/>
          </a:xfrm>
          <a:prstGeom prst="line">
            <a:avLst/>
          </a:prstGeom>
          <a:ln w="101600" cap="flat">
            <a:solidFill>
              <a:srgbClr val="000000"/>
            </a:solidFill>
            <a:prstDash val="solid"/>
            <a:headEnd type="triangle" w="lg" len="med"/>
            <a:tailEnd type="triangle" w="lg" len="med"/>
          </a:ln>
        </p:spPr>
        <p:txBody>
          <a:bodyPr/>
          <a:lstStyle/>
          <a:p>
            <a:endParaRPr lang="en-US"/>
          </a:p>
        </p:txBody>
      </p:sp>
      <p:sp>
        <p:nvSpPr>
          <p:cNvPr id="22" name="Freeform 22" descr="n252 Fb Thu Huong Pham"/>
          <p:cNvSpPr>
            <a:spLocks noChangeAspect="1"/>
          </p:cNvSpPr>
          <p:nvPr/>
        </p:nvSpPr>
        <p:spPr>
          <a:xfrm>
            <a:off x="7262506" y="3156523"/>
            <a:ext cx="3762988" cy="3762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23" name="TextBox 23" descr="n252 Fb Thu Huong Pham"/>
          <p:cNvSpPr txBox="1"/>
          <p:nvPr/>
        </p:nvSpPr>
        <p:spPr>
          <a:xfrm>
            <a:off x="7615286" y="3641596"/>
            <a:ext cx="3057428" cy="2925135"/>
          </a:xfrm>
          <a:prstGeom prst="rect">
            <a:avLst/>
          </a:prstGeom>
        </p:spPr>
        <p:txBody>
          <a:bodyPr lIns="50800" tIns="50800" rIns="50800" bIns="50800" rtlCol="0" anchor="ctr"/>
          <a:lstStyle/>
          <a:p>
            <a:pPr algn="ctr">
              <a:lnSpc>
                <a:spcPts val="2694"/>
              </a:lnSpc>
            </a:pPr>
            <a:endParaRPr/>
          </a:p>
        </p:txBody>
      </p:sp>
      <p:pic>
        <p:nvPicPr>
          <p:cNvPr id="38" name="Picture 37" descr="n252 Fb Thu Huong Pham">
            <a:extLst>
              <a:ext uri="{FF2B5EF4-FFF2-40B4-BE49-F238E27FC236}">
                <a16:creationId xmlns:a16="http://schemas.microsoft.com/office/drawing/2014/main" id="{521CF7B2-5CCD-C026-FB59-E039313A5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872" y="3439083"/>
            <a:ext cx="3197868" cy="3197868"/>
          </a:xfrm>
          <a:prstGeom prst="rect">
            <a:avLst/>
          </a:prstGeom>
        </p:spPr>
      </p:pic>
      <p:sp>
        <p:nvSpPr>
          <p:cNvPr id="40" name="TextBox 39" descr="n252 Fb Thu Huong Pham">
            <a:extLst>
              <a:ext uri="{FF2B5EF4-FFF2-40B4-BE49-F238E27FC236}">
                <a16:creationId xmlns:a16="http://schemas.microsoft.com/office/drawing/2014/main" id="{252BBFEB-EE5B-2252-2E0C-ECA7F32EA6B3}"/>
              </a:ext>
            </a:extLst>
          </p:cNvPr>
          <p:cNvSpPr txBox="1"/>
          <p:nvPr/>
        </p:nvSpPr>
        <p:spPr>
          <a:xfrm>
            <a:off x="1219200" y="544383"/>
            <a:ext cx="15849600" cy="1323439"/>
          </a:xfrm>
          <a:prstGeom prst="rect">
            <a:avLst/>
          </a:prstGeom>
          <a:noFill/>
        </p:spPr>
        <p:txBody>
          <a:bodyPr wrap="square" rtlCol="0">
            <a:spAutoFit/>
          </a:bodyPr>
          <a:lstStyle/>
          <a:p>
            <a:pPr algn="ctr"/>
            <a:r>
              <a:rPr lang="en-US" sz="4000" dirty="0">
                <a:latin typeface="#9Slide03 Montserrat" pitchFamily="2" charset="77"/>
              </a:rPr>
              <a:t>Tai </a:t>
            </a:r>
            <a:r>
              <a:rPr lang="en-US" sz="4000" dirty="0" err="1">
                <a:latin typeface="#9Slide03 Montserrat" pitchFamily="2" charset="77"/>
              </a:rPr>
              <a:t>người</a:t>
            </a:r>
            <a:r>
              <a:rPr lang="en-US" sz="4000" dirty="0">
                <a:latin typeface="#9Slide03 Montserrat" pitchFamily="2" charset="77"/>
              </a:rPr>
              <a:t> </a:t>
            </a:r>
            <a:r>
              <a:rPr lang="en-US" sz="4000" dirty="0" err="1">
                <a:latin typeface="#9Slide03 Montserrat" pitchFamily="2" charset="77"/>
              </a:rPr>
              <a:t>cảm</a:t>
            </a:r>
            <a:r>
              <a:rPr lang="en-US" sz="4000" dirty="0">
                <a:latin typeface="#9Slide03 Montserrat" pitchFamily="2" charset="77"/>
              </a:rPr>
              <a:t> </a:t>
            </a:r>
            <a:r>
              <a:rPr lang="en-US" sz="4000" dirty="0" err="1">
                <a:latin typeface="#9Slide03 Montserrat" pitchFamily="2" charset="77"/>
              </a:rPr>
              <a:t>nhận</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thanh</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trong</a:t>
            </a:r>
            <a:r>
              <a:rPr lang="en-US" sz="4000" dirty="0">
                <a:latin typeface="#9Slide03 Montserrat" pitchFamily="2" charset="77"/>
              </a:rPr>
              <a:t> </a:t>
            </a:r>
            <a:r>
              <a:rPr lang="en-US" sz="4000" dirty="0" err="1">
                <a:latin typeface="#9Slide03 Montserrat" pitchFamily="2" charset="77"/>
              </a:rPr>
              <a:t>khoảng</a:t>
            </a:r>
            <a:r>
              <a:rPr lang="en-US" sz="4000" dirty="0">
                <a:latin typeface="#9Slide03 Montserrat" pitchFamily="2" charset="77"/>
              </a:rPr>
              <a:t> </a:t>
            </a:r>
            <a:r>
              <a:rPr lang="en-US" sz="4000" dirty="0" err="1">
                <a:latin typeface="#9Slide03 Montserrat" pitchFamily="2" charset="77"/>
              </a:rPr>
              <a:t>từ</a:t>
            </a:r>
            <a:r>
              <a:rPr lang="en-US" sz="4000" dirty="0">
                <a:latin typeface="#9Slide03 Montserrat" pitchFamily="2" charset="77"/>
              </a:rPr>
              <a:t> </a:t>
            </a:r>
            <a:r>
              <a:rPr lang="en-US" sz="4000" dirty="0">
                <a:solidFill>
                  <a:srgbClr val="C00000"/>
                </a:solidFill>
                <a:latin typeface="#9Slide03 Montserrat Medium" pitchFamily="2" charset="77"/>
              </a:rPr>
              <a:t>16 Hz </a:t>
            </a:r>
            <a:r>
              <a:rPr lang="en-US" sz="4000" dirty="0" err="1">
                <a:solidFill>
                  <a:srgbClr val="C00000"/>
                </a:solidFill>
                <a:latin typeface="#9Slide03 Montserrat Medium" pitchFamily="2" charset="77"/>
              </a:rPr>
              <a:t>tới</a:t>
            </a:r>
            <a:r>
              <a:rPr lang="en-US" sz="4000" dirty="0">
                <a:solidFill>
                  <a:srgbClr val="C00000"/>
                </a:solidFill>
                <a:latin typeface="#9Slide03 Montserrat Medium" pitchFamily="2" charset="77"/>
              </a:rPr>
              <a:t> 20 kHz</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âm</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thanh</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nghe</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được</a:t>
            </a:r>
            <a:r>
              <a:rPr lang="en-US" sz="4000" dirty="0">
                <a:solidFill>
                  <a:srgbClr val="C00000"/>
                </a:solidFill>
                <a:latin typeface="#9Slide03 Montserrat Medium" pitchFamily="2" charset="77"/>
              </a:rPr>
              <a:t>.</a:t>
            </a:r>
          </a:p>
        </p:txBody>
      </p:sp>
      <p:sp>
        <p:nvSpPr>
          <p:cNvPr id="41" name="TextBox 40" descr="n252 Fb Thu Huong Pham">
            <a:extLst>
              <a:ext uri="{FF2B5EF4-FFF2-40B4-BE49-F238E27FC236}">
                <a16:creationId xmlns:a16="http://schemas.microsoft.com/office/drawing/2014/main" id="{95605693-D992-B6E6-524E-AEBB7B802B98}"/>
              </a:ext>
            </a:extLst>
          </p:cNvPr>
          <p:cNvSpPr txBox="1"/>
          <p:nvPr/>
        </p:nvSpPr>
        <p:spPr>
          <a:xfrm>
            <a:off x="2029487" y="3505236"/>
            <a:ext cx="3425530" cy="2554545"/>
          </a:xfrm>
          <a:prstGeom prst="rect">
            <a:avLst/>
          </a:prstGeom>
          <a:noFill/>
        </p:spPr>
        <p:txBody>
          <a:bodyPr wrap="square" rtlCol="0">
            <a:spAutoFit/>
          </a:bodyPr>
          <a:lstStyle/>
          <a:p>
            <a:pPr algn="just"/>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solidFill>
                  <a:srgbClr val="C00000"/>
                </a:solidFill>
                <a:latin typeface="#9Slide03 Montserrat Medium" pitchFamily="2" charset="77"/>
              </a:rPr>
              <a:t>nhỏ</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hơn</a:t>
            </a:r>
            <a:r>
              <a:rPr lang="en-US" sz="4000" dirty="0">
                <a:solidFill>
                  <a:srgbClr val="C00000"/>
                </a:solidFill>
                <a:latin typeface="#9Slide03 Montserrat Medium" pitchFamily="2" charset="77"/>
              </a:rPr>
              <a:t> 16 Hz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hạ</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âm</a:t>
            </a:r>
            <a:r>
              <a:rPr lang="en-US" sz="4000" dirty="0">
                <a:latin typeface="#9Slide03 Montserrat" pitchFamily="2" charset="77"/>
              </a:rPr>
              <a:t>.</a:t>
            </a:r>
          </a:p>
        </p:txBody>
      </p:sp>
      <p:sp>
        <p:nvSpPr>
          <p:cNvPr id="42" name="TextBox 41" descr="n252 Fb Thu Huong Pham">
            <a:extLst>
              <a:ext uri="{FF2B5EF4-FFF2-40B4-BE49-F238E27FC236}">
                <a16:creationId xmlns:a16="http://schemas.microsoft.com/office/drawing/2014/main" id="{C92CA1BA-E239-0E80-4065-161C36D86F19}"/>
              </a:ext>
            </a:extLst>
          </p:cNvPr>
          <p:cNvSpPr txBox="1"/>
          <p:nvPr/>
        </p:nvSpPr>
        <p:spPr>
          <a:xfrm>
            <a:off x="12835860" y="3505236"/>
            <a:ext cx="3425530" cy="2554545"/>
          </a:xfrm>
          <a:prstGeom prst="rect">
            <a:avLst/>
          </a:prstGeom>
          <a:noFill/>
        </p:spPr>
        <p:txBody>
          <a:bodyPr wrap="square" rtlCol="0">
            <a:spAutoFit/>
          </a:bodyPr>
          <a:lstStyle/>
          <a:p>
            <a:pPr algn="just"/>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solidFill>
                  <a:srgbClr val="C00000"/>
                </a:solidFill>
                <a:latin typeface="#9Slide03 Montserrat Medium" pitchFamily="2" charset="77"/>
              </a:rPr>
              <a:t>lớn</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hơn</a:t>
            </a:r>
            <a:r>
              <a:rPr lang="en-US" sz="4000" dirty="0">
                <a:solidFill>
                  <a:srgbClr val="C00000"/>
                </a:solidFill>
                <a:latin typeface="#9Slide03 Montserrat Medium" pitchFamily="2" charset="77"/>
              </a:rPr>
              <a:t> 20 kHz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siêu</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âm</a:t>
            </a:r>
            <a:r>
              <a:rPr lang="en-US" sz="4000" dirty="0">
                <a:latin typeface="#9Slide03 Montserrat"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252 Fb Thu Huong Pham"/>
          <p:cNvGrpSpPr/>
          <p:nvPr/>
        </p:nvGrpSpPr>
        <p:grpSpPr>
          <a:xfrm>
            <a:off x="1544531" y="2944053"/>
            <a:ext cx="9305340" cy="6314247"/>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1632770" y="3585763"/>
            <a:ext cx="5134225" cy="5155604"/>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a:off x="1745660" y="2570003"/>
            <a:ext cx="9566291" cy="6491778"/>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252 Fb Thu Huong Pham"/>
          <p:cNvGrpSpPr/>
          <p:nvPr/>
        </p:nvGrpSpPr>
        <p:grpSpPr>
          <a:xfrm>
            <a:off x="11808728" y="3272289"/>
            <a:ext cx="4826713" cy="5324123"/>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grpSp>
        <p:nvGrpSpPr>
          <p:cNvPr id="16" name="Group 16" descr="n252 Fb Thu Huong Pham"/>
          <p:cNvGrpSpPr/>
          <p:nvPr/>
        </p:nvGrpSpPr>
        <p:grpSpPr>
          <a:xfrm rot="2700000">
            <a:off x="1211424" y="1007355"/>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252 Fb Thu Huong Pham"/>
          <p:cNvGrpSpPr/>
          <p:nvPr/>
        </p:nvGrpSpPr>
        <p:grpSpPr>
          <a:xfrm rot="2700000">
            <a:off x="2459140" y="1007355"/>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2" name="Group 22" descr="n252 Fb Thu Huong Pham"/>
          <p:cNvGrpSpPr/>
          <p:nvPr/>
        </p:nvGrpSpPr>
        <p:grpSpPr>
          <a:xfrm rot="2700000">
            <a:off x="15075383" y="1007355"/>
            <a:ext cx="882269" cy="882269"/>
            <a:chOff x="0" y="0"/>
            <a:chExt cx="812800" cy="812800"/>
          </a:xfrm>
        </p:grpSpPr>
        <p:sp>
          <p:nvSpPr>
            <p:cNvPr id="23" name="Freeform 2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4" name="TextBox 2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5" name="Group 25" descr="n252 Fb Thu Huong Pham"/>
          <p:cNvGrpSpPr/>
          <p:nvPr/>
        </p:nvGrpSpPr>
        <p:grpSpPr>
          <a:xfrm rot="2700000">
            <a:off x="16194307" y="1007355"/>
            <a:ext cx="882269" cy="882269"/>
            <a:chOff x="0" y="0"/>
            <a:chExt cx="812800" cy="812800"/>
          </a:xfrm>
        </p:grpSpPr>
        <p:sp>
          <p:nvSpPr>
            <p:cNvPr id="26" name="Freeform 2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7" name="TextBox 2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8" name="Group 28" descr="n252 Fb Thu Huong Pham"/>
          <p:cNvGrpSpPr/>
          <p:nvPr/>
        </p:nvGrpSpPr>
        <p:grpSpPr>
          <a:xfrm>
            <a:off x="3820497" y="783793"/>
            <a:ext cx="10647006" cy="1247716"/>
            <a:chOff x="0" y="0"/>
            <a:chExt cx="1907823" cy="223577"/>
          </a:xfrm>
        </p:grpSpPr>
        <p:sp>
          <p:nvSpPr>
            <p:cNvPr id="29" name="Freeform 29"/>
            <p:cNvSpPr/>
            <p:nvPr/>
          </p:nvSpPr>
          <p:spPr>
            <a:xfrm>
              <a:off x="0" y="0"/>
              <a:ext cx="1907823" cy="223577"/>
            </a:xfrm>
            <a:custGeom>
              <a:avLst/>
              <a:gdLst/>
              <a:ahLst/>
              <a:cxnLst/>
              <a:rect l="l" t="t" r="r" b="b"/>
              <a:pathLst>
                <a:path w="1907823" h="223577">
                  <a:moveTo>
                    <a:pt x="43629" y="0"/>
                  </a:moveTo>
                  <a:lnTo>
                    <a:pt x="1864195" y="0"/>
                  </a:lnTo>
                  <a:cubicBezTo>
                    <a:pt x="1888290" y="0"/>
                    <a:pt x="1907823" y="19533"/>
                    <a:pt x="1907823" y="43629"/>
                  </a:cubicBezTo>
                  <a:lnTo>
                    <a:pt x="1907823" y="179948"/>
                  </a:lnTo>
                  <a:cubicBezTo>
                    <a:pt x="1907823" y="204043"/>
                    <a:pt x="1888290" y="223577"/>
                    <a:pt x="1864195" y="223577"/>
                  </a:cubicBezTo>
                  <a:lnTo>
                    <a:pt x="43629" y="223577"/>
                  </a:lnTo>
                  <a:cubicBezTo>
                    <a:pt x="19533" y="223577"/>
                    <a:pt x="0" y="204043"/>
                    <a:pt x="0" y="179948"/>
                  </a:cubicBezTo>
                  <a:lnTo>
                    <a:pt x="0" y="43629"/>
                  </a:lnTo>
                  <a:cubicBezTo>
                    <a:pt x="0" y="19533"/>
                    <a:pt x="19533" y="0"/>
                    <a:pt x="43629" y="0"/>
                  </a:cubicBezTo>
                  <a:close/>
                </a:path>
              </a:pathLst>
            </a:custGeom>
            <a:solidFill>
              <a:srgbClr val="2B6599"/>
            </a:solidFill>
            <a:ln w="28575" cap="rnd">
              <a:solidFill>
                <a:srgbClr val="000000"/>
              </a:solidFill>
              <a:prstDash val="solid"/>
              <a:round/>
            </a:ln>
          </p:spPr>
          <p:txBody>
            <a:bodyPr/>
            <a:lstStyle/>
            <a:p>
              <a:endParaRPr lang="en-US"/>
            </a:p>
          </p:txBody>
        </p:sp>
        <p:sp>
          <p:nvSpPr>
            <p:cNvPr id="30" name="TextBox 30"/>
            <p:cNvSpPr txBox="1"/>
            <p:nvPr/>
          </p:nvSpPr>
          <p:spPr>
            <a:xfrm>
              <a:off x="0" y="-76200"/>
              <a:ext cx="1907823" cy="299777"/>
            </a:xfrm>
            <a:prstGeom prst="rect">
              <a:avLst/>
            </a:prstGeom>
          </p:spPr>
          <p:txBody>
            <a:bodyPr lIns="50800" tIns="50800" rIns="50800" bIns="50800" rtlCol="0" anchor="ctr"/>
            <a:lstStyle/>
            <a:p>
              <a:pPr algn="ctr">
                <a:lnSpc>
                  <a:spcPts val="9100"/>
                </a:lnSpc>
              </a:pPr>
              <a:endParaRPr/>
            </a:p>
          </p:txBody>
        </p:sp>
      </p:grpSp>
      <p:sp>
        <p:nvSpPr>
          <p:cNvPr id="33" name="TextBox 33" descr="n252 Fb Thu Huong Pham"/>
          <p:cNvSpPr txBox="1"/>
          <p:nvPr/>
        </p:nvSpPr>
        <p:spPr>
          <a:xfrm>
            <a:off x="4088117" y="907589"/>
            <a:ext cx="10111766" cy="934871"/>
          </a:xfrm>
          <a:prstGeom prst="rect">
            <a:avLst/>
          </a:prstGeom>
        </p:spPr>
        <p:txBody>
          <a:bodyPr lIns="0" tIns="0" rIns="0" bIns="0" rtlCol="0" anchor="t">
            <a:spAutoFit/>
          </a:bodyPr>
          <a:lstStyle/>
          <a:p>
            <a:pPr algn="ctr">
              <a:lnSpc>
                <a:spcPts val="7800"/>
              </a:lnSpc>
            </a:pPr>
            <a:r>
              <a:rPr lang="en-US" sz="4800" dirty="0" err="1">
                <a:solidFill>
                  <a:srgbClr val="FFFFFF"/>
                </a:solidFill>
                <a:latin typeface="#9Slide03 Montserrat Medium" pitchFamily="2" charset="77"/>
                <a:ea typeface="TT Firs Neue Bold"/>
                <a:cs typeface="TT Firs Neue Bold"/>
                <a:sym typeface="TT Firs Neue Bold"/>
              </a:rPr>
              <a:t>Trong</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các</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thiết</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bị</a:t>
            </a:r>
            <a:r>
              <a:rPr lang="en-US" sz="4800" dirty="0">
                <a:solidFill>
                  <a:srgbClr val="FFFFFF"/>
                </a:solidFill>
                <a:latin typeface="#9Slide03 Montserrat Medium" pitchFamily="2" charset="77"/>
                <a:ea typeface="TT Firs Neue Bold"/>
                <a:cs typeface="TT Firs Neue Bold"/>
                <a:sym typeface="TT Firs Neue Bold"/>
              </a:rPr>
              <a:t> y </a:t>
            </a:r>
            <a:r>
              <a:rPr lang="en-US" sz="4800" dirty="0" err="1">
                <a:solidFill>
                  <a:srgbClr val="FFFFFF"/>
                </a:solidFill>
                <a:latin typeface="#9Slide03 Montserrat Medium" pitchFamily="2" charset="77"/>
                <a:ea typeface="TT Firs Neue Bold"/>
                <a:cs typeface="TT Firs Neue Bold"/>
                <a:sym typeface="TT Firs Neue Bold"/>
              </a:rPr>
              <a:t>tế</a:t>
            </a:r>
            <a:endParaRPr lang="en-US" sz="4800" dirty="0">
              <a:solidFill>
                <a:srgbClr val="FFFFFF"/>
              </a:solidFill>
              <a:latin typeface="#9Slide03 Montserrat Medium" pitchFamily="2" charset="77"/>
              <a:ea typeface="TT Firs Neue Bold"/>
              <a:cs typeface="TT Firs Neue Bold"/>
              <a:sym typeface="TT Firs Neue Bold"/>
            </a:endParaRPr>
          </a:p>
        </p:txBody>
      </p:sp>
      <p:sp>
        <p:nvSpPr>
          <p:cNvPr id="34" name="TextBox 33" descr="n252 Fb Thu Huong Pham">
            <a:extLst>
              <a:ext uri="{FF2B5EF4-FFF2-40B4-BE49-F238E27FC236}">
                <a16:creationId xmlns:a16="http://schemas.microsoft.com/office/drawing/2014/main" id="{0BE1B622-F4C4-6B17-CEC6-168A5D69D45E}"/>
              </a:ext>
            </a:extLst>
          </p:cNvPr>
          <p:cNvSpPr txBox="1"/>
          <p:nvPr/>
        </p:nvSpPr>
        <p:spPr>
          <a:xfrm>
            <a:off x="2023431" y="3569123"/>
            <a:ext cx="9010749"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sử</a:t>
            </a:r>
            <a:r>
              <a:rPr lang="en-US" sz="4000" dirty="0">
                <a:latin typeface="#9Slide03 Montserrat" pitchFamily="2" charset="77"/>
              </a:rPr>
              <a:t> </a:t>
            </a:r>
            <a:r>
              <a:rPr lang="en-US" sz="4000" dirty="0" err="1">
                <a:latin typeface="#9Slide03 Montserrat" pitchFamily="2" charset="77"/>
              </a:rPr>
              <a:t>dụng</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dải</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cỡ</a:t>
            </a:r>
            <a:r>
              <a:rPr lang="en-US" sz="4000" dirty="0">
                <a:latin typeface="#9Slide03 Montserrat" pitchFamily="2" charset="77"/>
              </a:rPr>
              <a:t> </a:t>
            </a:r>
            <a:r>
              <a:rPr lang="en-US" sz="4000" dirty="0" err="1">
                <a:latin typeface="#9Slide03 Montserrat" pitchFamily="2" charset="77"/>
              </a:rPr>
              <a:t>MHz.</a:t>
            </a:r>
            <a:r>
              <a:rPr lang="en-US" sz="4000" dirty="0">
                <a:latin typeface="#9Slide03 Montserrat" pitchFamily="2" charset="77"/>
              </a:rPr>
              <a:t> </a:t>
            </a:r>
            <a:r>
              <a:rPr lang="en-US" sz="4000" dirty="0" err="1">
                <a:latin typeface="#9Slide03 Montserrat" pitchFamily="2" charset="77"/>
              </a:rPr>
              <a:t>Tốc</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phụ</a:t>
            </a:r>
            <a:r>
              <a:rPr lang="en-US" sz="4000" dirty="0">
                <a:latin typeface="#9Slide03 Montserrat" pitchFamily="2" charset="77"/>
              </a:rPr>
              <a:t> </a:t>
            </a:r>
            <a:r>
              <a:rPr lang="en-US" sz="4000" dirty="0" err="1">
                <a:latin typeface="#9Slide03 Montserrat" pitchFamily="2" charset="77"/>
              </a:rPr>
              <a:t>thuộc</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môi</a:t>
            </a:r>
            <a:r>
              <a:rPr lang="en-US" sz="4000" dirty="0">
                <a:latin typeface="#9Slide03 Montserrat" pitchFamily="2" charset="77"/>
              </a:rPr>
              <a:t> </a:t>
            </a:r>
            <a:r>
              <a:rPr lang="en-US" sz="4000" dirty="0" err="1">
                <a:latin typeface="#9Slide03 Montserrat" pitchFamily="2" charset="77"/>
              </a:rPr>
              <a:t>trường</a:t>
            </a:r>
            <a:r>
              <a:rPr lang="en-US" sz="4000" dirty="0">
                <a:latin typeface="#9Slide03 Montserrat" pitchFamily="2" charset="77"/>
              </a:rPr>
              <a:t> </a:t>
            </a:r>
            <a:r>
              <a:rPr lang="en-US" sz="4000" dirty="0" err="1">
                <a:latin typeface="#9Slide03 Montserrat" pitchFamily="2" charset="77"/>
              </a:rPr>
              <a:t>mà</a:t>
            </a:r>
            <a:r>
              <a:rPr lang="en-US" sz="4000" dirty="0">
                <a:latin typeface="#9Slide03 Montserrat" pitchFamily="2" charset="77"/>
              </a:rPr>
              <a:t> </a:t>
            </a:r>
            <a:r>
              <a:rPr lang="en-US" sz="4000" dirty="0" err="1">
                <a:latin typeface="#9Slide03 Montserrat" pitchFamily="2" charset="77"/>
              </a:rPr>
              <a:t>chúng</a:t>
            </a:r>
            <a:r>
              <a:rPr lang="en-US" sz="4000" dirty="0">
                <a:latin typeface="#9Slide03 Montserrat" pitchFamily="2" charset="77"/>
              </a:rPr>
              <a:t> </a:t>
            </a:r>
            <a:r>
              <a:rPr lang="en-US" sz="4000" dirty="0" err="1">
                <a:latin typeface="#9Slide03 Montserrat" pitchFamily="2" charset="77"/>
              </a:rPr>
              <a:t>truyền</a:t>
            </a:r>
            <a:r>
              <a:rPr lang="en-US" sz="4000" dirty="0">
                <a:latin typeface="#9Slide03 Montserrat" pitchFamily="2" charset="77"/>
              </a:rPr>
              <a:t> qua. </a:t>
            </a:r>
            <a:r>
              <a:rPr lang="en-US" sz="4000" dirty="0" err="1">
                <a:latin typeface="#9Slide03 Montserrat" pitchFamily="2" charset="77"/>
              </a:rPr>
              <a:t>Tốc</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truyền</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qua </a:t>
            </a:r>
            <a:r>
              <a:rPr lang="en-US" sz="4000" dirty="0" err="1">
                <a:latin typeface="#9Slide03 Montserrat" pitchFamily="2" charset="77"/>
              </a:rPr>
              <a:t>mô</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người</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khoảng</a:t>
            </a:r>
            <a:r>
              <a:rPr lang="en-US" sz="4000" dirty="0">
                <a:latin typeface="#9Slide03 Montserrat" pitchFamily="2" charset="77"/>
              </a:rPr>
              <a:t> 1 500 m/s.</a:t>
            </a:r>
          </a:p>
        </p:txBody>
      </p:sp>
      <p:pic>
        <p:nvPicPr>
          <p:cNvPr id="37" name="Picture 36" descr="n252 Fb Thu Huong Pham">
            <a:extLst>
              <a:ext uri="{FF2B5EF4-FFF2-40B4-BE49-F238E27FC236}">
                <a16:creationId xmlns:a16="http://schemas.microsoft.com/office/drawing/2014/main" id="{0A55C6C8-53D1-01C1-B91E-2FD0D0666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740" y="3467101"/>
            <a:ext cx="4648200" cy="495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4" name="Group 4" descr="n252 Fb Thu Huong Pham"/>
          <p:cNvGrpSpPr/>
          <p:nvPr/>
        </p:nvGrpSpPr>
        <p:grpSpPr>
          <a:xfrm>
            <a:off x="860691" y="1790700"/>
            <a:ext cx="6759310" cy="2043657"/>
            <a:chOff x="0" y="0"/>
            <a:chExt cx="645164" cy="265625"/>
          </a:xfrm>
        </p:grpSpPr>
        <p:sp>
          <p:nvSpPr>
            <p:cNvPr id="5" name="Freeform 5"/>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91C5EB"/>
            </a:solidFill>
            <a:ln w="28575" cap="sq">
              <a:solidFill>
                <a:srgbClr val="000000"/>
              </a:solidFill>
              <a:prstDash val="solid"/>
              <a:miter/>
            </a:ln>
          </p:spPr>
          <p:txBody>
            <a:bodyPr/>
            <a:lstStyle/>
            <a:p>
              <a:endParaRPr lang="en-US"/>
            </a:p>
          </p:txBody>
        </p:sp>
        <p:sp>
          <p:nvSpPr>
            <p:cNvPr id="6" name="TextBox 6"/>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457200" y="3288872"/>
            <a:ext cx="7844405" cy="4827344"/>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252 Fb Thu Huong Pham"/>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252 Fb Thu Huong Pham"/>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252 Fb Thu Huong Pham"/>
          <p:cNvGrpSpPr/>
          <p:nvPr/>
        </p:nvGrpSpPr>
        <p:grpSpPr>
          <a:xfrm>
            <a:off x="14541555" y="6663127"/>
            <a:ext cx="3458486" cy="34584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18" name="TextBox 1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19" name="Group 19" descr="n252 Fb Thu Huong Pham"/>
          <p:cNvGrpSpPr/>
          <p:nvPr/>
        </p:nvGrpSpPr>
        <p:grpSpPr>
          <a:xfrm>
            <a:off x="12482878" y="7302804"/>
            <a:ext cx="2386337" cy="238633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3" name="Freeform 23" descr="n252 Fb Thu Huong Pham"/>
          <p:cNvSpPr/>
          <p:nvPr/>
        </p:nvSpPr>
        <p:spPr>
          <a:xfrm>
            <a:off x="8980118" y="2324394"/>
            <a:ext cx="8133989" cy="4065843"/>
          </a:xfrm>
          <a:custGeom>
            <a:avLst/>
            <a:gdLst/>
            <a:ahLst/>
            <a:cxnLst/>
            <a:rect l="l" t="t" r="r" b="b"/>
            <a:pathLst>
              <a:path w="1244496" h="496639">
                <a:moveTo>
                  <a:pt x="22294" y="0"/>
                </a:moveTo>
                <a:lnTo>
                  <a:pt x="1222201" y="0"/>
                </a:lnTo>
                <a:cubicBezTo>
                  <a:pt x="1228114" y="0"/>
                  <a:pt x="1233785" y="2349"/>
                  <a:pt x="1237966" y="6530"/>
                </a:cubicBezTo>
                <a:cubicBezTo>
                  <a:pt x="1242147" y="10711"/>
                  <a:pt x="1244496" y="16382"/>
                  <a:pt x="1244496" y="22294"/>
                </a:cubicBezTo>
                <a:lnTo>
                  <a:pt x="1244496" y="474345"/>
                </a:lnTo>
                <a:cubicBezTo>
                  <a:pt x="1244496" y="480258"/>
                  <a:pt x="1242147" y="485929"/>
                  <a:pt x="1237966" y="490110"/>
                </a:cubicBezTo>
                <a:cubicBezTo>
                  <a:pt x="1233785" y="494291"/>
                  <a:pt x="1228114" y="496639"/>
                  <a:pt x="1222201" y="496639"/>
                </a:cubicBezTo>
                <a:lnTo>
                  <a:pt x="22294" y="496639"/>
                </a:lnTo>
                <a:cubicBezTo>
                  <a:pt x="16382" y="496639"/>
                  <a:pt x="10711" y="494291"/>
                  <a:pt x="6530" y="490110"/>
                </a:cubicBezTo>
                <a:cubicBezTo>
                  <a:pt x="2349" y="485929"/>
                  <a:pt x="0" y="480258"/>
                  <a:pt x="0" y="474345"/>
                </a:cubicBezTo>
                <a:lnTo>
                  <a:pt x="0" y="22294"/>
                </a:lnTo>
                <a:cubicBezTo>
                  <a:pt x="0" y="16382"/>
                  <a:pt x="2349" y="10711"/>
                  <a:pt x="6530" y="6530"/>
                </a:cubicBezTo>
                <a:cubicBezTo>
                  <a:pt x="10711" y="2349"/>
                  <a:pt x="16382" y="0"/>
                  <a:pt x="22294" y="0"/>
                </a:cubicBezTo>
                <a:close/>
              </a:path>
            </a:pathLst>
          </a:custGeom>
          <a:solidFill>
            <a:srgbClr val="D6C3FF">
              <a:lumMod val="40000"/>
              <a:lumOff val="60000"/>
            </a:srgbClr>
          </a:solidFill>
          <a:ln w="28575" cap="sq">
            <a:solidFill>
              <a:srgbClr val="000000"/>
            </a:solidFill>
            <a:prstDash val="solid"/>
            <a:miter/>
          </a:ln>
        </p:spPr>
        <p:txBody>
          <a:bodyPr/>
          <a:lstStyle/>
          <a:p>
            <a:endParaRPr lang="en-US"/>
          </a:p>
        </p:txBody>
      </p:sp>
      <p:sp>
        <p:nvSpPr>
          <p:cNvPr id="24" name="TextBox 24" descr="n252 Fb Thu Huong Pham"/>
          <p:cNvSpPr txBox="1"/>
          <p:nvPr/>
        </p:nvSpPr>
        <p:spPr>
          <a:xfrm>
            <a:off x="10168940" y="2431093"/>
            <a:ext cx="6945167" cy="3196850"/>
          </a:xfrm>
          <a:prstGeom prst="rect">
            <a:avLst/>
          </a:prstGeom>
        </p:spPr>
        <p:txBody>
          <a:bodyPr lIns="50800" tIns="50800" rIns="50800" bIns="50800" rtlCol="0" anchor="ctr"/>
          <a:lstStyle/>
          <a:p>
            <a:pPr algn="ctr">
              <a:lnSpc>
                <a:spcPts val="9100"/>
              </a:lnSpc>
            </a:pPr>
            <a:endParaRPr/>
          </a:p>
        </p:txBody>
      </p:sp>
      <p:sp>
        <p:nvSpPr>
          <p:cNvPr id="25" name="Freeform 25" descr="n252 Fb Thu Huong Pham"/>
          <p:cNvSpPr/>
          <p:nvPr/>
        </p:nvSpPr>
        <p:spPr>
          <a:xfrm>
            <a:off x="15009472" y="7262808"/>
            <a:ext cx="2522653" cy="2426333"/>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descr="n252 Fb Thu Huong Pham"/>
          <p:cNvSpPr/>
          <p:nvPr/>
        </p:nvSpPr>
        <p:spPr>
          <a:xfrm>
            <a:off x="12954000" y="7628012"/>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TextBox 30" descr="n252 Fb Thu Huong Pham">
            <a:extLst>
              <a:ext uri="{FF2B5EF4-FFF2-40B4-BE49-F238E27FC236}">
                <a16:creationId xmlns:a16="http://schemas.microsoft.com/office/drawing/2014/main" id="{2A3F80BF-235C-B1F6-33A2-F8DB460ADBF2}"/>
              </a:ext>
            </a:extLst>
          </p:cNvPr>
          <p:cNvSpPr txBox="1"/>
          <p:nvPr/>
        </p:nvSpPr>
        <p:spPr>
          <a:xfrm>
            <a:off x="686175" y="3542675"/>
            <a:ext cx="7314825" cy="3754874"/>
          </a:xfrm>
          <a:prstGeom prst="rect">
            <a:avLst/>
          </a:prstGeom>
          <a:noFill/>
        </p:spPr>
        <p:txBody>
          <a:bodyPr wrap="square" rtlCol="0">
            <a:spAutoFit/>
          </a:bodyPr>
          <a:lstStyle/>
          <a:p>
            <a:pPr algn="just">
              <a:lnSpc>
                <a:spcPct val="120000"/>
              </a:lnSpc>
            </a:pPr>
            <a:r>
              <a:rPr lang="vi-VN" sz="4000" dirty="0">
                <a:latin typeface="#9Slide03 Montserrat" pitchFamily="2" charset="77"/>
              </a:rPr>
              <a:t>Tốc độ truyền siêu âm trong thạch anh là 5 700 m/s. Tính bước sóng của sóng siêu âm có tần số 2 MHz trong tinh thể thạch anh.</a:t>
            </a:r>
            <a:endParaRPr lang="en-US" sz="4000" dirty="0">
              <a:latin typeface="#9Slide03 Montserrat" pitchFamily="2" charset="77"/>
            </a:endParaRPr>
          </a:p>
        </p:txBody>
      </p:sp>
      <p:sp>
        <p:nvSpPr>
          <p:cNvPr id="32" name="TextBox 31" descr="n252 Fb Thu Huong Pham">
            <a:extLst>
              <a:ext uri="{FF2B5EF4-FFF2-40B4-BE49-F238E27FC236}">
                <a16:creationId xmlns:a16="http://schemas.microsoft.com/office/drawing/2014/main" id="{7F9CC181-EBF9-D37A-6942-B432971ED048}"/>
              </a:ext>
            </a:extLst>
          </p:cNvPr>
          <p:cNvSpPr txBox="1"/>
          <p:nvPr/>
        </p:nvSpPr>
        <p:spPr>
          <a:xfrm>
            <a:off x="9320617" y="2437220"/>
            <a:ext cx="7314825" cy="1538883"/>
          </a:xfrm>
          <a:prstGeom prst="rect">
            <a:avLst/>
          </a:prstGeom>
          <a:noFill/>
        </p:spPr>
        <p:txBody>
          <a:bodyPr wrap="square" rtlCol="0">
            <a:spAutoFit/>
          </a:bodyPr>
          <a:lstStyle/>
          <a:p>
            <a:pPr algn="just">
              <a:lnSpc>
                <a:spcPct val="120000"/>
              </a:lnSpc>
            </a:pPr>
            <a:r>
              <a:rPr lang="vi-VN" sz="4000" dirty="0">
                <a:latin typeface="#9Slide03 Montserrat" pitchFamily="2" charset="77"/>
              </a:rPr>
              <a:t>Bước sóng của sóng âm trong tinh thể thạch anh là:</a:t>
            </a:r>
            <a:endParaRPr lang="en-US" sz="4000" dirty="0">
              <a:latin typeface="#9Slide03 Montserrat" pitchFamily="2" charset="77"/>
            </a:endParaRPr>
          </a:p>
        </p:txBody>
      </p:sp>
      <mc:AlternateContent xmlns:mc="http://schemas.openxmlformats.org/markup-compatibility/2006" xmlns:a14="http://schemas.microsoft.com/office/drawing/2010/main">
        <mc:Choice Requires="a14">
          <p:sp>
            <p:nvSpPr>
              <p:cNvPr id="33" name="TextBox 32" descr="n252 Fb Thu Huong Pham">
                <a:extLst>
                  <a:ext uri="{FF2B5EF4-FFF2-40B4-BE49-F238E27FC236}">
                    <a16:creationId xmlns:a16="http://schemas.microsoft.com/office/drawing/2014/main" id="{103786C8-1DBE-8B38-0283-69D8E4D51FD5}"/>
                  </a:ext>
                </a:extLst>
              </p:cNvPr>
              <p:cNvSpPr txBox="1"/>
              <p:nvPr/>
            </p:nvSpPr>
            <p:spPr>
              <a:xfrm>
                <a:off x="8841950" y="4163661"/>
                <a:ext cx="8272158" cy="1495089"/>
              </a:xfrm>
              <a:prstGeom prst="rect">
                <a:avLst/>
              </a:prstGeom>
              <a:noFill/>
            </p:spPr>
            <p:txBody>
              <a:bodyPr wrap="square" rtlCol="0">
                <a:spAutoFit/>
              </a:bodyPr>
              <a:lstStyle/>
              <a:p>
                <a:pPr algn="just">
                  <a:lnSpc>
                    <a:spcPct val="120000"/>
                  </a:lnSpc>
                </a:pPr>
                <a14:m>
                  <m:oMathPara xmlns:m="http://schemas.openxmlformats.org/officeDocument/2006/math">
                    <m:oMathParaPr>
                      <m:jc m:val="centerGroup"/>
                    </m:oMathParaPr>
                    <m:oMath xmlns:m="http://schemas.openxmlformats.org/officeDocument/2006/math">
                      <m:r>
                        <a:rPr lang="en-US" sz="4000" b="1" i="0" smtClean="0">
                          <a:solidFill>
                            <a:srgbClr val="C00000"/>
                          </a:solidFill>
                          <a:latin typeface="Cambria Math" panose="02040503050406030204" pitchFamily="18" charset="0"/>
                          <a:ea typeface="Cambria Math" panose="02040503050406030204" pitchFamily="18" charset="0"/>
                        </a:rPr>
                        <m:t>𝛌</m:t>
                      </m:r>
                      <m:r>
                        <a:rPr lang="en-US" sz="4000" b="1" i="0" smtClean="0">
                          <a:solidFill>
                            <a:srgbClr val="C00000"/>
                          </a:solidFill>
                          <a:latin typeface="Cambria Math" panose="02040503050406030204" pitchFamily="18" charset="0"/>
                          <a:ea typeface="Cambria Math" panose="02040503050406030204" pitchFamily="18" charset="0"/>
                        </a:rPr>
                        <m:t>=</m:t>
                      </m:r>
                      <m:f>
                        <m:fPr>
                          <m:ctrlPr>
                            <a:rPr lang="en-US" sz="4000" b="1" i="1" smtClean="0">
                              <a:solidFill>
                                <a:srgbClr val="C00000"/>
                              </a:solidFill>
                              <a:latin typeface="Cambria Math" panose="02040503050406030204" pitchFamily="18" charset="0"/>
                              <a:ea typeface="Cambria Math" panose="02040503050406030204" pitchFamily="18" charset="0"/>
                            </a:rPr>
                          </m:ctrlPr>
                        </m:fPr>
                        <m:num>
                          <m:r>
                            <a:rPr lang="en-US" sz="4000" b="1" i="0" smtClean="0">
                              <a:solidFill>
                                <a:srgbClr val="C00000"/>
                              </a:solidFill>
                              <a:latin typeface="Cambria Math" panose="02040503050406030204" pitchFamily="18" charset="0"/>
                              <a:ea typeface="Cambria Math" panose="02040503050406030204" pitchFamily="18" charset="0"/>
                            </a:rPr>
                            <m:t>𝐯</m:t>
                          </m:r>
                        </m:num>
                        <m:den>
                          <m:r>
                            <a:rPr lang="en-US" sz="4000" b="1" i="0" smtClean="0">
                              <a:solidFill>
                                <a:srgbClr val="C00000"/>
                              </a:solidFill>
                              <a:latin typeface="Cambria Math" panose="02040503050406030204" pitchFamily="18" charset="0"/>
                              <a:ea typeface="Cambria Math" panose="02040503050406030204" pitchFamily="18" charset="0"/>
                            </a:rPr>
                            <m:t>𝐟</m:t>
                          </m:r>
                        </m:den>
                      </m:f>
                      <m:r>
                        <a:rPr lang="en-US" sz="4000" b="1" i="0" smtClean="0">
                          <a:solidFill>
                            <a:srgbClr val="C00000"/>
                          </a:solidFill>
                          <a:latin typeface="Cambria Math" panose="02040503050406030204" pitchFamily="18" charset="0"/>
                          <a:ea typeface="Cambria Math" panose="02040503050406030204" pitchFamily="18" charset="0"/>
                        </a:rPr>
                        <m:t>=</m:t>
                      </m:r>
                      <m:f>
                        <m:fPr>
                          <m:ctrlPr>
                            <a:rPr lang="en-US" sz="4000" b="1" i="1" smtClean="0">
                              <a:solidFill>
                                <a:srgbClr val="C00000"/>
                              </a:solidFill>
                              <a:latin typeface="Cambria Math" panose="02040503050406030204" pitchFamily="18" charset="0"/>
                              <a:ea typeface="Cambria Math" panose="02040503050406030204" pitchFamily="18" charset="0"/>
                            </a:rPr>
                          </m:ctrlPr>
                        </m:fPr>
                        <m:num>
                          <m:r>
                            <a:rPr lang="en-US" sz="4000" b="1" i="0" smtClean="0">
                              <a:solidFill>
                                <a:srgbClr val="C00000"/>
                              </a:solidFill>
                              <a:latin typeface="Cambria Math" panose="02040503050406030204" pitchFamily="18" charset="0"/>
                              <a:ea typeface="Cambria Math" panose="02040503050406030204" pitchFamily="18" charset="0"/>
                            </a:rPr>
                            <m:t>𝟓</m:t>
                          </m:r>
                          <m:r>
                            <a:rPr lang="en-US" sz="4000" b="1" i="0" smtClean="0">
                              <a:solidFill>
                                <a:srgbClr val="C00000"/>
                              </a:solidFill>
                              <a:latin typeface="Cambria Math" panose="02040503050406030204" pitchFamily="18" charset="0"/>
                              <a:ea typeface="Cambria Math" panose="02040503050406030204" pitchFamily="18" charset="0"/>
                            </a:rPr>
                            <m:t> </m:t>
                          </m:r>
                          <m:r>
                            <a:rPr lang="en-US" sz="4000" b="1" i="0" smtClean="0">
                              <a:solidFill>
                                <a:srgbClr val="C00000"/>
                              </a:solidFill>
                              <a:latin typeface="Cambria Math" panose="02040503050406030204" pitchFamily="18" charset="0"/>
                              <a:ea typeface="Cambria Math" panose="02040503050406030204" pitchFamily="18" charset="0"/>
                            </a:rPr>
                            <m:t>𝟕𝟎𝟎</m:t>
                          </m:r>
                        </m:num>
                        <m:den>
                          <m:r>
                            <a:rPr lang="en-US" sz="4000" b="1" i="0" smtClean="0">
                              <a:solidFill>
                                <a:srgbClr val="C00000"/>
                              </a:solidFill>
                              <a:latin typeface="Cambria Math" panose="02040503050406030204" pitchFamily="18" charset="0"/>
                              <a:ea typeface="Cambria Math" panose="02040503050406030204" pitchFamily="18" charset="0"/>
                            </a:rPr>
                            <m:t>𝟐</m:t>
                          </m:r>
                          <m:r>
                            <a:rPr lang="en-US" sz="4000" b="1" i="0" smtClean="0">
                              <a:solidFill>
                                <a:srgbClr val="C00000"/>
                              </a:solidFill>
                              <a:latin typeface="Cambria Math" panose="02040503050406030204" pitchFamily="18" charset="0"/>
                              <a:ea typeface="Cambria Math" panose="02040503050406030204" pitchFamily="18" charset="0"/>
                            </a:rPr>
                            <m:t>.</m:t>
                          </m:r>
                          <m:sSup>
                            <m:sSupPr>
                              <m:ctrlPr>
                                <a:rPr lang="en-US" sz="4000" b="1" i="1" smtClean="0">
                                  <a:solidFill>
                                    <a:srgbClr val="C00000"/>
                                  </a:solidFill>
                                  <a:latin typeface="Cambria Math" panose="02040503050406030204" pitchFamily="18" charset="0"/>
                                  <a:ea typeface="Cambria Math" panose="02040503050406030204" pitchFamily="18" charset="0"/>
                                </a:rPr>
                              </m:ctrlPr>
                            </m:sSupPr>
                            <m:e>
                              <m:r>
                                <a:rPr lang="en-US" sz="4000" b="1" i="0" smtClean="0">
                                  <a:solidFill>
                                    <a:srgbClr val="C00000"/>
                                  </a:solidFill>
                                  <a:latin typeface="Cambria Math" panose="02040503050406030204" pitchFamily="18" charset="0"/>
                                  <a:ea typeface="Cambria Math" panose="02040503050406030204" pitchFamily="18" charset="0"/>
                                </a:rPr>
                                <m:t>𝟏𝟎</m:t>
                              </m:r>
                            </m:e>
                            <m:sup>
                              <m:r>
                                <a:rPr lang="en-US" sz="4000" b="1" i="0" smtClean="0">
                                  <a:solidFill>
                                    <a:srgbClr val="C00000"/>
                                  </a:solidFill>
                                  <a:latin typeface="Cambria Math" panose="02040503050406030204" pitchFamily="18" charset="0"/>
                                  <a:ea typeface="Cambria Math" panose="02040503050406030204" pitchFamily="18" charset="0"/>
                                </a:rPr>
                                <m:t>𝟔</m:t>
                              </m:r>
                            </m:sup>
                          </m:sSup>
                        </m:den>
                      </m:f>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𝟐</m:t>
                      </m:r>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𝟖𝟓</m:t>
                      </m:r>
                      <m:r>
                        <a:rPr lang="en-US" sz="4000" b="1" i="0" smtClean="0">
                          <a:solidFill>
                            <a:srgbClr val="C00000"/>
                          </a:solidFill>
                          <a:latin typeface="Cambria Math" panose="02040503050406030204" pitchFamily="18" charset="0"/>
                          <a:ea typeface="Cambria Math" panose="02040503050406030204" pitchFamily="18" charset="0"/>
                        </a:rPr>
                        <m:t>.</m:t>
                      </m:r>
                      <m:sSup>
                        <m:sSupPr>
                          <m:ctrlPr>
                            <a:rPr lang="en-US" sz="4000" b="1" i="1" smtClean="0">
                              <a:solidFill>
                                <a:srgbClr val="C00000"/>
                              </a:solidFill>
                              <a:latin typeface="Cambria Math" panose="02040503050406030204" pitchFamily="18" charset="0"/>
                              <a:ea typeface="Cambria Math" panose="02040503050406030204" pitchFamily="18" charset="0"/>
                            </a:rPr>
                          </m:ctrlPr>
                        </m:sSupPr>
                        <m:e>
                          <m:r>
                            <a:rPr lang="en-US" sz="4000" b="1" i="0" smtClean="0">
                              <a:solidFill>
                                <a:srgbClr val="C00000"/>
                              </a:solidFill>
                              <a:latin typeface="Cambria Math" panose="02040503050406030204" pitchFamily="18" charset="0"/>
                              <a:ea typeface="Cambria Math" panose="02040503050406030204" pitchFamily="18" charset="0"/>
                            </a:rPr>
                            <m:t>𝟏𝟎</m:t>
                          </m:r>
                        </m:e>
                        <m:sup>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𝟑</m:t>
                          </m:r>
                        </m:sup>
                      </m:sSup>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𝐦</m:t>
                      </m:r>
                      <m:r>
                        <a:rPr lang="en-US" sz="4000" b="1" i="0" smtClean="0">
                          <a:solidFill>
                            <a:srgbClr val="C00000"/>
                          </a:solidFill>
                          <a:latin typeface="Cambria Math" panose="02040503050406030204" pitchFamily="18" charset="0"/>
                          <a:ea typeface="Cambria Math" panose="02040503050406030204" pitchFamily="18" charset="0"/>
                        </a:rPr>
                        <m:t>)</m:t>
                      </m:r>
                    </m:oMath>
                  </m:oMathPara>
                </a14:m>
                <a:endParaRPr lang="en-US" sz="4000" b="1" dirty="0">
                  <a:solidFill>
                    <a:srgbClr val="C00000"/>
                  </a:solidFill>
                  <a:latin typeface="#9Slide03 Montserrat Bold" pitchFamily="2" charset="77"/>
                </a:endParaRPr>
              </a:p>
            </p:txBody>
          </p:sp>
        </mc:Choice>
        <mc:Fallback xmlns="">
          <p:sp>
            <p:nvSpPr>
              <p:cNvPr id="33" name="TextBox 32" descr="n252 Fb Thu Huong Pham">
                <a:extLst>
                  <a:ext uri="{FF2B5EF4-FFF2-40B4-BE49-F238E27FC236}">
                    <a16:creationId xmlns:a16="http://schemas.microsoft.com/office/drawing/2014/main" id="{103786C8-1DBE-8B38-0283-69D8E4D51FD5}"/>
                  </a:ext>
                </a:extLst>
              </p:cNvPr>
              <p:cNvSpPr txBox="1">
                <a:spLocks noRot="1" noChangeAspect="1" noMove="1" noResize="1" noEditPoints="1" noAdjustHandles="1" noChangeArrowheads="1" noChangeShapeType="1" noTextEdit="1"/>
              </p:cNvSpPr>
              <p:nvPr/>
            </p:nvSpPr>
            <p:spPr>
              <a:xfrm>
                <a:off x="8841950" y="4163661"/>
                <a:ext cx="8272158" cy="1495089"/>
              </a:xfrm>
              <a:prstGeom prst="rect">
                <a:avLst/>
              </a:prstGeom>
              <a:blipFill>
                <a:blip r:embed="rId6"/>
                <a:stretch>
                  <a:fillRect/>
                </a:stretch>
              </a:blipFill>
            </p:spPr>
            <p:txBody>
              <a:bodyPr/>
              <a:lstStyle/>
              <a:p>
                <a:r>
                  <a:rPr lang="en-US">
                    <a:noFill/>
                  </a:rPr>
                  <a:t> </a:t>
                </a:r>
              </a:p>
            </p:txBody>
          </p:sp>
        </mc:Fallback>
      </mc:AlternateContent>
      <p:sp>
        <p:nvSpPr>
          <p:cNvPr id="35" name="TextBox 34" descr="n252 Fb Thu Huong Pham">
            <a:extLst>
              <a:ext uri="{FF2B5EF4-FFF2-40B4-BE49-F238E27FC236}">
                <a16:creationId xmlns:a16="http://schemas.microsoft.com/office/drawing/2014/main" id="{C64C79C2-FBBB-7BDF-EADA-E2565B6259DD}"/>
              </a:ext>
            </a:extLst>
          </p:cNvPr>
          <p:cNvSpPr txBox="1"/>
          <p:nvPr/>
        </p:nvSpPr>
        <p:spPr>
          <a:xfrm>
            <a:off x="1219200" y="2170784"/>
            <a:ext cx="6019800" cy="830997"/>
          </a:xfrm>
          <a:prstGeom prst="rect">
            <a:avLst/>
          </a:prstGeom>
          <a:noFill/>
        </p:spPr>
        <p:txBody>
          <a:bodyPr wrap="square" rtlCol="0">
            <a:spAutoFit/>
          </a:bodyPr>
          <a:lstStyle/>
          <a:p>
            <a:pPr algn="ctr"/>
            <a:r>
              <a:rPr lang="en-US" sz="4800" b="1" dirty="0">
                <a:solidFill>
                  <a:srgbClr val="C00000"/>
                </a:solidFill>
                <a:latin typeface="#9Slide03 Montserrat Black" pitchFamily="2" charset="77"/>
              </a:rPr>
              <a:t>BÀI TẬP NHANH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DBD"/>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7448759"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252 Fb Thu Huong Pham"/>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252 Fb Thu Huong Pham">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252 Fb Thu Huong Pham">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descr="n252 Fb Thu Huong Pham">
            <a:extLst>
              <a:ext uri="{FF2B5EF4-FFF2-40B4-BE49-F238E27FC236}">
                <a16:creationId xmlns:a16="http://schemas.microsoft.com/office/drawing/2014/main" id="{C74EF1D0-BD42-F5F1-AD66-BDAD440783B2}"/>
              </a:ext>
            </a:extLst>
          </p:cNvPr>
          <p:cNvSpPr txBox="1"/>
          <p:nvPr/>
        </p:nvSpPr>
        <p:spPr>
          <a:xfrm>
            <a:off x="7809557" y="3327619"/>
            <a:ext cx="9377716" cy="3631763"/>
          </a:xfrm>
          <a:prstGeom prst="rect">
            <a:avLst/>
          </a:prstGeom>
          <a:noFill/>
        </p:spPr>
        <p:txBody>
          <a:bodyPr wrap="square" rtlCol="0">
            <a:spAutoFit/>
          </a:bodyPr>
          <a:lstStyle/>
          <a:p>
            <a:pPr algn="ctr"/>
            <a:r>
              <a:rPr lang="en-US" sz="11500" b="1" dirty="0">
                <a:latin typeface="#9Slide03 Montserrat ExtraBold" pitchFamily="2" charset="77"/>
              </a:rPr>
              <a:t>II. </a:t>
            </a:r>
            <a:r>
              <a:rPr lang="en-US" sz="11500" b="1" dirty="0" err="1">
                <a:latin typeface="#9Slide03 Montserrat ExtraBold" pitchFamily="2" charset="77"/>
              </a:rPr>
              <a:t>Cách</a:t>
            </a:r>
            <a:r>
              <a:rPr lang="en-US" sz="11500" b="1" dirty="0">
                <a:latin typeface="#9Slide03 Montserrat ExtraBold" pitchFamily="2" charset="77"/>
              </a:rPr>
              <a:t> </a:t>
            </a:r>
            <a:r>
              <a:rPr lang="en-US" sz="11500" b="1" dirty="0" err="1">
                <a:latin typeface="#9Slide03 Montserrat ExtraBold" pitchFamily="2" charset="77"/>
              </a:rPr>
              <a:t>tạo</a:t>
            </a:r>
            <a:r>
              <a:rPr lang="en-US" sz="11500" b="1" dirty="0">
                <a:latin typeface="#9Slide03 Montserrat ExtraBold" pitchFamily="2" charset="77"/>
              </a:rPr>
              <a:t> </a:t>
            </a:r>
            <a:r>
              <a:rPr lang="en-US" sz="11500" b="1" dirty="0" err="1">
                <a:latin typeface="#9Slide03 Montserrat ExtraBold" pitchFamily="2" charset="77"/>
              </a:rPr>
              <a:t>ra</a:t>
            </a:r>
            <a:r>
              <a:rPr lang="en-US" sz="11500" b="1" dirty="0">
                <a:latin typeface="#9Slide03 Montserrat ExtraBold" pitchFamily="2" charset="77"/>
              </a:rPr>
              <a:t> </a:t>
            </a:r>
            <a:r>
              <a:rPr lang="en-US" sz="11500" b="1" dirty="0" err="1">
                <a:latin typeface="#9Slide03 Montserrat ExtraBold" pitchFamily="2" charset="77"/>
              </a:rPr>
              <a:t>siêu</a:t>
            </a:r>
            <a:r>
              <a:rPr lang="en-US" sz="11500" b="1" dirty="0">
                <a:latin typeface="#9Slide03 Montserrat ExtraBold" pitchFamily="2" charset="77"/>
              </a:rPr>
              <a:t> </a:t>
            </a:r>
            <a:r>
              <a:rPr lang="en-US" sz="11500" b="1" dirty="0" err="1">
                <a:latin typeface="#9Slide03 Montserrat ExtraBold" pitchFamily="2" charset="77"/>
              </a:rPr>
              <a:t>âm</a:t>
            </a:r>
            <a:endParaRPr lang="en-US" sz="11500" b="1" dirty="0">
              <a:latin typeface="#9Slide03 Montserrat ExtraBold" pitchFamily="2" charset="77"/>
            </a:endParaRPr>
          </a:p>
        </p:txBody>
      </p:sp>
      <p:sp>
        <p:nvSpPr>
          <p:cNvPr id="3" name="Oval 2" descr="n252 Fb Thu Huong Pham">
            <a:extLst>
              <a:ext uri="{FF2B5EF4-FFF2-40B4-BE49-F238E27FC236}">
                <a16:creationId xmlns:a16="http://schemas.microsoft.com/office/drawing/2014/main" id="{C90D17E4-6527-84F5-5052-A19F9D0FC005}"/>
              </a:ext>
            </a:extLst>
          </p:cNvPr>
          <p:cNvSpPr>
            <a:spLocks noChangeAspect="1"/>
          </p:cNvSpPr>
          <p:nvPr/>
        </p:nvSpPr>
        <p:spPr>
          <a:xfrm>
            <a:off x="1100727" y="641550"/>
            <a:ext cx="5702558" cy="5702558"/>
          </a:xfrm>
          <a:prstGeom prst="ellipse">
            <a:avLst/>
          </a:prstGeom>
          <a:blipFill dpi="0" rotWithShape="0">
            <a:blip r:embed="rId8">
              <a:extLst>
                <a:ext uri="{28A0092B-C50C-407E-A947-70E740481C1C}">
                  <a14:useLocalDpi xmlns:a14="http://schemas.microsoft.com/office/drawing/2010/main" val="0"/>
                </a:ext>
              </a:extLst>
            </a:blip>
            <a:srcRect/>
            <a:stretch>
              <a:fillRect l="-11204" r="-11204"/>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35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252 Fb Thu Huong Pham"/>
          <p:cNvGrpSpPr/>
          <p:nvPr/>
        </p:nvGrpSpPr>
        <p:grpSpPr>
          <a:xfrm>
            <a:off x="1544531" y="2944053"/>
            <a:ext cx="9305340" cy="6314247"/>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745660" y="2570003"/>
            <a:ext cx="9904972" cy="6491778"/>
            <a:chOff x="0" y="0"/>
            <a:chExt cx="1774859" cy="1163253"/>
          </a:xfrm>
        </p:grpSpPr>
        <p:sp>
          <p:nvSpPr>
            <p:cNvPr id="8" name="Freeform 8"/>
            <p:cNvSpPr/>
            <p:nvPr/>
          </p:nvSpPr>
          <p:spPr>
            <a:xfrm>
              <a:off x="0" y="0"/>
              <a:ext cx="1774859" cy="1163253"/>
            </a:xfrm>
            <a:custGeom>
              <a:avLst/>
              <a:gdLst/>
              <a:ahLst/>
              <a:cxnLst/>
              <a:rect l="l" t="t" r="r" b="b"/>
              <a:pathLst>
                <a:path w="1774859" h="1163253">
                  <a:moveTo>
                    <a:pt x="15632" y="0"/>
                  </a:moveTo>
                  <a:lnTo>
                    <a:pt x="1759227" y="0"/>
                  </a:lnTo>
                  <a:cubicBezTo>
                    <a:pt x="1763373" y="0"/>
                    <a:pt x="1767349" y="1647"/>
                    <a:pt x="1770281" y="4579"/>
                  </a:cubicBezTo>
                  <a:cubicBezTo>
                    <a:pt x="1773212" y="7510"/>
                    <a:pt x="1774859" y="11486"/>
                    <a:pt x="1774859" y="15632"/>
                  </a:cubicBezTo>
                  <a:lnTo>
                    <a:pt x="1774859" y="1147621"/>
                  </a:lnTo>
                  <a:cubicBezTo>
                    <a:pt x="1774859" y="1156254"/>
                    <a:pt x="1767860" y="1163253"/>
                    <a:pt x="1759227" y="1163253"/>
                  </a:cubicBezTo>
                  <a:lnTo>
                    <a:pt x="15632" y="1163253"/>
                  </a:lnTo>
                  <a:cubicBezTo>
                    <a:pt x="11486" y="1163253"/>
                    <a:pt x="7510" y="1161606"/>
                    <a:pt x="4579" y="1158675"/>
                  </a:cubicBezTo>
                  <a:cubicBezTo>
                    <a:pt x="1647" y="1155743"/>
                    <a:pt x="0" y="1151767"/>
                    <a:pt x="0" y="1147621"/>
                  </a:cubicBezTo>
                  <a:lnTo>
                    <a:pt x="0" y="15632"/>
                  </a:lnTo>
                  <a:cubicBezTo>
                    <a:pt x="0" y="6999"/>
                    <a:pt x="6999" y="0"/>
                    <a:pt x="15632"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774859" cy="1239453"/>
            </a:xfrm>
            <a:prstGeom prst="rect">
              <a:avLst/>
            </a:prstGeom>
          </p:spPr>
          <p:txBody>
            <a:bodyPr lIns="50800" tIns="50800" rIns="50800" bIns="50800" rtlCol="0" anchor="ctr"/>
            <a:lstStyle/>
            <a:p>
              <a:pPr algn="ctr">
                <a:lnSpc>
                  <a:spcPts val="9100"/>
                </a:lnSpc>
              </a:pPr>
              <a:endParaRPr/>
            </a:p>
          </p:txBody>
        </p:sp>
      </p:grpSp>
      <p:grpSp>
        <p:nvGrpSpPr>
          <p:cNvPr id="22" name="Group 22" descr="n252 Fb Thu Huong Pham"/>
          <p:cNvGrpSpPr/>
          <p:nvPr/>
        </p:nvGrpSpPr>
        <p:grpSpPr>
          <a:xfrm>
            <a:off x="1371600" y="783793"/>
            <a:ext cx="15544800" cy="1247716"/>
            <a:chOff x="0" y="0"/>
            <a:chExt cx="1907823" cy="223577"/>
          </a:xfrm>
        </p:grpSpPr>
        <p:sp>
          <p:nvSpPr>
            <p:cNvPr id="23" name="Freeform 23"/>
            <p:cNvSpPr/>
            <p:nvPr/>
          </p:nvSpPr>
          <p:spPr>
            <a:xfrm>
              <a:off x="0" y="0"/>
              <a:ext cx="1907823" cy="223577"/>
            </a:xfrm>
            <a:custGeom>
              <a:avLst/>
              <a:gdLst/>
              <a:ahLst/>
              <a:cxnLst/>
              <a:rect l="l" t="t" r="r" b="b"/>
              <a:pathLst>
                <a:path w="1907823" h="223577">
                  <a:moveTo>
                    <a:pt x="43629" y="0"/>
                  </a:moveTo>
                  <a:lnTo>
                    <a:pt x="1864195" y="0"/>
                  </a:lnTo>
                  <a:cubicBezTo>
                    <a:pt x="1888290" y="0"/>
                    <a:pt x="1907823" y="19533"/>
                    <a:pt x="1907823" y="43629"/>
                  </a:cubicBezTo>
                  <a:lnTo>
                    <a:pt x="1907823" y="179948"/>
                  </a:lnTo>
                  <a:cubicBezTo>
                    <a:pt x="1907823" y="204043"/>
                    <a:pt x="1888290" y="223577"/>
                    <a:pt x="1864195" y="223577"/>
                  </a:cubicBezTo>
                  <a:lnTo>
                    <a:pt x="43629" y="223577"/>
                  </a:lnTo>
                  <a:cubicBezTo>
                    <a:pt x="19533" y="223577"/>
                    <a:pt x="0" y="204043"/>
                    <a:pt x="0" y="179948"/>
                  </a:cubicBezTo>
                  <a:lnTo>
                    <a:pt x="0" y="43629"/>
                  </a:lnTo>
                  <a:cubicBezTo>
                    <a:pt x="0" y="19533"/>
                    <a:pt x="19533" y="0"/>
                    <a:pt x="43629" y="0"/>
                  </a:cubicBezTo>
                  <a:close/>
                </a:path>
              </a:pathLst>
            </a:custGeom>
            <a:solidFill>
              <a:srgbClr val="2B6599"/>
            </a:solidFill>
            <a:ln w="28575" cap="rnd">
              <a:solidFill>
                <a:srgbClr val="000000"/>
              </a:solidFill>
              <a:prstDash val="solid"/>
              <a:round/>
            </a:ln>
          </p:spPr>
          <p:txBody>
            <a:bodyPr/>
            <a:lstStyle/>
            <a:p>
              <a:endParaRPr lang="en-US"/>
            </a:p>
          </p:txBody>
        </p:sp>
        <p:sp>
          <p:nvSpPr>
            <p:cNvPr id="24" name="TextBox 24"/>
            <p:cNvSpPr txBox="1"/>
            <p:nvPr/>
          </p:nvSpPr>
          <p:spPr>
            <a:xfrm>
              <a:off x="0" y="-76200"/>
              <a:ext cx="1907823" cy="299777"/>
            </a:xfrm>
            <a:prstGeom prst="rect">
              <a:avLst/>
            </a:prstGeom>
          </p:spPr>
          <p:txBody>
            <a:bodyPr lIns="50800" tIns="50800" rIns="50800" bIns="50800" rtlCol="0" anchor="ctr"/>
            <a:lstStyle/>
            <a:p>
              <a:pPr algn="ctr">
                <a:lnSpc>
                  <a:spcPts val="9100"/>
                </a:lnSpc>
              </a:pPr>
              <a:endParaRPr/>
            </a:p>
          </p:txBody>
        </p:sp>
      </p:grpSp>
      <p:sp>
        <p:nvSpPr>
          <p:cNvPr id="25" name="TextBox 25" descr="n252 Fb Thu Huong Pham"/>
          <p:cNvSpPr txBox="1"/>
          <p:nvPr/>
        </p:nvSpPr>
        <p:spPr>
          <a:xfrm>
            <a:off x="1762330" y="907589"/>
            <a:ext cx="14763340" cy="957955"/>
          </a:xfrm>
          <a:prstGeom prst="rect">
            <a:avLst/>
          </a:prstGeom>
        </p:spPr>
        <p:txBody>
          <a:bodyPr wrap="square" lIns="0" tIns="0" rIns="0" bIns="0" rtlCol="0" anchor="t">
            <a:spAutoFit/>
          </a:bodyPr>
          <a:lstStyle/>
          <a:p>
            <a:pPr algn="ctr">
              <a:lnSpc>
                <a:spcPts val="7800"/>
              </a:lnSpc>
            </a:pPr>
            <a:r>
              <a:rPr lang="en-US" sz="4800" dirty="0" err="1">
                <a:solidFill>
                  <a:srgbClr val="FFFFFF"/>
                </a:solidFill>
                <a:latin typeface="#9Slide03 Montserrat Medium" pitchFamily="2" charset="77"/>
                <a:ea typeface="TT Firs Neue Bold"/>
                <a:cs typeface="TT Firs Neue Bold"/>
                <a:sym typeface="TT Firs Neue Bold"/>
              </a:rPr>
              <a:t>Siêu</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âm</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được</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tạo</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ra</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bởi</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sự</a:t>
            </a:r>
            <a:r>
              <a:rPr lang="en-US" sz="4800" dirty="0">
                <a:solidFill>
                  <a:srgbClr val="FFFFFF"/>
                </a:solidFill>
                <a:latin typeface="#9Slide03 Montserrat Medium" pitchFamily="2" charset="77"/>
                <a:ea typeface="TT Firs Neue Bold"/>
                <a:cs typeface="TT Firs Neue Bold"/>
                <a:sym typeface="TT Firs Neue Bold"/>
              </a:rPr>
              <a:t> rung </a:t>
            </a:r>
            <a:r>
              <a:rPr lang="en-US" sz="4800" dirty="0" err="1">
                <a:solidFill>
                  <a:srgbClr val="FFFFFF"/>
                </a:solidFill>
                <a:latin typeface="#9Slide03 Montserrat Medium" pitchFamily="2" charset="77"/>
                <a:ea typeface="TT Firs Neue Bold"/>
                <a:cs typeface="TT Firs Neue Bold"/>
                <a:sym typeface="TT Firs Neue Bold"/>
              </a:rPr>
              <a:t>động</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âm</a:t>
            </a:r>
            <a:r>
              <a:rPr lang="en-US" sz="4800" dirty="0">
                <a:solidFill>
                  <a:srgbClr val="FFFFFF"/>
                </a:solidFill>
                <a:latin typeface="#9Slide03 Montserrat Medium" pitchFamily="2" charset="77"/>
                <a:ea typeface="TT Firs Neue Bold"/>
                <a:cs typeface="TT Firs Neue Bold"/>
                <a:sym typeface="TT Firs Neue Bold"/>
              </a:rPr>
              <a:t>.</a:t>
            </a:r>
          </a:p>
        </p:txBody>
      </p:sp>
      <p:sp>
        <p:nvSpPr>
          <p:cNvPr id="33" name="TextBox 32" descr="n252 Fb Thu Huong Pham">
            <a:extLst>
              <a:ext uri="{FF2B5EF4-FFF2-40B4-BE49-F238E27FC236}">
                <a16:creationId xmlns:a16="http://schemas.microsoft.com/office/drawing/2014/main" id="{DDE1D68C-2ED9-09C0-4CB8-71126B01E72B}"/>
              </a:ext>
            </a:extLst>
          </p:cNvPr>
          <p:cNvSpPr txBox="1"/>
          <p:nvPr/>
        </p:nvSpPr>
        <p:spPr>
          <a:xfrm>
            <a:off x="2133600" y="3086100"/>
            <a:ext cx="8915400" cy="3754874"/>
          </a:xfrm>
          <a:prstGeom prst="rect">
            <a:avLst/>
          </a:prstGeom>
          <a:noFill/>
        </p:spPr>
        <p:txBody>
          <a:bodyPr wrap="square" rtlCol="0">
            <a:spAutoFit/>
          </a:bodyPr>
          <a:lstStyle/>
          <a:p>
            <a:pPr algn="just">
              <a:lnSpc>
                <a:spcPct val="120000"/>
              </a:lnSpc>
            </a:pPr>
            <a:r>
              <a:rPr lang="en-US" sz="4000" dirty="0" err="1">
                <a:latin typeface="#9Slide03 Montserrat" pitchFamily="2" charset="77"/>
              </a:rPr>
              <a:t>Thông</a:t>
            </a:r>
            <a:r>
              <a:rPr lang="en-US" sz="4000" dirty="0">
                <a:latin typeface="#9Slide03 Montserrat" pitchFamily="2" charset="77"/>
              </a:rPr>
              <a:t> </a:t>
            </a:r>
            <a:r>
              <a:rPr lang="en-US" sz="4000" dirty="0" err="1">
                <a:latin typeface="#9Slide03 Montserrat" pitchFamily="2" charset="77"/>
              </a:rPr>
              <a:t>thường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tạo</a:t>
            </a:r>
            <a:r>
              <a:rPr lang="en-US" sz="4000" dirty="0">
                <a:latin typeface="#9Slide03 Montserrat" pitchFamily="2" charset="77"/>
              </a:rPr>
              <a:t> </a:t>
            </a:r>
            <a:r>
              <a:rPr lang="en-US" sz="4000" dirty="0" err="1">
                <a:latin typeface="#9Slide03 Montserrat" pitchFamily="2" charset="77"/>
              </a:rPr>
              <a:t>ra</a:t>
            </a:r>
            <a:r>
              <a:rPr lang="en-US" sz="4000" dirty="0">
                <a:latin typeface="#9Slide03 Montserrat" pitchFamily="2" charset="77"/>
              </a:rPr>
              <a:t> </a:t>
            </a:r>
            <a:r>
              <a:rPr lang="en-US" sz="4000" dirty="0" err="1">
                <a:latin typeface="#9Slide03 Montserrat" pitchFamily="2" charset="77"/>
              </a:rPr>
              <a:t>bằng</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bộ</a:t>
            </a:r>
            <a:r>
              <a:rPr lang="en-US" sz="4000" dirty="0">
                <a:latin typeface="#9Slide03 Montserrat" pitchFamily="2" charset="77"/>
              </a:rPr>
              <a:t> </a:t>
            </a:r>
            <a:r>
              <a:rPr lang="en-US" sz="4000" dirty="0" err="1">
                <a:latin typeface="#9Slide03 Montserrat" pitchFamily="2" charset="77"/>
              </a:rPr>
              <a:t>biến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Đây</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linh</a:t>
            </a:r>
            <a:r>
              <a:rPr lang="en-US" sz="4000" dirty="0">
                <a:latin typeface="#9Slide03 Montserrat" pitchFamily="2" charset="77"/>
              </a:rPr>
              <a:t> </a:t>
            </a:r>
            <a:r>
              <a:rPr lang="en-US" sz="4000" dirty="0" err="1">
                <a:latin typeface="#9Slide03 Montserrat" pitchFamily="2" charset="77"/>
              </a:rPr>
              <a:t>kiện</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chức</a:t>
            </a:r>
            <a:r>
              <a:rPr lang="en-US" sz="4000" dirty="0">
                <a:latin typeface="#9Slide03 Montserrat" pitchFamily="2" charset="77"/>
              </a:rPr>
              <a:t> </a:t>
            </a:r>
            <a:r>
              <a:rPr lang="en-US" sz="4000" dirty="0" err="1">
                <a:latin typeface="#9Slide03 Montserrat" pitchFamily="2" charset="77"/>
              </a:rPr>
              <a:t>năng</a:t>
            </a:r>
            <a:r>
              <a:rPr lang="en-US" sz="4000" dirty="0">
                <a:latin typeface="#9Slide03 Montserrat" pitchFamily="2" charset="77"/>
              </a:rPr>
              <a:t> </a:t>
            </a:r>
            <a:r>
              <a:rPr lang="en-US" sz="4000" dirty="0" err="1">
                <a:latin typeface="#9Slide03 Montserrat" pitchFamily="2" charset="77"/>
              </a:rPr>
              <a:t>biển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dao</a:t>
            </a:r>
            <a:r>
              <a:rPr lang="en-US" sz="4000" dirty="0">
                <a:latin typeface="#9Slide03 Montserrat" pitchFamily="2" charset="77"/>
              </a:rPr>
              <a:t> </a:t>
            </a:r>
            <a:r>
              <a:rPr lang="en-US" sz="4000" dirty="0" err="1">
                <a:latin typeface="#9Slide03 Montserrat" pitchFamily="2" charset="77"/>
              </a:rPr>
              <a:t>động</a:t>
            </a:r>
            <a:r>
              <a:rPr lang="en-US" sz="4000" dirty="0">
                <a:latin typeface="#9Slide03 Montserrat" pitchFamily="2" charset="77"/>
              </a:rPr>
              <a:t> </a:t>
            </a:r>
            <a:r>
              <a:rPr lang="en-US" sz="4000" dirty="0" err="1">
                <a:latin typeface="#9Slide03 Montserrat" pitchFamily="2" charset="77"/>
              </a:rPr>
              <a:t>thành</a:t>
            </a:r>
            <a:r>
              <a:rPr lang="en-US" sz="4000" dirty="0">
                <a:latin typeface="#9Slide03 Montserrat" pitchFamily="2" charset="77"/>
              </a:rPr>
              <a:t> </a:t>
            </a:r>
            <a:r>
              <a:rPr lang="en-US" sz="4000" dirty="0" err="1">
                <a:latin typeface="#9Slide03 Montserrat" pitchFamily="2" charset="77"/>
              </a:rPr>
              <a:t>dao</a:t>
            </a:r>
            <a:r>
              <a:rPr lang="en-US" sz="4000" dirty="0">
                <a:latin typeface="#9Slide03 Montserrat" pitchFamily="2" charset="77"/>
              </a:rPr>
              <a:t> </a:t>
            </a:r>
            <a:r>
              <a:rPr lang="en-US" sz="4000" dirty="0" err="1">
                <a:latin typeface="#9Slide03 Montserrat" pitchFamily="2" charset="77"/>
              </a:rPr>
              <a:t>động</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cùng</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a:t>
            </a:r>
          </a:p>
        </p:txBody>
      </p:sp>
      <p:pic>
        <p:nvPicPr>
          <p:cNvPr id="35" name="Picture 34" descr="n252 Fb Thu Huong Pham">
            <a:extLst>
              <a:ext uri="{FF2B5EF4-FFF2-40B4-BE49-F238E27FC236}">
                <a16:creationId xmlns:a16="http://schemas.microsoft.com/office/drawing/2014/main" id="{A8CB62BD-E79F-8CD6-2B72-D6B1042D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0429" y="2456758"/>
            <a:ext cx="3933040" cy="3933040"/>
          </a:xfrm>
          <a:prstGeom prst="rect">
            <a:avLst/>
          </a:prstGeom>
        </p:spPr>
      </p:pic>
      <p:pic>
        <p:nvPicPr>
          <p:cNvPr id="37" name="Picture 36" descr="n252 Fb Thu Huong Pham">
            <a:extLst>
              <a:ext uri="{FF2B5EF4-FFF2-40B4-BE49-F238E27FC236}">
                <a16:creationId xmlns:a16="http://schemas.microsoft.com/office/drawing/2014/main" id="{1D6E1645-0442-A113-CA4E-FC2108B82CB0}"/>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40625" r="26041" b="11256"/>
          <a:stretch/>
        </p:blipFill>
        <p:spPr>
          <a:xfrm>
            <a:off x="12338549" y="6409792"/>
            <a:ext cx="5099548" cy="3519978"/>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252 Fb Thu Huong Pham"/>
          <p:cNvGrpSpPr/>
          <p:nvPr/>
        </p:nvGrpSpPr>
        <p:grpSpPr>
          <a:xfrm>
            <a:off x="228600" y="571500"/>
            <a:ext cx="9811740" cy="6990972"/>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0997776" y="1980147"/>
            <a:ext cx="6874696" cy="79691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a:off x="415528" y="247272"/>
            <a:ext cx="10086892" cy="7187530"/>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252 Fb Thu Huong Pham"/>
          <p:cNvGrpSpPr/>
          <p:nvPr/>
        </p:nvGrpSpPr>
        <p:grpSpPr>
          <a:xfrm>
            <a:off x="11199167" y="1612542"/>
            <a:ext cx="6462939" cy="8229599"/>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TextBox 33" descr="n252 Fb Thu Huong Pham">
            <a:extLst>
              <a:ext uri="{FF2B5EF4-FFF2-40B4-BE49-F238E27FC236}">
                <a16:creationId xmlns:a16="http://schemas.microsoft.com/office/drawing/2014/main" id="{BAE3D221-412D-A068-5D16-DB5B0B1374AE}"/>
              </a:ext>
            </a:extLst>
          </p:cNvPr>
          <p:cNvSpPr txBox="1"/>
          <p:nvPr/>
        </p:nvSpPr>
        <p:spPr>
          <a:xfrm>
            <a:off x="11409533" y="3242849"/>
            <a:ext cx="6040267" cy="4718215"/>
          </a:xfrm>
          <a:prstGeom prst="rect">
            <a:avLst/>
          </a:prstGeom>
          <a:noFill/>
        </p:spPr>
        <p:txBody>
          <a:bodyPr wrap="square" rtlCol="0">
            <a:spAutoFit/>
          </a:bodyPr>
          <a:lstStyle/>
          <a:p>
            <a:pPr algn="just">
              <a:lnSpc>
                <a:spcPct val="120000"/>
              </a:lnSpc>
            </a:pPr>
            <a:r>
              <a:rPr lang="en-US" sz="3600" dirty="0" err="1">
                <a:latin typeface="#9Slide03 Montserrat" pitchFamily="2" charset="77"/>
              </a:rPr>
              <a:t>Bộ</a:t>
            </a:r>
            <a:r>
              <a:rPr lang="en-US" sz="3600" dirty="0">
                <a:latin typeface="#9Slide03 Montserrat" pitchFamily="2" charset="77"/>
              </a:rPr>
              <a:t> </a:t>
            </a:r>
            <a:r>
              <a:rPr lang="en-US" sz="3600" dirty="0" err="1">
                <a:latin typeface="#9Slide03 Montserrat" pitchFamily="2" charset="77"/>
              </a:rPr>
              <a:t>biến</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thường</a:t>
            </a:r>
            <a:r>
              <a:rPr lang="en-US" sz="3600" dirty="0">
                <a:latin typeface="#9Slide03 Montserrat" pitchFamily="2" charset="77"/>
              </a:rPr>
              <a:t> </a:t>
            </a:r>
            <a:r>
              <a:rPr lang="en-US" sz="3600" dirty="0" err="1">
                <a:latin typeface="#9Slide03 Montserrat" pitchFamily="2" charset="77"/>
              </a:rPr>
              <a:t>làm</a:t>
            </a:r>
            <a:r>
              <a:rPr lang="en-US" sz="3600" dirty="0">
                <a:latin typeface="#9Slide03 Montserrat" pitchFamily="2" charset="77"/>
              </a:rPr>
              <a:t> </a:t>
            </a:r>
            <a:r>
              <a:rPr lang="en-US" sz="3600" dirty="0" err="1">
                <a:latin typeface="#9Slide03 Montserrat" pitchFamily="2" charset="77"/>
              </a:rPr>
              <a:t>bằng</a:t>
            </a:r>
            <a:r>
              <a:rPr lang="en-US" sz="3600" dirty="0">
                <a:latin typeface="#9Slide03 Montserrat" pitchFamily="2" charset="77"/>
              </a:rPr>
              <a:t> </a:t>
            </a:r>
            <a:r>
              <a:rPr lang="en-US" sz="3600" dirty="0" err="1">
                <a:latin typeface="#9Slide03 Montserrat" pitchFamily="2" charset="77"/>
              </a:rPr>
              <a:t>thạch</a:t>
            </a:r>
            <a:r>
              <a:rPr lang="en-US" sz="3600" dirty="0">
                <a:latin typeface="#9Slide03 Montserrat" pitchFamily="2" charset="77"/>
              </a:rPr>
              <a:t> </a:t>
            </a:r>
            <a:r>
              <a:rPr lang="en-US" sz="3600" dirty="0" err="1">
                <a:latin typeface="#9Slide03 Montserrat" pitchFamily="2" charset="77"/>
              </a:rPr>
              <a:t>anh</a:t>
            </a:r>
            <a:r>
              <a:rPr lang="en-US" sz="3600" dirty="0">
                <a:latin typeface="#9Slide03 Montserrat" pitchFamily="2" charset="77"/>
              </a:rPr>
              <a:t> </a:t>
            </a:r>
            <a:r>
              <a:rPr lang="en-US" sz="3600" dirty="0" err="1">
                <a:latin typeface="#9Slide03 Montserrat" pitchFamily="2" charset="77"/>
              </a:rPr>
              <a:t>hoặc</a:t>
            </a:r>
            <a:r>
              <a:rPr lang="en-US" sz="3600" dirty="0">
                <a:latin typeface="#9Slide03 Montserrat" pitchFamily="2" charset="77"/>
              </a:rPr>
              <a:t> </a:t>
            </a:r>
            <a:r>
              <a:rPr lang="en-US" sz="3600" dirty="0" err="1">
                <a:latin typeface="#9Slide03 Montserrat" pitchFamily="2" charset="77"/>
              </a:rPr>
              <a:t>gốm</a:t>
            </a:r>
            <a:r>
              <a:rPr lang="en-US" sz="3600" dirty="0">
                <a:latin typeface="#9Slide03 Montserrat" pitchFamily="2" charset="77"/>
              </a:rPr>
              <a:t> </a:t>
            </a:r>
            <a:r>
              <a:rPr lang="en-US" sz="3600" dirty="0" err="1">
                <a:latin typeface="#9Slide03 Montserrat" pitchFamily="2" charset="77"/>
              </a:rPr>
              <a:t>áp</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Những</a:t>
            </a:r>
            <a:r>
              <a:rPr lang="en-US" sz="3600" dirty="0">
                <a:latin typeface="#9Slide03 Montserrat" pitchFamily="2" charset="77"/>
              </a:rPr>
              <a:t> </a:t>
            </a:r>
            <a:r>
              <a:rPr lang="en-US" sz="3600" dirty="0" err="1">
                <a:latin typeface="#9Slide03 Montserrat" pitchFamily="2" charset="77"/>
              </a:rPr>
              <a:t>vật</a:t>
            </a:r>
            <a:r>
              <a:rPr lang="en-US" sz="3600" dirty="0">
                <a:latin typeface="#9Slide03 Montserrat" pitchFamily="2" charset="77"/>
              </a:rPr>
              <a:t> </a:t>
            </a:r>
            <a:r>
              <a:rPr lang="en-US" sz="3600" dirty="0" err="1">
                <a:latin typeface="#9Slide03 Montserrat" pitchFamily="2" charset="77"/>
              </a:rPr>
              <a:t>liệu</a:t>
            </a:r>
            <a:r>
              <a:rPr lang="en-US" sz="3600" dirty="0">
                <a:latin typeface="#9Slide03 Montserrat" pitchFamily="2" charset="77"/>
              </a:rPr>
              <a:t> </a:t>
            </a:r>
            <a:r>
              <a:rPr lang="en-US" sz="3600" dirty="0" err="1">
                <a:latin typeface="#9Slide03 Montserrat" pitchFamily="2" charset="77"/>
              </a:rPr>
              <a:t>này</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tính</a:t>
            </a:r>
            <a:r>
              <a:rPr lang="en-US" sz="3600" dirty="0">
                <a:latin typeface="#9Slide03 Montserrat" pitchFamily="2" charset="77"/>
              </a:rPr>
              <a:t> </a:t>
            </a:r>
            <a:r>
              <a:rPr lang="en-US" sz="3600" dirty="0" err="1">
                <a:latin typeface="#9Slide03 Montserrat" pitchFamily="2" charset="77"/>
              </a:rPr>
              <a:t>chất</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biệt</a:t>
            </a:r>
            <a:r>
              <a:rPr lang="en-US" sz="3600" dirty="0">
                <a:latin typeface="#9Slide03 Montserrat" pitchFamily="2" charset="77"/>
              </a:rPr>
              <a:t> </a:t>
            </a:r>
            <a:r>
              <a:rPr lang="en-US" sz="3600" dirty="0" err="1">
                <a:latin typeface="#9Slide03 Montserrat" pitchFamily="2" charset="77"/>
              </a:rPr>
              <a:t>là</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co </a:t>
            </a:r>
            <a:r>
              <a:rPr lang="en-US" sz="3600" dirty="0" err="1">
                <a:latin typeface="#9Slide03 Montserrat" pitchFamily="2" charset="77"/>
              </a:rPr>
              <a:t>dãn</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a:t>
            </a:r>
          </a:p>
        </p:txBody>
      </p:sp>
      <p:pic>
        <p:nvPicPr>
          <p:cNvPr id="36" name="Picture 35" descr="n252 Fb Thu Huong Pham">
            <a:extLst>
              <a:ext uri="{FF2B5EF4-FFF2-40B4-BE49-F238E27FC236}">
                <a16:creationId xmlns:a16="http://schemas.microsoft.com/office/drawing/2014/main" id="{B5C4CD23-4476-761A-C201-F0E0C745ED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511377" y="1507821"/>
            <a:ext cx="9895194" cy="4094136"/>
          </a:xfrm>
          <a:prstGeom prst="rect">
            <a:avLst/>
          </a:prstGeom>
        </p:spPr>
      </p:pic>
    </p:spTree>
    <p:extLst>
      <p:ext uri="{BB962C8B-B14F-4D97-AF65-F5344CB8AC3E}">
        <p14:creationId xmlns:p14="http://schemas.microsoft.com/office/powerpoint/2010/main" val="21445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252 Fb Thu Huong Pham"/>
          <p:cNvGrpSpPr/>
          <p:nvPr/>
        </p:nvGrpSpPr>
        <p:grpSpPr>
          <a:xfrm>
            <a:off x="228600" y="571500"/>
            <a:ext cx="9811740" cy="6990972"/>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0997776" y="1980147"/>
            <a:ext cx="6874696" cy="79691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a:off x="415528" y="247272"/>
            <a:ext cx="10086892" cy="7187530"/>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252 Fb Thu Huong Pham"/>
          <p:cNvGrpSpPr/>
          <p:nvPr/>
        </p:nvGrpSpPr>
        <p:grpSpPr>
          <a:xfrm>
            <a:off x="11199167" y="1612542"/>
            <a:ext cx="6462939" cy="8229599"/>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TextBox 33" descr="n252 Fb Thu Huong Pham">
            <a:extLst>
              <a:ext uri="{FF2B5EF4-FFF2-40B4-BE49-F238E27FC236}">
                <a16:creationId xmlns:a16="http://schemas.microsoft.com/office/drawing/2014/main" id="{BAE3D221-412D-A068-5D16-DB5B0B1374AE}"/>
              </a:ext>
            </a:extLst>
          </p:cNvPr>
          <p:cNvSpPr txBox="1"/>
          <p:nvPr/>
        </p:nvSpPr>
        <p:spPr>
          <a:xfrm>
            <a:off x="11409533" y="2038639"/>
            <a:ext cx="6040267" cy="7377404"/>
          </a:xfrm>
          <a:prstGeom prst="rect">
            <a:avLst/>
          </a:prstGeom>
          <a:noFill/>
        </p:spPr>
        <p:txBody>
          <a:bodyPr wrap="square" rtlCol="0">
            <a:spAutoFit/>
          </a:bodyPr>
          <a:lstStyle/>
          <a:p>
            <a:pPr algn="just">
              <a:lnSpc>
                <a:spcPct val="120000"/>
              </a:lnSpc>
            </a:pPr>
            <a:r>
              <a:rPr lang="en-US" sz="3600" dirty="0" err="1">
                <a:latin typeface="#9Slide03 Montserrat" pitchFamily="2" charset="77"/>
              </a:rPr>
              <a:t>Nếu</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một</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vật</a:t>
            </a:r>
            <a:r>
              <a:rPr lang="en-US" sz="3600" dirty="0">
                <a:latin typeface="#9Slide03 Montserrat" pitchFamily="2" charset="77"/>
              </a:rPr>
              <a:t> </a:t>
            </a:r>
            <a:r>
              <a:rPr lang="en-US" sz="3600" dirty="0" err="1">
                <a:latin typeface="#9Slide03 Montserrat" pitchFamily="2" charset="77"/>
              </a:rPr>
              <a:t>liệu</a:t>
            </a:r>
            <a:r>
              <a:rPr lang="en-US" sz="3600" dirty="0">
                <a:latin typeface="#9Slide03 Montserrat" pitchFamily="2" charset="77"/>
              </a:rPr>
              <a:t> </a:t>
            </a:r>
            <a:r>
              <a:rPr lang="en-US" sz="3600" dirty="0" err="1">
                <a:latin typeface="#9Slide03 Montserrat" pitchFamily="2" charset="77"/>
              </a:rPr>
              <a:t>trên</a:t>
            </a:r>
            <a:r>
              <a:rPr lang="en-US" sz="3600" dirty="0">
                <a:latin typeface="#9Slide03 Montserrat" pitchFamily="2" charset="77"/>
              </a:rPr>
              <a:t> </a:t>
            </a:r>
            <a:r>
              <a:rPr lang="en-US" sz="3600" dirty="0" err="1">
                <a:latin typeface="#9Slide03 Montserrat" pitchFamily="2" charset="77"/>
              </a:rPr>
              <a:t>thì</a:t>
            </a:r>
            <a:r>
              <a:rPr lang="en-US" sz="3600" dirty="0">
                <a:latin typeface="#9Slide03 Montserrat" pitchFamily="2" charset="77"/>
              </a:rPr>
              <a:t> </a:t>
            </a:r>
            <a:r>
              <a:rPr lang="en-US" sz="3600" dirty="0" err="1">
                <a:latin typeface="#9Slide03 Montserrat" pitchFamily="2" charset="77"/>
              </a:rPr>
              <a:t>độ</a:t>
            </a:r>
            <a:r>
              <a:rPr lang="en-US" sz="3600" dirty="0">
                <a:latin typeface="#9Slide03 Montserrat" pitchFamily="2" charset="77"/>
              </a:rPr>
              <a:t> </a:t>
            </a:r>
            <a:r>
              <a:rPr lang="en-US" sz="3600" dirty="0" err="1">
                <a:latin typeface="#9Slide03 Montserrat" pitchFamily="2" charset="77"/>
              </a:rPr>
              <a:t>biến</a:t>
            </a:r>
            <a:r>
              <a:rPr lang="en-US" sz="3600" dirty="0">
                <a:latin typeface="#9Slide03 Montserrat" pitchFamily="2" charset="77"/>
              </a:rPr>
              <a:t> </a:t>
            </a:r>
            <a:r>
              <a:rPr lang="en-US" sz="3600" dirty="0" err="1">
                <a:latin typeface="#9Slide03 Montserrat" pitchFamily="2" charset="77"/>
              </a:rPr>
              <a:t>dạng</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chúng</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thay</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nghĩa</a:t>
            </a:r>
            <a:r>
              <a:rPr lang="en-US" sz="3600" dirty="0">
                <a:latin typeface="#9Slide03 Montserrat" pitchFamily="2" charset="77"/>
              </a:rPr>
              <a:t> </a:t>
            </a:r>
            <a:r>
              <a:rPr lang="en-US" sz="3600" dirty="0" err="1">
                <a:latin typeface="#9Slide03 Montserrat" pitchFamily="2" charset="77"/>
              </a:rPr>
              <a:t>là</a:t>
            </a:r>
            <a:r>
              <a:rPr lang="en-US" sz="3600" dirty="0">
                <a:latin typeface="#9Slide03 Montserrat" pitchFamily="2" charset="77"/>
              </a:rPr>
              <a:t> </a:t>
            </a:r>
            <a:r>
              <a:rPr lang="en-US" sz="3600" dirty="0" err="1">
                <a:latin typeface="#9Slide03 Montserrat" pitchFamily="2" charset="77"/>
              </a:rPr>
              <a:t>chúng</a:t>
            </a:r>
            <a:r>
              <a:rPr lang="en-US" sz="3600" dirty="0">
                <a:latin typeface="#9Slide03 Montserrat" pitchFamily="2" charset="77"/>
              </a:rPr>
              <a:t> </a:t>
            </a:r>
            <a:r>
              <a:rPr lang="en-US" sz="3600" dirty="0" err="1">
                <a:latin typeface="#9Slide03 Montserrat" pitchFamily="2" charset="77"/>
              </a:rPr>
              <a:t>đã</a:t>
            </a:r>
            <a:r>
              <a:rPr lang="en-US" sz="3600" dirty="0">
                <a:latin typeface="#9Slide03 Montserrat" pitchFamily="2" charset="77"/>
              </a:rPr>
              <a:t> </a:t>
            </a:r>
            <a:r>
              <a:rPr lang="en-US" sz="3600" dirty="0" err="1">
                <a:latin typeface="#9Slide03 Montserrat" pitchFamily="2" charset="77"/>
              </a:rPr>
              <a:t>tạo</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dao</a:t>
            </a:r>
            <a:r>
              <a:rPr lang="en-US" sz="3600" dirty="0">
                <a:latin typeface="#9Slide03 Montserrat" pitchFamily="2" charset="77"/>
              </a:rPr>
              <a:t> </a:t>
            </a:r>
            <a:r>
              <a:rPr lang="en-US" sz="3600" dirty="0" err="1">
                <a:latin typeface="#9Slide03 Montserrat" pitchFamily="2" charset="77"/>
              </a:rPr>
              <a:t>động</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học</a:t>
            </a:r>
            <a:r>
              <a:rPr lang="en-US" sz="3600" dirty="0">
                <a:latin typeface="#9Slide03 Montserrat" pitchFamily="2" charset="77"/>
              </a:rPr>
              <a:t>. </a:t>
            </a:r>
            <a:r>
              <a:rPr lang="en-US" sz="3600" dirty="0" err="1">
                <a:latin typeface="#9Slide03 Montserrat" pitchFamily="2" charset="77"/>
              </a:rPr>
              <a:t>Nếu</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nằm</a:t>
            </a:r>
            <a:r>
              <a:rPr lang="en-US" sz="3600" dirty="0">
                <a:latin typeface="#9Slide03 Montserrat" pitchFamily="2" charset="77"/>
              </a:rPr>
              <a:t> </a:t>
            </a:r>
            <a:r>
              <a:rPr lang="en-US" sz="3600" dirty="0" err="1">
                <a:latin typeface="#9Slide03 Montserrat" pitchFamily="2" charset="77"/>
              </a:rPr>
              <a:t>trong</a:t>
            </a:r>
            <a:r>
              <a:rPr lang="en-US" sz="3600" dirty="0">
                <a:latin typeface="#9Slide03 Montserrat" pitchFamily="2" charset="77"/>
              </a:rPr>
              <a:t> </a:t>
            </a:r>
            <a:r>
              <a:rPr lang="en-US" sz="3600" dirty="0" err="1">
                <a:latin typeface="#9Slide03 Montserrat" pitchFamily="2" charset="77"/>
              </a:rPr>
              <a:t>dải</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thì</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dao</a:t>
            </a:r>
            <a:r>
              <a:rPr lang="en-US" sz="3600" dirty="0">
                <a:latin typeface="#9Slide03 Montserrat" pitchFamily="2" charset="77"/>
              </a:rPr>
              <a:t> </a:t>
            </a:r>
            <a:r>
              <a:rPr lang="en-US" sz="3600" dirty="0" err="1">
                <a:latin typeface="#9Slide03 Montserrat" pitchFamily="2" charset="77"/>
              </a:rPr>
              <a:t>động</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cũng</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này</a:t>
            </a:r>
            <a:r>
              <a:rPr lang="en-US" sz="3600" dirty="0">
                <a:latin typeface="#9Slide03 Montserrat" pitchFamily="2" charset="77"/>
              </a:rPr>
              <a:t>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tạo</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a:t>
            </a:r>
          </a:p>
        </p:txBody>
      </p:sp>
      <p:pic>
        <p:nvPicPr>
          <p:cNvPr id="36" name="Picture 35" descr="n252 Fb Thu Huong Pham">
            <a:extLst>
              <a:ext uri="{FF2B5EF4-FFF2-40B4-BE49-F238E27FC236}">
                <a16:creationId xmlns:a16="http://schemas.microsoft.com/office/drawing/2014/main" id="{B5C4CD23-4476-761A-C201-F0E0C745ED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511377" y="1507821"/>
            <a:ext cx="9895194" cy="4094136"/>
          </a:xfrm>
          <a:prstGeom prst="rect">
            <a:avLst/>
          </a:prstGeom>
        </p:spPr>
      </p:pic>
    </p:spTree>
    <p:extLst>
      <p:ext uri="{BB962C8B-B14F-4D97-AF65-F5344CB8AC3E}">
        <p14:creationId xmlns:p14="http://schemas.microsoft.com/office/powerpoint/2010/main" val="393241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7448759"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252 Fb Thu Huong Pham"/>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252 Fb Thu Huong Pham">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252 Fb Thu Huong Pham">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descr="n252 Fb Thu Huong Pham">
            <a:extLst>
              <a:ext uri="{FF2B5EF4-FFF2-40B4-BE49-F238E27FC236}">
                <a16:creationId xmlns:a16="http://schemas.microsoft.com/office/drawing/2014/main" id="{82DCFF13-B506-8F9A-0C3D-8805CB216C84}"/>
              </a:ext>
            </a:extLst>
          </p:cNvPr>
          <p:cNvSpPr txBox="1"/>
          <p:nvPr/>
        </p:nvSpPr>
        <p:spPr>
          <a:xfrm>
            <a:off x="7547726" y="4081671"/>
            <a:ext cx="9901378" cy="2123658"/>
          </a:xfrm>
          <a:prstGeom prst="rect">
            <a:avLst/>
          </a:prstGeom>
          <a:noFill/>
        </p:spPr>
        <p:txBody>
          <a:bodyPr wrap="square" rtlCol="0">
            <a:spAutoFit/>
          </a:bodyPr>
          <a:lstStyle/>
          <a:p>
            <a:pPr algn="ctr"/>
            <a:r>
              <a:rPr lang="en-US" sz="6600" dirty="0">
                <a:latin typeface="#9Slide03 Montserrat Medium" pitchFamily="2" charset="77"/>
              </a:rPr>
              <a:t>III. </a:t>
            </a:r>
            <a:r>
              <a:rPr lang="en-US" sz="6600" dirty="0" err="1">
                <a:latin typeface="#9Slide03 Montserrat Medium" pitchFamily="2" charset="77"/>
              </a:rPr>
              <a:t>Nguyên</a:t>
            </a:r>
            <a:r>
              <a:rPr lang="en-US" sz="6600" dirty="0">
                <a:latin typeface="#9Slide03 Montserrat Medium" pitchFamily="2" charset="77"/>
              </a:rPr>
              <a:t> </a:t>
            </a:r>
            <a:r>
              <a:rPr lang="en-US" sz="6600" dirty="0" err="1">
                <a:latin typeface="#9Slide03 Montserrat Medium" pitchFamily="2" charset="77"/>
              </a:rPr>
              <a:t>lí</a:t>
            </a:r>
            <a:r>
              <a:rPr lang="en-US" sz="6600" dirty="0">
                <a:latin typeface="#9Slide03 Montserrat Medium" pitchFamily="2" charset="77"/>
              </a:rPr>
              <a:t> </a:t>
            </a:r>
            <a:r>
              <a:rPr lang="en-US" sz="6600" dirty="0" err="1">
                <a:latin typeface="#9Slide03 Montserrat Medium" pitchFamily="2" charset="77"/>
              </a:rPr>
              <a:t>hoạt</a:t>
            </a:r>
            <a:r>
              <a:rPr lang="en-US" sz="6600" dirty="0">
                <a:latin typeface="#9Slide03 Montserrat Medium" pitchFamily="2" charset="77"/>
              </a:rPr>
              <a:t> </a:t>
            </a:r>
            <a:r>
              <a:rPr lang="en-US" sz="6600" dirty="0" err="1">
                <a:latin typeface="#9Slide03 Montserrat Medium" pitchFamily="2" charset="77"/>
              </a:rPr>
              <a:t>động</a:t>
            </a:r>
            <a:r>
              <a:rPr lang="en-US" sz="6600" dirty="0">
                <a:latin typeface="#9Slide03 Montserrat Medium" pitchFamily="2" charset="77"/>
              </a:rPr>
              <a:t> </a:t>
            </a:r>
            <a:r>
              <a:rPr lang="en-US" sz="6600" dirty="0" err="1">
                <a:latin typeface="#9Slide03 Montserrat Medium" pitchFamily="2" charset="77"/>
              </a:rPr>
              <a:t>của</a:t>
            </a:r>
            <a:r>
              <a:rPr lang="en-US" sz="6600" dirty="0">
                <a:latin typeface="#9Slide03 Montserrat Medium" pitchFamily="2" charset="77"/>
              </a:rPr>
              <a:t> </a:t>
            </a:r>
            <a:r>
              <a:rPr lang="en-US" sz="6600" dirty="0" err="1">
                <a:latin typeface="#9Slide03 Montserrat Medium" pitchFamily="2" charset="77"/>
              </a:rPr>
              <a:t>máy</a:t>
            </a:r>
            <a:r>
              <a:rPr lang="en-US" sz="6600" dirty="0">
                <a:latin typeface="#9Slide03 Montserrat Medium" pitchFamily="2" charset="77"/>
              </a:rPr>
              <a:t> </a:t>
            </a:r>
            <a:r>
              <a:rPr lang="en-US" sz="6600" dirty="0" err="1">
                <a:latin typeface="#9Slide03 Montserrat Medium" pitchFamily="2" charset="77"/>
              </a:rPr>
              <a:t>siêu</a:t>
            </a:r>
            <a:r>
              <a:rPr lang="en-US" sz="6600" dirty="0">
                <a:latin typeface="#9Slide03 Montserrat Medium" pitchFamily="2" charset="77"/>
              </a:rPr>
              <a:t> </a:t>
            </a:r>
            <a:r>
              <a:rPr lang="en-US" sz="6600" dirty="0" err="1">
                <a:latin typeface="#9Slide03 Montserrat Medium" pitchFamily="2" charset="77"/>
              </a:rPr>
              <a:t>âm</a:t>
            </a:r>
            <a:endParaRPr lang="en-US" sz="6600" dirty="0">
              <a:latin typeface="#9Slide03 Montserrat Medium" pitchFamily="2" charset="77"/>
            </a:endParaRPr>
          </a:p>
        </p:txBody>
      </p:sp>
      <p:sp>
        <p:nvSpPr>
          <p:cNvPr id="8" name="Oval 7" descr="n252 Fb Thu Huong Pham">
            <a:extLst>
              <a:ext uri="{FF2B5EF4-FFF2-40B4-BE49-F238E27FC236}">
                <a16:creationId xmlns:a16="http://schemas.microsoft.com/office/drawing/2014/main" id="{24C409B0-3432-4103-C20D-F0D0900BAC9C}"/>
              </a:ext>
            </a:extLst>
          </p:cNvPr>
          <p:cNvSpPr>
            <a:spLocks noChangeAspect="1"/>
          </p:cNvSpPr>
          <p:nvPr/>
        </p:nvSpPr>
        <p:spPr>
          <a:xfrm>
            <a:off x="838896" y="588107"/>
            <a:ext cx="5964390" cy="5964390"/>
          </a:xfrm>
          <a:prstGeom prst="ellipse">
            <a:avLst/>
          </a:prstGeom>
          <a:blipFill dpi="0" rotWithShape="0">
            <a:blip r:embed="rId8">
              <a:extLst>
                <a:ext uri="{28A0092B-C50C-407E-A947-70E740481C1C}">
                  <a14:useLocalDpi xmlns:a14="http://schemas.microsoft.com/office/drawing/2010/main" val="0"/>
                </a:ext>
              </a:extLst>
            </a:blip>
            <a:srcRect/>
            <a:stretch>
              <a:fillRect t="-6055" b="-6055"/>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2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252 Fb Thu Huong Pham"/>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252 Fb Thu Huong Pham"/>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252 Fb Thu Huong Pham"/>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252 Fb Thu Huong Pham"/>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2" name="Freeform 22" descr="n252 Fb Thu Huong Pham"/>
          <p:cNvSpPr/>
          <p:nvPr/>
        </p:nvSpPr>
        <p:spPr>
          <a:xfrm>
            <a:off x="10740872" y="951487"/>
            <a:ext cx="6917890" cy="4764697"/>
          </a:xfrm>
          <a:custGeom>
            <a:avLst/>
            <a:gdLst/>
            <a:ahLst/>
            <a:cxnLst/>
            <a:rect l="l" t="t" r="r" b="b"/>
            <a:pathLst>
              <a:path w="6917890" h="4764697">
                <a:moveTo>
                  <a:pt x="0" y="0"/>
                </a:moveTo>
                <a:lnTo>
                  <a:pt x="6917890" y="0"/>
                </a:lnTo>
                <a:lnTo>
                  <a:pt x="6917890" y="4764697"/>
                </a:lnTo>
                <a:lnTo>
                  <a:pt x="0" y="4764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3" descr="n252 Fb Thu Huong Pham">
            <a:extLst>
              <a:ext uri="{FF2B5EF4-FFF2-40B4-BE49-F238E27FC236}">
                <a16:creationId xmlns:a16="http://schemas.microsoft.com/office/drawing/2014/main" id="{8943013B-4D34-5422-C7B1-55E68E86CC60}"/>
              </a:ext>
            </a:extLst>
          </p:cNvPr>
          <p:cNvSpPr txBox="1"/>
          <p:nvPr/>
        </p:nvSpPr>
        <p:spPr>
          <a:xfrm>
            <a:off x="3289743" y="2141491"/>
            <a:ext cx="7456384" cy="4127155"/>
          </a:xfrm>
          <a:prstGeom prst="rect">
            <a:avLst/>
          </a:prstGeom>
          <a:noFill/>
        </p:spPr>
        <p:txBody>
          <a:bodyPr wrap="square" rtlCol="0">
            <a:spAutoFit/>
          </a:bodyPr>
          <a:lstStyle/>
          <a:p>
            <a:pPr algn="ctr">
              <a:lnSpc>
                <a:spcPct val="120000"/>
              </a:lnSpc>
            </a:pPr>
            <a:r>
              <a:rPr lang="en-US" sz="11500" dirty="0">
                <a:solidFill>
                  <a:srgbClr val="C00000"/>
                </a:solidFill>
                <a:latin typeface="#9SLIDE03 SFU FUTURA_05 EXTRABO" pitchFamily="2" charset="77"/>
              </a:rPr>
              <a:t>KHỞI ĐỘNG</a:t>
            </a:r>
          </a:p>
        </p:txBody>
      </p:sp>
      <p:sp>
        <p:nvSpPr>
          <p:cNvPr id="25" name="TextBox 24" descr="n252 Fb Thu Huong Pham">
            <a:extLst>
              <a:ext uri="{FF2B5EF4-FFF2-40B4-BE49-F238E27FC236}">
                <a16:creationId xmlns:a16="http://schemas.microsoft.com/office/drawing/2014/main" id="{06D77372-03E9-7547-43A6-598304E1CCC6}"/>
              </a:ext>
            </a:extLst>
          </p:cNvPr>
          <p:cNvSpPr txBox="1"/>
          <p:nvPr/>
        </p:nvSpPr>
        <p:spPr>
          <a:xfrm>
            <a:off x="3703235" y="6743700"/>
            <a:ext cx="6629400" cy="1107996"/>
          </a:xfrm>
          <a:prstGeom prst="rect">
            <a:avLst/>
          </a:prstGeom>
          <a:noFill/>
        </p:spPr>
        <p:txBody>
          <a:bodyPr wrap="square" rtlCol="0">
            <a:spAutoFit/>
          </a:bodyPr>
          <a:lstStyle/>
          <a:p>
            <a:pPr algn="ctr"/>
            <a:r>
              <a:rPr lang="en-US" sz="6600" dirty="0">
                <a:latin typeface="#9SLIDE03 ALLROUNDGOTHIC DEMI" panose="020B0703020202020104" pitchFamily="34" charset="77"/>
              </a:rPr>
              <a:t>ÔN TẬP BÀI CŨ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252 Fb Thu Huong Pham"/>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23" name="Group 23" descr="n252 Fb Thu Huong Pham"/>
          <p:cNvGrpSpPr/>
          <p:nvPr/>
        </p:nvGrpSpPr>
        <p:grpSpPr>
          <a:xfrm>
            <a:off x="12191537" y="4432923"/>
            <a:ext cx="4551932" cy="455193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26" name="Group 26" descr="n252 Fb Thu Huong Pham"/>
          <p:cNvGrpSpPr/>
          <p:nvPr/>
        </p:nvGrpSpPr>
        <p:grpSpPr>
          <a:xfrm>
            <a:off x="11449252" y="2883847"/>
            <a:ext cx="2750631" cy="27506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49C"/>
            </a:solidFill>
            <a:ln w="28575" cap="sq">
              <a:solidFill>
                <a:srgbClr val="000000"/>
              </a:solidFill>
              <a:prstDash val="solid"/>
              <a:miter/>
            </a:ln>
          </p:spPr>
          <p:txBody>
            <a:bodyPr/>
            <a:lstStyle/>
            <a:p>
              <a:endParaRPr lang="en-US"/>
            </a:p>
          </p:txBody>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9" name="Freeform 29" descr="n252 Fb Thu Huong Pham"/>
          <p:cNvSpPr/>
          <p:nvPr/>
        </p:nvSpPr>
        <p:spPr>
          <a:xfrm>
            <a:off x="12866748" y="5285264"/>
            <a:ext cx="3331886" cy="2847248"/>
          </a:xfrm>
          <a:custGeom>
            <a:avLst/>
            <a:gdLst/>
            <a:ahLst/>
            <a:cxnLst/>
            <a:rect l="l" t="t" r="r" b="b"/>
            <a:pathLst>
              <a:path w="3331886" h="2847248">
                <a:moveTo>
                  <a:pt x="0" y="0"/>
                </a:moveTo>
                <a:lnTo>
                  <a:pt x="3331886" y="0"/>
                </a:lnTo>
                <a:lnTo>
                  <a:pt x="3331886" y="2847249"/>
                </a:lnTo>
                <a:lnTo>
                  <a:pt x="0" y="284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0" name="Group 30" descr="n252 Fb Thu Huong Pham"/>
          <p:cNvGrpSpPr/>
          <p:nvPr/>
        </p:nvGrpSpPr>
        <p:grpSpPr>
          <a:xfrm>
            <a:off x="381000" y="216850"/>
            <a:ext cx="17526000" cy="2418464"/>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3" name="Freeform 33" descr="n252 Fb Thu Huong Pham"/>
          <p:cNvSpPr/>
          <p:nvPr/>
        </p:nvSpPr>
        <p:spPr>
          <a:xfrm>
            <a:off x="12358534" y="3284569"/>
            <a:ext cx="932066" cy="1949187"/>
          </a:xfrm>
          <a:custGeom>
            <a:avLst/>
            <a:gdLst/>
            <a:ahLst/>
            <a:cxnLst/>
            <a:rect l="l" t="t" r="r" b="b"/>
            <a:pathLst>
              <a:path w="932066" h="1949187">
                <a:moveTo>
                  <a:pt x="0" y="0"/>
                </a:moveTo>
                <a:lnTo>
                  <a:pt x="932066" y="0"/>
                </a:lnTo>
                <a:lnTo>
                  <a:pt x="932066" y="1949187"/>
                </a:lnTo>
                <a:lnTo>
                  <a:pt x="0" y="1949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descr="n252 Fb Thu Huong Pham">
            <a:extLst>
              <a:ext uri="{FF2B5EF4-FFF2-40B4-BE49-F238E27FC236}">
                <a16:creationId xmlns:a16="http://schemas.microsoft.com/office/drawing/2014/main" id="{3D5A5237-C608-325F-3683-0E1D34BB0550}"/>
              </a:ext>
            </a:extLst>
          </p:cNvPr>
          <p:cNvSpPr txBox="1"/>
          <p:nvPr/>
        </p:nvSpPr>
        <p:spPr>
          <a:xfrm>
            <a:off x="800100" y="548919"/>
            <a:ext cx="16687800" cy="1754326"/>
          </a:xfrm>
          <a:prstGeom prst="rect">
            <a:avLst/>
          </a:prstGeom>
          <a:noFill/>
        </p:spPr>
        <p:txBody>
          <a:bodyPr wrap="square" rtlCol="0">
            <a:spAutoFit/>
          </a:bodyPr>
          <a:lstStyle/>
          <a:p>
            <a:pPr algn="just"/>
            <a:r>
              <a:rPr lang="en-US" sz="3600" dirty="0" err="1">
                <a:solidFill>
                  <a:schemeClr val="bg1"/>
                </a:solidFill>
                <a:latin typeface="#9Slide03 Montserrat" pitchFamily="2" charset="77"/>
              </a:rPr>
              <a:t>Nguyên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lí</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hoạt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động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của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máy</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là</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dựa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vào</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định</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vị</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bằng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sóng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thông</a:t>
            </a:r>
            <a:r>
              <a:rPr lang="en-US" sz="3600" dirty="0">
                <a:solidFill>
                  <a:schemeClr val="bg1"/>
                </a:solidFill>
                <a:latin typeface="#9Slide03 Montserrat" pitchFamily="2" charset="77"/>
              </a:rPr>
              <a:t> qua </a:t>
            </a:r>
            <a:r>
              <a:rPr lang="en-US" sz="3600" dirty="0" err="1">
                <a:solidFill>
                  <a:schemeClr val="bg1"/>
                </a:solidFill>
                <a:latin typeface="#9Slide03 Montserrat" pitchFamily="2" charset="77"/>
              </a:rPr>
              <a:t>một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đầu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dò</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có</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chức</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năng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phát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và</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thu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tín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hiệu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phản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hồi</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của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sóng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a:t>
            </a:r>
          </a:p>
        </p:txBody>
      </p:sp>
      <p:pic>
        <p:nvPicPr>
          <p:cNvPr id="38" name="Picture 37" descr="n252 Fb Thu Huong Pham">
            <a:extLst>
              <a:ext uri="{FF2B5EF4-FFF2-40B4-BE49-F238E27FC236}">
                <a16:creationId xmlns:a16="http://schemas.microsoft.com/office/drawing/2014/main" id="{6424F3F0-2A96-BB34-705A-A2DAF39C6C9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2386189" y="3215014"/>
            <a:ext cx="7772400" cy="5069814"/>
          </a:xfrm>
          <a:prstGeom prst="rect">
            <a:avLst/>
          </a:prstGeom>
        </p:spPr>
      </p:pic>
    </p:spTree>
    <p:extLst>
      <p:ext uri="{BB962C8B-B14F-4D97-AF65-F5344CB8AC3E}">
        <p14:creationId xmlns:p14="http://schemas.microsoft.com/office/powerpoint/2010/main" val="2711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53" presetClass="entr" presetSubtype="16"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762000" y="1029322"/>
            <a:ext cx="15157398" cy="8228357"/>
            <a:chOff x="0" y="0"/>
            <a:chExt cx="1149350" cy="1149350"/>
          </a:xfrm>
        </p:grpSpPr>
        <p:sp>
          <p:nvSpPr>
            <p:cNvPr id="3" name="Freeform 3"/>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4" name="Group 4" descr="n252 Fb Thu Huong Pham"/>
          <p:cNvGrpSpPr/>
          <p:nvPr/>
        </p:nvGrpSpPr>
        <p:grpSpPr>
          <a:xfrm>
            <a:off x="2722220" y="836632"/>
            <a:ext cx="14321640" cy="4111287"/>
            <a:chOff x="0" y="0"/>
            <a:chExt cx="2013536" cy="608261"/>
          </a:xfrm>
        </p:grpSpPr>
        <p:sp>
          <p:nvSpPr>
            <p:cNvPr id="5" name="Freeform 5"/>
            <p:cNvSpPr/>
            <p:nvPr/>
          </p:nvSpPr>
          <p:spPr>
            <a:xfrm>
              <a:off x="0" y="0"/>
              <a:ext cx="2013536" cy="608261"/>
            </a:xfrm>
            <a:custGeom>
              <a:avLst/>
              <a:gdLst/>
              <a:ahLst/>
              <a:cxnLst/>
              <a:rect l="l" t="t" r="r" b="b"/>
              <a:pathLst>
                <a:path w="2013536" h="608261">
                  <a:moveTo>
                    <a:pt x="41338" y="0"/>
                  </a:moveTo>
                  <a:lnTo>
                    <a:pt x="1972198" y="0"/>
                  </a:lnTo>
                  <a:cubicBezTo>
                    <a:pt x="1983162" y="0"/>
                    <a:pt x="1993676" y="4355"/>
                    <a:pt x="2001428" y="12108"/>
                  </a:cubicBezTo>
                  <a:cubicBezTo>
                    <a:pt x="2009181" y="19860"/>
                    <a:pt x="2013536" y="30375"/>
                    <a:pt x="2013536" y="41338"/>
                  </a:cubicBezTo>
                  <a:lnTo>
                    <a:pt x="2013536" y="566923"/>
                  </a:lnTo>
                  <a:cubicBezTo>
                    <a:pt x="2013536" y="577887"/>
                    <a:pt x="2009181" y="588401"/>
                    <a:pt x="2001428" y="596154"/>
                  </a:cubicBezTo>
                  <a:cubicBezTo>
                    <a:pt x="1993676" y="603906"/>
                    <a:pt x="1983162" y="608261"/>
                    <a:pt x="1972198" y="608261"/>
                  </a:cubicBezTo>
                  <a:lnTo>
                    <a:pt x="41338" y="608261"/>
                  </a:lnTo>
                  <a:cubicBezTo>
                    <a:pt x="30375" y="608261"/>
                    <a:pt x="19860" y="603906"/>
                    <a:pt x="12108" y="596154"/>
                  </a:cubicBezTo>
                  <a:cubicBezTo>
                    <a:pt x="4355" y="588401"/>
                    <a:pt x="0" y="577887"/>
                    <a:pt x="0" y="566923"/>
                  </a:cubicBezTo>
                  <a:lnTo>
                    <a:pt x="0" y="41338"/>
                  </a:lnTo>
                  <a:cubicBezTo>
                    <a:pt x="0" y="30375"/>
                    <a:pt x="4355" y="19860"/>
                    <a:pt x="12108" y="12108"/>
                  </a:cubicBezTo>
                  <a:cubicBezTo>
                    <a:pt x="19860" y="4355"/>
                    <a:pt x="30375" y="0"/>
                    <a:pt x="41338" y="0"/>
                  </a:cubicBezTo>
                  <a:close/>
                </a:path>
              </a:pathLst>
            </a:custGeom>
            <a:solidFill>
              <a:srgbClr val="2B6599"/>
            </a:solidFill>
            <a:ln w="28575" cap="rnd">
              <a:solidFill>
                <a:srgbClr val="000000"/>
              </a:solidFill>
              <a:prstDash val="solid"/>
              <a:round/>
            </a:ln>
          </p:spPr>
          <p:txBody>
            <a:bodyPr/>
            <a:lstStyle/>
            <a:p>
              <a:endParaRPr lang="en-US"/>
            </a:p>
          </p:txBody>
        </p:sp>
        <p:sp>
          <p:nvSpPr>
            <p:cNvPr id="6" name="TextBox 6"/>
            <p:cNvSpPr txBox="1"/>
            <p:nvPr/>
          </p:nvSpPr>
          <p:spPr>
            <a:xfrm>
              <a:off x="0" y="-76200"/>
              <a:ext cx="2013536" cy="684461"/>
            </a:xfrm>
            <a:prstGeom prst="rect">
              <a:avLst/>
            </a:prstGeom>
          </p:spPr>
          <p:txBody>
            <a:bodyPr lIns="50800" tIns="50800" rIns="50800" bIns="50800" rtlCol="0" anchor="ctr"/>
            <a:lstStyle/>
            <a:p>
              <a:pPr algn="ctr">
                <a:lnSpc>
                  <a:spcPts val="9100"/>
                </a:lnSpc>
              </a:pPr>
              <a:endParaRPr/>
            </a:p>
          </p:txBody>
        </p:sp>
      </p:grpSp>
      <p:sp>
        <p:nvSpPr>
          <p:cNvPr id="30" name="TextBox 29" descr="n252 Fb Thu Huong Pham">
            <a:extLst>
              <a:ext uri="{FF2B5EF4-FFF2-40B4-BE49-F238E27FC236}">
                <a16:creationId xmlns:a16="http://schemas.microsoft.com/office/drawing/2014/main" id="{C5686267-4341-2066-8875-62FC0F2191D1}"/>
              </a:ext>
            </a:extLst>
          </p:cNvPr>
          <p:cNvSpPr txBox="1"/>
          <p:nvPr/>
        </p:nvSpPr>
        <p:spPr>
          <a:xfrm>
            <a:off x="3159099" y="1025043"/>
            <a:ext cx="12817295" cy="3366947"/>
          </a:xfrm>
          <a:prstGeom prst="rect">
            <a:avLst/>
          </a:prstGeom>
          <a:noFill/>
        </p:spPr>
        <p:txBody>
          <a:bodyPr wrap="square" rtlCol="0">
            <a:spAutoFit/>
          </a:bodyPr>
          <a:lstStyle/>
          <a:p>
            <a:pPr algn="just">
              <a:lnSpc>
                <a:spcPct val="112000"/>
              </a:lnSpc>
            </a:pPr>
            <a:r>
              <a:rPr lang="en-US" sz="3800" dirty="0" err="1">
                <a:solidFill>
                  <a:schemeClr val="bg1"/>
                </a:solidFill>
                <a:latin typeface="#9Slide03 Montserrat Medium" pitchFamily="2" charset="77"/>
              </a:rPr>
              <a:t>Sự</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chênh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lệch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cường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độ</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sóng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siêu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âm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phản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xạ</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càng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lớn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thì</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hình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ảnh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được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càng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rõ</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nét</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Điều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này</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cho</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phép</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giải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thích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siêu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âm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thì</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hình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ảnh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xương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được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thể</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hiện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rõ</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trong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khó</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nhìn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thấy</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các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mô</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mềm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khác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nhau</a:t>
            </a:r>
            <a:r>
              <a:rPr lang="en-US" sz="3800" dirty="0">
                <a:solidFill>
                  <a:schemeClr val="bg1"/>
                </a:solidFill>
                <a:latin typeface="#9Slide03 Montserrat Medium"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252 Fb Thu Huong Pham">
            <a:extLst>
              <a:ext uri="{FF2B5EF4-FFF2-40B4-BE49-F238E27FC236}">
                <a16:creationId xmlns:a16="http://schemas.microsoft.com/office/drawing/2014/main" id="{E5A43E1B-AF15-86B4-22E9-6B2DA15CCBEE}"/>
              </a:ext>
            </a:extLst>
          </p:cNvPr>
          <p:cNvGrpSpPr/>
          <p:nvPr/>
        </p:nvGrpSpPr>
        <p:grpSpPr>
          <a:xfrm>
            <a:off x="1633033" y="2324100"/>
            <a:ext cx="6694450"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grpSp>
        <p:nvGrpSpPr>
          <p:cNvPr id="36" name="Group 35" descr="n252 Fb Thu Huong Pham">
            <a:extLst>
              <a:ext uri="{FF2B5EF4-FFF2-40B4-BE49-F238E27FC236}">
                <a16:creationId xmlns:a16="http://schemas.microsoft.com/office/drawing/2014/main" id="{6EC14DA1-3A53-6FC1-8B2C-51F250A737E6}"/>
              </a:ext>
            </a:extLst>
          </p:cNvPr>
          <p:cNvGrpSpPr/>
          <p:nvPr/>
        </p:nvGrpSpPr>
        <p:grpSpPr>
          <a:xfrm>
            <a:off x="9960516" y="2324100"/>
            <a:ext cx="6694450" cy="6400800"/>
            <a:chOff x="10055230" y="2324100"/>
            <a:chExt cx="6694450" cy="5491801"/>
          </a:xfrm>
        </p:grpSpPr>
        <p:grpSp>
          <p:nvGrpSpPr>
            <p:cNvPr id="9" name="Group 9"/>
            <p:cNvGrpSpPr/>
            <p:nvPr/>
          </p:nvGrpSpPr>
          <p:grpSpPr>
            <a:xfrm>
              <a:off x="10748253" y="2324100"/>
              <a:ext cx="530840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5" name="Group 15"/>
            <p:cNvGrpSpPr/>
            <p:nvPr/>
          </p:nvGrpSpPr>
          <p:grpSpPr>
            <a:xfrm>
              <a:off x="10055230" y="3337314"/>
              <a:ext cx="6694450"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252 Fb Thu Huong Pham">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1</a:t>
            </a:r>
          </a:p>
        </p:txBody>
      </p:sp>
      <p:sp>
        <p:nvSpPr>
          <p:cNvPr id="38" name="TextBox 37" descr="n252 Fb Thu Huong Pham">
            <a:extLst>
              <a:ext uri="{FF2B5EF4-FFF2-40B4-BE49-F238E27FC236}">
                <a16:creationId xmlns:a16="http://schemas.microsoft.com/office/drawing/2014/main" id="{47802B41-6549-4AB0-15F6-8160FAEFAE56}"/>
              </a:ext>
            </a:extLst>
          </p:cNvPr>
          <p:cNvSpPr txBox="1"/>
          <p:nvPr/>
        </p:nvSpPr>
        <p:spPr>
          <a:xfrm>
            <a:off x="3151458"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39" name="TextBox 38" descr="n252 Fb Thu Huong Pham">
            <a:extLst>
              <a:ext uri="{FF2B5EF4-FFF2-40B4-BE49-F238E27FC236}">
                <a16:creationId xmlns:a16="http://schemas.microsoft.com/office/drawing/2014/main" id="{3F55545E-A257-D6BB-5F9D-70EFF4379D9F}"/>
              </a:ext>
            </a:extLst>
          </p:cNvPr>
          <p:cNvSpPr txBox="1"/>
          <p:nvPr/>
        </p:nvSpPr>
        <p:spPr>
          <a:xfrm>
            <a:off x="11478940" y="2552700"/>
            <a:ext cx="3657600" cy="707886"/>
          </a:xfrm>
          <a:prstGeom prst="rect">
            <a:avLst/>
          </a:prstGeom>
          <a:noFill/>
        </p:spPr>
        <p:txBody>
          <a:bodyPr wrap="square" rtlCol="0">
            <a:spAutoFit/>
          </a:bodyPr>
          <a:lstStyle/>
          <a:p>
            <a:pPr algn="ctr"/>
            <a:r>
              <a:rPr lang="en-US" sz="4000" dirty="0">
                <a:latin typeface="#9Slide03 Montserrat Medium" pitchFamily="2" charset="77"/>
              </a:rPr>
              <a:t>CÂU 2</a:t>
            </a:r>
          </a:p>
        </p:txBody>
      </p:sp>
      <p:sp>
        <p:nvSpPr>
          <p:cNvPr id="40" name="TextBox 39" descr="n252 Fb Thu Huong Pham">
            <a:extLst>
              <a:ext uri="{FF2B5EF4-FFF2-40B4-BE49-F238E27FC236}">
                <a16:creationId xmlns:a16="http://schemas.microsoft.com/office/drawing/2014/main" id="{4775A404-8776-F20E-619F-D2ACBC8373A1}"/>
              </a:ext>
            </a:extLst>
          </p:cNvPr>
          <p:cNvSpPr txBox="1"/>
          <p:nvPr/>
        </p:nvSpPr>
        <p:spPr>
          <a:xfrm>
            <a:off x="1949954" y="3868191"/>
            <a:ext cx="6051046" cy="471821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vì sao khi siêu âm da và xương được hiển thị rõ ràng trong khi hình ảnh các cơ quan mềm hơn bên trong cơ thể không được hiển thị rõ?</a:t>
            </a:r>
            <a:endParaRPr lang="en-US" sz="3600" dirty="0">
              <a:latin typeface="#9Slide03 Montserrat" pitchFamily="2" charset="77"/>
            </a:endParaRPr>
          </a:p>
        </p:txBody>
      </p:sp>
      <p:sp>
        <p:nvSpPr>
          <p:cNvPr id="41" name="TextBox 40" descr="n252 Fb Thu Huong Pham">
            <a:extLst>
              <a:ext uri="{FF2B5EF4-FFF2-40B4-BE49-F238E27FC236}">
                <a16:creationId xmlns:a16="http://schemas.microsoft.com/office/drawing/2014/main" id="{7007DBA8-DD9F-FE95-2B69-43A4AADA70B0}"/>
              </a:ext>
            </a:extLst>
          </p:cNvPr>
          <p:cNvSpPr txBox="1"/>
          <p:nvPr/>
        </p:nvSpPr>
        <p:spPr>
          <a:xfrm>
            <a:off x="10282217" y="3868191"/>
            <a:ext cx="6051046" cy="205902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tại sao siêu âm ít được dùng để kiểm tra não.</a:t>
            </a:r>
            <a:endParaRPr lang="en-US" sz="3600" dirty="0">
              <a:latin typeface="#9Slide03 Montserrat" pitchFamily="2" charset="77"/>
            </a:endParaRPr>
          </a:p>
        </p:txBody>
      </p:sp>
    </p:spTree>
    <p:extLst>
      <p:ext uri="{BB962C8B-B14F-4D97-AF65-F5344CB8AC3E}">
        <p14:creationId xmlns:p14="http://schemas.microsoft.com/office/powerpoint/2010/main" val="36411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252 Fb Thu Huong Pham">
            <a:extLst>
              <a:ext uri="{FF2B5EF4-FFF2-40B4-BE49-F238E27FC236}">
                <a16:creationId xmlns:a16="http://schemas.microsoft.com/office/drawing/2014/main" id="{E5A43E1B-AF15-86B4-22E9-6B2DA15CCBEE}"/>
              </a:ext>
            </a:extLst>
          </p:cNvPr>
          <p:cNvGrpSpPr/>
          <p:nvPr/>
        </p:nvGrpSpPr>
        <p:grpSpPr>
          <a:xfrm>
            <a:off x="1633033" y="2324100"/>
            <a:ext cx="6694450"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grpSp>
        <p:nvGrpSpPr>
          <p:cNvPr id="36" name="Group 35" descr="n252 Fb Thu Huong Pham">
            <a:extLst>
              <a:ext uri="{FF2B5EF4-FFF2-40B4-BE49-F238E27FC236}">
                <a16:creationId xmlns:a16="http://schemas.microsoft.com/office/drawing/2014/main" id="{6EC14DA1-3A53-6FC1-8B2C-51F250A737E6}"/>
              </a:ext>
            </a:extLst>
          </p:cNvPr>
          <p:cNvGrpSpPr/>
          <p:nvPr/>
        </p:nvGrpSpPr>
        <p:grpSpPr>
          <a:xfrm>
            <a:off x="9960516" y="2324100"/>
            <a:ext cx="6694450" cy="6400800"/>
            <a:chOff x="10055230" y="2324100"/>
            <a:chExt cx="6694450" cy="5491801"/>
          </a:xfrm>
        </p:grpSpPr>
        <p:grpSp>
          <p:nvGrpSpPr>
            <p:cNvPr id="9" name="Group 9"/>
            <p:cNvGrpSpPr/>
            <p:nvPr/>
          </p:nvGrpSpPr>
          <p:grpSpPr>
            <a:xfrm>
              <a:off x="10748253" y="2324100"/>
              <a:ext cx="530840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5" name="Group 15"/>
            <p:cNvGrpSpPr/>
            <p:nvPr/>
          </p:nvGrpSpPr>
          <p:grpSpPr>
            <a:xfrm>
              <a:off x="10055230" y="3337314"/>
              <a:ext cx="6694450"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252 Fb Thu Huong Pham">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1</a:t>
            </a:r>
          </a:p>
        </p:txBody>
      </p:sp>
      <p:sp>
        <p:nvSpPr>
          <p:cNvPr id="38" name="TextBox 37" descr="n252 Fb Thu Huong Pham">
            <a:extLst>
              <a:ext uri="{FF2B5EF4-FFF2-40B4-BE49-F238E27FC236}">
                <a16:creationId xmlns:a16="http://schemas.microsoft.com/office/drawing/2014/main" id="{47802B41-6549-4AB0-15F6-8160FAEFAE56}"/>
              </a:ext>
            </a:extLst>
          </p:cNvPr>
          <p:cNvSpPr txBox="1"/>
          <p:nvPr/>
        </p:nvSpPr>
        <p:spPr>
          <a:xfrm>
            <a:off x="3151458"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39" name="TextBox 38" descr="n252 Fb Thu Huong Pham">
            <a:extLst>
              <a:ext uri="{FF2B5EF4-FFF2-40B4-BE49-F238E27FC236}">
                <a16:creationId xmlns:a16="http://schemas.microsoft.com/office/drawing/2014/main" id="{3F55545E-A257-D6BB-5F9D-70EFF4379D9F}"/>
              </a:ext>
            </a:extLst>
          </p:cNvPr>
          <p:cNvSpPr txBox="1"/>
          <p:nvPr/>
        </p:nvSpPr>
        <p:spPr>
          <a:xfrm>
            <a:off x="11478940" y="2552700"/>
            <a:ext cx="3657600" cy="707886"/>
          </a:xfrm>
          <a:prstGeom prst="rect">
            <a:avLst/>
          </a:prstGeom>
          <a:noFill/>
        </p:spPr>
        <p:txBody>
          <a:bodyPr wrap="square" rtlCol="0">
            <a:spAutoFit/>
          </a:bodyPr>
          <a:lstStyle/>
          <a:p>
            <a:pPr algn="ctr"/>
            <a:r>
              <a:rPr lang="en-US" sz="4000" dirty="0">
                <a:latin typeface="#9Slide03 Montserrat Medium" pitchFamily="2" charset="77"/>
              </a:rPr>
              <a:t>CÂU 2</a:t>
            </a:r>
          </a:p>
        </p:txBody>
      </p:sp>
      <p:sp>
        <p:nvSpPr>
          <p:cNvPr id="40" name="TextBox 39" descr="n252 Fb Thu Huong Pham">
            <a:extLst>
              <a:ext uri="{FF2B5EF4-FFF2-40B4-BE49-F238E27FC236}">
                <a16:creationId xmlns:a16="http://schemas.microsoft.com/office/drawing/2014/main" id="{4775A404-8776-F20E-619F-D2ACBC8373A1}"/>
              </a:ext>
            </a:extLst>
          </p:cNvPr>
          <p:cNvSpPr txBox="1"/>
          <p:nvPr/>
        </p:nvSpPr>
        <p:spPr>
          <a:xfrm>
            <a:off x="1949954" y="3868191"/>
            <a:ext cx="6051046" cy="471821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vì sao khi siêu âm da và xương được hiển thị rõ ràng trong khi hình ảnh các cơ quan mềm hơn bên trong cơ thể không được hiển thị rõ?</a:t>
            </a:r>
            <a:endParaRPr lang="en-US" sz="3600" dirty="0">
              <a:latin typeface="#9Slide03 Montserrat" pitchFamily="2" charset="77"/>
            </a:endParaRPr>
          </a:p>
        </p:txBody>
      </p:sp>
      <p:sp>
        <p:nvSpPr>
          <p:cNvPr id="41" name="TextBox 40" descr="n252 Fb Thu Huong Pham">
            <a:extLst>
              <a:ext uri="{FF2B5EF4-FFF2-40B4-BE49-F238E27FC236}">
                <a16:creationId xmlns:a16="http://schemas.microsoft.com/office/drawing/2014/main" id="{7007DBA8-DD9F-FE95-2B69-43A4AADA70B0}"/>
              </a:ext>
            </a:extLst>
          </p:cNvPr>
          <p:cNvSpPr txBox="1"/>
          <p:nvPr/>
        </p:nvSpPr>
        <p:spPr>
          <a:xfrm>
            <a:off x="10282217" y="3868191"/>
            <a:ext cx="6051046" cy="205902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tại sao siêu âm ít được dùng để kiểm tra não.</a:t>
            </a:r>
            <a:endParaRPr lang="en-US" sz="3600" dirty="0">
              <a:latin typeface="#9Slide03 Montserrat" pitchFamily="2" charset="77"/>
            </a:endParaRPr>
          </a:p>
        </p:txBody>
      </p:sp>
    </p:spTree>
    <p:extLst>
      <p:ext uri="{BB962C8B-B14F-4D97-AF65-F5344CB8AC3E}">
        <p14:creationId xmlns:p14="http://schemas.microsoft.com/office/powerpoint/2010/main" val="16421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252 Fb Thu Huong Pham"/>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252 Fb Thu Huong Pham">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252 Fb Thu Huong Pham">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descr="n252 Fb Thu Huong Pham">
            <a:extLst>
              <a:ext uri="{FF2B5EF4-FFF2-40B4-BE49-F238E27FC236}">
                <a16:creationId xmlns:a16="http://schemas.microsoft.com/office/drawing/2014/main" id="{288484ED-90A0-C58E-EE88-719032FCD9EF}"/>
              </a:ext>
            </a:extLst>
          </p:cNvPr>
          <p:cNvSpPr txBox="1"/>
          <p:nvPr/>
        </p:nvSpPr>
        <p:spPr>
          <a:xfrm>
            <a:off x="7889512" y="3961379"/>
            <a:ext cx="9712688" cy="2308324"/>
          </a:xfrm>
          <a:prstGeom prst="rect">
            <a:avLst/>
          </a:prstGeom>
          <a:noFill/>
        </p:spPr>
        <p:txBody>
          <a:bodyPr wrap="square" rtlCol="0">
            <a:spAutoFit/>
          </a:bodyPr>
          <a:lstStyle/>
          <a:p>
            <a:pPr algn="ctr"/>
            <a:r>
              <a:rPr lang="en-US" sz="7200" dirty="0">
                <a:latin typeface="#9Slide03 Montserrat Medium" pitchFamily="2" charset="77"/>
              </a:rPr>
              <a:t>IV. </a:t>
            </a:r>
            <a:r>
              <a:rPr lang="en-US" sz="7200" dirty="0" err="1">
                <a:latin typeface="#9Slide03 Montserrat Medium" pitchFamily="2" charset="77"/>
              </a:rPr>
              <a:t>Nguyên</a:t>
            </a:r>
            <a:r>
              <a:rPr lang="en-US" sz="7200" dirty="0">
                <a:latin typeface="#9Slide03 Montserrat Medium" pitchFamily="2" charset="77"/>
              </a:rPr>
              <a:t> </a:t>
            </a:r>
            <a:r>
              <a:rPr lang="en-US" sz="7200" dirty="0" err="1">
                <a:latin typeface="#9Slide03 Montserrat Medium" pitchFamily="2" charset="77"/>
              </a:rPr>
              <a:t>tắc</a:t>
            </a:r>
            <a:r>
              <a:rPr lang="en-US" sz="7200" dirty="0">
                <a:latin typeface="#9Slide03 Montserrat Medium" pitchFamily="2" charset="77"/>
              </a:rPr>
              <a:t> </a:t>
            </a:r>
            <a:r>
              <a:rPr lang="en-US" sz="7200" dirty="0" err="1">
                <a:latin typeface="#9Slide03 Montserrat Medium" pitchFamily="2" charset="77"/>
              </a:rPr>
              <a:t>tạo</a:t>
            </a:r>
            <a:r>
              <a:rPr lang="en-US" sz="7200" dirty="0">
                <a:latin typeface="#9Slide03 Montserrat Medium" pitchFamily="2" charset="77"/>
              </a:rPr>
              <a:t> </a:t>
            </a:r>
            <a:r>
              <a:rPr lang="en-US" sz="7200" dirty="0" err="1">
                <a:latin typeface="#9Slide03 Montserrat Medium" pitchFamily="2" charset="77"/>
              </a:rPr>
              <a:t>hình</a:t>
            </a:r>
            <a:r>
              <a:rPr lang="en-US" sz="7200" dirty="0">
                <a:latin typeface="#9Slide03 Montserrat Medium" pitchFamily="2" charset="77"/>
              </a:rPr>
              <a:t> </a:t>
            </a:r>
            <a:r>
              <a:rPr lang="en-US" sz="7200" dirty="0" err="1">
                <a:latin typeface="#9Slide03 Montserrat Medium" pitchFamily="2" charset="77"/>
              </a:rPr>
              <a:t>ảnh</a:t>
            </a:r>
            <a:r>
              <a:rPr lang="en-US" sz="7200" dirty="0">
                <a:latin typeface="#9Slide03 Montserrat Medium" pitchFamily="2" charset="77"/>
              </a:rPr>
              <a:t> </a:t>
            </a:r>
            <a:r>
              <a:rPr lang="en-US" sz="7200" dirty="0" err="1">
                <a:latin typeface="#9Slide03 Montserrat Medium" pitchFamily="2" charset="77"/>
              </a:rPr>
              <a:t>siêu</a:t>
            </a:r>
            <a:r>
              <a:rPr lang="en-US" sz="7200" dirty="0">
                <a:latin typeface="#9Slide03 Montserrat Medium" pitchFamily="2" charset="77"/>
              </a:rPr>
              <a:t> </a:t>
            </a:r>
            <a:r>
              <a:rPr lang="en-US" sz="7200" dirty="0" err="1">
                <a:latin typeface="#9Slide03 Montserrat Medium" pitchFamily="2" charset="77"/>
              </a:rPr>
              <a:t>âm</a:t>
            </a:r>
            <a:endParaRPr lang="en-US" sz="7200" dirty="0">
              <a:latin typeface="#9Slide03 Montserrat Medium" pitchFamily="2" charset="77"/>
            </a:endParaRPr>
          </a:p>
        </p:txBody>
      </p:sp>
      <p:sp>
        <p:nvSpPr>
          <p:cNvPr id="3" name="Oval 2" descr="n252 Fb Thu Huong Pham">
            <a:extLst>
              <a:ext uri="{FF2B5EF4-FFF2-40B4-BE49-F238E27FC236}">
                <a16:creationId xmlns:a16="http://schemas.microsoft.com/office/drawing/2014/main" id="{2A543A29-B274-43E1-DF1C-46B26786E7D3}"/>
              </a:ext>
            </a:extLst>
          </p:cNvPr>
          <p:cNvSpPr>
            <a:spLocks noChangeAspect="1"/>
          </p:cNvSpPr>
          <p:nvPr/>
        </p:nvSpPr>
        <p:spPr>
          <a:xfrm>
            <a:off x="1028700" y="722426"/>
            <a:ext cx="5869444" cy="5869444"/>
          </a:xfrm>
          <a:prstGeom prst="ellipse">
            <a:avLst/>
          </a:prstGeom>
          <a:blipFill dpi="0" rotWithShape="0">
            <a:blip r:embed="rId8">
              <a:extLst>
                <a:ext uri="{28A0092B-C50C-407E-A947-70E740481C1C}">
                  <a14:useLocalDpi xmlns:a14="http://schemas.microsoft.com/office/drawing/2010/main" val="0"/>
                </a:ext>
              </a:extLst>
            </a:blip>
            <a:srcRect/>
            <a:stretch>
              <a:fillRect l="-3226" r="-322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6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1565301" y="1029322"/>
            <a:ext cx="15157398" cy="8228357"/>
            <a:chOff x="0" y="0"/>
            <a:chExt cx="1149350" cy="1149350"/>
          </a:xfrm>
        </p:grpSpPr>
        <p:sp>
          <p:nvSpPr>
            <p:cNvPr id="3" name="Freeform 3"/>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4" name="Group 4" descr="n252 Fb Thu Huong Pham"/>
          <p:cNvGrpSpPr/>
          <p:nvPr/>
        </p:nvGrpSpPr>
        <p:grpSpPr>
          <a:xfrm>
            <a:off x="3525521" y="354830"/>
            <a:ext cx="11236958" cy="3394529"/>
            <a:chOff x="0" y="0"/>
            <a:chExt cx="2013536" cy="608261"/>
          </a:xfrm>
        </p:grpSpPr>
        <p:sp>
          <p:nvSpPr>
            <p:cNvPr id="5" name="Freeform 5"/>
            <p:cNvSpPr/>
            <p:nvPr/>
          </p:nvSpPr>
          <p:spPr>
            <a:xfrm>
              <a:off x="0" y="0"/>
              <a:ext cx="2013536" cy="608261"/>
            </a:xfrm>
            <a:custGeom>
              <a:avLst/>
              <a:gdLst/>
              <a:ahLst/>
              <a:cxnLst/>
              <a:rect l="l" t="t" r="r" b="b"/>
              <a:pathLst>
                <a:path w="2013536" h="608261">
                  <a:moveTo>
                    <a:pt x="41338" y="0"/>
                  </a:moveTo>
                  <a:lnTo>
                    <a:pt x="1972198" y="0"/>
                  </a:lnTo>
                  <a:cubicBezTo>
                    <a:pt x="1983162" y="0"/>
                    <a:pt x="1993676" y="4355"/>
                    <a:pt x="2001428" y="12108"/>
                  </a:cubicBezTo>
                  <a:cubicBezTo>
                    <a:pt x="2009181" y="19860"/>
                    <a:pt x="2013536" y="30375"/>
                    <a:pt x="2013536" y="41338"/>
                  </a:cubicBezTo>
                  <a:lnTo>
                    <a:pt x="2013536" y="566923"/>
                  </a:lnTo>
                  <a:cubicBezTo>
                    <a:pt x="2013536" y="577887"/>
                    <a:pt x="2009181" y="588401"/>
                    <a:pt x="2001428" y="596154"/>
                  </a:cubicBezTo>
                  <a:cubicBezTo>
                    <a:pt x="1993676" y="603906"/>
                    <a:pt x="1983162" y="608261"/>
                    <a:pt x="1972198" y="608261"/>
                  </a:cubicBezTo>
                  <a:lnTo>
                    <a:pt x="41338" y="608261"/>
                  </a:lnTo>
                  <a:cubicBezTo>
                    <a:pt x="30375" y="608261"/>
                    <a:pt x="19860" y="603906"/>
                    <a:pt x="12108" y="596154"/>
                  </a:cubicBezTo>
                  <a:cubicBezTo>
                    <a:pt x="4355" y="588401"/>
                    <a:pt x="0" y="577887"/>
                    <a:pt x="0" y="566923"/>
                  </a:cubicBezTo>
                  <a:lnTo>
                    <a:pt x="0" y="41338"/>
                  </a:lnTo>
                  <a:cubicBezTo>
                    <a:pt x="0" y="30375"/>
                    <a:pt x="4355" y="19860"/>
                    <a:pt x="12108" y="12108"/>
                  </a:cubicBezTo>
                  <a:cubicBezTo>
                    <a:pt x="19860" y="4355"/>
                    <a:pt x="30375" y="0"/>
                    <a:pt x="41338" y="0"/>
                  </a:cubicBezTo>
                  <a:close/>
                </a:path>
              </a:pathLst>
            </a:custGeom>
            <a:solidFill>
              <a:srgbClr val="2B6599"/>
            </a:solidFill>
            <a:ln w="28575" cap="rnd">
              <a:solidFill>
                <a:srgbClr val="000000"/>
              </a:solidFill>
              <a:prstDash val="solid"/>
              <a:round/>
            </a:ln>
          </p:spPr>
          <p:txBody>
            <a:bodyPr/>
            <a:lstStyle/>
            <a:p>
              <a:endParaRPr lang="en-US"/>
            </a:p>
          </p:txBody>
        </p:sp>
        <p:sp>
          <p:nvSpPr>
            <p:cNvPr id="6" name="TextBox 6"/>
            <p:cNvSpPr txBox="1"/>
            <p:nvPr/>
          </p:nvSpPr>
          <p:spPr>
            <a:xfrm>
              <a:off x="0" y="-76200"/>
              <a:ext cx="2013536" cy="684461"/>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1972962" y="4077934"/>
            <a:ext cx="14321647" cy="4111287"/>
            <a:chOff x="0" y="0"/>
            <a:chExt cx="2566278" cy="736696"/>
          </a:xfrm>
        </p:grpSpPr>
        <p:sp>
          <p:nvSpPr>
            <p:cNvPr id="8" name="Freeform 8"/>
            <p:cNvSpPr/>
            <p:nvPr/>
          </p:nvSpPr>
          <p:spPr>
            <a:xfrm>
              <a:off x="0" y="0"/>
              <a:ext cx="2566277" cy="736696"/>
            </a:xfrm>
            <a:custGeom>
              <a:avLst/>
              <a:gdLst/>
              <a:ahLst/>
              <a:cxnLst/>
              <a:rect l="l" t="t" r="r" b="b"/>
              <a:pathLst>
                <a:path w="2566277" h="736696">
                  <a:moveTo>
                    <a:pt x="10811" y="0"/>
                  </a:moveTo>
                  <a:lnTo>
                    <a:pt x="2555466" y="0"/>
                  </a:lnTo>
                  <a:cubicBezTo>
                    <a:pt x="2558333" y="0"/>
                    <a:pt x="2561083" y="1139"/>
                    <a:pt x="2563111" y="3167"/>
                  </a:cubicBezTo>
                  <a:cubicBezTo>
                    <a:pt x="2565138" y="5194"/>
                    <a:pt x="2566277" y="7944"/>
                    <a:pt x="2566277" y="10811"/>
                  </a:cubicBezTo>
                  <a:lnTo>
                    <a:pt x="2566277" y="725885"/>
                  </a:lnTo>
                  <a:cubicBezTo>
                    <a:pt x="2566277" y="731856"/>
                    <a:pt x="2561437" y="736696"/>
                    <a:pt x="2555466" y="736696"/>
                  </a:cubicBezTo>
                  <a:lnTo>
                    <a:pt x="10811" y="736696"/>
                  </a:lnTo>
                  <a:cubicBezTo>
                    <a:pt x="4840" y="736696"/>
                    <a:pt x="0" y="731856"/>
                    <a:pt x="0" y="725885"/>
                  </a:cubicBezTo>
                  <a:lnTo>
                    <a:pt x="0" y="10811"/>
                  </a:lnTo>
                  <a:cubicBezTo>
                    <a:pt x="0" y="4840"/>
                    <a:pt x="4840" y="0"/>
                    <a:pt x="10811"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2566278" cy="812896"/>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a:off x="2154071" y="2521890"/>
            <a:ext cx="13979858" cy="5427715"/>
            <a:chOff x="0" y="0"/>
            <a:chExt cx="2505033" cy="754931"/>
          </a:xfrm>
        </p:grpSpPr>
        <p:sp>
          <p:nvSpPr>
            <p:cNvPr id="11" name="Freeform 11"/>
            <p:cNvSpPr/>
            <p:nvPr/>
          </p:nvSpPr>
          <p:spPr>
            <a:xfrm>
              <a:off x="0" y="0"/>
              <a:ext cx="2505033" cy="754931"/>
            </a:xfrm>
            <a:custGeom>
              <a:avLst/>
              <a:gdLst/>
              <a:ahLst/>
              <a:cxnLst/>
              <a:rect l="l" t="t" r="r" b="b"/>
              <a:pathLst>
                <a:path w="2505033" h="754931">
                  <a:moveTo>
                    <a:pt x="11076" y="0"/>
                  </a:moveTo>
                  <a:lnTo>
                    <a:pt x="2493957" y="0"/>
                  </a:lnTo>
                  <a:cubicBezTo>
                    <a:pt x="2500074" y="0"/>
                    <a:pt x="2505033" y="4959"/>
                    <a:pt x="2505033" y="11076"/>
                  </a:cubicBezTo>
                  <a:lnTo>
                    <a:pt x="2505033" y="743855"/>
                  </a:lnTo>
                  <a:cubicBezTo>
                    <a:pt x="2505033" y="746793"/>
                    <a:pt x="2503866" y="749610"/>
                    <a:pt x="2501789" y="751687"/>
                  </a:cubicBezTo>
                  <a:cubicBezTo>
                    <a:pt x="2499712" y="753764"/>
                    <a:pt x="2496894" y="754931"/>
                    <a:pt x="2493957" y="754931"/>
                  </a:cubicBezTo>
                  <a:lnTo>
                    <a:pt x="11076" y="754931"/>
                  </a:lnTo>
                  <a:cubicBezTo>
                    <a:pt x="8138" y="754931"/>
                    <a:pt x="5321" y="753764"/>
                    <a:pt x="3244" y="751687"/>
                  </a:cubicBezTo>
                  <a:cubicBezTo>
                    <a:pt x="1167" y="749610"/>
                    <a:pt x="0" y="746793"/>
                    <a:pt x="0" y="743855"/>
                  </a:cubicBezTo>
                  <a:lnTo>
                    <a:pt x="0" y="11076"/>
                  </a:lnTo>
                  <a:cubicBezTo>
                    <a:pt x="0" y="8138"/>
                    <a:pt x="1167" y="5321"/>
                    <a:pt x="3244" y="3244"/>
                  </a:cubicBezTo>
                  <a:cubicBezTo>
                    <a:pt x="5321" y="1167"/>
                    <a:pt x="8138" y="0"/>
                    <a:pt x="1107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2505033" cy="831131"/>
            </a:xfrm>
            <a:prstGeom prst="rect">
              <a:avLst/>
            </a:prstGeom>
          </p:spPr>
          <p:txBody>
            <a:bodyPr lIns="50800" tIns="50800" rIns="50800" bIns="50800" rtlCol="0" anchor="ctr"/>
            <a:lstStyle/>
            <a:p>
              <a:pPr algn="ctr">
                <a:lnSpc>
                  <a:spcPts val="9100"/>
                </a:lnSpc>
              </a:pPr>
              <a:endParaRPr/>
            </a:p>
          </p:txBody>
        </p:sp>
      </p:grpSp>
      <p:sp>
        <p:nvSpPr>
          <p:cNvPr id="16" name="TextBox 16" descr="n252 Fb Thu Huong Pham"/>
          <p:cNvSpPr txBox="1"/>
          <p:nvPr/>
        </p:nvSpPr>
        <p:spPr>
          <a:xfrm>
            <a:off x="3657600" y="987700"/>
            <a:ext cx="10972800" cy="1064394"/>
          </a:xfrm>
          <a:prstGeom prst="rect">
            <a:avLst/>
          </a:prstGeom>
        </p:spPr>
        <p:txBody>
          <a:bodyPr wrap="square" lIns="0" tIns="0" rIns="0" bIns="0" rtlCol="0" anchor="t">
            <a:spAutoFit/>
          </a:bodyPr>
          <a:lstStyle/>
          <a:p>
            <a:pPr algn="ctr">
              <a:lnSpc>
                <a:spcPts val="8250"/>
              </a:lnSpc>
            </a:pPr>
            <a:r>
              <a:rPr lang="en-US" sz="7500" dirty="0">
                <a:solidFill>
                  <a:srgbClr val="FFFFFF"/>
                </a:solidFill>
                <a:latin typeface="#9SLIDE03 SFU FUTURA_05 EXTRABO" pitchFamily="2" charset="77"/>
                <a:ea typeface="TT Firs Neue"/>
                <a:cs typeface="TT Firs Neue"/>
                <a:sym typeface="TT Firs Neue"/>
              </a:rPr>
              <a:t>HOẠT ĐỘNG NHÓM</a:t>
            </a:r>
            <a:endParaRPr lang="en-US" sz="7500" u="sng" dirty="0">
              <a:solidFill>
                <a:srgbClr val="FFFFFF"/>
              </a:solidFill>
              <a:latin typeface="#9SLIDE03 SFU FUTURA_05 EXTRABO" pitchFamily="2" charset="77"/>
              <a:ea typeface="TT Firs Neue Bold"/>
              <a:cs typeface="TT Firs Neue Bold"/>
              <a:sym typeface="TT Firs Neue Bold"/>
            </a:endParaRPr>
          </a:p>
        </p:txBody>
      </p:sp>
      <p:grpSp>
        <p:nvGrpSpPr>
          <p:cNvPr id="17" name="Group 17" descr="n252 Fb Thu Huong Pham"/>
          <p:cNvGrpSpPr/>
          <p:nvPr/>
        </p:nvGrpSpPr>
        <p:grpSpPr>
          <a:xfrm rot="2700000">
            <a:off x="447265" y="332596"/>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252 Fb Thu Huong Pham"/>
          <p:cNvGrpSpPr/>
          <p:nvPr/>
        </p:nvGrpSpPr>
        <p:grpSpPr>
          <a:xfrm rot="2700000">
            <a:off x="500155" y="898257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descr="n252 Fb Thu Huong Pham"/>
          <p:cNvGrpSpPr/>
          <p:nvPr/>
        </p:nvGrpSpPr>
        <p:grpSpPr>
          <a:xfrm rot="2700000">
            <a:off x="16962419" y="332596"/>
            <a:ext cx="882269" cy="882269"/>
            <a:chOff x="0" y="0"/>
            <a:chExt cx="812800" cy="812800"/>
          </a:xfrm>
        </p:grpSpPr>
        <p:sp>
          <p:nvSpPr>
            <p:cNvPr id="24" name="Freeform 2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5" name="TextBox 2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6" name="Group 26" descr="n252 Fb Thu Huong Pham"/>
          <p:cNvGrpSpPr/>
          <p:nvPr/>
        </p:nvGrpSpPr>
        <p:grpSpPr>
          <a:xfrm rot="2700000">
            <a:off x="16905269" y="8982575"/>
            <a:ext cx="882269" cy="882269"/>
            <a:chOff x="0" y="0"/>
            <a:chExt cx="812800" cy="812800"/>
          </a:xfrm>
        </p:grpSpPr>
        <p:sp>
          <p:nvSpPr>
            <p:cNvPr id="27" name="Freeform 2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8" name="TextBox 2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9" name="TextBox 28" descr="n252 Fb Thu Huong Pham">
            <a:extLst>
              <a:ext uri="{FF2B5EF4-FFF2-40B4-BE49-F238E27FC236}">
                <a16:creationId xmlns:a16="http://schemas.microsoft.com/office/drawing/2014/main" id="{7B9B7209-2AEF-6E49-F646-1F45CE554EDF}"/>
              </a:ext>
            </a:extLst>
          </p:cNvPr>
          <p:cNvSpPr txBox="1"/>
          <p:nvPr/>
        </p:nvSpPr>
        <p:spPr>
          <a:xfrm>
            <a:off x="2514600" y="2837148"/>
            <a:ext cx="13411200" cy="3222357"/>
          </a:xfrm>
          <a:prstGeom prst="rect">
            <a:avLst/>
          </a:prstGeom>
          <a:noFill/>
        </p:spPr>
        <p:txBody>
          <a:bodyPr wrap="square" rtlCol="0">
            <a:spAutoFit/>
          </a:bodyPr>
          <a:lstStyle/>
          <a:p>
            <a:pPr>
              <a:lnSpc>
                <a:spcPct val="113000"/>
              </a:lnSpc>
            </a:pPr>
            <a:r>
              <a:rPr lang="en-US" sz="3600" dirty="0">
                <a:latin typeface="#9Slide03 Montserrat" pitchFamily="2" charset="77"/>
              </a:rPr>
              <a:t>- </a:t>
            </a:r>
            <a:r>
              <a:rPr lang="en-US" sz="3600" dirty="0" err="1">
                <a:latin typeface="#9Slide03 Montserrat" pitchFamily="2" charset="77"/>
              </a:rPr>
              <a:t>Lớp</a:t>
            </a:r>
            <a:r>
              <a:rPr lang="en-US" sz="3600" dirty="0">
                <a:latin typeface="#9Slide03 Montserrat" pitchFamily="2" charset="77"/>
              </a:rPr>
              <a:t> chia </a:t>
            </a:r>
            <a:r>
              <a:rPr lang="en-US" sz="3600" dirty="0" err="1">
                <a:latin typeface="#9Slide03 Montserrat" pitchFamily="2" charset="77"/>
              </a:rPr>
              <a:t>thành</a:t>
            </a:r>
            <a:r>
              <a:rPr lang="en-US" sz="3600" dirty="0">
                <a:latin typeface="#9Slide03 Montserrat" pitchFamily="2" charset="77"/>
              </a:rPr>
              <a:t> 2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lớn</a:t>
            </a:r>
            <a:endParaRPr lang="en-US" sz="3600" dirty="0">
              <a:latin typeface="#9Slide03 Montserrat" pitchFamily="2" charset="77"/>
            </a:endParaRPr>
          </a:p>
          <a:p>
            <a:pPr>
              <a:lnSpc>
                <a:spcPct val="113000"/>
              </a:lnSpc>
            </a:pPr>
            <a:r>
              <a:rPr lang="en-US" sz="3600" dirty="0">
                <a:latin typeface="#9Slide03 Montserrat" pitchFamily="2" charset="77"/>
              </a:rPr>
              <a:t>- </a:t>
            </a:r>
            <a:r>
              <a:rPr lang="en-US" sz="3600" dirty="0" err="1">
                <a:latin typeface="#9Slide03 Montserrat" pitchFamily="2" charset="77"/>
              </a:rPr>
              <a:t>Mỗi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nghiên</a:t>
            </a:r>
            <a:r>
              <a:rPr lang="en-US" sz="3600" dirty="0">
                <a:latin typeface="#9Slide03 Montserrat" pitchFamily="2" charset="77"/>
              </a:rPr>
              <a:t> </a:t>
            </a:r>
            <a:r>
              <a:rPr lang="en-US" sz="3600" dirty="0" err="1">
                <a:latin typeface="#9Slide03 Montserrat" pitchFamily="2" charset="77"/>
              </a:rPr>
              <a:t>cứu</a:t>
            </a:r>
            <a:r>
              <a:rPr lang="en-US" sz="3600" dirty="0">
                <a:latin typeface="#9Slide03 Montserrat" pitchFamily="2" charset="77"/>
              </a:rPr>
              <a:t> </a:t>
            </a:r>
            <a:r>
              <a:rPr lang="en-US" sz="3600" dirty="0" err="1">
                <a:latin typeface="#9Slide03 Montserrat" pitchFamily="2" charset="77"/>
              </a:rPr>
              <a:t>về</a:t>
            </a:r>
            <a:r>
              <a:rPr lang="en-US" sz="3600" dirty="0">
                <a:latin typeface="#9Slide03 Montserrat" pitchFamily="2" charset="77"/>
              </a:rPr>
              <a:t> </a:t>
            </a:r>
            <a:r>
              <a:rPr lang="en-US" sz="3600" dirty="0" err="1">
                <a:latin typeface="#9Slide03 Montserrat" pitchFamily="2" charset="77"/>
              </a:rPr>
              <a:t>nguyên</a:t>
            </a:r>
            <a:r>
              <a:rPr lang="en-US" sz="3600" dirty="0">
                <a:latin typeface="#9Slide03 Montserrat" pitchFamily="2" charset="77"/>
              </a:rPr>
              <a:t> </a:t>
            </a:r>
            <a:r>
              <a:rPr lang="en-US" sz="3600" dirty="0" err="1">
                <a:latin typeface="#9Slide03 Montserrat" pitchFamily="2" charset="77"/>
              </a:rPr>
              <a:t>lí</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một</a:t>
            </a:r>
            <a:r>
              <a:rPr lang="en-US" sz="3600" dirty="0">
                <a:latin typeface="#9Slide03 Montserrat" pitchFamily="2" charset="77"/>
              </a:rPr>
              <a:t> </a:t>
            </a:r>
            <a:r>
              <a:rPr lang="en-US" sz="3600" dirty="0" err="1">
                <a:latin typeface="#9Slide03 Montserrat" pitchFamily="2" charset="77"/>
              </a:rPr>
              <a:t>kiểu</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 </a:t>
            </a:r>
            <a:r>
              <a:rPr lang="en-US" sz="3600" dirty="0" err="1">
                <a:latin typeface="#9Slide03 Montserrat" pitchFamily="2" charset="77"/>
              </a:rPr>
              <a:t>và</a:t>
            </a:r>
            <a:r>
              <a:rPr lang="en-US" sz="3600" dirty="0">
                <a:latin typeface="#9Slide03 Montserrat" pitchFamily="2" charset="77"/>
              </a:rPr>
              <a:t> B</a:t>
            </a:r>
          </a:p>
          <a:p>
            <a:pPr>
              <a:lnSpc>
                <a:spcPct val="113000"/>
              </a:lnSpc>
            </a:pPr>
            <a:r>
              <a:rPr lang="en-US" sz="3600" dirty="0">
                <a:latin typeface="#9Slide03 Montserrat" pitchFamily="2" charset="77"/>
              </a:rPr>
              <a:t>- </a:t>
            </a:r>
            <a:r>
              <a:rPr lang="en-US" sz="3600" dirty="0" err="1">
                <a:latin typeface="#9Slide03 Montserrat" pitchFamily="2" charset="77"/>
              </a:rPr>
              <a:t>Thời</a:t>
            </a:r>
            <a:r>
              <a:rPr lang="en-US" sz="3600" dirty="0">
                <a:latin typeface="#9Slide03 Montserrat" pitchFamily="2" charset="77"/>
              </a:rPr>
              <a:t> </a:t>
            </a:r>
            <a:r>
              <a:rPr lang="en-US" sz="3600" dirty="0" err="1">
                <a:latin typeface="#9Slide03 Montserrat" pitchFamily="2" charset="77"/>
              </a:rPr>
              <a:t>gian</a:t>
            </a:r>
            <a:r>
              <a:rPr lang="en-US" sz="3600" dirty="0">
                <a:latin typeface="#9Slide03 Montserrat" pitchFamily="2" charset="77"/>
              </a:rPr>
              <a:t>: 4 </a:t>
            </a:r>
            <a:r>
              <a:rPr lang="en-US" sz="3600" dirty="0" err="1">
                <a:latin typeface="#9Slide03 Montserrat" pitchFamily="2" charset="77"/>
              </a:rPr>
              <a:t>phút</a:t>
            </a:r>
            <a:endParaRPr lang="en-US" sz="3600" dirty="0">
              <a:latin typeface="#9Slide03 Montserrat" pitchFamily="2" charset="77"/>
            </a:endParaRPr>
          </a:p>
          <a:p>
            <a:pPr>
              <a:lnSpc>
                <a:spcPct val="113000"/>
              </a:lnSpc>
            </a:pPr>
            <a:r>
              <a:rPr lang="en-US" sz="3600" dirty="0">
                <a:latin typeface="#9Slide03 Montserrat" pitchFamily="2" charset="77"/>
              </a:rPr>
              <a:t>- </a:t>
            </a:r>
            <a:r>
              <a:rPr lang="en-US" sz="3600" dirty="0" err="1">
                <a:latin typeface="#9Slide03 Montserrat" pitchFamily="2" charset="77"/>
              </a:rPr>
              <a:t>Mỗi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cử</a:t>
            </a:r>
            <a:r>
              <a:rPr lang="en-US" sz="3600" dirty="0">
                <a:latin typeface="#9Slide03 Montserrat" pitchFamily="2" charset="77"/>
              </a:rPr>
              <a:t> </a:t>
            </a:r>
            <a:r>
              <a:rPr lang="en-US" sz="3600" dirty="0" err="1">
                <a:latin typeface="#9Slide03 Montserrat" pitchFamily="2" charset="77"/>
              </a:rPr>
              <a:t>đại</a:t>
            </a:r>
            <a:r>
              <a:rPr lang="en-US" sz="3600" dirty="0">
                <a:latin typeface="#9Slide03 Montserrat" pitchFamily="2" charset="77"/>
              </a:rPr>
              <a:t> </a:t>
            </a:r>
            <a:r>
              <a:rPr lang="en-US" sz="3600" dirty="0" err="1">
                <a:latin typeface="#9Slide03 Montserrat" pitchFamily="2" charset="77"/>
              </a:rPr>
              <a:t>diện</a:t>
            </a:r>
            <a:r>
              <a:rPr lang="en-US" sz="3600" dirty="0">
                <a:latin typeface="#9Slide03 Montserrat" pitchFamily="2" charset="77"/>
              </a:rPr>
              <a:t> </a:t>
            </a:r>
            <a:r>
              <a:rPr lang="en-US" sz="3600" dirty="0" err="1">
                <a:latin typeface="#9Slide03 Montserrat" pitchFamily="2" charset="77"/>
              </a:rPr>
              <a:t>lên</a:t>
            </a:r>
            <a:r>
              <a:rPr lang="en-US" sz="3600" dirty="0">
                <a:latin typeface="#9Slide03 Montserrat" pitchFamily="2" charset="77"/>
              </a:rPr>
              <a:t> </a:t>
            </a:r>
            <a:r>
              <a:rPr lang="en-US" sz="3600" dirty="0" err="1">
                <a:latin typeface="#9Slide03 Montserrat" pitchFamily="2" charset="77"/>
              </a:rPr>
              <a:t>trình</a:t>
            </a:r>
            <a:r>
              <a:rPr lang="en-US" sz="3600" dirty="0">
                <a:latin typeface="#9Slide03 Montserrat" pitchFamily="2" charset="77"/>
              </a:rPr>
              <a:t> </a:t>
            </a:r>
            <a:r>
              <a:rPr lang="en-US" sz="3600" dirty="0" err="1">
                <a:latin typeface="#9Slide03 Montserrat" pitchFamily="2" charset="77"/>
              </a:rPr>
              <a:t>bày</a:t>
            </a:r>
            <a:r>
              <a:rPr lang="en-US" sz="3600" dirty="0">
                <a:latin typeface="#9Slide03 Montserrat" pitchFamily="2" charset="77"/>
              </a:rPr>
              <a:t> </a:t>
            </a:r>
            <a:r>
              <a:rPr lang="en-US" sz="3600" dirty="0" err="1">
                <a:latin typeface="#9Slide03 Montserrat" pitchFamily="2" charset="77"/>
              </a:rPr>
              <a:t>trước</a:t>
            </a:r>
            <a:r>
              <a:rPr lang="en-US" sz="3600" dirty="0">
                <a:latin typeface="#9Slide03 Montserrat" pitchFamily="2" charset="77"/>
              </a:rPr>
              <a:t> </a:t>
            </a:r>
            <a:r>
              <a:rPr lang="en-US" sz="3600" dirty="0" err="1">
                <a:latin typeface="#9Slide03 Montserrat" pitchFamily="2" charset="77"/>
              </a:rPr>
              <a:t>lớp</a:t>
            </a:r>
            <a:r>
              <a:rPr lang="en-US" sz="3600" dirty="0">
                <a:latin typeface="#9Slide03 Montserrat" pitchFamily="2" charset="77"/>
              </a:rPr>
              <a:t>.</a:t>
            </a:r>
          </a:p>
        </p:txBody>
      </p:sp>
    </p:spTree>
    <p:extLst>
      <p:ext uri="{BB962C8B-B14F-4D97-AF65-F5344CB8AC3E}">
        <p14:creationId xmlns:p14="http://schemas.microsoft.com/office/powerpoint/2010/main" val="38973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Freeform 7" descr="n252 Fb Thu Huong Pham"/>
          <p:cNvSpPr/>
          <p:nvPr/>
        </p:nvSpPr>
        <p:spPr>
          <a:xfrm>
            <a:off x="1530021" y="2324100"/>
            <a:ext cx="8217558" cy="1727734"/>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92D050"/>
          </a:solidFill>
          <a:ln w="28575" cap="sq">
            <a:solidFill>
              <a:srgbClr val="000000"/>
            </a:solidFill>
            <a:prstDash val="solid"/>
            <a:miter/>
          </a:ln>
        </p:spPr>
        <p:txBody>
          <a:bodyPr/>
          <a:lstStyle/>
          <a:p>
            <a:endParaRPr lang="en-US"/>
          </a:p>
        </p:txBody>
      </p:sp>
      <p:sp>
        <p:nvSpPr>
          <p:cNvPr id="8" name="TextBox 8" descr="n252 Fb Thu Huong Pham"/>
          <p:cNvSpPr txBox="1"/>
          <p:nvPr/>
        </p:nvSpPr>
        <p:spPr>
          <a:xfrm>
            <a:off x="2326056" y="1828464"/>
            <a:ext cx="5308402" cy="2223370"/>
          </a:xfrm>
          <a:prstGeom prst="rect">
            <a:avLst/>
          </a:prstGeom>
        </p:spPr>
        <p:txBody>
          <a:bodyPr lIns="50800" tIns="50800" rIns="50800" bIns="50800" rtlCol="0" anchor="ctr"/>
          <a:lstStyle/>
          <a:p>
            <a:pPr algn="ctr">
              <a:lnSpc>
                <a:spcPts val="9100"/>
              </a:lnSpc>
            </a:pPr>
            <a:endParaRPr/>
          </a:p>
        </p:txBody>
      </p:sp>
      <p:sp>
        <p:nvSpPr>
          <p:cNvPr id="13" name="Freeform 13" descr="n252 Fb Thu Huong Pham"/>
          <p:cNvSpPr/>
          <p:nvPr/>
        </p:nvSpPr>
        <p:spPr>
          <a:xfrm>
            <a:off x="457200" y="3505020"/>
            <a:ext cx="10363200" cy="5219880"/>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descr="n252 Fb Thu Huong Pham"/>
          <p:cNvSpPr txBox="1"/>
          <p:nvPr/>
        </p:nvSpPr>
        <p:spPr>
          <a:xfrm>
            <a:off x="1633033" y="3009383"/>
            <a:ext cx="6694450" cy="5715517"/>
          </a:xfrm>
          <a:prstGeom prst="rect">
            <a:avLst/>
          </a:prstGeom>
        </p:spPr>
        <p:txBody>
          <a:bodyPr lIns="50800" tIns="50800" rIns="50800" bIns="50800" rtlCol="0" anchor="ctr"/>
          <a:lstStyle/>
          <a:p>
            <a:pPr marL="0" lvl="0" indent="0" algn="ctr">
              <a:lnSpc>
                <a:spcPts val="9100"/>
              </a:lnSpc>
              <a:spcBef>
                <a:spcPct val="0"/>
              </a:spcBef>
            </a:pPr>
            <a:endParaRPr/>
          </a:p>
        </p:txBody>
      </p:sp>
      <p:sp>
        <p:nvSpPr>
          <p:cNvPr id="35" name="TextBox 34" descr="n252 Fb Thu Huong Pham">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2</a:t>
            </a:r>
          </a:p>
        </p:txBody>
      </p:sp>
      <p:sp>
        <p:nvSpPr>
          <p:cNvPr id="38" name="TextBox 37" descr="n252 Fb Thu Huong Pham">
            <a:extLst>
              <a:ext uri="{FF2B5EF4-FFF2-40B4-BE49-F238E27FC236}">
                <a16:creationId xmlns:a16="http://schemas.microsoft.com/office/drawing/2014/main" id="{47802B41-6549-4AB0-15F6-8160FAEFAE56}"/>
              </a:ext>
            </a:extLst>
          </p:cNvPr>
          <p:cNvSpPr txBox="1"/>
          <p:nvPr/>
        </p:nvSpPr>
        <p:spPr>
          <a:xfrm>
            <a:off x="2807765" y="2552700"/>
            <a:ext cx="5662070" cy="707886"/>
          </a:xfrm>
          <a:prstGeom prst="rect">
            <a:avLst/>
          </a:prstGeom>
          <a:noFill/>
        </p:spPr>
        <p:txBody>
          <a:bodyPr wrap="square" rtlCol="0">
            <a:spAutoFit/>
          </a:bodyPr>
          <a:lstStyle/>
          <a:p>
            <a:pPr algn="ctr"/>
            <a:r>
              <a:rPr lang="en-US" sz="4000" dirty="0">
                <a:latin typeface="#9Slide03 Montserrat Medium" pitchFamily="2" charset="77"/>
              </a:rPr>
              <a:t>CÂU HỎI</a:t>
            </a:r>
          </a:p>
        </p:txBody>
      </p:sp>
      <p:sp>
        <p:nvSpPr>
          <p:cNvPr id="40" name="TextBox 39" descr="n252 Fb Thu Huong Pham">
            <a:extLst>
              <a:ext uri="{FF2B5EF4-FFF2-40B4-BE49-F238E27FC236}">
                <a16:creationId xmlns:a16="http://schemas.microsoft.com/office/drawing/2014/main" id="{4775A404-8776-F20E-619F-D2ACBC8373A1}"/>
              </a:ext>
            </a:extLst>
          </p:cNvPr>
          <p:cNvSpPr txBox="1"/>
          <p:nvPr/>
        </p:nvSpPr>
        <p:spPr>
          <a:xfrm>
            <a:off x="955204" y="3868191"/>
            <a:ext cx="9367192" cy="3016210"/>
          </a:xfrm>
          <a:prstGeom prst="rect">
            <a:avLst/>
          </a:prstGeom>
          <a:noFill/>
        </p:spPr>
        <p:txBody>
          <a:bodyPr wrap="square" rtlCol="0">
            <a:spAutoFit/>
          </a:bodyPr>
          <a:lstStyle/>
          <a:p>
            <a:pPr algn="just">
              <a:lnSpc>
                <a:spcPct val="120000"/>
              </a:lnSpc>
            </a:pPr>
            <a:r>
              <a:rPr lang="vi-VN" sz="4000" dirty="0">
                <a:latin typeface="#9Slide03 Montserrat" pitchFamily="2" charset="77"/>
              </a:rPr>
              <a:t>Giải thích tại sao để kiểm tra thai nhi, người ta sử dụng siêu âm kiểu B chứ không dùng phương pháp chụp X - quang.</a:t>
            </a:r>
            <a:endParaRPr lang="en-US" sz="4000" dirty="0">
              <a:latin typeface="#9Slide03 Montserrat" pitchFamily="2" charset="77"/>
            </a:endParaRPr>
          </a:p>
        </p:txBody>
      </p:sp>
      <p:sp>
        <p:nvSpPr>
          <p:cNvPr id="2" name="Freeform 32" descr="n252 Fb Thu Huong Pham">
            <a:extLst>
              <a:ext uri="{FF2B5EF4-FFF2-40B4-BE49-F238E27FC236}">
                <a16:creationId xmlns:a16="http://schemas.microsoft.com/office/drawing/2014/main" id="{3C04562D-41FC-144B-C08C-79FE121670CB}"/>
              </a:ext>
            </a:extLst>
          </p:cNvPr>
          <p:cNvSpPr/>
          <p:nvPr/>
        </p:nvSpPr>
        <p:spPr>
          <a:xfrm>
            <a:off x="11498229" y="4437064"/>
            <a:ext cx="6490912" cy="5849936"/>
          </a:xfrm>
          <a:custGeom>
            <a:avLst/>
            <a:gdLst/>
            <a:ahLst/>
            <a:cxnLst/>
            <a:rect l="l" t="t" r="r" b="b"/>
            <a:pathLst>
              <a:path w="4000539" h="3605486">
                <a:moveTo>
                  <a:pt x="0" y="0"/>
                </a:moveTo>
                <a:lnTo>
                  <a:pt x="4000539" y="0"/>
                </a:lnTo>
                <a:lnTo>
                  <a:pt x="4000539" y="3605486"/>
                </a:lnTo>
                <a:lnTo>
                  <a:pt x="0" y="3605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493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ppt_y</p:attrName>
                                        </p:attrNameLst>
                                      </p:cBhvr>
                                      <p:tavLst>
                                        <p:tav tm="0">
                                          <p:val>
                                            <p:strVal val="#ppt_y+#ppt_h*1.125000"/>
                                          </p:val>
                                        </p:tav>
                                        <p:tav tm="100000">
                                          <p:val>
                                            <p:strVal val="#ppt_y"/>
                                          </p:val>
                                        </p:tav>
                                      </p:tavLst>
                                    </p:anim>
                                    <p:animEffect transition="in" filter="wipe(up)">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5" name="TextBox 34" descr="n252 Fb Thu Huong Pham">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2</a:t>
            </a:r>
          </a:p>
        </p:txBody>
      </p:sp>
    </p:spTree>
    <p:extLst>
      <p:ext uri="{BB962C8B-B14F-4D97-AF65-F5344CB8AC3E}">
        <p14:creationId xmlns:p14="http://schemas.microsoft.com/office/powerpoint/2010/main" val="335379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252 Fb Thu Huong Pham"/>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9" descr="n252 Fb Thu Huong Pham">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0" descr="n252 Fb Thu Huong Pham">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6" descr="n252 Fb Thu Huong Pham">
            <a:extLst>
              <a:ext uri="{FF2B5EF4-FFF2-40B4-BE49-F238E27FC236}">
                <a16:creationId xmlns:a16="http://schemas.microsoft.com/office/drawing/2014/main" id="{7B59FD7C-F2B3-31C0-5B1C-2A671ECC694E}"/>
              </a:ext>
            </a:extLst>
          </p:cNvPr>
          <p:cNvSpPr txBox="1"/>
          <p:nvPr/>
        </p:nvSpPr>
        <p:spPr>
          <a:xfrm>
            <a:off x="8041912" y="3653602"/>
            <a:ext cx="9407888" cy="2554545"/>
          </a:xfrm>
          <a:prstGeom prst="rect">
            <a:avLst/>
          </a:prstGeom>
          <a:noFill/>
        </p:spPr>
        <p:txBody>
          <a:bodyPr wrap="square" rtlCol="0">
            <a:spAutoFit/>
          </a:bodyPr>
          <a:lstStyle/>
          <a:p>
            <a:pPr algn="ctr"/>
            <a:r>
              <a:rPr lang="en-US" sz="8000" dirty="0">
                <a:latin typeface="#9Slide03 Montserrat Medium" pitchFamily="2" charset="77"/>
              </a:rPr>
              <a:t>IV. </a:t>
            </a:r>
            <a:r>
              <a:rPr lang="en-US" sz="8000" dirty="0" err="1">
                <a:latin typeface="#9Slide03 Montserrat Medium" pitchFamily="2" charset="77"/>
              </a:rPr>
              <a:t>Ứng</a:t>
            </a:r>
            <a:r>
              <a:rPr lang="en-US" sz="8000" dirty="0">
                <a:latin typeface="#9Slide03 Montserrat Medium" pitchFamily="2" charset="77"/>
              </a:rPr>
              <a:t> </a:t>
            </a:r>
            <a:r>
              <a:rPr lang="en-US" sz="8000" dirty="0" err="1">
                <a:latin typeface="#9Slide03 Montserrat Medium" pitchFamily="2" charset="77"/>
              </a:rPr>
              <a:t>dụng</a:t>
            </a:r>
            <a:r>
              <a:rPr lang="en-US" sz="8000" dirty="0">
                <a:latin typeface="#9Slide03 Montserrat Medium" pitchFamily="2" charset="77"/>
              </a:rPr>
              <a:t> </a:t>
            </a:r>
            <a:r>
              <a:rPr lang="en-US" sz="8000" dirty="0" err="1">
                <a:latin typeface="#9Slide03 Montserrat Medium" pitchFamily="2" charset="77"/>
              </a:rPr>
              <a:t>của</a:t>
            </a:r>
            <a:r>
              <a:rPr lang="en-US" sz="8000" dirty="0">
                <a:latin typeface="#9Slide03 Montserrat Medium" pitchFamily="2" charset="77"/>
              </a:rPr>
              <a:t> </a:t>
            </a:r>
            <a:r>
              <a:rPr lang="en-US" sz="8000" dirty="0" err="1">
                <a:latin typeface="#9Slide03 Montserrat Medium" pitchFamily="2" charset="77"/>
              </a:rPr>
              <a:t>siêu</a:t>
            </a:r>
            <a:r>
              <a:rPr lang="en-US" sz="8000" dirty="0">
                <a:latin typeface="#9Slide03 Montserrat Medium" pitchFamily="2" charset="77"/>
              </a:rPr>
              <a:t> </a:t>
            </a:r>
            <a:r>
              <a:rPr lang="en-US" sz="8000" dirty="0" err="1">
                <a:latin typeface="#9Slide03 Montserrat Medium" pitchFamily="2" charset="77"/>
              </a:rPr>
              <a:t>âm</a:t>
            </a:r>
            <a:endParaRPr lang="en-US" sz="8000" dirty="0">
              <a:latin typeface="#9Slide03 Montserrat Medium" pitchFamily="2" charset="77"/>
            </a:endParaRPr>
          </a:p>
        </p:txBody>
      </p:sp>
      <p:sp>
        <p:nvSpPr>
          <p:cNvPr id="8" name="Oval 7" descr="n252 Fb Thu Huong Pham">
            <a:extLst>
              <a:ext uri="{FF2B5EF4-FFF2-40B4-BE49-F238E27FC236}">
                <a16:creationId xmlns:a16="http://schemas.microsoft.com/office/drawing/2014/main" id="{3972D8B9-AC3E-E253-E8B5-5F4A7266FC80}"/>
              </a:ext>
            </a:extLst>
          </p:cNvPr>
          <p:cNvSpPr>
            <a:spLocks noChangeAspect="1"/>
          </p:cNvSpPr>
          <p:nvPr>
            <p:custDataLst>
              <p:tags r:id="rId1"/>
            </p:custDataLst>
          </p:nvPr>
        </p:nvSpPr>
        <p:spPr>
          <a:xfrm>
            <a:off x="951446" y="475080"/>
            <a:ext cx="6116790" cy="6116790"/>
          </a:xfrm>
          <a:prstGeom prst="ellipse">
            <a:avLst/>
          </a:prstGeom>
          <a:blipFill dpi="0" rotWithShape="0">
            <a:blip r:embed="rId9">
              <a:extLst>
                <a:ext uri="{28A0092B-C50C-407E-A947-70E740481C1C}">
                  <a14:useLocalDpi xmlns:a14="http://schemas.microsoft.com/office/drawing/2010/main" val="0"/>
                </a:ext>
              </a:extLst>
            </a:blip>
            <a:srcRect/>
            <a:stretch>
              <a:fillRect l="-38889" r="-38889"/>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1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sp>
        <p:nvSpPr>
          <p:cNvPr id="27" name="Rounded Rectangle 26" descr="n252 Fb Thu Huong Pham">
            <a:extLst>
              <a:ext uri="{FF2B5EF4-FFF2-40B4-BE49-F238E27FC236}">
                <a16:creationId xmlns:a16="http://schemas.microsoft.com/office/drawing/2014/main" id="{7D75C29C-5C3D-FAD0-F94B-4D24716BF1BD}"/>
              </a:ext>
            </a:extLst>
          </p:cNvPr>
          <p:cNvSpPr/>
          <p:nvPr/>
        </p:nvSpPr>
        <p:spPr>
          <a:xfrm>
            <a:off x="495300" y="495300"/>
            <a:ext cx="17297400" cy="92964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n252 Fb Thu Huong Pham">
            <a:extLst>
              <a:ext uri="{FF2B5EF4-FFF2-40B4-BE49-F238E27FC236}">
                <a16:creationId xmlns:a16="http://schemas.microsoft.com/office/drawing/2014/main" id="{B8F8FAF1-2DE2-239C-CFE7-12B271501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147" y="815900"/>
            <a:ext cx="4975720" cy="4327600"/>
          </a:xfrm>
          <a:prstGeom prst="roundRect">
            <a:avLst/>
          </a:prstGeom>
        </p:spPr>
      </p:pic>
      <p:pic>
        <p:nvPicPr>
          <p:cNvPr id="31" name="Picture 30" descr="n252 Fb Thu Huong Pham">
            <a:extLst>
              <a:ext uri="{FF2B5EF4-FFF2-40B4-BE49-F238E27FC236}">
                <a16:creationId xmlns:a16="http://schemas.microsoft.com/office/drawing/2014/main" id="{77A5BDA2-88AE-6CC1-C05E-40C045AB2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5596" y="815900"/>
            <a:ext cx="3910722" cy="4327600"/>
          </a:xfrm>
          <a:prstGeom prst="roundRect">
            <a:avLst/>
          </a:prstGeom>
        </p:spPr>
      </p:pic>
      <p:pic>
        <p:nvPicPr>
          <p:cNvPr id="33" name="Picture 32" descr="n252 Fb Thu Huong Pham">
            <a:extLst>
              <a:ext uri="{FF2B5EF4-FFF2-40B4-BE49-F238E27FC236}">
                <a16:creationId xmlns:a16="http://schemas.microsoft.com/office/drawing/2014/main" id="{7AE633E9-3245-7486-81CE-96C6884C30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tretch>
            <a:fillRect/>
          </a:stretch>
        </p:blipFill>
        <p:spPr>
          <a:xfrm>
            <a:off x="1512876" y="5255709"/>
            <a:ext cx="4648014" cy="4293880"/>
          </a:xfrm>
          <a:prstGeom prst="roundRect">
            <a:avLst/>
          </a:prstGeom>
        </p:spPr>
      </p:pic>
      <p:pic>
        <p:nvPicPr>
          <p:cNvPr id="35" name="Picture 34" descr="n252 Fb Thu Huong Pham">
            <a:extLst>
              <a:ext uri="{FF2B5EF4-FFF2-40B4-BE49-F238E27FC236}">
                <a16:creationId xmlns:a16="http://schemas.microsoft.com/office/drawing/2014/main" id="{0FBBC28A-E167-19A2-E55D-DA120B58A4A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6980556" y="5316558"/>
            <a:ext cx="4874866" cy="4172182"/>
          </a:xfrm>
          <a:prstGeom prst="roundRect">
            <a:avLst/>
          </a:prstGeom>
        </p:spPr>
      </p:pic>
      <p:pic>
        <p:nvPicPr>
          <p:cNvPr id="37" name="Picture 36" descr="n252 Fb Thu Huong Pham">
            <a:extLst>
              <a:ext uri="{FF2B5EF4-FFF2-40B4-BE49-F238E27FC236}">
                <a16:creationId xmlns:a16="http://schemas.microsoft.com/office/drawing/2014/main" id="{38D76CBA-F3E8-9FD6-9B7D-5B2CD822928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val="0"/>
              </a:ext>
            </a:extLst>
          </a:blip>
          <a:stretch>
            <a:fillRect/>
          </a:stretch>
        </p:blipFill>
        <p:spPr>
          <a:xfrm>
            <a:off x="12738377" y="5381863"/>
            <a:ext cx="4511712" cy="4035706"/>
          </a:xfrm>
          <a:prstGeom prst="roundRect">
            <a:avLst/>
          </a:prstGeom>
        </p:spPr>
      </p:pic>
      <p:pic>
        <p:nvPicPr>
          <p:cNvPr id="39" name="Picture 38" descr="n252 Fb Thu Huong Pham">
            <a:extLst>
              <a:ext uri="{FF2B5EF4-FFF2-40B4-BE49-F238E27FC236}">
                <a16:creationId xmlns:a16="http://schemas.microsoft.com/office/drawing/2014/main" id="{3A6196B6-583D-4A86-79A5-526BEEBC7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815900"/>
            <a:ext cx="3886008" cy="4327600"/>
          </a:xfrm>
          <a:prstGeom prst="roundRect">
            <a:avLst/>
          </a:prstGeom>
        </p:spPr>
      </p:pic>
    </p:spTree>
    <p:extLst>
      <p:ext uri="{BB962C8B-B14F-4D97-AF65-F5344CB8AC3E}">
        <p14:creationId xmlns:p14="http://schemas.microsoft.com/office/powerpoint/2010/main" val="159185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252 Fb Thu Huong Pham">
            <a:extLst>
              <a:ext uri="{FF2B5EF4-FFF2-40B4-BE49-F238E27FC236}">
                <a16:creationId xmlns:a16="http://schemas.microsoft.com/office/drawing/2014/main" id="{DAC0F294-9051-7BBB-E6A4-77C0E58BF7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8287999" cy="10321526"/>
          </a:xfrm>
        </p:spPr>
      </p:pic>
      <p:sp>
        <p:nvSpPr>
          <p:cNvPr id="7" name="Rectangle 6" descr="n252 Fb Thu Huong Pham">
            <a:extLst>
              <a:ext uri="{FF2B5EF4-FFF2-40B4-BE49-F238E27FC236}">
                <a16:creationId xmlns:a16="http://schemas.microsoft.com/office/drawing/2014/main" id="{BD7A2930-7667-43D2-8B42-8AF6C3389138}"/>
              </a:ext>
            </a:extLst>
          </p:cNvPr>
          <p:cNvSpPr/>
          <p:nvPr/>
        </p:nvSpPr>
        <p:spPr>
          <a:xfrm>
            <a:off x="2286000" y="0"/>
            <a:ext cx="7315200" cy="2628900"/>
          </a:xfrm>
          <a:prstGeom prst="rect">
            <a:avLst/>
          </a:prstGeom>
          <a:noFill/>
        </p:spPr>
        <p:txBody>
          <a:bodyPr wrap="none" lIns="137160" tIns="68580" rIns="137160" bIns="68580" numCol="1">
            <a:prstTxWarp prst="textDeflate">
              <a:avLst/>
            </a:prstTxWarp>
            <a:spAutoFit/>
          </a:bodyPr>
          <a:lstStyle/>
          <a:p>
            <a:pPr algn="ctr" defTabSz="1371600"/>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defTabSz="1371600"/>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252 Fb Thu Huong Pham"/>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252 Fb Thu Huong Pham"/>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252 Fb Thu Huong Pham"/>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252 Fb Thu Huong Pham"/>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252 Fb Thu Huong Pham"/>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4" name="TextBox 23" descr="n252 Fb Thu Huong Pham">
            <a:extLst>
              <a:ext uri="{FF2B5EF4-FFF2-40B4-BE49-F238E27FC236}">
                <a16:creationId xmlns:a16="http://schemas.microsoft.com/office/drawing/2014/main" id="{8943013B-4D34-5422-C7B1-55E68E86CC60}"/>
              </a:ext>
            </a:extLst>
          </p:cNvPr>
          <p:cNvSpPr txBox="1"/>
          <p:nvPr/>
        </p:nvSpPr>
        <p:spPr>
          <a:xfrm>
            <a:off x="3831662" y="2576747"/>
            <a:ext cx="7456384" cy="4127155"/>
          </a:xfrm>
          <a:prstGeom prst="rect">
            <a:avLst/>
          </a:prstGeom>
          <a:noFill/>
        </p:spPr>
        <p:txBody>
          <a:bodyPr wrap="square" rtlCol="0">
            <a:spAutoFit/>
          </a:bodyPr>
          <a:lstStyle/>
          <a:p>
            <a:pPr algn="ctr">
              <a:lnSpc>
                <a:spcPct val="120000"/>
              </a:lnSpc>
            </a:pPr>
            <a:r>
              <a:rPr lang="en-US" sz="11500" dirty="0">
                <a:solidFill>
                  <a:srgbClr val="C00000"/>
                </a:solidFill>
                <a:latin typeface="#9SLIDE03 SFU FUTURA_05 EXTRABO" pitchFamily="2" charset="77"/>
              </a:rPr>
              <a:t>LUYỆN TẬP</a:t>
            </a:r>
          </a:p>
        </p:txBody>
      </p:sp>
      <p:sp>
        <p:nvSpPr>
          <p:cNvPr id="23" name="Freeform 15" descr="n252 Fb Thu Huong Pham">
            <a:extLst>
              <a:ext uri="{FF2B5EF4-FFF2-40B4-BE49-F238E27FC236}">
                <a16:creationId xmlns:a16="http://schemas.microsoft.com/office/drawing/2014/main" id="{5B002725-36F4-080F-9FA4-D404331BCA8B}"/>
              </a:ext>
            </a:extLst>
          </p:cNvPr>
          <p:cNvSpPr/>
          <p:nvPr/>
        </p:nvSpPr>
        <p:spPr>
          <a:xfrm>
            <a:off x="12408685" y="1385730"/>
            <a:ext cx="5687488" cy="6669760"/>
          </a:xfrm>
          <a:custGeom>
            <a:avLst/>
            <a:gdLst/>
            <a:ahLst/>
            <a:cxnLst/>
            <a:rect l="l" t="t" r="r" b="b"/>
            <a:pathLst>
              <a:path w="1793610" h="2103380">
                <a:moveTo>
                  <a:pt x="0" y="0"/>
                </a:moveTo>
                <a:lnTo>
                  <a:pt x="1793610" y="0"/>
                </a:lnTo>
                <a:lnTo>
                  <a:pt x="1793610" y="2103381"/>
                </a:lnTo>
                <a:lnTo>
                  <a:pt x="0" y="2103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38098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52 Fb Thu Huong Pham">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9" name="Ghen-Co-Vy-MIN-ERIK" descr="n252 Fb Thu Huong Pham">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877" y="298749"/>
            <a:ext cx="914400" cy="914400"/>
          </a:xfrm>
          <a:prstGeom prst="rect">
            <a:avLst/>
          </a:prstGeom>
        </p:spPr>
      </p:pic>
      <p:pic>
        <p:nvPicPr>
          <p:cNvPr id="31" name="Picture 30" descr="n252 Fb Thu Huong Pham">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a:extLst>
              <a:ext uri="{28A0092B-C50C-407E-A947-70E740481C1C}">
                <a14:useLocalDpi xmlns:a14="http://schemas.microsoft.com/office/drawing/2010/main" val="0"/>
              </a:ext>
            </a:extLst>
          </a:blip>
          <a:srcRect l="39315" t="62197" r="38456" b="16132"/>
          <a:stretch/>
        </p:blipFill>
        <p:spPr>
          <a:xfrm>
            <a:off x="7151177" y="4344692"/>
            <a:ext cx="3985647" cy="1914012"/>
          </a:xfrm>
          <a:prstGeom prst="rect">
            <a:avLst/>
          </a:prstGeom>
        </p:spPr>
      </p:pic>
    </p:spTree>
    <p:extLst>
      <p:ext uri="{BB962C8B-B14F-4D97-AF65-F5344CB8AC3E}">
        <p14:creationId xmlns:p14="http://schemas.microsoft.com/office/powerpoint/2010/main" val="3806529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52 Fb Thu Huong Pham">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252 Fb Thu Huong Pham">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252 Fb Thu Huong Pham">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252 Fb Thu Huong Pham">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252 Fb Thu Huong Pham">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252 Fb Thu Huong Pham">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252 Fb Thu Huong Pham">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252 Fb Thu Huong Pham">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252 Fb Thu Huong Pham">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252 Fb Thu Huong Pham">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79302" y="5181562"/>
            <a:ext cx="10304931" cy="5580467"/>
          </a:xfrm>
          <a:prstGeom prst="rect">
            <a:avLst/>
          </a:prstGeom>
        </p:spPr>
      </p:pic>
      <p:sp>
        <p:nvSpPr>
          <p:cNvPr id="34" name="Đáp án 1-LV1" descr="n252 Fb Thu Huong Pham">
            <a:extLst>
              <a:ext uri="{FF2B5EF4-FFF2-40B4-BE49-F238E27FC236}">
                <a16:creationId xmlns:a16="http://schemas.microsoft.com/office/drawing/2014/main" id="{5239D320-9B7E-431F-9A33-190B6FEBED3B}"/>
              </a:ext>
            </a:extLst>
          </p:cNvPr>
          <p:cNvSpPr/>
          <p:nvPr/>
        </p:nvSpPr>
        <p:spPr>
          <a:xfrm>
            <a:off x="10778987" y="7755297"/>
            <a:ext cx="3379748"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Arial" panose="020B0604020202020204" pitchFamily="34" charset="0"/>
                <a:cs typeface="Arial" panose="020B0604020202020204" pitchFamily="34" charset="0"/>
              </a:rPr>
              <a:t>Da</a:t>
            </a:r>
          </a:p>
        </p:txBody>
      </p:sp>
      <p:sp>
        <p:nvSpPr>
          <p:cNvPr id="33" name="TextBox 32" descr="n252 Fb Thu Huong Pham">
            <a:extLst>
              <a:ext uri="{FF2B5EF4-FFF2-40B4-BE49-F238E27FC236}">
                <a16:creationId xmlns:a16="http://schemas.microsoft.com/office/drawing/2014/main" id="{F6B2023A-41E6-496F-A5A1-DAC3B4804349}"/>
              </a:ext>
            </a:extLst>
          </p:cNvPr>
          <p:cNvSpPr txBox="1"/>
          <p:nvPr/>
        </p:nvSpPr>
        <p:spPr>
          <a:xfrm>
            <a:off x="10865133" y="5463278"/>
            <a:ext cx="5761188" cy="2769989"/>
          </a:xfrm>
          <a:prstGeom prst="rect">
            <a:avLst/>
          </a:prstGeom>
          <a:noFill/>
        </p:spPr>
        <p:txBody>
          <a:bodyPr wrap="square" rtlCol="0">
            <a:spAutoFit/>
          </a:bodyPr>
          <a:lstStyle/>
          <a:p>
            <a:pPr algn="ctr" defTabSz="1371600">
              <a:defRPr/>
            </a:pPr>
            <a:r>
              <a:rPr lang="en-US" sz="4200" b="1" dirty="0" err="1">
                <a:solidFill>
                  <a:srgbClr val="ED7D31">
                    <a:lumMod val="20000"/>
                    <a:lumOff val="80000"/>
                  </a:srgbClr>
                </a:solidFill>
                <a:latin typeface="Arial" panose="020B0604020202020204" pitchFamily="34" charset="0"/>
                <a:cs typeface="Arial" panose="020B0604020202020204" pitchFamily="34" charset="0"/>
              </a:rPr>
              <a:t>Đầu</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dò</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thẳng</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không</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thích</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hợp</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cho</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siêu</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âm</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gì</a:t>
            </a:r>
            <a:r>
              <a:rPr lang="en-US" sz="4200" b="1" dirty="0">
                <a:solidFill>
                  <a:srgbClr val="ED7D31">
                    <a:lumMod val="20000"/>
                    <a:lumOff val="80000"/>
                  </a:srgbClr>
                </a:solidFill>
                <a:latin typeface="Arial" panose="020B0604020202020204" pitchFamily="34" charset="0"/>
                <a:cs typeface="Arial" panose="020B0604020202020204" pitchFamily="34" charset="0"/>
              </a:rPr>
              <a:t>?</a:t>
            </a:r>
          </a:p>
          <a:p>
            <a:pPr algn="ctr" defTabSz="1371600">
              <a:defRPr/>
            </a:pPr>
            <a:endParaRPr lang="en-US" sz="4800" b="1" dirty="0">
              <a:solidFill>
                <a:srgbClr val="ED7D31">
                  <a:lumMod val="20000"/>
                  <a:lumOff val="80000"/>
                </a:srgbClr>
              </a:solidFill>
              <a:latin typeface="Arial" panose="020B0604020202020204" pitchFamily="34" charset="0"/>
              <a:cs typeface="Arial" panose="020B0604020202020204" pitchFamily="34" charset="0"/>
            </a:endParaRPr>
          </a:p>
        </p:txBody>
      </p:sp>
      <p:sp>
        <p:nvSpPr>
          <p:cNvPr id="35" name="Đáp án 3-LV1" descr="n252 Fb Thu Huong Pham">
            <a:extLst>
              <a:ext uri="{FF2B5EF4-FFF2-40B4-BE49-F238E27FC236}">
                <a16:creationId xmlns:a16="http://schemas.microsoft.com/office/drawing/2014/main" id="{81EC8A33-F2A1-4771-B0FC-8306D78EA487}"/>
              </a:ext>
            </a:extLst>
          </p:cNvPr>
          <p:cNvSpPr/>
          <p:nvPr/>
        </p:nvSpPr>
        <p:spPr>
          <a:xfrm>
            <a:off x="10778988" y="8872497"/>
            <a:ext cx="32967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Tuyến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giáp</a:t>
            </a:r>
            <a:endParaRPr lang="en-US" sz="4200" b="1" dirty="0">
              <a:solidFill>
                <a:prstClr val="white"/>
              </a:solidFill>
              <a:latin typeface="Arial" panose="020B0604020202020204" pitchFamily="34" charset="0"/>
              <a:cs typeface="Arial" panose="020B0604020202020204" pitchFamily="34" charset="0"/>
            </a:endParaRPr>
          </a:p>
        </p:txBody>
      </p:sp>
      <p:sp>
        <p:nvSpPr>
          <p:cNvPr id="36" name="Đáp án 2-LV1" descr="n252 Fb Thu Huong Pham">
            <a:extLst>
              <a:ext uri="{FF2B5EF4-FFF2-40B4-BE49-F238E27FC236}">
                <a16:creationId xmlns:a16="http://schemas.microsoft.com/office/drawing/2014/main" id="{F680300E-5002-42B6-BD58-38DD187D1D9B}"/>
              </a:ext>
            </a:extLst>
          </p:cNvPr>
          <p:cNvSpPr/>
          <p:nvPr/>
        </p:nvSpPr>
        <p:spPr>
          <a:xfrm>
            <a:off x="14343113" y="7755297"/>
            <a:ext cx="31524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Tuyến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vú</a:t>
            </a:r>
            <a:endParaRPr lang="en-US" sz="4200" b="1" dirty="0">
              <a:solidFill>
                <a:prstClr val="white"/>
              </a:solidFill>
              <a:latin typeface="Arial" panose="020B0604020202020204" pitchFamily="34" charset="0"/>
              <a:cs typeface="Arial" panose="020B0604020202020204" pitchFamily="34" charset="0"/>
            </a:endParaRPr>
          </a:p>
        </p:txBody>
      </p:sp>
      <p:sp>
        <p:nvSpPr>
          <p:cNvPr id="37" name="Đáp án 4-LV1" descr="n252 Fb Thu Huong Pham">
            <a:extLst>
              <a:ext uri="{FF2B5EF4-FFF2-40B4-BE49-F238E27FC236}">
                <a16:creationId xmlns:a16="http://schemas.microsoft.com/office/drawing/2014/main" id="{9A6F4D4E-5A24-4779-A207-95E73743C5A6}"/>
              </a:ext>
            </a:extLst>
          </p:cNvPr>
          <p:cNvSpPr/>
          <p:nvPr/>
        </p:nvSpPr>
        <p:spPr>
          <a:xfrm>
            <a:off x="14343113" y="8853788"/>
            <a:ext cx="31524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Arial" panose="020B0604020202020204" pitchFamily="34" charset="0"/>
                <a:cs typeface="Arial" panose="020B0604020202020204" pitchFamily="34" charset="0"/>
              </a:rPr>
              <a:t>Tim</a:t>
            </a:r>
          </a:p>
        </p:txBody>
      </p:sp>
      <p:sp>
        <p:nvSpPr>
          <p:cNvPr id="51" name="TextBox 50" descr="n252 Fb Thu Huong Pham">
            <a:extLst>
              <a:ext uri="{FF2B5EF4-FFF2-40B4-BE49-F238E27FC236}">
                <a16:creationId xmlns:a16="http://schemas.microsoft.com/office/drawing/2014/main" id="{9067C5FB-C138-468F-AA21-7F3753D0E61E}"/>
              </a:ext>
            </a:extLst>
          </p:cNvPr>
          <p:cNvSpPr txBox="1"/>
          <p:nvPr/>
        </p:nvSpPr>
        <p:spPr>
          <a:xfrm>
            <a:off x="4592584" y="1186758"/>
            <a:ext cx="3719453" cy="1754326"/>
          </a:xfrm>
          <a:prstGeom prst="rect">
            <a:avLst/>
          </a:prstGeom>
          <a:noFill/>
        </p:spPr>
        <p:txBody>
          <a:bodyPr wrap="square" rtlCol="0">
            <a:spAutoFit/>
          </a:bodyPr>
          <a:lstStyle/>
          <a:p>
            <a:pPr algn="just" defTabSz="1371600">
              <a:defRPr/>
            </a:pPr>
            <a:r>
              <a:rPr lang="en-US" sz="3600" b="1" dirty="0" err="1">
                <a:solidFill>
                  <a:srgbClr val="FF0000"/>
                </a:solidFill>
                <a:latin typeface="Arial" panose="020B0604020202020204" pitchFamily="34" charset="0"/>
                <a:cs typeface="Arial" panose="020B0604020202020204" pitchFamily="34" charset="0"/>
              </a:rPr>
              <a:t>Chúc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mừng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em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được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tràng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pháo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tay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nhé</a:t>
            </a:r>
            <a:r>
              <a:rPr lang="en-US" sz="3600" b="1" dirty="0">
                <a:solidFill>
                  <a:srgbClr val="FF0000"/>
                </a:solidFill>
                <a:latin typeface="Arial" panose="020B0604020202020204" pitchFamily="34" charset="0"/>
                <a:cs typeface="Arial" panose="020B0604020202020204" pitchFamily="34" charset="0"/>
              </a:rPr>
              <a:t>!</a:t>
            </a:r>
          </a:p>
        </p:txBody>
      </p:sp>
      <p:pic>
        <p:nvPicPr>
          <p:cNvPr id="6" name="Picture 5" descr="n252 Fb Thu Huong Pham">
            <a:extLst>
              <a:ext uri="{FF2B5EF4-FFF2-40B4-BE49-F238E27FC236}">
                <a16:creationId xmlns:a16="http://schemas.microsoft.com/office/drawing/2014/main" id="{C0610D99-AAE0-4735-B9F7-F5B2D2F73B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404" y="605492"/>
            <a:ext cx="2956271" cy="2825672"/>
          </a:xfrm>
          <a:prstGeom prst="rect">
            <a:avLst/>
          </a:prstGeom>
        </p:spPr>
      </p:pic>
      <p:pic>
        <p:nvPicPr>
          <p:cNvPr id="15362" name="Picture 2" descr="n252 Fb Thu Huong Pham">
            <a:extLst>
              <a:ext uri="{FF2B5EF4-FFF2-40B4-BE49-F238E27FC236}">
                <a16:creationId xmlns:a16="http://schemas.microsoft.com/office/drawing/2014/main" id="{5B382BE5-8728-8022-875E-067F801D14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6710" y="3352807"/>
            <a:ext cx="5791200" cy="603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87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3.75E-6 1.48148E-6 L -0.47083 1.48148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52 Fb Thu Huong Pham">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252 Fb Thu Huong Pham">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252 Fb Thu Huong Pham">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252 Fb Thu Huong Pham">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252 Fb Thu Huong Pham">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252 Fb Thu Huong Pham">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252 Fb Thu Huong Pham">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252 Fb Thu Huong Pham">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252 Fb Thu Huong Pham">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252 Fb Thu Huong Pham">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2348" y="4353339"/>
            <a:ext cx="9293252" cy="5032608"/>
          </a:xfrm>
          <a:prstGeom prst="rect">
            <a:avLst/>
          </a:prstGeom>
        </p:spPr>
      </p:pic>
      <p:sp>
        <p:nvSpPr>
          <p:cNvPr id="34" name="Đáp án 1-LV1" descr="n252 Fb Thu Huong Pham">
            <a:extLst>
              <a:ext uri="{FF2B5EF4-FFF2-40B4-BE49-F238E27FC236}">
                <a16:creationId xmlns:a16="http://schemas.microsoft.com/office/drawing/2014/main" id="{5239D320-9B7E-431F-9A33-190B6FEBED3B}"/>
              </a:ext>
            </a:extLst>
          </p:cNvPr>
          <p:cNvSpPr/>
          <p:nvPr/>
        </p:nvSpPr>
        <p:spPr>
          <a:xfrm>
            <a:off x="10436087" y="7289295"/>
            <a:ext cx="3309641"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Siêu</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âm</a:t>
            </a:r>
            <a:endParaRPr lang="en-US" sz="3600" b="1" dirty="0">
              <a:solidFill>
                <a:prstClr val="white"/>
              </a:solidFill>
              <a:latin typeface="Arial" panose="020B0604020202020204" pitchFamily="34" charset="0"/>
              <a:cs typeface="Arial" panose="020B0604020202020204" pitchFamily="34" charset="0"/>
            </a:endParaRPr>
          </a:p>
        </p:txBody>
      </p:sp>
      <p:sp>
        <p:nvSpPr>
          <p:cNvPr id="33" name="TextBox 32" descr="n252 Fb Thu Huong Pham">
            <a:extLst>
              <a:ext uri="{FF2B5EF4-FFF2-40B4-BE49-F238E27FC236}">
                <a16:creationId xmlns:a16="http://schemas.microsoft.com/office/drawing/2014/main" id="{F6B2023A-41E6-496F-A5A1-DAC3B4804349}"/>
              </a:ext>
            </a:extLst>
          </p:cNvPr>
          <p:cNvSpPr txBox="1"/>
          <p:nvPr/>
        </p:nvSpPr>
        <p:spPr>
          <a:xfrm>
            <a:off x="11167982" y="5235206"/>
            <a:ext cx="4797128" cy="1200329"/>
          </a:xfrm>
          <a:prstGeom prst="rect">
            <a:avLst/>
          </a:prstGeom>
          <a:noFill/>
        </p:spPr>
        <p:txBody>
          <a:bodyPr wrap="square" rtlCol="0">
            <a:spAutoFit/>
          </a:bodyPr>
          <a:lstStyle/>
          <a:p>
            <a:pPr algn="ctr" defTabSz="1371600"/>
            <a:r>
              <a:rPr lang="en-US" sz="3600" b="1" dirty="0" err="1">
                <a:solidFill>
                  <a:srgbClr val="ED7D31">
                    <a:lumMod val="20000"/>
                    <a:lumOff val="80000"/>
                  </a:srgbClr>
                </a:solidFill>
                <a:latin typeface="Arial" panose="020B0604020202020204" pitchFamily="34" charset="0"/>
                <a:cs typeface="Arial" panose="020B0604020202020204" pitchFamily="34" charset="0"/>
              </a:rPr>
              <a:t>Tần</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số</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sóng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âm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nhỏ</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hơn</a:t>
            </a:r>
            <a:r>
              <a:rPr lang="en-US" sz="3600" b="1" dirty="0">
                <a:solidFill>
                  <a:srgbClr val="ED7D31">
                    <a:lumMod val="20000"/>
                    <a:lumOff val="80000"/>
                  </a:srgbClr>
                </a:solidFill>
                <a:latin typeface="Arial" panose="020B0604020202020204" pitchFamily="34" charset="0"/>
                <a:cs typeface="Arial" panose="020B0604020202020204" pitchFamily="34" charset="0"/>
              </a:rPr>
              <a:t> 16 Hz </a:t>
            </a:r>
            <a:r>
              <a:rPr lang="en-US" sz="3600" b="1" dirty="0" err="1">
                <a:solidFill>
                  <a:srgbClr val="ED7D31">
                    <a:lumMod val="20000"/>
                    <a:lumOff val="80000"/>
                  </a:srgbClr>
                </a:solidFill>
                <a:latin typeface="Arial" panose="020B0604020202020204" pitchFamily="34" charset="0"/>
                <a:cs typeface="Arial" panose="020B0604020202020204" pitchFamily="34" charset="0"/>
              </a:rPr>
              <a:t>gọi</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là</a:t>
            </a:r>
            <a:r>
              <a:rPr lang="en-US" sz="3600" b="1" dirty="0">
                <a:solidFill>
                  <a:srgbClr val="ED7D31">
                    <a:lumMod val="20000"/>
                    <a:lumOff val="80000"/>
                  </a:srgbClr>
                </a:solidFill>
                <a:latin typeface="Arial" panose="020B0604020202020204" pitchFamily="34" charset="0"/>
                <a:cs typeface="Arial" panose="020B0604020202020204" pitchFamily="34" charset="0"/>
              </a:rPr>
              <a:t>?</a:t>
            </a:r>
          </a:p>
        </p:txBody>
      </p:sp>
      <p:sp>
        <p:nvSpPr>
          <p:cNvPr id="35" name="Đáp án 3-LV1" descr="n252 Fb Thu Huong Pham">
            <a:extLst>
              <a:ext uri="{FF2B5EF4-FFF2-40B4-BE49-F238E27FC236}">
                <a16:creationId xmlns:a16="http://schemas.microsoft.com/office/drawing/2014/main" id="{81EC8A33-F2A1-4771-B0FC-8306D78EA487}"/>
              </a:ext>
            </a:extLst>
          </p:cNvPr>
          <p:cNvSpPr/>
          <p:nvPr/>
        </p:nvSpPr>
        <p:spPr>
          <a:xfrm>
            <a:off x="10427186" y="8701860"/>
            <a:ext cx="3309641" cy="102764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Âm</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thanh</a:t>
            </a:r>
            <a:endParaRPr lang="en-US" sz="3600" b="1" dirty="0">
              <a:solidFill>
                <a:prstClr val="white"/>
              </a:solidFill>
              <a:latin typeface="Arial" panose="020B0604020202020204" pitchFamily="34" charset="0"/>
              <a:cs typeface="Arial" panose="020B0604020202020204" pitchFamily="34" charset="0"/>
            </a:endParaRPr>
          </a:p>
        </p:txBody>
      </p:sp>
      <p:sp>
        <p:nvSpPr>
          <p:cNvPr id="36" name="Đáp án 2-LV1" descr="n252 Fb Thu Huong Pham">
            <a:extLst>
              <a:ext uri="{FF2B5EF4-FFF2-40B4-BE49-F238E27FC236}">
                <a16:creationId xmlns:a16="http://schemas.microsoft.com/office/drawing/2014/main" id="{F680300E-5002-42B6-BD58-38DD187D1D9B}"/>
              </a:ext>
            </a:extLst>
          </p:cNvPr>
          <p:cNvSpPr/>
          <p:nvPr/>
        </p:nvSpPr>
        <p:spPr>
          <a:xfrm>
            <a:off x="14150869" y="8701860"/>
            <a:ext cx="3530846"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Âm</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tần</a:t>
            </a:r>
            <a:endParaRPr lang="en-US" sz="3600" b="1" dirty="0">
              <a:solidFill>
                <a:prstClr val="white"/>
              </a:solidFill>
              <a:latin typeface="Arial" panose="020B0604020202020204" pitchFamily="34" charset="0"/>
              <a:cs typeface="Arial" panose="020B0604020202020204" pitchFamily="34" charset="0"/>
            </a:endParaRPr>
          </a:p>
        </p:txBody>
      </p:sp>
      <p:sp>
        <p:nvSpPr>
          <p:cNvPr id="37" name="Đáp án 4-LV1" descr="n252 Fb Thu Huong Pham">
            <a:extLst>
              <a:ext uri="{FF2B5EF4-FFF2-40B4-BE49-F238E27FC236}">
                <a16:creationId xmlns:a16="http://schemas.microsoft.com/office/drawing/2014/main" id="{9A6F4D4E-5A24-4779-A207-95E73743C5A6}"/>
              </a:ext>
            </a:extLst>
          </p:cNvPr>
          <p:cNvSpPr/>
          <p:nvPr/>
        </p:nvSpPr>
        <p:spPr>
          <a:xfrm>
            <a:off x="13944639" y="7289295"/>
            <a:ext cx="3777990"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Hạ</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âm</a:t>
            </a:r>
            <a:endParaRPr lang="en-US" sz="3600" b="1" dirty="0">
              <a:solidFill>
                <a:prstClr val="white"/>
              </a:solidFill>
              <a:latin typeface="Arial" panose="020B0604020202020204" pitchFamily="34" charset="0"/>
              <a:cs typeface="Arial" panose="020B0604020202020204" pitchFamily="34" charset="0"/>
            </a:endParaRPr>
          </a:p>
        </p:txBody>
      </p:sp>
      <p:sp>
        <p:nvSpPr>
          <p:cNvPr id="51" name="TextBox 50" descr="n252 Fb Thu Huong Pham">
            <a:extLst>
              <a:ext uri="{FF2B5EF4-FFF2-40B4-BE49-F238E27FC236}">
                <a16:creationId xmlns:a16="http://schemas.microsoft.com/office/drawing/2014/main" id="{9067C5FB-C138-468F-AA21-7F3753D0E61E}"/>
              </a:ext>
            </a:extLst>
          </p:cNvPr>
          <p:cNvSpPr txBox="1"/>
          <p:nvPr/>
        </p:nvSpPr>
        <p:spPr>
          <a:xfrm>
            <a:off x="4551956" y="1790832"/>
            <a:ext cx="2513259" cy="830997"/>
          </a:xfrm>
          <a:prstGeom prst="rect">
            <a:avLst/>
          </a:prstGeom>
          <a:noFill/>
        </p:spPr>
        <p:txBody>
          <a:bodyPr wrap="square" rtlCol="0">
            <a:spAutoFit/>
          </a:bodyPr>
          <a:lstStyle/>
          <a:p>
            <a:pPr defTabSz="1371600">
              <a:defRPr/>
            </a:pPr>
            <a:r>
              <a:rPr lang="en-US" sz="4800" b="1">
                <a:solidFill>
                  <a:srgbClr val="FF0000"/>
                </a:solidFill>
                <a:latin typeface="Arial" panose="020B0604020202020204" pitchFamily="34" charset="0"/>
                <a:cs typeface="Arial" panose="020B0604020202020204" pitchFamily="34" charset="0"/>
              </a:rPr>
              <a:t>9 điểm!</a:t>
            </a:r>
            <a:endParaRPr lang="en-US" sz="4800" b="1" dirty="0">
              <a:solidFill>
                <a:srgbClr val="FF0000"/>
              </a:solidFill>
              <a:latin typeface="Arial" panose="020B0604020202020204" pitchFamily="34" charset="0"/>
              <a:cs typeface="Arial" panose="020B0604020202020204" pitchFamily="34" charset="0"/>
            </a:endParaRPr>
          </a:p>
        </p:txBody>
      </p:sp>
      <p:pic>
        <p:nvPicPr>
          <p:cNvPr id="23" name="Picture 22" descr="n252 Fb Thu Huong Pham">
            <a:extLst>
              <a:ext uri="{FF2B5EF4-FFF2-40B4-BE49-F238E27FC236}">
                <a16:creationId xmlns:a16="http://schemas.microsoft.com/office/drawing/2014/main" id="{61A965F8-27E8-4E2F-86C5-CCFB9B3E5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326" y="591383"/>
            <a:ext cx="2956271" cy="2825672"/>
          </a:xfrm>
          <a:prstGeom prst="rect">
            <a:avLst/>
          </a:prstGeom>
        </p:spPr>
      </p:pic>
      <p:pic>
        <p:nvPicPr>
          <p:cNvPr id="3" name="Picture 2" descr="n252 Fb Thu Huong Pham">
            <a:extLst>
              <a:ext uri="{FF2B5EF4-FFF2-40B4-BE49-F238E27FC236}">
                <a16:creationId xmlns:a16="http://schemas.microsoft.com/office/drawing/2014/main" id="{2CE08D53-0CC0-5B70-F977-A0A775EFFC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1716" y="3473170"/>
            <a:ext cx="5924730" cy="5924730"/>
          </a:xfrm>
          <a:prstGeom prst="rect">
            <a:avLst/>
          </a:prstGeom>
        </p:spPr>
      </p:pic>
    </p:spTree>
    <p:extLst>
      <p:ext uri="{BB962C8B-B14F-4D97-AF65-F5344CB8AC3E}">
        <p14:creationId xmlns:p14="http://schemas.microsoft.com/office/powerpoint/2010/main" val="7427388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5E-6 -4.07407E-6 L -0.47083 -4.0740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52 Fb Thu Huong Pham">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252 Fb Thu Huong Pham">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252 Fb Thu Huong Pham">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252 Fb Thu Huong Pham">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252 Fb Thu Huong Pham">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252 Fb Thu Huong Pham">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252 Fb Thu Huong Pham">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252 Fb Thu Huong Pham">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252 Fb Thu Huong Pham">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252 Fb Thu Huong Pham">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0901" y="5881007"/>
            <a:ext cx="9013331" cy="4881021"/>
          </a:xfrm>
          <a:prstGeom prst="rect">
            <a:avLst/>
          </a:prstGeom>
        </p:spPr>
      </p:pic>
      <p:sp>
        <p:nvSpPr>
          <p:cNvPr id="34" name="Đáp án 1-LV1" descr="n252 Fb Thu Huong Pham">
            <a:extLst>
              <a:ext uri="{FF2B5EF4-FFF2-40B4-BE49-F238E27FC236}">
                <a16:creationId xmlns:a16="http://schemas.microsoft.com/office/drawing/2014/main" id="{5239D320-9B7E-431F-9A33-190B6FEBED3B}"/>
              </a:ext>
            </a:extLst>
          </p:cNvPr>
          <p:cNvSpPr/>
          <p:nvPr/>
        </p:nvSpPr>
        <p:spPr>
          <a:xfrm>
            <a:off x="10896600" y="7693766"/>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Chụp</a:t>
            </a:r>
            <a:r>
              <a:rPr lang="en-US" sz="4200" b="1" dirty="0">
                <a:solidFill>
                  <a:prstClr val="white"/>
                </a:solidFill>
                <a:latin typeface="Arial" panose="020B0604020202020204" pitchFamily="34" charset="0"/>
                <a:cs typeface="Arial" panose="020B0604020202020204" pitchFamily="34" charset="0"/>
              </a:rPr>
              <a:t> X-</a:t>
            </a:r>
            <a:r>
              <a:rPr lang="en-US" sz="4200" b="1" dirty="0" err="1">
                <a:solidFill>
                  <a:prstClr val="white"/>
                </a:solidFill>
                <a:latin typeface="Arial" panose="020B0604020202020204" pitchFamily="34" charset="0"/>
                <a:cs typeface="Arial" panose="020B0604020202020204" pitchFamily="34" charset="0"/>
              </a:rPr>
              <a:t>quang</a:t>
            </a:r>
            <a:endParaRPr lang="en-US" sz="4200" b="1" dirty="0">
              <a:solidFill>
                <a:prstClr val="white"/>
              </a:solidFill>
              <a:latin typeface="Arial" panose="020B0604020202020204" pitchFamily="34" charset="0"/>
              <a:cs typeface="Arial" panose="020B0604020202020204" pitchFamily="34" charset="0"/>
            </a:endParaRPr>
          </a:p>
        </p:txBody>
      </p:sp>
      <p:sp>
        <p:nvSpPr>
          <p:cNvPr id="33" name="TextBox 32" descr="n252 Fb Thu Huong Pham">
            <a:extLst>
              <a:ext uri="{FF2B5EF4-FFF2-40B4-BE49-F238E27FC236}">
                <a16:creationId xmlns:a16="http://schemas.microsoft.com/office/drawing/2014/main" id="{F6B2023A-41E6-496F-A5A1-DAC3B4804349}"/>
              </a:ext>
            </a:extLst>
          </p:cNvPr>
          <p:cNvSpPr txBox="1"/>
          <p:nvPr/>
        </p:nvSpPr>
        <p:spPr>
          <a:xfrm>
            <a:off x="11857235" y="6102572"/>
            <a:ext cx="5137689" cy="1200329"/>
          </a:xfrm>
          <a:prstGeom prst="rect">
            <a:avLst/>
          </a:prstGeom>
          <a:noFill/>
        </p:spPr>
        <p:txBody>
          <a:bodyPr wrap="square" rtlCol="0">
            <a:spAutoFit/>
          </a:bodyPr>
          <a:lstStyle/>
          <a:p>
            <a:pPr algn="ctr" defTabSz="1371600">
              <a:defRPr/>
            </a:pPr>
            <a:r>
              <a:rPr lang="en-US" sz="3600" b="1" dirty="0" err="1">
                <a:solidFill>
                  <a:srgbClr val="ED7D31">
                    <a:lumMod val="20000"/>
                    <a:lumOff val="80000"/>
                  </a:srgbClr>
                </a:solidFill>
                <a:latin typeface="Arial" panose="020B0604020202020204" pitchFamily="34" charset="0"/>
                <a:cs typeface="Arial" panose="020B0604020202020204" pitchFamily="34" charset="0"/>
              </a:rPr>
              <a:t>Để</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kiểm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tra</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thai</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nhỉ</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người</a:t>
            </a:r>
            <a:r>
              <a:rPr lang="en-US" sz="3600" b="1" dirty="0">
                <a:solidFill>
                  <a:srgbClr val="ED7D31">
                    <a:lumMod val="20000"/>
                    <a:lumOff val="80000"/>
                  </a:srgbClr>
                </a:solidFill>
                <a:latin typeface="Arial" panose="020B0604020202020204" pitchFamily="34" charset="0"/>
                <a:cs typeface="Arial" panose="020B0604020202020204" pitchFamily="34" charset="0"/>
              </a:rPr>
              <a:t> ta </a:t>
            </a:r>
            <a:r>
              <a:rPr lang="en-US" sz="3600" b="1" dirty="0" err="1">
                <a:solidFill>
                  <a:srgbClr val="ED7D31">
                    <a:lumMod val="20000"/>
                    <a:lumOff val="80000"/>
                  </a:srgbClr>
                </a:solidFill>
                <a:latin typeface="Arial" panose="020B0604020202020204" pitchFamily="34" charset="0"/>
                <a:cs typeface="Arial" panose="020B0604020202020204" pitchFamily="34" charset="0"/>
              </a:rPr>
              <a:t>làm</a:t>
            </a:r>
            <a:endParaRPr lang="en-US" sz="3600" b="1" dirty="0">
              <a:solidFill>
                <a:srgbClr val="ED7D31">
                  <a:lumMod val="20000"/>
                  <a:lumOff val="80000"/>
                </a:srgbClr>
              </a:solidFill>
              <a:latin typeface="Arial" panose="020B0604020202020204" pitchFamily="34" charset="0"/>
              <a:cs typeface="Arial" panose="020B0604020202020204" pitchFamily="34" charset="0"/>
            </a:endParaRPr>
          </a:p>
        </p:txBody>
      </p:sp>
      <p:sp>
        <p:nvSpPr>
          <p:cNvPr id="35" name="Đáp án 3-LV1" descr="n252 Fb Thu Huong Pham">
            <a:extLst>
              <a:ext uri="{FF2B5EF4-FFF2-40B4-BE49-F238E27FC236}">
                <a16:creationId xmlns:a16="http://schemas.microsoft.com/office/drawing/2014/main" id="{81EC8A33-F2A1-4771-B0FC-8306D78EA487}"/>
              </a:ext>
            </a:extLst>
          </p:cNvPr>
          <p:cNvSpPr/>
          <p:nvPr/>
        </p:nvSpPr>
        <p:spPr>
          <a:xfrm>
            <a:off x="14283853" y="7721352"/>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Chụp</a:t>
            </a:r>
            <a:r>
              <a:rPr lang="en-US" sz="4200" b="1" dirty="0">
                <a:solidFill>
                  <a:prstClr val="white"/>
                </a:solidFill>
                <a:latin typeface="Arial" panose="020B0604020202020204" pitchFamily="34" charset="0"/>
                <a:cs typeface="Arial" panose="020B0604020202020204" pitchFamily="34" charset="0"/>
              </a:rPr>
              <a:t> CT</a:t>
            </a:r>
          </a:p>
        </p:txBody>
      </p:sp>
      <p:sp>
        <p:nvSpPr>
          <p:cNvPr id="36" name="Đáp án 2-LV1" descr="n252 Fb Thu Huong Pham">
            <a:extLst>
              <a:ext uri="{FF2B5EF4-FFF2-40B4-BE49-F238E27FC236}">
                <a16:creationId xmlns:a16="http://schemas.microsoft.com/office/drawing/2014/main" id="{F680300E-5002-42B6-BD58-38DD187D1D9B}"/>
              </a:ext>
            </a:extLst>
          </p:cNvPr>
          <p:cNvSpPr/>
          <p:nvPr/>
        </p:nvSpPr>
        <p:spPr>
          <a:xfrm>
            <a:off x="14283853" y="8921681"/>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Siêu</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âm</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kiểu</a:t>
            </a:r>
            <a:r>
              <a:rPr lang="en-US" sz="4200" b="1" dirty="0">
                <a:solidFill>
                  <a:prstClr val="white"/>
                </a:solidFill>
                <a:latin typeface="Arial" panose="020B0604020202020204" pitchFamily="34" charset="0"/>
                <a:cs typeface="Arial" panose="020B0604020202020204" pitchFamily="34" charset="0"/>
              </a:rPr>
              <a:t> A</a:t>
            </a:r>
          </a:p>
        </p:txBody>
      </p:sp>
      <p:sp>
        <p:nvSpPr>
          <p:cNvPr id="37" name="Đáp án 4-LV1" descr="n252 Fb Thu Huong Pham">
            <a:extLst>
              <a:ext uri="{FF2B5EF4-FFF2-40B4-BE49-F238E27FC236}">
                <a16:creationId xmlns:a16="http://schemas.microsoft.com/office/drawing/2014/main" id="{9A6F4D4E-5A24-4779-A207-95E73743C5A6}"/>
              </a:ext>
            </a:extLst>
          </p:cNvPr>
          <p:cNvSpPr/>
          <p:nvPr/>
        </p:nvSpPr>
        <p:spPr>
          <a:xfrm>
            <a:off x="10916693" y="8925943"/>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Siêu</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âm</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kiểu</a:t>
            </a:r>
            <a:r>
              <a:rPr lang="en-US" sz="4200" b="1" dirty="0">
                <a:solidFill>
                  <a:prstClr val="white"/>
                </a:solidFill>
                <a:latin typeface="Arial" panose="020B0604020202020204" pitchFamily="34" charset="0"/>
                <a:cs typeface="Arial" panose="020B0604020202020204" pitchFamily="34" charset="0"/>
              </a:rPr>
              <a:t> B</a:t>
            </a:r>
          </a:p>
        </p:txBody>
      </p:sp>
      <p:sp>
        <p:nvSpPr>
          <p:cNvPr id="51" name="TextBox 50" descr="n252 Fb Thu Huong Pham">
            <a:extLst>
              <a:ext uri="{FF2B5EF4-FFF2-40B4-BE49-F238E27FC236}">
                <a16:creationId xmlns:a16="http://schemas.microsoft.com/office/drawing/2014/main" id="{9067C5FB-C138-468F-AA21-7F3753D0E61E}"/>
              </a:ext>
            </a:extLst>
          </p:cNvPr>
          <p:cNvSpPr txBox="1"/>
          <p:nvPr/>
        </p:nvSpPr>
        <p:spPr>
          <a:xfrm>
            <a:off x="4544749" y="1226472"/>
            <a:ext cx="3028301" cy="1754326"/>
          </a:xfrm>
          <a:prstGeom prst="rect">
            <a:avLst/>
          </a:prstGeom>
          <a:noFill/>
        </p:spPr>
        <p:txBody>
          <a:bodyPr wrap="square" rtlCol="0">
            <a:spAutoFit/>
          </a:bodyPr>
          <a:lstStyle/>
          <a:p>
            <a:pPr defTabSz="1371600">
              <a:defRPr/>
            </a:pPr>
            <a:r>
              <a:rPr lang="en-US" sz="3600" b="1">
                <a:solidFill>
                  <a:srgbClr val="FF0000"/>
                </a:solidFill>
                <a:latin typeface="Arial" panose="020B0604020202020204" pitchFamily="34" charset="0"/>
                <a:cs typeface="Arial" panose="020B0604020202020204" pitchFamily="34" charset="0"/>
              </a:rPr>
              <a:t>Tặng em một thanh Alpenliebe!!</a:t>
            </a:r>
            <a:endParaRPr lang="en-US" sz="3600" b="1" dirty="0">
              <a:solidFill>
                <a:srgbClr val="FF0000"/>
              </a:solidFill>
              <a:latin typeface="Arial" panose="020B0604020202020204" pitchFamily="34" charset="0"/>
              <a:cs typeface="Arial" panose="020B0604020202020204" pitchFamily="34" charset="0"/>
            </a:endParaRPr>
          </a:p>
        </p:txBody>
      </p:sp>
      <p:pic>
        <p:nvPicPr>
          <p:cNvPr id="26" name="Picture 25" descr="n252 Fb Thu Huong Pham">
            <a:extLst>
              <a:ext uri="{FF2B5EF4-FFF2-40B4-BE49-F238E27FC236}">
                <a16:creationId xmlns:a16="http://schemas.microsoft.com/office/drawing/2014/main" id="{C125E111-10B5-486F-9936-AD602C03AF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326" y="591383"/>
            <a:ext cx="2956271" cy="2825672"/>
          </a:xfrm>
          <a:prstGeom prst="rect">
            <a:avLst/>
          </a:prstGeom>
        </p:spPr>
      </p:pic>
      <p:pic>
        <p:nvPicPr>
          <p:cNvPr id="6" name="Picture 5" descr="n252 Fb Thu Huong Pham">
            <a:extLst>
              <a:ext uri="{FF2B5EF4-FFF2-40B4-BE49-F238E27FC236}">
                <a16:creationId xmlns:a16="http://schemas.microsoft.com/office/drawing/2014/main" id="{37B125C5-3068-E3EA-0264-145F50F403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2386" y="3511282"/>
            <a:ext cx="6365548" cy="5979758"/>
          </a:xfrm>
          <a:prstGeom prst="rect">
            <a:avLst/>
          </a:prstGeom>
        </p:spPr>
      </p:pic>
    </p:spTree>
    <p:extLst>
      <p:ext uri="{BB962C8B-B14F-4D97-AF65-F5344CB8AC3E}">
        <p14:creationId xmlns:p14="http://schemas.microsoft.com/office/powerpoint/2010/main" val="3878818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252 Fb Thu Huong Pham">
            <a:extLst>
              <a:ext uri="{FF2B5EF4-FFF2-40B4-BE49-F238E27FC236}">
                <a16:creationId xmlns:a16="http://schemas.microsoft.com/office/drawing/2014/main" id="{4C73C703-5D26-3A6F-473A-B91433F3E615}"/>
              </a:ext>
            </a:extLst>
          </p:cNvPr>
          <p:cNvGrpSpPr/>
          <p:nvPr/>
        </p:nvGrpSpPr>
        <p:grpSpPr>
          <a:xfrm>
            <a:off x="0" y="-36755"/>
            <a:ext cx="18286216" cy="10345330"/>
            <a:chOff x="0" y="-36755"/>
            <a:chExt cx="18286216" cy="10345330"/>
          </a:xfrm>
        </p:grpSpPr>
        <p:pic>
          <p:nvPicPr>
            <p:cNvPr id="9" name="Picture 8">
              <a:extLst>
                <a:ext uri="{FF2B5EF4-FFF2-40B4-BE49-F238E27FC236}">
                  <a16:creationId xmlns:a16="http://schemas.microsoft.com/office/drawing/2014/main" id="{7C893706-18C2-4F4C-2CC3-FAEA6716C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76"/>
              <a:ext cx="18286216" cy="10330151"/>
            </a:xfrm>
            <a:prstGeom prst="rect">
              <a:avLst/>
            </a:prstGeom>
          </p:spPr>
        </p:pic>
        <p:grpSp>
          <p:nvGrpSpPr>
            <p:cNvPr id="69" name="Group 68">
              <a:extLst>
                <a:ext uri="{FF2B5EF4-FFF2-40B4-BE49-F238E27FC236}">
                  <a16:creationId xmlns:a16="http://schemas.microsoft.com/office/drawing/2014/main" id="{EAB7FC20-9893-4252-B5F3-43AD599870F5}"/>
                </a:ext>
              </a:extLst>
            </p:cNvPr>
            <p:cNvGrpSpPr/>
            <p:nvPr/>
          </p:nvGrpSpPr>
          <p:grpSpPr>
            <a:xfrm>
              <a:off x="8638306" y="-36755"/>
              <a:ext cx="1454242" cy="1102210"/>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8313820" y="982198"/>
              <a:ext cx="2193726" cy="1288818"/>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pic>
          <p:nvPicPr>
            <p:cNvPr id="106" name="Picture 105" descr="1.jpg"/>
            <p:cNvPicPr>
              <a:picLocks noChangeAspect="1"/>
            </p:cNvPicPr>
            <p:nvPr/>
          </p:nvPicPr>
          <p:blipFill>
            <a:blip r:embed="rId3" cstate="print"/>
            <a:stretch>
              <a:fillRect/>
            </a:stretch>
          </p:blipFill>
          <p:spPr>
            <a:xfrm>
              <a:off x="0" y="-13704"/>
              <a:ext cx="5600700" cy="1606032"/>
            </a:xfrm>
            <a:prstGeom prst="rect">
              <a:avLst/>
            </a:prstGeom>
          </p:spPr>
        </p:pic>
      </p:grpSp>
      <p:sp>
        <p:nvSpPr>
          <p:cNvPr id="25" name="Rectangle 24" descr="n252 Fb Thu Huong Pham"/>
          <p:cNvSpPr/>
          <p:nvPr/>
        </p:nvSpPr>
        <p:spPr>
          <a:xfrm>
            <a:off x="12954765" y="7601335"/>
            <a:ext cx="1590393" cy="738664"/>
          </a:xfrm>
          <a:prstGeom prst="rect">
            <a:avLst/>
          </a:prstGeom>
        </p:spPr>
        <p:txBody>
          <a:bodyPr wrap="square">
            <a:spAutoFit/>
          </a:bodyPr>
          <a:lstStyle/>
          <a:p>
            <a:pPr defTabSz="1371600"/>
            <a:r>
              <a:rPr lang="en-US" sz="4200" b="1" dirty="0">
                <a:solidFill>
                  <a:srgbClr val="FFFF00"/>
                </a:solidFill>
                <a:latin typeface="Britannic Bold" panose="020B0903060703020204" pitchFamily="34" charset="0"/>
                <a:cs typeface="Champion Script" panose="020B0506030404030204" pitchFamily="34" charset="0"/>
              </a:rPr>
              <a:t>150$</a:t>
            </a:r>
          </a:p>
        </p:txBody>
      </p:sp>
      <p:cxnSp>
        <p:nvCxnSpPr>
          <p:cNvPr id="89" name="Straight Connector 88" descr="n252 Fb Thu Huong Pham">
            <a:extLst>
              <a:ext uri="{FF2B5EF4-FFF2-40B4-BE49-F238E27FC236}">
                <a16:creationId xmlns:a16="http://schemas.microsoft.com/office/drawing/2014/main" id="{F869E0E7-AC35-4E44-A5EF-1B860F1BADF5}"/>
              </a:ext>
            </a:extLst>
          </p:cNvPr>
          <p:cNvCxnSpPr>
            <a:cxnSpLocks/>
          </p:cNvCxnSpPr>
          <p:nvPr/>
        </p:nvCxnSpPr>
        <p:spPr>
          <a:xfrm>
            <a:off x="9258300" y="1371600"/>
            <a:ext cx="2743200" cy="83439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descr="n252 Fb Thu Huong Pham">
            <a:hlinkClick r:id="rId4"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51551">
            <a:off x="10206966" y="7067652"/>
            <a:ext cx="2618238" cy="2722500"/>
          </a:xfrm>
          <a:prstGeom prst="rect">
            <a:avLst/>
          </a:prstGeom>
        </p:spPr>
      </p:pic>
      <p:sp>
        <p:nvSpPr>
          <p:cNvPr id="98" name="TextBox 97" descr="n252 Fb Thu Huong Pham">
            <a:extLst>
              <a:ext uri="{FF2B5EF4-FFF2-40B4-BE49-F238E27FC236}">
                <a16:creationId xmlns:a16="http://schemas.microsoft.com/office/drawing/2014/main" id="{A8BB3BB3-2DE1-4E9A-BFBD-1C12AA1BCD6B}"/>
              </a:ext>
            </a:extLst>
          </p:cNvPr>
          <p:cNvSpPr txBox="1"/>
          <p:nvPr/>
        </p:nvSpPr>
        <p:spPr>
          <a:xfrm>
            <a:off x="6172201" y="5257801"/>
            <a:ext cx="1574144" cy="738664"/>
          </a:xfrm>
          <a:prstGeom prst="rect">
            <a:avLst/>
          </a:prstGeom>
          <a:noFill/>
        </p:spPr>
        <p:txBody>
          <a:bodyPr wrap="square" rtlCol="0">
            <a:spAutoFit/>
          </a:bodyPr>
          <a:lstStyle/>
          <a:p>
            <a:pPr defTabSz="1371600"/>
            <a:r>
              <a:rPr lang="en-US" sz="4200"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descr="n252 Fb Thu Huong Pham"/>
          <p:cNvCxnSpPr>
            <a:cxnSpLocks/>
            <a:stCxn id="85" idx="2"/>
          </p:cNvCxnSpPr>
          <p:nvPr/>
        </p:nvCxnSpPr>
        <p:spPr>
          <a:xfrm flipH="1">
            <a:off x="8572499" y="1735481"/>
            <a:ext cx="795461" cy="472364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descr="n252 Fb Thu Huong Pham">
            <a:hlinkClick r:id="rId6"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43701" flipV="1">
            <a:off x="7779245" y="5103642"/>
            <a:ext cx="1483050" cy="1509696"/>
          </a:xfrm>
          <a:prstGeom prst="rect">
            <a:avLst/>
          </a:prstGeom>
        </p:spPr>
      </p:pic>
      <p:sp>
        <p:nvSpPr>
          <p:cNvPr id="107" name="TextBox 106" descr="n252 Fb Thu Huong Pham">
            <a:extLst>
              <a:ext uri="{FF2B5EF4-FFF2-40B4-BE49-F238E27FC236}">
                <a16:creationId xmlns:a16="http://schemas.microsoft.com/office/drawing/2014/main" id="{9AEB9DB1-3DBE-4B42-B829-AE6DA8A6C03E}"/>
              </a:ext>
            </a:extLst>
          </p:cNvPr>
          <p:cNvSpPr txBox="1"/>
          <p:nvPr/>
        </p:nvSpPr>
        <p:spPr>
          <a:xfrm>
            <a:off x="2519735" y="8651167"/>
            <a:ext cx="2127505"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descr="n252 Fb Thu Huong Pham"/>
          <p:cNvCxnSpPr>
            <a:cxnSpLocks/>
          </p:cNvCxnSpPr>
          <p:nvPr/>
        </p:nvCxnSpPr>
        <p:spPr>
          <a:xfrm flipH="1">
            <a:off x="3657601" y="1600200"/>
            <a:ext cx="5600702" cy="50292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descr="n252 Fb Thu Huong Pham">
            <a:hlinkClick r:id="rId8"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9973" y="5938864"/>
            <a:ext cx="3740727" cy="2743200"/>
          </a:xfrm>
          <a:prstGeom prst="rect">
            <a:avLst/>
          </a:prstGeom>
        </p:spPr>
      </p:pic>
      <p:sp>
        <p:nvSpPr>
          <p:cNvPr id="133" name="TextBox 132" descr="n252 Fb Thu Huong Pham">
            <a:extLst>
              <a:ext uri="{FF2B5EF4-FFF2-40B4-BE49-F238E27FC236}">
                <a16:creationId xmlns:a16="http://schemas.microsoft.com/office/drawing/2014/main" id="{D1DF82DC-BEFB-41A7-AD35-7C5CE4B44277}"/>
              </a:ext>
            </a:extLst>
          </p:cNvPr>
          <p:cNvSpPr txBox="1"/>
          <p:nvPr/>
        </p:nvSpPr>
        <p:spPr>
          <a:xfrm>
            <a:off x="12736910" y="3559066"/>
            <a:ext cx="164339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descr="n252 Fb Thu Huong Pham">
            <a:extLst>
              <a:ext uri="{FF2B5EF4-FFF2-40B4-BE49-F238E27FC236}">
                <a16:creationId xmlns:a16="http://schemas.microsoft.com/office/drawing/2014/main" id="{89088168-F37F-4414-83D7-25D344CB8832}"/>
              </a:ext>
            </a:extLst>
          </p:cNvPr>
          <p:cNvCxnSpPr>
            <a:cxnSpLocks/>
          </p:cNvCxnSpPr>
          <p:nvPr/>
        </p:nvCxnSpPr>
        <p:spPr>
          <a:xfrm>
            <a:off x="9372600" y="1714500"/>
            <a:ext cx="4000500" cy="36576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descr="n252 Fb Thu Huong Pham">
            <a:hlinkClick r:id="rId9"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972158" y="4718956"/>
            <a:ext cx="1485900" cy="1456499"/>
          </a:xfrm>
          <a:prstGeom prst="rect">
            <a:avLst/>
          </a:prstGeom>
        </p:spPr>
      </p:pic>
      <p:cxnSp>
        <p:nvCxnSpPr>
          <p:cNvPr id="40" name="Straight Connector 39" descr="n252 Fb Thu Huong Pham">
            <a:extLst>
              <a:ext uri="{FF2B5EF4-FFF2-40B4-BE49-F238E27FC236}">
                <a16:creationId xmlns:a16="http://schemas.microsoft.com/office/drawing/2014/main" id="{BF8AF885-CD0B-49EA-BB27-54F87079845C}"/>
              </a:ext>
            </a:extLst>
          </p:cNvPr>
          <p:cNvCxnSpPr>
            <a:cxnSpLocks/>
          </p:cNvCxnSpPr>
          <p:nvPr/>
        </p:nvCxnSpPr>
        <p:spPr>
          <a:xfrm flipH="1">
            <a:off x="3886200" y="1600200"/>
            <a:ext cx="5372100" cy="34290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descr="n252 Fb Thu Huong Pham">
            <a:extLst>
              <a:ext uri="{FF2B5EF4-FFF2-40B4-BE49-F238E27FC236}">
                <a16:creationId xmlns:a16="http://schemas.microsoft.com/office/drawing/2014/main" id="{D1DF82DC-BEFB-41A7-AD35-7C5CE4B44277}"/>
              </a:ext>
            </a:extLst>
          </p:cNvPr>
          <p:cNvSpPr txBox="1"/>
          <p:nvPr/>
        </p:nvSpPr>
        <p:spPr>
          <a:xfrm>
            <a:off x="3314700" y="3086100"/>
            <a:ext cx="1485900" cy="830997"/>
          </a:xfrm>
          <a:prstGeom prst="rect">
            <a:avLst/>
          </a:prstGeom>
          <a:noFill/>
        </p:spPr>
        <p:txBody>
          <a:bodyPr wrap="square" rtlCol="0">
            <a:spAutoFit/>
          </a:bodyPr>
          <a:lstStyle/>
          <a:p>
            <a:pPr defTabSz="1371600"/>
            <a:r>
              <a:rPr lang="en-US" sz="4800" b="1" dirty="0">
                <a:solidFill>
                  <a:srgbClr val="FFFF00"/>
                </a:solidFill>
                <a:latin typeface="Britannic Bold" panose="020B0903060703020204" pitchFamily="34" charset="0"/>
                <a:cs typeface="Champion Script" panose="020B0506030404030204" pitchFamily="34" charset="0"/>
              </a:rPr>
              <a:t>10$</a:t>
            </a:r>
          </a:p>
        </p:txBody>
      </p:sp>
      <p:pic>
        <p:nvPicPr>
          <p:cNvPr id="6" name="Picture 5" descr="n252 Fb Thu Huong Pham">
            <a:hlinkClick r:id="rId10"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985395" flipH="1">
            <a:off x="3480604" y="4066708"/>
            <a:ext cx="1050999" cy="1159464"/>
          </a:xfrm>
          <a:prstGeom prst="rect">
            <a:avLst/>
          </a:prstGeom>
        </p:spPr>
      </p:pic>
      <p:sp>
        <p:nvSpPr>
          <p:cNvPr id="8" name="TextBox 7" descr="n252 Fb Thu Huong Pham">
            <a:hlinkClick r:id="rId10" action="ppaction://hlinksldjump"/>
            <a:extLst>
              <a:ext uri="{FF2B5EF4-FFF2-40B4-BE49-F238E27FC236}">
                <a16:creationId xmlns:a16="http://schemas.microsoft.com/office/drawing/2014/main" id="{1AB1214D-2E98-3603-E23C-E68349458F4A}"/>
              </a:ext>
            </a:extLst>
          </p:cNvPr>
          <p:cNvSpPr txBox="1"/>
          <p:nvPr/>
        </p:nvSpPr>
        <p:spPr>
          <a:xfrm>
            <a:off x="242190" y="536259"/>
            <a:ext cx="5181600" cy="923330"/>
          </a:xfrm>
          <a:prstGeom prst="rect">
            <a:avLst/>
          </a:prstGeom>
          <a:solidFill>
            <a:srgbClr val="00B050"/>
          </a:solidFill>
        </p:spPr>
        <p:txBody>
          <a:bodyPr wrap="square" rtlCol="0">
            <a:spAutoFit/>
          </a:bodyPr>
          <a:lstStyle/>
          <a:p>
            <a:r>
              <a:rPr lang="en-US" sz="5400" b="1" dirty="0">
                <a:solidFill>
                  <a:schemeClr val="bg1"/>
                </a:solidFill>
                <a:latin typeface="#9Slide03 Montserrat Black" pitchFamily="2" charset="77"/>
              </a:rPr>
              <a:t>HOÀN THÀNH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downLeft)">
                                      <p:cBhvr>
                                        <p:cTn id="7" dur="2000"/>
                                        <p:tgtEl>
                                          <p:spTgt spid="89"/>
                                        </p:tgtEl>
                                      </p:cBhvr>
                                    </p:animEffect>
                                  </p:childTnLst>
                                </p:cTn>
                              </p:par>
                            </p:childTnLst>
                          </p:cTn>
                        </p:par>
                        <p:par>
                          <p:cTn id="8" fill="hold">
                            <p:stCondLst>
                              <p:cond delay="2000"/>
                            </p:stCondLst>
                            <p:childTnLst>
                              <p:par>
                                <p:cTn id="9" presetID="18" presetClass="exit" presetSubtype="6" fill="hold" nodeType="afterEffect">
                                  <p:stCondLst>
                                    <p:cond delay="0"/>
                                  </p:stCondLst>
                                  <p:childTnLst>
                                    <p:animEffect transition="out" filter="strips(downRight)">
                                      <p:cBhvr>
                                        <p:cTn id="10" dur="5000"/>
                                        <p:tgtEl>
                                          <p:spTgt spid="89"/>
                                        </p:tgtEl>
                                      </p:cBhvr>
                                    </p:animEffect>
                                    <p:set>
                                      <p:cBhvr>
                                        <p:cTn id="11" dur="1" fill="hold">
                                          <p:stCondLst>
                                            <p:cond delay="4999"/>
                                          </p:stCondLst>
                                        </p:cTn>
                                        <p:tgtEl>
                                          <p:spTgt spid="89"/>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4.16667E-6 7.40741E-7 L -0.15782 -0.70232 " pathEditMode="relative" rAng="0" ptsTypes="AA">
                                      <p:cBhvr>
                                        <p:cTn id="13" dur="6500" fill="hold"/>
                                        <p:tgtEl>
                                          <p:spTgt spid="3"/>
                                        </p:tgtEl>
                                        <p:attrNameLst>
                                          <p:attrName>ppt_x</p:attrName>
                                          <p:attrName>ppt_y</p:attrName>
                                        </p:attrNameLst>
                                      </p:cBhvr>
                                      <p:rCtr x="-79" y="-351"/>
                                    </p:animMotion>
                                  </p:childTnLst>
                                </p:cTn>
                              </p:par>
                              <p:par>
                                <p:cTn id="14" presetID="47" presetClass="exit" presetSubtype="0" fill="hold" grpId="0" nodeType="withEffect">
                                  <p:stCondLst>
                                    <p:cond delay="0"/>
                                  </p:stCondLst>
                                  <p:childTnLst>
                                    <p:animEffect transition="out" filter="fade">
                                      <p:cBhvr>
                                        <p:cTn id="15" dur="1000"/>
                                        <p:tgtEl>
                                          <p:spTgt spid="25"/>
                                        </p:tgtEl>
                                      </p:cBhvr>
                                    </p:animEffect>
                                    <p:anim calcmode="lin" valueType="num">
                                      <p:cBhvr>
                                        <p:cTn id="16" dur="1000"/>
                                        <p:tgtEl>
                                          <p:spTgt spid="25"/>
                                        </p:tgtEl>
                                        <p:attrNameLst>
                                          <p:attrName>ppt_x</p:attrName>
                                        </p:attrNameLst>
                                      </p:cBhvr>
                                      <p:tavLst>
                                        <p:tav tm="0">
                                          <p:val>
                                            <p:strVal val="ppt_x"/>
                                          </p:val>
                                        </p:tav>
                                        <p:tav tm="100000">
                                          <p:val>
                                            <p:strVal val="ppt_x"/>
                                          </p:val>
                                        </p:tav>
                                      </p:tavLst>
                                    </p:anim>
                                    <p:anim calcmode="lin" valueType="num">
                                      <p:cBhvr>
                                        <p:cTn id="17" dur="1000"/>
                                        <p:tgtEl>
                                          <p:spTgt spid="25"/>
                                        </p:tgtEl>
                                        <p:attrNameLst>
                                          <p:attrName>ppt_y</p:attrName>
                                        </p:attrNameLst>
                                      </p:cBhvr>
                                      <p:tavLst>
                                        <p:tav tm="0">
                                          <p:val>
                                            <p:strVal val="ppt_y"/>
                                          </p:val>
                                        </p:tav>
                                        <p:tav tm="100000">
                                          <p:val>
                                            <p:strVal val="ppt_y-.1"/>
                                          </p:val>
                                        </p:tav>
                                      </p:tavLst>
                                    </p:anim>
                                    <p:set>
                                      <p:cBhvr>
                                        <p:cTn id="18" dur="1" fill="hold">
                                          <p:stCondLst>
                                            <p:cond delay="999"/>
                                          </p:stCondLst>
                                        </p:cTn>
                                        <p:tgtEl>
                                          <p:spTgt spid="25"/>
                                        </p:tgtEl>
                                        <p:attrNameLst>
                                          <p:attrName>style.visibility</p:attrName>
                                        </p:attrNameLst>
                                      </p:cBhvr>
                                      <p:to>
                                        <p:strVal val="hidden"/>
                                      </p:to>
                                    </p:set>
                                  </p:childTnLst>
                                </p:cTn>
                              </p:par>
                            </p:childTnLst>
                          </p:cTn>
                        </p:par>
                        <p:par>
                          <p:cTn id="19" fill="hold">
                            <p:stCondLst>
                              <p:cond delay="8500"/>
                            </p:stCondLst>
                            <p:childTnLst>
                              <p:par>
                                <p:cTn id="20" presetID="49" presetClass="exit" presetSubtype="0" accel="100000" fill="hold" nodeType="after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strips(downLeft)">
                                      <p:cBhvr>
                                        <p:cTn id="31" dur="1000"/>
                                        <p:tgtEl>
                                          <p:spTgt spid="99"/>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3000"/>
                                        <p:tgtEl>
                                          <p:spTgt spid="99"/>
                                        </p:tgtEl>
                                      </p:cBhvr>
                                    </p:animEffect>
                                    <p:set>
                                      <p:cBhvr>
                                        <p:cTn id="35" dur="1" fill="hold">
                                          <p:stCondLst>
                                            <p:cond delay="2999"/>
                                          </p:stCondLst>
                                        </p:cTn>
                                        <p:tgtEl>
                                          <p:spTgt spid="99"/>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3.88889E-6 -4.44444E-6 L 0.06216 -0.41388 " pathEditMode="relative" rAng="0" ptsTypes="AA">
                                      <p:cBhvr>
                                        <p:cTn id="37" dur="3000" fill="hold"/>
                                        <p:tgtEl>
                                          <p:spTgt spid="7"/>
                                        </p:tgtEl>
                                        <p:attrNameLst>
                                          <p:attrName>ppt_x</p:attrName>
                                          <p:attrName>ppt_y</p:attrName>
                                        </p:attrNameLst>
                                      </p:cBhvr>
                                      <p:rCtr x="31" y="-207"/>
                                    </p:animMotion>
                                  </p:childTnLst>
                                </p:cTn>
                              </p:par>
                              <p:par>
                                <p:cTn id="38" presetID="47" presetClass="exit" presetSubtype="0" fill="hold" grpId="0" nodeType="withEffect">
                                  <p:stCondLst>
                                    <p:cond delay="0"/>
                                  </p:stCondLst>
                                  <p:childTnLst>
                                    <p:animEffect transition="out" filter="fade">
                                      <p:cBhvr>
                                        <p:cTn id="39" dur="1000"/>
                                        <p:tgtEl>
                                          <p:spTgt spid="98"/>
                                        </p:tgtEl>
                                      </p:cBhvr>
                                    </p:animEffect>
                                    <p:anim calcmode="lin" valueType="num">
                                      <p:cBhvr>
                                        <p:cTn id="40" dur="1000"/>
                                        <p:tgtEl>
                                          <p:spTgt spid="98"/>
                                        </p:tgtEl>
                                        <p:attrNameLst>
                                          <p:attrName>ppt_x</p:attrName>
                                        </p:attrNameLst>
                                      </p:cBhvr>
                                      <p:tavLst>
                                        <p:tav tm="0">
                                          <p:val>
                                            <p:strVal val="ppt_x"/>
                                          </p:val>
                                        </p:tav>
                                        <p:tav tm="100000">
                                          <p:val>
                                            <p:strVal val="ppt_x"/>
                                          </p:val>
                                        </p:tav>
                                      </p:tavLst>
                                    </p:anim>
                                    <p:anim calcmode="lin" valueType="num">
                                      <p:cBhvr>
                                        <p:cTn id="41" dur="1000"/>
                                        <p:tgtEl>
                                          <p:spTgt spid="98"/>
                                        </p:tgtEl>
                                        <p:attrNameLst>
                                          <p:attrName>ppt_y</p:attrName>
                                        </p:attrNameLst>
                                      </p:cBhvr>
                                      <p:tavLst>
                                        <p:tav tm="0">
                                          <p:val>
                                            <p:strVal val="ppt_y"/>
                                          </p:val>
                                        </p:tav>
                                        <p:tav tm="100000">
                                          <p:val>
                                            <p:strVal val="ppt_y-.1"/>
                                          </p:val>
                                        </p:tav>
                                      </p:tavLst>
                                    </p:anim>
                                    <p:set>
                                      <p:cBhvr>
                                        <p:cTn id="42" dur="1" fill="hold">
                                          <p:stCondLst>
                                            <p:cond delay="999"/>
                                          </p:stCondLst>
                                        </p:cTn>
                                        <p:tgtEl>
                                          <p:spTgt spid="98"/>
                                        </p:tgtEl>
                                        <p:attrNameLst>
                                          <p:attrName>style.visibility</p:attrName>
                                        </p:attrNameLst>
                                      </p:cBhvr>
                                      <p:to>
                                        <p:strVal val="hidden"/>
                                      </p:to>
                                    </p:set>
                                  </p:childTnLst>
                                </p:cTn>
                              </p:par>
                            </p:childTnLst>
                          </p:cTn>
                        </p:par>
                        <p:par>
                          <p:cTn id="43" fill="hold">
                            <p:stCondLst>
                              <p:cond delay="4000"/>
                            </p:stCondLst>
                            <p:childTnLst>
                              <p:par>
                                <p:cTn id="44" presetID="49" presetClass="exit" presetSubtype="0" accel="100000" fill="hold" nodeType="after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 calcmode="lin" valueType="num">
                                      <p:cBhvr>
                                        <p:cTn id="47" dur="500"/>
                                        <p:tgtEl>
                                          <p:spTgt spid="7"/>
                                        </p:tgtEl>
                                        <p:attrNameLst>
                                          <p:attrName>style.rotation</p:attrName>
                                        </p:attrNameLst>
                                      </p:cBhvr>
                                      <p:tavLst>
                                        <p:tav tm="0">
                                          <p:val>
                                            <p:fltVal val="0"/>
                                          </p:val>
                                        </p:tav>
                                        <p:tav tm="100000">
                                          <p:val>
                                            <p:fltVal val="36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strips(downLeft)">
                                      <p:cBhvr>
                                        <p:cTn id="55" dur="500"/>
                                        <p:tgtEl>
                                          <p:spTgt spid="125"/>
                                        </p:tgtEl>
                                      </p:cBhvr>
                                    </p:animEffect>
                                  </p:childTnLst>
                                </p:cTn>
                              </p:par>
                            </p:childTnLst>
                          </p:cTn>
                        </p:par>
                        <p:par>
                          <p:cTn id="56" fill="hold">
                            <p:stCondLst>
                              <p:cond delay="500"/>
                            </p:stCondLst>
                            <p:childTnLst>
                              <p:par>
                                <p:cTn id="57" presetID="18" presetClass="exit" presetSubtype="12" fill="hold" nodeType="afterEffect">
                                  <p:stCondLst>
                                    <p:cond delay="0"/>
                                  </p:stCondLst>
                                  <p:childTnLst>
                                    <p:animEffect transition="out" filter="strips(downLeft)">
                                      <p:cBhvr>
                                        <p:cTn id="58" dur="4750"/>
                                        <p:tgtEl>
                                          <p:spTgt spid="125"/>
                                        </p:tgtEl>
                                      </p:cBhvr>
                                    </p:animEffect>
                                    <p:set>
                                      <p:cBhvr>
                                        <p:cTn id="59" dur="1" fill="hold">
                                          <p:stCondLst>
                                            <p:cond delay="4749"/>
                                          </p:stCondLst>
                                        </p:cTn>
                                        <p:tgtEl>
                                          <p:spTgt spid="125"/>
                                        </p:tgtEl>
                                        <p:attrNameLst>
                                          <p:attrName>style.visibility</p:attrName>
                                        </p:attrNameLst>
                                      </p:cBhvr>
                                      <p:to>
                                        <p:strVal val="hidden"/>
                                      </p:to>
                                    </p:set>
                                  </p:childTnLst>
                                </p:cTn>
                              </p:par>
                              <p:par>
                                <p:cTn id="60" presetID="42" presetClass="path" presetSubtype="0" accel="50000" decel="50000" fill="hold" nodeType="withEffect">
                                  <p:stCondLst>
                                    <p:cond delay="0"/>
                                  </p:stCondLst>
                                  <p:childTnLst>
                                    <p:animMotion origin="layout" path="M -0.00086 1.85185E-6 L 0.39914 -0.54445 " pathEditMode="relative" rAng="0" ptsTypes="AA">
                                      <p:cBhvr>
                                        <p:cTn id="61" dur="5000" fill="hold"/>
                                        <p:tgtEl>
                                          <p:spTgt spid="4"/>
                                        </p:tgtEl>
                                        <p:attrNameLst>
                                          <p:attrName>ppt_x</p:attrName>
                                          <p:attrName>ppt_y</p:attrName>
                                        </p:attrNameLst>
                                      </p:cBhvr>
                                      <p:rCtr x="20000" y="-27222"/>
                                    </p:animMotion>
                                  </p:childTnLst>
                                </p:cTn>
                              </p:par>
                              <p:par>
                                <p:cTn id="62" presetID="47" presetClass="exit" presetSubtype="0" fill="hold" grpId="0" nodeType="withEffect">
                                  <p:stCondLst>
                                    <p:cond delay="0"/>
                                  </p:stCondLst>
                                  <p:childTnLst>
                                    <p:animEffect transition="out" filter="fade">
                                      <p:cBhvr>
                                        <p:cTn id="63" dur="1000"/>
                                        <p:tgtEl>
                                          <p:spTgt spid="107"/>
                                        </p:tgtEl>
                                      </p:cBhvr>
                                    </p:animEffect>
                                    <p:anim calcmode="lin" valueType="num">
                                      <p:cBhvr>
                                        <p:cTn id="64" dur="1000"/>
                                        <p:tgtEl>
                                          <p:spTgt spid="107"/>
                                        </p:tgtEl>
                                        <p:attrNameLst>
                                          <p:attrName>ppt_x</p:attrName>
                                        </p:attrNameLst>
                                      </p:cBhvr>
                                      <p:tavLst>
                                        <p:tav tm="0">
                                          <p:val>
                                            <p:strVal val="ppt_x"/>
                                          </p:val>
                                        </p:tav>
                                        <p:tav tm="100000">
                                          <p:val>
                                            <p:strVal val="ppt_x"/>
                                          </p:val>
                                        </p:tav>
                                      </p:tavLst>
                                    </p:anim>
                                    <p:anim calcmode="lin" valueType="num">
                                      <p:cBhvr>
                                        <p:cTn id="65" dur="1000"/>
                                        <p:tgtEl>
                                          <p:spTgt spid="107"/>
                                        </p:tgtEl>
                                        <p:attrNameLst>
                                          <p:attrName>ppt_y</p:attrName>
                                        </p:attrNameLst>
                                      </p:cBhvr>
                                      <p:tavLst>
                                        <p:tav tm="0">
                                          <p:val>
                                            <p:strVal val="ppt_y"/>
                                          </p:val>
                                        </p:tav>
                                        <p:tav tm="100000">
                                          <p:val>
                                            <p:strVal val="ppt_y-.1"/>
                                          </p:val>
                                        </p:tav>
                                      </p:tavLst>
                                    </p:anim>
                                    <p:set>
                                      <p:cBhvr>
                                        <p:cTn id="66" dur="1" fill="hold">
                                          <p:stCondLst>
                                            <p:cond delay="999"/>
                                          </p:stCondLst>
                                        </p:cTn>
                                        <p:tgtEl>
                                          <p:spTgt spid="107"/>
                                        </p:tgtEl>
                                        <p:attrNameLst>
                                          <p:attrName>style.visibility</p:attrName>
                                        </p:attrNameLst>
                                      </p:cBhvr>
                                      <p:to>
                                        <p:strVal val="hidden"/>
                                      </p:to>
                                    </p:set>
                                  </p:childTnLst>
                                </p:cTn>
                              </p:par>
                            </p:childTnLst>
                          </p:cTn>
                        </p:par>
                        <p:par>
                          <p:cTn id="67" fill="hold">
                            <p:stCondLst>
                              <p:cond delay="5500"/>
                            </p:stCondLst>
                            <p:childTnLst>
                              <p:par>
                                <p:cTn id="68" presetID="49" presetClass="exit" presetSubtype="0" accel="100000" fill="hold" nodeType="afterEffect">
                                  <p:stCondLst>
                                    <p:cond delay="0"/>
                                  </p:stCondLst>
                                  <p:childTnLst>
                                    <p:anim calcmode="lin" valueType="num">
                                      <p:cBhvr>
                                        <p:cTn id="69" dur="500"/>
                                        <p:tgtEl>
                                          <p:spTgt spid="4"/>
                                        </p:tgtEl>
                                        <p:attrNameLst>
                                          <p:attrName>ppt_w</p:attrName>
                                        </p:attrNameLst>
                                      </p:cBhvr>
                                      <p:tavLst>
                                        <p:tav tm="0">
                                          <p:val>
                                            <p:strVal val="ppt_w"/>
                                          </p:val>
                                        </p:tav>
                                        <p:tav tm="100000">
                                          <p:val>
                                            <p:fltVal val="0"/>
                                          </p:val>
                                        </p:tav>
                                      </p:tavLst>
                                    </p:anim>
                                    <p:anim calcmode="lin" valueType="num">
                                      <p:cBhvr>
                                        <p:cTn id="70" dur="500"/>
                                        <p:tgtEl>
                                          <p:spTgt spid="4"/>
                                        </p:tgtEl>
                                        <p:attrNameLst>
                                          <p:attrName>ppt_h</p:attrName>
                                        </p:attrNameLst>
                                      </p:cBhvr>
                                      <p:tavLst>
                                        <p:tav tm="0">
                                          <p:val>
                                            <p:strVal val="ppt_h"/>
                                          </p:val>
                                        </p:tav>
                                        <p:tav tm="100000">
                                          <p:val>
                                            <p:fltVal val="0"/>
                                          </p:val>
                                        </p:tav>
                                      </p:tavLst>
                                    </p:anim>
                                    <p:anim calcmode="lin" valueType="num">
                                      <p:cBhvr>
                                        <p:cTn id="71" dur="500"/>
                                        <p:tgtEl>
                                          <p:spTgt spid="4"/>
                                        </p:tgtEl>
                                        <p:attrNameLst>
                                          <p:attrName>style.rotation</p:attrName>
                                        </p:attrNameLst>
                                      </p:cBhvr>
                                      <p:tavLst>
                                        <p:tav tm="0">
                                          <p:val>
                                            <p:fltVal val="0"/>
                                          </p:val>
                                        </p:tav>
                                        <p:tav tm="100000">
                                          <p:val>
                                            <p:fltVal val="360"/>
                                          </p:val>
                                        </p:tav>
                                      </p:tavLst>
                                    </p:anim>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134"/>
                                        </p:tgtEl>
                                        <p:attrNameLst>
                                          <p:attrName>style.visibility</p:attrName>
                                        </p:attrNameLst>
                                      </p:cBhvr>
                                      <p:to>
                                        <p:strVal val="visible"/>
                                      </p:to>
                                    </p:set>
                                    <p:animEffect transition="in" filter="strips(downLeft)">
                                      <p:cBhvr>
                                        <p:cTn id="79" dur="500"/>
                                        <p:tgtEl>
                                          <p:spTgt spid="134"/>
                                        </p:tgtEl>
                                      </p:cBhvr>
                                    </p:animEffect>
                                  </p:childTnLst>
                                </p:cTn>
                              </p:par>
                            </p:childTnLst>
                          </p:cTn>
                        </p:par>
                        <p:par>
                          <p:cTn id="80" fill="hold">
                            <p:stCondLst>
                              <p:cond delay="500"/>
                            </p:stCondLst>
                            <p:childTnLst>
                              <p:par>
                                <p:cTn id="81" presetID="18" presetClass="exit" presetSubtype="6" fill="hold" nodeType="afterEffect">
                                  <p:stCondLst>
                                    <p:cond delay="0"/>
                                  </p:stCondLst>
                                  <p:childTnLst>
                                    <p:animEffect transition="out" filter="strips(downRight)">
                                      <p:cBhvr>
                                        <p:cTn id="82" dur="3000"/>
                                        <p:tgtEl>
                                          <p:spTgt spid="134"/>
                                        </p:tgtEl>
                                      </p:cBhvr>
                                    </p:animEffect>
                                    <p:set>
                                      <p:cBhvr>
                                        <p:cTn id="83" dur="1" fill="hold">
                                          <p:stCondLst>
                                            <p:cond delay="2999"/>
                                          </p:stCondLst>
                                        </p:cTn>
                                        <p:tgtEl>
                                          <p:spTgt spid="134"/>
                                        </p:tgtEl>
                                        <p:attrNameLst>
                                          <p:attrName>style.visibility</p:attrName>
                                        </p:attrNameLst>
                                      </p:cBhvr>
                                      <p:to>
                                        <p:strVal val="hidden"/>
                                      </p:to>
                                    </p:set>
                                  </p:childTnLst>
                                </p:cTn>
                              </p:par>
                              <p:par>
                                <p:cTn id="84" presetID="42" presetClass="path" presetSubtype="0" accel="50000" decel="50000" fill="hold" nodeType="withEffect">
                                  <p:stCondLst>
                                    <p:cond delay="0"/>
                                  </p:stCondLst>
                                  <p:childTnLst>
                                    <p:animMotion origin="layout" path="M -3.19444E-6 -0.00988 L -0.31666 -0.38889 " pathEditMode="relative" rAng="0" ptsTypes="AA">
                                      <p:cBhvr>
                                        <p:cTn id="85" dur="3000" fill="hold"/>
                                        <p:tgtEl>
                                          <p:spTgt spid="5"/>
                                        </p:tgtEl>
                                        <p:attrNameLst>
                                          <p:attrName>ppt_x</p:attrName>
                                          <p:attrName>ppt_y</p:attrName>
                                        </p:attrNameLst>
                                      </p:cBhvr>
                                      <p:rCtr x="-15833" y="-18951"/>
                                    </p:animMotion>
                                  </p:childTnLst>
                                </p:cTn>
                              </p:par>
                              <p:par>
                                <p:cTn id="86" presetID="47" presetClass="exit" presetSubtype="0" fill="hold" grpId="0" nodeType="withEffect">
                                  <p:stCondLst>
                                    <p:cond delay="0"/>
                                  </p:stCondLst>
                                  <p:childTnLst>
                                    <p:animEffect transition="out" filter="fade">
                                      <p:cBhvr>
                                        <p:cTn id="87" dur="1000"/>
                                        <p:tgtEl>
                                          <p:spTgt spid="133"/>
                                        </p:tgtEl>
                                      </p:cBhvr>
                                    </p:animEffect>
                                    <p:anim calcmode="lin" valueType="num">
                                      <p:cBhvr>
                                        <p:cTn id="88" dur="1000"/>
                                        <p:tgtEl>
                                          <p:spTgt spid="133"/>
                                        </p:tgtEl>
                                        <p:attrNameLst>
                                          <p:attrName>ppt_x</p:attrName>
                                        </p:attrNameLst>
                                      </p:cBhvr>
                                      <p:tavLst>
                                        <p:tav tm="0">
                                          <p:val>
                                            <p:strVal val="ppt_x"/>
                                          </p:val>
                                        </p:tav>
                                        <p:tav tm="100000">
                                          <p:val>
                                            <p:strVal val="ppt_x"/>
                                          </p:val>
                                        </p:tav>
                                      </p:tavLst>
                                    </p:anim>
                                    <p:anim calcmode="lin" valueType="num">
                                      <p:cBhvr>
                                        <p:cTn id="89" dur="1000"/>
                                        <p:tgtEl>
                                          <p:spTgt spid="133"/>
                                        </p:tgtEl>
                                        <p:attrNameLst>
                                          <p:attrName>ppt_y</p:attrName>
                                        </p:attrNameLst>
                                      </p:cBhvr>
                                      <p:tavLst>
                                        <p:tav tm="0">
                                          <p:val>
                                            <p:strVal val="ppt_y"/>
                                          </p:val>
                                        </p:tav>
                                        <p:tav tm="100000">
                                          <p:val>
                                            <p:strVal val="ppt_y-.1"/>
                                          </p:val>
                                        </p:tav>
                                      </p:tavLst>
                                    </p:anim>
                                    <p:set>
                                      <p:cBhvr>
                                        <p:cTn id="90" dur="1" fill="hold">
                                          <p:stCondLst>
                                            <p:cond delay="999"/>
                                          </p:stCondLst>
                                        </p:cTn>
                                        <p:tgtEl>
                                          <p:spTgt spid="133"/>
                                        </p:tgtEl>
                                        <p:attrNameLst>
                                          <p:attrName>style.visibility</p:attrName>
                                        </p:attrNameLst>
                                      </p:cBhvr>
                                      <p:to>
                                        <p:strVal val="hidden"/>
                                      </p:to>
                                    </p:set>
                                  </p:childTnLst>
                                </p:cTn>
                              </p:par>
                            </p:childTnLst>
                          </p:cTn>
                        </p:par>
                        <p:par>
                          <p:cTn id="91" fill="hold">
                            <p:stCondLst>
                              <p:cond delay="3500"/>
                            </p:stCondLst>
                            <p:childTnLst>
                              <p:par>
                                <p:cTn id="92" presetID="49" presetClass="exit" presetSubtype="0" accel="100000" fill="hold" nodeType="afterEffect">
                                  <p:stCondLst>
                                    <p:cond delay="0"/>
                                  </p:stCondLst>
                                  <p:childTnLst>
                                    <p:anim calcmode="lin" valueType="num">
                                      <p:cBhvr>
                                        <p:cTn id="93" dur="500"/>
                                        <p:tgtEl>
                                          <p:spTgt spid="5"/>
                                        </p:tgtEl>
                                        <p:attrNameLst>
                                          <p:attrName>ppt_w</p:attrName>
                                        </p:attrNameLst>
                                      </p:cBhvr>
                                      <p:tavLst>
                                        <p:tav tm="0">
                                          <p:val>
                                            <p:strVal val="ppt_w"/>
                                          </p:val>
                                        </p:tav>
                                        <p:tav tm="100000">
                                          <p:val>
                                            <p:fltVal val="0"/>
                                          </p:val>
                                        </p:tav>
                                      </p:tavLst>
                                    </p:anim>
                                    <p:anim calcmode="lin" valueType="num">
                                      <p:cBhvr>
                                        <p:cTn id="94" dur="500"/>
                                        <p:tgtEl>
                                          <p:spTgt spid="5"/>
                                        </p:tgtEl>
                                        <p:attrNameLst>
                                          <p:attrName>ppt_h</p:attrName>
                                        </p:attrNameLst>
                                      </p:cBhvr>
                                      <p:tavLst>
                                        <p:tav tm="0">
                                          <p:val>
                                            <p:strVal val="ppt_h"/>
                                          </p:val>
                                        </p:tav>
                                        <p:tav tm="100000">
                                          <p:val>
                                            <p:fltVal val="0"/>
                                          </p:val>
                                        </p:tav>
                                      </p:tavLst>
                                    </p:anim>
                                    <p:anim calcmode="lin" valueType="num">
                                      <p:cBhvr>
                                        <p:cTn id="95" dur="500"/>
                                        <p:tgtEl>
                                          <p:spTgt spid="5"/>
                                        </p:tgtEl>
                                        <p:attrNameLst>
                                          <p:attrName>style.rotation</p:attrName>
                                        </p:attrNameLst>
                                      </p:cBhvr>
                                      <p:tavLst>
                                        <p:tav tm="0">
                                          <p:val>
                                            <p:fltVal val="0"/>
                                          </p:val>
                                        </p:tav>
                                        <p:tav tm="100000">
                                          <p:val>
                                            <p:fltVal val="360"/>
                                          </p:val>
                                        </p:tav>
                                      </p:tavLst>
                                    </p:anim>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6"/>
                    </p:tgtEl>
                  </p:cond>
                </p:stCondLst>
                <p:endSync evt="end" delay="0">
                  <p:rtn val="all"/>
                </p:endSync>
                <p:childTnLst>
                  <p:par>
                    <p:cTn id="99" fill="hold">
                      <p:stCondLst>
                        <p:cond delay="0"/>
                      </p:stCondLst>
                      <p:childTnLst>
                        <p:par>
                          <p:cTn id="100" fill="hold">
                            <p:stCondLst>
                              <p:cond delay="0"/>
                            </p:stCondLst>
                            <p:childTnLst>
                              <p:par>
                                <p:cTn id="101" presetID="18" presetClass="entr" presetSubtype="12"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strips(downLeft)">
                                      <p:cBhvr>
                                        <p:cTn id="103" dur="1000"/>
                                        <p:tgtEl>
                                          <p:spTgt spid="40"/>
                                        </p:tgtEl>
                                      </p:cBhvr>
                                    </p:animEffect>
                                  </p:childTnLst>
                                </p:cTn>
                              </p:par>
                            </p:childTnLst>
                          </p:cTn>
                        </p:par>
                        <p:par>
                          <p:cTn id="104" fill="hold">
                            <p:stCondLst>
                              <p:cond delay="1000"/>
                            </p:stCondLst>
                            <p:childTnLst>
                              <p:par>
                                <p:cTn id="105" presetID="18" presetClass="exit" presetSubtype="12" fill="hold" nodeType="afterEffect">
                                  <p:stCondLst>
                                    <p:cond delay="0"/>
                                  </p:stCondLst>
                                  <p:childTnLst>
                                    <p:animEffect transition="out" filter="strips(downLeft)">
                                      <p:cBhvr>
                                        <p:cTn id="106" dur="3500"/>
                                        <p:tgtEl>
                                          <p:spTgt spid="40"/>
                                        </p:tgtEl>
                                      </p:cBhvr>
                                    </p:animEffect>
                                    <p:set>
                                      <p:cBhvr>
                                        <p:cTn id="107" dur="1" fill="hold">
                                          <p:stCondLst>
                                            <p:cond delay="3499"/>
                                          </p:stCondLst>
                                        </p:cTn>
                                        <p:tgtEl>
                                          <p:spTgt spid="40"/>
                                        </p:tgtEl>
                                        <p:attrNameLst>
                                          <p:attrName>style.visibility</p:attrName>
                                        </p:attrNameLst>
                                      </p:cBhvr>
                                      <p:to>
                                        <p:strVal val="hidden"/>
                                      </p:to>
                                    </p:set>
                                  </p:childTnLst>
                                </p:cTn>
                              </p:par>
                              <p:par>
                                <p:cTn id="108" presetID="42" presetClass="path" presetSubtype="0" accel="50000" decel="50000" fill="hold" nodeType="withEffect">
                                  <p:stCondLst>
                                    <p:cond delay="0"/>
                                  </p:stCondLst>
                                  <p:childTnLst>
                                    <p:animMotion origin="layout" path="M 2.77778E-6 2.46914E-6 L 0.38333 -0.3 " pathEditMode="relative" rAng="0" ptsTypes="AA">
                                      <p:cBhvr>
                                        <p:cTn id="109" dur="3750" fill="hold"/>
                                        <p:tgtEl>
                                          <p:spTgt spid="6"/>
                                        </p:tgtEl>
                                        <p:attrNameLst>
                                          <p:attrName>ppt_x</p:attrName>
                                          <p:attrName>ppt_y</p:attrName>
                                        </p:attrNameLst>
                                      </p:cBhvr>
                                      <p:rCtr x="19167" y="-15000"/>
                                    </p:animMotion>
                                  </p:childTnLst>
                                </p:cTn>
                              </p:par>
                              <p:par>
                                <p:cTn id="110" presetID="47" presetClass="exit" presetSubtype="0" fill="hold" grpId="0" nodeType="withEffect">
                                  <p:stCondLst>
                                    <p:cond delay="0"/>
                                  </p:stCondLst>
                                  <p:childTnLst>
                                    <p:animEffect transition="out" filter="fade">
                                      <p:cBhvr>
                                        <p:cTn id="111" dur="1000"/>
                                        <p:tgtEl>
                                          <p:spTgt spid="43"/>
                                        </p:tgtEl>
                                      </p:cBhvr>
                                    </p:animEffect>
                                    <p:anim calcmode="lin" valueType="num">
                                      <p:cBhvr>
                                        <p:cTn id="112" dur="1000"/>
                                        <p:tgtEl>
                                          <p:spTgt spid="43"/>
                                        </p:tgtEl>
                                        <p:attrNameLst>
                                          <p:attrName>ppt_x</p:attrName>
                                        </p:attrNameLst>
                                      </p:cBhvr>
                                      <p:tavLst>
                                        <p:tav tm="0">
                                          <p:val>
                                            <p:strVal val="ppt_x"/>
                                          </p:val>
                                        </p:tav>
                                        <p:tav tm="100000">
                                          <p:val>
                                            <p:strVal val="ppt_x"/>
                                          </p:val>
                                        </p:tav>
                                      </p:tavLst>
                                    </p:anim>
                                    <p:anim calcmode="lin" valueType="num">
                                      <p:cBhvr>
                                        <p:cTn id="113" dur="1000"/>
                                        <p:tgtEl>
                                          <p:spTgt spid="43"/>
                                        </p:tgtEl>
                                        <p:attrNameLst>
                                          <p:attrName>ppt_y</p:attrName>
                                        </p:attrNameLst>
                                      </p:cBhvr>
                                      <p:tavLst>
                                        <p:tav tm="0">
                                          <p:val>
                                            <p:strVal val="ppt_y"/>
                                          </p:val>
                                        </p:tav>
                                        <p:tav tm="100000">
                                          <p:val>
                                            <p:strVal val="ppt_y-.1"/>
                                          </p:val>
                                        </p:tav>
                                      </p:tavLst>
                                    </p:anim>
                                    <p:set>
                                      <p:cBhvr>
                                        <p:cTn id="114" dur="1" fill="hold">
                                          <p:stCondLst>
                                            <p:cond delay="999"/>
                                          </p:stCondLst>
                                        </p:cTn>
                                        <p:tgtEl>
                                          <p:spTgt spid="43"/>
                                        </p:tgtEl>
                                        <p:attrNameLst>
                                          <p:attrName>style.visibility</p:attrName>
                                        </p:attrNameLst>
                                      </p:cBhvr>
                                      <p:to>
                                        <p:strVal val="hidden"/>
                                      </p:to>
                                    </p:set>
                                  </p:childTnLst>
                                </p:cTn>
                              </p:par>
                            </p:childTnLst>
                          </p:cTn>
                        </p:par>
                        <p:par>
                          <p:cTn id="115" fill="hold">
                            <p:stCondLst>
                              <p:cond delay="4750"/>
                            </p:stCondLst>
                            <p:childTnLst>
                              <p:par>
                                <p:cTn id="116" presetID="49" presetClass="exit" presetSubtype="0" accel="100000" fill="hold" nodeType="afterEffect">
                                  <p:stCondLst>
                                    <p:cond delay="0"/>
                                  </p:stCondLst>
                                  <p:childTnLst>
                                    <p:anim calcmode="lin" valueType="num">
                                      <p:cBhvr>
                                        <p:cTn id="117" dur="500"/>
                                        <p:tgtEl>
                                          <p:spTgt spid="6"/>
                                        </p:tgtEl>
                                        <p:attrNameLst>
                                          <p:attrName>ppt_w</p:attrName>
                                        </p:attrNameLst>
                                      </p:cBhvr>
                                      <p:tavLst>
                                        <p:tav tm="0">
                                          <p:val>
                                            <p:strVal val="ppt_w"/>
                                          </p:val>
                                        </p:tav>
                                        <p:tav tm="100000">
                                          <p:val>
                                            <p:fltVal val="0"/>
                                          </p:val>
                                        </p:tav>
                                      </p:tavLst>
                                    </p:anim>
                                    <p:anim calcmode="lin" valueType="num">
                                      <p:cBhvr>
                                        <p:cTn id="118" dur="500"/>
                                        <p:tgtEl>
                                          <p:spTgt spid="6"/>
                                        </p:tgtEl>
                                        <p:attrNameLst>
                                          <p:attrName>ppt_h</p:attrName>
                                        </p:attrNameLst>
                                      </p:cBhvr>
                                      <p:tavLst>
                                        <p:tav tm="0">
                                          <p:val>
                                            <p:strVal val="ppt_h"/>
                                          </p:val>
                                        </p:tav>
                                        <p:tav tm="100000">
                                          <p:val>
                                            <p:fltVal val="0"/>
                                          </p:val>
                                        </p:tav>
                                      </p:tavLst>
                                    </p:anim>
                                    <p:anim calcmode="lin" valueType="num">
                                      <p:cBhvr>
                                        <p:cTn id="119" dur="500"/>
                                        <p:tgtEl>
                                          <p:spTgt spid="6"/>
                                        </p:tgtEl>
                                        <p:attrNameLst>
                                          <p:attrName>style.rotation</p:attrName>
                                        </p:attrNameLst>
                                      </p:cBhvr>
                                      <p:tavLst>
                                        <p:tav tm="0">
                                          <p:val>
                                            <p:fltVal val="0"/>
                                          </p:val>
                                        </p:tav>
                                        <p:tav tm="100000">
                                          <p:val>
                                            <p:fltVal val="360"/>
                                          </p:val>
                                        </p:tav>
                                      </p:tavLst>
                                    </p:anim>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52 Fb Thu Huong Pham">
            <a:hlinkClick r:id="rId2" action="ppaction://hlinksldjump"/>
          </p:cNvPr>
          <p:cNvSpPr/>
          <p:nvPr/>
        </p:nvSpPr>
        <p:spPr>
          <a:xfrm>
            <a:off x="2286000" y="0"/>
            <a:ext cx="1371600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6000" dirty="0">
                <a:solidFill>
                  <a:schemeClr val="bg1"/>
                </a:solidFill>
                <a:latin typeface="#9Slide03 Montserrat" pitchFamily="2" charset="77"/>
              </a:rPr>
              <a:t>Khi </a:t>
            </a:r>
            <a:r>
              <a:rPr lang="en-US" sz="6000" dirty="0" err="1">
                <a:solidFill>
                  <a:schemeClr val="bg1"/>
                </a:solidFill>
                <a:latin typeface="#9Slide03 Montserrat" pitchFamily="2" charset="77"/>
              </a:rPr>
              <a:t>chụp</a:t>
            </a:r>
            <a:r>
              <a:rPr lang="en-US" sz="6000" dirty="0">
                <a:solidFill>
                  <a:schemeClr val="bg1"/>
                </a:solidFill>
                <a:latin typeface="#9Slide03 Montserrat" pitchFamily="2" charset="77"/>
              </a:rPr>
              <a:t> X-</a:t>
            </a:r>
            <a:r>
              <a:rPr lang="en-US" sz="6000" dirty="0" err="1">
                <a:solidFill>
                  <a:schemeClr val="bg1"/>
                </a:solidFill>
                <a:latin typeface="#9Slide03 Montserrat" pitchFamily="2" charset="77"/>
              </a:rPr>
              <a:t>quang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liều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chiếu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được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điều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chỉnh</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như</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thế</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nào</a:t>
            </a:r>
            <a:r>
              <a:rPr lang="en-US" sz="6000" dirty="0">
                <a:solidFill>
                  <a:schemeClr val="bg1"/>
                </a:solidFill>
                <a:latin typeface="#9Slide03 Montserrat" pitchFamily="2" charset="77"/>
              </a:rPr>
              <a:t>?</a:t>
            </a:r>
            <a:endParaRPr lang="en-US" sz="6000" dirty="0">
              <a:solidFill>
                <a:schemeClr val="bg1"/>
              </a:solidFill>
              <a:latin typeface="Calibri"/>
            </a:endParaRPr>
          </a:p>
        </p:txBody>
      </p:sp>
      <p:pic>
        <p:nvPicPr>
          <p:cNvPr id="3" name="Picture 2" descr="n252 Fb Thu Huong Pham">
            <a:hlinkClick r:id="rId2" action="ppaction://hlinksldjump"/>
            <a:extLst>
              <a:ext uri="{FF2B5EF4-FFF2-40B4-BE49-F238E27FC236}">
                <a16:creationId xmlns:a16="http://schemas.microsoft.com/office/drawing/2014/main" id="{A8F7068D-5421-1E0D-420F-D3CBEDE15F0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2" name="Rectangle 1" descr="n252 Fb Thu Huong Pham">
            <a:hlinkClick r:id="rId2" action="ppaction://hlinksldjump"/>
            <a:extLst>
              <a:ext uri="{FF2B5EF4-FFF2-40B4-BE49-F238E27FC236}">
                <a16:creationId xmlns:a16="http://schemas.microsoft.com/office/drawing/2014/main" id="{CBD56ADE-ABA8-22DC-73CA-395B7001E37D}"/>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Giữ ở mức tối thiểu với yêu cầu cần chụp.</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52 Fb Thu Huong Pham">
            <a:hlinkClick r:id="rId2" action="ppaction://hlinksldjump"/>
          </p:cNvPr>
          <p:cNvSpPr/>
          <p:nvPr/>
        </p:nvSpPr>
        <p:spPr>
          <a:xfrm>
            <a:off x="2545889" y="34447"/>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6000" dirty="0" err="1">
                <a:solidFill>
                  <a:schemeClr val="bg1"/>
                </a:solidFill>
                <a:latin typeface="#9Slide03 Montserrat" pitchFamily="2" charset="77"/>
              </a:rPr>
              <a:t>Các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mô</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như</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thế</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nào</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sẽ</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chặn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hầu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hết</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tia</a:t>
            </a:r>
            <a:r>
              <a:rPr lang="en-US" sz="6000" dirty="0">
                <a:solidFill>
                  <a:schemeClr val="bg1"/>
                </a:solidFill>
                <a:latin typeface="#9Slide03 Montserrat" pitchFamily="2" charset="77"/>
              </a:rPr>
              <a:t> X?</a:t>
            </a:r>
            <a:endParaRPr lang="en-US" sz="6000" dirty="0">
              <a:solidFill>
                <a:schemeClr val="bg1"/>
              </a:solidFill>
              <a:latin typeface="Calibri"/>
            </a:endParaRPr>
          </a:p>
        </p:txBody>
      </p:sp>
      <p:pic>
        <p:nvPicPr>
          <p:cNvPr id="3" name="Picture 2" descr="n252 Fb Thu Huong Pham">
            <a:hlinkClick r:id="rId2" action="ppaction://hlinksldjump"/>
            <a:extLst>
              <a:ext uri="{FF2B5EF4-FFF2-40B4-BE49-F238E27FC236}">
                <a16:creationId xmlns:a16="http://schemas.microsoft.com/office/drawing/2014/main" id="{AD68A6B8-4C2B-9C68-4027-1972BE658F2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252 Fb Thu Huong Pham">
            <a:hlinkClick r:id="rId2" action="ppaction://hlinksldjump"/>
            <a:extLst>
              <a:ext uri="{FF2B5EF4-FFF2-40B4-BE49-F238E27FC236}">
                <a16:creationId xmlns:a16="http://schemas.microsoft.com/office/drawing/2014/main" id="{16D6EAF4-5DCD-3015-631C-8F3F95C97C30}"/>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Dày, đặc</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52 Fb Thu Huong Pham">
            <a:hlinkClick r:id="rId2" action="ppaction://hlinksldjump"/>
          </p:cNvPr>
          <p:cNvSpPr/>
          <p:nvPr/>
        </p:nvSpPr>
        <p:spPr>
          <a:xfrm>
            <a:off x="2545889" y="34447"/>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5400" dirty="0" err="1">
                <a:solidFill>
                  <a:schemeClr val="bg1"/>
                </a:solidFill>
                <a:latin typeface="#9Slide03 Montserrat" pitchFamily="2" charset="77"/>
              </a:rPr>
              <a:t>Điền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vào</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chỗ</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trống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Chụp</a:t>
            </a:r>
            <a:r>
              <a:rPr lang="en-US" sz="5400" dirty="0">
                <a:solidFill>
                  <a:schemeClr val="bg1"/>
                </a:solidFill>
                <a:latin typeface="#9Slide03 Montserrat" pitchFamily="2" charset="77"/>
              </a:rPr>
              <a:t> X-</a:t>
            </a:r>
            <a:r>
              <a:rPr lang="en-US" sz="5400" dirty="0" err="1">
                <a:solidFill>
                  <a:schemeClr val="bg1"/>
                </a:solidFill>
                <a:latin typeface="#9Slide03 Montserrat" pitchFamily="2" charset="77"/>
              </a:rPr>
              <a:t>quang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là</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phương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pháp</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chẩn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đoán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hình</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ảnh</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cho</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kết</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quả</a:t>
            </a:r>
            <a:r>
              <a:rPr lang="en-US" sz="5400" dirty="0">
                <a:solidFill>
                  <a:schemeClr val="bg1"/>
                </a:solidFill>
                <a:latin typeface="#9Slide03 Montserrat" pitchFamily="2" charset="77"/>
              </a:rPr>
              <a:t>…</a:t>
            </a:r>
            <a:r>
              <a:rPr lang="en-US" sz="5400" dirty="0" err="1">
                <a:solidFill>
                  <a:schemeClr val="bg1"/>
                </a:solidFill>
                <a:latin typeface="#9Slide03 Montserrat" pitchFamily="2" charset="77"/>
              </a:rPr>
              <a:t>trong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thời</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gian</a:t>
            </a:r>
            <a:r>
              <a:rPr lang="en-US" sz="5400" dirty="0">
                <a:solidFill>
                  <a:schemeClr val="bg1"/>
                </a:solidFill>
                <a:latin typeface="#9Slide03 Montserrat" pitchFamily="2" charset="77"/>
              </a:rPr>
              <a:t>…?</a:t>
            </a:r>
            <a:endParaRPr lang="en-US" sz="5400" dirty="0">
              <a:solidFill>
                <a:schemeClr val="bg1"/>
              </a:solidFill>
              <a:latin typeface="Calibri"/>
            </a:endParaRPr>
          </a:p>
        </p:txBody>
      </p:sp>
      <p:pic>
        <p:nvPicPr>
          <p:cNvPr id="3" name="Picture 2" descr="n252 Fb Thu Huong Pham">
            <a:hlinkClick r:id="rId2" action="ppaction://hlinksldjump"/>
            <a:extLst>
              <a:ext uri="{FF2B5EF4-FFF2-40B4-BE49-F238E27FC236}">
                <a16:creationId xmlns:a16="http://schemas.microsoft.com/office/drawing/2014/main" id="{75204280-B4D6-1841-EDB8-4351714E850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252 Fb Thu Huong Pham">
            <a:hlinkClick r:id="rId2" action="ppaction://hlinksldjump"/>
            <a:extLst>
              <a:ext uri="{FF2B5EF4-FFF2-40B4-BE49-F238E27FC236}">
                <a16:creationId xmlns:a16="http://schemas.microsoft.com/office/drawing/2014/main" id="{977B556E-A5CF-CD7E-6AAF-5A3F5C88DC4D}"/>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nhanh; ngắn</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52 Fb Thu Huong Pham">
            <a:hlinkClick r:id="rId2" action="ppaction://hlinksldjump"/>
          </p:cNvPr>
          <p:cNvSpPr/>
          <p:nvPr/>
        </p:nvSpPr>
        <p:spPr>
          <a:xfrm>
            <a:off x="2545889" y="38680"/>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defRPr/>
            </a:pPr>
            <a:r>
              <a:rPr lang="en-US" sz="6000" dirty="0" err="1">
                <a:solidFill>
                  <a:schemeClr val="bg1"/>
                </a:solidFill>
                <a:latin typeface="#9Slide03 Montserrat" pitchFamily="2" charset="77"/>
              </a:rPr>
              <a:t>Cơ</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quan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có</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đặc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điểm</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gì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chụp</a:t>
            </a:r>
            <a:r>
              <a:rPr lang="en-US" sz="6000" dirty="0">
                <a:solidFill>
                  <a:schemeClr val="bg1"/>
                </a:solidFill>
                <a:latin typeface="#9Slide03 Montserrat" pitchFamily="2" charset="77"/>
              </a:rPr>
              <a:t> X-</a:t>
            </a:r>
            <a:r>
              <a:rPr lang="en-US" sz="6000" dirty="0" err="1">
                <a:solidFill>
                  <a:schemeClr val="bg1"/>
                </a:solidFill>
                <a:latin typeface="#9Slide03 Montserrat" pitchFamily="2" charset="77"/>
              </a:rPr>
              <a:t>quang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thường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có</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màu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đen</a:t>
            </a:r>
            <a:r>
              <a:rPr lang="en-US" sz="6000" dirty="0">
                <a:solidFill>
                  <a:schemeClr val="bg1"/>
                </a:solidFill>
                <a:latin typeface="#9Slide03 Montserrat" pitchFamily="2" charset="77"/>
              </a:rPr>
              <a:t>?</a:t>
            </a:r>
            <a:endParaRPr lang="vi-VN" sz="6000" dirty="0">
              <a:solidFill>
                <a:schemeClr val="bg1"/>
              </a:solidFill>
              <a:latin typeface="#9Slide03 Montserrat" pitchFamily="2" charset="77"/>
            </a:endParaRPr>
          </a:p>
        </p:txBody>
      </p:sp>
      <p:pic>
        <p:nvPicPr>
          <p:cNvPr id="3" name="Picture 2" descr="n252 Fb Thu Huong Pham">
            <a:hlinkClick r:id="rId2" action="ppaction://hlinksldjump"/>
            <a:extLst>
              <a:ext uri="{FF2B5EF4-FFF2-40B4-BE49-F238E27FC236}">
                <a16:creationId xmlns:a16="http://schemas.microsoft.com/office/drawing/2014/main" id="{2335F7EB-7605-8F17-01BD-AE5430AA165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252 Fb Thu Huong Pham">
            <a:hlinkClick r:id="rId2" action="ppaction://hlinksldjump"/>
            <a:extLst>
              <a:ext uri="{FF2B5EF4-FFF2-40B4-BE49-F238E27FC236}">
                <a16:creationId xmlns:a16="http://schemas.microsoft.com/office/drawing/2014/main" id="{507DE5F5-43A7-5AE7-41EF-302FF4E4F46B}"/>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Chứa nhiều không khí</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2785207" y="1450335"/>
            <a:ext cx="11715407" cy="5770066"/>
            <a:chOff x="0" y="0"/>
            <a:chExt cx="2099269" cy="895041"/>
          </a:xfrm>
        </p:grpSpPr>
        <p:sp>
          <p:nvSpPr>
            <p:cNvPr id="5" name="Freeform 5"/>
            <p:cNvSpPr/>
            <p:nvPr/>
          </p:nvSpPr>
          <p:spPr>
            <a:xfrm>
              <a:off x="0" y="0"/>
              <a:ext cx="2099269" cy="895041"/>
            </a:xfrm>
            <a:custGeom>
              <a:avLst/>
              <a:gdLst/>
              <a:ahLst/>
              <a:cxnLst/>
              <a:rect l="l" t="t" r="r" b="b"/>
              <a:pathLst>
                <a:path w="2099269" h="895041">
                  <a:moveTo>
                    <a:pt x="13217" y="0"/>
                  </a:moveTo>
                  <a:lnTo>
                    <a:pt x="2086052" y="0"/>
                  </a:lnTo>
                  <a:cubicBezTo>
                    <a:pt x="2089557" y="0"/>
                    <a:pt x="2092919" y="1392"/>
                    <a:pt x="2095398" y="3871"/>
                  </a:cubicBezTo>
                  <a:cubicBezTo>
                    <a:pt x="2097876" y="6350"/>
                    <a:pt x="2099269" y="9711"/>
                    <a:pt x="2099269" y="13217"/>
                  </a:cubicBezTo>
                  <a:lnTo>
                    <a:pt x="2099269" y="881825"/>
                  </a:lnTo>
                  <a:cubicBezTo>
                    <a:pt x="2099269" y="885330"/>
                    <a:pt x="2097876" y="888692"/>
                    <a:pt x="2095398" y="891170"/>
                  </a:cubicBezTo>
                  <a:cubicBezTo>
                    <a:pt x="2092919" y="893649"/>
                    <a:pt x="2089557" y="895041"/>
                    <a:pt x="2086052" y="895041"/>
                  </a:cubicBezTo>
                  <a:lnTo>
                    <a:pt x="13217" y="895041"/>
                  </a:lnTo>
                  <a:cubicBezTo>
                    <a:pt x="9711" y="895041"/>
                    <a:pt x="6350" y="893649"/>
                    <a:pt x="3871" y="891170"/>
                  </a:cubicBezTo>
                  <a:cubicBezTo>
                    <a:pt x="1392" y="888692"/>
                    <a:pt x="0" y="885330"/>
                    <a:pt x="0" y="881825"/>
                  </a:cubicBezTo>
                  <a:lnTo>
                    <a:pt x="0" y="13217"/>
                  </a:lnTo>
                  <a:cubicBezTo>
                    <a:pt x="0" y="9711"/>
                    <a:pt x="1392" y="6350"/>
                    <a:pt x="3871" y="3871"/>
                  </a:cubicBezTo>
                  <a:cubicBezTo>
                    <a:pt x="6350" y="1392"/>
                    <a:pt x="9711" y="0"/>
                    <a:pt x="13217"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2099269" cy="971241"/>
            </a:xfrm>
            <a:prstGeom prst="rect">
              <a:avLst/>
            </a:prstGeom>
          </p:spPr>
          <p:txBody>
            <a:bodyPr lIns="50800" tIns="50800" rIns="50800" bIns="50800" rtlCol="0" anchor="ctr"/>
            <a:lstStyle/>
            <a:p>
              <a:pPr algn="ctr">
                <a:lnSpc>
                  <a:spcPts val="9100"/>
                </a:lnSpc>
              </a:pPr>
              <a:endParaRPr/>
            </a:p>
          </p:txBody>
        </p:sp>
      </p:grpSp>
      <p:grpSp>
        <p:nvGrpSpPr>
          <p:cNvPr id="7" name="Group 7" descr="n252 Fb Thu Huong Pham"/>
          <p:cNvGrpSpPr/>
          <p:nvPr/>
        </p:nvGrpSpPr>
        <p:grpSpPr>
          <a:xfrm>
            <a:off x="780095" y="1689497"/>
            <a:ext cx="13255630" cy="7291502"/>
            <a:chOff x="0" y="0"/>
            <a:chExt cx="2168167" cy="934938"/>
          </a:xfrm>
        </p:grpSpPr>
        <p:sp>
          <p:nvSpPr>
            <p:cNvPr id="8" name="Freeform 8"/>
            <p:cNvSpPr/>
            <p:nvPr/>
          </p:nvSpPr>
          <p:spPr>
            <a:xfrm>
              <a:off x="0" y="0"/>
              <a:ext cx="2168167" cy="934938"/>
            </a:xfrm>
            <a:custGeom>
              <a:avLst/>
              <a:gdLst/>
              <a:ahLst/>
              <a:cxnLst/>
              <a:rect l="l" t="t" r="r" b="b"/>
              <a:pathLst>
                <a:path w="2168167" h="934938">
                  <a:moveTo>
                    <a:pt x="12797" y="0"/>
                  </a:moveTo>
                  <a:lnTo>
                    <a:pt x="2155371" y="0"/>
                  </a:lnTo>
                  <a:cubicBezTo>
                    <a:pt x="2158765" y="0"/>
                    <a:pt x="2162019" y="1348"/>
                    <a:pt x="2164419" y="3748"/>
                  </a:cubicBezTo>
                  <a:cubicBezTo>
                    <a:pt x="2166819" y="6148"/>
                    <a:pt x="2168167" y="9403"/>
                    <a:pt x="2168167" y="12797"/>
                  </a:cubicBezTo>
                  <a:lnTo>
                    <a:pt x="2168167" y="922141"/>
                  </a:lnTo>
                  <a:cubicBezTo>
                    <a:pt x="2168167" y="929208"/>
                    <a:pt x="2162438" y="934938"/>
                    <a:pt x="2155371" y="934938"/>
                  </a:cubicBezTo>
                  <a:lnTo>
                    <a:pt x="12797" y="934938"/>
                  </a:lnTo>
                  <a:cubicBezTo>
                    <a:pt x="5729" y="934938"/>
                    <a:pt x="0" y="929208"/>
                    <a:pt x="0" y="922141"/>
                  </a:cubicBezTo>
                  <a:lnTo>
                    <a:pt x="0" y="12797"/>
                  </a:lnTo>
                  <a:cubicBezTo>
                    <a:pt x="0" y="5729"/>
                    <a:pt x="5729" y="0"/>
                    <a:pt x="12797"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68167" cy="1011138"/>
            </a:xfrm>
            <a:prstGeom prst="rect">
              <a:avLst/>
            </a:prstGeom>
          </p:spPr>
          <p:txBody>
            <a:bodyPr lIns="50800" tIns="50800" rIns="50800" bIns="50800" rtlCol="0" anchor="ctr"/>
            <a:lstStyle/>
            <a:p>
              <a:pPr algn="ctr">
                <a:lnSpc>
                  <a:spcPts val="9100"/>
                </a:lnSpc>
              </a:pPr>
              <a:endParaRPr/>
            </a:p>
          </p:txBody>
        </p:sp>
      </p:grpSp>
      <p:sp>
        <p:nvSpPr>
          <p:cNvPr id="31" name="Freeform 31" descr="n252 Fb Thu Huong Pham"/>
          <p:cNvSpPr/>
          <p:nvPr/>
        </p:nvSpPr>
        <p:spPr>
          <a:xfrm>
            <a:off x="445858" y="-101952"/>
            <a:ext cx="2313949" cy="1792258"/>
          </a:xfrm>
          <a:custGeom>
            <a:avLst/>
            <a:gdLst/>
            <a:ahLst/>
            <a:cxnLst/>
            <a:rect l="l" t="t" r="r" b="b"/>
            <a:pathLst>
              <a:path w="2313949" h="1792258">
                <a:moveTo>
                  <a:pt x="0" y="0"/>
                </a:moveTo>
                <a:lnTo>
                  <a:pt x="2313948" y="0"/>
                </a:lnTo>
                <a:lnTo>
                  <a:pt x="2313948" y="1792258"/>
                </a:lnTo>
                <a:lnTo>
                  <a:pt x="0" y="1792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TextBox 35" descr="n252 Fb Thu Huong Pham">
            <a:extLst>
              <a:ext uri="{FF2B5EF4-FFF2-40B4-BE49-F238E27FC236}">
                <a16:creationId xmlns:a16="http://schemas.microsoft.com/office/drawing/2014/main" id="{837BC44F-02E7-2A84-48B2-15820941588D}"/>
              </a:ext>
            </a:extLst>
          </p:cNvPr>
          <p:cNvSpPr txBox="1"/>
          <p:nvPr/>
        </p:nvSpPr>
        <p:spPr>
          <a:xfrm>
            <a:off x="1265808" y="2966025"/>
            <a:ext cx="11506200"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Cùng</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X-</a:t>
            </a:r>
            <a:r>
              <a:rPr lang="en-US" sz="4000" dirty="0" err="1">
                <a:latin typeface="#9Slide03 Montserrat" pitchFamily="2" charset="77"/>
              </a:rPr>
              <a:t>quang</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a:t>
            </a:r>
            <a:r>
              <a:rPr lang="en-US" sz="4000" dirty="0" err="1">
                <a:latin typeface="#9Slide03 Montserrat" pitchFamily="2" charset="77"/>
              </a:rPr>
              <a:t>cắt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ứng</a:t>
            </a:r>
            <a:r>
              <a:rPr lang="en-US" sz="4000" dirty="0">
                <a:latin typeface="#9Slide03 Montserrat" pitchFamily="2" charset="77"/>
              </a:rPr>
              <a:t> </a:t>
            </a:r>
            <a:r>
              <a:rPr lang="en-US" sz="4000" dirty="0" err="1">
                <a:latin typeface="#9Slide03 Montserrat" pitchFamily="2" charset="77"/>
              </a:rPr>
              <a:t>dụng</a:t>
            </a:r>
            <a:r>
              <a:rPr lang="en-US" sz="4000" dirty="0">
                <a:latin typeface="#9Slide03 Montserrat" pitchFamily="2" charset="77"/>
              </a:rPr>
              <a:t> </a:t>
            </a:r>
            <a:r>
              <a:rPr lang="en-US" sz="4000" dirty="0" err="1">
                <a:latin typeface="#9Slide03 Montserrat" pitchFamily="2" charset="77"/>
              </a:rPr>
              <a:t>quan</a:t>
            </a:r>
            <a:r>
              <a:rPr lang="en-US" sz="4000" dirty="0">
                <a:latin typeface="#9Slide03 Montserrat" pitchFamily="2" charset="77"/>
              </a:rPr>
              <a:t> </a:t>
            </a:r>
            <a:r>
              <a:rPr lang="en-US" sz="4000" dirty="0" err="1">
                <a:latin typeface="#9Slide03 Montserrat" pitchFamily="2" charset="77"/>
              </a:rPr>
              <a:t>trọng</a:t>
            </a:r>
            <a:r>
              <a:rPr lang="en-US" sz="4000" dirty="0">
                <a:latin typeface="#9Slide03 Montserrat" pitchFamily="2" charset="77"/>
              </a:rPr>
              <a:t> </a:t>
            </a:r>
            <a:r>
              <a:rPr lang="en-US" sz="4000" dirty="0" err="1">
                <a:latin typeface="#9Slide03 Montserrat" pitchFamily="2" charset="77"/>
              </a:rPr>
              <a:t>trong</a:t>
            </a:r>
            <a:r>
              <a:rPr lang="en-US" sz="4000" dirty="0">
                <a:latin typeface="#9Slide03 Montserrat" pitchFamily="2" charset="77"/>
              </a:rPr>
              <a:t> y </a:t>
            </a:r>
            <a:r>
              <a:rPr lang="en-US" sz="4000" dirty="0" err="1">
                <a:latin typeface="#9Slide03 Montserrat" pitchFamily="2" charset="77"/>
              </a:rPr>
              <a:t>học</a:t>
            </a:r>
            <a:r>
              <a:rPr lang="en-US" sz="4000" dirty="0">
                <a:latin typeface="#9Slide03 Montserrat" pitchFamily="2" charset="77"/>
              </a:rPr>
              <a:t>, </a:t>
            </a:r>
            <a:r>
              <a:rPr lang="en-US" sz="4000" dirty="0" err="1">
                <a:latin typeface="#9Slide03 Montserrat" pitchFamily="2" charset="77"/>
              </a:rPr>
              <a:t>góp</a:t>
            </a:r>
            <a:r>
              <a:rPr lang="en-US" sz="4000" dirty="0">
                <a:latin typeface="#9Slide03 Montserrat" pitchFamily="2" charset="77"/>
              </a:rPr>
              <a:t> </a:t>
            </a:r>
            <a:r>
              <a:rPr lang="en-US" sz="4000" dirty="0" err="1">
                <a:latin typeface="#9Slide03 Montserrat" pitchFamily="2" charset="77"/>
              </a:rPr>
              <a:t>phần</a:t>
            </a:r>
            <a:r>
              <a:rPr lang="en-US" sz="4000" dirty="0">
                <a:latin typeface="#9Slide03 Montserrat" pitchFamily="2" charset="77"/>
              </a:rPr>
              <a:t> </a:t>
            </a:r>
            <a:r>
              <a:rPr lang="en-US" sz="4000" dirty="0" err="1">
                <a:latin typeface="#9Slide03 Montserrat" pitchFamily="2" charset="77"/>
              </a:rPr>
              <a:t>không</a:t>
            </a:r>
            <a:r>
              <a:rPr lang="en-US" sz="4000" dirty="0">
                <a:latin typeface="#9Slide03 Montserrat" pitchFamily="2" charset="77"/>
              </a:rPr>
              <a:t> </a:t>
            </a:r>
            <a:r>
              <a:rPr lang="en-US" sz="4000" dirty="0" err="1">
                <a:latin typeface="#9Slide03 Montserrat" pitchFamily="2" charset="77"/>
              </a:rPr>
              <a:t>nhỏ</a:t>
            </a:r>
            <a:r>
              <a:rPr lang="en-US" sz="4000" dirty="0">
                <a:latin typeface="#9Slide03 Montserrat" pitchFamily="2" charset="77"/>
              </a:rPr>
              <a:t> </a:t>
            </a:r>
            <a:r>
              <a:rPr lang="en-US" sz="4000" dirty="0" err="1">
                <a:latin typeface="#9Slide03 Montserrat" pitchFamily="2" charset="77"/>
              </a:rPr>
              <a:t>cho</a:t>
            </a:r>
            <a:r>
              <a:rPr lang="en-US" sz="4000" dirty="0">
                <a:latin typeface="#9Slide03 Montserrat" pitchFamily="2" charset="77"/>
              </a:rPr>
              <a:t> </a:t>
            </a:r>
            <a:r>
              <a:rPr lang="en-US" sz="4000" dirty="0" err="1">
                <a:latin typeface="#9Slide03 Montserrat" pitchFamily="2" charset="77"/>
              </a:rPr>
              <a:t>việc</a:t>
            </a:r>
            <a:r>
              <a:rPr lang="en-US" sz="4000" dirty="0">
                <a:latin typeface="#9Slide03 Montserrat" pitchFamily="2" charset="77"/>
              </a:rPr>
              <a:t> </a:t>
            </a:r>
            <a:r>
              <a:rPr lang="en-US" sz="4000" dirty="0" err="1">
                <a:latin typeface="#9Slide03 Montserrat" pitchFamily="2" charset="77"/>
              </a:rPr>
              <a:t>chẩn</a:t>
            </a:r>
            <a:r>
              <a:rPr lang="en-US" sz="4000" dirty="0">
                <a:latin typeface="#9Slide03 Montserrat" pitchFamily="2" charset="77"/>
              </a:rPr>
              <a:t> </a:t>
            </a:r>
            <a:r>
              <a:rPr lang="en-US" sz="4000" dirty="0" err="1">
                <a:latin typeface="#9Slide03 Montserrat" pitchFamily="2" charset="77"/>
              </a:rPr>
              <a:t>đoán</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điều</a:t>
            </a:r>
            <a:r>
              <a:rPr lang="en-US" sz="4000" dirty="0">
                <a:latin typeface="#9Slide03 Montserrat" pitchFamily="2" charset="77"/>
              </a:rPr>
              <a:t> </a:t>
            </a:r>
            <a:r>
              <a:rPr lang="en-US" sz="4000" dirty="0" err="1">
                <a:latin typeface="#9Slide03 Montserrat" pitchFamily="2" charset="77"/>
              </a:rPr>
              <a:t>trị</a:t>
            </a:r>
            <a:r>
              <a:rPr lang="en-US" sz="4000" dirty="0">
                <a:latin typeface="#9Slide03 Montserrat" pitchFamily="2" charset="77"/>
              </a:rPr>
              <a:t>. </a:t>
            </a:r>
            <a:r>
              <a:rPr lang="en-US" sz="4000" dirty="0" err="1">
                <a:latin typeface="#9Slide03 Montserrat Medium" pitchFamily="2" charset="77"/>
              </a:rPr>
              <a:t>Vậy</a:t>
            </a:r>
            <a:r>
              <a:rPr lang="en-US" sz="4000" dirty="0">
                <a:latin typeface="#9Slide03 Montserrat Medium" pitchFamily="2" charset="77"/>
              </a:rPr>
              <a:t> </a:t>
            </a:r>
            <a:r>
              <a:rPr lang="en-US" sz="4000" dirty="0" err="1">
                <a:latin typeface="#9Slide03 Montserrat Medium" pitchFamily="2" charset="77"/>
              </a:rPr>
              <a:t>cách</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ra</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r>
              <a:rPr lang="en-US" sz="4000" dirty="0">
                <a:latin typeface="#9Slide03 Montserrat Medium" pitchFamily="2" charset="77"/>
              </a:rPr>
              <a:t> </a:t>
            </a:r>
            <a:r>
              <a:rPr lang="en-US" sz="4000" dirty="0" err="1">
                <a:latin typeface="#9Slide03 Montserrat Medium" pitchFamily="2" charset="77"/>
              </a:rPr>
              <a:t>và</a:t>
            </a:r>
            <a:r>
              <a:rPr lang="en-US" sz="4000" dirty="0">
                <a:latin typeface="#9Slide03 Montserrat Medium" pitchFamily="2" charset="77"/>
              </a:rPr>
              <a:t> </a:t>
            </a:r>
            <a:r>
              <a:rPr lang="en-US" sz="4000" dirty="0" err="1">
                <a:latin typeface="#9Slide03 Montserrat Medium" pitchFamily="2" charset="77"/>
              </a:rPr>
              <a:t>nguyên</a:t>
            </a:r>
            <a:r>
              <a:rPr lang="en-US" sz="4000" dirty="0">
                <a:latin typeface="#9Slide03 Montserrat Medium" pitchFamily="2" charset="77"/>
              </a:rPr>
              <a:t> </a:t>
            </a:r>
            <a:r>
              <a:rPr lang="en-US" sz="4000" dirty="0" err="1">
                <a:latin typeface="#9Slide03 Montserrat Medium" pitchFamily="2" charset="77"/>
              </a:rPr>
              <a:t>tắc</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hình</a:t>
            </a:r>
            <a:r>
              <a:rPr lang="en-US" sz="4000" dirty="0">
                <a:latin typeface="#9Slide03 Montserrat Medium" pitchFamily="2" charset="77"/>
              </a:rPr>
              <a:t> </a:t>
            </a:r>
            <a:r>
              <a:rPr lang="en-US" sz="4000" dirty="0" err="1">
                <a:latin typeface="#9Slide03 Montserrat Medium" pitchFamily="2" charset="77"/>
              </a:rPr>
              <a:t>ảnh</a:t>
            </a:r>
            <a:r>
              <a:rPr lang="en-US" sz="4000" dirty="0">
                <a:latin typeface="#9Slide03 Montserrat Medium" pitchFamily="2" charset="77"/>
              </a:rPr>
              <a:t> </a:t>
            </a:r>
            <a:r>
              <a:rPr lang="en-US" sz="4000" dirty="0" err="1">
                <a:latin typeface="#9Slide03 Montserrat Medium" pitchFamily="2" charset="77"/>
              </a:rPr>
              <a:t>trong</a:t>
            </a:r>
            <a:r>
              <a:rPr lang="en-US" sz="4000" dirty="0">
                <a:latin typeface="#9Slide03 Montserrat Medium" pitchFamily="2" charset="77"/>
              </a:rPr>
              <a:t> </a:t>
            </a:r>
            <a:r>
              <a:rPr lang="en-US" sz="4000" dirty="0" err="1">
                <a:latin typeface="#9Slide03 Montserrat Medium" pitchFamily="2" charset="77"/>
              </a:rPr>
              <a:t>kĩ</a:t>
            </a:r>
            <a:r>
              <a:rPr lang="en-US" sz="4000" dirty="0">
                <a:latin typeface="#9Slide03 Montserrat Medium" pitchFamily="2" charset="77"/>
              </a:rPr>
              <a:t> </a:t>
            </a:r>
            <a:r>
              <a:rPr lang="en-US" sz="4000" dirty="0" err="1">
                <a:latin typeface="#9Slide03 Montserrat Medium" pitchFamily="2" charset="77"/>
              </a:rPr>
              <a:t>thuật</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r>
              <a:rPr lang="en-US" sz="4000" dirty="0">
                <a:latin typeface="#9Slide03 Montserrat Medium" pitchFamily="2" charset="77"/>
              </a:rPr>
              <a:t> </a:t>
            </a:r>
            <a:r>
              <a:rPr lang="en-US" sz="4000" dirty="0" err="1">
                <a:latin typeface="#9Slide03 Montserrat Medium" pitchFamily="2" charset="77"/>
              </a:rPr>
              <a:t>như</a:t>
            </a:r>
            <a:r>
              <a:rPr lang="en-US" sz="4000" dirty="0">
                <a:latin typeface="#9Slide03 Montserrat Medium" pitchFamily="2" charset="77"/>
              </a:rPr>
              <a:t> </a:t>
            </a:r>
            <a:r>
              <a:rPr lang="en-US" sz="4000" dirty="0" err="1">
                <a:latin typeface="#9Slide03 Montserrat Medium" pitchFamily="2" charset="77"/>
              </a:rPr>
              <a:t>thế</a:t>
            </a:r>
            <a:r>
              <a:rPr lang="en-US" sz="4000" dirty="0">
                <a:latin typeface="#9Slide03 Montserrat Medium" pitchFamily="2" charset="77"/>
              </a:rPr>
              <a:t> </a:t>
            </a:r>
            <a:r>
              <a:rPr lang="en-US" sz="4000" dirty="0" err="1">
                <a:latin typeface="#9Slide03 Montserrat Medium" pitchFamily="2" charset="77"/>
              </a:rPr>
              <a:t>nào</a:t>
            </a:r>
            <a:r>
              <a:rPr lang="en-US" sz="4000" dirty="0">
                <a:latin typeface="#9Slide03 Montserrat Medium"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367</TotalTime>
  <Words>901</Words>
  <Application>Microsoft Office PowerPoint</Application>
  <PresentationFormat>Custom</PresentationFormat>
  <Paragraphs>80</Paragraphs>
  <Slides>34</Slides>
  <Notes>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Calibri</vt:lpstr>
      <vt:lpstr>#9SLIDE03 SFU FUTURA_05 EXTRABO</vt:lpstr>
      <vt:lpstr>Cambria Math</vt:lpstr>
      <vt:lpstr>Calibri Light</vt:lpstr>
      <vt:lpstr>Tahoma</vt:lpstr>
      <vt:lpstr>#9Slide03 Montserrat ExtraBold</vt:lpstr>
      <vt:lpstr>#9Slide03 Montserrat Black</vt:lpstr>
      <vt:lpstr>#9Slide03 Montserrat Bold</vt:lpstr>
      <vt:lpstr>#9SLIDE03 ALLROUNDGOTHIC DEMI</vt:lpstr>
      <vt:lpstr>Arial</vt:lpstr>
      <vt:lpstr>Britannic Bold</vt:lpstr>
      <vt:lpstr>#9Slide03 Montserrat</vt:lpstr>
      <vt:lpstr>#9Slide03 Montserrat Medium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Opinion Writing Education Presentation in Blue White Simple Lined Style</dc:title>
  <dc:subject>9Slide.vn</dc:subject>
  <dc:creator/>
  <dc:description>9Slide.vn</dc:description>
  <cp:lastModifiedBy>Administrator</cp:lastModifiedBy>
  <cp:revision>73</cp:revision>
  <dcterms:created xsi:type="dcterms:W3CDTF">2006-08-16T00:00:00Z</dcterms:created>
  <dcterms:modified xsi:type="dcterms:W3CDTF">2026-02-24T14:46:47Z</dcterms:modified>
  <cp:category>9Slide.vn</cp:category>
  <dc:identifier>DAGJ8_IagD0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2024-11-27T09:25:03Z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d4382366-7439-46a0-b672-1a924daf821b</vt:lpwstr>
  </property>
  <property fmtid="{D5CDD505-2E9C-101B-9397-08002B2CF9AE}" pid="8" name="MSIP_Label_defa4170-0d19-0005-0004-bc88714345d2_ContentBits">
    <vt:lpwstr>0</vt:lpwstr>
  </property>
</Properties>
</file>