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5"/>
  </p:notesMasterIdLst>
  <p:sldIdLst>
    <p:sldId id="325" r:id="rId2"/>
    <p:sldId id="267" r:id="rId3"/>
    <p:sldId id="266" r:id="rId4"/>
    <p:sldId id="256" r:id="rId5"/>
    <p:sldId id="327" r:id="rId6"/>
    <p:sldId id="279" r:id="rId7"/>
    <p:sldId id="282" r:id="rId8"/>
    <p:sldId id="312" r:id="rId9"/>
    <p:sldId id="313" r:id="rId10"/>
    <p:sldId id="286" r:id="rId11"/>
    <p:sldId id="315" r:id="rId12"/>
    <p:sldId id="291" r:id="rId13"/>
    <p:sldId id="292" r:id="rId14"/>
    <p:sldId id="321" r:id="rId15"/>
    <p:sldId id="317" r:id="rId16"/>
    <p:sldId id="322" r:id="rId17"/>
    <p:sldId id="297" r:id="rId18"/>
    <p:sldId id="323" r:id="rId19"/>
    <p:sldId id="299" r:id="rId20"/>
    <p:sldId id="300" r:id="rId21"/>
    <p:sldId id="301" r:id="rId22"/>
    <p:sldId id="305" r:id="rId23"/>
    <p:sldId id="335" r:id="rId24"/>
  </p:sldIdLst>
  <p:sldSz cx="14630400" cy="8229600"/>
  <p:notesSz cx="8229600" cy="1463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ủa Mùa A" initials="TMA" lastIdx="1" clrIdx="0">
    <p:extLst>
      <p:ext uri="{19B8F6BF-5375-455C-9EA6-DF929625EA0E}">
        <p15:presenceInfo xmlns:p15="http://schemas.microsoft.com/office/powerpoint/2012/main" userId="3b960b7246bd50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46B"/>
    <a:srgbClr val="777970"/>
    <a:srgbClr val="45C3BA"/>
    <a:srgbClr val="FF2525"/>
    <a:srgbClr val="CBE5EB"/>
    <a:srgbClr val="767171"/>
    <a:srgbClr val="B43500"/>
    <a:srgbClr val="AF5200"/>
    <a:srgbClr val="AC770D"/>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5" d="100"/>
          <a:sy n="55" d="100"/>
        </p:scale>
        <p:origin x="900" y="90"/>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81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392266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50099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562378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97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814942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9067016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44525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3/31/2026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7538524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79923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3/31/2026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8588760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634952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15270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3/31/2026</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04867033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2.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oleObject" Target="../embeddings/oleObject7.bin"/><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7.wmf"/><Relationship Id="rId11" Type="http://schemas.openxmlformats.org/officeDocument/2006/relationships/image" Target="../media/image87.png"/><Relationship Id="rId5" Type="http://schemas.openxmlformats.org/officeDocument/2006/relationships/oleObject" Target="../embeddings/oleObject8.bin"/><Relationship Id="rId10" Type="http://schemas.openxmlformats.org/officeDocument/2006/relationships/image" Target="../media/image86.png"/><Relationship Id="rId4" Type="http://schemas.openxmlformats.org/officeDocument/2006/relationships/image" Target="../media/image26.wmf"/><Relationship Id="rId9" Type="http://schemas.openxmlformats.org/officeDocument/2006/relationships/image" Target="../media/image85.png"/></Relationships>
</file>

<file path=ppt/slides/_rels/slide1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10.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36.wmf"/><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3.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descr="n252 Fb Thu Huong Pham">
            <a:extLst>
              <a:ext uri="{FF2B5EF4-FFF2-40B4-BE49-F238E27FC236}">
                <a16:creationId xmlns:a16="http://schemas.microsoft.com/office/drawing/2014/main" id="{67110A7C-AF7A-511E-DB18-BD49D164C354}"/>
              </a:ext>
            </a:extLst>
          </p:cNvPr>
          <p:cNvSpPr txBox="1"/>
          <p:nvPr/>
        </p:nvSpPr>
        <p:spPr>
          <a:xfrm>
            <a:off x="2040835" y="2404898"/>
            <a:ext cx="10478378" cy="2581476"/>
          </a:xfrm>
          <a:prstGeom prst="rect">
            <a:avLst/>
          </a:prstGeom>
          <a:solidFill>
            <a:schemeClr val="bg1">
              <a:alpha val="50000"/>
            </a:schemeClr>
          </a:solidFill>
        </p:spPr>
        <p:txBody>
          <a:bodyPr wrap="square">
            <a:spAutoFit/>
          </a:bodyPr>
          <a:lstStyle/>
          <a:p>
            <a:pPr algn="ctr">
              <a:lnSpc>
                <a:spcPct val="115000"/>
              </a:lnSpc>
              <a:spcAft>
                <a:spcPts val="800"/>
              </a:spcAft>
            </a:pPr>
            <a:r>
              <a:rPr lang="vi-VN" sz="6000" b="1" kern="100" dirty="0">
                <a:solidFill>
                  <a:schemeClr val="bg2">
                    <a:lumMod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ordia New" panose="020B0304020202020204" pitchFamily="34" charset="-34"/>
              </a:rPr>
              <a:t>CHUYÊN ĐỀ 3</a:t>
            </a:r>
            <a:endParaRPr lang="en-US" sz="6000" b="1" kern="100" dirty="0">
              <a:solidFill>
                <a:schemeClr val="bg2">
                  <a:lumMod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ordia New" panose="020B0304020202020204" pitchFamily="34" charset="-34"/>
            </a:endParaRPr>
          </a:p>
          <a:p>
            <a:pPr algn="ctr">
              <a:lnSpc>
                <a:spcPct val="115000"/>
              </a:lnSpc>
              <a:spcAft>
                <a:spcPts val="800"/>
              </a:spcAft>
            </a:pPr>
            <a:r>
              <a:rPr lang="vi-VN" sz="8000" b="1" kern="100"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ordia New" panose="020B0304020202020204" pitchFamily="34" charset="-34"/>
              </a:rPr>
              <a:t>VẬT LÝ LƯỢNG TỬ</a:t>
            </a:r>
            <a:endParaRPr lang="en-US" sz="8000" b="1" kern="100"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ordia New" panose="020B0304020202020204" pitchFamily="34" charset="-34"/>
            </a:endParaRPr>
          </a:p>
        </p:txBody>
      </p:sp>
      <p:sp>
        <p:nvSpPr>
          <p:cNvPr id="6" name="Rectangle 5" descr="n252 Fb Thu Huong Pham">
            <a:extLst>
              <a:ext uri="{FF2B5EF4-FFF2-40B4-BE49-F238E27FC236}">
                <a16:creationId xmlns:a16="http://schemas.microsoft.com/office/drawing/2014/main" id="{486ED4FA-2A80-2BFA-91CA-C86631B08486}"/>
              </a:ext>
            </a:extLst>
          </p:cNvPr>
          <p:cNvSpPr/>
          <p:nvPr/>
        </p:nvSpPr>
        <p:spPr>
          <a:xfrm>
            <a:off x="4625233" y="5370688"/>
            <a:ext cx="5379934" cy="1077218"/>
          </a:xfrm>
          <a:prstGeom prst="rect">
            <a:avLst/>
          </a:prstGeom>
          <a:solidFill>
            <a:schemeClr val="bg1">
              <a:alpha val="50000"/>
            </a:schemeClr>
          </a:solidFill>
        </p:spPr>
        <p:txBody>
          <a:bodyPr wrap="none" lIns="91440" tIns="45720" rIns="91440" bIns="45720">
            <a:spAutoFit/>
          </a:bodyPr>
          <a:lstStyle/>
          <a:p>
            <a:pPr algn="ctr"/>
            <a:r>
              <a:rPr lang="en-US" sz="3200" b="1" dirty="0">
                <a:ln w="0"/>
                <a:solidFill>
                  <a:schemeClr val="bg2">
                    <a:lumMod val="2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CHUYÊN ĐỀ HỌC TẬP VẬT LÍ</a:t>
            </a:r>
          </a:p>
          <a:p>
            <a:pPr algn="ctr"/>
            <a:r>
              <a:rPr lang="en-US" sz="3200" b="1" dirty="0">
                <a:ln w="0"/>
                <a:solidFill>
                  <a:schemeClr val="bg2">
                    <a:lumMod val="2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SÁCH KNTT-CS</a:t>
            </a:r>
            <a:endParaRPr lang="en-US" sz="3200" b="1" cap="none" spc="0" dirty="0">
              <a:ln w="0"/>
              <a:solidFill>
                <a:schemeClr val="bg2">
                  <a:lumMod val="2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1605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35000" r="-23000" b="-15000"/>
          </a:stretch>
        </a:blipFill>
        <a:effectLst/>
      </p:bgPr>
    </p:bg>
    <p:spTree>
      <p:nvGrpSpPr>
        <p:cNvPr id="1" name=""/>
        <p:cNvGrpSpPr/>
        <p:nvPr/>
      </p:nvGrpSpPr>
      <p:grpSpPr>
        <a:xfrm>
          <a:off x="0" y="0"/>
          <a:ext cx="0" cy="0"/>
          <a:chOff x="0" y="0"/>
          <a:chExt cx="0" cy="0"/>
        </a:xfrm>
      </p:grpSpPr>
      <p:graphicFrame>
        <p:nvGraphicFramePr>
          <p:cNvPr id="2" name="Object 1" descr="n252 Fb Thu Huong Pham">
            <a:extLst>
              <a:ext uri="{FF2B5EF4-FFF2-40B4-BE49-F238E27FC236}">
                <a16:creationId xmlns:a16="http://schemas.microsoft.com/office/drawing/2014/main" id="{A9EAED7F-61CB-6C49-436F-219E87F61EB6}"/>
              </a:ext>
            </a:extLst>
          </p:cNvPr>
          <p:cNvGraphicFramePr>
            <a:graphicFrameLocks noChangeAspect="1"/>
          </p:cNvGraphicFramePr>
          <p:nvPr>
            <p:extLst>
              <p:ext uri="{D42A27DB-BD31-4B8C-83A1-F6EECF244321}">
                <p14:modId xmlns:p14="http://schemas.microsoft.com/office/powerpoint/2010/main" val="1325208482"/>
              </p:ext>
            </p:extLst>
          </p:nvPr>
        </p:nvGraphicFramePr>
        <p:xfrm>
          <a:off x="1160928" y="3859396"/>
          <a:ext cx="3820927" cy="927605"/>
        </p:xfrm>
        <a:graphic>
          <a:graphicData uri="http://schemas.openxmlformats.org/presentationml/2006/ole">
            <mc:AlternateContent xmlns:mc="http://schemas.openxmlformats.org/markup-compatibility/2006">
              <mc:Choice xmlns:v="urn:schemas-microsoft-com:vml" Requires="v">
                <p:oleObj name="Equation" r:id="rId3" imgW="1663700" imgH="393700" progId="Equation.DSMT4">
                  <p:embed/>
                </p:oleObj>
              </mc:Choice>
              <mc:Fallback>
                <p:oleObj name="Equation" r:id="rId3" imgW="1663700" imgH="3937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928" y="3859396"/>
                        <a:ext cx="3820927" cy="927605"/>
                      </a:xfrm>
                      <a:prstGeom prst="rect">
                        <a:avLst/>
                      </a:prstGeom>
                      <a:noFill/>
                    </p:spPr>
                  </p:pic>
                </p:oleObj>
              </mc:Fallback>
            </mc:AlternateContent>
          </a:graphicData>
        </a:graphic>
      </p:graphicFrame>
      <p:graphicFrame>
        <p:nvGraphicFramePr>
          <p:cNvPr id="3" name="Object 2" descr="n252 Fb Thu Huong Pham">
            <a:extLst>
              <a:ext uri="{FF2B5EF4-FFF2-40B4-BE49-F238E27FC236}">
                <a16:creationId xmlns:a16="http://schemas.microsoft.com/office/drawing/2014/main" id="{52EC692C-C38E-11CE-E0DC-C6E5C60B533E}"/>
              </a:ext>
            </a:extLst>
          </p:cNvPr>
          <p:cNvGraphicFramePr>
            <a:graphicFrameLocks noChangeAspect="1"/>
          </p:cNvGraphicFramePr>
          <p:nvPr>
            <p:extLst>
              <p:ext uri="{D42A27DB-BD31-4B8C-83A1-F6EECF244321}">
                <p14:modId xmlns:p14="http://schemas.microsoft.com/office/powerpoint/2010/main" val="2817906604"/>
              </p:ext>
            </p:extLst>
          </p:nvPr>
        </p:nvGraphicFramePr>
        <p:xfrm>
          <a:off x="7185211" y="3720438"/>
          <a:ext cx="1156419" cy="931959"/>
        </p:xfrm>
        <a:graphic>
          <a:graphicData uri="http://schemas.openxmlformats.org/presentationml/2006/ole">
            <mc:AlternateContent xmlns:mc="http://schemas.openxmlformats.org/markup-compatibility/2006">
              <mc:Choice xmlns:v="urn:schemas-microsoft-com:vml" Requires="v">
                <p:oleObj name="Equation" r:id="rId5" imgW="507780" imgH="393529" progId="Equation.DSMT4">
                  <p:embed/>
                </p:oleObj>
              </mc:Choice>
              <mc:Fallback>
                <p:oleObj name="Equation" r:id="rId5" imgW="507780" imgH="393529"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5211" y="3720438"/>
                        <a:ext cx="1156419" cy="931959"/>
                      </a:xfrm>
                      <a:prstGeom prst="rect">
                        <a:avLst/>
                      </a:prstGeom>
                      <a:noFill/>
                    </p:spPr>
                  </p:pic>
                </p:oleObj>
              </mc:Fallback>
            </mc:AlternateContent>
          </a:graphicData>
        </a:graphic>
      </p:graphicFrame>
      <p:graphicFrame>
        <p:nvGraphicFramePr>
          <p:cNvPr id="7" name="Object 6" descr="n252 Fb Thu Huong Pham">
            <a:extLst>
              <a:ext uri="{FF2B5EF4-FFF2-40B4-BE49-F238E27FC236}">
                <a16:creationId xmlns:a16="http://schemas.microsoft.com/office/drawing/2014/main" id="{F893B8B3-1CC7-7034-BB96-F1BAB9A9A210}"/>
              </a:ext>
            </a:extLst>
          </p:cNvPr>
          <p:cNvGraphicFramePr>
            <a:graphicFrameLocks noChangeAspect="1"/>
          </p:cNvGraphicFramePr>
          <p:nvPr>
            <p:extLst>
              <p:ext uri="{D42A27DB-BD31-4B8C-83A1-F6EECF244321}">
                <p14:modId xmlns:p14="http://schemas.microsoft.com/office/powerpoint/2010/main" val="3708627377"/>
              </p:ext>
            </p:extLst>
          </p:nvPr>
        </p:nvGraphicFramePr>
        <p:xfrm>
          <a:off x="9793941" y="3959717"/>
          <a:ext cx="825442" cy="479515"/>
        </p:xfrm>
        <a:graphic>
          <a:graphicData uri="http://schemas.openxmlformats.org/presentationml/2006/ole">
            <mc:AlternateContent xmlns:mc="http://schemas.openxmlformats.org/markup-compatibility/2006">
              <mc:Choice xmlns:v="urn:schemas-microsoft-com:vml" Requires="v">
                <p:oleObj name="Equation" r:id="rId7" imgW="419100" imgH="228600" progId="Equation.DSMT4">
                  <p:embed/>
                </p:oleObj>
              </mc:Choice>
              <mc:Fallback>
                <p:oleObj name="Equation" r:id="rId7" imgW="419100" imgH="2286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3941" y="3959717"/>
                        <a:ext cx="825442" cy="479515"/>
                      </a:xfrm>
                      <a:prstGeom prst="rect">
                        <a:avLst/>
                      </a:prstGeom>
                      <a:noFill/>
                    </p:spPr>
                  </p:pic>
                </p:oleObj>
              </mc:Fallback>
            </mc:AlternateContent>
          </a:graphicData>
        </a:graphic>
      </p:graphicFrame>
      <p:graphicFrame>
        <p:nvGraphicFramePr>
          <p:cNvPr id="8" name="Object 7" descr="n252 Fb Thu Huong Pham">
            <a:extLst>
              <a:ext uri="{FF2B5EF4-FFF2-40B4-BE49-F238E27FC236}">
                <a16:creationId xmlns:a16="http://schemas.microsoft.com/office/drawing/2014/main" id="{3199C178-00DC-67A0-582B-E9DAE784FF5C}"/>
              </a:ext>
            </a:extLst>
          </p:cNvPr>
          <p:cNvGraphicFramePr>
            <a:graphicFrameLocks noChangeAspect="1"/>
          </p:cNvGraphicFramePr>
          <p:nvPr>
            <p:extLst>
              <p:ext uri="{D42A27DB-BD31-4B8C-83A1-F6EECF244321}">
                <p14:modId xmlns:p14="http://schemas.microsoft.com/office/powerpoint/2010/main" val="1537105343"/>
              </p:ext>
            </p:extLst>
          </p:nvPr>
        </p:nvGraphicFramePr>
        <p:xfrm>
          <a:off x="8902112" y="6448406"/>
          <a:ext cx="2480515" cy="1083532"/>
        </p:xfrm>
        <a:graphic>
          <a:graphicData uri="http://schemas.openxmlformats.org/presentationml/2006/ole">
            <mc:AlternateContent xmlns:mc="http://schemas.openxmlformats.org/markup-compatibility/2006">
              <mc:Choice xmlns:v="urn:schemas-microsoft-com:vml" Requires="v">
                <p:oleObj name="Equation" r:id="rId9" imgW="939392" imgH="393529" progId="Equation.DSMT4">
                  <p:embed/>
                </p:oleObj>
              </mc:Choice>
              <mc:Fallback>
                <p:oleObj name="Equation" r:id="rId9" imgW="939392" imgH="393529"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02112" y="6448406"/>
                        <a:ext cx="2480515" cy="1083532"/>
                      </a:xfrm>
                      <a:prstGeom prst="rect">
                        <a:avLst/>
                      </a:prstGeom>
                      <a:noFill/>
                    </p:spPr>
                  </p:pic>
                </p:oleObj>
              </mc:Fallback>
            </mc:AlternateContent>
          </a:graphicData>
        </a:graphic>
      </p:graphicFrame>
      <p:sp>
        <p:nvSpPr>
          <p:cNvPr id="9" name="Rectangle 8" descr="n252 Fb Thu Huong Pham">
            <a:extLst>
              <a:ext uri="{FF2B5EF4-FFF2-40B4-BE49-F238E27FC236}">
                <a16:creationId xmlns:a16="http://schemas.microsoft.com/office/drawing/2014/main" id="{869BAE5E-D3EA-5166-2321-649BF235C54F}"/>
              </a:ext>
            </a:extLst>
          </p:cNvPr>
          <p:cNvSpPr>
            <a:spLocks noChangeArrowheads="1"/>
          </p:cNvSpPr>
          <p:nvPr/>
        </p:nvSpPr>
        <p:spPr bwMode="auto">
          <a:xfrm>
            <a:off x="716527" y="2052697"/>
            <a:ext cx="1349871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3200" b="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Công thoát A (Năng lượng tối thiểu cần cung cấp để bứt một </a:t>
            </a:r>
            <a:r>
              <a:rPr kumimoji="0" lang="vi-VN" altLang="en-US" sz="3200" b="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electron</a:t>
            </a:r>
            <a:r>
              <a:rPr kumimoji="0" lang="vi-VN" altLang="en-US" sz="3200" b="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ra khỏi bề mặt kim loại).</a:t>
            </a:r>
            <a:endPar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3200" b="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Để </a:t>
            </a:r>
            <a:r>
              <a:rPr kumimoji="0" lang="vi-VN" altLang="en-US" sz="3200" b="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electron</a:t>
            </a:r>
            <a:r>
              <a:rPr kumimoji="0" lang="vi-VN" altLang="en-US" sz="3200" b="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ở lớp vỏ ngoài cùng của nguyên tử bứt ra khỏi bề mặt kim loại:</a:t>
            </a:r>
            <a:endPar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0" name="Rectangle 9" descr="n252 Fb Thu Huong Pham">
            <a:extLst>
              <a:ext uri="{FF2B5EF4-FFF2-40B4-BE49-F238E27FC236}">
                <a16:creationId xmlns:a16="http://schemas.microsoft.com/office/drawing/2014/main" id="{318EE317-1764-7F7F-807F-E577AE9F75C1}"/>
              </a:ext>
            </a:extLst>
          </p:cNvPr>
          <p:cNvSpPr>
            <a:spLocks noChangeArrowheads="1"/>
          </p:cNvSpPr>
          <p:nvPr/>
        </p:nvSpPr>
        <p:spPr bwMode="auto">
          <a:xfrm>
            <a:off x="6194612" y="3917005"/>
            <a:ext cx="70836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800" b="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Đặt: </a:t>
            </a:r>
            <a:endParaRPr kumimoji="0" lang="vi-VN" altLang="en-US" sz="2800" b="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5" name="Rectangle 14" descr="n252 Fb Thu Huong Pham">
            <a:extLst>
              <a:ext uri="{FF2B5EF4-FFF2-40B4-BE49-F238E27FC236}">
                <a16:creationId xmlns:a16="http://schemas.microsoft.com/office/drawing/2014/main" id="{6D1AC50A-AF82-91E9-F214-39062E196F96}"/>
              </a:ext>
            </a:extLst>
          </p:cNvPr>
          <p:cNvSpPr>
            <a:spLocks noChangeArrowheads="1"/>
          </p:cNvSpPr>
          <p:nvPr/>
        </p:nvSpPr>
        <p:spPr bwMode="auto">
          <a:xfrm>
            <a:off x="716527" y="5349127"/>
            <a:ext cx="134987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3200" b="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kumimoji="0" lang="vi-VN" altLang="en-US" sz="3200" b="0" u="none" strike="noStrike" cap="none" normalizeH="0" baseline="0" dirty="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Giới hạn quang điện của mỗi kim loại là khác nhau và là đặc trưng riêng của kim loại đó.</a:t>
            </a:r>
            <a:endParaRPr kumimoji="0" lang="en-US" altLang="en-US" sz="3200" b="0" u="none" strike="noStrike" cap="none" normalizeH="0" baseline="0" dirty="0">
              <a:ln>
                <a:noFill/>
              </a:ln>
              <a:solidFill>
                <a:srgbClr val="FF0000"/>
              </a:solidFill>
              <a:effectLst/>
              <a:latin typeface="Cambria" panose="02040503050406030204" pitchFamily="18" charset="0"/>
              <a:ea typeface="Cambria" panose="02040503050406030204" pitchFamily="18" charset="0"/>
            </a:endParaRPr>
          </a:p>
        </p:txBody>
      </p:sp>
      <p:sp>
        <p:nvSpPr>
          <p:cNvPr id="19" name="Rectangle 18" descr="n252 Fb Thu Huong Pham">
            <a:extLst>
              <a:ext uri="{FF2B5EF4-FFF2-40B4-BE49-F238E27FC236}">
                <a16:creationId xmlns:a16="http://schemas.microsoft.com/office/drawing/2014/main" id="{B3882576-B575-E572-D6E0-53479B713B37}"/>
              </a:ext>
            </a:extLst>
          </p:cNvPr>
          <p:cNvSpPr/>
          <p:nvPr/>
        </p:nvSpPr>
        <p:spPr>
          <a:xfrm>
            <a:off x="842930" y="912011"/>
            <a:ext cx="13787470" cy="45719"/>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descr="n252 Fb Thu Huong Pham">
            <a:extLst>
              <a:ext uri="{FF2B5EF4-FFF2-40B4-BE49-F238E27FC236}">
                <a16:creationId xmlns:a16="http://schemas.microsoft.com/office/drawing/2014/main" id="{ABF7F728-FBF3-5B44-A0B8-45B7E5608562}"/>
              </a:ext>
            </a:extLst>
          </p:cNvPr>
          <p:cNvSpPr txBox="1"/>
          <p:nvPr/>
        </p:nvSpPr>
        <p:spPr>
          <a:xfrm>
            <a:off x="1748589" y="226984"/>
            <a:ext cx="12038881" cy="707886"/>
          </a:xfrm>
          <a:prstGeom prst="rect">
            <a:avLst/>
          </a:prstGeom>
          <a:noFill/>
        </p:spPr>
        <p:txBody>
          <a:bodyPr wrap="square">
            <a:spAutoFit/>
          </a:bodyPr>
          <a:lstStyle/>
          <a:p>
            <a:pPr defTabSz="914400" eaLnBrk="0" fontAlgn="base" hangingPunct="0">
              <a:spcBef>
                <a:spcPct val="0"/>
              </a:spcBef>
              <a:spcAft>
                <a:spcPct val="0"/>
              </a:spcAft>
            </a:pPr>
            <a:r>
              <a:rPr lang="en-US" altLang="en-US" sz="4000" b="1" spc="3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IV. GIẢI THÍCH CÁC ĐỊNH LUẬT QUANG ĐIỆN</a:t>
            </a:r>
          </a:p>
        </p:txBody>
      </p:sp>
      <p:sp>
        <p:nvSpPr>
          <p:cNvPr id="21" name="Rectangle: Rounded Corners 20" descr="n252 Fb Thu Huong Pham">
            <a:extLst>
              <a:ext uri="{FF2B5EF4-FFF2-40B4-BE49-F238E27FC236}">
                <a16:creationId xmlns:a16="http://schemas.microsoft.com/office/drawing/2014/main" id="{36DD6362-F3FE-A7D7-B226-48512CF91191}"/>
              </a:ext>
            </a:extLst>
          </p:cNvPr>
          <p:cNvSpPr/>
          <p:nvPr/>
        </p:nvSpPr>
        <p:spPr>
          <a:xfrm>
            <a:off x="619088" y="404921"/>
            <a:ext cx="872197" cy="689317"/>
          </a:xfrm>
          <a:prstGeom prst="roundRect">
            <a:avLst/>
          </a:prstGeom>
          <a:solidFill>
            <a:srgbClr val="FFFF0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descr="n252 Fb Thu Huong Pham">
            <a:extLst>
              <a:ext uri="{FF2B5EF4-FFF2-40B4-BE49-F238E27FC236}">
                <a16:creationId xmlns:a16="http://schemas.microsoft.com/office/drawing/2014/main" id="{CCA5723B-3655-89A7-ED25-4F199DBBC14C}"/>
              </a:ext>
            </a:extLst>
          </p:cNvPr>
          <p:cNvSpPr txBox="1"/>
          <p:nvPr/>
        </p:nvSpPr>
        <p:spPr>
          <a:xfrm>
            <a:off x="716527" y="404921"/>
            <a:ext cx="774758" cy="646331"/>
          </a:xfrm>
          <a:prstGeom prst="rect">
            <a:avLst/>
          </a:prstGeom>
          <a:noFill/>
        </p:spPr>
        <p:txBody>
          <a:bodyPr wrap="square" rtlCol="0">
            <a:spAutoFit/>
          </a:bodyPr>
          <a:lstStyle/>
          <a:p>
            <a:r>
              <a:rPr lang="en-US" sz="3600" dirty="0">
                <a:solidFill>
                  <a:schemeClr val="accent2"/>
                </a:solidFill>
                <a:latin typeface="Cambria" panose="02040503050406030204" pitchFamily="18" charset="0"/>
                <a:ea typeface="Cambria" panose="02040503050406030204" pitchFamily="18" charset="0"/>
              </a:rPr>
              <a:t>IV</a:t>
            </a:r>
          </a:p>
        </p:txBody>
      </p:sp>
      <p:cxnSp>
        <p:nvCxnSpPr>
          <p:cNvPr id="24" name="Straight Arrow Connector 23" descr="n252 Fb Thu Huong Pham">
            <a:extLst>
              <a:ext uri="{FF2B5EF4-FFF2-40B4-BE49-F238E27FC236}">
                <a16:creationId xmlns:a16="http://schemas.microsoft.com/office/drawing/2014/main" id="{A817EE7A-1058-DCF0-69E4-5B3D38882E07}"/>
              </a:ext>
            </a:extLst>
          </p:cNvPr>
          <p:cNvCxnSpPr/>
          <p:nvPr/>
        </p:nvCxnSpPr>
        <p:spPr>
          <a:xfrm>
            <a:off x="5230906" y="4247538"/>
            <a:ext cx="934699"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descr="n252 Fb Thu Huong Pham">
            <a:extLst>
              <a:ext uri="{FF2B5EF4-FFF2-40B4-BE49-F238E27FC236}">
                <a16:creationId xmlns:a16="http://schemas.microsoft.com/office/drawing/2014/main" id="{6B0A255D-3E27-6000-ED5F-C466934BD2C2}"/>
              </a:ext>
            </a:extLst>
          </p:cNvPr>
          <p:cNvCxnSpPr/>
          <p:nvPr/>
        </p:nvCxnSpPr>
        <p:spPr>
          <a:xfrm>
            <a:off x="8637975" y="4247538"/>
            <a:ext cx="934699"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7" name="TextBox 26" descr="n252 Fb Thu Huong Pham">
            <a:extLst>
              <a:ext uri="{FF2B5EF4-FFF2-40B4-BE49-F238E27FC236}">
                <a16:creationId xmlns:a16="http://schemas.microsoft.com/office/drawing/2014/main" id="{1E3A1A06-B5AE-3DDE-D0B7-5559EAA4675A}"/>
              </a:ext>
            </a:extLst>
          </p:cNvPr>
          <p:cNvSpPr txBox="1"/>
          <p:nvPr/>
        </p:nvSpPr>
        <p:spPr>
          <a:xfrm>
            <a:off x="716527" y="6692497"/>
            <a:ext cx="8337642" cy="584775"/>
          </a:xfrm>
          <a:prstGeom prst="rect">
            <a:avLst/>
          </a:prstGeom>
          <a:noFill/>
        </p:spPr>
        <p:txBody>
          <a:bodyPr wrap="square">
            <a:spAutoFit/>
          </a:bodyPr>
          <a:lstStyle/>
          <a:p>
            <a:pPr lvl="0" algn="just" defTabSz="914400" eaLnBrk="0" fontAlgn="base" hangingPunct="0">
              <a:spcBef>
                <a:spcPct val="0"/>
              </a:spcBef>
              <a:spcAft>
                <a:spcPct val="0"/>
              </a:spcAft>
            </a:pPr>
            <a:r>
              <a:rPr lang="vi-VN" altLang="en-US"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Công thức </a:t>
            </a:r>
            <a:r>
              <a:rPr lang="vi-VN" altLang="en-US" sz="3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Einstein</a:t>
            </a:r>
            <a:r>
              <a:rPr lang="vi-VN" altLang="en-US"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về hiện tượng quang điện</a:t>
            </a:r>
            <a:r>
              <a:rPr lang="en-US" altLang="en-US"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153731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P spid="10" grpId="0"/>
      <p:bldP spid="1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37000" r="-23000" b="-14000"/>
          </a:stretch>
        </a:blipFill>
        <a:effectLst/>
      </p:bgPr>
    </p:bg>
    <p:spTree>
      <p:nvGrpSpPr>
        <p:cNvPr id="1" name=""/>
        <p:cNvGrpSpPr/>
        <p:nvPr/>
      </p:nvGrpSpPr>
      <p:grpSpPr>
        <a:xfrm>
          <a:off x="0" y="0"/>
          <a:ext cx="0" cy="0"/>
          <a:chOff x="0" y="0"/>
          <a:chExt cx="0" cy="0"/>
        </a:xfrm>
      </p:grpSpPr>
      <p:sp>
        <p:nvSpPr>
          <p:cNvPr id="18" name="Flowchart: Alternate Process 17" descr="n252 Fb Thu Huong Pham">
            <a:extLst>
              <a:ext uri="{FF2B5EF4-FFF2-40B4-BE49-F238E27FC236}">
                <a16:creationId xmlns:a16="http://schemas.microsoft.com/office/drawing/2014/main" id="{885FFC04-23FE-32AB-7E86-D165DE8E3435}"/>
              </a:ext>
            </a:extLst>
          </p:cNvPr>
          <p:cNvSpPr/>
          <p:nvPr/>
        </p:nvSpPr>
        <p:spPr>
          <a:xfrm rot="5400000" flipH="1">
            <a:off x="4207059" y="616467"/>
            <a:ext cx="3751900" cy="10693976"/>
          </a:xfrm>
          <a:prstGeom prst="flowChartAlternateProcess">
            <a:avLst/>
          </a:prstGeom>
          <a:solidFill>
            <a:srgbClr val="FFFF00"/>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descr="n252 Fb Thu Huong Pham">
            <a:extLst>
              <a:ext uri="{FF2B5EF4-FFF2-40B4-BE49-F238E27FC236}">
                <a16:creationId xmlns:a16="http://schemas.microsoft.com/office/drawing/2014/main" id="{6E8F4FA2-CBE2-4629-56A7-EDE987B6CC0E}"/>
              </a:ext>
            </a:extLst>
          </p:cNvPr>
          <p:cNvSpPr/>
          <p:nvPr/>
        </p:nvSpPr>
        <p:spPr>
          <a:xfrm rot="16200000">
            <a:off x="7073822" y="-3142738"/>
            <a:ext cx="3351521" cy="10551393"/>
          </a:xfrm>
          <a:prstGeom prst="downArrow">
            <a:avLst>
              <a:gd name="adj1" fmla="val 50000"/>
              <a:gd name="adj2" fmla="val 146628"/>
            </a:avLst>
          </a:prstGeom>
          <a:solidFill>
            <a:srgbClr val="FFFF00"/>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descr="n252 Fb Thu Huong Pham">
            <a:extLst>
              <a:ext uri="{FF2B5EF4-FFF2-40B4-BE49-F238E27FC236}">
                <a16:creationId xmlns:a16="http://schemas.microsoft.com/office/drawing/2014/main" id="{117EFBDE-A1BE-D921-9C43-A46D77C238A3}"/>
              </a:ext>
            </a:extLst>
          </p:cNvPr>
          <p:cNvGrpSpPr/>
          <p:nvPr/>
        </p:nvGrpSpPr>
        <p:grpSpPr>
          <a:xfrm>
            <a:off x="1009329" y="1131053"/>
            <a:ext cx="2850776" cy="1925758"/>
            <a:chOff x="283192" y="726141"/>
            <a:chExt cx="2850776" cy="1694330"/>
          </a:xfrm>
          <a:solidFill>
            <a:srgbClr val="00B0F0"/>
          </a:solidFill>
        </p:grpSpPr>
        <p:sp>
          <p:nvSpPr>
            <p:cNvPr id="6" name="Rectangle: Rounded Corners 5">
              <a:extLst>
                <a:ext uri="{FF2B5EF4-FFF2-40B4-BE49-F238E27FC236}">
                  <a16:creationId xmlns:a16="http://schemas.microsoft.com/office/drawing/2014/main" id="{1D939262-B6B8-9D4B-4EE5-806852C56CCD}"/>
                </a:ext>
              </a:extLst>
            </p:cNvPr>
            <p:cNvSpPr/>
            <p:nvPr/>
          </p:nvSpPr>
          <p:spPr>
            <a:xfrm>
              <a:off x="283192" y="726141"/>
              <a:ext cx="2850776" cy="1694330"/>
            </a:xfrm>
            <a:prstGeom prst="roundRect">
              <a:avLst/>
            </a:prstGeom>
            <a:gr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B58383B0-E34A-ECFD-7664-B162044E3062}"/>
                </a:ext>
              </a:extLst>
            </p:cNvPr>
            <p:cNvSpPr txBox="1"/>
            <p:nvPr/>
          </p:nvSpPr>
          <p:spPr>
            <a:xfrm>
              <a:off x="283192" y="1314073"/>
              <a:ext cx="2850776" cy="514500"/>
            </a:xfrm>
            <a:prstGeom prst="rect">
              <a:avLst/>
            </a:prstGeom>
            <a:grpFill/>
          </p:spPr>
          <p:txBody>
            <a:bodyPr wrap="square">
              <a:spAutoFit/>
            </a:bodyPr>
            <a:lstStyle/>
            <a:p>
              <a:r>
                <a:rPr lang="vi-VN" sz="3200" b="1" dirty="0">
                  <a:solidFill>
                    <a:schemeClr val="bg1"/>
                  </a:solidFill>
                  <a:effectLst/>
                  <a:latin typeface="Cambria" panose="02040503050406030204" pitchFamily="18" charset="0"/>
                  <a:ea typeface="Cambria" panose="02040503050406030204" pitchFamily="18" charset="0"/>
                  <a:cs typeface="Cordia New" panose="020B0304020202020204" pitchFamily="34" charset="-34"/>
                </a:rPr>
                <a:t>GT </a:t>
              </a:r>
              <a:r>
                <a:rPr lang="vi-VN" sz="3200" b="1" dirty="0" err="1">
                  <a:solidFill>
                    <a:schemeClr val="bg1"/>
                  </a:solidFill>
                  <a:effectLst/>
                  <a:latin typeface="Cambria" panose="02040503050406030204" pitchFamily="18" charset="0"/>
                  <a:ea typeface="Cambria" panose="02040503050406030204" pitchFamily="18" charset="0"/>
                  <a:cs typeface="Cordia New" panose="020B0304020202020204" pitchFamily="34" charset="-34"/>
                </a:rPr>
                <a:t>Địn</a:t>
              </a:r>
              <a:r>
                <a:rPr lang="en-US" sz="3200" b="1" dirty="0">
                  <a:solidFill>
                    <a:schemeClr val="bg1"/>
                  </a:solidFill>
                  <a:effectLst/>
                  <a:latin typeface="Cambria" panose="02040503050406030204" pitchFamily="18" charset="0"/>
                  <a:ea typeface="Cambria" panose="02040503050406030204" pitchFamily="18" charset="0"/>
                  <a:cs typeface="Cordia New" panose="020B0304020202020204" pitchFamily="34" charset="-34"/>
                </a:rPr>
                <a:t>h </a:t>
              </a:r>
              <a:r>
                <a:rPr lang="en-US" sz="3200" b="1" dirty="0" err="1">
                  <a:solidFill>
                    <a:schemeClr val="bg1"/>
                  </a:solidFill>
                  <a:effectLst/>
                  <a:latin typeface="Cambria" panose="02040503050406030204" pitchFamily="18" charset="0"/>
                  <a:ea typeface="Cambria" panose="02040503050406030204" pitchFamily="18" charset="0"/>
                  <a:cs typeface="Cordia New" panose="020B0304020202020204" pitchFamily="34" charset="-34"/>
                </a:rPr>
                <a:t>luật</a:t>
              </a:r>
              <a:r>
                <a:rPr lang="en-US" sz="3200" b="1" dirty="0">
                  <a:solidFill>
                    <a:schemeClr val="bg1"/>
                  </a:solidFill>
                  <a:effectLst/>
                  <a:latin typeface="Cambria" panose="02040503050406030204" pitchFamily="18" charset="0"/>
                  <a:ea typeface="Cambria" panose="02040503050406030204" pitchFamily="18" charset="0"/>
                  <a:cs typeface="Cordia New" panose="020B0304020202020204" pitchFamily="34" charset="-34"/>
                </a:rPr>
                <a:t> 1</a:t>
              </a:r>
              <a:endParaRPr lang="en-US" sz="3200" b="1" dirty="0">
                <a:solidFill>
                  <a:schemeClr val="bg1"/>
                </a:solidFill>
                <a:latin typeface="Cambria" panose="02040503050406030204" pitchFamily="18" charset="0"/>
                <a:ea typeface="Cambria" panose="02040503050406030204" pitchFamily="18" charset="0"/>
              </a:endParaRPr>
            </a:p>
          </p:txBody>
        </p:sp>
      </p:grpSp>
      <p:sp>
        <p:nvSpPr>
          <p:cNvPr id="5" name="TextBox 4" descr="n252 Fb Thu Huong Pham">
            <a:extLst>
              <a:ext uri="{FF2B5EF4-FFF2-40B4-BE49-F238E27FC236}">
                <a16:creationId xmlns:a16="http://schemas.microsoft.com/office/drawing/2014/main" id="{A3CC912F-F4B9-B38F-0D34-4603B70CB53B}"/>
              </a:ext>
            </a:extLst>
          </p:cNvPr>
          <p:cNvSpPr txBox="1"/>
          <p:nvPr/>
        </p:nvSpPr>
        <p:spPr>
          <a:xfrm>
            <a:off x="4154905" y="1354320"/>
            <a:ext cx="7839868" cy="1077218"/>
          </a:xfrm>
          <a:prstGeom prst="rect">
            <a:avLst/>
          </a:prstGeom>
          <a:noFill/>
        </p:spPr>
        <p:txBody>
          <a:bodyPr wrap="square">
            <a:spAutoFit/>
          </a:bodyPr>
          <a:lstStyle/>
          <a:p>
            <a:r>
              <a:rPr lang="en-US" sz="3200" dirty="0">
                <a:latin typeface="Cambria" panose="02040503050406030204" pitchFamily="18" charset="0"/>
                <a:ea typeface="Cambria" panose="02040503050406030204" pitchFamily="18" charset="0"/>
                <a:cs typeface="Arial" panose="020B0604020202020204" pitchFamily="34" charset="0"/>
              </a:rPr>
              <a:t>H</a:t>
            </a:r>
            <a:r>
              <a:rPr lang="vi-VN" sz="3200" dirty="0" err="1">
                <a:effectLst/>
                <a:latin typeface="Cambria" panose="02040503050406030204" pitchFamily="18" charset="0"/>
                <a:ea typeface="Cambria" panose="02040503050406030204" pitchFamily="18" charset="0"/>
                <a:cs typeface="Arial" panose="020B0604020202020204" pitchFamily="34" charset="0"/>
              </a:rPr>
              <a:t>iện</a:t>
            </a:r>
            <a:r>
              <a:rPr lang="vi-VN" sz="3200" dirty="0">
                <a:effectLst/>
                <a:latin typeface="Cambria" panose="02040503050406030204" pitchFamily="18" charset="0"/>
                <a:ea typeface="Cambria" panose="02040503050406030204" pitchFamily="18" charset="0"/>
                <a:cs typeface="Arial" panose="020B0604020202020204" pitchFamily="34" charset="0"/>
              </a:rPr>
              <a:t> tượng quang điện chỉ xảy ra khi</a:t>
            </a:r>
            <a:r>
              <a:rPr lang="en-US" sz="3200" dirty="0">
                <a:effectLst/>
                <a:latin typeface="Cambria" panose="02040503050406030204" pitchFamily="18" charset="0"/>
                <a:ea typeface="Cambria" panose="02040503050406030204" pitchFamily="18" charset="0"/>
                <a:cs typeface="Arial" panose="020B0604020202020204" pitchFamily="34" charset="0"/>
              </a:rPr>
              <a:t>:  </a:t>
            </a:r>
            <a:r>
              <a:rPr lang="vi-VN" sz="3200" b="1" kern="100" spc="15"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hf</a:t>
            </a:r>
            <a:r>
              <a:rPr lang="vi-VN" sz="3200" b="1" kern="100" spc="15"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a:t>
            </a:r>
            <a:endParaRPr lang="en-US" sz="3200" b="1" kern="100" dirty="0">
              <a:solidFill>
                <a:srgbClr val="FF0000"/>
              </a:solidFill>
              <a:effectLst/>
              <a:latin typeface="Cambria" panose="02040503050406030204" pitchFamily="18" charset="0"/>
              <a:ea typeface="Cambria" panose="02040503050406030204" pitchFamily="18" charset="0"/>
              <a:cs typeface="Cordia New" panose="020B0304020202020204" pitchFamily="34" charset="-34"/>
            </a:endParaRPr>
          </a:p>
          <a:p>
            <a:endParaRPr lang="en-US" sz="3200" dirty="0">
              <a:latin typeface="Cambria" panose="02040503050406030204" pitchFamily="18" charset="0"/>
              <a:ea typeface="Cambria" panose="02040503050406030204" pitchFamily="18" charset="0"/>
              <a:cs typeface="Arial" panose="020B0604020202020204" pitchFamily="34" charset="0"/>
            </a:endParaRPr>
          </a:p>
        </p:txBody>
      </p:sp>
      <p:grpSp>
        <p:nvGrpSpPr>
          <p:cNvPr id="17" name="Group 16" descr="n252 Fb Thu Huong Pham">
            <a:extLst>
              <a:ext uri="{FF2B5EF4-FFF2-40B4-BE49-F238E27FC236}">
                <a16:creationId xmlns:a16="http://schemas.microsoft.com/office/drawing/2014/main" id="{99F49988-4358-6662-6AF0-5C273160A245}"/>
              </a:ext>
            </a:extLst>
          </p:cNvPr>
          <p:cNvGrpSpPr/>
          <p:nvPr/>
        </p:nvGrpSpPr>
        <p:grpSpPr>
          <a:xfrm>
            <a:off x="11174503" y="4868579"/>
            <a:ext cx="2850776" cy="2137338"/>
            <a:chOff x="189063" y="4468906"/>
            <a:chExt cx="2850776" cy="1694330"/>
          </a:xfrm>
          <a:solidFill>
            <a:srgbClr val="00B050"/>
          </a:solidFill>
        </p:grpSpPr>
        <p:sp>
          <p:nvSpPr>
            <p:cNvPr id="7" name="Rectangle: Rounded Corners 6">
              <a:extLst>
                <a:ext uri="{FF2B5EF4-FFF2-40B4-BE49-F238E27FC236}">
                  <a16:creationId xmlns:a16="http://schemas.microsoft.com/office/drawing/2014/main" id="{7E5A6F57-603A-A992-EFF6-7E1AA73E21DF}"/>
                </a:ext>
              </a:extLst>
            </p:cNvPr>
            <p:cNvSpPr/>
            <p:nvPr/>
          </p:nvSpPr>
          <p:spPr>
            <a:xfrm>
              <a:off x="189063" y="4468906"/>
              <a:ext cx="2850776" cy="1694330"/>
            </a:xfrm>
            <a:prstGeom prst="roundRect">
              <a:avLst/>
            </a:prstGeom>
            <a:gr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D555F2A-B51F-0B77-6A08-F7967E2D4079}"/>
                </a:ext>
              </a:extLst>
            </p:cNvPr>
            <p:cNvSpPr txBox="1"/>
            <p:nvPr/>
          </p:nvSpPr>
          <p:spPr>
            <a:xfrm>
              <a:off x="189063" y="5029944"/>
              <a:ext cx="2850776" cy="463568"/>
            </a:xfrm>
            <a:prstGeom prst="rect">
              <a:avLst/>
            </a:prstGeom>
            <a:grpFill/>
          </p:spPr>
          <p:txBody>
            <a:bodyPr wrap="square">
              <a:spAutoFit/>
            </a:bodyPr>
            <a:lstStyle/>
            <a:p>
              <a:r>
                <a:rPr lang="vi-VN" sz="3200" b="1" dirty="0">
                  <a:solidFill>
                    <a:schemeClr val="bg1"/>
                  </a:solidFill>
                  <a:effectLst/>
                  <a:latin typeface="Cambria" panose="02040503050406030204" pitchFamily="18" charset="0"/>
                  <a:ea typeface="Cambria" panose="02040503050406030204" pitchFamily="18" charset="0"/>
                  <a:cs typeface="Cordia New" panose="020B0304020202020204" pitchFamily="34" charset="-34"/>
                </a:rPr>
                <a:t>GT </a:t>
              </a:r>
              <a:r>
                <a:rPr lang="vi-VN" sz="3200" b="1" dirty="0" err="1">
                  <a:solidFill>
                    <a:schemeClr val="bg1"/>
                  </a:solidFill>
                  <a:effectLst/>
                  <a:latin typeface="Cambria" panose="02040503050406030204" pitchFamily="18" charset="0"/>
                  <a:ea typeface="Cambria" panose="02040503050406030204" pitchFamily="18" charset="0"/>
                  <a:cs typeface="Cordia New" panose="020B0304020202020204" pitchFamily="34" charset="-34"/>
                </a:rPr>
                <a:t>Địn</a:t>
              </a:r>
              <a:r>
                <a:rPr lang="en-US" sz="3200" b="1" dirty="0">
                  <a:solidFill>
                    <a:schemeClr val="bg1"/>
                  </a:solidFill>
                  <a:effectLst/>
                  <a:latin typeface="Cambria" panose="02040503050406030204" pitchFamily="18" charset="0"/>
                  <a:ea typeface="Cambria" panose="02040503050406030204" pitchFamily="18" charset="0"/>
                  <a:cs typeface="Cordia New" panose="020B0304020202020204" pitchFamily="34" charset="-34"/>
                </a:rPr>
                <a:t>h </a:t>
              </a:r>
              <a:r>
                <a:rPr lang="en-US" sz="3200" b="1" dirty="0" err="1">
                  <a:solidFill>
                    <a:schemeClr val="bg1"/>
                  </a:solidFill>
                  <a:effectLst/>
                  <a:latin typeface="Cambria" panose="02040503050406030204" pitchFamily="18" charset="0"/>
                  <a:ea typeface="Cambria" panose="02040503050406030204" pitchFamily="18" charset="0"/>
                  <a:cs typeface="Cordia New" panose="020B0304020202020204" pitchFamily="34" charset="-34"/>
                </a:rPr>
                <a:t>luật</a:t>
              </a:r>
              <a:r>
                <a:rPr lang="en-US" sz="3200" b="1" dirty="0">
                  <a:solidFill>
                    <a:schemeClr val="bg1"/>
                  </a:solidFill>
                  <a:effectLst/>
                  <a:latin typeface="Cambria" panose="02040503050406030204" pitchFamily="18" charset="0"/>
                  <a:ea typeface="Cambria" panose="02040503050406030204" pitchFamily="18" charset="0"/>
                  <a:cs typeface="Cordia New" panose="020B0304020202020204" pitchFamily="34" charset="-34"/>
                </a:rPr>
                <a:t> 2</a:t>
              </a:r>
              <a:endParaRPr lang="en-US" sz="3200" b="1" dirty="0">
                <a:solidFill>
                  <a:schemeClr val="bg1"/>
                </a:solidFill>
                <a:latin typeface="Cambria" panose="02040503050406030204" pitchFamily="18" charset="0"/>
                <a:ea typeface="Cambria" panose="02040503050406030204" pitchFamily="18" charset="0"/>
              </a:endParaRPr>
            </a:p>
          </p:txBody>
        </p:sp>
      </p:grpSp>
      <p:grpSp>
        <p:nvGrpSpPr>
          <p:cNvPr id="2" name="Group 1" descr="n252 Fb Thu Huong Pham">
            <a:extLst>
              <a:ext uri="{FF2B5EF4-FFF2-40B4-BE49-F238E27FC236}">
                <a16:creationId xmlns:a16="http://schemas.microsoft.com/office/drawing/2014/main" id="{36F7C779-E25B-BF1A-841D-D2628C955765}"/>
              </a:ext>
            </a:extLst>
          </p:cNvPr>
          <p:cNvGrpSpPr/>
          <p:nvPr/>
        </p:nvGrpSpPr>
        <p:grpSpPr>
          <a:xfrm>
            <a:off x="4679573" y="1866945"/>
            <a:ext cx="7315200" cy="1131044"/>
            <a:chOff x="4679573" y="1770693"/>
            <a:chExt cx="7315200" cy="1131044"/>
          </a:xfrm>
        </p:grpSpPr>
        <p:graphicFrame>
          <p:nvGraphicFramePr>
            <p:cNvPr id="11" name="Object 10">
              <a:extLst>
                <a:ext uri="{FF2B5EF4-FFF2-40B4-BE49-F238E27FC236}">
                  <a16:creationId xmlns:a16="http://schemas.microsoft.com/office/drawing/2014/main" id="{C3FDFA1A-D8A4-317F-50FC-CD9F9C2F5A77}"/>
                </a:ext>
              </a:extLst>
            </p:cNvPr>
            <p:cNvGraphicFramePr>
              <a:graphicFrameLocks noChangeAspect="1"/>
            </p:cNvGraphicFramePr>
            <p:nvPr>
              <p:extLst>
                <p:ext uri="{D42A27DB-BD31-4B8C-83A1-F6EECF244321}">
                  <p14:modId xmlns:p14="http://schemas.microsoft.com/office/powerpoint/2010/main" val="3406123918"/>
                </p:ext>
              </p:extLst>
            </p:nvPr>
          </p:nvGraphicFramePr>
          <p:xfrm>
            <a:off x="5878394" y="1770693"/>
            <a:ext cx="4126214" cy="1131044"/>
          </p:xfrm>
          <a:graphic>
            <a:graphicData uri="http://schemas.openxmlformats.org/presentationml/2006/ole">
              <mc:AlternateContent xmlns:mc="http://schemas.openxmlformats.org/markup-compatibility/2006">
                <mc:Choice xmlns:v="urn:schemas-microsoft-com:vml" Requires="v">
                  <p:oleObj name="Equation" r:id="rId3" imgW="1143000" imgH="431640" progId="Equation.DSMT4">
                    <p:embed/>
                  </p:oleObj>
                </mc:Choice>
                <mc:Fallback>
                  <p:oleObj name="Equation" r:id="rId3" imgW="1143000" imgH="431640" progId="Equation.DSMT4">
                    <p:embed/>
                    <p:pic>
                      <p:nvPicPr>
                        <p:cNvPr id="0" name=""/>
                        <p:cNvPicPr/>
                        <p:nvPr/>
                      </p:nvPicPr>
                      <p:blipFill>
                        <a:blip r:embed="rId4"/>
                        <a:stretch>
                          <a:fillRect/>
                        </a:stretch>
                      </p:blipFill>
                      <p:spPr>
                        <a:xfrm>
                          <a:off x="5878394" y="1770693"/>
                          <a:ext cx="4126214" cy="1131044"/>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8C6B2AEA-1D8E-BB10-FC6D-5E3207543E40}"/>
                </a:ext>
              </a:extLst>
            </p:cNvPr>
            <p:cNvSpPr txBox="1"/>
            <p:nvPr/>
          </p:nvSpPr>
          <p:spPr>
            <a:xfrm>
              <a:off x="4679573" y="1868239"/>
              <a:ext cx="7315200" cy="523220"/>
            </a:xfrm>
            <a:prstGeom prst="rect">
              <a:avLst/>
            </a:prstGeom>
            <a:noFill/>
          </p:spPr>
          <p:txBody>
            <a:bodyPr wrap="square">
              <a:spAutoFit/>
            </a:bodyPr>
            <a:lstStyle/>
            <a:p>
              <a:r>
                <a:rPr lang="en-US" sz="2800" dirty="0" err="1">
                  <a:latin typeface="Arial" panose="020B0604020202020204" pitchFamily="34" charset="0"/>
                  <a:ea typeface="Aptos" panose="020B0004020202020204" pitchFamily="34" charset="0"/>
                  <a:cs typeface="Arial" panose="020B0604020202020204" pitchFamily="34" charset="0"/>
                </a:rPr>
                <a:t>Vậy</a:t>
              </a:r>
              <a:r>
                <a:rPr lang="en-US" sz="2800" dirty="0">
                  <a:latin typeface="Arial" panose="020B0604020202020204" pitchFamily="34" charset="0"/>
                  <a:ea typeface="Aptos" panose="020B00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grpSp>
      <p:sp>
        <p:nvSpPr>
          <p:cNvPr id="14" name="TextBox 13" descr="n252 Fb Thu Huong Pham">
            <a:extLst>
              <a:ext uri="{FF2B5EF4-FFF2-40B4-BE49-F238E27FC236}">
                <a16:creationId xmlns:a16="http://schemas.microsoft.com/office/drawing/2014/main" id="{E96237D0-E451-536D-CCC5-13245115455E}"/>
              </a:ext>
            </a:extLst>
          </p:cNvPr>
          <p:cNvSpPr txBox="1"/>
          <p:nvPr/>
        </p:nvSpPr>
        <p:spPr>
          <a:xfrm>
            <a:off x="1031850" y="4285564"/>
            <a:ext cx="10011929" cy="3544560"/>
          </a:xfrm>
          <a:prstGeom prst="rect">
            <a:avLst/>
          </a:prstGeom>
          <a:noFill/>
        </p:spPr>
        <p:txBody>
          <a:bodyPr wrap="square">
            <a:spAutoFit/>
          </a:bodyPr>
          <a:lstStyle/>
          <a:p>
            <a:pPr algn="just">
              <a:lnSpc>
                <a:spcPct val="115000"/>
              </a:lnSpc>
              <a:spcAft>
                <a:spcPts val="800"/>
              </a:spcAft>
            </a:pPr>
            <a:r>
              <a:rPr lang="en-US" sz="3200" dirty="0">
                <a:latin typeface="Cambria" panose="02040503050406030204" pitchFamily="18" charset="0"/>
                <a:ea typeface="Cambria" panose="02040503050406030204" pitchFamily="18" charset="0"/>
                <a:cs typeface="Arial" panose="020B0604020202020204" pitchFamily="34" charset="0"/>
              </a:rPr>
              <a:t>- </a:t>
            </a:r>
            <a:r>
              <a:rPr lang="en-US" sz="3200" dirty="0" err="1">
                <a:latin typeface="Cambria" panose="02040503050406030204" pitchFamily="18" charset="0"/>
                <a:ea typeface="Cambria" panose="02040503050406030204" pitchFamily="18" charset="0"/>
                <a:cs typeface="Arial" panose="020B0604020202020204" pitchFamily="34" charset="0"/>
              </a:rPr>
              <a:t>Số</a:t>
            </a:r>
            <a:r>
              <a:rPr lang="en-US" sz="3200" dirty="0">
                <a:latin typeface="Cambria" panose="02040503050406030204" pitchFamily="18" charset="0"/>
                <a:ea typeface="Cambria" panose="02040503050406030204" pitchFamily="18" charset="0"/>
                <a:cs typeface="Arial" panose="020B0604020202020204" pitchFamily="34" charset="0"/>
              </a:rPr>
              <a:t> </a:t>
            </a:r>
            <a:r>
              <a:rPr lang="vi-VN" sz="3200" dirty="0">
                <a:latin typeface="Cambria" panose="02040503050406030204" pitchFamily="18" charset="0"/>
                <a:ea typeface="Cambria" panose="02040503050406030204" pitchFamily="18" charset="0"/>
                <a:cs typeface="Arial" panose="020B0604020202020204" pitchFamily="34" charset="0"/>
              </a:rPr>
              <a:t>qua</a:t>
            </a:r>
            <a:r>
              <a:rPr lang="en-US" sz="3200" dirty="0">
                <a:latin typeface="Cambria" panose="02040503050406030204" pitchFamily="18" charset="0"/>
                <a:ea typeface="Cambria" panose="02040503050406030204" pitchFamily="18" charset="0"/>
                <a:cs typeface="Arial" panose="020B0604020202020204" pitchFamily="34" charset="0"/>
              </a:rPr>
              <a:t>n</a:t>
            </a:r>
            <a:r>
              <a:rPr lang="vi-VN" sz="3200" dirty="0">
                <a:latin typeface="Cambria" panose="02040503050406030204" pitchFamily="18" charset="0"/>
                <a:ea typeface="Cambria" panose="02040503050406030204" pitchFamily="18" charset="0"/>
                <a:cs typeface="Arial" panose="020B0604020202020204" pitchFamily="34" charset="0"/>
              </a:rPr>
              <a:t>g </a:t>
            </a:r>
            <a:r>
              <a:rPr lang="vi-VN" sz="3200" dirty="0" err="1">
                <a:latin typeface="Cambria" panose="02040503050406030204" pitchFamily="18" charset="0"/>
                <a:ea typeface="Cambria" panose="02040503050406030204" pitchFamily="18" charset="0"/>
                <a:cs typeface="Arial" panose="020B0604020202020204" pitchFamily="34" charset="0"/>
              </a:rPr>
              <a:t>electron</a:t>
            </a:r>
            <a:r>
              <a:rPr lang="vi-VN" sz="3200" dirty="0">
                <a:latin typeface="Cambria" panose="02040503050406030204" pitchFamily="18" charset="0"/>
                <a:ea typeface="Cambria" panose="02040503050406030204" pitchFamily="18" charset="0"/>
                <a:cs typeface="Arial" panose="020B0604020202020204" pitchFamily="34" charset="0"/>
              </a:rPr>
              <a:t> bật ra khỏi bề mặt </a:t>
            </a:r>
            <a:r>
              <a:rPr lang="vi-VN" sz="3200" dirty="0" err="1">
                <a:latin typeface="Cambria" panose="02040503050406030204" pitchFamily="18" charset="0"/>
                <a:ea typeface="Cambria" panose="02040503050406030204" pitchFamily="18" charset="0"/>
                <a:cs typeface="Arial" panose="020B0604020202020204" pitchFamily="34" charset="0"/>
              </a:rPr>
              <a:t>catôt</a:t>
            </a:r>
            <a:r>
              <a:rPr lang="vi-VN" sz="3200" dirty="0">
                <a:latin typeface="Cambria" panose="02040503050406030204" pitchFamily="18" charset="0"/>
                <a:ea typeface="Cambria" panose="02040503050406030204" pitchFamily="18" charset="0"/>
                <a:cs typeface="Arial" panose="020B0604020202020204" pitchFamily="34" charset="0"/>
              </a:rPr>
              <a:t> trong một đơn vị thời gian tỉ lệ thuận với số </a:t>
            </a:r>
            <a:r>
              <a:rPr lang="vi-VN" sz="3200" dirty="0" err="1">
                <a:latin typeface="Cambria" panose="02040503050406030204" pitchFamily="18" charset="0"/>
                <a:ea typeface="Cambria" panose="02040503050406030204" pitchFamily="18" charset="0"/>
                <a:cs typeface="Arial" panose="020B0604020202020204" pitchFamily="34" charset="0"/>
              </a:rPr>
              <a:t>photon</a:t>
            </a:r>
            <a:r>
              <a:rPr lang="vi-VN" sz="3200" dirty="0">
                <a:latin typeface="Cambria" panose="02040503050406030204" pitchFamily="18" charset="0"/>
                <a:ea typeface="Cambria" panose="02040503050406030204" pitchFamily="18" charset="0"/>
                <a:cs typeface="Arial" panose="020B0604020202020204" pitchFamily="34" charset="0"/>
              </a:rPr>
              <a:t> tới đập vào mặt </a:t>
            </a:r>
            <a:r>
              <a:rPr lang="vi-VN" sz="3200" dirty="0" err="1">
                <a:latin typeface="Cambria" panose="02040503050406030204" pitchFamily="18" charset="0"/>
                <a:ea typeface="Cambria" panose="02040503050406030204" pitchFamily="18" charset="0"/>
                <a:cs typeface="Arial" panose="020B0604020202020204" pitchFamily="34" charset="0"/>
              </a:rPr>
              <a:t>catôt</a:t>
            </a:r>
            <a:r>
              <a:rPr lang="vi-VN" sz="3200" dirty="0">
                <a:latin typeface="Cambria" panose="02040503050406030204" pitchFamily="18" charset="0"/>
                <a:ea typeface="Cambria" panose="02040503050406030204" pitchFamily="18" charset="0"/>
                <a:cs typeface="Arial" panose="020B0604020202020204" pitchFamily="34" charset="0"/>
              </a:rPr>
              <a:t> trong một đơn vị thời gian. </a:t>
            </a:r>
            <a:endParaRPr lang="en-US" sz="3200" dirty="0">
              <a:latin typeface="Cambria" panose="02040503050406030204" pitchFamily="18" charset="0"/>
              <a:ea typeface="Cambria" panose="02040503050406030204" pitchFamily="18" charset="0"/>
              <a:cs typeface="Arial" panose="020B0604020202020204" pitchFamily="34" charset="0"/>
            </a:endParaRPr>
          </a:p>
          <a:p>
            <a:pPr algn="just">
              <a:lnSpc>
                <a:spcPct val="115000"/>
              </a:lnSpc>
              <a:spcAft>
                <a:spcPts val="800"/>
              </a:spcAft>
            </a:pPr>
            <a:r>
              <a:rPr lang="en-US" sz="3200" dirty="0">
                <a:latin typeface="Cambria" panose="02040503050406030204" pitchFamily="18" charset="0"/>
                <a:ea typeface="Cambria" panose="02040503050406030204" pitchFamily="18" charset="0"/>
                <a:cs typeface="Arial" panose="020B0604020202020204" pitchFamily="34" charset="0"/>
              </a:rPr>
              <a:t>- </a:t>
            </a:r>
            <a:r>
              <a:rPr lang="vi-VN" sz="3200" dirty="0">
                <a:latin typeface="Cambria" panose="02040503050406030204" pitchFamily="18" charset="0"/>
                <a:ea typeface="Cambria" panose="02040503050406030204" pitchFamily="18" charset="0"/>
                <a:cs typeface="Arial" panose="020B0604020202020204" pitchFamily="34" charset="0"/>
              </a:rPr>
              <a:t>Số </a:t>
            </a:r>
            <a:r>
              <a:rPr lang="vi-VN" sz="3200" dirty="0" err="1">
                <a:latin typeface="Cambria" panose="02040503050406030204" pitchFamily="18" charset="0"/>
                <a:ea typeface="Cambria" panose="02040503050406030204" pitchFamily="18" charset="0"/>
                <a:cs typeface="Arial" panose="020B0604020202020204" pitchFamily="34" charset="0"/>
              </a:rPr>
              <a:t>photon</a:t>
            </a:r>
            <a:r>
              <a:rPr lang="vi-VN" sz="3200" dirty="0">
                <a:latin typeface="Cambria" panose="02040503050406030204" pitchFamily="18" charset="0"/>
                <a:ea typeface="Cambria" panose="02040503050406030204" pitchFamily="18" charset="0"/>
                <a:cs typeface="Arial" panose="020B0604020202020204" pitchFamily="34" charset="0"/>
              </a:rPr>
              <a:t> </a:t>
            </a:r>
            <a:r>
              <a:rPr lang="en-US" sz="3200" dirty="0" err="1">
                <a:latin typeface="Cambria" panose="02040503050406030204" pitchFamily="18" charset="0"/>
                <a:ea typeface="Cambria" panose="02040503050406030204" pitchFamily="18" charset="0"/>
                <a:cs typeface="Arial" panose="020B0604020202020204" pitchFamily="34" charset="0"/>
              </a:rPr>
              <a:t>trên</a:t>
            </a:r>
            <a:r>
              <a:rPr lang="en-US" sz="3200" dirty="0">
                <a:latin typeface="Cambria" panose="02040503050406030204" pitchFamily="18" charset="0"/>
                <a:ea typeface="Cambria" panose="02040503050406030204" pitchFamily="18" charset="0"/>
                <a:cs typeface="Arial" panose="020B0604020202020204" pitchFamily="34" charset="0"/>
              </a:rPr>
              <a:t> </a:t>
            </a:r>
            <a:r>
              <a:rPr lang="vi-VN" sz="3200" dirty="0">
                <a:latin typeface="Cambria" panose="02040503050406030204" pitchFamily="18" charset="0"/>
                <a:ea typeface="Cambria" panose="02040503050406030204" pitchFamily="18" charset="0"/>
                <a:cs typeface="Arial" panose="020B0604020202020204" pitchFamily="34" charset="0"/>
              </a:rPr>
              <a:t>lại tỉ lệ thuận với cường độ của chùm sáng tới nên cường độ dòng quang điện bão </a:t>
            </a:r>
            <a:r>
              <a:rPr lang="vi-VN" sz="3200" dirty="0" err="1">
                <a:latin typeface="Cambria" panose="02040503050406030204" pitchFamily="18" charset="0"/>
                <a:ea typeface="Cambria" panose="02040503050406030204" pitchFamily="18" charset="0"/>
                <a:cs typeface="Arial" panose="020B0604020202020204" pitchFamily="34" charset="0"/>
              </a:rPr>
              <a:t>hoà</a:t>
            </a:r>
            <a:r>
              <a:rPr lang="vi-VN" sz="3200" dirty="0">
                <a:latin typeface="Cambria" panose="02040503050406030204" pitchFamily="18" charset="0"/>
                <a:ea typeface="Cambria" panose="02040503050406030204" pitchFamily="18" charset="0"/>
                <a:cs typeface="Arial" panose="020B0604020202020204" pitchFamily="34" charset="0"/>
              </a:rPr>
              <a:t> tỉ lệ thuận với cường độ của chùm sáng kích thích.</a:t>
            </a:r>
            <a:endParaRPr lang="en-US" sz="32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67070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right)">
                                      <p:cBhvr>
                                        <p:cTn id="25" dur="500"/>
                                        <p:tgtEl>
                                          <p:spTgt spid="1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righ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xEl>
                                              <p:pRg st="1" end="1"/>
                                            </p:txEl>
                                          </p:spTgt>
                                        </p:tgtEl>
                                        <p:attrNameLst>
                                          <p:attrName>style.visibility</p:attrName>
                                        </p:attrNameLst>
                                      </p:cBhvr>
                                      <p:to>
                                        <p:strVal val="visible"/>
                                      </p:to>
                                    </p:set>
                                    <p:animEffect transition="in" filter="fade">
                                      <p:cBhvr>
                                        <p:cTn id="38"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5" grpId="0"/>
      <p:bldP spid="14"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36000" r="-23000" b="-13000"/>
          </a:stretch>
        </a:blipFill>
        <a:effectLst/>
      </p:bgPr>
    </p:bg>
    <p:spTree>
      <p:nvGrpSpPr>
        <p:cNvPr id="1" name=""/>
        <p:cNvGrpSpPr/>
        <p:nvPr/>
      </p:nvGrpSpPr>
      <p:grpSpPr>
        <a:xfrm>
          <a:off x="0" y="0"/>
          <a:ext cx="0" cy="0"/>
          <a:chOff x="0" y="0"/>
          <a:chExt cx="0" cy="0"/>
        </a:xfrm>
      </p:grpSpPr>
      <p:sp>
        <p:nvSpPr>
          <p:cNvPr id="6" name="TextBox 5" descr="n252 Fb Thu Huong Pham">
            <a:extLst>
              <a:ext uri="{FF2B5EF4-FFF2-40B4-BE49-F238E27FC236}">
                <a16:creationId xmlns:a16="http://schemas.microsoft.com/office/drawing/2014/main" id="{97E58058-CE86-2A7C-2FF0-F16F6CE124EE}"/>
              </a:ext>
            </a:extLst>
          </p:cNvPr>
          <p:cNvSpPr txBox="1"/>
          <p:nvPr/>
        </p:nvSpPr>
        <p:spPr>
          <a:xfrm>
            <a:off x="808074" y="2187723"/>
            <a:ext cx="13248168" cy="610424"/>
          </a:xfrm>
          <a:prstGeom prst="rect">
            <a:avLst/>
          </a:prstGeom>
          <a:noFill/>
        </p:spPr>
        <p:txBody>
          <a:bodyPr wrap="square">
            <a:spAutoFit/>
          </a:bodyPr>
          <a:lstStyle/>
          <a:p>
            <a:pPr>
              <a:lnSpc>
                <a:spcPct val="115000"/>
              </a:lnSpc>
              <a:spcAft>
                <a:spcPts val="800"/>
              </a:spcAft>
            </a:pPr>
            <a:r>
              <a:rPr lang="en-US" sz="3200" kern="100" dirty="0" err="1">
                <a:latin typeface="Cambria" panose="02040503050406030204" pitchFamily="18" charset="0"/>
                <a:ea typeface="Cambria" panose="02040503050406030204" pitchFamily="18" charset="0"/>
                <a:cs typeface="Arial" panose="020B0604020202020204" pitchFamily="34" charset="0"/>
              </a:rPr>
              <a:t>Từ</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công</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thức</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Eisntein</a:t>
            </a:r>
            <a:r>
              <a:rPr lang="en-US" sz="3200" kern="100" dirty="0">
                <a:latin typeface="Cambria" panose="02040503050406030204" pitchFamily="18" charset="0"/>
                <a:ea typeface="Cambria" panose="02040503050406030204" pitchFamily="18" charset="0"/>
                <a:cs typeface="Arial" panose="020B0604020202020204" pitchFamily="34" charset="0"/>
              </a:rPr>
              <a:t> ta </a:t>
            </a:r>
            <a:r>
              <a:rPr lang="en-US" sz="3200" kern="100" dirty="0" err="1">
                <a:latin typeface="Cambria" panose="02040503050406030204" pitchFamily="18" charset="0"/>
                <a:ea typeface="Cambria" panose="02040503050406030204" pitchFamily="18" charset="0"/>
                <a:cs typeface="Arial" panose="020B0604020202020204" pitchFamily="34" charset="0"/>
              </a:rPr>
              <a:t>có</a:t>
            </a:r>
            <a:r>
              <a:rPr lang="en-US" sz="3200" kern="100" dirty="0">
                <a:latin typeface="Cambria" panose="02040503050406030204" pitchFamily="18" charset="0"/>
                <a:ea typeface="Cambria" panose="02040503050406030204" pitchFamily="18" charset="0"/>
                <a:cs typeface="Arial" panose="020B0604020202020204" pitchFamily="34" charset="0"/>
              </a:rPr>
              <a:t> đ</a:t>
            </a:r>
            <a:r>
              <a:rPr lang="vi-VN" sz="3200" kern="100" dirty="0" err="1">
                <a:effectLst/>
                <a:latin typeface="Cambria" panose="02040503050406030204" pitchFamily="18" charset="0"/>
                <a:ea typeface="Cambria" panose="02040503050406030204" pitchFamily="18" charset="0"/>
                <a:cs typeface="Arial" panose="020B0604020202020204" pitchFamily="34" charset="0"/>
              </a:rPr>
              <a:t>ộng</a:t>
            </a:r>
            <a:r>
              <a:rPr lang="vi-VN" sz="3200" kern="100" dirty="0">
                <a:effectLst/>
                <a:latin typeface="Cambria" panose="02040503050406030204" pitchFamily="18" charset="0"/>
                <a:ea typeface="Cambria" panose="02040503050406030204" pitchFamily="18" charset="0"/>
                <a:cs typeface="Arial" panose="020B0604020202020204" pitchFamily="34" charset="0"/>
              </a:rPr>
              <a:t> năng ban đầu cực đại của </a:t>
            </a:r>
            <a:r>
              <a:rPr lang="vi-VN" sz="3200" kern="100" dirty="0" err="1">
                <a:effectLst/>
                <a:latin typeface="Cambria" panose="02040503050406030204" pitchFamily="18" charset="0"/>
                <a:ea typeface="Cambria" panose="02040503050406030204" pitchFamily="18" charset="0"/>
                <a:cs typeface="Arial" panose="020B0604020202020204" pitchFamily="34" charset="0"/>
              </a:rPr>
              <a:t>electron</a:t>
            </a:r>
            <a:r>
              <a:rPr lang="vi-VN" sz="3200" kern="100" dirty="0">
                <a:effectLst/>
                <a:latin typeface="Cambria" panose="02040503050406030204" pitchFamily="18" charset="0"/>
                <a:ea typeface="Cambria" panose="02040503050406030204" pitchFamily="18" charset="0"/>
                <a:cs typeface="Arial" panose="020B0604020202020204" pitchFamily="34" charset="0"/>
              </a:rPr>
              <a:t> bằng: </a:t>
            </a:r>
            <a:endParaRPr lang="en-US" sz="3200" kern="100" dirty="0">
              <a:effectLst/>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2" name="Object 1" descr="n252 Fb Thu Huong Pham">
            <a:extLst>
              <a:ext uri="{FF2B5EF4-FFF2-40B4-BE49-F238E27FC236}">
                <a16:creationId xmlns:a16="http://schemas.microsoft.com/office/drawing/2014/main" id="{11979E3F-616F-2CF5-7038-E7B3517E6A69}"/>
              </a:ext>
            </a:extLst>
          </p:cNvPr>
          <p:cNvGraphicFramePr>
            <a:graphicFrameLocks noChangeAspect="1"/>
          </p:cNvGraphicFramePr>
          <p:nvPr>
            <p:extLst>
              <p:ext uri="{D42A27DB-BD31-4B8C-83A1-F6EECF244321}">
                <p14:modId xmlns:p14="http://schemas.microsoft.com/office/powerpoint/2010/main" val="4068484055"/>
              </p:ext>
            </p:extLst>
          </p:nvPr>
        </p:nvGraphicFramePr>
        <p:xfrm>
          <a:off x="5139069" y="2765766"/>
          <a:ext cx="4448684" cy="1167228"/>
        </p:xfrm>
        <a:graphic>
          <a:graphicData uri="http://schemas.openxmlformats.org/presentationml/2006/ole">
            <mc:AlternateContent xmlns:mc="http://schemas.openxmlformats.org/markup-compatibility/2006">
              <mc:Choice xmlns:v="urn:schemas-microsoft-com:vml" Requires="v">
                <p:oleObj name="Equation" r:id="rId3" imgW="1523880" imgH="393480" progId="Equation.DSMT4">
                  <p:embed/>
                </p:oleObj>
              </mc:Choice>
              <mc:Fallback>
                <p:oleObj name="Equation" r:id="rId3" imgW="1523880" imgH="393480" progId="Equation.DSMT4">
                  <p:embed/>
                  <p:pic>
                    <p:nvPicPr>
                      <p:cNvPr id="0" name=""/>
                      <p:cNvPicPr/>
                      <p:nvPr/>
                    </p:nvPicPr>
                    <p:blipFill>
                      <a:blip r:embed="rId4"/>
                      <a:stretch>
                        <a:fillRect/>
                      </a:stretch>
                    </p:blipFill>
                    <p:spPr>
                      <a:xfrm>
                        <a:off x="5139069" y="2765766"/>
                        <a:ext cx="4448684" cy="1167228"/>
                      </a:xfrm>
                      <a:prstGeom prst="rect">
                        <a:avLst/>
                      </a:prstGeom>
                    </p:spPr>
                  </p:pic>
                </p:oleObj>
              </mc:Fallback>
            </mc:AlternateContent>
          </a:graphicData>
        </a:graphic>
      </p:graphicFrame>
      <p:sp>
        <p:nvSpPr>
          <p:cNvPr id="10" name="TextBox 9" descr="n252 Fb Thu Huong Pham">
            <a:extLst>
              <a:ext uri="{FF2B5EF4-FFF2-40B4-BE49-F238E27FC236}">
                <a16:creationId xmlns:a16="http://schemas.microsoft.com/office/drawing/2014/main" id="{67BB67FF-7C17-C437-74EA-A7789A1F64CF}"/>
              </a:ext>
            </a:extLst>
          </p:cNvPr>
          <p:cNvSpPr txBox="1"/>
          <p:nvPr/>
        </p:nvSpPr>
        <p:spPr>
          <a:xfrm>
            <a:off x="808074" y="3830105"/>
            <a:ext cx="13248168" cy="2217017"/>
          </a:xfrm>
          <a:prstGeom prst="rect">
            <a:avLst/>
          </a:prstGeom>
          <a:noFill/>
        </p:spPr>
        <p:txBody>
          <a:bodyPr wrap="square">
            <a:spAutoFit/>
          </a:bodyPr>
          <a:lstStyle/>
          <a:p>
            <a:pPr marL="457200" indent="-457200" algn="just">
              <a:lnSpc>
                <a:spcPct val="150000"/>
              </a:lnSpc>
              <a:buFont typeface="Symbol" panose="05050102010706020507" pitchFamily="18" charset="2"/>
              <a:buChar char="Þ"/>
            </a:pPr>
            <a:r>
              <a:rPr lang="en-US" sz="3200" kern="100" dirty="0" err="1">
                <a:latin typeface="Cambria" panose="02040503050406030204" pitchFamily="18" charset="0"/>
                <a:ea typeface="Cambria" panose="02040503050406030204" pitchFamily="18" charset="0"/>
                <a:cs typeface="Arial" panose="020B0604020202020204" pitchFamily="34" charset="0"/>
              </a:rPr>
              <a:t>Động</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năng</a:t>
            </a:r>
            <a:r>
              <a:rPr lang="en-US" sz="3200" kern="100" dirty="0">
                <a:latin typeface="Cambria" panose="02040503050406030204" pitchFamily="18" charset="0"/>
                <a:ea typeface="Cambria" panose="02040503050406030204" pitchFamily="18" charset="0"/>
                <a:cs typeface="Arial" panose="020B0604020202020204" pitchFamily="34" charset="0"/>
              </a:rPr>
              <a:t> ban </a:t>
            </a:r>
            <a:r>
              <a:rPr lang="en-US" sz="3200" kern="100" dirty="0" err="1">
                <a:latin typeface="Cambria" panose="02040503050406030204" pitchFamily="18" charset="0"/>
                <a:ea typeface="Cambria" panose="02040503050406030204" pitchFamily="18" charset="0"/>
                <a:cs typeface="Arial" panose="020B0604020202020204" pitchFamily="34" charset="0"/>
              </a:rPr>
              <a:t>đầu</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cực</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đại</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của</a:t>
            </a:r>
            <a:r>
              <a:rPr lang="en-US" sz="3200" kern="100" dirty="0">
                <a:latin typeface="Cambria" panose="02040503050406030204" pitchFamily="18" charset="0"/>
                <a:ea typeface="Cambria" panose="02040503050406030204" pitchFamily="18" charset="0"/>
                <a:cs typeface="Arial" panose="020B0604020202020204" pitchFamily="34" charset="0"/>
              </a:rPr>
              <a:t> electron </a:t>
            </a:r>
            <a:r>
              <a:rPr lang="en-US" sz="3200" b="1" kern="100" dirty="0" err="1">
                <a:solidFill>
                  <a:srgbClr val="FF0000"/>
                </a:solidFill>
                <a:latin typeface="Cambria" panose="02040503050406030204" pitchFamily="18" charset="0"/>
                <a:ea typeface="Cambria" panose="02040503050406030204" pitchFamily="18" charset="0"/>
                <a:cs typeface="Arial" panose="020B0604020202020204" pitchFamily="34" charset="0"/>
              </a:rPr>
              <a:t>không</a:t>
            </a:r>
            <a:r>
              <a:rPr lang="en-US" sz="3200" b="1" kern="1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phụ</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thuộc</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vào</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cường</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độ</a:t>
            </a:r>
            <a:r>
              <a:rPr lang="en-US" sz="3200" kern="100" dirty="0">
                <a:latin typeface="Cambria" panose="02040503050406030204" pitchFamily="18" charset="0"/>
                <a:ea typeface="Cambria" panose="02040503050406030204" pitchFamily="18" charset="0"/>
                <a:cs typeface="Arial" panose="020B0604020202020204" pitchFamily="34" charset="0"/>
              </a:rPr>
              <a:t> chùm </a:t>
            </a:r>
            <a:r>
              <a:rPr lang="en-US" sz="3200" kern="100" dirty="0" err="1">
                <a:latin typeface="Cambria" panose="02040503050406030204" pitchFamily="18" charset="0"/>
                <a:ea typeface="Cambria" panose="02040503050406030204" pitchFamily="18" charset="0"/>
                <a:cs typeface="Arial" panose="020B0604020202020204" pitchFamily="34" charset="0"/>
              </a:rPr>
              <a:t>bức</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xạ</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điện</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từ</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kích</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thích</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mà</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chỉ</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b="1" kern="100" dirty="0" err="1">
                <a:solidFill>
                  <a:srgbClr val="FF0000"/>
                </a:solidFill>
                <a:latin typeface="Cambria" panose="02040503050406030204" pitchFamily="18" charset="0"/>
                <a:ea typeface="Cambria" panose="02040503050406030204" pitchFamily="18" charset="0"/>
                <a:cs typeface="Arial" panose="020B0604020202020204" pitchFamily="34" charset="0"/>
              </a:rPr>
              <a:t>phụ</a:t>
            </a:r>
            <a:r>
              <a:rPr lang="en-US" sz="3200" b="1" kern="1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200" b="1" kern="100" dirty="0" err="1">
                <a:solidFill>
                  <a:srgbClr val="FF0000"/>
                </a:solidFill>
                <a:latin typeface="Cambria" panose="02040503050406030204" pitchFamily="18" charset="0"/>
                <a:ea typeface="Cambria" panose="02040503050406030204" pitchFamily="18" charset="0"/>
                <a:cs typeface="Arial" panose="020B0604020202020204" pitchFamily="34" charset="0"/>
              </a:rPr>
              <a:t>thuộc</a:t>
            </a:r>
            <a:r>
              <a:rPr lang="en-US" sz="3200" b="1" kern="1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vào</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bước</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sóng</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kích</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thích</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và</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công</a:t>
            </a:r>
            <a:r>
              <a:rPr lang="en-US" sz="3200" kern="100" dirty="0">
                <a:latin typeface="Cambria" panose="02040503050406030204" pitchFamily="18" charset="0"/>
                <a:ea typeface="Cambria" panose="02040503050406030204" pitchFamily="18" charset="0"/>
                <a:cs typeface="Arial" panose="020B0604020202020204" pitchFamily="34" charset="0"/>
              </a:rPr>
              <a:t> </a:t>
            </a:r>
            <a:r>
              <a:rPr lang="en-US" sz="3200" kern="100" dirty="0" err="1">
                <a:latin typeface="Cambria" panose="02040503050406030204" pitchFamily="18" charset="0"/>
                <a:ea typeface="Cambria" panose="02040503050406030204" pitchFamily="18" charset="0"/>
                <a:cs typeface="Arial" panose="020B0604020202020204" pitchFamily="34" charset="0"/>
              </a:rPr>
              <a:t>thoát</a:t>
            </a:r>
            <a:r>
              <a:rPr lang="en-US" sz="3200" kern="100" dirty="0">
                <a:latin typeface="Cambria" panose="02040503050406030204" pitchFamily="18" charset="0"/>
                <a:ea typeface="Cambria" panose="02040503050406030204" pitchFamily="18" charset="0"/>
                <a:cs typeface="Arial" panose="020B0604020202020204" pitchFamily="34" charset="0"/>
              </a:rPr>
              <a:t> A </a:t>
            </a:r>
            <a:r>
              <a:rPr lang="en-US" sz="3200" kern="100" dirty="0" err="1">
                <a:latin typeface="Cambria" panose="02040503050406030204" pitchFamily="18" charset="0"/>
                <a:ea typeface="Cambria" panose="02040503050406030204" pitchFamily="18" charset="0"/>
                <a:cs typeface="Arial" panose="020B0604020202020204" pitchFamily="34" charset="0"/>
              </a:rPr>
              <a:t>của</a:t>
            </a:r>
            <a:r>
              <a:rPr lang="en-US" sz="3200" kern="100" dirty="0">
                <a:latin typeface="Cambria" panose="02040503050406030204" pitchFamily="18" charset="0"/>
                <a:ea typeface="Cambria" panose="02040503050406030204" pitchFamily="18" charset="0"/>
                <a:cs typeface="Arial" panose="020B0604020202020204" pitchFamily="34" charset="0"/>
              </a:rPr>
              <a:t> electron.</a:t>
            </a:r>
          </a:p>
        </p:txBody>
      </p:sp>
      <p:sp>
        <p:nvSpPr>
          <p:cNvPr id="16" name="TextBox 15" descr="n252 Fb Thu Huong Pham">
            <a:extLst>
              <a:ext uri="{FF2B5EF4-FFF2-40B4-BE49-F238E27FC236}">
                <a16:creationId xmlns:a16="http://schemas.microsoft.com/office/drawing/2014/main" id="{A44A0E2C-5577-5344-33FC-8F471041DA31}"/>
              </a:ext>
            </a:extLst>
          </p:cNvPr>
          <p:cNvSpPr txBox="1"/>
          <p:nvPr/>
        </p:nvSpPr>
        <p:spPr>
          <a:xfrm>
            <a:off x="941294" y="6364681"/>
            <a:ext cx="13238995" cy="1176732"/>
          </a:xfrm>
          <a:prstGeom prst="rect">
            <a:avLst/>
          </a:prstGeom>
          <a:noFill/>
        </p:spPr>
        <p:txBody>
          <a:bodyPr wrap="square">
            <a:spAutoFit/>
          </a:bodyPr>
          <a:lstStyle/>
          <a:p>
            <a:pPr algn="just">
              <a:lnSpc>
                <a:spcPct val="115000"/>
              </a:lnSpc>
              <a:spcAft>
                <a:spcPts val="800"/>
              </a:spcAft>
            </a:pPr>
            <a:r>
              <a:rPr lang="en-US" sz="3200" b="1"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Chú</a:t>
            </a:r>
            <a:r>
              <a:rPr lang="en-US" sz="3200" b="1" i="1" kern="100" dirty="0">
                <a:solidFill>
                  <a:srgbClr val="7030A0"/>
                </a:solidFill>
                <a:latin typeface="Cambria" panose="02040503050406030204" pitchFamily="18" charset="0"/>
                <a:ea typeface="Cambria" panose="02040503050406030204" pitchFamily="18" charset="0"/>
                <a:cs typeface="Arial" panose="020B0604020202020204" pitchFamily="34" charset="0"/>
              </a:rPr>
              <a:t> ý: </a:t>
            </a:r>
            <a:r>
              <a:rPr lang="en-US" sz="3200"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Công</a:t>
            </a:r>
            <a:r>
              <a:rPr lang="en-US" sz="3200" i="1" kern="10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3200"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thoát</a:t>
            </a:r>
            <a:r>
              <a:rPr lang="en-US" sz="3200" i="1" kern="100" dirty="0">
                <a:solidFill>
                  <a:srgbClr val="7030A0"/>
                </a:solidFill>
                <a:latin typeface="Cambria" panose="02040503050406030204" pitchFamily="18" charset="0"/>
                <a:ea typeface="Cambria" panose="02040503050406030204" pitchFamily="18" charset="0"/>
                <a:cs typeface="Arial" panose="020B0604020202020204" pitchFamily="34" charset="0"/>
              </a:rPr>
              <a:t> A </a:t>
            </a:r>
            <a:r>
              <a:rPr lang="en-US" sz="3200"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là</a:t>
            </a:r>
            <a:r>
              <a:rPr lang="en-US" sz="3200" i="1" kern="10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3200"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một</a:t>
            </a:r>
            <a:r>
              <a:rPr lang="en-US" sz="3200" i="1" kern="10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3200"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đại</a:t>
            </a:r>
            <a:r>
              <a:rPr lang="en-US" sz="3200" i="1" kern="10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3200"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lượng</a:t>
            </a:r>
            <a:r>
              <a:rPr lang="en-US" sz="3200" i="1" kern="10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3200"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phụ</a:t>
            </a:r>
            <a:r>
              <a:rPr lang="en-US" sz="3200" i="1" kern="10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3200"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thuộc</a:t>
            </a:r>
            <a:r>
              <a:rPr lang="en-US" sz="3200" i="1" kern="10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3200"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vào</a:t>
            </a:r>
            <a:r>
              <a:rPr lang="en-US" sz="3200" i="1" kern="10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3200"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bản</a:t>
            </a:r>
            <a:r>
              <a:rPr lang="en-US" sz="3200" i="1" kern="10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3200"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chất</a:t>
            </a:r>
            <a:r>
              <a:rPr lang="en-US" sz="3200" i="1" kern="10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3200"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kim</a:t>
            </a:r>
            <a:r>
              <a:rPr lang="en-US" sz="3200" i="1" kern="10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3200"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loại</a:t>
            </a:r>
            <a:r>
              <a:rPr lang="en-US" sz="3200" i="1" kern="10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3200"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được</a:t>
            </a:r>
            <a:r>
              <a:rPr lang="en-US" sz="3200" i="1" kern="10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3200"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chiếu</a:t>
            </a:r>
            <a:r>
              <a:rPr lang="en-US" sz="3200" i="1" kern="10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3200" i="1" kern="100" dirty="0" err="1">
                <a:solidFill>
                  <a:srgbClr val="7030A0"/>
                </a:solidFill>
                <a:latin typeface="Cambria" panose="02040503050406030204" pitchFamily="18" charset="0"/>
                <a:ea typeface="Cambria" panose="02040503050406030204" pitchFamily="18" charset="0"/>
                <a:cs typeface="Arial" panose="020B0604020202020204" pitchFamily="34" charset="0"/>
              </a:rPr>
              <a:t>vào</a:t>
            </a:r>
            <a:r>
              <a:rPr lang="en-US" sz="3200" i="1" kern="100" dirty="0">
                <a:solidFill>
                  <a:srgbClr val="7030A0"/>
                </a:solidFill>
                <a:latin typeface="Cambria" panose="02040503050406030204" pitchFamily="18" charset="0"/>
                <a:ea typeface="Cambria" panose="02040503050406030204" pitchFamily="18" charset="0"/>
                <a:cs typeface="Arial" panose="020B0604020202020204" pitchFamily="34" charset="0"/>
              </a:rPr>
              <a:t>.</a:t>
            </a:r>
          </a:p>
        </p:txBody>
      </p:sp>
      <p:sp>
        <p:nvSpPr>
          <p:cNvPr id="17" name="Arrow: Down 16" descr="n252 Fb Thu Huong Pham">
            <a:extLst>
              <a:ext uri="{FF2B5EF4-FFF2-40B4-BE49-F238E27FC236}">
                <a16:creationId xmlns:a16="http://schemas.microsoft.com/office/drawing/2014/main" id="{814C3932-4A47-13F5-07B5-60CB5691E75D}"/>
              </a:ext>
            </a:extLst>
          </p:cNvPr>
          <p:cNvSpPr/>
          <p:nvPr/>
        </p:nvSpPr>
        <p:spPr>
          <a:xfrm>
            <a:off x="2033236" y="1069771"/>
            <a:ext cx="336436" cy="1189335"/>
          </a:xfrm>
          <a:prstGeom prst="downArrow">
            <a:avLst>
              <a:gd name="adj1" fmla="val 50000"/>
              <a:gd name="adj2" fmla="val 146628"/>
            </a:avLst>
          </a:prstGeom>
          <a:solidFill>
            <a:schemeClr val="accent1">
              <a:lumMod val="20000"/>
              <a:lumOff val="80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descr="n252 Fb Thu Huong Pham">
            <a:extLst>
              <a:ext uri="{FF2B5EF4-FFF2-40B4-BE49-F238E27FC236}">
                <a16:creationId xmlns:a16="http://schemas.microsoft.com/office/drawing/2014/main" id="{190EA863-C903-35A2-5F39-6DE6B91916FC}"/>
              </a:ext>
            </a:extLst>
          </p:cNvPr>
          <p:cNvGrpSpPr/>
          <p:nvPr/>
        </p:nvGrpSpPr>
        <p:grpSpPr>
          <a:xfrm>
            <a:off x="808074" y="138117"/>
            <a:ext cx="2850776" cy="1131293"/>
            <a:chOff x="283192" y="726141"/>
            <a:chExt cx="2850776" cy="1694330"/>
          </a:xfrm>
          <a:solidFill>
            <a:schemeClr val="accent5">
              <a:lumMod val="40000"/>
              <a:lumOff val="60000"/>
            </a:schemeClr>
          </a:solidFill>
        </p:grpSpPr>
        <p:sp>
          <p:nvSpPr>
            <p:cNvPr id="19" name="Rectangle: Rounded Corners 18">
              <a:extLst>
                <a:ext uri="{FF2B5EF4-FFF2-40B4-BE49-F238E27FC236}">
                  <a16:creationId xmlns:a16="http://schemas.microsoft.com/office/drawing/2014/main" id="{DB93662E-F799-D09B-87D8-4DC174D6F7E8}"/>
                </a:ext>
              </a:extLst>
            </p:cNvPr>
            <p:cNvSpPr/>
            <p:nvPr/>
          </p:nvSpPr>
          <p:spPr>
            <a:xfrm>
              <a:off x="283192" y="726141"/>
              <a:ext cx="2850776" cy="1694330"/>
            </a:xfrm>
            <a:prstGeom prst="roundRect">
              <a:avLst/>
            </a:prstGeom>
            <a:gr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4C9F364E-37D5-9136-8BAB-483FF27C430C}"/>
                </a:ext>
              </a:extLst>
            </p:cNvPr>
            <p:cNvSpPr txBox="1"/>
            <p:nvPr/>
          </p:nvSpPr>
          <p:spPr>
            <a:xfrm>
              <a:off x="474518" y="1145891"/>
              <a:ext cx="2595282" cy="783623"/>
            </a:xfrm>
            <a:prstGeom prst="rect">
              <a:avLst/>
            </a:prstGeom>
            <a:grpFill/>
          </p:spPr>
          <p:txBody>
            <a:bodyPr wrap="square">
              <a:spAutoFit/>
            </a:bodyPr>
            <a:lstStyle/>
            <a:p>
              <a:r>
                <a:rPr lang="vi-VN" sz="2800" b="1" dirty="0">
                  <a:effectLst/>
                  <a:latin typeface="Cambria" panose="02040503050406030204" pitchFamily="18" charset="0"/>
                  <a:ea typeface="Cambria" panose="02040503050406030204" pitchFamily="18" charset="0"/>
                  <a:cs typeface="Cordia New" panose="020B0304020202020204" pitchFamily="34" charset="-34"/>
                </a:rPr>
                <a:t>GT </a:t>
              </a:r>
              <a:r>
                <a:rPr lang="vi-VN" sz="2800" b="1" dirty="0" err="1">
                  <a:effectLst/>
                  <a:latin typeface="Cambria" panose="02040503050406030204" pitchFamily="18" charset="0"/>
                  <a:ea typeface="Cambria" panose="02040503050406030204" pitchFamily="18" charset="0"/>
                  <a:cs typeface="Cordia New" panose="020B0304020202020204" pitchFamily="34" charset="-34"/>
                </a:rPr>
                <a:t>Địn</a:t>
              </a:r>
              <a:r>
                <a:rPr lang="en-US" sz="2800" b="1" dirty="0">
                  <a:effectLst/>
                  <a:latin typeface="Cambria" panose="02040503050406030204" pitchFamily="18" charset="0"/>
                  <a:ea typeface="Cambria" panose="02040503050406030204" pitchFamily="18" charset="0"/>
                  <a:cs typeface="Cordia New" panose="020B0304020202020204" pitchFamily="34" charset="-34"/>
                </a:rPr>
                <a:t>h </a:t>
              </a:r>
              <a:r>
                <a:rPr lang="en-US" sz="2800" b="1" dirty="0" err="1">
                  <a:effectLst/>
                  <a:latin typeface="Cambria" panose="02040503050406030204" pitchFamily="18" charset="0"/>
                  <a:ea typeface="Cambria" panose="02040503050406030204" pitchFamily="18" charset="0"/>
                  <a:cs typeface="Cordia New" panose="020B0304020202020204" pitchFamily="34" charset="-34"/>
                </a:rPr>
                <a:t>luật</a:t>
              </a:r>
              <a:r>
                <a:rPr lang="en-US" sz="2800" b="1" dirty="0">
                  <a:effectLst/>
                  <a:latin typeface="Cambria" panose="02040503050406030204" pitchFamily="18" charset="0"/>
                  <a:ea typeface="Cambria" panose="02040503050406030204" pitchFamily="18" charset="0"/>
                  <a:cs typeface="Cordia New" panose="020B0304020202020204" pitchFamily="34" charset="-34"/>
                </a:rPr>
                <a:t> 3</a:t>
              </a:r>
              <a:endParaRPr lang="en-US" sz="2800" b="1" dirty="0">
                <a:latin typeface="Cambria" panose="02040503050406030204" pitchFamily="18" charset="0"/>
                <a:ea typeface="Cambria" panose="02040503050406030204" pitchFamily="18" charset="0"/>
              </a:endParaRPr>
            </a:p>
          </p:txBody>
        </p:sp>
      </p:grpSp>
      <p:pic>
        <p:nvPicPr>
          <p:cNvPr id="21" name="Picture 9" descr="n252 Fb Thu Huong Pham">
            <a:extLst>
              <a:ext uri="{FF2B5EF4-FFF2-40B4-BE49-F238E27FC236}">
                <a16:creationId xmlns:a16="http://schemas.microsoft.com/office/drawing/2014/main" id="{79091F28-FEEB-B1C6-8ABB-6BC6CEA95A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83034" y="7126941"/>
            <a:ext cx="2447365" cy="110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20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6"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16000" r="-7000" b="-17000"/>
          </a:stretch>
        </a:blipFill>
        <a:effectLst/>
      </p:bgPr>
    </p:bg>
    <p:spTree>
      <p:nvGrpSpPr>
        <p:cNvPr id="1" name=""/>
        <p:cNvGrpSpPr/>
        <p:nvPr/>
      </p:nvGrpSpPr>
      <p:grpSpPr>
        <a:xfrm>
          <a:off x="0" y="0"/>
          <a:ext cx="0" cy="0"/>
          <a:chOff x="0" y="0"/>
          <a:chExt cx="0" cy="0"/>
        </a:xfrm>
      </p:grpSpPr>
      <p:sp>
        <p:nvSpPr>
          <p:cNvPr id="2" name="Rectangle 1" descr="n252 Fb Thu Huong Pham">
            <a:extLst>
              <a:ext uri="{FF2B5EF4-FFF2-40B4-BE49-F238E27FC236}">
                <a16:creationId xmlns:a16="http://schemas.microsoft.com/office/drawing/2014/main" id="{7ED1238A-0CAB-0EE3-4E08-986B5187237F}"/>
              </a:ext>
            </a:extLst>
          </p:cNvPr>
          <p:cNvSpPr/>
          <p:nvPr/>
        </p:nvSpPr>
        <p:spPr>
          <a:xfrm>
            <a:off x="941294" y="1004454"/>
            <a:ext cx="13689106" cy="77692"/>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descr="n252 Fb Thu Huong Pham">
            <a:extLst>
              <a:ext uri="{FF2B5EF4-FFF2-40B4-BE49-F238E27FC236}">
                <a16:creationId xmlns:a16="http://schemas.microsoft.com/office/drawing/2014/main" id="{1670C11A-2CF5-76B5-FDB0-75BBCCE5AA0A}"/>
              </a:ext>
            </a:extLst>
          </p:cNvPr>
          <p:cNvSpPr>
            <a:spLocks noChangeArrowheads="1"/>
          </p:cNvSpPr>
          <p:nvPr/>
        </p:nvSpPr>
        <p:spPr bwMode="auto">
          <a:xfrm>
            <a:off x="1875726" y="318883"/>
            <a:ext cx="118133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vi-VN" altLang="en-US" sz="4000" b="1" spc="300" dirty="0">
                <a:solidFill>
                  <a:schemeClr val="accent5"/>
                </a:solidFill>
                <a:latin typeface="Cambria" panose="02040503050406030204" pitchFamily="18" charset="0"/>
                <a:ea typeface="Cambria" panose="02040503050406030204" pitchFamily="18" charset="0"/>
                <a:cs typeface="Times New Roman" panose="02020603050405020304" pitchFamily="18" charset="0"/>
              </a:rPr>
              <a:t>THỰC HÀNH KHẢO SÁT DÒNG QUANG ĐIỆN</a:t>
            </a:r>
          </a:p>
        </p:txBody>
      </p:sp>
      <p:sp>
        <p:nvSpPr>
          <p:cNvPr id="4" name="Rectangle: Rounded Corners 3" descr="n252 Fb Thu Huong Pham">
            <a:extLst>
              <a:ext uri="{FF2B5EF4-FFF2-40B4-BE49-F238E27FC236}">
                <a16:creationId xmlns:a16="http://schemas.microsoft.com/office/drawing/2014/main" id="{F66C9D8C-D737-3EB6-66A4-2A175491BDAB}"/>
              </a:ext>
            </a:extLst>
          </p:cNvPr>
          <p:cNvSpPr/>
          <p:nvPr/>
        </p:nvSpPr>
        <p:spPr>
          <a:xfrm>
            <a:off x="717452" y="542813"/>
            <a:ext cx="872197" cy="689317"/>
          </a:xfrm>
          <a:prstGeom prst="roundRect">
            <a:avLst/>
          </a:prstGeom>
          <a:solidFill>
            <a:srgbClr val="FFFF0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n252 Fb Thu Huong Pham">
            <a:extLst>
              <a:ext uri="{FF2B5EF4-FFF2-40B4-BE49-F238E27FC236}">
                <a16:creationId xmlns:a16="http://schemas.microsoft.com/office/drawing/2014/main" id="{6A2D2D45-BA3F-AEE4-7788-1B7629F92A20}"/>
              </a:ext>
            </a:extLst>
          </p:cNvPr>
          <p:cNvSpPr txBox="1"/>
          <p:nvPr/>
        </p:nvSpPr>
        <p:spPr>
          <a:xfrm>
            <a:off x="909210" y="547123"/>
            <a:ext cx="774758" cy="707886"/>
          </a:xfrm>
          <a:prstGeom prst="rect">
            <a:avLst/>
          </a:prstGeom>
          <a:noFill/>
        </p:spPr>
        <p:txBody>
          <a:bodyPr wrap="square" rtlCol="0">
            <a:spAutoFit/>
          </a:bodyPr>
          <a:lstStyle/>
          <a:p>
            <a:r>
              <a:rPr lang="en-US" sz="4000" dirty="0">
                <a:solidFill>
                  <a:schemeClr val="accent5"/>
                </a:solidFill>
                <a:latin typeface="Cambria" panose="02040503050406030204" pitchFamily="18" charset="0"/>
                <a:ea typeface="Cambria" panose="02040503050406030204" pitchFamily="18" charset="0"/>
              </a:rPr>
              <a:t>V</a:t>
            </a:r>
          </a:p>
        </p:txBody>
      </p:sp>
      <p:sp>
        <p:nvSpPr>
          <p:cNvPr id="7" name="TextBox 6" descr="n252 Fb Thu Huong Pham">
            <a:extLst>
              <a:ext uri="{FF2B5EF4-FFF2-40B4-BE49-F238E27FC236}">
                <a16:creationId xmlns:a16="http://schemas.microsoft.com/office/drawing/2014/main" id="{002EEBD2-2B7A-8062-6327-01E9D8AEB077}"/>
              </a:ext>
            </a:extLst>
          </p:cNvPr>
          <p:cNvSpPr txBox="1"/>
          <p:nvPr/>
        </p:nvSpPr>
        <p:spPr>
          <a:xfrm>
            <a:off x="309282" y="1766690"/>
            <a:ext cx="7539790" cy="5355312"/>
          </a:xfrm>
          <a:prstGeom prst="rect">
            <a:avLst/>
          </a:prstGeom>
          <a:noFill/>
        </p:spPr>
        <p:txBody>
          <a:bodyPr wrap="square">
            <a:spAutoFit/>
          </a:bodyPr>
          <a:lstStyle/>
          <a:p>
            <a:pPr lvl="0" algn="ctr">
              <a:lnSpc>
                <a:spcPct val="150000"/>
              </a:lnSpc>
              <a:buClr>
                <a:srgbClr val="000000"/>
              </a:buClr>
              <a:buSzPts val="1300"/>
              <a:tabLst>
                <a:tab pos="90170" algn="l"/>
              </a:tabLst>
            </a:pPr>
            <a:r>
              <a:rPr lang="en-US" sz="3600" b="1" dirty="0">
                <a:solidFill>
                  <a:schemeClr val="accent5"/>
                </a:solidFill>
                <a:effectLst/>
                <a:latin typeface="Cambria" panose="02040503050406030204" pitchFamily="18" charset="0"/>
                <a:ea typeface="Cambria" panose="02040503050406030204" pitchFamily="18" charset="0"/>
                <a:cs typeface="Arial" panose="020B0604020202020204" pitchFamily="34" charset="0"/>
              </a:rPr>
              <a:t>DỤNG CỤ</a:t>
            </a:r>
          </a:p>
          <a:p>
            <a:pPr marL="357188" lvl="0" indent="-357188" algn="just">
              <a:buClr>
                <a:srgbClr val="000000"/>
              </a:buClr>
              <a:buSzPts val="1300"/>
              <a:tabLst>
                <a:tab pos="90170" algn="l"/>
              </a:tabLst>
            </a:pPr>
            <a:r>
              <a:rPr lang="en-US" sz="3200" b="1" dirty="0">
                <a:solidFill>
                  <a:srgbClr val="1F1F1F"/>
                </a:solidFill>
                <a:effectLst/>
                <a:latin typeface="Cambria" panose="02040503050406030204" pitchFamily="18" charset="0"/>
                <a:ea typeface="Cambria" panose="02040503050406030204" pitchFamily="18" charset="0"/>
                <a:cs typeface="Arial" panose="020B0604020202020204" pitchFamily="34" charset="0"/>
              </a:rPr>
              <a:t>1. </a:t>
            </a:r>
            <a:r>
              <a:rPr lang="en-US" sz="3200" dirty="0" err="1">
                <a:solidFill>
                  <a:srgbClr val="1F1F1F"/>
                </a:solidFill>
                <a:effectLst/>
                <a:latin typeface="Cambria" panose="02040503050406030204" pitchFamily="18" charset="0"/>
                <a:ea typeface="Cambria" panose="02040503050406030204" pitchFamily="18" charset="0"/>
                <a:cs typeface="Arial" panose="020B0604020202020204" pitchFamily="34" charset="0"/>
              </a:rPr>
              <a:t>Tế</a:t>
            </a:r>
            <a:r>
              <a:rPr lang="en-US" sz="3200" dirty="0">
                <a:solidFill>
                  <a:srgbClr val="1F1F1F"/>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1F1F1F"/>
                </a:solidFill>
                <a:effectLst/>
                <a:latin typeface="Cambria" panose="02040503050406030204" pitchFamily="18" charset="0"/>
                <a:ea typeface="Cambria" panose="02040503050406030204" pitchFamily="18" charset="0"/>
                <a:cs typeface="Arial" panose="020B0604020202020204" pitchFamily="34" charset="0"/>
              </a:rPr>
              <a:t>bào</a:t>
            </a:r>
            <a:r>
              <a:rPr lang="en-US" sz="3200" dirty="0">
                <a:solidFill>
                  <a:srgbClr val="1F1F1F"/>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1F1F1F"/>
                </a:solidFill>
                <a:effectLst/>
                <a:latin typeface="Cambria" panose="02040503050406030204" pitchFamily="18" charset="0"/>
                <a:ea typeface="Cambria" panose="02040503050406030204" pitchFamily="18" charset="0"/>
                <a:cs typeface="Arial" panose="020B0604020202020204" pitchFamily="34" charset="0"/>
              </a:rPr>
              <a:t>quang</a:t>
            </a:r>
            <a:r>
              <a:rPr lang="en-US" sz="3200" dirty="0">
                <a:solidFill>
                  <a:srgbClr val="1F1F1F"/>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1F1F1F"/>
                </a:solidFill>
                <a:effectLst/>
                <a:latin typeface="Cambria" panose="02040503050406030204" pitchFamily="18" charset="0"/>
                <a:ea typeface="Cambria" panose="02040503050406030204" pitchFamily="18" charset="0"/>
                <a:cs typeface="Arial" panose="020B0604020202020204" pitchFamily="34" charset="0"/>
              </a:rPr>
              <a:t>điện</a:t>
            </a:r>
            <a:endPar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p>
            <a:pPr marL="357188" lvl="0" indent="-357188" algn="just">
              <a:buClr>
                <a:srgbClr val="000000"/>
              </a:buClr>
              <a:buSzPts val="1300"/>
              <a:tabLst>
                <a:tab pos="90170" algn="l"/>
              </a:tabLst>
            </a:pPr>
            <a:r>
              <a:rPr lang="vi-VN" sz="3200" b="1" dirty="0">
                <a:solidFill>
                  <a:srgbClr val="1F1F1F"/>
                </a:solidFill>
                <a:effectLst/>
                <a:latin typeface="Cambria" panose="02040503050406030204" pitchFamily="18" charset="0"/>
                <a:ea typeface="Cambria" panose="02040503050406030204" pitchFamily="18" charset="0"/>
                <a:cs typeface="Arial" panose="020B0604020202020204" pitchFamily="34" charset="0"/>
              </a:rPr>
              <a:t>2. </a:t>
            </a:r>
            <a:r>
              <a:rPr lang="en-US" sz="3200" dirty="0" err="1">
                <a:solidFill>
                  <a:srgbClr val="1F1F1F"/>
                </a:solidFill>
                <a:effectLst/>
                <a:latin typeface="Cambria" panose="02040503050406030204" pitchFamily="18" charset="0"/>
                <a:ea typeface="Cambria" panose="02040503050406030204" pitchFamily="18" charset="0"/>
                <a:cs typeface="Arial" panose="020B0604020202020204" pitchFamily="34" charset="0"/>
              </a:rPr>
              <a:t>Nguồn</a:t>
            </a:r>
            <a:r>
              <a:rPr lang="en-US" sz="3200" dirty="0">
                <a:solidFill>
                  <a:srgbClr val="1F1F1F"/>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1F1F1F"/>
                </a:solidFill>
                <a:effectLst/>
                <a:latin typeface="Cambria" panose="02040503050406030204" pitchFamily="18" charset="0"/>
                <a:ea typeface="Cambria" panose="02040503050406030204" pitchFamily="18" charset="0"/>
                <a:cs typeface="Arial" panose="020B0604020202020204" pitchFamily="34" charset="0"/>
              </a:rPr>
              <a:t>sáng</a:t>
            </a:r>
            <a:r>
              <a:rPr lang="en-US" sz="3200" dirty="0">
                <a:solidFill>
                  <a:srgbClr val="1F1F1F"/>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1F1F1F"/>
                </a:solidFill>
                <a:effectLst/>
                <a:latin typeface="Cambria" panose="02040503050406030204" pitchFamily="18" charset="0"/>
                <a:ea typeface="Cambria" panose="02040503050406030204" pitchFamily="18" charset="0"/>
                <a:cs typeface="Arial" panose="020B0604020202020204" pitchFamily="34" charset="0"/>
              </a:rPr>
              <a:t>đơn</a:t>
            </a:r>
            <a:r>
              <a:rPr lang="en-US" sz="3200" dirty="0">
                <a:solidFill>
                  <a:srgbClr val="1F1F1F"/>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1F1F1F"/>
                </a:solidFill>
                <a:effectLst/>
                <a:latin typeface="Cambria" panose="02040503050406030204" pitchFamily="18" charset="0"/>
                <a:ea typeface="Cambria" panose="02040503050406030204" pitchFamily="18" charset="0"/>
                <a:cs typeface="Arial" panose="020B0604020202020204" pitchFamily="34" charset="0"/>
              </a:rPr>
              <a:t>sắc</a:t>
            </a:r>
            <a:r>
              <a:rPr lang="en-US" sz="3200" dirty="0">
                <a:solidFill>
                  <a:srgbClr val="1F1F1F"/>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1F1F1F"/>
                </a:solidFill>
                <a:effectLst/>
                <a:latin typeface="Cambria" panose="02040503050406030204" pitchFamily="18" charset="0"/>
                <a:ea typeface="Cambria" panose="02040503050406030204" pitchFamily="18" charset="0"/>
                <a:cs typeface="Arial" panose="020B0604020202020204" pitchFamily="34" charset="0"/>
              </a:rPr>
              <a:t>đèn</a:t>
            </a:r>
            <a:r>
              <a:rPr lang="en-US" sz="3200" dirty="0">
                <a:solidFill>
                  <a:srgbClr val="1F1F1F"/>
                </a:solidFill>
                <a:effectLst/>
                <a:latin typeface="Cambria" panose="02040503050406030204" pitchFamily="18" charset="0"/>
                <a:ea typeface="Cambria" panose="02040503050406030204" pitchFamily="18" charset="0"/>
                <a:cs typeface="Arial" panose="020B0604020202020204" pitchFamily="34" charset="0"/>
              </a:rPr>
              <a:t> LED </a:t>
            </a:r>
            <a:r>
              <a:rPr lang="en-US" sz="3200" dirty="0" err="1">
                <a:solidFill>
                  <a:srgbClr val="1F1F1F"/>
                </a:solidFill>
                <a:effectLst/>
                <a:latin typeface="Cambria" panose="02040503050406030204" pitchFamily="18" charset="0"/>
                <a:ea typeface="Cambria" panose="02040503050406030204" pitchFamily="18" charset="0"/>
                <a:cs typeface="Arial" panose="020B0604020202020204" pitchFamily="34" charset="0"/>
              </a:rPr>
              <a:t>đỏ</a:t>
            </a:r>
            <a:r>
              <a:rPr lang="en-US" sz="3200" dirty="0">
                <a:solidFill>
                  <a:srgbClr val="1F1F1F"/>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1F1F1F"/>
                </a:solidFill>
                <a:effectLst/>
                <a:latin typeface="Cambria" panose="02040503050406030204" pitchFamily="18" charset="0"/>
                <a:ea typeface="Cambria" panose="02040503050406030204" pitchFamily="18" charset="0"/>
                <a:cs typeface="Arial" panose="020B0604020202020204" pitchFamily="34" charset="0"/>
              </a:rPr>
              <a:t>lục</a:t>
            </a:r>
            <a:r>
              <a:rPr lang="en-US" sz="3200" dirty="0">
                <a:solidFill>
                  <a:srgbClr val="1F1F1F"/>
                </a:solidFill>
                <a:effectLst/>
                <a:latin typeface="Cambria" panose="02040503050406030204" pitchFamily="18" charset="0"/>
                <a:ea typeface="Cambria" panose="02040503050406030204" pitchFamily="18" charset="0"/>
                <a:cs typeface="Arial" panose="020B0604020202020204" pitchFamily="34" charset="0"/>
              </a:rPr>
              <a:t>, lam)</a:t>
            </a:r>
            <a:endParaRPr lang="vi-VN" sz="3200" dirty="0">
              <a:solidFill>
                <a:srgbClr val="1F1F1F"/>
              </a:solidFill>
              <a:effectLst/>
              <a:latin typeface="Cambria" panose="02040503050406030204" pitchFamily="18" charset="0"/>
              <a:ea typeface="Cambria" panose="02040503050406030204" pitchFamily="18" charset="0"/>
              <a:cs typeface="Arial" panose="020B0604020202020204" pitchFamily="34" charset="0"/>
            </a:endParaRPr>
          </a:p>
          <a:p>
            <a:pPr marL="357188" lvl="0" indent="-357188" algn="just">
              <a:buClr>
                <a:srgbClr val="000000"/>
              </a:buClr>
              <a:buSzPts val="1300"/>
              <a:tabLst>
                <a:tab pos="90170" algn="l"/>
              </a:tabLst>
            </a:pPr>
            <a:r>
              <a:rPr lang="vi-VN" sz="3200" b="1" dirty="0">
                <a:solidFill>
                  <a:srgbClr val="1F1F1F"/>
                </a:solidFill>
                <a:latin typeface="Cambria" panose="02040503050406030204" pitchFamily="18" charset="0"/>
                <a:ea typeface="Cambria" panose="02040503050406030204" pitchFamily="18" charset="0"/>
                <a:cs typeface="Arial" panose="020B0604020202020204" pitchFamily="34" charset="0"/>
              </a:rPr>
              <a:t>3. </a:t>
            </a:r>
            <a:r>
              <a:rPr lang="vi-VN" sz="3200" dirty="0">
                <a:solidFill>
                  <a:srgbClr val="1F1F1F"/>
                </a:solidFill>
                <a:latin typeface="Cambria" panose="02040503050406030204" pitchFamily="18" charset="0"/>
                <a:ea typeface="Cambria" panose="02040503050406030204" pitchFamily="18" charset="0"/>
                <a:cs typeface="Arial" panose="020B0604020202020204" pitchFamily="34" charset="0"/>
              </a:rPr>
              <a:t>Hộp chân đế tích hợp gắn các thiết bị: công tắc; đui đèn; biến trở; bộ chuyển đổi nguồn điện </a:t>
            </a:r>
            <a:endParaRPr lang="en-US" sz="3200" dirty="0">
              <a:solidFill>
                <a:srgbClr val="1F1F1F"/>
              </a:solidFill>
              <a:latin typeface="Cambria" panose="02040503050406030204" pitchFamily="18" charset="0"/>
              <a:ea typeface="Cambria" panose="02040503050406030204" pitchFamily="18" charset="0"/>
              <a:cs typeface="Arial" panose="020B0604020202020204" pitchFamily="34" charset="0"/>
            </a:endParaRPr>
          </a:p>
          <a:p>
            <a:pPr marL="357188" lvl="0" indent="-357188" algn="just">
              <a:buClr>
                <a:srgbClr val="000000"/>
              </a:buClr>
              <a:buSzPts val="1300"/>
              <a:tabLst>
                <a:tab pos="90170" algn="l"/>
              </a:tabLst>
            </a:pPr>
            <a:r>
              <a:rPr lang="vi-VN" sz="3200" b="1" dirty="0">
                <a:solidFill>
                  <a:srgbClr val="1F1F1F"/>
                </a:solidFill>
                <a:effectLst/>
                <a:latin typeface="Cambria" panose="02040503050406030204" pitchFamily="18" charset="0"/>
                <a:ea typeface="Cambria" panose="02040503050406030204" pitchFamily="18" charset="0"/>
                <a:cs typeface="Arial" panose="020B0604020202020204" pitchFamily="34" charset="0"/>
              </a:rPr>
              <a:t>4. </a:t>
            </a:r>
            <a:r>
              <a:rPr lang="en-US" sz="3200" dirty="0" err="1">
                <a:solidFill>
                  <a:srgbClr val="1F1F1F"/>
                </a:solidFill>
                <a:effectLst/>
                <a:latin typeface="Cambria" panose="02040503050406030204" pitchFamily="18" charset="0"/>
                <a:ea typeface="Cambria" panose="02040503050406030204" pitchFamily="18" charset="0"/>
                <a:cs typeface="Arial" panose="020B0604020202020204" pitchFamily="34" charset="0"/>
              </a:rPr>
              <a:t>Vôn</a:t>
            </a:r>
            <a:r>
              <a:rPr lang="en-US" sz="3200" dirty="0">
                <a:solidFill>
                  <a:srgbClr val="1F1F1F"/>
                </a:solidFill>
                <a:effectLst/>
                <a:latin typeface="Cambria" panose="02040503050406030204" pitchFamily="18" charset="0"/>
                <a:ea typeface="Cambria" panose="02040503050406030204" pitchFamily="18" charset="0"/>
                <a:cs typeface="Arial" panose="020B0604020202020204" pitchFamily="34" charset="0"/>
              </a:rPr>
              <a:t> </a:t>
            </a:r>
            <a:r>
              <a:rPr lang="vi-VN" sz="3200" dirty="0">
                <a:solidFill>
                  <a:srgbClr val="1F1F1F"/>
                </a:solidFill>
                <a:effectLst/>
                <a:latin typeface="Cambria" panose="02040503050406030204" pitchFamily="18" charset="0"/>
                <a:ea typeface="Cambria" panose="02040503050406030204" pitchFamily="18" charset="0"/>
                <a:cs typeface="Arial" panose="020B0604020202020204" pitchFamily="34" charset="0"/>
              </a:rPr>
              <a:t>kế, </a:t>
            </a:r>
            <a:r>
              <a:rPr lang="en-US" sz="3200" dirty="0" err="1">
                <a:solidFill>
                  <a:srgbClr val="1F1F1F"/>
                </a:solidFill>
                <a:effectLst/>
                <a:latin typeface="Cambria" panose="02040503050406030204" pitchFamily="18" charset="0"/>
                <a:ea typeface="Cambria" panose="02040503050406030204" pitchFamily="18" charset="0"/>
                <a:cs typeface="Arial" panose="020B0604020202020204" pitchFamily="34" charset="0"/>
              </a:rPr>
              <a:t>Ampe</a:t>
            </a:r>
            <a:r>
              <a:rPr lang="en-US" sz="3200" dirty="0">
                <a:solidFill>
                  <a:srgbClr val="1F1F1F"/>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1F1F1F"/>
                </a:solidFill>
                <a:effectLst/>
                <a:latin typeface="Cambria" panose="02040503050406030204" pitchFamily="18" charset="0"/>
                <a:ea typeface="Cambria" panose="02040503050406030204" pitchFamily="18" charset="0"/>
                <a:cs typeface="Arial" panose="020B0604020202020204" pitchFamily="34" charset="0"/>
              </a:rPr>
              <a:t>kế</a:t>
            </a:r>
            <a:endPar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p>
            <a:pPr marL="357188" lvl="0" indent="-357188" algn="just">
              <a:buClr>
                <a:srgbClr val="000000"/>
              </a:buClr>
              <a:buSzPts val="1300"/>
              <a:tabLst>
                <a:tab pos="90170" algn="l"/>
              </a:tabLst>
            </a:pPr>
            <a:r>
              <a:rPr lang="vi-VN" sz="3200" b="1" dirty="0">
                <a:solidFill>
                  <a:srgbClr val="1F1F1F"/>
                </a:solidFill>
                <a:effectLst/>
                <a:latin typeface="Cambria" panose="02040503050406030204" pitchFamily="18" charset="0"/>
                <a:ea typeface="Cambria" panose="02040503050406030204" pitchFamily="18" charset="0"/>
                <a:cs typeface="Arial" panose="020B0604020202020204" pitchFamily="34" charset="0"/>
              </a:rPr>
              <a:t>5. </a:t>
            </a:r>
            <a:r>
              <a:rPr lang="vi-VN" sz="3200" dirty="0">
                <a:solidFill>
                  <a:srgbClr val="1F1F1F"/>
                </a:solidFill>
                <a:effectLst/>
                <a:latin typeface="Cambria" panose="02040503050406030204" pitchFamily="18" charset="0"/>
                <a:ea typeface="Cambria" panose="02040503050406030204" pitchFamily="18" charset="0"/>
                <a:cs typeface="Arial" panose="020B0604020202020204" pitchFamily="34" charset="0"/>
              </a:rPr>
              <a:t>Dây</a:t>
            </a:r>
            <a:r>
              <a:rPr lang="en-US" sz="3200" dirty="0">
                <a:solidFill>
                  <a:srgbClr val="1F1F1F"/>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1F1F1F"/>
                </a:solidFill>
                <a:effectLst/>
                <a:latin typeface="Cambria" panose="02040503050406030204" pitchFamily="18" charset="0"/>
                <a:ea typeface="Cambria" panose="02040503050406030204" pitchFamily="18" charset="0"/>
                <a:cs typeface="Arial" panose="020B0604020202020204" pitchFamily="34" charset="0"/>
              </a:rPr>
              <a:t>nối</a:t>
            </a:r>
            <a:r>
              <a:rPr lang="en-US" sz="3200" dirty="0">
                <a:solidFill>
                  <a:srgbClr val="1F1F1F"/>
                </a:solidFill>
                <a:effectLst/>
                <a:latin typeface="Cambria" panose="02040503050406030204" pitchFamily="18" charset="0"/>
                <a:ea typeface="Cambria" panose="02040503050406030204" pitchFamily="18" charset="0"/>
                <a:cs typeface="Arial" panose="020B0604020202020204" pitchFamily="34" charset="0"/>
              </a:rPr>
              <a:t> </a:t>
            </a:r>
          </a:p>
          <a:p>
            <a:pPr marL="357188" lvl="0" indent="-357188" algn="just">
              <a:buClr>
                <a:srgbClr val="000000"/>
              </a:buClr>
              <a:buSzPts val="1300"/>
              <a:tabLst>
                <a:tab pos="90170" algn="l"/>
              </a:tabLst>
            </a:pPr>
            <a:r>
              <a:rPr lang="en-US" sz="3200" b="1" dirty="0">
                <a:solidFill>
                  <a:srgbClr val="1F1F1F"/>
                </a:solidFill>
                <a:latin typeface="Cambria" panose="02040503050406030204" pitchFamily="18" charset="0"/>
                <a:ea typeface="Cambria" panose="02040503050406030204" pitchFamily="18" charset="0"/>
                <a:cs typeface="Arial" panose="020B0604020202020204" pitchFamily="34" charset="0"/>
              </a:rPr>
              <a:t>6. </a:t>
            </a:r>
            <a:r>
              <a:rPr lang="en-US" sz="3200" dirty="0" err="1">
                <a:solidFill>
                  <a:srgbClr val="1F1F1F"/>
                </a:solidFill>
                <a:latin typeface="Cambria" panose="02040503050406030204" pitchFamily="18" charset="0"/>
                <a:ea typeface="Cambria" panose="02040503050406030204" pitchFamily="18" charset="0"/>
                <a:cs typeface="Arial" panose="020B0604020202020204" pitchFamily="34" charset="0"/>
              </a:rPr>
              <a:t>Dây</a:t>
            </a:r>
            <a:r>
              <a:rPr lang="en-US" sz="3200" dirty="0">
                <a:solidFill>
                  <a:srgbClr val="1F1F1F"/>
                </a:solidFill>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1F1F1F"/>
                </a:solidFill>
                <a:latin typeface="Cambria" panose="02040503050406030204" pitchFamily="18" charset="0"/>
                <a:ea typeface="Cambria" panose="02040503050406030204" pitchFamily="18" charset="0"/>
                <a:cs typeface="Arial" panose="020B0604020202020204" pitchFamily="34" charset="0"/>
              </a:rPr>
              <a:t>nối</a:t>
            </a:r>
            <a:r>
              <a:rPr lang="en-US" sz="3200" dirty="0">
                <a:solidFill>
                  <a:srgbClr val="1F1F1F"/>
                </a:solidFill>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1F1F1F"/>
                </a:solidFill>
                <a:latin typeface="Cambria" panose="02040503050406030204" pitchFamily="18" charset="0"/>
                <a:ea typeface="Cambria" panose="02040503050406030204" pitchFamily="18" charset="0"/>
                <a:cs typeface="Arial" panose="020B0604020202020204" pitchFamily="34" charset="0"/>
              </a:rPr>
              <a:t>với</a:t>
            </a:r>
            <a:r>
              <a:rPr lang="en-US" sz="3200" dirty="0">
                <a:solidFill>
                  <a:srgbClr val="1F1F1F"/>
                </a:solidFill>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1F1F1F"/>
                </a:solidFill>
                <a:latin typeface="Cambria" panose="02040503050406030204" pitchFamily="18" charset="0"/>
                <a:ea typeface="Cambria" panose="02040503050406030204" pitchFamily="18" charset="0"/>
                <a:cs typeface="Arial" panose="020B0604020202020204" pitchFamily="34" charset="0"/>
              </a:rPr>
              <a:t>nguồn</a:t>
            </a:r>
            <a:r>
              <a:rPr lang="en-US" sz="3200" dirty="0">
                <a:solidFill>
                  <a:srgbClr val="1F1F1F"/>
                </a:solidFill>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1F1F1F"/>
                </a:solidFill>
                <a:latin typeface="Cambria" panose="02040503050406030204" pitchFamily="18" charset="0"/>
                <a:ea typeface="Cambria" panose="02040503050406030204" pitchFamily="18" charset="0"/>
                <a:cs typeface="Arial" panose="020B0604020202020204" pitchFamily="34" charset="0"/>
              </a:rPr>
              <a:t>điện</a:t>
            </a:r>
            <a:r>
              <a:rPr lang="en-US" sz="3200" dirty="0">
                <a:solidFill>
                  <a:srgbClr val="1F1F1F"/>
                </a:solidFill>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1F1F1F"/>
                </a:solidFill>
                <a:latin typeface="Cambria" panose="02040503050406030204" pitchFamily="18" charset="0"/>
                <a:ea typeface="Cambria" panose="02040503050406030204" pitchFamily="18" charset="0"/>
                <a:cs typeface="Arial" panose="020B0604020202020204" pitchFamily="34" charset="0"/>
              </a:rPr>
              <a:t>xoay</a:t>
            </a:r>
            <a:r>
              <a:rPr lang="en-US" sz="3200" dirty="0">
                <a:solidFill>
                  <a:srgbClr val="1F1F1F"/>
                </a:solidFill>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1F1F1F"/>
                </a:solidFill>
                <a:latin typeface="Cambria" panose="02040503050406030204" pitchFamily="18" charset="0"/>
                <a:ea typeface="Cambria" panose="02040503050406030204" pitchFamily="18" charset="0"/>
                <a:cs typeface="Arial" panose="020B0604020202020204" pitchFamily="34" charset="0"/>
              </a:rPr>
              <a:t>chiều</a:t>
            </a:r>
            <a:endPar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p:txBody>
      </p:sp>
      <p:pic>
        <p:nvPicPr>
          <p:cNvPr id="8" name="Hình ảnh 1" descr="n252 Fb Thu Huong Pham">
            <a:extLst>
              <a:ext uri="{FF2B5EF4-FFF2-40B4-BE49-F238E27FC236}">
                <a16:creationId xmlns:a16="http://schemas.microsoft.com/office/drawing/2014/main" id="{CEADE263-74C1-E648-28DC-0395C2BEA36B}"/>
              </a:ext>
            </a:extLst>
          </p:cNvPr>
          <p:cNvPicPr>
            <a:picLocks noChangeAspect="1"/>
          </p:cNvPicPr>
          <p:nvPr/>
        </p:nvPicPr>
        <p:blipFill rotWithShape="1">
          <a:blip r:embed="rId3">
            <a:extLst>
              <a:ext uri="{28A0092B-C50C-407E-A947-70E740481C1C}">
                <a14:useLocalDpi xmlns:a14="http://schemas.microsoft.com/office/drawing/2010/main" val="0"/>
              </a:ext>
            </a:extLst>
          </a:blip>
          <a:srcRect r="2799"/>
          <a:stretch/>
        </p:blipFill>
        <p:spPr>
          <a:xfrm>
            <a:off x="8165432" y="1463852"/>
            <a:ext cx="6155686" cy="6244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072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17000" r="-13000" b="-17000"/>
          </a:stretch>
        </a:blipFill>
        <a:effectLst/>
      </p:bgPr>
    </p:bg>
    <p:spTree>
      <p:nvGrpSpPr>
        <p:cNvPr id="1" name=""/>
        <p:cNvGrpSpPr/>
        <p:nvPr/>
      </p:nvGrpSpPr>
      <p:grpSpPr>
        <a:xfrm>
          <a:off x="0" y="0"/>
          <a:ext cx="0" cy="0"/>
          <a:chOff x="0" y="0"/>
          <a:chExt cx="0" cy="0"/>
        </a:xfrm>
      </p:grpSpPr>
      <p:grpSp>
        <p:nvGrpSpPr>
          <p:cNvPr id="10" name="Group 9" descr="n252 Fb Thu Huong Pham">
            <a:extLst>
              <a:ext uri="{FF2B5EF4-FFF2-40B4-BE49-F238E27FC236}">
                <a16:creationId xmlns:a16="http://schemas.microsoft.com/office/drawing/2014/main" id="{5D69F56A-01CC-8FB0-3B5E-D274FF815441}"/>
              </a:ext>
            </a:extLst>
          </p:cNvPr>
          <p:cNvGrpSpPr/>
          <p:nvPr/>
        </p:nvGrpSpPr>
        <p:grpSpPr>
          <a:xfrm>
            <a:off x="201706" y="890924"/>
            <a:ext cx="7939958" cy="4464424"/>
            <a:chOff x="201706" y="890924"/>
            <a:chExt cx="7939958" cy="4763820"/>
          </a:xfrm>
        </p:grpSpPr>
        <p:pic>
          <p:nvPicPr>
            <p:cNvPr id="18438" name="Picture 1">
              <a:extLst>
                <a:ext uri="{FF2B5EF4-FFF2-40B4-BE49-F238E27FC236}">
                  <a16:creationId xmlns:a16="http://schemas.microsoft.com/office/drawing/2014/main" id="{3BA2FC78-AAA8-3973-D90A-EB083306700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1706" y="890924"/>
              <a:ext cx="7939958" cy="45147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2CE24D2-966D-B149-154B-4BF18F30CD29}"/>
                </a:ext>
              </a:extLst>
            </p:cNvPr>
            <p:cNvSpPr txBox="1"/>
            <p:nvPr/>
          </p:nvSpPr>
          <p:spPr>
            <a:xfrm>
              <a:off x="2456329" y="5193079"/>
              <a:ext cx="2743200" cy="461665"/>
            </a:xfrm>
            <a:prstGeom prst="rect">
              <a:avLst/>
            </a:prstGeom>
            <a:noFill/>
          </p:spPr>
          <p:txBody>
            <a:bodyPr wrap="square" rtlCol="0">
              <a:spAutoFit/>
            </a:bodyPr>
            <a:lstStyle/>
            <a:p>
              <a:pPr algn="ctr"/>
              <a:r>
                <a:rPr lang="en-US" sz="2400" b="1" dirty="0" err="1">
                  <a:solidFill>
                    <a:srgbClr val="002060"/>
                  </a:solidFill>
                  <a:latin typeface="Arial (Body)"/>
                </a:rPr>
                <a:t>Màu</a:t>
              </a:r>
              <a:r>
                <a:rPr lang="en-US" sz="2400" b="1" dirty="0">
                  <a:solidFill>
                    <a:srgbClr val="002060"/>
                  </a:solidFill>
                  <a:latin typeface="Arial (Body)"/>
                </a:rPr>
                <a:t> lam</a:t>
              </a:r>
            </a:p>
          </p:txBody>
        </p:sp>
      </p:grpSp>
      <p:grpSp>
        <p:nvGrpSpPr>
          <p:cNvPr id="11" name="Group 10" descr="n252 Fb Thu Huong Pham">
            <a:extLst>
              <a:ext uri="{FF2B5EF4-FFF2-40B4-BE49-F238E27FC236}">
                <a16:creationId xmlns:a16="http://schemas.microsoft.com/office/drawing/2014/main" id="{9C334FE9-027B-D2C0-CAD3-97DDBC04CB34}"/>
              </a:ext>
            </a:extLst>
          </p:cNvPr>
          <p:cNvGrpSpPr/>
          <p:nvPr/>
        </p:nvGrpSpPr>
        <p:grpSpPr>
          <a:xfrm>
            <a:off x="7483052" y="941294"/>
            <a:ext cx="7147348" cy="4414054"/>
            <a:chOff x="7483052" y="941294"/>
            <a:chExt cx="7147348" cy="4695256"/>
          </a:xfrm>
        </p:grpSpPr>
        <p:pic>
          <p:nvPicPr>
            <p:cNvPr id="18437" name="Picture 2">
              <a:extLst>
                <a:ext uri="{FF2B5EF4-FFF2-40B4-BE49-F238E27FC236}">
                  <a16:creationId xmlns:a16="http://schemas.microsoft.com/office/drawing/2014/main" id="{A7A2EF50-2778-A3B8-2FFA-9C85D9490B3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83052" y="941294"/>
              <a:ext cx="7147348" cy="44644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B86F2D-771E-471D-3B89-D2B888A8D300}"/>
                </a:ext>
              </a:extLst>
            </p:cNvPr>
            <p:cNvSpPr txBox="1"/>
            <p:nvPr/>
          </p:nvSpPr>
          <p:spPr>
            <a:xfrm>
              <a:off x="9439835" y="5174885"/>
              <a:ext cx="2743200" cy="461665"/>
            </a:xfrm>
            <a:prstGeom prst="rect">
              <a:avLst/>
            </a:prstGeom>
            <a:noFill/>
          </p:spPr>
          <p:txBody>
            <a:bodyPr wrap="square" rtlCol="0">
              <a:spAutoFit/>
            </a:bodyPr>
            <a:lstStyle/>
            <a:p>
              <a:pPr algn="ctr"/>
              <a:r>
                <a:rPr lang="en-US" sz="2400" b="1" dirty="0" err="1">
                  <a:solidFill>
                    <a:srgbClr val="002060"/>
                  </a:solidFill>
                  <a:latin typeface="Arial (Body)"/>
                </a:rPr>
                <a:t>Màu</a:t>
              </a:r>
              <a:r>
                <a:rPr lang="en-US" sz="2400" b="1" dirty="0">
                  <a:solidFill>
                    <a:srgbClr val="002060"/>
                  </a:solidFill>
                  <a:latin typeface="Arial (Body)"/>
                </a:rPr>
                <a:t> </a:t>
              </a:r>
              <a:r>
                <a:rPr lang="en-US" sz="2400" b="1" dirty="0" err="1">
                  <a:solidFill>
                    <a:srgbClr val="002060"/>
                  </a:solidFill>
                  <a:latin typeface="Arial (Body)"/>
                </a:rPr>
                <a:t>lục</a:t>
              </a:r>
              <a:endParaRPr lang="en-US" sz="2400" b="1" dirty="0">
                <a:solidFill>
                  <a:srgbClr val="002060"/>
                </a:solidFill>
                <a:latin typeface="Arial (Body)"/>
              </a:endParaRPr>
            </a:p>
          </p:txBody>
        </p:sp>
      </p:grpSp>
      <p:sp>
        <p:nvSpPr>
          <p:cNvPr id="5" name="TextBox 4" descr="n252 Fb Thu Huong Pham">
            <a:extLst>
              <a:ext uri="{FF2B5EF4-FFF2-40B4-BE49-F238E27FC236}">
                <a16:creationId xmlns:a16="http://schemas.microsoft.com/office/drawing/2014/main" id="{EEFE3E1A-AE4F-9E58-F83E-665D3B028463}"/>
              </a:ext>
            </a:extLst>
          </p:cNvPr>
          <p:cNvSpPr txBox="1"/>
          <p:nvPr/>
        </p:nvSpPr>
        <p:spPr>
          <a:xfrm>
            <a:off x="826464" y="5313546"/>
            <a:ext cx="12983666" cy="2875659"/>
          </a:xfrm>
          <a:prstGeom prst="rect">
            <a:avLst/>
          </a:prstGeom>
          <a:noFill/>
        </p:spPr>
        <p:txBody>
          <a:bodyPr wrap="square">
            <a:spAutoFit/>
          </a:bodyPr>
          <a:lstStyle/>
          <a:p>
            <a:pPr algn="just">
              <a:lnSpc>
                <a:spcPct val="115000"/>
              </a:lnSpc>
            </a:pPr>
            <a:r>
              <a:rPr lang="en-US" sz="3200" dirty="0" err="1">
                <a:effectLst/>
                <a:latin typeface="Cambria" panose="02040503050406030204" pitchFamily="18" charset="0"/>
                <a:ea typeface="Cambria" panose="02040503050406030204" pitchFamily="18" charset="0"/>
                <a:cs typeface="Times New Roman" panose="02020603050405020304" pitchFamily="18" charset="0"/>
              </a:rPr>
              <a:t>Đường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đăc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trưng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Vôn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Ampe</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ứng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với</a:t>
            </a:r>
            <a:r>
              <a:rPr lang="en-US" sz="3200" dirty="0">
                <a:effectLst/>
                <a:latin typeface="Cambria" panose="02040503050406030204" pitchFamily="18" charset="0"/>
                <a:ea typeface="Cambria" panose="02040503050406030204" pitchFamily="18" charset="0"/>
                <a:cs typeface="Times New Roman" panose="02020603050405020304" pitchFamily="18" charset="0"/>
              </a:rPr>
              <a:t> 2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trường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khác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nhau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cường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độ</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xạ</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từ</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dạng</a:t>
            </a:r>
            <a:r>
              <a:rPr lang="en-US" sz="3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giống</a:t>
            </a:r>
            <a:r>
              <a:rPr lang="en-US" sz="3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nhau</a:t>
            </a:r>
            <a:r>
              <a:rPr lang="en-US" sz="3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cùng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bắt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đầu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từ</a:t>
            </a:r>
            <a:r>
              <a:rPr lang="en-US" sz="3200" dirty="0">
                <a:effectLst/>
                <a:latin typeface="Cambria" panose="02040503050406030204" pitchFamily="18" charset="0"/>
                <a:ea typeface="Cambria" panose="02040503050406030204" pitchFamily="18" charset="0"/>
                <a:cs typeface="Times New Roman" panose="02020603050405020304" pitchFamily="18" charset="0"/>
              </a:rPr>
              <a:t> U</a:t>
            </a:r>
            <a:r>
              <a:rPr lang="en-US" sz="3200" baseline="-25000" dirty="0">
                <a:effectLst/>
                <a:latin typeface="Cambria" panose="02040503050406030204" pitchFamily="18" charset="0"/>
                <a:ea typeface="Cambria" panose="02040503050406030204" pitchFamily="18" charset="0"/>
                <a:cs typeface="Times New Roman" panose="02020603050405020304" pitchFamily="18" charset="0"/>
              </a:rPr>
              <a:t>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tuy</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nhiên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dòng</a:t>
            </a:r>
            <a:r>
              <a:rPr lang="en-US" sz="3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quang</a:t>
            </a:r>
            <a:r>
              <a:rPr lang="en-US" sz="3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điện</a:t>
            </a:r>
            <a:r>
              <a:rPr lang="en-US" sz="3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bão</a:t>
            </a:r>
            <a:r>
              <a:rPr lang="en-US" sz="3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hòa</a:t>
            </a:r>
            <a:r>
              <a:rPr lang="en-US" sz="3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2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đường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đặc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trưng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khác</a:t>
            </a:r>
            <a:r>
              <a:rPr lang="en-US" sz="3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nhau</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endParaRPr>
          </a:p>
          <a:p>
            <a:pPr algn="just">
              <a:lnSpc>
                <a:spcPct val="115000"/>
              </a:lnSpc>
            </a:pP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Cường</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độ</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bức</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xạ</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càng</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cao</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thì</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đăc</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trưng</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Vôn</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Ampe</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có</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dòng</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bão</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hòa</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càng</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lớn</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và</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ngược</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lại</a:t>
            </a:r>
            <a:r>
              <a:rPr lang="en-US" sz="32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b="1" i="1" dirty="0">
              <a:solidFill>
                <a:srgbClr val="00B050"/>
              </a:solidFill>
              <a:effectLst/>
              <a:latin typeface="Cambria" panose="02040503050406030204" pitchFamily="18" charset="0"/>
              <a:ea typeface="Cambria" panose="02040503050406030204" pitchFamily="18" charset="0"/>
            </a:endParaRPr>
          </a:p>
        </p:txBody>
      </p:sp>
      <p:sp>
        <p:nvSpPr>
          <p:cNvPr id="7" name="TextBox 6" descr="n252 Fb Thu Huong Pham">
            <a:extLst>
              <a:ext uri="{FF2B5EF4-FFF2-40B4-BE49-F238E27FC236}">
                <a16:creationId xmlns:a16="http://schemas.microsoft.com/office/drawing/2014/main" id="{C87D7CF0-F7B2-AE9D-A6FA-B158AF229C8E}"/>
              </a:ext>
            </a:extLst>
          </p:cNvPr>
          <p:cNvSpPr txBox="1"/>
          <p:nvPr/>
        </p:nvSpPr>
        <p:spPr>
          <a:xfrm>
            <a:off x="4867836" y="101034"/>
            <a:ext cx="5880376" cy="646331"/>
          </a:xfrm>
          <a:prstGeom prst="rect">
            <a:avLst/>
          </a:prstGeom>
          <a:solidFill>
            <a:schemeClr val="accent4">
              <a:lumMod val="20000"/>
              <a:lumOff val="80000"/>
            </a:schemeClr>
          </a:solidFill>
          <a:ln>
            <a:solidFill>
              <a:schemeClr val="tx1"/>
            </a:solidFill>
          </a:ln>
        </p:spPr>
        <p:txBody>
          <a:bodyPr wrap="square">
            <a:spAutoFit/>
          </a:bodyPr>
          <a:lstStyle/>
          <a:p>
            <a:r>
              <a:rPr lang="en-US" sz="3600"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3600"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đăc</a:t>
            </a:r>
            <a:r>
              <a:rPr lang="en-US" sz="3600"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trưng</a:t>
            </a:r>
            <a:r>
              <a:rPr lang="en-US" sz="3600"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Vôn</a:t>
            </a:r>
            <a:r>
              <a:rPr lang="en-US" sz="3600"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Ampe</a:t>
            </a:r>
            <a:r>
              <a:rPr lang="en-US" sz="3600"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dirty="0">
              <a:solidFill>
                <a:srgbClr val="00B050"/>
              </a:solidFill>
              <a:latin typeface="Cambria" panose="02040503050406030204" pitchFamily="18" charset="0"/>
              <a:ea typeface="Cambria" panose="02040503050406030204" pitchFamily="18" charset="0"/>
            </a:endParaRPr>
          </a:p>
        </p:txBody>
      </p:sp>
      <p:sp>
        <p:nvSpPr>
          <p:cNvPr id="9" name="TextBox 8" descr="n252 Fb Thu Huong Pham">
            <a:extLst>
              <a:ext uri="{FF2B5EF4-FFF2-40B4-BE49-F238E27FC236}">
                <a16:creationId xmlns:a16="http://schemas.microsoft.com/office/drawing/2014/main" id="{B284D9A9-E427-FAAD-CE90-2111735496D3}"/>
              </a:ext>
            </a:extLst>
          </p:cNvPr>
          <p:cNvSpPr txBox="1"/>
          <p:nvPr/>
        </p:nvSpPr>
        <p:spPr>
          <a:xfrm>
            <a:off x="732335" y="341560"/>
            <a:ext cx="884430" cy="584775"/>
          </a:xfrm>
          <a:prstGeom prst="rect">
            <a:avLst/>
          </a:prstGeom>
          <a:noFill/>
        </p:spPr>
        <p:txBody>
          <a:bodyPr wrap="square">
            <a:spAutoFit/>
          </a:bodyPr>
          <a:lstStyle/>
          <a:p>
            <a:r>
              <a:rPr lang="en-US" sz="3200" dirty="0">
                <a:effectLst/>
                <a:latin typeface="Cambria" panose="02040503050406030204" pitchFamily="18" charset="0"/>
                <a:ea typeface="Cambria" panose="02040503050406030204" pitchFamily="18" charset="0"/>
              </a:rPr>
              <a:t>2</a:t>
            </a:r>
            <a:r>
              <a:rPr lang="vi-VN" sz="3200" dirty="0">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1508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17000" r="-10000" b="-17000"/>
          </a:stretch>
        </a:blipFill>
        <a:effectLst/>
      </p:bgPr>
    </p:bg>
    <p:spTree>
      <p:nvGrpSpPr>
        <p:cNvPr id="1" name=""/>
        <p:cNvGrpSpPr/>
        <p:nvPr/>
      </p:nvGrpSpPr>
      <p:grpSpPr>
        <a:xfrm>
          <a:off x="0" y="0"/>
          <a:ext cx="0" cy="0"/>
          <a:chOff x="0" y="0"/>
          <a:chExt cx="0" cy="0"/>
        </a:xfrm>
      </p:grpSpPr>
      <p:sp>
        <p:nvSpPr>
          <p:cNvPr id="3" name="TextBox 2" descr="n252 Fb Thu Huong Pham">
            <a:extLst>
              <a:ext uri="{FF2B5EF4-FFF2-40B4-BE49-F238E27FC236}">
                <a16:creationId xmlns:a16="http://schemas.microsoft.com/office/drawing/2014/main" id="{503E9441-9FE9-828B-341E-EDE9FC866F9E}"/>
              </a:ext>
            </a:extLst>
          </p:cNvPr>
          <p:cNvSpPr txBox="1"/>
          <p:nvPr/>
        </p:nvSpPr>
        <p:spPr>
          <a:xfrm>
            <a:off x="1133104" y="1023622"/>
            <a:ext cx="6302524" cy="1743041"/>
          </a:xfrm>
          <a:prstGeom prst="rect">
            <a:avLst/>
          </a:prstGeom>
          <a:noFill/>
        </p:spPr>
        <p:txBody>
          <a:bodyPr wrap="square">
            <a:spAutoFit/>
          </a:bodyPr>
          <a:lstStyle/>
          <a:p>
            <a:pPr algn="just">
              <a:lnSpc>
                <a:spcPct val="115000"/>
              </a:lnSpc>
            </a:pPr>
            <a:r>
              <a:rPr lang="en-US" sz="3200" b="1"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3. </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U</a:t>
            </a:r>
            <a:r>
              <a:rPr lang="en-US" sz="3200" baseline="-250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h</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bước</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sóng</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khác</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nhau</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solidFill>
                <a:schemeClr val="tx1">
                  <a:lumMod val="95000"/>
                  <a:lumOff val="5000"/>
                </a:schemeClr>
              </a:solidFill>
              <a:effectLst/>
              <a:latin typeface="Cambria" panose="02040503050406030204" pitchFamily="18" charset="0"/>
              <a:ea typeface="Cambria" panose="02040503050406030204" pitchFamily="18" charset="0"/>
            </a:endParaRPr>
          </a:p>
          <a:p>
            <a:pPr marL="273050" algn="just">
              <a:lnSpc>
                <a:spcPct val="115000"/>
              </a:lnSpc>
            </a:pP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Đối</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ánh</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sáng</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lục</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U</a:t>
            </a:r>
            <a:r>
              <a:rPr lang="en-US" sz="3200" baseline="-250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h</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0,5V</a:t>
            </a:r>
            <a:endParaRPr lang="en-US" sz="3200" dirty="0">
              <a:solidFill>
                <a:schemeClr val="tx1">
                  <a:lumMod val="95000"/>
                  <a:lumOff val="5000"/>
                </a:schemeClr>
              </a:solidFill>
              <a:effectLst/>
              <a:latin typeface="Cambria" panose="02040503050406030204" pitchFamily="18" charset="0"/>
              <a:ea typeface="Cambria" panose="02040503050406030204" pitchFamily="18" charset="0"/>
            </a:endParaRPr>
          </a:p>
          <a:p>
            <a:pPr marL="273050" algn="just">
              <a:lnSpc>
                <a:spcPct val="115000"/>
              </a:lnSpc>
            </a:pP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Đối</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ánh</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sáng</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lam: U</a:t>
            </a:r>
            <a:r>
              <a:rPr lang="en-US" sz="3200" baseline="-250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h</a:t>
            </a:r>
            <a:r>
              <a:rPr lang="en-US" sz="3200" dirty="0">
                <a:solidFill>
                  <a:schemeClr val="tx1">
                    <a:lumMod val="95000"/>
                    <a:lumOff val="5000"/>
                  </a:schemeClr>
                </a:solidFill>
                <a:effectLst/>
                <a:latin typeface="Cambria" panose="02040503050406030204" pitchFamily="18" charset="0"/>
                <a:ea typeface="Cambria" panose="02040503050406030204" pitchFamily="18" charset="0"/>
                <a:cs typeface="Times New Roman" panose="02020603050405020304" pitchFamily="18" charset="0"/>
              </a:rPr>
              <a:t>= 0,8V</a:t>
            </a:r>
            <a:endParaRPr lang="en-US" sz="3200" dirty="0">
              <a:solidFill>
                <a:schemeClr val="tx1">
                  <a:lumMod val="95000"/>
                  <a:lumOff val="5000"/>
                </a:schemeClr>
              </a:solidFill>
              <a:effectLst/>
              <a:latin typeface="Cambria" panose="02040503050406030204" pitchFamily="18" charset="0"/>
              <a:ea typeface="Cambria" panose="02040503050406030204" pitchFamily="18" charset="0"/>
            </a:endParaRPr>
          </a:p>
        </p:txBody>
      </p:sp>
      <p:graphicFrame>
        <p:nvGraphicFramePr>
          <p:cNvPr id="4" name="Table 3" descr="n252 Fb Thu Huong Pham">
            <a:extLst>
              <a:ext uri="{FF2B5EF4-FFF2-40B4-BE49-F238E27FC236}">
                <a16:creationId xmlns:a16="http://schemas.microsoft.com/office/drawing/2014/main" id="{7D8E68F4-8C26-17C8-CEB3-DCD7F3999521}"/>
              </a:ext>
            </a:extLst>
          </p:cNvPr>
          <p:cNvGraphicFramePr>
            <a:graphicFrameLocks noGrp="1"/>
          </p:cNvGraphicFramePr>
          <p:nvPr>
            <p:extLst>
              <p:ext uri="{D42A27DB-BD31-4B8C-83A1-F6EECF244321}">
                <p14:modId xmlns:p14="http://schemas.microsoft.com/office/powerpoint/2010/main" val="1788854958"/>
              </p:ext>
            </p:extLst>
          </p:nvPr>
        </p:nvGraphicFramePr>
        <p:xfrm>
          <a:off x="9345705" y="1344464"/>
          <a:ext cx="4585446" cy="5769026"/>
        </p:xfrm>
        <a:graphic>
          <a:graphicData uri="http://schemas.openxmlformats.org/drawingml/2006/table">
            <a:tbl>
              <a:tblPr firstRow="1" firstCol="1" bandRow="1">
                <a:tableStyleId>{9DCAF9ED-07DC-4A11-8D7F-57B35C25682E}</a:tableStyleId>
              </a:tblPr>
              <a:tblGrid>
                <a:gridCol w="1528482">
                  <a:extLst>
                    <a:ext uri="{9D8B030D-6E8A-4147-A177-3AD203B41FA5}">
                      <a16:colId xmlns:a16="http://schemas.microsoft.com/office/drawing/2014/main" val="853429713"/>
                    </a:ext>
                  </a:extLst>
                </a:gridCol>
                <a:gridCol w="1528482">
                  <a:extLst>
                    <a:ext uri="{9D8B030D-6E8A-4147-A177-3AD203B41FA5}">
                      <a16:colId xmlns:a16="http://schemas.microsoft.com/office/drawing/2014/main" val="4170479816"/>
                    </a:ext>
                  </a:extLst>
                </a:gridCol>
                <a:gridCol w="1528482">
                  <a:extLst>
                    <a:ext uri="{9D8B030D-6E8A-4147-A177-3AD203B41FA5}">
                      <a16:colId xmlns:a16="http://schemas.microsoft.com/office/drawing/2014/main" val="3799395195"/>
                    </a:ext>
                  </a:extLst>
                </a:gridCol>
              </a:tblGrid>
              <a:tr h="908884">
                <a:tc>
                  <a:txBody>
                    <a:bodyPr/>
                    <a:lstStyle/>
                    <a:p>
                      <a:pPr algn="ctr">
                        <a:lnSpc>
                          <a:spcPct val="115000"/>
                        </a:lnSpc>
                      </a:pPr>
                      <a:r>
                        <a:rPr lang="en-US" sz="3200" b="0" dirty="0">
                          <a:solidFill>
                            <a:schemeClr val="tx1"/>
                          </a:solidFill>
                          <a:effectLst/>
                          <a:latin typeface="Cambria" panose="02040503050406030204" pitchFamily="18" charset="0"/>
                          <a:ea typeface="Cambria" panose="02040503050406030204" pitchFamily="18" charset="0"/>
                        </a:rPr>
                        <a:t>STT</a:t>
                      </a:r>
                    </a:p>
                  </a:txBody>
                  <a:tcPr marL="68580" marR="68580" marT="0" marB="0" anchor="ctr"/>
                </a:tc>
                <a:tc>
                  <a:txBody>
                    <a:bodyPr/>
                    <a:lstStyle/>
                    <a:p>
                      <a:pPr algn="ctr">
                        <a:lnSpc>
                          <a:spcPct val="115000"/>
                        </a:lnSpc>
                      </a:pPr>
                      <a:endParaRPr lang="en-US" sz="3200" dirty="0">
                        <a:solidFill>
                          <a:schemeClr val="tx1"/>
                        </a:solidFill>
                        <a:effectLst/>
                        <a:latin typeface="Cambria" panose="02040503050406030204" pitchFamily="18" charset="0"/>
                        <a:ea typeface="Cambria" panose="02040503050406030204" pitchFamily="18" charset="0"/>
                      </a:endParaRPr>
                    </a:p>
                  </a:txBody>
                  <a:tcPr marL="68580" marR="68580" marT="0" marB="0" anchor="ctr"/>
                </a:tc>
                <a:tc>
                  <a:txBody>
                    <a:bodyPr/>
                    <a:lstStyle/>
                    <a:p>
                      <a:pPr algn="ctr">
                        <a:lnSpc>
                          <a:spcPct val="115000"/>
                        </a:lnSpc>
                      </a:pPr>
                      <a:endParaRPr lang="en-US" sz="3200" dirty="0">
                        <a:solidFill>
                          <a:schemeClr val="tx1"/>
                        </a:solidFill>
                        <a:effectLst/>
                        <a:latin typeface="Cambria" panose="02040503050406030204" pitchFamily="18" charset="0"/>
                        <a:ea typeface="Cambria" panose="02040503050406030204" pitchFamily="18" charset="0"/>
                      </a:endParaRPr>
                    </a:p>
                  </a:txBody>
                  <a:tcPr marL="68580" marR="68580" marT="0" marB="0" anchor="ctr"/>
                </a:tc>
                <a:extLst>
                  <a:ext uri="{0D108BD9-81ED-4DB2-BD59-A6C34878D82A}">
                    <a16:rowId xmlns:a16="http://schemas.microsoft.com/office/drawing/2014/main" val="2594842268"/>
                  </a:ext>
                </a:extLst>
              </a:tr>
              <a:tr h="694306">
                <a:tc>
                  <a:txBody>
                    <a:bodyPr/>
                    <a:lstStyle/>
                    <a:p>
                      <a:pPr algn="ctr">
                        <a:lnSpc>
                          <a:spcPct val="115000"/>
                        </a:lnSpc>
                      </a:pPr>
                      <a:r>
                        <a:rPr lang="en-US" sz="3200" b="0" dirty="0">
                          <a:solidFill>
                            <a:schemeClr val="tx1"/>
                          </a:solidFill>
                          <a:effectLst/>
                          <a:latin typeface="Cambria" panose="02040503050406030204" pitchFamily="18" charset="0"/>
                          <a:ea typeface="Cambria" panose="02040503050406030204" pitchFamily="18" charset="0"/>
                        </a:rPr>
                        <a:t>1</a:t>
                      </a:r>
                    </a:p>
                  </a:txBody>
                  <a:tcPr marL="68580" marR="68580" marT="0" marB="0" anchor="ctr"/>
                </a:tc>
                <a:tc>
                  <a:txBody>
                    <a:bodyPr/>
                    <a:lstStyle/>
                    <a:p>
                      <a:pPr marL="0" algn="ctr" defTabSz="1097280" rtl="0" eaLnBrk="1" latinLnBrk="0" hangingPunct="1">
                        <a:lnSpc>
                          <a:spcPct val="115000"/>
                        </a:lnSpc>
                      </a:pPr>
                      <a:r>
                        <a:rPr lang="vi-VN" sz="3200" b="0" kern="1200" dirty="0">
                          <a:solidFill>
                            <a:schemeClr val="tx1"/>
                          </a:solidFill>
                          <a:effectLst/>
                          <a:latin typeface="Cambria" panose="02040503050406030204" pitchFamily="18" charset="0"/>
                          <a:ea typeface="Cambria" panose="02040503050406030204" pitchFamily="18" charset="0"/>
                          <a:cs typeface="+mn-cs"/>
                        </a:rPr>
                        <a:t>-0,8</a:t>
                      </a:r>
                      <a:endParaRPr lang="en-US" sz="3200" b="0" kern="1200" dirty="0">
                        <a:solidFill>
                          <a:schemeClr val="tx1"/>
                        </a:solidFill>
                        <a:effectLst/>
                        <a:latin typeface="Cambria" panose="02040503050406030204" pitchFamily="18" charset="0"/>
                        <a:ea typeface="Cambria" panose="02040503050406030204" pitchFamily="18" charset="0"/>
                        <a:cs typeface="+mn-cs"/>
                      </a:endParaRPr>
                    </a:p>
                  </a:txBody>
                  <a:tcPr marL="68580" marR="68580" marT="0" marB="0" anchor="ctr"/>
                </a:tc>
                <a:tc>
                  <a:txBody>
                    <a:bodyPr/>
                    <a:lstStyle/>
                    <a:p>
                      <a:pPr marL="0" algn="ctr" defTabSz="1097280" rtl="0" eaLnBrk="1" latinLnBrk="0" hangingPunct="1">
                        <a:lnSpc>
                          <a:spcPct val="115000"/>
                        </a:lnSpc>
                      </a:pPr>
                      <a:r>
                        <a:rPr lang="en-US" sz="3200" b="0" kern="1200" dirty="0">
                          <a:solidFill>
                            <a:schemeClr val="tx1"/>
                          </a:solidFill>
                          <a:effectLst/>
                          <a:latin typeface="Cambria" panose="02040503050406030204" pitchFamily="18" charset="0"/>
                          <a:ea typeface="Cambria" panose="02040503050406030204" pitchFamily="18" charset="0"/>
                          <a:cs typeface="+mn-cs"/>
                        </a:rPr>
                        <a:t>0,</a:t>
                      </a:r>
                      <a:r>
                        <a:rPr lang="vi-VN" sz="3200" b="0" kern="1200" dirty="0">
                          <a:solidFill>
                            <a:schemeClr val="tx1"/>
                          </a:solidFill>
                          <a:effectLst/>
                          <a:latin typeface="Cambria" panose="02040503050406030204" pitchFamily="18" charset="0"/>
                          <a:ea typeface="Cambria" panose="02040503050406030204" pitchFamily="18" charset="0"/>
                          <a:cs typeface="+mn-cs"/>
                        </a:rPr>
                        <a:t>0</a:t>
                      </a:r>
                      <a:endParaRPr lang="en-US" sz="3200" b="0" kern="1200" dirty="0">
                        <a:solidFill>
                          <a:schemeClr val="tx1"/>
                        </a:solidFill>
                        <a:effectLst/>
                        <a:latin typeface="Cambria" panose="02040503050406030204" pitchFamily="18" charset="0"/>
                        <a:ea typeface="Cambria" panose="02040503050406030204" pitchFamily="18" charset="0"/>
                        <a:cs typeface="+mn-cs"/>
                      </a:endParaRPr>
                    </a:p>
                  </a:txBody>
                  <a:tcPr marL="68580" marR="68580" marT="0" marB="0" anchor="ctr"/>
                </a:tc>
                <a:extLst>
                  <a:ext uri="{0D108BD9-81ED-4DB2-BD59-A6C34878D82A}">
                    <a16:rowId xmlns:a16="http://schemas.microsoft.com/office/drawing/2014/main" val="4199950104"/>
                  </a:ext>
                </a:extLst>
              </a:tr>
              <a:tr h="694306">
                <a:tc>
                  <a:txBody>
                    <a:bodyPr/>
                    <a:lstStyle/>
                    <a:p>
                      <a:pPr algn="ctr">
                        <a:lnSpc>
                          <a:spcPct val="115000"/>
                        </a:lnSpc>
                      </a:pPr>
                      <a:r>
                        <a:rPr lang="en-US" sz="3200" b="0" dirty="0">
                          <a:solidFill>
                            <a:schemeClr val="tx1"/>
                          </a:solidFill>
                          <a:effectLst/>
                          <a:latin typeface="Cambria" panose="02040503050406030204" pitchFamily="18" charset="0"/>
                          <a:ea typeface="Cambria" panose="02040503050406030204" pitchFamily="18" charset="0"/>
                        </a:rPr>
                        <a:t>2</a:t>
                      </a:r>
                    </a:p>
                  </a:txBody>
                  <a:tcPr marL="68580" marR="68580" marT="0" marB="0" anchor="ctr"/>
                </a:tc>
                <a:tc>
                  <a:txBody>
                    <a:bodyPr/>
                    <a:lstStyle/>
                    <a:p>
                      <a:pPr marL="0" algn="ctr" defTabSz="1097280" rtl="0" eaLnBrk="1" latinLnBrk="0" hangingPunct="1">
                        <a:lnSpc>
                          <a:spcPct val="115000"/>
                        </a:lnSpc>
                      </a:pPr>
                      <a:r>
                        <a:rPr lang="vi-VN" sz="3200" b="0" kern="1200" dirty="0">
                          <a:solidFill>
                            <a:schemeClr val="tx1"/>
                          </a:solidFill>
                          <a:effectLst/>
                          <a:latin typeface="Cambria" panose="02040503050406030204" pitchFamily="18" charset="0"/>
                          <a:ea typeface="Cambria" panose="02040503050406030204" pitchFamily="18" charset="0"/>
                          <a:cs typeface="+mn-cs"/>
                        </a:rPr>
                        <a:t>-0,5</a:t>
                      </a:r>
                      <a:endParaRPr lang="en-US" sz="3200" b="0" kern="1200" dirty="0">
                        <a:solidFill>
                          <a:schemeClr val="tx1"/>
                        </a:solidFill>
                        <a:effectLst/>
                        <a:latin typeface="Cambria" panose="02040503050406030204" pitchFamily="18" charset="0"/>
                        <a:ea typeface="Cambria" panose="02040503050406030204" pitchFamily="18" charset="0"/>
                        <a:cs typeface="+mn-cs"/>
                      </a:endParaRPr>
                    </a:p>
                  </a:txBody>
                  <a:tcPr marL="68580" marR="68580" marT="0" marB="0" anchor="ctr"/>
                </a:tc>
                <a:tc>
                  <a:txBody>
                    <a:bodyPr/>
                    <a:lstStyle/>
                    <a:p>
                      <a:pPr marL="0" algn="ctr" defTabSz="1097280" rtl="0" eaLnBrk="1" latinLnBrk="0" hangingPunct="1">
                        <a:lnSpc>
                          <a:spcPct val="115000"/>
                        </a:lnSpc>
                      </a:pPr>
                      <a:r>
                        <a:rPr lang="en-US" sz="3200" b="0" kern="1200" dirty="0">
                          <a:solidFill>
                            <a:schemeClr val="tx1"/>
                          </a:solidFill>
                          <a:effectLst/>
                          <a:latin typeface="Cambria" panose="02040503050406030204" pitchFamily="18" charset="0"/>
                          <a:ea typeface="Cambria" panose="02040503050406030204" pitchFamily="18" charset="0"/>
                          <a:cs typeface="+mn-cs"/>
                        </a:rPr>
                        <a:t>0</a:t>
                      </a:r>
                      <a:r>
                        <a:rPr lang="vi-VN" sz="3200" b="0" kern="1200" dirty="0">
                          <a:solidFill>
                            <a:schemeClr val="tx1"/>
                          </a:solidFill>
                          <a:effectLst/>
                          <a:latin typeface="Cambria" panose="02040503050406030204" pitchFamily="18" charset="0"/>
                          <a:ea typeface="Cambria" panose="02040503050406030204" pitchFamily="18" charset="0"/>
                          <a:cs typeface="+mn-cs"/>
                        </a:rPr>
                        <a:t>,25</a:t>
                      </a:r>
                      <a:endParaRPr lang="en-US" sz="3200" b="0" kern="1200" dirty="0">
                        <a:solidFill>
                          <a:schemeClr val="tx1"/>
                        </a:solidFill>
                        <a:effectLst/>
                        <a:latin typeface="Cambria" panose="02040503050406030204" pitchFamily="18" charset="0"/>
                        <a:ea typeface="Cambria" panose="02040503050406030204" pitchFamily="18" charset="0"/>
                        <a:cs typeface="+mn-cs"/>
                      </a:endParaRPr>
                    </a:p>
                  </a:txBody>
                  <a:tcPr marL="68580" marR="68580" marT="0" marB="0" anchor="ctr"/>
                </a:tc>
                <a:extLst>
                  <a:ext uri="{0D108BD9-81ED-4DB2-BD59-A6C34878D82A}">
                    <a16:rowId xmlns:a16="http://schemas.microsoft.com/office/drawing/2014/main" val="2717752026"/>
                  </a:ext>
                </a:extLst>
              </a:tr>
              <a:tr h="694306">
                <a:tc>
                  <a:txBody>
                    <a:bodyPr/>
                    <a:lstStyle/>
                    <a:p>
                      <a:pPr algn="ctr">
                        <a:lnSpc>
                          <a:spcPct val="115000"/>
                        </a:lnSpc>
                      </a:pPr>
                      <a:r>
                        <a:rPr lang="en-US" sz="3200" b="0" dirty="0">
                          <a:solidFill>
                            <a:schemeClr val="tx1"/>
                          </a:solidFill>
                          <a:effectLst/>
                          <a:latin typeface="Cambria" panose="02040503050406030204" pitchFamily="18" charset="0"/>
                          <a:ea typeface="Cambria" panose="02040503050406030204" pitchFamily="18" charset="0"/>
                        </a:rPr>
                        <a:t>3</a:t>
                      </a:r>
                    </a:p>
                  </a:txBody>
                  <a:tcPr marL="68580" marR="68580" marT="0" marB="0" anchor="ctr"/>
                </a:tc>
                <a:tc>
                  <a:txBody>
                    <a:bodyPr/>
                    <a:lstStyle/>
                    <a:p>
                      <a:pPr marL="0" algn="ctr" defTabSz="1097280" rtl="0" eaLnBrk="1" latinLnBrk="0" hangingPunct="1">
                        <a:lnSpc>
                          <a:spcPct val="115000"/>
                        </a:lnSpc>
                      </a:pPr>
                      <a:r>
                        <a:rPr lang="vi-VN" sz="3200" b="0" kern="1200" dirty="0">
                          <a:solidFill>
                            <a:schemeClr val="tx1"/>
                          </a:solidFill>
                          <a:effectLst/>
                          <a:latin typeface="Cambria" panose="02040503050406030204" pitchFamily="18" charset="0"/>
                          <a:ea typeface="Cambria" panose="02040503050406030204" pitchFamily="18" charset="0"/>
                          <a:cs typeface="+mn-cs"/>
                        </a:rPr>
                        <a:t>0,0</a:t>
                      </a:r>
                      <a:endParaRPr lang="en-US" sz="3200" b="0" kern="1200" dirty="0">
                        <a:solidFill>
                          <a:schemeClr val="tx1"/>
                        </a:solidFill>
                        <a:effectLst/>
                        <a:latin typeface="Cambria" panose="02040503050406030204" pitchFamily="18" charset="0"/>
                        <a:ea typeface="Cambria" panose="02040503050406030204" pitchFamily="18" charset="0"/>
                        <a:cs typeface="+mn-cs"/>
                      </a:endParaRPr>
                    </a:p>
                  </a:txBody>
                  <a:tcPr marL="68580" marR="68580" marT="0" marB="0" anchor="ctr"/>
                </a:tc>
                <a:tc>
                  <a:txBody>
                    <a:bodyPr/>
                    <a:lstStyle/>
                    <a:p>
                      <a:pPr marL="0" algn="ctr" defTabSz="1097280" rtl="0" eaLnBrk="1" latinLnBrk="0" hangingPunct="1">
                        <a:lnSpc>
                          <a:spcPct val="115000"/>
                        </a:lnSpc>
                      </a:pPr>
                      <a:r>
                        <a:rPr lang="en-US" sz="3200" b="0" kern="1200" dirty="0">
                          <a:solidFill>
                            <a:schemeClr val="tx1"/>
                          </a:solidFill>
                          <a:effectLst/>
                          <a:latin typeface="Cambria" panose="02040503050406030204" pitchFamily="18" charset="0"/>
                          <a:ea typeface="Cambria" panose="02040503050406030204" pitchFamily="18" charset="0"/>
                          <a:cs typeface="+mn-cs"/>
                        </a:rPr>
                        <a:t>2</a:t>
                      </a:r>
                      <a:r>
                        <a:rPr lang="vi-VN" sz="3200" b="0" kern="1200" dirty="0">
                          <a:solidFill>
                            <a:schemeClr val="tx1"/>
                          </a:solidFill>
                          <a:effectLst/>
                          <a:latin typeface="Cambria" panose="02040503050406030204" pitchFamily="18" charset="0"/>
                          <a:ea typeface="Cambria" panose="02040503050406030204" pitchFamily="18" charset="0"/>
                          <a:cs typeface="+mn-cs"/>
                        </a:rPr>
                        <a:t>,50</a:t>
                      </a:r>
                      <a:endParaRPr lang="en-US" sz="3200" b="0" kern="1200" dirty="0">
                        <a:solidFill>
                          <a:schemeClr val="tx1"/>
                        </a:solidFill>
                        <a:effectLst/>
                        <a:latin typeface="Cambria" panose="02040503050406030204" pitchFamily="18" charset="0"/>
                        <a:ea typeface="Cambria" panose="02040503050406030204" pitchFamily="18" charset="0"/>
                        <a:cs typeface="+mn-cs"/>
                      </a:endParaRPr>
                    </a:p>
                  </a:txBody>
                  <a:tcPr marL="68580" marR="68580" marT="0" marB="0" anchor="ctr"/>
                </a:tc>
                <a:extLst>
                  <a:ext uri="{0D108BD9-81ED-4DB2-BD59-A6C34878D82A}">
                    <a16:rowId xmlns:a16="http://schemas.microsoft.com/office/drawing/2014/main" val="3344533785"/>
                  </a:ext>
                </a:extLst>
              </a:tr>
              <a:tr h="694306">
                <a:tc>
                  <a:txBody>
                    <a:bodyPr/>
                    <a:lstStyle/>
                    <a:p>
                      <a:pPr algn="ctr">
                        <a:lnSpc>
                          <a:spcPct val="115000"/>
                        </a:lnSpc>
                      </a:pPr>
                      <a:r>
                        <a:rPr lang="en-US" sz="3200" b="0" dirty="0">
                          <a:solidFill>
                            <a:schemeClr val="tx1"/>
                          </a:solidFill>
                          <a:effectLst/>
                          <a:latin typeface="Cambria" panose="02040503050406030204" pitchFamily="18" charset="0"/>
                          <a:ea typeface="Cambria" panose="02040503050406030204" pitchFamily="18" charset="0"/>
                        </a:rPr>
                        <a:t>4</a:t>
                      </a:r>
                    </a:p>
                  </a:txBody>
                  <a:tcPr marL="68580" marR="68580" marT="0" marB="0" anchor="ctr"/>
                </a:tc>
                <a:tc>
                  <a:txBody>
                    <a:bodyPr/>
                    <a:lstStyle/>
                    <a:p>
                      <a:pPr marL="0" algn="ctr" defTabSz="1097280" rtl="0" eaLnBrk="1" latinLnBrk="0" hangingPunct="1">
                        <a:lnSpc>
                          <a:spcPct val="115000"/>
                        </a:lnSpc>
                      </a:pPr>
                      <a:r>
                        <a:rPr lang="en-US" sz="3200" b="0" kern="1200" dirty="0">
                          <a:solidFill>
                            <a:schemeClr val="tx1"/>
                          </a:solidFill>
                          <a:effectLst/>
                          <a:latin typeface="Cambria" panose="02040503050406030204" pitchFamily="18" charset="0"/>
                          <a:ea typeface="Cambria" panose="02040503050406030204" pitchFamily="18" charset="0"/>
                          <a:cs typeface="+mn-cs"/>
                        </a:rPr>
                        <a:t>3</a:t>
                      </a:r>
                      <a:r>
                        <a:rPr lang="vi-VN" sz="3200" b="0" kern="1200" dirty="0">
                          <a:solidFill>
                            <a:schemeClr val="tx1"/>
                          </a:solidFill>
                          <a:effectLst/>
                          <a:latin typeface="Cambria" panose="02040503050406030204" pitchFamily="18" charset="0"/>
                          <a:ea typeface="Cambria" panose="02040503050406030204" pitchFamily="18" charset="0"/>
                          <a:cs typeface="+mn-cs"/>
                        </a:rPr>
                        <a:t>,0</a:t>
                      </a:r>
                      <a:endParaRPr lang="en-US" sz="3200" b="0" kern="1200" dirty="0">
                        <a:solidFill>
                          <a:schemeClr val="tx1"/>
                        </a:solidFill>
                        <a:effectLst/>
                        <a:latin typeface="Cambria" panose="02040503050406030204" pitchFamily="18" charset="0"/>
                        <a:ea typeface="Cambria" panose="02040503050406030204" pitchFamily="18" charset="0"/>
                        <a:cs typeface="+mn-cs"/>
                      </a:endParaRPr>
                    </a:p>
                  </a:txBody>
                  <a:tcPr marL="68580" marR="68580" marT="0" marB="0" anchor="ctr"/>
                </a:tc>
                <a:tc>
                  <a:txBody>
                    <a:bodyPr/>
                    <a:lstStyle/>
                    <a:p>
                      <a:pPr marL="0" algn="ctr" defTabSz="1097280" rtl="0" eaLnBrk="1" latinLnBrk="0" hangingPunct="1">
                        <a:lnSpc>
                          <a:spcPct val="115000"/>
                        </a:lnSpc>
                      </a:pPr>
                      <a:r>
                        <a:rPr lang="en-US" sz="3200" b="0" kern="1200" dirty="0">
                          <a:solidFill>
                            <a:schemeClr val="tx1"/>
                          </a:solidFill>
                          <a:effectLst/>
                          <a:latin typeface="Cambria" panose="02040503050406030204" pitchFamily="18" charset="0"/>
                          <a:ea typeface="Cambria" panose="02040503050406030204" pitchFamily="18" charset="0"/>
                          <a:cs typeface="+mn-cs"/>
                        </a:rPr>
                        <a:t>13</a:t>
                      </a:r>
                      <a:r>
                        <a:rPr lang="vi-VN" sz="3200" b="0" kern="1200" dirty="0">
                          <a:solidFill>
                            <a:schemeClr val="tx1"/>
                          </a:solidFill>
                          <a:effectLst/>
                          <a:latin typeface="Cambria" panose="02040503050406030204" pitchFamily="18" charset="0"/>
                          <a:ea typeface="Cambria" panose="02040503050406030204" pitchFamily="18" charset="0"/>
                          <a:cs typeface="+mn-cs"/>
                        </a:rPr>
                        <a:t>,00</a:t>
                      </a:r>
                      <a:endParaRPr lang="en-US" sz="3200" b="0" kern="1200" dirty="0">
                        <a:solidFill>
                          <a:schemeClr val="tx1"/>
                        </a:solidFill>
                        <a:effectLst/>
                        <a:latin typeface="Cambria" panose="02040503050406030204" pitchFamily="18" charset="0"/>
                        <a:ea typeface="Cambria" panose="02040503050406030204" pitchFamily="18" charset="0"/>
                        <a:cs typeface="+mn-cs"/>
                      </a:endParaRPr>
                    </a:p>
                  </a:txBody>
                  <a:tcPr marL="68580" marR="68580" marT="0" marB="0" anchor="ctr"/>
                </a:tc>
                <a:extLst>
                  <a:ext uri="{0D108BD9-81ED-4DB2-BD59-A6C34878D82A}">
                    <a16:rowId xmlns:a16="http://schemas.microsoft.com/office/drawing/2014/main" val="3366180241"/>
                  </a:ext>
                </a:extLst>
              </a:tr>
              <a:tr h="694306">
                <a:tc>
                  <a:txBody>
                    <a:bodyPr/>
                    <a:lstStyle/>
                    <a:p>
                      <a:pPr algn="ctr">
                        <a:lnSpc>
                          <a:spcPct val="115000"/>
                        </a:lnSpc>
                      </a:pPr>
                      <a:r>
                        <a:rPr lang="en-US" sz="3200" b="0" dirty="0">
                          <a:solidFill>
                            <a:schemeClr val="tx1"/>
                          </a:solidFill>
                          <a:effectLst/>
                          <a:latin typeface="Cambria" panose="02040503050406030204" pitchFamily="18" charset="0"/>
                          <a:ea typeface="Cambria" panose="02040503050406030204" pitchFamily="18" charset="0"/>
                        </a:rPr>
                        <a:t>5</a:t>
                      </a:r>
                    </a:p>
                  </a:txBody>
                  <a:tcPr marL="68580" marR="68580" marT="0" marB="0" anchor="ctr"/>
                </a:tc>
                <a:tc>
                  <a:txBody>
                    <a:bodyPr/>
                    <a:lstStyle/>
                    <a:p>
                      <a:pPr marL="0" algn="ctr" defTabSz="1097280" rtl="0" eaLnBrk="1" latinLnBrk="0" hangingPunct="1">
                        <a:lnSpc>
                          <a:spcPct val="115000"/>
                        </a:lnSpc>
                      </a:pPr>
                      <a:r>
                        <a:rPr lang="en-US" sz="3200" b="0" kern="1200" dirty="0">
                          <a:solidFill>
                            <a:schemeClr val="tx1"/>
                          </a:solidFill>
                          <a:effectLst/>
                          <a:latin typeface="Cambria" panose="02040503050406030204" pitchFamily="18" charset="0"/>
                          <a:ea typeface="Cambria" panose="02040503050406030204" pitchFamily="18" charset="0"/>
                          <a:cs typeface="+mn-cs"/>
                        </a:rPr>
                        <a:t>8</a:t>
                      </a:r>
                      <a:r>
                        <a:rPr lang="vi-VN" sz="3200" b="0" kern="1200" dirty="0">
                          <a:solidFill>
                            <a:schemeClr val="tx1"/>
                          </a:solidFill>
                          <a:effectLst/>
                          <a:latin typeface="Cambria" panose="02040503050406030204" pitchFamily="18" charset="0"/>
                          <a:ea typeface="Cambria" panose="02040503050406030204" pitchFamily="18" charset="0"/>
                          <a:cs typeface="+mn-cs"/>
                        </a:rPr>
                        <a:t>,0</a:t>
                      </a:r>
                      <a:endParaRPr lang="en-US" sz="3200" b="0" kern="1200" dirty="0">
                        <a:solidFill>
                          <a:schemeClr val="tx1"/>
                        </a:solidFill>
                        <a:effectLst/>
                        <a:latin typeface="Cambria" panose="02040503050406030204" pitchFamily="18" charset="0"/>
                        <a:ea typeface="Cambria" panose="02040503050406030204" pitchFamily="18" charset="0"/>
                        <a:cs typeface="+mn-cs"/>
                      </a:endParaRPr>
                    </a:p>
                  </a:txBody>
                  <a:tcPr marL="68580" marR="68580" marT="0" marB="0" anchor="ctr"/>
                </a:tc>
                <a:tc>
                  <a:txBody>
                    <a:bodyPr/>
                    <a:lstStyle/>
                    <a:p>
                      <a:pPr marL="0" algn="ctr" defTabSz="1097280" rtl="0" eaLnBrk="1" latinLnBrk="0" hangingPunct="1">
                        <a:lnSpc>
                          <a:spcPct val="115000"/>
                        </a:lnSpc>
                      </a:pPr>
                      <a:r>
                        <a:rPr lang="en-US" sz="3200" b="0" kern="1200" dirty="0">
                          <a:solidFill>
                            <a:schemeClr val="tx1"/>
                          </a:solidFill>
                          <a:effectLst/>
                          <a:latin typeface="Cambria" panose="02040503050406030204" pitchFamily="18" charset="0"/>
                          <a:ea typeface="Cambria" panose="02040503050406030204" pitchFamily="18" charset="0"/>
                          <a:cs typeface="+mn-cs"/>
                        </a:rPr>
                        <a:t>16</a:t>
                      </a:r>
                      <a:r>
                        <a:rPr lang="vi-VN" sz="3200" b="0" kern="1200" dirty="0">
                          <a:solidFill>
                            <a:schemeClr val="tx1"/>
                          </a:solidFill>
                          <a:effectLst/>
                          <a:latin typeface="Cambria" panose="02040503050406030204" pitchFamily="18" charset="0"/>
                          <a:ea typeface="Cambria" panose="02040503050406030204" pitchFamily="18" charset="0"/>
                          <a:cs typeface="+mn-cs"/>
                        </a:rPr>
                        <a:t>,40</a:t>
                      </a:r>
                      <a:endParaRPr lang="en-US" sz="3200" b="0" kern="1200" dirty="0">
                        <a:solidFill>
                          <a:schemeClr val="tx1"/>
                        </a:solidFill>
                        <a:effectLst/>
                        <a:latin typeface="Cambria" panose="02040503050406030204" pitchFamily="18" charset="0"/>
                        <a:ea typeface="Cambria" panose="02040503050406030204" pitchFamily="18" charset="0"/>
                        <a:cs typeface="+mn-cs"/>
                      </a:endParaRPr>
                    </a:p>
                  </a:txBody>
                  <a:tcPr marL="68580" marR="68580" marT="0" marB="0" anchor="ctr"/>
                </a:tc>
                <a:extLst>
                  <a:ext uri="{0D108BD9-81ED-4DB2-BD59-A6C34878D82A}">
                    <a16:rowId xmlns:a16="http://schemas.microsoft.com/office/drawing/2014/main" val="1591137291"/>
                  </a:ext>
                </a:extLst>
              </a:tr>
              <a:tr h="694306">
                <a:tc>
                  <a:txBody>
                    <a:bodyPr/>
                    <a:lstStyle/>
                    <a:p>
                      <a:pPr algn="ctr">
                        <a:lnSpc>
                          <a:spcPct val="115000"/>
                        </a:lnSpc>
                      </a:pPr>
                      <a:r>
                        <a:rPr lang="en-US" sz="3200" b="0" dirty="0">
                          <a:solidFill>
                            <a:schemeClr val="tx1"/>
                          </a:solidFill>
                          <a:effectLst/>
                          <a:latin typeface="Cambria" panose="02040503050406030204" pitchFamily="18" charset="0"/>
                          <a:ea typeface="Cambria" panose="02040503050406030204" pitchFamily="18" charset="0"/>
                        </a:rPr>
                        <a:t>6</a:t>
                      </a:r>
                    </a:p>
                  </a:txBody>
                  <a:tcPr marL="68580" marR="68580" marT="0" marB="0" anchor="ctr"/>
                </a:tc>
                <a:tc>
                  <a:txBody>
                    <a:bodyPr/>
                    <a:lstStyle/>
                    <a:p>
                      <a:pPr marL="0" algn="ctr" defTabSz="1097280" rtl="0" eaLnBrk="1" latinLnBrk="0" hangingPunct="1">
                        <a:lnSpc>
                          <a:spcPct val="115000"/>
                        </a:lnSpc>
                      </a:pPr>
                      <a:r>
                        <a:rPr lang="en-US" sz="3200" b="0" kern="1200" dirty="0">
                          <a:solidFill>
                            <a:schemeClr val="tx1"/>
                          </a:solidFill>
                          <a:effectLst/>
                          <a:latin typeface="Cambria" panose="02040503050406030204" pitchFamily="18" charset="0"/>
                          <a:ea typeface="Cambria" panose="02040503050406030204" pitchFamily="18" charset="0"/>
                          <a:cs typeface="+mn-cs"/>
                        </a:rPr>
                        <a:t>14</a:t>
                      </a:r>
                      <a:r>
                        <a:rPr lang="vi-VN" sz="3200" b="0" kern="1200" dirty="0">
                          <a:solidFill>
                            <a:schemeClr val="tx1"/>
                          </a:solidFill>
                          <a:effectLst/>
                          <a:latin typeface="Cambria" panose="02040503050406030204" pitchFamily="18" charset="0"/>
                          <a:ea typeface="Cambria" panose="02040503050406030204" pitchFamily="18" charset="0"/>
                          <a:cs typeface="+mn-cs"/>
                        </a:rPr>
                        <a:t>,0</a:t>
                      </a:r>
                      <a:endParaRPr lang="en-US" sz="3200" b="0" kern="1200" dirty="0">
                        <a:solidFill>
                          <a:schemeClr val="tx1"/>
                        </a:solidFill>
                        <a:effectLst/>
                        <a:latin typeface="Cambria" panose="02040503050406030204" pitchFamily="18" charset="0"/>
                        <a:ea typeface="Cambria" panose="02040503050406030204" pitchFamily="18" charset="0"/>
                        <a:cs typeface="+mn-cs"/>
                      </a:endParaRPr>
                    </a:p>
                  </a:txBody>
                  <a:tcPr marL="68580" marR="68580" marT="0" marB="0" anchor="ctr"/>
                </a:tc>
                <a:tc>
                  <a:txBody>
                    <a:bodyPr/>
                    <a:lstStyle/>
                    <a:p>
                      <a:pPr marL="0" algn="ctr" defTabSz="1097280" rtl="0" eaLnBrk="1" latinLnBrk="0" hangingPunct="1">
                        <a:lnSpc>
                          <a:spcPct val="115000"/>
                        </a:lnSpc>
                      </a:pPr>
                      <a:r>
                        <a:rPr lang="en-US" sz="3200" b="0" kern="1200" dirty="0">
                          <a:solidFill>
                            <a:schemeClr val="tx1"/>
                          </a:solidFill>
                          <a:effectLst/>
                          <a:latin typeface="Cambria" panose="02040503050406030204" pitchFamily="18" charset="0"/>
                          <a:ea typeface="Cambria" panose="02040503050406030204" pitchFamily="18" charset="0"/>
                          <a:cs typeface="+mn-cs"/>
                        </a:rPr>
                        <a:t>17</a:t>
                      </a:r>
                      <a:r>
                        <a:rPr lang="vi-VN" sz="3200" b="0" kern="1200" dirty="0">
                          <a:solidFill>
                            <a:schemeClr val="tx1"/>
                          </a:solidFill>
                          <a:effectLst/>
                          <a:latin typeface="Cambria" panose="02040503050406030204" pitchFamily="18" charset="0"/>
                          <a:ea typeface="Cambria" panose="02040503050406030204" pitchFamily="18" charset="0"/>
                          <a:cs typeface="+mn-cs"/>
                        </a:rPr>
                        <a:t>,26</a:t>
                      </a:r>
                      <a:endParaRPr lang="en-US" sz="3200" b="0" kern="1200" dirty="0">
                        <a:solidFill>
                          <a:schemeClr val="tx1"/>
                        </a:solidFill>
                        <a:effectLst/>
                        <a:latin typeface="Cambria" panose="02040503050406030204" pitchFamily="18" charset="0"/>
                        <a:ea typeface="Cambria" panose="02040503050406030204" pitchFamily="18" charset="0"/>
                        <a:cs typeface="+mn-cs"/>
                      </a:endParaRPr>
                    </a:p>
                  </a:txBody>
                  <a:tcPr marL="68580" marR="68580" marT="0" marB="0" anchor="ctr"/>
                </a:tc>
                <a:extLst>
                  <a:ext uri="{0D108BD9-81ED-4DB2-BD59-A6C34878D82A}">
                    <a16:rowId xmlns:a16="http://schemas.microsoft.com/office/drawing/2014/main" val="73398683"/>
                  </a:ext>
                </a:extLst>
              </a:tr>
              <a:tr h="694306">
                <a:tc>
                  <a:txBody>
                    <a:bodyPr/>
                    <a:lstStyle/>
                    <a:p>
                      <a:pPr algn="ctr">
                        <a:lnSpc>
                          <a:spcPct val="115000"/>
                        </a:lnSpc>
                      </a:pPr>
                      <a:r>
                        <a:rPr lang="en-US" sz="3200" b="0" dirty="0">
                          <a:solidFill>
                            <a:schemeClr val="tx1"/>
                          </a:solidFill>
                          <a:effectLst/>
                          <a:latin typeface="Cambria" panose="02040503050406030204" pitchFamily="18" charset="0"/>
                          <a:ea typeface="Cambria" panose="02040503050406030204" pitchFamily="18" charset="0"/>
                        </a:rPr>
                        <a:t>7</a:t>
                      </a:r>
                    </a:p>
                  </a:txBody>
                  <a:tcPr marL="68580" marR="68580" marT="0" marB="0" anchor="ctr"/>
                </a:tc>
                <a:tc>
                  <a:txBody>
                    <a:bodyPr/>
                    <a:lstStyle/>
                    <a:p>
                      <a:pPr marL="0" algn="ctr" defTabSz="1097280" rtl="0" eaLnBrk="1" latinLnBrk="0" hangingPunct="1">
                        <a:lnSpc>
                          <a:spcPct val="115000"/>
                        </a:lnSpc>
                      </a:pPr>
                      <a:r>
                        <a:rPr lang="en-US" sz="3200" b="0" kern="1200" dirty="0">
                          <a:solidFill>
                            <a:schemeClr val="tx1"/>
                          </a:solidFill>
                          <a:effectLst/>
                          <a:latin typeface="Cambria" panose="02040503050406030204" pitchFamily="18" charset="0"/>
                          <a:ea typeface="Cambria" panose="02040503050406030204" pitchFamily="18" charset="0"/>
                          <a:cs typeface="+mn-cs"/>
                        </a:rPr>
                        <a:t>17</a:t>
                      </a:r>
                      <a:r>
                        <a:rPr lang="vi-VN" sz="3200" b="0" kern="1200" dirty="0">
                          <a:solidFill>
                            <a:schemeClr val="tx1"/>
                          </a:solidFill>
                          <a:effectLst/>
                          <a:latin typeface="Cambria" panose="02040503050406030204" pitchFamily="18" charset="0"/>
                          <a:ea typeface="Cambria" panose="02040503050406030204" pitchFamily="18" charset="0"/>
                          <a:cs typeface="+mn-cs"/>
                        </a:rPr>
                        <a:t>,0</a:t>
                      </a:r>
                      <a:endParaRPr lang="en-US" sz="3200" b="0" kern="1200" dirty="0">
                        <a:solidFill>
                          <a:schemeClr val="tx1"/>
                        </a:solidFill>
                        <a:effectLst/>
                        <a:latin typeface="Cambria" panose="02040503050406030204" pitchFamily="18" charset="0"/>
                        <a:ea typeface="Cambria" panose="02040503050406030204" pitchFamily="18" charset="0"/>
                        <a:cs typeface="+mn-cs"/>
                      </a:endParaRPr>
                    </a:p>
                  </a:txBody>
                  <a:tcPr marL="68580" marR="68580" marT="0" marB="0" anchor="ctr"/>
                </a:tc>
                <a:tc>
                  <a:txBody>
                    <a:bodyPr/>
                    <a:lstStyle/>
                    <a:p>
                      <a:pPr marL="0" algn="ctr" defTabSz="1097280" rtl="0" eaLnBrk="1" latinLnBrk="0" hangingPunct="1">
                        <a:lnSpc>
                          <a:spcPct val="115000"/>
                        </a:lnSpc>
                      </a:pPr>
                      <a:r>
                        <a:rPr lang="en-US" sz="3200" b="0" kern="1200" dirty="0">
                          <a:solidFill>
                            <a:schemeClr val="tx1"/>
                          </a:solidFill>
                          <a:effectLst/>
                          <a:latin typeface="Cambria" panose="02040503050406030204" pitchFamily="18" charset="0"/>
                          <a:ea typeface="Cambria" panose="02040503050406030204" pitchFamily="18" charset="0"/>
                          <a:cs typeface="+mn-cs"/>
                        </a:rPr>
                        <a:t>17</a:t>
                      </a:r>
                      <a:r>
                        <a:rPr lang="vi-VN" sz="3200" b="0" kern="1200" dirty="0">
                          <a:solidFill>
                            <a:schemeClr val="tx1"/>
                          </a:solidFill>
                          <a:effectLst/>
                          <a:latin typeface="Cambria" panose="02040503050406030204" pitchFamily="18" charset="0"/>
                          <a:ea typeface="Cambria" panose="02040503050406030204" pitchFamily="18" charset="0"/>
                          <a:cs typeface="+mn-cs"/>
                        </a:rPr>
                        <a:t>,27</a:t>
                      </a:r>
                      <a:endParaRPr lang="en-US" sz="3200" b="0" kern="1200" dirty="0">
                        <a:solidFill>
                          <a:schemeClr val="tx1"/>
                        </a:solidFill>
                        <a:effectLst/>
                        <a:latin typeface="Cambria" panose="02040503050406030204" pitchFamily="18" charset="0"/>
                        <a:ea typeface="Cambria" panose="02040503050406030204" pitchFamily="18" charset="0"/>
                        <a:cs typeface="+mn-cs"/>
                      </a:endParaRPr>
                    </a:p>
                  </a:txBody>
                  <a:tcPr marL="68580" marR="68580" marT="0" marB="0" anchor="ctr"/>
                </a:tc>
                <a:extLst>
                  <a:ext uri="{0D108BD9-81ED-4DB2-BD59-A6C34878D82A}">
                    <a16:rowId xmlns:a16="http://schemas.microsoft.com/office/drawing/2014/main" val="720595450"/>
                  </a:ext>
                </a:extLst>
              </a:tr>
            </a:tbl>
          </a:graphicData>
        </a:graphic>
      </p:graphicFrame>
      <p:graphicFrame>
        <p:nvGraphicFramePr>
          <p:cNvPr id="5" name="Object 4" descr="n252 Fb Thu Huong Pham">
            <a:extLst>
              <a:ext uri="{FF2B5EF4-FFF2-40B4-BE49-F238E27FC236}">
                <a16:creationId xmlns:a16="http://schemas.microsoft.com/office/drawing/2014/main" id="{97191904-DA19-F32F-E96E-208E1B2DC9D1}"/>
              </a:ext>
            </a:extLst>
          </p:cNvPr>
          <p:cNvGraphicFramePr>
            <a:graphicFrameLocks noChangeAspect="1"/>
          </p:cNvGraphicFramePr>
          <p:nvPr>
            <p:extLst>
              <p:ext uri="{D42A27DB-BD31-4B8C-83A1-F6EECF244321}">
                <p14:modId xmlns:p14="http://schemas.microsoft.com/office/powerpoint/2010/main" val="3153953916"/>
              </p:ext>
            </p:extLst>
          </p:nvPr>
        </p:nvGraphicFramePr>
        <p:xfrm>
          <a:off x="11217274" y="1561821"/>
          <a:ext cx="882313" cy="414897"/>
        </p:xfrm>
        <a:graphic>
          <a:graphicData uri="http://schemas.openxmlformats.org/presentationml/2006/ole">
            <mc:AlternateContent xmlns:mc="http://schemas.openxmlformats.org/markup-compatibility/2006">
              <mc:Choice xmlns:v="urn:schemas-microsoft-com:vml" Requires="v">
                <p:oleObj name="Equation" r:id="rId3" imgW="533169" imgH="228501" progId="Equation.DSMT4">
                  <p:embed/>
                </p:oleObj>
              </mc:Choice>
              <mc:Fallback>
                <p:oleObj name="Equation" r:id="rId3" imgW="533169" imgH="228501"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274" y="1561821"/>
                        <a:ext cx="882313" cy="414897"/>
                      </a:xfrm>
                      <a:prstGeom prst="rect">
                        <a:avLst/>
                      </a:prstGeom>
                      <a:noFill/>
                    </p:spPr>
                  </p:pic>
                </p:oleObj>
              </mc:Fallback>
            </mc:AlternateContent>
          </a:graphicData>
        </a:graphic>
      </p:graphicFrame>
      <p:graphicFrame>
        <p:nvGraphicFramePr>
          <p:cNvPr id="6" name="Object 5" descr="n252 Fb Thu Huong Pham">
            <a:extLst>
              <a:ext uri="{FF2B5EF4-FFF2-40B4-BE49-F238E27FC236}">
                <a16:creationId xmlns:a16="http://schemas.microsoft.com/office/drawing/2014/main" id="{591FE2F4-09C2-4375-FC93-054F43CD3DD6}"/>
              </a:ext>
            </a:extLst>
          </p:cNvPr>
          <p:cNvGraphicFramePr>
            <a:graphicFrameLocks noChangeAspect="1"/>
          </p:cNvGraphicFramePr>
          <p:nvPr>
            <p:extLst>
              <p:ext uri="{D42A27DB-BD31-4B8C-83A1-F6EECF244321}">
                <p14:modId xmlns:p14="http://schemas.microsoft.com/office/powerpoint/2010/main" val="3794832660"/>
              </p:ext>
            </p:extLst>
          </p:nvPr>
        </p:nvGraphicFramePr>
        <p:xfrm>
          <a:off x="12709899" y="1561821"/>
          <a:ext cx="787398" cy="414897"/>
        </p:xfrm>
        <a:graphic>
          <a:graphicData uri="http://schemas.openxmlformats.org/presentationml/2006/ole">
            <mc:AlternateContent xmlns:mc="http://schemas.openxmlformats.org/markup-compatibility/2006">
              <mc:Choice xmlns:v="urn:schemas-microsoft-com:vml" Requires="v">
                <p:oleObj name="Equation" r:id="rId5" imgW="406048" imgH="203024" progId="Equation.DSMT4">
                  <p:embed/>
                </p:oleObj>
              </mc:Choice>
              <mc:Fallback>
                <p:oleObj name="Equation" r:id="rId5" imgW="406048" imgH="203024"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9899" y="1561821"/>
                        <a:ext cx="787398" cy="414897"/>
                      </a:xfrm>
                      <a:prstGeom prst="rect">
                        <a:avLst/>
                      </a:prstGeom>
                      <a:noFill/>
                    </p:spPr>
                  </p:pic>
                </p:oleObj>
              </mc:Fallback>
            </mc:AlternateContent>
          </a:graphicData>
        </a:graphic>
      </p:graphicFrame>
      <p:sp>
        <p:nvSpPr>
          <p:cNvPr id="8" name="TextBox 7" descr="n252 Fb Thu Huong Pham">
            <a:extLst>
              <a:ext uri="{FF2B5EF4-FFF2-40B4-BE49-F238E27FC236}">
                <a16:creationId xmlns:a16="http://schemas.microsoft.com/office/drawing/2014/main" id="{23CECF2D-E906-AC6C-87EB-BB790E5339F2}"/>
              </a:ext>
            </a:extLst>
          </p:cNvPr>
          <p:cNvSpPr txBox="1"/>
          <p:nvPr/>
        </p:nvSpPr>
        <p:spPr>
          <a:xfrm>
            <a:off x="10921441" y="689393"/>
            <a:ext cx="1788458" cy="523220"/>
          </a:xfrm>
          <a:prstGeom prst="rect">
            <a:avLst/>
          </a:prstGeom>
          <a:noFill/>
        </p:spPr>
        <p:txBody>
          <a:bodyPr wrap="square">
            <a:spAutoFit/>
          </a:bodyPr>
          <a:lstStyle/>
          <a:p>
            <a:r>
              <a:rPr lang="en-US" sz="2800" b="1" dirty="0" err="1">
                <a:solidFill>
                  <a:schemeClr val="accent5"/>
                </a:solidFill>
                <a:effectLst/>
                <a:latin typeface="Cambria" panose="02040503050406030204" pitchFamily="18" charset="0"/>
                <a:ea typeface="Cambria" panose="02040503050406030204" pitchFamily="18" charset="0"/>
                <a:cs typeface="Times New Roman" panose="02020603050405020304" pitchFamily="18" charset="0"/>
              </a:rPr>
              <a:t>Bảng</a:t>
            </a:r>
            <a:r>
              <a:rPr lang="en-US" sz="2800" b="1" dirty="0">
                <a:solidFill>
                  <a:schemeClr val="accent5"/>
                </a:solidFill>
                <a:effectLst/>
                <a:latin typeface="Cambria" panose="02040503050406030204" pitchFamily="18" charset="0"/>
                <a:ea typeface="Cambria" panose="02040503050406030204" pitchFamily="18" charset="0"/>
                <a:cs typeface="Times New Roman" panose="02020603050405020304" pitchFamily="18" charset="0"/>
              </a:rPr>
              <a:t> 9.3</a:t>
            </a:r>
            <a:endParaRPr lang="en-US" sz="2800" b="1" dirty="0">
              <a:solidFill>
                <a:schemeClr val="accent5"/>
              </a:solidFill>
              <a:latin typeface="Cambria" panose="02040503050406030204" pitchFamily="18" charset="0"/>
              <a:ea typeface="Cambria" panose="02040503050406030204" pitchFamily="18" charset="0"/>
            </a:endParaRPr>
          </a:p>
        </p:txBody>
      </p:sp>
      <p:sp>
        <p:nvSpPr>
          <p:cNvPr id="17" name="Rectangle 11" descr="n252 Fb Thu Huong Pham">
            <a:extLst>
              <a:ext uri="{FF2B5EF4-FFF2-40B4-BE49-F238E27FC236}">
                <a16:creationId xmlns:a16="http://schemas.microsoft.com/office/drawing/2014/main" id="{4BB2590B-1B8C-19C7-8957-DB240F496313}"/>
              </a:ext>
            </a:extLst>
          </p:cNvPr>
          <p:cNvSpPr>
            <a:spLocks noChangeArrowheads="1"/>
          </p:cNvSpPr>
          <p:nvPr/>
        </p:nvSpPr>
        <p:spPr bwMode="auto">
          <a:xfrm>
            <a:off x="1493449" y="623378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sz="2800">
              <a:latin typeface="Arial (Body)"/>
            </a:endParaRPr>
          </a:p>
        </p:txBody>
      </p:sp>
      <p:grpSp>
        <p:nvGrpSpPr>
          <p:cNvPr id="30" name="Group 29" descr="n252 Fb Thu Huong Pham">
            <a:extLst>
              <a:ext uri="{FF2B5EF4-FFF2-40B4-BE49-F238E27FC236}">
                <a16:creationId xmlns:a16="http://schemas.microsoft.com/office/drawing/2014/main" id="{0D323BE0-65CC-F082-05B6-FF0CA974F362}"/>
              </a:ext>
            </a:extLst>
          </p:cNvPr>
          <p:cNvGrpSpPr/>
          <p:nvPr/>
        </p:nvGrpSpPr>
        <p:grpSpPr>
          <a:xfrm>
            <a:off x="1275960" y="3626290"/>
            <a:ext cx="6775573" cy="1650940"/>
            <a:chOff x="1429565" y="3561435"/>
            <a:chExt cx="6388182" cy="1650940"/>
          </a:xfrm>
        </p:grpSpPr>
        <mc:AlternateContent xmlns:mc="http://schemas.openxmlformats.org/markup-compatibility/2006" xmlns:a14="http://schemas.microsoft.com/office/drawing/2010/main">
          <mc:Choice Requires="a14">
            <p:sp>
              <p:nvSpPr>
                <p:cNvPr id="13" name="Rectangle 7">
                  <a:extLst>
                    <a:ext uri="{FF2B5EF4-FFF2-40B4-BE49-F238E27FC236}">
                      <a16:creationId xmlns:a16="http://schemas.microsoft.com/office/drawing/2014/main" id="{3FA792B5-642E-52AB-3C71-5D1DECBE5DDF}"/>
                    </a:ext>
                  </a:extLst>
                </p:cNvPr>
                <p:cNvSpPr>
                  <a:spLocks noChangeArrowheads="1"/>
                </p:cNvSpPr>
                <p:nvPr/>
              </p:nvSpPr>
              <p:spPr bwMode="auto">
                <a:xfrm>
                  <a:off x="1429565" y="3561435"/>
                  <a:ext cx="6388182" cy="10772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4. </a:t>
                  </a: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a:t>
                  </a:r>
                  <a:r>
                    <a:rPr kumimoji="0" lang="vi-VN" altLang="en-US" sz="32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ường</a:t>
                  </a:r>
                  <a:r>
                    <a:rPr kumimoji="0" lang="vi-VN"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độ dòng quang điện bão </a:t>
                  </a:r>
                  <a:r>
                    <a:rPr kumimoji="0" lang="vi-VN" altLang="en-US" sz="32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hoà</a:t>
                  </a:r>
                  <a:endPar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R="0" lvl="0" indent="273050" algn="just" defTabSz="914400" rtl="0" eaLnBrk="0" fontAlgn="base" latinLnBrk="0" hangingPunct="0">
                    <a:lnSpc>
                      <a:spcPct val="100000"/>
                    </a:lnSpc>
                    <a:spcBef>
                      <a:spcPct val="0"/>
                    </a:spcBef>
                    <a:spcAft>
                      <a:spcPct val="0"/>
                    </a:spcAft>
                    <a:buClrTx/>
                    <a:buSzTx/>
                    <a:buFontTx/>
                    <a:buNone/>
                    <a:tabLst/>
                  </a:pP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Đối</a:t>
                  </a: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với</a:t>
                  </a: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ánh</a:t>
                  </a: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sáng</a:t>
                  </a: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lục</a:t>
                  </a: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I</a:t>
                  </a:r>
                  <a:r>
                    <a:rPr kumimoji="0" lang="en-US" altLang="en-US" sz="3200" b="0" u="none" strike="noStrike" cap="none" normalizeH="0" baseline="-3000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bh1 </a:t>
                  </a: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4,9</a:t>
                  </a:r>
                  <a:r>
                    <a:rPr lang="vi-VN" sz="3200" dirty="0">
                      <a:solidFill>
                        <a:schemeClr val="tx1"/>
                      </a:solidFill>
                      <a:ea typeface="Cambria Math" panose="02040503050406030204" pitchFamily="18" charset="0"/>
                      <a:cs typeface="Cordia New" panose="020B0304020202020204" pitchFamily="34" charset="-34"/>
                    </a:rPr>
                    <a:t> </a:t>
                  </a:r>
                  <a14:m>
                    <m:oMath xmlns:m="http://schemas.openxmlformats.org/officeDocument/2006/math">
                      <m:r>
                        <a:rPr lang="vi-VN" sz="3200" i="1" smtClean="0">
                          <a:solidFill>
                            <a:schemeClr val="tx1"/>
                          </a:solidFill>
                          <a:latin typeface="Cambria Math" panose="02040503050406030204" pitchFamily="18" charset="0"/>
                          <a:ea typeface="Cambria Math" panose="02040503050406030204" pitchFamily="18" charset="0"/>
                          <a:cs typeface="Cordia New" panose="020B0304020202020204" pitchFamily="34" charset="-34"/>
                        </a:rPr>
                        <m:t>𝜇</m:t>
                      </m:r>
                      <m:r>
                        <m:rPr>
                          <m:sty m:val="p"/>
                        </m:rPr>
                        <a:rPr lang="vi-VN" sz="3200" i="1">
                          <a:solidFill>
                            <a:schemeClr val="tx1"/>
                          </a:solidFill>
                          <a:latin typeface="Cambria Math" panose="02040503050406030204" pitchFamily="18" charset="0"/>
                          <a:ea typeface="Cambria Math" panose="02040503050406030204" pitchFamily="18" charset="0"/>
                          <a:cs typeface="Cordia New" panose="020B0304020202020204" pitchFamily="34" charset="-34"/>
                        </a:rPr>
                        <m:t>A</m:t>
                      </m:r>
                    </m:oMath>
                  </a14:m>
                  <a:endPar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mc:Choice>
          <mc:Fallback xmlns="">
            <p:sp>
              <p:nvSpPr>
                <p:cNvPr id="13" name="Rectangle 7">
                  <a:extLst>
                    <a:ext uri="{FF2B5EF4-FFF2-40B4-BE49-F238E27FC236}">
                      <a16:creationId xmlns:a16="http://schemas.microsoft.com/office/drawing/2014/main" id="{3FA792B5-642E-52AB-3C71-5D1DECBE5DDF}"/>
                    </a:ext>
                  </a:extLst>
                </p:cNvPr>
                <p:cNvSpPr>
                  <a:spLocks noRot="1" noChangeAspect="1" noMove="1" noResize="1" noEditPoints="1" noAdjustHandles="1" noChangeArrowheads="1" noChangeShapeType="1" noTextEdit="1"/>
                </p:cNvSpPr>
                <p:nvPr/>
              </p:nvSpPr>
              <p:spPr bwMode="auto">
                <a:xfrm>
                  <a:off x="1429565" y="3561435"/>
                  <a:ext cx="6388182" cy="1077218"/>
                </a:xfrm>
                <a:prstGeom prst="rect">
                  <a:avLst/>
                </a:prstGeom>
                <a:blipFill>
                  <a:blip r:embed="rId8"/>
                  <a:stretch>
                    <a:fillRect l="-2248" t="-6780" r="-1439" b="-1807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Rectangle 8">
                  <a:extLst>
                    <a:ext uri="{FF2B5EF4-FFF2-40B4-BE49-F238E27FC236}">
                      <a16:creationId xmlns:a16="http://schemas.microsoft.com/office/drawing/2014/main" id="{6B30E50D-120C-F336-E13E-573C0EE16212}"/>
                    </a:ext>
                  </a:extLst>
                </p:cNvPr>
                <p:cNvSpPr>
                  <a:spLocks noChangeArrowheads="1"/>
                </p:cNvSpPr>
                <p:nvPr/>
              </p:nvSpPr>
              <p:spPr bwMode="auto">
                <a:xfrm>
                  <a:off x="4713072" y="4627600"/>
                  <a:ext cx="2241637"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I</a:t>
                  </a:r>
                  <a:r>
                    <a:rPr kumimoji="0" lang="en-US" altLang="en-US" sz="3200" b="0" u="none" strike="noStrike" cap="none" normalizeH="0" baseline="-3000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bh2</a:t>
                  </a: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6,4</a:t>
                  </a:r>
                  <a:r>
                    <a:rPr kumimoji="0" lang="vi-VN"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vi-VN" sz="3200" i="1" smtClean="0">
                          <a:solidFill>
                            <a:schemeClr val="tx1"/>
                          </a:solidFill>
                          <a:latin typeface="Cambria Math" panose="02040503050406030204" pitchFamily="18" charset="0"/>
                          <a:ea typeface="Cambria Math" panose="02040503050406030204" pitchFamily="18" charset="0"/>
                          <a:cs typeface="Cordia New" panose="020B0304020202020204" pitchFamily="34" charset="-34"/>
                        </a:rPr>
                        <m:t>𝜇</m:t>
                      </m:r>
                      <m:r>
                        <m:rPr>
                          <m:sty m:val="p"/>
                        </m:rPr>
                        <a:rPr lang="vi-VN" sz="3200" i="1">
                          <a:solidFill>
                            <a:schemeClr val="tx1"/>
                          </a:solidFill>
                          <a:latin typeface="Cambria Math" panose="02040503050406030204" pitchFamily="18" charset="0"/>
                          <a:ea typeface="Cambria Math" panose="02040503050406030204" pitchFamily="18" charset="0"/>
                          <a:cs typeface="Cordia New" panose="020B0304020202020204" pitchFamily="34" charset="-34"/>
                        </a:rPr>
                        <m:t>A</m:t>
                      </m:r>
                    </m:oMath>
                  </a14:m>
                  <a:endPar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mc:Choice>
          <mc:Fallback xmlns="">
            <p:sp>
              <p:nvSpPr>
                <p:cNvPr id="14" name="Rectangle 8">
                  <a:extLst>
                    <a:ext uri="{FF2B5EF4-FFF2-40B4-BE49-F238E27FC236}">
                      <a16:creationId xmlns:a16="http://schemas.microsoft.com/office/drawing/2014/main" id="{6B30E50D-120C-F336-E13E-573C0EE16212}"/>
                    </a:ext>
                  </a:extLst>
                </p:cNvPr>
                <p:cNvSpPr>
                  <a:spLocks noRot="1" noChangeAspect="1" noMove="1" noResize="1" noEditPoints="1" noAdjustHandles="1" noChangeArrowheads="1" noChangeShapeType="1" noTextEdit="1"/>
                </p:cNvSpPr>
                <p:nvPr/>
              </p:nvSpPr>
              <p:spPr bwMode="auto">
                <a:xfrm>
                  <a:off x="4713072" y="4627600"/>
                  <a:ext cx="2241637" cy="584775"/>
                </a:xfrm>
                <a:prstGeom prst="rect">
                  <a:avLst/>
                </a:prstGeom>
                <a:blipFill>
                  <a:blip r:embed="rId9"/>
                  <a:stretch>
                    <a:fillRect t="-13542" b="-343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grpSp>
      <p:grpSp>
        <p:nvGrpSpPr>
          <p:cNvPr id="31" name="Group 30" descr="n252 Fb Thu Huong Pham">
            <a:extLst>
              <a:ext uri="{FF2B5EF4-FFF2-40B4-BE49-F238E27FC236}">
                <a16:creationId xmlns:a16="http://schemas.microsoft.com/office/drawing/2014/main" id="{6C21A053-E04A-CDB7-15EC-4D1ECBF5722B}"/>
              </a:ext>
            </a:extLst>
          </p:cNvPr>
          <p:cNvGrpSpPr/>
          <p:nvPr/>
        </p:nvGrpSpPr>
        <p:grpSpPr>
          <a:xfrm>
            <a:off x="1389517" y="5401605"/>
            <a:ext cx="6567072" cy="1354476"/>
            <a:chOff x="1067438" y="5576320"/>
            <a:chExt cx="6191601" cy="1354476"/>
          </a:xfrm>
        </p:grpSpPr>
        <mc:AlternateContent xmlns:mc="http://schemas.openxmlformats.org/markup-compatibility/2006" xmlns:a14="http://schemas.microsoft.com/office/drawing/2010/main">
          <mc:Choice Requires="a14">
            <p:sp>
              <p:nvSpPr>
                <p:cNvPr id="15" name="Rectangle 9">
                  <a:extLst>
                    <a:ext uri="{FF2B5EF4-FFF2-40B4-BE49-F238E27FC236}">
                      <a16:creationId xmlns:a16="http://schemas.microsoft.com/office/drawing/2014/main" id="{D7A8BE81-75A1-0545-0EE8-001537869055}"/>
                    </a:ext>
                  </a:extLst>
                </p:cNvPr>
                <p:cNvSpPr>
                  <a:spLocks noChangeArrowheads="1"/>
                </p:cNvSpPr>
                <p:nvPr/>
              </p:nvSpPr>
              <p:spPr bwMode="auto">
                <a:xfrm>
                  <a:off x="1067438" y="5576320"/>
                  <a:ext cx="6178708"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Đối</a:t>
                  </a: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với</a:t>
                  </a: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ánh</a:t>
                  </a: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sáng</a:t>
                  </a: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lam:I</a:t>
                  </a:r>
                  <a:r>
                    <a:rPr kumimoji="0" lang="en-US" altLang="en-US" sz="3200" b="0" u="none" strike="noStrike" cap="none" normalizeH="0" baseline="-3000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bh1 </a:t>
                  </a: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11,8</a:t>
                  </a:r>
                  <a:r>
                    <a:rPr kumimoji="0" lang="vi-VN"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vi-VN" sz="3200" i="1" smtClean="0">
                          <a:solidFill>
                            <a:schemeClr val="tx1"/>
                          </a:solidFill>
                          <a:latin typeface="Cambria Math" panose="02040503050406030204" pitchFamily="18" charset="0"/>
                          <a:ea typeface="Cambria Math" panose="02040503050406030204" pitchFamily="18" charset="0"/>
                          <a:cs typeface="Cordia New" panose="020B0304020202020204" pitchFamily="34" charset="-34"/>
                        </a:rPr>
                        <m:t>𝜇</m:t>
                      </m:r>
                      <m:r>
                        <m:rPr>
                          <m:sty m:val="p"/>
                        </m:rPr>
                        <a:rPr lang="vi-VN" sz="3200" i="1">
                          <a:solidFill>
                            <a:schemeClr val="tx1"/>
                          </a:solidFill>
                          <a:latin typeface="Cambria Math" panose="02040503050406030204" pitchFamily="18" charset="0"/>
                          <a:ea typeface="Cambria Math" panose="02040503050406030204" pitchFamily="18" charset="0"/>
                          <a:cs typeface="Cordia New" panose="020B0304020202020204" pitchFamily="34" charset="-34"/>
                        </a:rPr>
                        <m:t>A</m:t>
                      </m:r>
                    </m:oMath>
                  </a14:m>
                  <a:endPar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mc:Choice>
          <mc:Fallback xmlns="">
            <p:sp>
              <p:nvSpPr>
                <p:cNvPr id="15" name="Rectangle 9">
                  <a:extLst>
                    <a:ext uri="{FF2B5EF4-FFF2-40B4-BE49-F238E27FC236}">
                      <a16:creationId xmlns:a16="http://schemas.microsoft.com/office/drawing/2014/main" id="{D7A8BE81-75A1-0545-0EE8-001537869055}"/>
                    </a:ext>
                  </a:extLst>
                </p:cNvPr>
                <p:cNvSpPr>
                  <a:spLocks noRot="1" noChangeAspect="1" noMove="1" noResize="1" noEditPoints="1" noAdjustHandles="1" noChangeArrowheads="1" noChangeShapeType="1" noTextEdit="1"/>
                </p:cNvSpPr>
                <p:nvPr/>
              </p:nvSpPr>
              <p:spPr bwMode="auto">
                <a:xfrm>
                  <a:off x="1067438" y="5576320"/>
                  <a:ext cx="6178708" cy="584775"/>
                </a:xfrm>
                <a:prstGeom prst="rect">
                  <a:avLst/>
                </a:prstGeom>
                <a:blipFill>
                  <a:blip r:embed="rId10"/>
                  <a:stretch>
                    <a:fillRect l="-2419" t="-12500" b="-343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Rectangle 10">
                  <a:extLst>
                    <a:ext uri="{FF2B5EF4-FFF2-40B4-BE49-F238E27FC236}">
                      <a16:creationId xmlns:a16="http://schemas.microsoft.com/office/drawing/2014/main" id="{07DA7E42-EC43-BC48-DB4F-7685DC01C294}"/>
                    </a:ext>
                  </a:extLst>
                </p:cNvPr>
                <p:cNvSpPr>
                  <a:spLocks noChangeArrowheads="1"/>
                </p:cNvSpPr>
                <p:nvPr/>
              </p:nvSpPr>
              <p:spPr bwMode="auto">
                <a:xfrm>
                  <a:off x="4864755" y="6346021"/>
                  <a:ext cx="2394284"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I</a:t>
                  </a:r>
                  <a:r>
                    <a:rPr kumimoji="0" lang="en-US" altLang="en-US" sz="3200" b="0" u="none" strike="noStrike" cap="none" normalizeH="0" baseline="-3000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bh2</a:t>
                  </a:r>
                  <a:r>
                    <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 17,3</a:t>
                  </a:r>
                  <a:r>
                    <a:rPr lang="vi-VN" sz="3200" dirty="0">
                      <a:solidFill>
                        <a:schemeClr val="tx1"/>
                      </a:solidFill>
                      <a:ea typeface="Cambria Math" panose="02040503050406030204" pitchFamily="18" charset="0"/>
                      <a:cs typeface="Cordia New" panose="020B0304020202020204" pitchFamily="34" charset="-34"/>
                    </a:rPr>
                    <a:t> </a:t>
                  </a:r>
                  <a14:m>
                    <m:oMath xmlns:m="http://schemas.openxmlformats.org/officeDocument/2006/math">
                      <m:r>
                        <a:rPr lang="vi-VN" sz="3200" i="1" smtClean="0">
                          <a:solidFill>
                            <a:schemeClr val="tx1"/>
                          </a:solidFill>
                          <a:latin typeface="Cambria Math" panose="02040503050406030204" pitchFamily="18" charset="0"/>
                          <a:ea typeface="Cambria Math" panose="02040503050406030204" pitchFamily="18" charset="0"/>
                          <a:cs typeface="Cordia New" panose="020B0304020202020204" pitchFamily="34" charset="-34"/>
                        </a:rPr>
                        <m:t>𝜇</m:t>
                      </m:r>
                      <m:r>
                        <m:rPr>
                          <m:sty m:val="p"/>
                        </m:rPr>
                        <a:rPr lang="vi-VN" sz="3200" i="1">
                          <a:solidFill>
                            <a:schemeClr val="tx1"/>
                          </a:solidFill>
                          <a:latin typeface="Cambria Math" panose="02040503050406030204" pitchFamily="18" charset="0"/>
                          <a:ea typeface="Cambria Math" panose="02040503050406030204" pitchFamily="18" charset="0"/>
                          <a:cs typeface="Cordia New" panose="020B0304020202020204" pitchFamily="34" charset="-34"/>
                        </a:rPr>
                        <m:t>A</m:t>
                      </m:r>
                    </m:oMath>
                  </a14:m>
                  <a:endParaRPr kumimoji="0" lang="en-US" altLang="en-US" sz="3200" b="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mc:Choice>
          <mc:Fallback xmlns="">
            <p:sp>
              <p:nvSpPr>
                <p:cNvPr id="16" name="Rectangle 10">
                  <a:extLst>
                    <a:ext uri="{FF2B5EF4-FFF2-40B4-BE49-F238E27FC236}">
                      <a16:creationId xmlns:a16="http://schemas.microsoft.com/office/drawing/2014/main" id="{07DA7E42-EC43-BC48-DB4F-7685DC01C294}"/>
                    </a:ext>
                  </a:extLst>
                </p:cNvPr>
                <p:cNvSpPr>
                  <a:spLocks noRot="1" noChangeAspect="1" noMove="1" noResize="1" noEditPoints="1" noAdjustHandles="1" noChangeArrowheads="1" noChangeShapeType="1" noTextEdit="1"/>
                </p:cNvSpPr>
                <p:nvPr/>
              </p:nvSpPr>
              <p:spPr bwMode="auto">
                <a:xfrm>
                  <a:off x="4864755" y="6346021"/>
                  <a:ext cx="2394284" cy="584775"/>
                </a:xfrm>
                <a:prstGeom prst="rect">
                  <a:avLst/>
                </a:prstGeom>
                <a:blipFill>
                  <a:blip r:embed="rId11"/>
                  <a:stretch>
                    <a:fillRect l="-6250" t="-12500" b="-343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grpSp>
    </p:spTree>
    <p:extLst>
      <p:ext uri="{BB962C8B-B14F-4D97-AF65-F5344CB8AC3E}">
        <p14:creationId xmlns:p14="http://schemas.microsoft.com/office/powerpoint/2010/main" val="400331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17000" r="-15000" b="-17000"/>
          </a:stretch>
        </a:blipFill>
        <a:effectLst/>
      </p:bgPr>
    </p:bg>
    <p:spTree>
      <p:nvGrpSpPr>
        <p:cNvPr id="1" name=""/>
        <p:cNvGrpSpPr/>
        <p:nvPr/>
      </p:nvGrpSpPr>
      <p:grpSpPr>
        <a:xfrm>
          <a:off x="0" y="0"/>
          <a:ext cx="0" cy="0"/>
          <a:chOff x="0" y="0"/>
          <a:chExt cx="0" cy="0"/>
        </a:xfrm>
      </p:grpSpPr>
      <p:graphicFrame>
        <p:nvGraphicFramePr>
          <p:cNvPr id="2" name="Object 1" descr="n252 Fb Thu Huong Pham">
            <a:extLst>
              <a:ext uri="{FF2B5EF4-FFF2-40B4-BE49-F238E27FC236}">
                <a16:creationId xmlns:a16="http://schemas.microsoft.com/office/drawing/2014/main" id="{63CB6121-239B-71A6-7B22-66CCCB8D4669}"/>
              </a:ext>
            </a:extLst>
          </p:cNvPr>
          <p:cNvGraphicFramePr>
            <a:graphicFrameLocks noChangeAspect="1"/>
          </p:cNvGraphicFramePr>
          <p:nvPr>
            <p:extLst>
              <p:ext uri="{D42A27DB-BD31-4B8C-83A1-F6EECF244321}">
                <p14:modId xmlns:p14="http://schemas.microsoft.com/office/powerpoint/2010/main" val="4032361083"/>
              </p:ext>
            </p:extLst>
          </p:nvPr>
        </p:nvGraphicFramePr>
        <p:xfrm>
          <a:off x="4590146" y="2263672"/>
          <a:ext cx="1839292" cy="778994"/>
        </p:xfrm>
        <a:graphic>
          <a:graphicData uri="http://schemas.openxmlformats.org/presentationml/2006/ole">
            <mc:AlternateContent xmlns:mc="http://schemas.openxmlformats.org/markup-compatibility/2006">
              <mc:Choice xmlns:v="urn:schemas-microsoft-com:vml" Requires="v">
                <p:oleObj name="Equation" r:id="rId3" imgW="482391" imgH="228501" progId="Equation.DSMT4">
                  <p:embed/>
                </p:oleObj>
              </mc:Choice>
              <mc:Fallback>
                <p:oleObj name="Equation" r:id="rId3" imgW="482391" imgH="228501"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146" y="2263672"/>
                        <a:ext cx="1839292" cy="778994"/>
                      </a:xfrm>
                      <a:prstGeom prst="rect">
                        <a:avLst/>
                      </a:prstGeom>
                      <a:noFill/>
                    </p:spPr>
                  </p:pic>
                </p:oleObj>
              </mc:Fallback>
            </mc:AlternateContent>
          </a:graphicData>
        </a:graphic>
      </p:graphicFrame>
      <p:graphicFrame>
        <p:nvGraphicFramePr>
          <p:cNvPr id="3" name="Object 2" descr="n252 Fb Thu Huong Pham">
            <a:extLst>
              <a:ext uri="{FF2B5EF4-FFF2-40B4-BE49-F238E27FC236}">
                <a16:creationId xmlns:a16="http://schemas.microsoft.com/office/drawing/2014/main" id="{F3744740-F322-81D0-7F1F-4A79A40EECFA}"/>
              </a:ext>
            </a:extLst>
          </p:cNvPr>
          <p:cNvGraphicFramePr>
            <a:graphicFrameLocks noChangeAspect="1"/>
          </p:cNvGraphicFramePr>
          <p:nvPr>
            <p:extLst>
              <p:ext uri="{D42A27DB-BD31-4B8C-83A1-F6EECF244321}">
                <p14:modId xmlns:p14="http://schemas.microsoft.com/office/powerpoint/2010/main" val="2612753552"/>
              </p:ext>
            </p:extLst>
          </p:nvPr>
        </p:nvGraphicFramePr>
        <p:xfrm>
          <a:off x="6559669" y="3488169"/>
          <a:ext cx="2217844" cy="1189781"/>
        </p:xfrm>
        <a:graphic>
          <a:graphicData uri="http://schemas.openxmlformats.org/presentationml/2006/ole">
            <mc:AlternateContent xmlns:mc="http://schemas.openxmlformats.org/markup-compatibility/2006">
              <mc:Choice xmlns:v="urn:schemas-microsoft-com:vml" Requires="v">
                <p:oleObj name="Equation" r:id="rId5" imgW="761669" imgH="393529" progId="Equation.DSMT4">
                  <p:embed/>
                </p:oleObj>
              </mc:Choice>
              <mc:Fallback>
                <p:oleObj name="Equation" r:id="rId5" imgW="761669" imgH="393529"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9669" y="3488169"/>
                        <a:ext cx="2217844" cy="1189781"/>
                      </a:xfrm>
                      <a:prstGeom prst="rect">
                        <a:avLst/>
                      </a:prstGeom>
                      <a:noFill/>
                    </p:spPr>
                  </p:pic>
                </p:oleObj>
              </mc:Fallback>
            </mc:AlternateContent>
          </a:graphicData>
        </a:graphic>
      </p:graphicFrame>
      <p:graphicFrame>
        <p:nvGraphicFramePr>
          <p:cNvPr id="4" name="Object 3" descr="n252 Fb Thu Huong Pham">
            <a:extLst>
              <a:ext uri="{FF2B5EF4-FFF2-40B4-BE49-F238E27FC236}">
                <a16:creationId xmlns:a16="http://schemas.microsoft.com/office/drawing/2014/main" id="{C87FE2EE-9098-BF69-1341-F9A4E64C6147}"/>
              </a:ext>
            </a:extLst>
          </p:cNvPr>
          <p:cNvGraphicFramePr>
            <a:graphicFrameLocks noChangeAspect="1"/>
          </p:cNvGraphicFramePr>
          <p:nvPr>
            <p:extLst>
              <p:ext uri="{D42A27DB-BD31-4B8C-83A1-F6EECF244321}">
                <p14:modId xmlns:p14="http://schemas.microsoft.com/office/powerpoint/2010/main" val="606044604"/>
              </p:ext>
            </p:extLst>
          </p:nvPr>
        </p:nvGraphicFramePr>
        <p:xfrm>
          <a:off x="8667042" y="4661357"/>
          <a:ext cx="2656470" cy="1007573"/>
        </p:xfrm>
        <a:graphic>
          <a:graphicData uri="http://schemas.openxmlformats.org/presentationml/2006/ole">
            <mc:AlternateContent xmlns:mc="http://schemas.openxmlformats.org/markup-compatibility/2006">
              <mc:Choice xmlns:v="urn:schemas-microsoft-com:vml" Requires="v">
                <p:oleObj name="Equation" r:id="rId7" imgW="939392" imgH="393529" progId="Equation.DSMT4">
                  <p:embed/>
                </p:oleObj>
              </mc:Choice>
              <mc:Fallback>
                <p:oleObj name="Equation" r:id="rId7" imgW="939392" imgH="393529"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7042" y="4661357"/>
                        <a:ext cx="2656470" cy="1007573"/>
                      </a:xfrm>
                      <a:prstGeom prst="rect">
                        <a:avLst/>
                      </a:prstGeom>
                      <a:noFill/>
                    </p:spPr>
                  </p:pic>
                </p:oleObj>
              </mc:Fallback>
            </mc:AlternateContent>
          </a:graphicData>
        </a:graphic>
      </p:graphicFrame>
      <p:sp>
        <p:nvSpPr>
          <p:cNvPr id="5" name="Rectangle: Rounded Corners 1" descr="n252 Fb Thu Huong Pham">
            <a:extLst>
              <a:ext uri="{FF2B5EF4-FFF2-40B4-BE49-F238E27FC236}">
                <a16:creationId xmlns:a16="http://schemas.microsoft.com/office/drawing/2014/main" id="{9CE7037F-1DD1-6D46-870B-5808FD264D6B}"/>
              </a:ext>
            </a:extLst>
          </p:cNvPr>
          <p:cNvSpPr>
            <a:spLocks noChangeArrowheads="1"/>
          </p:cNvSpPr>
          <p:nvPr/>
        </p:nvSpPr>
        <p:spPr bwMode="auto">
          <a:xfrm>
            <a:off x="910661" y="2535229"/>
            <a:ext cx="1936973" cy="2302192"/>
          </a:xfrm>
          <a:prstGeom prst="roundRect">
            <a:avLst>
              <a:gd name="adj" fmla="val 16667"/>
            </a:avLst>
          </a:prstGeom>
          <a:solidFill>
            <a:srgbClr val="FA4968"/>
          </a:solidFill>
          <a:ln>
            <a:noFill/>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HIỆU ỨNG QUANG ĐIỆN</a:t>
            </a:r>
            <a:endParaRPr kumimoji="0" lang="en-US" altLang="en-US" sz="2800" b="0" i="0" u="none" strike="noStrike" cap="none" normalizeH="0" baseline="0" dirty="0">
              <a:ln>
                <a:noFill/>
              </a:ln>
              <a:solidFill>
                <a:schemeClr val="bg1"/>
              </a:solidFill>
              <a:effectLst/>
              <a:latin typeface="Cambria" panose="02040503050406030204" pitchFamily="18" charset="0"/>
              <a:ea typeface="Cambria" panose="02040503050406030204" pitchFamily="18" charset="0"/>
            </a:endParaRPr>
          </a:p>
        </p:txBody>
      </p:sp>
      <p:cxnSp>
        <p:nvCxnSpPr>
          <p:cNvPr id="6" name="Connector: Elbow 5" descr="n252 Fb Thu Huong Pham">
            <a:extLst>
              <a:ext uri="{FF2B5EF4-FFF2-40B4-BE49-F238E27FC236}">
                <a16:creationId xmlns:a16="http://schemas.microsoft.com/office/drawing/2014/main" id="{301678B4-AD2A-D544-0C16-4D1AD9D4AF77}"/>
              </a:ext>
            </a:extLst>
          </p:cNvPr>
          <p:cNvCxnSpPr>
            <a:cxnSpLocks/>
          </p:cNvCxnSpPr>
          <p:nvPr/>
        </p:nvCxnSpPr>
        <p:spPr>
          <a:xfrm rot="5400000" flipH="1" flipV="1">
            <a:off x="1743024" y="967722"/>
            <a:ext cx="1649674" cy="1511300"/>
          </a:xfrm>
          <a:prstGeom prst="bentConnector3">
            <a:avLst>
              <a:gd name="adj1" fmla="val 100538"/>
            </a:avLst>
          </a:prstGeom>
          <a:ln w="28575">
            <a:tailEnd type="triangle"/>
          </a:ln>
        </p:spPr>
        <p:style>
          <a:lnRef idx="1">
            <a:schemeClr val="dk1"/>
          </a:lnRef>
          <a:fillRef idx="0">
            <a:schemeClr val="dk1"/>
          </a:fillRef>
          <a:effectRef idx="0">
            <a:schemeClr val="dk1"/>
          </a:effectRef>
          <a:fontRef idx="minor">
            <a:schemeClr val="tx1"/>
          </a:fontRef>
        </p:style>
      </p:cxnSp>
      <p:sp>
        <p:nvSpPr>
          <p:cNvPr id="7" name="Rectangle: Rounded Corners 3" descr="n252 Fb Thu Huong Pham">
            <a:extLst>
              <a:ext uri="{FF2B5EF4-FFF2-40B4-BE49-F238E27FC236}">
                <a16:creationId xmlns:a16="http://schemas.microsoft.com/office/drawing/2014/main" id="{ADD4780A-2E4A-3DEF-29C6-EF406A501B87}"/>
              </a:ext>
            </a:extLst>
          </p:cNvPr>
          <p:cNvSpPr>
            <a:spLocks noChangeArrowheads="1"/>
          </p:cNvSpPr>
          <p:nvPr/>
        </p:nvSpPr>
        <p:spPr bwMode="auto">
          <a:xfrm>
            <a:off x="3352868" y="536988"/>
            <a:ext cx="10387742" cy="39396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u="none" strike="noStrike"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H</a:t>
            </a:r>
            <a:r>
              <a:rPr kumimoji="0" lang="vi-VN" altLang="en-US" sz="2800" b="0" u="none" strike="noStrike" cap="none" normalizeH="0" baseline="0" dirty="0" err="1">
                <a:ln>
                  <a:noFill/>
                </a:ln>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iện</a:t>
            </a:r>
            <a:r>
              <a:rPr kumimoji="0" lang="vi-VN" altLang="en-US" sz="2800" b="0" u="none" strike="noStrike"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tượng một chùm bức xạ làm bật </a:t>
            </a:r>
            <a:r>
              <a:rPr kumimoji="0" lang="vi-VN" altLang="en-US" sz="2800" b="0" u="none" strike="noStrike" cap="none" normalizeH="0" baseline="0" dirty="0" err="1">
                <a:ln>
                  <a:noFill/>
                </a:ln>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electron</a:t>
            </a:r>
            <a:r>
              <a:rPr kumimoji="0" lang="vi-VN" altLang="en-US" sz="2800" b="0" u="none" strike="noStrike"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ra khỏi mặt KL</a:t>
            </a:r>
            <a:endParaRPr kumimoji="0" lang="vi-VN" altLang="en-US" sz="2800" b="0" u="none" strike="noStrike"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endParaRPr>
          </a:p>
        </p:txBody>
      </p:sp>
      <p:sp>
        <p:nvSpPr>
          <p:cNvPr id="8" name="Text 26" descr="n252 Fb Thu Huong Pham">
            <a:extLst>
              <a:ext uri="{FF2B5EF4-FFF2-40B4-BE49-F238E27FC236}">
                <a16:creationId xmlns:a16="http://schemas.microsoft.com/office/drawing/2014/main" id="{BEE2D8DE-E586-5D20-B9A3-7B8E0A34DF62}"/>
              </a:ext>
            </a:extLst>
          </p:cNvPr>
          <p:cNvSpPr txBox="1">
            <a:spLocks noChangeArrowheads="1"/>
          </p:cNvSpPr>
          <p:nvPr/>
        </p:nvSpPr>
        <p:spPr bwMode="auto">
          <a:xfrm>
            <a:off x="2550373" y="2073806"/>
            <a:ext cx="2102612" cy="69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000" tIns="0" rIns="2400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err="1">
                <a:ln>
                  <a:noFill/>
                </a:ln>
                <a:solidFill>
                  <a:schemeClr val="accent2"/>
                </a:solidFill>
                <a:effectLst/>
                <a:latin typeface="Cambria" panose="02040503050406030204" pitchFamily="18" charset="0"/>
                <a:ea typeface="Cambria" panose="02040503050406030204" pitchFamily="18" charset="0"/>
              </a:rPr>
              <a:t>Điều</a:t>
            </a:r>
            <a:r>
              <a:rPr kumimoji="0" lang="en-US" altLang="en-US" sz="2600" b="1" i="0" u="none" strike="noStrike" cap="none" normalizeH="0" baseline="0" dirty="0">
                <a:ln>
                  <a:noFill/>
                </a:ln>
                <a:solidFill>
                  <a:schemeClr val="accent2"/>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chemeClr val="accent2"/>
                </a:solidFill>
                <a:effectLst/>
                <a:latin typeface="Cambria" panose="02040503050406030204" pitchFamily="18" charset="0"/>
                <a:ea typeface="Cambria" panose="02040503050406030204" pitchFamily="18" charset="0"/>
              </a:rPr>
              <a:t>kiện</a:t>
            </a:r>
            <a:endParaRPr kumimoji="0" lang="en-US" altLang="en-US" sz="2600" b="0" i="0" u="none" strike="noStrike" cap="none" normalizeH="0" baseline="0" dirty="0">
              <a:ln>
                <a:noFill/>
              </a:ln>
              <a:solidFill>
                <a:schemeClr val="accent2"/>
              </a:solidFill>
              <a:effectLst/>
              <a:latin typeface="Cambria" panose="02040503050406030204" pitchFamily="18" charset="0"/>
              <a:ea typeface="Cambria" panose="02040503050406030204" pitchFamily="18" charset="0"/>
            </a:endParaRPr>
          </a:p>
        </p:txBody>
      </p:sp>
      <p:cxnSp>
        <p:nvCxnSpPr>
          <p:cNvPr id="9" name="Straight Arrow Connector 8" descr="n252 Fb Thu Huong Pham">
            <a:extLst>
              <a:ext uri="{FF2B5EF4-FFF2-40B4-BE49-F238E27FC236}">
                <a16:creationId xmlns:a16="http://schemas.microsoft.com/office/drawing/2014/main" id="{8ECC589E-2010-DE97-54F2-B482C3724C68}"/>
              </a:ext>
            </a:extLst>
          </p:cNvPr>
          <p:cNvCxnSpPr>
            <a:cxnSpLocks/>
          </p:cNvCxnSpPr>
          <p:nvPr/>
        </p:nvCxnSpPr>
        <p:spPr>
          <a:xfrm>
            <a:off x="2847635" y="4213216"/>
            <a:ext cx="349727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0" name="Text 26" descr="n252 Fb Thu Huong Pham">
            <a:extLst>
              <a:ext uri="{FF2B5EF4-FFF2-40B4-BE49-F238E27FC236}">
                <a16:creationId xmlns:a16="http://schemas.microsoft.com/office/drawing/2014/main" id="{2F2C1F66-4843-DB33-E5BD-E79EEDB620B6}"/>
              </a:ext>
            </a:extLst>
          </p:cNvPr>
          <p:cNvSpPr txBox="1"/>
          <p:nvPr/>
        </p:nvSpPr>
        <p:spPr>
          <a:xfrm>
            <a:off x="4185126" y="4798973"/>
            <a:ext cx="48533" cy="400110"/>
          </a:xfrm>
          <a:prstGeom prst="rect">
            <a:avLst/>
          </a:prstGeom>
          <a:noFill/>
        </p:spPr>
        <p:txBody>
          <a:bodyPr wrap="none" lIns="24000" tIns="0" rIns="24000" bIns="0" rtlCol="0" anchor="ctr">
            <a:spAutoFit/>
          </a:bodyPr>
          <a:lstStyle/>
          <a:p>
            <a:pPr algn="ctr">
              <a:spcAft>
                <a:spcPts val="935"/>
              </a:spcAft>
            </a:pPr>
            <a:endParaRPr lang="en-US" sz="2600">
              <a:solidFill>
                <a:srgbClr val="003300"/>
              </a:solidFill>
              <a:effectLst/>
              <a:latin typeface="Cambria" panose="02040503050406030204" pitchFamily="18" charset="0"/>
              <a:ea typeface="Cambria" panose="02040503050406030204" pitchFamily="18" charset="0"/>
            </a:endParaRPr>
          </a:p>
        </p:txBody>
      </p:sp>
      <p:sp>
        <p:nvSpPr>
          <p:cNvPr id="11" name="Text 10" descr="n252 Fb Thu Huong Pham">
            <a:extLst>
              <a:ext uri="{FF2B5EF4-FFF2-40B4-BE49-F238E27FC236}">
                <a16:creationId xmlns:a16="http://schemas.microsoft.com/office/drawing/2014/main" id="{A05C0128-F92F-5F1E-C33D-87F509856654}"/>
              </a:ext>
            </a:extLst>
          </p:cNvPr>
          <p:cNvSpPr txBox="1">
            <a:spLocks noChangeArrowheads="1"/>
          </p:cNvSpPr>
          <p:nvPr/>
        </p:nvSpPr>
        <p:spPr bwMode="auto">
          <a:xfrm>
            <a:off x="8338480" y="667535"/>
            <a:ext cx="5230906" cy="2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000" tIns="0" rIns="2400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a:ln>
                  <a:noFill/>
                </a:ln>
                <a:solidFill>
                  <a:schemeClr val="bg2">
                    <a:lumMod val="50000"/>
                  </a:schemeClr>
                </a:solidFill>
                <a:effectLst/>
                <a:latin typeface="Cambria" panose="02040503050406030204" pitchFamily="18" charset="0"/>
                <a:ea typeface="Cambria" panose="02040503050406030204" pitchFamily="18" charset="0"/>
                <a:sym typeface="Symbol" panose="05050102010706020507" pitchFamily="18" charset="2"/>
              </a:rPr>
              <a:t>(</a:t>
            </a:r>
            <a:r>
              <a:rPr kumimoji="0" lang="en-US" altLang="en-US" sz="2800" b="0" i="1" u="none" strike="noStrike" cap="none" normalizeH="0" baseline="0" dirty="0" err="1">
                <a:ln>
                  <a:noFill/>
                </a:ln>
                <a:solidFill>
                  <a:schemeClr val="bg2">
                    <a:lumMod val="50000"/>
                  </a:schemeClr>
                </a:solidFill>
                <a:effectLst/>
                <a:latin typeface="Cambria" panose="02040503050406030204" pitchFamily="18" charset="0"/>
                <a:ea typeface="Cambria" panose="02040503050406030204" pitchFamily="18" charset="0"/>
                <a:sym typeface="Symbol" panose="05050102010706020507" pitchFamily="18" charset="2"/>
              </a:rPr>
              <a:t>phụ</a:t>
            </a:r>
            <a:r>
              <a:rPr kumimoji="0" lang="en-US" altLang="en-US" sz="2800" b="0" i="1" u="none" strike="noStrike" cap="none" normalizeH="0" baseline="0" dirty="0">
                <a:ln>
                  <a:noFill/>
                </a:ln>
                <a:solidFill>
                  <a:schemeClr val="bg2">
                    <a:lumMod val="50000"/>
                  </a:schemeClr>
                </a:solidFill>
                <a:effectLst/>
                <a:latin typeface="Cambria" panose="02040503050406030204" pitchFamily="18" charset="0"/>
                <a:ea typeface="Cambria" panose="02040503050406030204" pitchFamily="18" charset="0"/>
                <a:sym typeface="Symbol" panose="05050102010706020507" pitchFamily="18" charset="2"/>
              </a:rPr>
              <a:t> </a:t>
            </a:r>
            <a:r>
              <a:rPr kumimoji="0" lang="en-US" altLang="en-US" sz="2800" b="0" i="1" u="none" strike="noStrike" cap="none" normalizeH="0" baseline="0" dirty="0" err="1">
                <a:ln>
                  <a:noFill/>
                </a:ln>
                <a:solidFill>
                  <a:schemeClr val="bg2">
                    <a:lumMod val="50000"/>
                  </a:schemeClr>
                </a:solidFill>
                <a:effectLst/>
                <a:latin typeface="Cambria" panose="02040503050406030204" pitchFamily="18" charset="0"/>
                <a:ea typeface="Cambria" panose="02040503050406030204" pitchFamily="18" charset="0"/>
                <a:sym typeface="Symbol" panose="05050102010706020507" pitchFamily="18" charset="2"/>
              </a:rPr>
              <a:t>thuộc</a:t>
            </a:r>
            <a:r>
              <a:rPr kumimoji="0" lang="en-US" altLang="en-US" sz="2800" b="0" i="1" u="none" strike="noStrike" cap="none" normalizeH="0" baseline="0" dirty="0">
                <a:ln>
                  <a:noFill/>
                </a:ln>
                <a:solidFill>
                  <a:schemeClr val="bg2">
                    <a:lumMod val="50000"/>
                  </a:schemeClr>
                </a:solidFill>
                <a:effectLst/>
                <a:latin typeface="Cambria" panose="02040503050406030204" pitchFamily="18" charset="0"/>
                <a:ea typeface="Cambria" panose="02040503050406030204" pitchFamily="18" charset="0"/>
                <a:sym typeface="Symbol" panose="05050102010706020507" pitchFamily="18" charset="2"/>
              </a:rPr>
              <a:t> </a:t>
            </a:r>
            <a:r>
              <a:rPr kumimoji="0" lang="en-US" altLang="en-US" sz="2800" b="0" i="1" u="none" strike="noStrike" cap="none" normalizeH="0" baseline="0" dirty="0" err="1">
                <a:ln>
                  <a:noFill/>
                </a:ln>
                <a:solidFill>
                  <a:schemeClr val="bg2">
                    <a:lumMod val="50000"/>
                  </a:schemeClr>
                </a:solidFill>
                <a:effectLst/>
                <a:latin typeface="Cambria" panose="02040503050406030204" pitchFamily="18" charset="0"/>
                <a:ea typeface="Cambria" panose="02040503050406030204" pitchFamily="18" charset="0"/>
                <a:sym typeface="Symbol" panose="05050102010706020507" pitchFamily="18" charset="2"/>
              </a:rPr>
              <a:t>bản</a:t>
            </a:r>
            <a:r>
              <a:rPr kumimoji="0" lang="en-US" altLang="en-US" sz="2800" b="0" i="1" u="none" strike="noStrike" cap="none" normalizeH="0" baseline="0" dirty="0">
                <a:ln>
                  <a:noFill/>
                </a:ln>
                <a:solidFill>
                  <a:schemeClr val="bg2">
                    <a:lumMod val="50000"/>
                  </a:schemeClr>
                </a:solidFill>
                <a:effectLst/>
                <a:latin typeface="Cambria" panose="02040503050406030204" pitchFamily="18" charset="0"/>
                <a:ea typeface="Cambria" panose="02040503050406030204" pitchFamily="18" charset="0"/>
                <a:sym typeface="Symbol" panose="05050102010706020507" pitchFamily="18" charset="2"/>
              </a:rPr>
              <a:t> </a:t>
            </a:r>
            <a:r>
              <a:rPr kumimoji="0" lang="en-US" altLang="en-US" sz="2800" b="0" i="1" u="none" strike="noStrike" cap="none" normalizeH="0" baseline="0" dirty="0" err="1">
                <a:ln>
                  <a:noFill/>
                </a:ln>
                <a:solidFill>
                  <a:schemeClr val="bg2">
                    <a:lumMod val="50000"/>
                  </a:schemeClr>
                </a:solidFill>
                <a:effectLst/>
                <a:latin typeface="Cambria" panose="02040503050406030204" pitchFamily="18" charset="0"/>
                <a:ea typeface="Cambria" panose="02040503050406030204" pitchFamily="18" charset="0"/>
                <a:sym typeface="Symbol" panose="05050102010706020507" pitchFamily="18" charset="2"/>
              </a:rPr>
              <a:t>chất</a:t>
            </a:r>
            <a:r>
              <a:rPr kumimoji="0" lang="en-US" altLang="en-US" sz="2800" b="0" i="1" u="none" strike="noStrike" cap="none" normalizeH="0" baseline="0" dirty="0">
                <a:ln>
                  <a:noFill/>
                </a:ln>
                <a:solidFill>
                  <a:schemeClr val="bg2">
                    <a:lumMod val="50000"/>
                  </a:schemeClr>
                </a:solidFill>
                <a:effectLst/>
                <a:latin typeface="Cambria" panose="02040503050406030204" pitchFamily="18" charset="0"/>
                <a:ea typeface="Cambria" panose="02040503050406030204" pitchFamily="18" charset="0"/>
                <a:sym typeface="Symbol" panose="05050102010706020507" pitchFamily="18" charset="2"/>
              </a:rPr>
              <a:t> </a:t>
            </a:r>
            <a:r>
              <a:rPr kumimoji="0" lang="en-US" altLang="en-US" sz="2800" b="0" i="1" u="none" strike="noStrike" cap="none" normalizeH="0" baseline="0" dirty="0" err="1">
                <a:ln>
                  <a:noFill/>
                </a:ln>
                <a:solidFill>
                  <a:schemeClr val="bg2">
                    <a:lumMod val="50000"/>
                  </a:schemeClr>
                </a:solidFill>
                <a:effectLst/>
                <a:latin typeface="Cambria" panose="02040503050406030204" pitchFamily="18" charset="0"/>
                <a:ea typeface="Cambria" panose="02040503050406030204" pitchFamily="18" charset="0"/>
                <a:sym typeface="Symbol" panose="05050102010706020507" pitchFamily="18" charset="2"/>
              </a:rPr>
              <a:t>kim</a:t>
            </a:r>
            <a:r>
              <a:rPr kumimoji="0" lang="en-US" altLang="en-US" sz="2800" b="0" i="1" u="none" strike="noStrike" cap="none" normalizeH="0" baseline="0" dirty="0">
                <a:ln>
                  <a:noFill/>
                </a:ln>
                <a:solidFill>
                  <a:schemeClr val="bg2">
                    <a:lumMod val="50000"/>
                  </a:schemeClr>
                </a:solidFill>
                <a:effectLst/>
                <a:latin typeface="Cambria" panose="02040503050406030204" pitchFamily="18" charset="0"/>
                <a:ea typeface="Cambria" panose="02040503050406030204" pitchFamily="18" charset="0"/>
                <a:sym typeface="Symbol" panose="05050102010706020507" pitchFamily="18" charset="2"/>
              </a:rPr>
              <a:t> </a:t>
            </a:r>
            <a:r>
              <a:rPr kumimoji="0" lang="en-US" altLang="en-US" sz="2800" b="0" i="1" u="none" strike="noStrike" cap="none" normalizeH="0" baseline="0" dirty="0" err="1">
                <a:ln>
                  <a:noFill/>
                </a:ln>
                <a:solidFill>
                  <a:schemeClr val="bg2">
                    <a:lumMod val="50000"/>
                  </a:schemeClr>
                </a:solidFill>
                <a:effectLst/>
                <a:latin typeface="Cambria" panose="02040503050406030204" pitchFamily="18" charset="0"/>
                <a:ea typeface="Cambria" panose="02040503050406030204" pitchFamily="18" charset="0"/>
                <a:sym typeface="Symbol" panose="05050102010706020507" pitchFamily="18" charset="2"/>
              </a:rPr>
              <a:t>loại</a:t>
            </a:r>
            <a:r>
              <a:rPr kumimoji="0" lang="en-US" altLang="en-US" sz="2800" b="0" i="1" u="none" strike="noStrike" cap="none" normalizeH="0" baseline="0" dirty="0">
                <a:ln>
                  <a:noFill/>
                </a:ln>
                <a:solidFill>
                  <a:schemeClr val="bg2">
                    <a:lumMod val="50000"/>
                  </a:schemeClr>
                </a:solidFill>
                <a:effectLst/>
                <a:latin typeface="Cambria" panose="02040503050406030204" pitchFamily="18" charset="0"/>
                <a:ea typeface="Cambria" panose="02040503050406030204" pitchFamily="18" charset="0"/>
                <a:sym typeface="Symbol" panose="05050102010706020507" pitchFamily="18" charset="2"/>
              </a:rPr>
              <a:t>)</a:t>
            </a:r>
          </a:p>
        </p:txBody>
      </p:sp>
      <p:cxnSp>
        <p:nvCxnSpPr>
          <p:cNvPr id="12" name="Connector: Elbow 11" descr="n252 Fb Thu Huong Pham">
            <a:extLst>
              <a:ext uri="{FF2B5EF4-FFF2-40B4-BE49-F238E27FC236}">
                <a16:creationId xmlns:a16="http://schemas.microsoft.com/office/drawing/2014/main" id="{81E09148-BD50-AAC3-7B9A-0B2BA6EDDAF3}"/>
              </a:ext>
            </a:extLst>
          </p:cNvPr>
          <p:cNvCxnSpPr>
            <a:cxnSpLocks/>
          </p:cNvCxnSpPr>
          <p:nvPr/>
        </p:nvCxnSpPr>
        <p:spPr>
          <a:xfrm flipV="1">
            <a:off x="6065180" y="1736110"/>
            <a:ext cx="494489" cy="410181"/>
          </a:xfrm>
          <a:prstGeom prst="bentConnector3">
            <a:avLst>
              <a:gd name="adj1" fmla="val -1605"/>
            </a:avLst>
          </a:prstGeom>
          <a:ln w="19050">
            <a:tailEnd type="triangle"/>
          </a:ln>
        </p:spPr>
        <p:style>
          <a:lnRef idx="1">
            <a:schemeClr val="dk1"/>
          </a:lnRef>
          <a:fillRef idx="0">
            <a:schemeClr val="dk1"/>
          </a:fillRef>
          <a:effectRef idx="0">
            <a:schemeClr val="dk1"/>
          </a:effectRef>
          <a:fontRef idx="minor">
            <a:schemeClr val="tx1"/>
          </a:fontRef>
        </p:style>
      </p:cxnSp>
      <p:sp>
        <p:nvSpPr>
          <p:cNvPr id="13" name="Text Box 16" descr="n252 Fb Thu Huong Pham">
            <a:extLst>
              <a:ext uri="{FF2B5EF4-FFF2-40B4-BE49-F238E27FC236}">
                <a16:creationId xmlns:a16="http://schemas.microsoft.com/office/drawing/2014/main" id="{620CF454-C7C5-DF55-8B2E-C89FBE2E95AA}"/>
              </a:ext>
            </a:extLst>
          </p:cNvPr>
          <p:cNvSpPr txBox="1">
            <a:spLocks noChangeArrowheads="1"/>
          </p:cNvSpPr>
          <p:nvPr/>
        </p:nvSpPr>
        <p:spPr bwMode="auto">
          <a:xfrm>
            <a:off x="2729841" y="3709765"/>
            <a:ext cx="3829828" cy="35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000" tIns="0" rIns="2400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err="1">
                <a:ln>
                  <a:noFill/>
                </a:ln>
                <a:solidFill>
                  <a:schemeClr val="accent2"/>
                </a:solidFill>
                <a:effectLst/>
                <a:latin typeface="Cambria" panose="02040503050406030204" pitchFamily="18" charset="0"/>
                <a:ea typeface="Cambria" panose="02040503050406030204" pitchFamily="18" charset="0"/>
              </a:rPr>
              <a:t>Năng</a:t>
            </a:r>
            <a:r>
              <a:rPr kumimoji="0" lang="en-US" altLang="en-US" sz="2600" b="1" i="0" u="none" strike="noStrike" cap="none" normalizeH="0" baseline="0" dirty="0">
                <a:ln>
                  <a:noFill/>
                </a:ln>
                <a:solidFill>
                  <a:schemeClr val="accent2"/>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chemeClr val="accent2"/>
                </a:solidFill>
                <a:effectLst/>
                <a:latin typeface="Cambria" panose="02040503050406030204" pitchFamily="18" charset="0"/>
                <a:ea typeface="Cambria" panose="02040503050406030204" pitchFamily="18" charset="0"/>
              </a:rPr>
              <a:t>lượng</a:t>
            </a:r>
            <a:r>
              <a:rPr kumimoji="0" lang="en-US" altLang="en-US" sz="2600" b="1" i="0" u="none" strike="noStrike" cap="none" normalizeH="0" baseline="0" dirty="0">
                <a:ln>
                  <a:noFill/>
                </a:ln>
                <a:solidFill>
                  <a:schemeClr val="accent2"/>
                </a:solidFill>
                <a:effectLst/>
                <a:latin typeface="Cambria" panose="02040503050406030204" pitchFamily="18" charset="0"/>
                <a:ea typeface="Cambria" panose="02040503050406030204" pitchFamily="18" charset="0"/>
              </a:rPr>
              <a:t> photon</a:t>
            </a:r>
            <a:endParaRPr kumimoji="0" lang="en-US" altLang="en-US" sz="2600" b="0" i="0" u="none" strike="noStrike" cap="none" normalizeH="0" baseline="0" dirty="0">
              <a:ln>
                <a:noFill/>
              </a:ln>
              <a:solidFill>
                <a:schemeClr val="accent2"/>
              </a:solidFill>
              <a:effectLst/>
              <a:latin typeface="Cambria" panose="02040503050406030204" pitchFamily="18" charset="0"/>
              <a:ea typeface="Cambria" panose="02040503050406030204" pitchFamily="18" charset="0"/>
            </a:endParaRPr>
          </a:p>
        </p:txBody>
      </p:sp>
      <p:cxnSp>
        <p:nvCxnSpPr>
          <p:cNvPr id="14" name="Straight Arrow Connector 13" descr="n252 Fb Thu Huong Pham">
            <a:extLst>
              <a:ext uri="{FF2B5EF4-FFF2-40B4-BE49-F238E27FC236}">
                <a16:creationId xmlns:a16="http://schemas.microsoft.com/office/drawing/2014/main" id="{43DD3A37-918D-7484-A7E4-A789B6D84CE7}"/>
              </a:ext>
            </a:extLst>
          </p:cNvPr>
          <p:cNvCxnSpPr>
            <a:cxnSpLocks/>
          </p:cNvCxnSpPr>
          <p:nvPr/>
        </p:nvCxnSpPr>
        <p:spPr>
          <a:xfrm>
            <a:off x="2847634" y="2770401"/>
            <a:ext cx="1511300" cy="63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Text 26" descr="n252 Fb Thu Huong Pham">
            <a:extLst>
              <a:ext uri="{FF2B5EF4-FFF2-40B4-BE49-F238E27FC236}">
                <a16:creationId xmlns:a16="http://schemas.microsoft.com/office/drawing/2014/main" id="{CAF507B1-7644-EBEE-7335-F704B134698F}"/>
              </a:ext>
            </a:extLst>
          </p:cNvPr>
          <p:cNvSpPr txBox="1"/>
          <p:nvPr/>
        </p:nvSpPr>
        <p:spPr>
          <a:xfrm>
            <a:off x="4692174" y="5009158"/>
            <a:ext cx="48533" cy="400110"/>
          </a:xfrm>
          <a:prstGeom prst="rect">
            <a:avLst/>
          </a:prstGeom>
          <a:noFill/>
        </p:spPr>
        <p:txBody>
          <a:bodyPr wrap="none" lIns="24000" tIns="0" rIns="24000" bIns="0" rtlCol="0" anchor="ctr">
            <a:spAutoFit/>
          </a:bodyPr>
          <a:lstStyle/>
          <a:p>
            <a:pPr algn="ctr">
              <a:spcAft>
                <a:spcPts val="935"/>
              </a:spcAft>
            </a:pPr>
            <a:endParaRPr lang="vi-VN" sz="2600">
              <a:solidFill>
                <a:srgbClr val="212121"/>
              </a:solidFill>
              <a:effectLst/>
              <a:latin typeface="Cambria" panose="02040503050406030204" pitchFamily="18" charset="0"/>
              <a:ea typeface="Cambria" panose="02040503050406030204" pitchFamily="18" charset="0"/>
              <a:cs typeface="Times New Roman" panose="02020603050405020304" pitchFamily="18" charset="0"/>
            </a:endParaRPr>
          </a:p>
        </p:txBody>
      </p:sp>
      <p:cxnSp>
        <p:nvCxnSpPr>
          <p:cNvPr id="16" name="Connector: Elbow 15" descr="n252 Fb Thu Huong Pham">
            <a:extLst>
              <a:ext uri="{FF2B5EF4-FFF2-40B4-BE49-F238E27FC236}">
                <a16:creationId xmlns:a16="http://schemas.microsoft.com/office/drawing/2014/main" id="{C8B4F7D7-6EF2-80FB-8B4B-EDADC45F4352}"/>
              </a:ext>
            </a:extLst>
          </p:cNvPr>
          <p:cNvCxnSpPr>
            <a:cxnSpLocks/>
          </p:cNvCxnSpPr>
          <p:nvPr/>
        </p:nvCxnSpPr>
        <p:spPr>
          <a:xfrm>
            <a:off x="2847634" y="4588074"/>
            <a:ext cx="5208243" cy="680040"/>
          </a:xfrm>
          <a:prstGeom prst="bentConnector3">
            <a:avLst>
              <a:gd name="adj1" fmla="val 28829"/>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Connector: Elbow 16" descr="n252 Fb Thu Huong Pham">
            <a:extLst>
              <a:ext uri="{FF2B5EF4-FFF2-40B4-BE49-F238E27FC236}">
                <a16:creationId xmlns:a16="http://schemas.microsoft.com/office/drawing/2014/main" id="{F3DCD0E6-5D18-8366-565E-D830B95035B1}"/>
              </a:ext>
            </a:extLst>
          </p:cNvPr>
          <p:cNvCxnSpPr>
            <a:cxnSpLocks/>
          </p:cNvCxnSpPr>
          <p:nvPr/>
        </p:nvCxnSpPr>
        <p:spPr>
          <a:xfrm>
            <a:off x="7926365" y="2263671"/>
            <a:ext cx="1956220" cy="752570"/>
          </a:xfrm>
          <a:prstGeom prst="bentConnector3">
            <a:avLst>
              <a:gd name="adj1" fmla="val 1195"/>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 Box 10" descr="n252 Fb Thu Huong Pham">
            <a:extLst>
              <a:ext uri="{FF2B5EF4-FFF2-40B4-BE49-F238E27FC236}">
                <a16:creationId xmlns:a16="http://schemas.microsoft.com/office/drawing/2014/main" id="{F71E7A03-0631-8E80-9B3C-51554FCAE4EA}"/>
              </a:ext>
            </a:extLst>
          </p:cNvPr>
          <p:cNvSpPr txBox="1">
            <a:spLocks noChangeArrowheads="1"/>
          </p:cNvSpPr>
          <p:nvPr/>
        </p:nvSpPr>
        <p:spPr bwMode="auto">
          <a:xfrm>
            <a:off x="7820826" y="2574916"/>
            <a:ext cx="2163069" cy="32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000" tIns="0" rIns="2400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err="1">
                <a:ln>
                  <a:noFill/>
                </a:ln>
                <a:solidFill>
                  <a:schemeClr val="accent2"/>
                </a:solidFill>
                <a:effectLst/>
                <a:latin typeface="Cambria" panose="02040503050406030204" pitchFamily="18" charset="0"/>
                <a:ea typeface="Cambria" panose="02040503050406030204" pitchFamily="18" charset="0"/>
              </a:rPr>
              <a:t>Công</a:t>
            </a:r>
            <a:r>
              <a:rPr kumimoji="0" lang="en-US" altLang="en-US" sz="2600" b="1" i="0" u="none" strike="noStrike" cap="none" normalizeH="0" baseline="0" dirty="0">
                <a:ln>
                  <a:noFill/>
                </a:ln>
                <a:solidFill>
                  <a:schemeClr val="accent2"/>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chemeClr val="accent2"/>
                </a:solidFill>
                <a:effectLst/>
                <a:latin typeface="Cambria" panose="02040503050406030204" pitchFamily="18" charset="0"/>
                <a:ea typeface="Cambria" panose="02040503050406030204" pitchFamily="18" charset="0"/>
              </a:rPr>
              <a:t>thoát</a:t>
            </a:r>
            <a:endParaRPr kumimoji="0" lang="en-US" altLang="en-US" sz="2600" b="1" i="0" u="none" strike="noStrike" cap="none" normalizeH="0" baseline="0" dirty="0">
              <a:ln>
                <a:noFill/>
              </a:ln>
              <a:solidFill>
                <a:schemeClr val="accent2"/>
              </a:solidFill>
              <a:effectLst/>
              <a:latin typeface="Cambria" panose="02040503050406030204" pitchFamily="18" charset="0"/>
              <a:ea typeface="Cambria" panose="02040503050406030204" pitchFamily="18" charset="0"/>
            </a:endParaRPr>
          </a:p>
        </p:txBody>
      </p:sp>
      <p:sp>
        <p:nvSpPr>
          <p:cNvPr id="19" name="Text Box 9" descr="n252 Fb Thu Huong Pham">
            <a:extLst>
              <a:ext uri="{FF2B5EF4-FFF2-40B4-BE49-F238E27FC236}">
                <a16:creationId xmlns:a16="http://schemas.microsoft.com/office/drawing/2014/main" id="{3CB8FAA1-5F16-39EF-2C35-C9D24FD50A46}"/>
              </a:ext>
            </a:extLst>
          </p:cNvPr>
          <p:cNvSpPr txBox="1">
            <a:spLocks noChangeArrowheads="1"/>
          </p:cNvSpPr>
          <p:nvPr/>
        </p:nvSpPr>
        <p:spPr bwMode="auto">
          <a:xfrm>
            <a:off x="9983894" y="2614279"/>
            <a:ext cx="4357747" cy="103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000" tIns="0" rIns="24000" bIns="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800" b="0" i="1" u="none" strike="noStrike" cap="none" normalizeH="0" baseline="0" dirty="0">
                <a:ln>
                  <a:noFill/>
                </a:ln>
                <a:solidFill>
                  <a:schemeClr val="bg2">
                    <a:lumMod val="50000"/>
                  </a:schemeClr>
                </a:solidFill>
                <a:effectLst/>
                <a:latin typeface="Cambria" panose="02040503050406030204" pitchFamily="18" charset="0"/>
                <a:ea typeface="Cambria" panose="02040503050406030204" pitchFamily="18" charset="0"/>
              </a:rPr>
              <a:t>Năng lượng tối thiểu cần cung cấp để bứt một </a:t>
            </a:r>
            <a:r>
              <a:rPr kumimoji="0" lang="vi-VN" altLang="en-US" sz="2800" b="0" i="1" u="none" strike="noStrike" cap="none" normalizeH="0" baseline="0" dirty="0" err="1">
                <a:ln>
                  <a:noFill/>
                </a:ln>
                <a:solidFill>
                  <a:schemeClr val="bg2">
                    <a:lumMod val="50000"/>
                  </a:schemeClr>
                </a:solidFill>
                <a:effectLst/>
                <a:latin typeface="Cambria" panose="02040503050406030204" pitchFamily="18" charset="0"/>
                <a:ea typeface="Cambria" panose="02040503050406030204" pitchFamily="18" charset="0"/>
              </a:rPr>
              <a:t>electron</a:t>
            </a:r>
            <a:r>
              <a:rPr kumimoji="0" lang="vi-VN" altLang="en-US" sz="2800" b="0" i="1" u="none" strike="noStrike" cap="none" normalizeH="0" baseline="0" dirty="0">
                <a:ln>
                  <a:noFill/>
                </a:ln>
                <a:solidFill>
                  <a:schemeClr val="bg2">
                    <a:lumMod val="50000"/>
                  </a:schemeClr>
                </a:solidFill>
                <a:effectLst/>
                <a:latin typeface="Cambria" panose="02040503050406030204" pitchFamily="18" charset="0"/>
                <a:ea typeface="Cambria" panose="02040503050406030204" pitchFamily="18" charset="0"/>
              </a:rPr>
              <a:t> ra khỏi bề mặt kim loại</a:t>
            </a:r>
            <a:endParaRPr kumimoji="0" lang="vi-VN" altLang="en-US" sz="2800" b="0" i="0" u="none" strike="noStrike" cap="none" normalizeH="0" baseline="0" dirty="0">
              <a:ln>
                <a:noFill/>
              </a:ln>
              <a:solidFill>
                <a:schemeClr val="bg2">
                  <a:lumMod val="50000"/>
                </a:schemeClr>
              </a:solidFill>
              <a:effectLst/>
              <a:latin typeface="Cambria" panose="02040503050406030204" pitchFamily="18" charset="0"/>
              <a:ea typeface="Cambria" panose="02040503050406030204" pitchFamily="18" charset="0"/>
            </a:endParaRPr>
          </a:p>
        </p:txBody>
      </p:sp>
      <p:sp>
        <p:nvSpPr>
          <p:cNvPr id="20" name="Text Box 8" descr="n252 Fb Thu Huong Pham">
            <a:extLst>
              <a:ext uri="{FF2B5EF4-FFF2-40B4-BE49-F238E27FC236}">
                <a16:creationId xmlns:a16="http://schemas.microsoft.com/office/drawing/2014/main" id="{9DB2CE69-D0F7-521C-28E4-0476529E30C4}"/>
              </a:ext>
            </a:extLst>
          </p:cNvPr>
          <p:cNvSpPr txBox="1">
            <a:spLocks noChangeArrowheads="1"/>
          </p:cNvSpPr>
          <p:nvPr/>
        </p:nvSpPr>
        <p:spPr bwMode="auto">
          <a:xfrm>
            <a:off x="4015470" y="4894858"/>
            <a:ext cx="440644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000" tIns="0" rIns="2400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600" b="1" i="0" u="none" strike="noStrike" cap="none" normalizeH="0" baseline="0" dirty="0">
                <a:ln>
                  <a:noFill/>
                </a:ln>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Phương trình </a:t>
            </a:r>
            <a:r>
              <a:rPr kumimoji="0" lang="vi-VN" altLang="en-US" sz="2600" b="1" i="0" u="none" strike="noStrike" cap="none" normalizeH="0" baseline="0" dirty="0" err="1">
                <a:ln>
                  <a:noFill/>
                </a:ln>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Einstein</a:t>
            </a:r>
            <a:endParaRPr kumimoji="0" lang="vi-VN" altLang="en-US" sz="2600" b="0" i="0" u="none" strike="noStrike" cap="none" normalizeH="0" baseline="0" dirty="0">
              <a:ln>
                <a:noFill/>
              </a:ln>
              <a:solidFill>
                <a:schemeClr val="accent2"/>
              </a:solidFill>
              <a:effectLst/>
              <a:latin typeface="Cambria" panose="02040503050406030204" pitchFamily="18" charset="0"/>
              <a:ea typeface="Cambria" panose="02040503050406030204" pitchFamily="18" charset="0"/>
            </a:endParaRPr>
          </a:p>
        </p:txBody>
      </p:sp>
      <p:sp>
        <p:nvSpPr>
          <p:cNvPr id="21" name="Text 26" descr="n252 Fb Thu Huong Pham">
            <a:extLst>
              <a:ext uri="{FF2B5EF4-FFF2-40B4-BE49-F238E27FC236}">
                <a16:creationId xmlns:a16="http://schemas.microsoft.com/office/drawing/2014/main" id="{56ABAD41-C9D9-6D7D-40BB-E5917D63C315}"/>
              </a:ext>
            </a:extLst>
          </p:cNvPr>
          <p:cNvSpPr txBox="1"/>
          <p:nvPr/>
        </p:nvSpPr>
        <p:spPr>
          <a:xfrm>
            <a:off x="4863306" y="5663526"/>
            <a:ext cx="48533" cy="400110"/>
          </a:xfrm>
          <a:prstGeom prst="rect">
            <a:avLst/>
          </a:prstGeom>
          <a:noFill/>
        </p:spPr>
        <p:txBody>
          <a:bodyPr wrap="none" lIns="24000" tIns="0" rIns="24000" bIns="0" rtlCol="0" anchor="ctr">
            <a:spAutoFit/>
          </a:bodyPr>
          <a:lstStyle/>
          <a:p>
            <a:pPr algn="ctr">
              <a:spcAft>
                <a:spcPts val="935"/>
              </a:spcAft>
            </a:pPr>
            <a:endParaRPr lang="en-US" sz="2600">
              <a:solidFill>
                <a:srgbClr val="212121"/>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 Box 5" descr="n252 Fb Thu Huong Pham">
            <a:extLst>
              <a:ext uri="{FF2B5EF4-FFF2-40B4-BE49-F238E27FC236}">
                <a16:creationId xmlns:a16="http://schemas.microsoft.com/office/drawing/2014/main" id="{07DB5071-E2A6-93C6-9133-A425C0FA0058}"/>
              </a:ext>
            </a:extLst>
          </p:cNvPr>
          <p:cNvSpPr txBox="1">
            <a:spLocks noChangeArrowheads="1"/>
          </p:cNvSpPr>
          <p:nvPr/>
        </p:nvSpPr>
        <p:spPr bwMode="auto">
          <a:xfrm>
            <a:off x="1199742" y="6385726"/>
            <a:ext cx="3566500" cy="103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000" tIns="0" rIns="24000" bIns="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800" b="1" u="none" strike="noStrike"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ĐL2: </a:t>
            </a:r>
            <a:r>
              <a:rPr kumimoji="0" lang="vi-VN" altLang="en-US" sz="2800" b="0" u="none" strike="noStrike"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Cường độ dòng quang điện bão </a:t>
            </a:r>
            <a:r>
              <a:rPr kumimoji="0" lang="vi-VN" altLang="en-US" sz="2800" b="0" u="none" strike="noStrike" cap="none" normalizeH="0" baseline="0" dirty="0" err="1">
                <a:ln>
                  <a:noFill/>
                </a:ln>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hoà</a:t>
            </a:r>
            <a:r>
              <a:rPr kumimoji="0" lang="vi-VN" altLang="en-US" sz="2800" b="0" u="none" strike="noStrike"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tỉ lệ thuận với cường độ chùm bức xạ kích thích</a:t>
            </a:r>
            <a:endParaRPr kumimoji="0" lang="vi-VN" altLang="en-US" sz="2800" b="0" u="none" strike="noStrike"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23" name="Right Brace 22" descr="n252 Fb Thu Huong Pham">
            <a:extLst>
              <a:ext uri="{FF2B5EF4-FFF2-40B4-BE49-F238E27FC236}">
                <a16:creationId xmlns:a16="http://schemas.microsoft.com/office/drawing/2014/main" id="{4F87AAC3-1D82-32F7-1486-EE50A4D9AFBB}"/>
              </a:ext>
            </a:extLst>
          </p:cNvPr>
          <p:cNvSpPr/>
          <p:nvPr/>
        </p:nvSpPr>
        <p:spPr>
          <a:xfrm rot="16200000" flipH="1" flipV="1">
            <a:off x="10436414" y="5070557"/>
            <a:ext cx="577448" cy="1196747"/>
          </a:xfrm>
          <a:prstGeom prst="rightBrace">
            <a:avLst>
              <a:gd name="adj1" fmla="val 8333"/>
              <a:gd name="adj2" fmla="val 46913"/>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600">
              <a:latin typeface="Cambria" panose="02040503050406030204" pitchFamily="18" charset="0"/>
              <a:ea typeface="Cambria" panose="02040503050406030204" pitchFamily="18" charset="0"/>
            </a:endParaRPr>
          </a:p>
        </p:txBody>
      </p:sp>
      <p:sp>
        <p:nvSpPr>
          <p:cNvPr id="24" name="Text Box 3" descr="n252 Fb Thu Huong Pham">
            <a:extLst>
              <a:ext uri="{FF2B5EF4-FFF2-40B4-BE49-F238E27FC236}">
                <a16:creationId xmlns:a16="http://schemas.microsoft.com/office/drawing/2014/main" id="{FD0B66E5-CACE-1900-61EF-E8637FA7846D}"/>
              </a:ext>
            </a:extLst>
          </p:cNvPr>
          <p:cNvSpPr txBox="1">
            <a:spLocks noChangeArrowheads="1"/>
          </p:cNvSpPr>
          <p:nvPr/>
        </p:nvSpPr>
        <p:spPr bwMode="auto">
          <a:xfrm>
            <a:off x="7926365" y="5770368"/>
            <a:ext cx="5895460" cy="58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000" tIns="0" rIns="2400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600" b="1" i="0" u="none" strike="noStrike" cap="none" normalizeH="0" baseline="0" dirty="0">
                <a:ln>
                  <a:noFill/>
                </a:ln>
                <a:solidFill>
                  <a:srgbClr val="BF8F00"/>
                </a:solidFill>
                <a:effectLst/>
                <a:latin typeface="Cambria" panose="02040503050406030204" pitchFamily="18" charset="0"/>
                <a:ea typeface="Cambria" panose="02040503050406030204" pitchFamily="18" charset="0"/>
                <a:cs typeface="Times New Roman" panose="02020603050405020304" pitchFamily="18" charset="0"/>
              </a:rPr>
              <a:t>ĐL3: Động năng ban đầu cực đại</a:t>
            </a:r>
            <a:endParaRPr kumimoji="0" lang="vi-VN" altLang="en-US" sz="26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25" name="Text Box 2" descr="n252 Fb Thu Huong Pham">
            <a:extLst>
              <a:ext uri="{FF2B5EF4-FFF2-40B4-BE49-F238E27FC236}">
                <a16:creationId xmlns:a16="http://schemas.microsoft.com/office/drawing/2014/main" id="{18C7DE3A-C989-03DF-98DB-0862896348C9}"/>
              </a:ext>
            </a:extLst>
          </p:cNvPr>
          <p:cNvSpPr txBox="1">
            <a:spLocks noChangeArrowheads="1"/>
          </p:cNvSpPr>
          <p:nvPr/>
        </p:nvSpPr>
        <p:spPr bwMode="auto">
          <a:xfrm>
            <a:off x="8096578" y="6770096"/>
            <a:ext cx="6018235" cy="80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000" tIns="0" rIns="24000" bIns="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lang="vi-VN" altLang="en-US" sz="2800" b="1"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Không </a:t>
            </a:r>
            <a:r>
              <a:rPr lang="vi-VN" altLang="en-US" sz="28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phụ thuộc cường độ của chùm bức xạ kích thích, </a:t>
            </a:r>
            <a:r>
              <a:rPr lang="vi-VN" altLang="en-US" sz="2800" b="1"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phụ thuộc </a:t>
            </a:r>
            <a:r>
              <a:rPr lang="vi-VN" altLang="en-US" sz="28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bước sóng bức xạ kích thích và bản chất của kim loại được chiếu vào.</a:t>
            </a:r>
          </a:p>
        </p:txBody>
      </p:sp>
      <p:sp>
        <p:nvSpPr>
          <p:cNvPr id="28" name="Rectangle 30" descr="n252 Fb Thu Huong Pham">
            <a:extLst>
              <a:ext uri="{FF2B5EF4-FFF2-40B4-BE49-F238E27FC236}">
                <a16:creationId xmlns:a16="http://schemas.microsoft.com/office/drawing/2014/main" id="{D2907054-4328-A33A-F964-0860B4425DDD}"/>
              </a:ext>
            </a:extLst>
          </p:cNvPr>
          <p:cNvSpPr>
            <a:spLocks noChangeArrowheads="1"/>
          </p:cNvSpPr>
          <p:nvPr/>
        </p:nvSpPr>
        <p:spPr bwMode="auto">
          <a:xfrm>
            <a:off x="1102655" y="2901941"/>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sz="2600">
              <a:latin typeface="Cambria" panose="02040503050406030204" pitchFamily="18" charset="0"/>
              <a:ea typeface="Cambria" panose="02040503050406030204" pitchFamily="18" charset="0"/>
            </a:endParaRPr>
          </a:p>
        </p:txBody>
      </p:sp>
      <p:sp>
        <p:nvSpPr>
          <p:cNvPr id="29" name="Rectangle 34" descr="n252 Fb Thu Huong Pham">
            <a:extLst>
              <a:ext uri="{FF2B5EF4-FFF2-40B4-BE49-F238E27FC236}">
                <a16:creationId xmlns:a16="http://schemas.microsoft.com/office/drawing/2014/main" id="{DD86F4B7-6463-DA77-58EA-02B1EAAFC84D}"/>
              </a:ext>
            </a:extLst>
          </p:cNvPr>
          <p:cNvSpPr>
            <a:spLocks noChangeArrowheads="1"/>
          </p:cNvSpPr>
          <p:nvPr/>
        </p:nvSpPr>
        <p:spPr bwMode="auto">
          <a:xfrm>
            <a:off x="1102655" y="3130541"/>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sz="2600">
              <a:latin typeface="Cambria" panose="02040503050406030204" pitchFamily="18" charset="0"/>
              <a:ea typeface="Cambria" panose="02040503050406030204" pitchFamily="18" charset="0"/>
            </a:endParaRPr>
          </a:p>
        </p:txBody>
      </p:sp>
      <p:sp>
        <p:nvSpPr>
          <p:cNvPr id="30" name="Rectangle 39" descr="n252 Fb Thu Huong Pham">
            <a:extLst>
              <a:ext uri="{FF2B5EF4-FFF2-40B4-BE49-F238E27FC236}">
                <a16:creationId xmlns:a16="http://schemas.microsoft.com/office/drawing/2014/main" id="{B1FD7ABE-1F4F-51CC-1905-717E38BCB590}"/>
              </a:ext>
            </a:extLst>
          </p:cNvPr>
          <p:cNvSpPr>
            <a:spLocks noChangeArrowheads="1"/>
          </p:cNvSpPr>
          <p:nvPr/>
        </p:nvSpPr>
        <p:spPr bwMode="auto">
          <a:xfrm>
            <a:off x="1102655" y="34575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sz="2600">
              <a:latin typeface="Cambria" panose="02040503050406030204" pitchFamily="18" charset="0"/>
              <a:ea typeface="Cambria" panose="02040503050406030204" pitchFamily="18" charset="0"/>
            </a:endParaRPr>
          </a:p>
        </p:txBody>
      </p:sp>
      <p:sp>
        <p:nvSpPr>
          <p:cNvPr id="66" name="Rectangle: Rounded Corners 65" descr="n252 Fb Thu Huong Pham">
            <a:extLst>
              <a:ext uri="{FF2B5EF4-FFF2-40B4-BE49-F238E27FC236}">
                <a16:creationId xmlns:a16="http://schemas.microsoft.com/office/drawing/2014/main" id="{4DF1EDCC-E408-A643-2264-44B2699781C8}"/>
              </a:ext>
            </a:extLst>
          </p:cNvPr>
          <p:cNvSpPr/>
          <p:nvPr/>
        </p:nvSpPr>
        <p:spPr>
          <a:xfrm>
            <a:off x="1883161" y="275181"/>
            <a:ext cx="1440350" cy="4587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2600" b="1" dirty="0" err="1">
                <a:solidFill>
                  <a:schemeClr val="accent2"/>
                </a:solidFill>
                <a:effectLst/>
                <a:latin typeface="Cambria" panose="02040503050406030204" pitchFamily="18" charset="0"/>
                <a:ea typeface="Cambria" panose="02040503050406030204" pitchFamily="18" charset="0"/>
              </a:rPr>
              <a:t>Là</a:t>
            </a:r>
            <a:r>
              <a:rPr lang="en-US" sz="2600" b="1" dirty="0">
                <a:solidFill>
                  <a:schemeClr val="accent2"/>
                </a:solidFill>
                <a:effectLst/>
                <a:latin typeface="Cambria" panose="02040503050406030204" pitchFamily="18" charset="0"/>
                <a:ea typeface="Cambria" panose="02040503050406030204" pitchFamily="18" charset="0"/>
              </a:rPr>
              <a:t> </a:t>
            </a:r>
            <a:r>
              <a:rPr lang="en-US" sz="2600" b="1" dirty="0" err="1">
                <a:solidFill>
                  <a:schemeClr val="accent2"/>
                </a:solidFill>
                <a:effectLst/>
                <a:latin typeface="Cambria" panose="02040503050406030204" pitchFamily="18" charset="0"/>
                <a:ea typeface="Cambria" panose="02040503050406030204" pitchFamily="18" charset="0"/>
              </a:rPr>
              <a:t>gì</a:t>
            </a:r>
            <a:endParaRPr lang="en-US" sz="2600" dirty="0">
              <a:solidFill>
                <a:schemeClr val="accent2"/>
              </a:solidFill>
              <a:effectLst/>
              <a:latin typeface="Cambria" panose="02040503050406030204" pitchFamily="18" charset="0"/>
              <a:ea typeface="Cambria" panose="02040503050406030204" pitchFamily="18" charset="0"/>
            </a:endParaRPr>
          </a:p>
        </p:txBody>
      </p:sp>
      <p:graphicFrame>
        <p:nvGraphicFramePr>
          <p:cNvPr id="76" name="Object 75" descr="n252 Fb Thu Huong Pham">
            <a:extLst>
              <a:ext uri="{FF2B5EF4-FFF2-40B4-BE49-F238E27FC236}">
                <a16:creationId xmlns:a16="http://schemas.microsoft.com/office/drawing/2014/main" id="{E6F13DDA-B3AB-BB97-1B98-6B596F5235CB}"/>
              </a:ext>
            </a:extLst>
          </p:cNvPr>
          <p:cNvGraphicFramePr>
            <a:graphicFrameLocks noChangeAspect="1"/>
          </p:cNvGraphicFramePr>
          <p:nvPr>
            <p:extLst>
              <p:ext uri="{D42A27DB-BD31-4B8C-83A1-F6EECF244321}">
                <p14:modId xmlns:p14="http://schemas.microsoft.com/office/powerpoint/2010/main" val="1067257785"/>
              </p:ext>
            </p:extLst>
          </p:nvPr>
        </p:nvGraphicFramePr>
        <p:xfrm>
          <a:off x="6711666" y="1145700"/>
          <a:ext cx="1442544" cy="1117972"/>
        </p:xfrm>
        <a:graphic>
          <a:graphicData uri="http://schemas.openxmlformats.org/presentationml/2006/ole">
            <mc:AlternateContent xmlns:mc="http://schemas.openxmlformats.org/markup-compatibility/2006">
              <mc:Choice xmlns:v="urn:schemas-microsoft-com:vml" Requires="v">
                <p:oleObj name="Equation" r:id="rId9" imgW="507960" imgH="393480" progId="Equation.DSMT4">
                  <p:embed/>
                </p:oleObj>
              </mc:Choice>
              <mc:Fallback>
                <p:oleObj name="Equation" r:id="rId9" imgW="507960" imgH="393480" progId="Equation.DSMT4">
                  <p:embed/>
                  <p:pic>
                    <p:nvPicPr>
                      <p:cNvPr id="0" name=""/>
                      <p:cNvPicPr/>
                      <p:nvPr/>
                    </p:nvPicPr>
                    <p:blipFill>
                      <a:blip r:embed="rId10"/>
                      <a:stretch>
                        <a:fillRect/>
                      </a:stretch>
                    </p:blipFill>
                    <p:spPr>
                      <a:xfrm>
                        <a:off x="6711666" y="1145700"/>
                        <a:ext cx="1442544" cy="1117972"/>
                      </a:xfrm>
                      <a:prstGeom prst="rect">
                        <a:avLst/>
                      </a:prstGeom>
                    </p:spPr>
                  </p:pic>
                </p:oleObj>
              </mc:Fallback>
            </mc:AlternateContent>
          </a:graphicData>
        </a:graphic>
      </p:graphicFrame>
      <p:sp>
        <p:nvSpPr>
          <p:cNvPr id="97" name="TextBox 96" descr="n252 Fb Thu Huong Pham">
            <a:extLst>
              <a:ext uri="{FF2B5EF4-FFF2-40B4-BE49-F238E27FC236}">
                <a16:creationId xmlns:a16="http://schemas.microsoft.com/office/drawing/2014/main" id="{9508EC84-44F2-2521-FBBE-3FFC8691EE39}"/>
              </a:ext>
            </a:extLst>
          </p:cNvPr>
          <p:cNvSpPr txBox="1"/>
          <p:nvPr/>
        </p:nvSpPr>
        <p:spPr>
          <a:xfrm>
            <a:off x="5270077" y="2945875"/>
            <a:ext cx="1441589" cy="461665"/>
          </a:xfrm>
          <a:prstGeom prst="rect">
            <a:avLst/>
          </a:prstGeom>
          <a:noFill/>
        </p:spPr>
        <p:txBody>
          <a:bodyPr wrap="square">
            <a:spAutoFit/>
          </a:bodyPr>
          <a:lstStyle/>
          <a:p>
            <a:r>
              <a:rPr kumimoji="0" lang="vi-VN" altLang="en-US" sz="2400" b="1" u="none" strike="noStrike" cap="none" normalizeH="0" baseline="0" dirty="0">
                <a:ln>
                  <a:noFill/>
                </a:ln>
                <a:solidFill>
                  <a:srgbClr val="C45911"/>
                </a:solidFill>
                <a:effectLst/>
                <a:latin typeface="Cambria" panose="02040503050406030204" pitchFamily="18" charset="0"/>
                <a:ea typeface="Cambria" panose="02040503050406030204" pitchFamily="18" charset="0"/>
                <a:cs typeface="Times New Roman" panose="02020603050405020304" pitchFamily="18" charset="0"/>
              </a:rPr>
              <a:t>ĐL1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436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ipe(left)">
                                      <p:cBhvr>
                                        <p:cTn id="42" dur="500"/>
                                        <p:tgtEl>
                                          <p:spTgt spid="7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left)">
                                      <p:cBhvr>
                                        <p:cTn id="73" dur="500"/>
                                        <p:tgtEl>
                                          <p:spTgt spid="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left)">
                                      <p:cBhvr>
                                        <p:cTn id="83" dur="500"/>
                                        <p:tgtEl>
                                          <p:spTgt spid="1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wipe(left)">
                                      <p:cBhvr>
                                        <p:cTn id="91" dur="500"/>
                                        <p:tgtEl>
                                          <p:spTgt spid="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left)">
                                      <p:cBhvr>
                                        <p:cTn id="96" dur="500"/>
                                        <p:tgtEl>
                                          <p:spTgt spid="23"/>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left)">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wipe(left)">
                                      <p:cBhvr>
                                        <p:cTn id="10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P spid="18" grpId="0"/>
      <p:bldP spid="19" grpId="0"/>
      <p:bldP spid="20" grpId="0"/>
      <p:bldP spid="22" grpId="0"/>
      <p:bldP spid="23" grpId="0" animBg="1"/>
      <p:bldP spid="24" grpId="0"/>
      <p:bldP spid="25" grpId="0"/>
      <p:bldP spid="66" grpId="0"/>
      <p:bldP spid="9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17000" r="-14000" b="-17000"/>
          </a:stretch>
        </a:blipFill>
        <a:effectLst/>
      </p:bgPr>
    </p:bg>
    <p:spTree>
      <p:nvGrpSpPr>
        <p:cNvPr id="1" name=""/>
        <p:cNvGrpSpPr/>
        <p:nvPr/>
      </p:nvGrpSpPr>
      <p:grpSpPr>
        <a:xfrm>
          <a:off x="0" y="0"/>
          <a:ext cx="0" cy="0"/>
          <a:chOff x="0" y="0"/>
          <a:chExt cx="0" cy="0"/>
        </a:xfrm>
      </p:grpSpPr>
      <p:sp>
        <p:nvSpPr>
          <p:cNvPr id="7" name="Rectangle 6" descr="n252 Fb Thu Huong Pham">
            <a:extLst>
              <a:ext uri="{FF2B5EF4-FFF2-40B4-BE49-F238E27FC236}">
                <a16:creationId xmlns:a16="http://schemas.microsoft.com/office/drawing/2014/main" id="{3B1992C3-F16D-4B5E-A684-AA3385DDABA7}"/>
              </a:ext>
            </a:extLst>
          </p:cNvPr>
          <p:cNvSpPr>
            <a:spLocks noChangeArrowheads="1"/>
          </p:cNvSpPr>
          <p:nvPr/>
        </p:nvSpPr>
        <p:spPr bwMode="auto">
          <a:xfrm>
            <a:off x="712694" y="1957423"/>
            <a:ext cx="13057094" cy="221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20838" algn="l"/>
                <a:tab pos="4860925" algn="l"/>
              </a:tabLst>
              <a:defRPr>
                <a:solidFill>
                  <a:schemeClr val="tx1"/>
                </a:solidFill>
                <a:latin typeface="Arial" panose="020B0604020202020204" pitchFamily="34" charset="0"/>
              </a:defRPr>
            </a:lvl1pPr>
            <a:lvl2pPr eaLnBrk="0" fontAlgn="base" hangingPunct="0">
              <a:spcBef>
                <a:spcPct val="0"/>
              </a:spcBef>
              <a:spcAft>
                <a:spcPct val="0"/>
              </a:spcAft>
              <a:tabLst>
                <a:tab pos="1620838" algn="l"/>
                <a:tab pos="4860925" algn="l"/>
              </a:tabLst>
              <a:defRPr>
                <a:solidFill>
                  <a:schemeClr val="tx1"/>
                </a:solidFill>
                <a:latin typeface="Arial" panose="020B0604020202020204" pitchFamily="34" charset="0"/>
              </a:defRPr>
            </a:lvl2pPr>
            <a:lvl3pPr eaLnBrk="0" fontAlgn="base" hangingPunct="0">
              <a:spcBef>
                <a:spcPct val="0"/>
              </a:spcBef>
              <a:spcAft>
                <a:spcPct val="0"/>
              </a:spcAft>
              <a:tabLst>
                <a:tab pos="1620838" algn="l"/>
                <a:tab pos="4860925" algn="l"/>
              </a:tabLst>
              <a:defRPr>
                <a:solidFill>
                  <a:schemeClr val="tx1"/>
                </a:solidFill>
                <a:latin typeface="Arial" panose="020B0604020202020204" pitchFamily="34" charset="0"/>
              </a:defRPr>
            </a:lvl3pPr>
            <a:lvl4pPr eaLnBrk="0" fontAlgn="base" hangingPunct="0">
              <a:spcBef>
                <a:spcPct val="0"/>
              </a:spcBef>
              <a:spcAft>
                <a:spcPct val="0"/>
              </a:spcAft>
              <a:tabLst>
                <a:tab pos="1620838" algn="l"/>
                <a:tab pos="4860925" algn="l"/>
              </a:tabLst>
              <a:defRPr>
                <a:solidFill>
                  <a:schemeClr val="tx1"/>
                </a:solidFill>
                <a:latin typeface="Arial" panose="020B0604020202020204" pitchFamily="34" charset="0"/>
              </a:defRPr>
            </a:lvl4pPr>
            <a:lvl5pPr eaLnBrk="0" fontAlgn="base" hangingPunct="0">
              <a:spcBef>
                <a:spcPct val="0"/>
              </a:spcBef>
              <a:spcAft>
                <a:spcPct val="0"/>
              </a:spcAft>
              <a:tabLst>
                <a:tab pos="1620838" algn="l"/>
                <a:tab pos="4860925" algn="l"/>
              </a:tabLst>
              <a:defRPr>
                <a:solidFill>
                  <a:schemeClr val="tx1"/>
                </a:solidFill>
                <a:latin typeface="Arial" panose="020B0604020202020204" pitchFamily="34" charset="0"/>
              </a:defRPr>
            </a:lvl5pPr>
            <a:lvl6pPr eaLnBrk="0" fontAlgn="base" hangingPunct="0">
              <a:spcBef>
                <a:spcPct val="0"/>
              </a:spcBef>
              <a:spcAft>
                <a:spcPct val="0"/>
              </a:spcAft>
              <a:tabLst>
                <a:tab pos="1620838" algn="l"/>
                <a:tab pos="4860925" algn="l"/>
              </a:tabLst>
              <a:defRPr>
                <a:solidFill>
                  <a:schemeClr val="tx1"/>
                </a:solidFill>
                <a:latin typeface="Arial" panose="020B0604020202020204" pitchFamily="34" charset="0"/>
              </a:defRPr>
            </a:lvl6pPr>
            <a:lvl7pPr eaLnBrk="0" fontAlgn="base" hangingPunct="0">
              <a:spcBef>
                <a:spcPct val="0"/>
              </a:spcBef>
              <a:spcAft>
                <a:spcPct val="0"/>
              </a:spcAft>
              <a:tabLst>
                <a:tab pos="1620838" algn="l"/>
                <a:tab pos="4860925" algn="l"/>
              </a:tabLst>
              <a:defRPr>
                <a:solidFill>
                  <a:schemeClr val="tx1"/>
                </a:solidFill>
                <a:latin typeface="Arial" panose="020B0604020202020204" pitchFamily="34" charset="0"/>
              </a:defRPr>
            </a:lvl7pPr>
            <a:lvl8pPr eaLnBrk="0" fontAlgn="base" hangingPunct="0">
              <a:spcBef>
                <a:spcPct val="0"/>
              </a:spcBef>
              <a:spcAft>
                <a:spcPct val="0"/>
              </a:spcAft>
              <a:tabLst>
                <a:tab pos="1620838" algn="l"/>
                <a:tab pos="4860925" algn="l"/>
              </a:tabLst>
              <a:defRPr>
                <a:solidFill>
                  <a:schemeClr val="tx1"/>
                </a:solidFill>
                <a:latin typeface="Arial" panose="020B0604020202020204" pitchFamily="34" charset="0"/>
              </a:defRPr>
            </a:lvl8pPr>
            <a:lvl9pPr eaLnBrk="0" fontAlgn="base" hangingPunct="0">
              <a:spcBef>
                <a:spcPct val="0"/>
              </a:spcBef>
              <a:spcAft>
                <a:spcPct val="0"/>
              </a:spcAft>
              <a:tabLst>
                <a:tab pos="1620838" algn="l"/>
                <a:tab pos="48609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tabLst>
                <a:tab pos="1620838" algn="l"/>
                <a:tab pos="4860925" algn="l"/>
              </a:tabLst>
            </a:pP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Câu</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1: Theo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thuyết</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lượng</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tử</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ánh</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sáng</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ánh</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sáng</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được</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tạo</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thành</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bởi</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các</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hạt</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nào</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sau</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đây</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3200" b="1" i="0" u="none" strike="noStrike" cap="none" normalizeH="0" baseline="0" dirty="0">
              <a:ln>
                <a:noFill/>
              </a:ln>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tab pos="3603625" algn="l"/>
                <a:tab pos="7261225" algn="l"/>
                <a:tab pos="10972800" algn="l"/>
              </a:tabLst>
            </a:pPr>
            <a:r>
              <a:rPr kumimoji="0" lang="en-US" altLang="en-US" sz="3200" b="0" i="0" u="none" strike="noStrike" cap="none" normalizeH="0" baseline="0" dirty="0">
                <a:ln>
                  <a:noFill/>
                </a:ln>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A. </a:t>
            </a:r>
            <a:r>
              <a:rPr kumimoji="0" lang="en-US" altLang="en-US" sz="3200" b="0" i="0" u="none" strike="noStrike" cap="none" normalizeH="0" baseline="0" dirty="0" err="1">
                <a:ln>
                  <a:noFill/>
                </a:ln>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Notron</a:t>
            </a:r>
            <a:r>
              <a:rPr kumimoji="0" lang="en-US" altLang="en-US" sz="3200" b="0" i="0" u="none" strike="noStrike" cap="none" normalizeH="0" baseline="0" dirty="0">
                <a:ln>
                  <a:noFill/>
                </a:ln>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0"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B. </a:t>
            </a:r>
            <a:r>
              <a:rPr kumimoji="0" lang="en-US" altLang="en-US" sz="3200" b="0"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Phôton</a:t>
            </a:r>
            <a:r>
              <a:rPr kumimoji="0" lang="en-US" altLang="en-US" sz="3200" b="0"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a:t>
            </a:r>
            <a:r>
              <a:rPr kumimoji="0" lang="en-US" altLang="en-US" sz="3200" b="0" i="0" u="none" strike="noStrike" cap="none" normalizeH="0" baseline="0" dirty="0">
                <a:ln>
                  <a:noFill/>
                </a:ln>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	C. Êlectron.	D. </a:t>
            </a:r>
            <a:r>
              <a:rPr kumimoji="0" lang="en-US" altLang="en-US" sz="3200" b="0" i="0" u="none" strike="noStrike" cap="none" normalizeH="0" baseline="0" dirty="0" err="1">
                <a:ln>
                  <a:noFill/>
                </a:ln>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Prôton</a:t>
            </a:r>
            <a:r>
              <a:rPr kumimoji="0" lang="en-US" altLang="en-US" sz="3200" b="0" i="0" u="none" strike="noStrike" cap="none" normalizeH="0" baseline="0" dirty="0">
                <a:ln>
                  <a:noFill/>
                </a:ln>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graphicFrame>
        <p:nvGraphicFramePr>
          <p:cNvPr id="14" name="Object 13" descr="n252 Fb Thu Huong Pham">
            <a:extLst>
              <a:ext uri="{FF2B5EF4-FFF2-40B4-BE49-F238E27FC236}">
                <a16:creationId xmlns:a16="http://schemas.microsoft.com/office/drawing/2014/main" id="{A863E77D-B513-4F59-E223-8C8ABCE32B9D}"/>
              </a:ext>
            </a:extLst>
          </p:cNvPr>
          <p:cNvGraphicFramePr>
            <a:graphicFrameLocks noChangeAspect="1"/>
          </p:cNvGraphicFramePr>
          <p:nvPr>
            <p:extLst>
              <p:ext uri="{D42A27DB-BD31-4B8C-83A1-F6EECF244321}">
                <p14:modId xmlns:p14="http://schemas.microsoft.com/office/powerpoint/2010/main" val="2780851879"/>
              </p:ext>
            </p:extLst>
          </p:nvPr>
        </p:nvGraphicFramePr>
        <p:xfrm>
          <a:off x="0" y="1124175"/>
          <a:ext cx="522288" cy="45719"/>
        </p:xfrm>
        <a:graphic>
          <a:graphicData uri="http://schemas.openxmlformats.org/presentationml/2006/ole">
            <mc:AlternateContent xmlns:mc="http://schemas.openxmlformats.org/markup-compatibility/2006">
              <mc:Choice xmlns:v="urn:schemas-microsoft-com:vml" Requires="v">
                <p:oleObj name="Equation" r:id="rId3" imgW="520700" imgH="228600" progId="Equation.DSMT4">
                  <p:embed/>
                </p:oleObj>
              </mc:Choice>
              <mc:Fallback>
                <p:oleObj name="Equation" r:id="rId3" imgW="5207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4175"/>
                        <a:ext cx="522288" cy="45719"/>
                      </a:xfrm>
                      <a:prstGeom prst="rect">
                        <a:avLst/>
                      </a:prstGeom>
                      <a:noFill/>
                    </p:spPr>
                  </p:pic>
                </p:oleObj>
              </mc:Fallback>
            </mc:AlternateContent>
          </a:graphicData>
        </a:graphic>
      </p:graphicFrame>
      <p:grpSp>
        <p:nvGrpSpPr>
          <p:cNvPr id="26" name="Group 25" descr="n252 Fb Thu Huong Pham">
            <a:extLst>
              <a:ext uri="{FF2B5EF4-FFF2-40B4-BE49-F238E27FC236}">
                <a16:creationId xmlns:a16="http://schemas.microsoft.com/office/drawing/2014/main" id="{AF280184-43C8-EF75-6F73-CD5EBF9F4090}"/>
              </a:ext>
            </a:extLst>
          </p:cNvPr>
          <p:cNvGrpSpPr/>
          <p:nvPr/>
        </p:nvGrpSpPr>
        <p:grpSpPr>
          <a:xfrm>
            <a:off x="712694" y="4673606"/>
            <a:ext cx="13750615" cy="2554545"/>
            <a:chOff x="712694" y="3503712"/>
            <a:chExt cx="13750615" cy="2554545"/>
          </a:xfrm>
        </p:grpSpPr>
        <p:sp>
          <p:nvSpPr>
            <p:cNvPr id="8" name="Rectangle 7">
              <a:extLst>
                <a:ext uri="{FF2B5EF4-FFF2-40B4-BE49-F238E27FC236}">
                  <a16:creationId xmlns:a16="http://schemas.microsoft.com/office/drawing/2014/main" id="{F02E51B4-AB7D-FB49-890E-44101F7B9F3D}"/>
                </a:ext>
              </a:extLst>
            </p:cNvPr>
            <p:cNvSpPr>
              <a:spLocks noChangeArrowheads="1"/>
            </p:cNvSpPr>
            <p:nvPr/>
          </p:nvSpPr>
          <p:spPr bwMode="auto">
            <a:xfrm>
              <a:off x="712694" y="3503712"/>
              <a:ext cx="1305709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Câu</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2: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Với</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lần</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lượt</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là</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năng</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lượng</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của</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phôtôn</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ứng</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với</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các</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bức</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xạ</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màu</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vàng</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bức</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xạ</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tử</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ngoại</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và</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bức</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xạ</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hồng</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ngoại</a:t>
              </a:r>
              <a:r>
                <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3200" b="1"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thì</a:t>
              </a:r>
              <a:endParaRPr kumimoji="0" lang="en-US" altLang="en-US" sz="3200" b="1"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3200" i="0" u="none" strike="noStrike" cap="none" normalizeH="0" baseline="0" dirty="0">
                <a:ln>
                  <a:noFill/>
                </a:ln>
                <a:solidFill>
                  <a:srgbClr val="21212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657600" algn="l"/>
                  <a:tab pos="7315200" algn="l"/>
                  <a:tab pos="10909300" algn="l"/>
                </a:tabLst>
              </a:pPr>
              <a:r>
                <a:rPr lang="en-US" altLang="en-US" sz="3200" dirty="0">
                  <a:solidFill>
                    <a:srgbClr val="212121"/>
                  </a:solidFill>
                  <a:latin typeface="Cambria" panose="02040503050406030204" pitchFamily="18" charset="0"/>
                  <a:ea typeface="Cambria" panose="02040503050406030204" pitchFamily="18" charset="0"/>
                  <a:cs typeface="Times New Roman" panose="02020603050405020304" pitchFamily="18" charset="0"/>
                </a:rPr>
                <a:t>A. 	B.  	C.	D.</a:t>
              </a:r>
              <a:endParaRPr kumimoji="0" lang="en-US" altLang="en-US" sz="3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graphicFrame>
          <p:nvGraphicFramePr>
            <p:cNvPr id="17" name="Object 16">
              <a:extLst>
                <a:ext uri="{FF2B5EF4-FFF2-40B4-BE49-F238E27FC236}">
                  <a16:creationId xmlns:a16="http://schemas.microsoft.com/office/drawing/2014/main" id="{AF5CF966-DC73-3CA7-342C-7BB891E1F3B1}"/>
                </a:ext>
              </a:extLst>
            </p:cNvPr>
            <p:cNvGraphicFramePr>
              <a:graphicFrameLocks noChangeAspect="1"/>
            </p:cNvGraphicFramePr>
            <p:nvPr>
              <p:extLst>
                <p:ext uri="{D42A27DB-BD31-4B8C-83A1-F6EECF244321}">
                  <p14:modId xmlns:p14="http://schemas.microsoft.com/office/powerpoint/2010/main" val="2685969243"/>
                </p:ext>
              </p:extLst>
            </p:nvPr>
          </p:nvGraphicFramePr>
          <p:xfrm>
            <a:off x="2897269" y="3542932"/>
            <a:ext cx="2686678" cy="817523"/>
          </p:xfrm>
          <a:graphic>
            <a:graphicData uri="http://schemas.openxmlformats.org/presentationml/2006/ole">
              <mc:AlternateContent xmlns:mc="http://schemas.openxmlformats.org/markup-compatibility/2006">
                <mc:Choice xmlns:v="urn:schemas-microsoft-com:vml" Requires="v">
                  <p:oleObj name="Equation" r:id="rId3" imgW="520700" imgH="228600" progId="Equation.DSMT4">
                    <p:embed/>
                  </p:oleObj>
                </mc:Choice>
                <mc:Fallback>
                  <p:oleObj name="Equation" r:id="rId3" imgW="520700" imgH="228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269" y="3542932"/>
                          <a:ext cx="2686678" cy="817523"/>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B5A81036-BD35-1272-BEAE-485B2AEA5C91}"/>
                </a:ext>
              </a:extLst>
            </p:cNvPr>
            <p:cNvGraphicFramePr>
              <a:graphicFrameLocks noChangeAspect="1"/>
            </p:cNvGraphicFramePr>
            <p:nvPr>
              <p:extLst>
                <p:ext uri="{D42A27DB-BD31-4B8C-83A1-F6EECF244321}">
                  <p14:modId xmlns:p14="http://schemas.microsoft.com/office/powerpoint/2010/main" val="35621367"/>
                </p:ext>
              </p:extLst>
            </p:nvPr>
          </p:nvGraphicFramePr>
          <p:xfrm>
            <a:off x="1219714" y="5271774"/>
            <a:ext cx="2238897" cy="713277"/>
          </p:xfrm>
          <a:graphic>
            <a:graphicData uri="http://schemas.openxmlformats.org/presentationml/2006/ole">
              <mc:AlternateContent xmlns:mc="http://schemas.openxmlformats.org/markup-compatibility/2006">
                <mc:Choice xmlns:v="urn:schemas-microsoft-com:vml" Requires="v">
                  <p:oleObj name="Equation" r:id="rId5" imgW="723586" imgH="228501" progId="Equation.DSMT4">
                    <p:embed/>
                  </p:oleObj>
                </mc:Choice>
                <mc:Fallback>
                  <p:oleObj name="Equation" r:id="rId5" imgW="723586" imgH="228501"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714" y="5271774"/>
                          <a:ext cx="2238897" cy="713277"/>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EF119486-577A-5F13-378B-9A3F4B7F501A}"/>
                </a:ext>
              </a:extLst>
            </p:cNvPr>
            <p:cNvGraphicFramePr>
              <a:graphicFrameLocks noChangeAspect="1"/>
            </p:cNvGraphicFramePr>
            <p:nvPr>
              <p:extLst>
                <p:ext uri="{D42A27DB-BD31-4B8C-83A1-F6EECF244321}">
                  <p14:modId xmlns:p14="http://schemas.microsoft.com/office/powerpoint/2010/main" val="2730245322"/>
                </p:ext>
              </p:extLst>
            </p:nvPr>
          </p:nvGraphicFramePr>
          <p:xfrm>
            <a:off x="4965919" y="5271774"/>
            <a:ext cx="2238897" cy="713277"/>
          </p:xfrm>
          <a:graphic>
            <a:graphicData uri="http://schemas.openxmlformats.org/presentationml/2006/ole">
              <mc:AlternateContent xmlns:mc="http://schemas.openxmlformats.org/markup-compatibility/2006">
                <mc:Choice xmlns:v="urn:schemas-microsoft-com:vml" Requires="v">
                  <p:oleObj name="Equation" r:id="rId7" imgW="723600" imgH="228600" progId="Equation.DSMT4">
                    <p:embed/>
                  </p:oleObj>
                </mc:Choice>
                <mc:Fallback>
                  <p:oleObj name="Equation" r:id="rId7" imgW="723600" imgH="228600" progId="Equation.DSMT4">
                    <p:embed/>
                    <p:pic>
                      <p:nvPicPr>
                        <p:cNvPr id="20" name="Object 19">
                          <a:extLst>
                            <a:ext uri="{FF2B5EF4-FFF2-40B4-BE49-F238E27FC236}">
                              <a16:creationId xmlns:a16="http://schemas.microsoft.com/office/drawing/2014/main" id="{B5A81036-BD35-1272-BEAE-485B2AEA5C91}"/>
                            </a:ext>
                          </a:extLst>
                        </p:cNvPr>
                        <p:cNvPicPr>
                          <a:picLocks noChangeAspect="1" noChangeArrowheads="1"/>
                        </p:cNvPicPr>
                        <p:nvPr/>
                      </p:nvPicPr>
                      <p:blipFill>
                        <a:blip r:embed="rId8"/>
                        <a:srcRect/>
                        <a:stretch>
                          <a:fillRect/>
                        </a:stretch>
                      </p:blipFill>
                      <p:spPr bwMode="auto">
                        <a:xfrm>
                          <a:off x="4965919" y="5271774"/>
                          <a:ext cx="2238897" cy="713277"/>
                        </a:xfrm>
                        <a:prstGeom prst="rect">
                          <a:avLst/>
                        </a:prstGeom>
                        <a:noFill/>
                      </p:spPr>
                    </p:pic>
                  </p:oleObj>
                </mc:Fallback>
              </mc:AlternateContent>
            </a:graphicData>
          </a:graphic>
        </p:graphicFrame>
        <p:graphicFrame>
          <p:nvGraphicFramePr>
            <p:cNvPr id="22" name="Object 21">
              <a:extLst>
                <a:ext uri="{FF2B5EF4-FFF2-40B4-BE49-F238E27FC236}">
                  <a16:creationId xmlns:a16="http://schemas.microsoft.com/office/drawing/2014/main" id="{8C023617-9165-683F-17A4-C3DCB2F13AD7}"/>
                </a:ext>
              </a:extLst>
            </p:cNvPr>
            <p:cNvGraphicFramePr>
              <a:graphicFrameLocks noChangeAspect="1"/>
            </p:cNvGraphicFramePr>
            <p:nvPr>
              <p:extLst>
                <p:ext uri="{D42A27DB-BD31-4B8C-83A1-F6EECF244321}">
                  <p14:modId xmlns:p14="http://schemas.microsoft.com/office/powerpoint/2010/main" val="284742734"/>
                </p:ext>
              </p:extLst>
            </p:nvPr>
          </p:nvGraphicFramePr>
          <p:xfrm>
            <a:off x="8775919" y="5271774"/>
            <a:ext cx="2238897" cy="713277"/>
          </p:xfrm>
          <a:graphic>
            <a:graphicData uri="http://schemas.openxmlformats.org/presentationml/2006/ole">
              <mc:AlternateContent xmlns:mc="http://schemas.openxmlformats.org/markup-compatibility/2006">
                <mc:Choice xmlns:v="urn:schemas-microsoft-com:vml" Requires="v">
                  <p:oleObj name="Equation" r:id="rId9" imgW="723600" imgH="228600" progId="Equation.DSMT4">
                    <p:embed/>
                  </p:oleObj>
                </mc:Choice>
                <mc:Fallback>
                  <p:oleObj name="Equation" r:id="rId9" imgW="723600" imgH="228600" progId="Equation.DSMT4">
                    <p:embed/>
                    <p:pic>
                      <p:nvPicPr>
                        <p:cNvPr id="21" name="Object 20">
                          <a:extLst>
                            <a:ext uri="{FF2B5EF4-FFF2-40B4-BE49-F238E27FC236}">
                              <a16:creationId xmlns:a16="http://schemas.microsoft.com/office/drawing/2014/main" id="{EF119486-577A-5F13-378B-9A3F4B7F501A}"/>
                            </a:ext>
                          </a:extLst>
                        </p:cNvPr>
                        <p:cNvPicPr>
                          <a:picLocks noChangeAspect="1" noChangeArrowheads="1"/>
                        </p:cNvPicPr>
                        <p:nvPr/>
                      </p:nvPicPr>
                      <p:blipFill>
                        <a:blip r:embed="rId10"/>
                        <a:srcRect/>
                        <a:stretch>
                          <a:fillRect/>
                        </a:stretch>
                      </p:blipFill>
                      <p:spPr bwMode="auto">
                        <a:xfrm>
                          <a:off x="8775919" y="5271774"/>
                          <a:ext cx="2238897" cy="713277"/>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id="{BDF4FB5E-DC51-B193-CAE9-98363E30F7EE}"/>
                </a:ext>
              </a:extLst>
            </p:cNvPr>
            <p:cNvGraphicFramePr>
              <a:graphicFrameLocks noChangeAspect="1"/>
            </p:cNvGraphicFramePr>
            <p:nvPr>
              <p:extLst>
                <p:ext uri="{D42A27DB-BD31-4B8C-83A1-F6EECF244321}">
                  <p14:modId xmlns:p14="http://schemas.microsoft.com/office/powerpoint/2010/main" val="1962884738"/>
                </p:ext>
              </p:extLst>
            </p:nvPr>
          </p:nvGraphicFramePr>
          <p:xfrm>
            <a:off x="12224412" y="5219138"/>
            <a:ext cx="2238897" cy="713277"/>
          </p:xfrm>
          <a:graphic>
            <a:graphicData uri="http://schemas.openxmlformats.org/presentationml/2006/ole">
              <mc:AlternateContent xmlns:mc="http://schemas.openxmlformats.org/markup-compatibility/2006">
                <mc:Choice xmlns:v="urn:schemas-microsoft-com:vml" Requires="v">
                  <p:oleObj name="Equation" r:id="rId11" imgW="723600" imgH="228600" progId="Equation.DSMT4">
                    <p:embed/>
                  </p:oleObj>
                </mc:Choice>
                <mc:Fallback>
                  <p:oleObj name="Equation" r:id="rId11" imgW="723600" imgH="228600" progId="Equation.DSMT4">
                    <p:embed/>
                    <p:pic>
                      <p:nvPicPr>
                        <p:cNvPr id="22" name="Object 21">
                          <a:extLst>
                            <a:ext uri="{FF2B5EF4-FFF2-40B4-BE49-F238E27FC236}">
                              <a16:creationId xmlns:a16="http://schemas.microsoft.com/office/drawing/2014/main" id="{8C023617-9165-683F-17A4-C3DCB2F13AD7}"/>
                            </a:ext>
                          </a:extLst>
                        </p:cNvPr>
                        <p:cNvPicPr>
                          <a:picLocks noChangeAspect="1" noChangeArrowheads="1"/>
                        </p:cNvPicPr>
                        <p:nvPr/>
                      </p:nvPicPr>
                      <p:blipFill>
                        <a:blip r:embed="rId12"/>
                        <a:srcRect/>
                        <a:stretch>
                          <a:fillRect/>
                        </a:stretch>
                      </p:blipFill>
                      <p:spPr bwMode="auto">
                        <a:xfrm>
                          <a:off x="12224412" y="5219138"/>
                          <a:ext cx="2238897" cy="713277"/>
                        </a:xfrm>
                        <a:prstGeom prst="rect">
                          <a:avLst/>
                        </a:prstGeom>
                        <a:noFill/>
                      </p:spPr>
                    </p:pic>
                  </p:oleObj>
                </mc:Fallback>
              </mc:AlternateContent>
            </a:graphicData>
          </a:graphic>
        </p:graphicFrame>
      </p:grpSp>
      <p:sp>
        <p:nvSpPr>
          <p:cNvPr id="25" name="Oval 24" descr="n252 Fb Thu Huong Pham">
            <a:extLst>
              <a:ext uri="{FF2B5EF4-FFF2-40B4-BE49-F238E27FC236}">
                <a16:creationId xmlns:a16="http://schemas.microsoft.com/office/drawing/2014/main" id="{4542E1E2-093B-FC01-AD4E-5624D219E893}"/>
              </a:ext>
            </a:extLst>
          </p:cNvPr>
          <p:cNvSpPr/>
          <p:nvPr/>
        </p:nvSpPr>
        <p:spPr>
          <a:xfrm>
            <a:off x="4170466" y="3570078"/>
            <a:ext cx="643582" cy="6435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descr="n252 Fb Thu Huong Pham">
            <a:extLst>
              <a:ext uri="{FF2B5EF4-FFF2-40B4-BE49-F238E27FC236}">
                <a16:creationId xmlns:a16="http://schemas.microsoft.com/office/drawing/2014/main" id="{D3C98888-535B-D1A1-A30D-C5D32F8A909E}"/>
              </a:ext>
            </a:extLst>
          </p:cNvPr>
          <p:cNvSpPr/>
          <p:nvPr/>
        </p:nvSpPr>
        <p:spPr>
          <a:xfrm>
            <a:off x="11530891" y="6584569"/>
            <a:ext cx="643582" cy="6435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descr="n252 Fb Thu Huong Pham">
            <a:extLst>
              <a:ext uri="{FF2B5EF4-FFF2-40B4-BE49-F238E27FC236}">
                <a16:creationId xmlns:a16="http://schemas.microsoft.com/office/drawing/2014/main" id="{7F35A966-1C94-28D2-7385-C65EE924E2C1}"/>
              </a:ext>
            </a:extLst>
          </p:cNvPr>
          <p:cNvSpPr/>
          <p:nvPr/>
        </p:nvSpPr>
        <p:spPr>
          <a:xfrm>
            <a:off x="5159292" y="403374"/>
            <a:ext cx="4091056" cy="1015663"/>
          </a:xfrm>
          <a:prstGeom prst="rect">
            <a:avLst/>
          </a:prstGeom>
          <a:noFill/>
        </p:spPr>
        <p:txBody>
          <a:bodyPr wrap="none" lIns="91440" tIns="45720" rIns="91440" bIns="45720">
            <a:spAutoFit/>
          </a:bodyPr>
          <a:lstStyle/>
          <a:p>
            <a:pPr algn="ctr"/>
            <a:r>
              <a:rPr lang="en-US" sz="6000" b="1" cap="none" spc="0"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LUYỆN TẬP</a:t>
            </a:r>
          </a:p>
        </p:txBody>
      </p:sp>
    </p:spTree>
    <p:extLst>
      <p:ext uri="{BB962C8B-B14F-4D97-AF65-F5344CB8AC3E}">
        <p14:creationId xmlns:p14="http://schemas.microsoft.com/office/powerpoint/2010/main" val="16864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heel(1)">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heel(1)">
                                      <p:cBhvr>
                                        <p:cTn id="2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17000" r="-8000" b="-17000"/>
          </a:stretch>
        </a:blipFill>
        <a:effectLst/>
      </p:bgPr>
    </p:bg>
    <p:spTree>
      <p:nvGrpSpPr>
        <p:cNvPr id="1" name=""/>
        <p:cNvGrpSpPr/>
        <p:nvPr/>
      </p:nvGrpSpPr>
      <p:grpSpPr>
        <a:xfrm>
          <a:off x="0" y="0"/>
          <a:ext cx="0" cy="0"/>
          <a:chOff x="0" y="0"/>
          <a:chExt cx="0" cy="0"/>
        </a:xfrm>
      </p:grpSpPr>
      <p:sp>
        <p:nvSpPr>
          <p:cNvPr id="3" name="TextBox 2" descr="n252 Fb Thu Huong Pham">
            <a:extLst>
              <a:ext uri="{FF2B5EF4-FFF2-40B4-BE49-F238E27FC236}">
                <a16:creationId xmlns:a16="http://schemas.microsoft.com/office/drawing/2014/main" id="{00BF6069-4484-4D56-400E-ACD111CDC588}"/>
              </a:ext>
            </a:extLst>
          </p:cNvPr>
          <p:cNvSpPr txBox="1"/>
          <p:nvPr/>
        </p:nvSpPr>
        <p:spPr>
          <a:xfrm>
            <a:off x="505699" y="599992"/>
            <a:ext cx="13619002" cy="3514808"/>
          </a:xfrm>
          <a:prstGeom prst="rect">
            <a:avLst/>
          </a:prstGeom>
          <a:noFill/>
        </p:spPr>
        <p:txBody>
          <a:bodyPr wrap="square">
            <a:spAutoFit/>
          </a:bodyPr>
          <a:lstStyle/>
          <a:p>
            <a:pPr lvl="0" algn="just">
              <a:lnSpc>
                <a:spcPct val="115000"/>
              </a:lnSpc>
              <a:buClr>
                <a:srgbClr val="212121"/>
              </a:buClr>
            </a:pPr>
            <a:r>
              <a:rPr lang="en-US" sz="3200" b="1" dirty="0" err="1">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200" b="1" dirty="0">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 3: Khi </a:t>
            </a:r>
            <a:r>
              <a:rPr lang="en-US" sz="3200" b="1" dirty="0" err="1">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nói</a:t>
            </a:r>
            <a:r>
              <a:rPr lang="en-US" sz="3200" b="1" dirty="0">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về</a:t>
            </a:r>
            <a:r>
              <a:rPr lang="en-US" sz="3200" b="1" dirty="0">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phôtôn</a:t>
            </a:r>
            <a:r>
              <a:rPr lang="en-US" sz="3200" b="1" dirty="0">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ánh</a:t>
            </a:r>
            <a:r>
              <a:rPr lang="en-US" sz="3200" b="1" dirty="0">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sáng</a:t>
            </a:r>
            <a:r>
              <a:rPr lang="en-US" sz="3200" b="1" dirty="0">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phát</a:t>
            </a:r>
            <a:r>
              <a:rPr lang="en-US" sz="3200" b="1" dirty="0">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biểu</a:t>
            </a:r>
            <a:r>
              <a:rPr lang="en-US" sz="3200" b="1" dirty="0">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200" b="1" dirty="0">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200" b="1" dirty="0">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đây</a:t>
            </a:r>
            <a:r>
              <a:rPr lang="en-US" sz="3200" b="1" dirty="0">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A4968"/>
                </a:solidFill>
                <a:effectLst/>
                <a:latin typeface="Cambria" panose="02040503050406030204" pitchFamily="18" charset="0"/>
                <a:ea typeface="Cambria" panose="02040503050406030204" pitchFamily="18" charset="0"/>
                <a:cs typeface="Times New Roman" panose="02020603050405020304" pitchFamily="18" charset="0"/>
              </a:rPr>
              <a:t>sai</a:t>
            </a:r>
            <a:r>
              <a:rPr lang="en-US" sz="3200" b="1" dirty="0">
                <a:solidFill>
                  <a:srgbClr val="212121"/>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b="1" dirty="0">
              <a:solidFill>
                <a:srgbClr val="003300"/>
              </a:solidFill>
              <a:effectLst/>
              <a:latin typeface="Cambria" panose="02040503050406030204" pitchFamily="18" charset="0"/>
              <a:ea typeface="Cambria" panose="02040503050406030204" pitchFamily="18" charset="0"/>
            </a:endParaRPr>
          </a:p>
          <a:p>
            <a:pPr marL="342900" indent="-342900">
              <a:buAutoNum type="alphaUcPeriod"/>
            </a:pPr>
            <a:r>
              <a:rPr lang="en-US" sz="3200" dirty="0">
                <a:solidFill>
                  <a:srgbClr val="000000"/>
                </a:solidFill>
                <a:effectLst/>
                <a:latin typeface="Cambria" panose="02040503050406030204" pitchFamily="18" charset="0"/>
                <a:ea typeface="Cambria" panose="02040503050406030204" pitchFamily="18" charset="0"/>
              </a:rPr>
              <a:t>Trong </a:t>
            </a:r>
            <a:r>
              <a:rPr lang="en-US" sz="3200" dirty="0" err="1">
                <a:solidFill>
                  <a:srgbClr val="000000"/>
                </a:solidFill>
                <a:effectLst/>
                <a:latin typeface="Cambria" panose="02040503050406030204" pitchFamily="18" charset="0"/>
                <a:ea typeface="Cambria" panose="02040503050406030204" pitchFamily="18" charset="0"/>
              </a:rPr>
              <a:t>chân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không</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phôtôn</a:t>
            </a:r>
            <a:r>
              <a:rPr lang="en-US" sz="3200" dirty="0">
                <a:solidFill>
                  <a:srgbClr val="000000"/>
                </a:solidFill>
                <a:effectLst/>
                <a:latin typeface="Cambria" panose="02040503050406030204" pitchFamily="18" charset="0"/>
                <a:ea typeface="Cambria" panose="02040503050406030204" pitchFamily="18" charset="0"/>
              </a:rPr>
              <a:t> bay </a:t>
            </a:r>
            <a:r>
              <a:rPr lang="en-US" sz="3200" dirty="0" err="1">
                <a:solidFill>
                  <a:srgbClr val="000000"/>
                </a:solidFill>
                <a:effectLst/>
                <a:latin typeface="Cambria" panose="02040503050406030204" pitchFamily="18" charset="0"/>
                <a:ea typeface="Cambria" panose="02040503050406030204" pitchFamily="18" charset="0"/>
              </a:rPr>
              <a:t>với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tốc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c</a:t>
            </a:r>
            <a:r>
              <a:rPr lang="vi-VN" sz="3200" dirty="0">
                <a:solidFill>
                  <a:srgbClr val="000000"/>
                </a:solidFill>
                <a:effectLst/>
                <a:latin typeface="Cambria" panose="02040503050406030204" pitchFamily="18" charset="0"/>
                <a:ea typeface="Cambria" panose="02040503050406030204" pitchFamily="18" charset="0"/>
              </a:rPr>
              <a:t> </a:t>
            </a:r>
            <a:r>
              <a:rPr lang="en-US" sz="3200" dirty="0">
                <a:solidFill>
                  <a:srgbClr val="000000"/>
                </a:solidFill>
                <a:effectLst/>
                <a:latin typeface="Cambria" panose="02040503050406030204" pitchFamily="18" charset="0"/>
                <a:ea typeface="Cambria" panose="02040503050406030204" pitchFamily="18" charset="0"/>
              </a:rPr>
              <a:t>=</a:t>
            </a:r>
            <a:r>
              <a:rPr lang="vi-VN" sz="3200" dirty="0">
                <a:solidFill>
                  <a:srgbClr val="000000"/>
                </a:solidFill>
                <a:effectLst/>
                <a:latin typeface="Cambria" panose="02040503050406030204" pitchFamily="18" charset="0"/>
                <a:ea typeface="Cambria" panose="02040503050406030204" pitchFamily="18" charset="0"/>
              </a:rPr>
              <a:t> </a:t>
            </a:r>
            <a:r>
              <a:rPr lang="en-US" sz="3200" dirty="0">
                <a:solidFill>
                  <a:srgbClr val="000000"/>
                </a:solidFill>
                <a:effectLst/>
                <a:latin typeface="Cambria" panose="02040503050406030204" pitchFamily="18" charset="0"/>
                <a:ea typeface="Cambria" panose="02040503050406030204" pitchFamily="18" charset="0"/>
              </a:rPr>
              <a:t>3.10</a:t>
            </a:r>
            <a:r>
              <a:rPr lang="en-US" sz="3200" baseline="30000" dirty="0">
                <a:solidFill>
                  <a:srgbClr val="000000"/>
                </a:solidFill>
                <a:effectLst/>
                <a:latin typeface="Cambria" panose="02040503050406030204" pitchFamily="18" charset="0"/>
                <a:ea typeface="Cambria" panose="02040503050406030204" pitchFamily="18" charset="0"/>
              </a:rPr>
              <a:t>8</a:t>
            </a:r>
            <a:r>
              <a:rPr lang="en-US" sz="3200" dirty="0">
                <a:solidFill>
                  <a:srgbClr val="000000"/>
                </a:solidFill>
                <a:effectLst/>
                <a:latin typeface="Cambria" panose="02040503050406030204" pitchFamily="18" charset="0"/>
                <a:ea typeface="Cambria" panose="02040503050406030204" pitchFamily="18" charset="0"/>
              </a:rPr>
              <a:t> m/s</a:t>
            </a:r>
          </a:p>
          <a:p>
            <a:pPr algn="just">
              <a:lnSpc>
                <a:spcPct val="150000"/>
              </a:lnSpc>
              <a:tabLst>
                <a:tab pos="3599815" algn="l"/>
                <a:tab pos="5039995" algn="l"/>
              </a:tabLst>
            </a:pPr>
            <a:r>
              <a:rPr lang="en-US"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 </a:t>
            </a:r>
            <a:r>
              <a:rPr lang="en-US" sz="32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Mỗi</a:t>
            </a:r>
            <a:r>
              <a:rPr lang="en-US"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lần</a:t>
            </a:r>
            <a:r>
              <a:rPr lang="en-US"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nguyên</a:t>
            </a:r>
            <a:r>
              <a:rPr lang="en-US"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tử</a:t>
            </a:r>
            <a:r>
              <a:rPr lang="en-US"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phát</a:t>
            </a:r>
            <a:r>
              <a:rPr lang="en-US"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xạ</a:t>
            </a:r>
            <a:r>
              <a:rPr lang="en-US"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thì</a:t>
            </a:r>
            <a:r>
              <a:rPr lang="en-US"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chúng</a:t>
            </a:r>
            <a:r>
              <a:rPr lang="en-US"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phát</a:t>
            </a:r>
            <a:r>
              <a:rPr lang="en-US"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ra</a:t>
            </a:r>
            <a:r>
              <a:rPr lang="en-US"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phôtôn</a:t>
            </a:r>
            <a:r>
              <a:rPr lang="en-US"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solidFill>
                <a:srgbClr val="003300"/>
              </a:solidFill>
              <a:effectLst/>
              <a:latin typeface="Cambria" panose="02040503050406030204" pitchFamily="18" charset="0"/>
              <a:ea typeface="Cambria" panose="02040503050406030204" pitchFamily="18" charset="0"/>
            </a:endParaRPr>
          </a:p>
          <a:p>
            <a:pPr algn="just">
              <a:lnSpc>
                <a:spcPct val="115000"/>
              </a:lnSpc>
              <a:tabLst>
                <a:tab pos="3599815" algn="l"/>
                <a:tab pos="5039995" algn="l"/>
              </a:tabLst>
            </a:pPr>
            <a:r>
              <a:rPr lang="en-US"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 </a:t>
            </a:r>
            <a:r>
              <a:rPr lang="en-US" sz="32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Phôtôn</a:t>
            </a:r>
            <a:r>
              <a:rPr lang="en-US"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bay </a:t>
            </a:r>
            <a:r>
              <a:rPr lang="en-US" sz="3200" dirty="0" err="1">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dọc</a:t>
            </a:r>
            <a:r>
              <a:rPr lang="en-US" sz="3200" dirty="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theo</a:t>
            </a:r>
            <a:r>
              <a:rPr lang="en-US" sz="3200" dirty="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200" dirty="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tia</a:t>
            </a:r>
            <a:r>
              <a:rPr lang="en-US" sz="3200" dirty="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sáng</a:t>
            </a:r>
            <a:r>
              <a:rPr lang="en-US" sz="3200" dirty="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solidFill>
                <a:srgbClr val="003300"/>
              </a:solidFill>
              <a:effectLst/>
              <a:latin typeface="Cambria" panose="02040503050406030204" pitchFamily="18" charset="0"/>
              <a:ea typeface="Cambria" panose="02040503050406030204" pitchFamily="18" charset="0"/>
            </a:endParaRPr>
          </a:p>
          <a:p>
            <a:pPr algn="just">
              <a:lnSpc>
                <a:spcPct val="115000"/>
              </a:lnSpc>
              <a:tabLst>
                <a:tab pos="3599815" algn="l"/>
                <a:tab pos="5039995" algn="l"/>
              </a:tabLst>
            </a:pPr>
            <a:r>
              <a:rPr lang="en-US" sz="3200" dirty="0">
                <a:effectLst/>
                <a:latin typeface="Cambria" panose="02040503050406030204" pitchFamily="18" charset="0"/>
                <a:ea typeface="Cambria" panose="02040503050406030204" pitchFamily="18" charset="0"/>
                <a:cs typeface="Times New Roman" panose="02020603050405020304" pitchFamily="18" charset="0"/>
              </a:rPr>
              <a:t>D. Trong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effectLst/>
                <a:latin typeface="Cambria" panose="02040503050406030204" pitchFamily="18" charset="0"/>
                <a:ea typeface="Cambria" panose="02040503050406030204" pitchFamily="18" charset="0"/>
                <a:cs typeface="Times New Roman" panose="02020603050405020304" pitchFamily="18" charset="0"/>
              </a:rPr>
              <a:t> chùm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ánh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sáng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phôtôn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năng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lượng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bằng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nhau</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p:txBody>
      </p:sp>
      <p:sp>
        <p:nvSpPr>
          <p:cNvPr id="4" name="Oval 3" descr="n252 Fb Thu Huong Pham">
            <a:extLst>
              <a:ext uri="{FF2B5EF4-FFF2-40B4-BE49-F238E27FC236}">
                <a16:creationId xmlns:a16="http://schemas.microsoft.com/office/drawing/2014/main" id="{FE9D8C39-8DB3-3B37-FFB4-1023BB6D5316}"/>
              </a:ext>
            </a:extLst>
          </p:cNvPr>
          <p:cNvSpPr/>
          <p:nvPr/>
        </p:nvSpPr>
        <p:spPr>
          <a:xfrm>
            <a:off x="422487" y="2971044"/>
            <a:ext cx="643582" cy="6435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descr="n252 Fb Thu Huong Pham">
            <a:extLst>
              <a:ext uri="{FF2B5EF4-FFF2-40B4-BE49-F238E27FC236}">
                <a16:creationId xmlns:a16="http://schemas.microsoft.com/office/drawing/2014/main" id="{04C5F737-DF22-535B-165F-439BCA729604}"/>
              </a:ext>
            </a:extLst>
          </p:cNvPr>
          <p:cNvSpPr txBox="1"/>
          <p:nvPr/>
        </p:nvSpPr>
        <p:spPr>
          <a:xfrm>
            <a:off x="505698" y="3484928"/>
            <a:ext cx="13619003" cy="4008277"/>
          </a:xfrm>
          <a:prstGeom prst="rect">
            <a:avLst/>
          </a:prstGeom>
          <a:noFill/>
        </p:spPr>
        <p:txBody>
          <a:bodyPr wrap="square">
            <a:spAutoFit/>
          </a:bodyPr>
          <a:lstStyle/>
          <a:p>
            <a:pPr lvl="0" algn="just">
              <a:lnSpc>
                <a:spcPct val="115000"/>
              </a:lnSpc>
              <a:buClr>
                <a:srgbClr val="212121"/>
              </a:buClr>
            </a:pP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4: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Chọn</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phát</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biểu</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đúng</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về</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hiện</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tượng</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quang</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điện</a:t>
            </a:r>
            <a:endParaRPr lang="en-US" sz="3200" b="1" dirty="0">
              <a:effectLst/>
              <a:latin typeface="Cambria" panose="02040503050406030204" pitchFamily="18" charset="0"/>
              <a:ea typeface="Cambria" panose="02040503050406030204" pitchFamily="18" charset="0"/>
            </a:endParaRPr>
          </a:p>
          <a:p>
            <a:pPr marL="30480" marR="30480" algn="just">
              <a:lnSpc>
                <a:spcPct val="115000"/>
              </a:lnSpc>
            </a:pPr>
            <a:r>
              <a:rPr lang="en-US" sz="3200" dirty="0">
                <a:effectLst/>
                <a:latin typeface="Cambria" panose="02040503050406030204" pitchFamily="18" charset="0"/>
                <a:ea typeface="Cambria" panose="02040503050406030204" pitchFamily="18" charset="0"/>
                <a:cs typeface="Times New Roman" panose="02020603050405020304" pitchFamily="18" charset="0"/>
              </a:rPr>
              <a:t>A.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tượng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quang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chỉ</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xảy</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ra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khi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tần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ánh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sáng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nhỏ</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hơn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tần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giới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hạn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f</a:t>
            </a:r>
            <a:r>
              <a:rPr lang="en-US" sz="3200" baseline="-25000" dirty="0" err="1">
                <a:effectLst/>
                <a:latin typeface="Cambria" panose="02040503050406030204" pitchFamily="18" charset="0"/>
                <a:ea typeface="Cambria" panose="02040503050406030204" pitchFamily="18" charset="0"/>
                <a:cs typeface="Times New Roman" panose="02020603050405020304" pitchFamily="18" charset="0"/>
              </a:rPr>
              <a:t>o</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nào</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đó</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endParaRPr>
          </a:p>
          <a:p>
            <a:pPr marL="30480" marR="30480" algn="just">
              <a:lnSpc>
                <a:spcPct val="115000"/>
              </a:lnSpc>
            </a:pPr>
            <a:r>
              <a:rPr lang="en-US" sz="3200" dirty="0">
                <a:effectLst/>
                <a:latin typeface="Cambria" panose="02040503050406030204" pitchFamily="18" charset="0"/>
                <a:ea typeface="Cambria" panose="02040503050406030204" pitchFamily="18" charset="0"/>
                <a:cs typeface="Times New Roman" panose="02020603050405020304" pitchFamily="18" charset="0"/>
              </a:rPr>
              <a:t>B.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phôtôn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quang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luôn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bắn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ra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khỏi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kim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loại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theo</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phương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vuông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góc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với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bề</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mặt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kim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loại</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endParaRPr>
          </a:p>
          <a:p>
            <a:pPr marL="30480" marR="30480" algn="just">
              <a:lnSpc>
                <a:spcPct val="115000"/>
              </a:lnSpc>
            </a:pPr>
            <a:r>
              <a:rPr lang="en-US" sz="3200" dirty="0">
                <a:effectLst/>
                <a:latin typeface="Cambria" panose="02040503050406030204" pitchFamily="18" charset="0"/>
                <a:ea typeface="Cambria" panose="02040503050406030204" pitchFamily="18" charset="0"/>
                <a:cs typeface="Times New Roman" panose="02020603050405020304" pitchFamily="18" charset="0"/>
              </a:rPr>
              <a:t>C.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Giới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hạn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quang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phụ</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thuộc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vào</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bản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chất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kim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loại</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endParaRPr>
          </a:p>
          <a:p>
            <a:pPr marL="30480" marR="30480" algn="just">
              <a:lnSpc>
                <a:spcPct val="115000"/>
              </a:lnSpc>
            </a:pPr>
            <a:r>
              <a:rPr lang="en-US" sz="3200" dirty="0">
                <a:effectLst/>
                <a:latin typeface="Cambria" panose="02040503050406030204" pitchFamily="18" charset="0"/>
                <a:ea typeface="Cambria" panose="02040503050406030204" pitchFamily="18" charset="0"/>
                <a:cs typeface="Times New Roman" panose="02020603050405020304" pitchFamily="18" charset="0"/>
              </a:rPr>
              <a:t>D.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Giới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hạn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quang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kim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loại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tỉ</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lệ</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với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công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thoát</a:t>
            </a:r>
            <a:r>
              <a:rPr lang="en-US" sz="3200" dirty="0">
                <a:effectLst/>
                <a:latin typeface="Cambria" panose="02040503050406030204" pitchFamily="18" charset="0"/>
                <a:ea typeface="Cambria" panose="02040503050406030204" pitchFamily="18" charset="0"/>
                <a:cs typeface="Times New Roman" panose="02020603050405020304" pitchFamily="18" charset="0"/>
              </a:rPr>
              <a:t> êlectron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kim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loại</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endParaRPr>
          </a:p>
        </p:txBody>
      </p:sp>
      <p:sp>
        <p:nvSpPr>
          <p:cNvPr id="7" name="Oval 6" descr="n252 Fb Thu Huong Pham">
            <a:extLst>
              <a:ext uri="{FF2B5EF4-FFF2-40B4-BE49-F238E27FC236}">
                <a16:creationId xmlns:a16="http://schemas.microsoft.com/office/drawing/2014/main" id="{B474EF72-0560-0C80-00BF-8EEC1C73654A}"/>
              </a:ext>
            </a:extLst>
          </p:cNvPr>
          <p:cNvSpPr/>
          <p:nvPr/>
        </p:nvSpPr>
        <p:spPr>
          <a:xfrm>
            <a:off x="422487" y="6291986"/>
            <a:ext cx="643582" cy="6435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9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17000" r="-5000" b="-17000"/>
          </a:stretch>
        </a:blipFill>
        <a:effectLst/>
      </p:bgPr>
    </p:bg>
    <p:spTree>
      <p:nvGrpSpPr>
        <p:cNvPr id="1" name=""/>
        <p:cNvGrpSpPr/>
        <p:nvPr/>
      </p:nvGrpSpPr>
      <p:grpSpPr>
        <a:xfrm>
          <a:off x="0" y="0"/>
          <a:ext cx="0" cy="0"/>
          <a:chOff x="0" y="0"/>
          <a:chExt cx="0" cy="0"/>
        </a:xfrm>
      </p:grpSpPr>
      <p:sp>
        <p:nvSpPr>
          <p:cNvPr id="3" name="TextBox 2" descr="n252 Fb Thu Huong Pham">
            <a:extLst>
              <a:ext uri="{FF2B5EF4-FFF2-40B4-BE49-F238E27FC236}">
                <a16:creationId xmlns:a16="http://schemas.microsoft.com/office/drawing/2014/main" id="{21BED6E3-4844-D4F5-AFD5-E917120E3D08}"/>
              </a:ext>
            </a:extLst>
          </p:cNvPr>
          <p:cNvSpPr txBox="1"/>
          <p:nvPr/>
        </p:nvSpPr>
        <p:spPr>
          <a:xfrm>
            <a:off x="946483" y="116773"/>
            <a:ext cx="13116099" cy="4433008"/>
          </a:xfrm>
          <a:prstGeom prst="rect">
            <a:avLst/>
          </a:prstGeom>
          <a:noFill/>
        </p:spPr>
        <p:txBody>
          <a:bodyPr wrap="square">
            <a:spAutoFit/>
          </a:bodyPr>
          <a:lstStyle/>
          <a:p>
            <a:pPr lvl="0" algn="just">
              <a:lnSpc>
                <a:spcPct val="150000"/>
              </a:lnSpc>
              <a:buClr>
                <a:srgbClr val="212121"/>
              </a:buClr>
            </a:pP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5: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Hiện</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tượng</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quang</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điện</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hiện</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tượng</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êlectron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bị</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bứt</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ra</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khỏi</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bề</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mặt</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tấm</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kim</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loại</a:t>
            </a:r>
            <a:endParaRPr lang="en-US" sz="3200" b="1" dirty="0">
              <a:effectLst/>
              <a:latin typeface="Cambria" panose="02040503050406030204" pitchFamily="18" charset="0"/>
              <a:ea typeface="Cambria" panose="02040503050406030204" pitchFamily="18" charset="0"/>
            </a:endParaRPr>
          </a:p>
          <a:p>
            <a:pPr marL="30480" marR="30480" algn="just">
              <a:lnSpc>
                <a:spcPct val="150000"/>
              </a:lnSpc>
            </a:pPr>
            <a:r>
              <a:rPr lang="en-US" sz="3200" dirty="0">
                <a:effectLst/>
                <a:latin typeface="Cambria" panose="02040503050406030204" pitchFamily="18" charset="0"/>
                <a:ea typeface="Cambria" panose="02040503050406030204" pitchFamily="18" charset="0"/>
                <a:cs typeface="Times New Roman" panose="02020603050405020304" pitchFamily="18" charset="0"/>
              </a:rPr>
              <a:t>A.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khi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tấm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kim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loại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bị</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nung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nóng</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endParaRPr>
          </a:p>
          <a:p>
            <a:pPr marL="30480" marR="30480" algn="just">
              <a:lnSpc>
                <a:spcPct val="150000"/>
              </a:lnSpc>
            </a:pPr>
            <a:r>
              <a:rPr lang="en-US" sz="3200" dirty="0">
                <a:effectLst/>
                <a:latin typeface="Cambria" panose="02040503050406030204" pitchFamily="18" charset="0"/>
                <a:ea typeface="Cambria" panose="02040503050406030204" pitchFamily="18" charset="0"/>
                <a:cs typeface="Times New Roman" panose="02020603050405020304" pitchFamily="18" charset="0"/>
              </a:rPr>
              <a:t>B.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nhiễm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do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tiếp</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xúc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với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vật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nhiễm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khác</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endParaRPr>
          </a:p>
          <a:p>
            <a:pPr marL="30480" marR="30480" algn="just">
              <a:lnSpc>
                <a:spcPct val="150000"/>
              </a:lnSpc>
            </a:pPr>
            <a:r>
              <a:rPr lang="en-US" sz="3200" dirty="0">
                <a:effectLst/>
                <a:latin typeface="Cambria" panose="02040503050406030204" pitchFamily="18" charset="0"/>
                <a:ea typeface="Cambria" panose="02040503050406030204" pitchFamily="18" charset="0"/>
                <a:cs typeface="Times New Roman" panose="02020603050405020304" pitchFamily="18" charset="0"/>
              </a:rPr>
              <a:t>C. do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bất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kì</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nguyên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nhân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nào</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endParaRPr>
          </a:p>
          <a:p>
            <a:pPr marL="30480" marR="30480" algn="just">
              <a:lnSpc>
                <a:spcPct val="150000"/>
              </a:lnSpc>
            </a:pPr>
            <a:r>
              <a:rPr lang="en-US" sz="3200" dirty="0">
                <a:effectLst/>
                <a:latin typeface="Cambria" panose="02040503050406030204" pitchFamily="18" charset="0"/>
                <a:ea typeface="Cambria" panose="02040503050406030204" pitchFamily="18" charset="0"/>
                <a:cs typeface="Times New Roman" panose="02020603050405020304" pitchFamily="18" charset="0"/>
              </a:rPr>
              <a:t>D.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khi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ánh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sáng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hợp</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chiếu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vào</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nó</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endParaRPr>
          </a:p>
        </p:txBody>
      </p:sp>
      <p:sp>
        <p:nvSpPr>
          <p:cNvPr id="4" name="TextBox 3" descr="n252 Fb Thu Huong Pham">
            <a:extLst>
              <a:ext uri="{FF2B5EF4-FFF2-40B4-BE49-F238E27FC236}">
                <a16:creationId xmlns:a16="http://schemas.microsoft.com/office/drawing/2014/main" id="{99C85B78-8D60-2ECC-FB37-DD268A973EC0}"/>
              </a:ext>
            </a:extLst>
          </p:cNvPr>
          <p:cNvSpPr txBox="1"/>
          <p:nvPr/>
        </p:nvSpPr>
        <p:spPr>
          <a:xfrm>
            <a:off x="946483" y="4347247"/>
            <a:ext cx="13116099" cy="3694345"/>
          </a:xfrm>
          <a:prstGeom prst="rect">
            <a:avLst/>
          </a:prstGeom>
          <a:noFill/>
        </p:spPr>
        <p:txBody>
          <a:bodyPr wrap="square">
            <a:spAutoFit/>
          </a:bodyPr>
          <a:lstStyle/>
          <a:p>
            <a:pPr lvl="0" algn="just">
              <a:lnSpc>
                <a:spcPct val="150000"/>
              </a:lnSpc>
              <a:buClr>
                <a:srgbClr val="212121"/>
              </a:buClr>
            </a:pP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6: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Công</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thoát</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êlectron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kim</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loại</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phụ</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thuộc</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effectLst/>
                <a:latin typeface="Cambria" panose="02040503050406030204" pitchFamily="18" charset="0"/>
                <a:ea typeface="Cambria" panose="02040503050406030204" pitchFamily="18" charset="0"/>
                <a:cs typeface="Times New Roman" panose="02020603050405020304" pitchFamily="18" charset="0"/>
              </a:rPr>
              <a:t>vào</a:t>
            </a:r>
            <a:endParaRPr lang="en-US" sz="3200" b="1" dirty="0">
              <a:effectLst/>
              <a:latin typeface="Cambria" panose="02040503050406030204" pitchFamily="18" charset="0"/>
              <a:ea typeface="Cambria" panose="02040503050406030204" pitchFamily="18" charset="0"/>
            </a:endParaRPr>
          </a:p>
          <a:p>
            <a:pPr marL="30480" marR="30480" algn="just">
              <a:lnSpc>
                <a:spcPct val="150000"/>
              </a:lnSpc>
            </a:pPr>
            <a:r>
              <a:rPr lang="en-US" sz="3200" dirty="0">
                <a:effectLst/>
                <a:latin typeface="Cambria" panose="02040503050406030204" pitchFamily="18" charset="0"/>
                <a:ea typeface="Cambria" panose="02040503050406030204" pitchFamily="18" charset="0"/>
                <a:cs typeface="Times New Roman" panose="02020603050405020304" pitchFamily="18" charset="0"/>
              </a:rPr>
              <a:t>A.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bước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sóng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ánh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sáng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bản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chất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kim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loại</a:t>
            </a:r>
            <a:endParaRPr lang="en-US" sz="3200" dirty="0">
              <a:effectLst/>
              <a:latin typeface="Cambria" panose="02040503050406030204" pitchFamily="18" charset="0"/>
              <a:ea typeface="Cambria" panose="02040503050406030204" pitchFamily="18" charset="0"/>
            </a:endParaRPr>
          </a:p>
          <a:p>
            <a:pPr marL="30480" marR="30480" algn="just">
              <a:lnSpc>
                <a:spcPct val="150000"/>
              </a:lnSpc>
            </a:pPr>
            <a:r>
              <a:rPr lang="en-US" sz="3200" dirty="0">
                <a:effectLst/>
                <a:latin typeface="Cambria" panose="02040503050406030204" pitchFamily="18" charset="0"/>
                <a:ea typeface="Cambria" panose="02040503050406030204" pitchFamily="18" charset="0"/>
                <a:cs typeface="Times New Roman" panose="02020603050405020304" pitchFamily="18" charset="0"/>
              </a:rPr>
              <a:t>B.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bản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chất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kim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loại</a:t>
            </a:r>
            <a:endParaRPr lang="en-US" sz="3200" dirty="0">
              <a:effectLst/>
              <a:latin typeface="Cambria" panose="02040503050406030204" pitchFamily="18" charset="0"/>
              <a:ea typeface="Cambria" panose="02040503050406030204" pitchFamily="18" charset="0"/>
            </a:endParaRPr>
          </a:p>
          <a:p>
            <a:pPr marL="30480" marR="30480" algn="just">
              <a:lnSpc>
                <a:spcPct val="150000"/>
              </a:lnSpc>
            </a:pPr>
            <a:r>
              <a:rPr lang="en-US" sz="3200" dirty="0">
                <a:effectLst/>
                <a:latin typeface="Cambria" panose="02040503050406030204" pitchFamily="18" charset="0"/>
                <a:ea typeface="Cambria" panose="02040503050406030204" pitchFamily="18" charset="0"/>
                <a:cs typeface="Times New Roman" panose="02020603050405020304" pitchFamily="18" charset="0"/>
              </a:rPr>
              <a:t>C.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cường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độ</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chùm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sáng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thích</a:t>
            </a:r>
            <a:endParaRPr lang="en-US" sz="3200" dirty="0">
              <a:effectLst/>
              <a:latin typeface="Cambria" panose="02040503050406030204" pitchFamily="18" charset="0"/>
              <a:ea typeface="Cambria" panose="02040503050406030204" pitchFamily="18" charset="0"/>
            </a:endParaRPr>
          </a:p>
          <a:p>
            <a:pPr marL="30480" marR="30480" algn="just">
              <a:lnSpc>
                <a:spcPct val="150000"/>
              </a:lnSpc>
            </a:pPr>
            <a:r>
              <a:rPr lang="en-US" sz="3200" dirty="0">
                <a:effectLst/>
                <a:latin typeface="Cambria" panose="02040503050406030204" pitchFamily="18" charset="0"/>
                <a:ea typeface="Cambria" panose="02040503050406030204" pitchFamily="18" charset="0"/>
                <a:cs typeface="Times New Roman" panose="02020603050405020304" pitchFamily="18" charset="0"/>
              </a:rPr>
              <a:t>D.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bước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sóng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ánh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sáng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thích</a:t>
            </a:r>
            <a:endParaRPr lang="en-US" sz="3200" dirty="0">
              <a:effectLst/>
              <a:latin typeface="Cambria" panose="02040503050406030204" pitchFamily="18" charset="0"/>
              <a:ea typeface="Cambria" panose="02040503050406030204" pitchFamily="18" charset="0"/>
            </a:endParaRPr>
          </a:p>
        </p:txBody>
      </p:sp>
      <p:sp>
        <p:nvSpPr>
          <p:cNvPr id="5" name="Oval 4" descr="n252 Fb Thu Huong Pham">
            <a:extLst>
              <a:ext uri="{FF2B5EF4-FFF2-40B4-BE49-F238E27FC236}">
                <a16:creationId xmlns:a16="http://schemas.microsoft.com/office/drawing/2014/main" id="{0CC986F4-5E33-30A2-A109-E9814CB0123C}"/>
              </a:ext>
            </a:extLst>
          </p:cNvPr>
          <p:cNvSpPr/>
          <p:nvPr/>
        </p:nvSpPr>
        <p:spPr>
          <a:xfrm>
            <a:off x="790332" y="3906199"/>
            <a:ext cx="643582" cy="6435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n252 Fb Thu Huong Pham">
            <a:extLst>
              <a:ext uri="{FF2B5EF4-FFF2-40B4-BE49-F238E27FC236}">
                <a16:creationId xmlns:a16="http://schemas.microsoft.com/office/drawing/2014/main" id="{E1F299E6-A222-8099-97DD-10ECCCC8C6F6}"/>
              </a:ext>
            </a:extLst>
          </p:cNvPr>
          <p:cNvSpPr/>
          <p:nvPr/>
        </p:nvSpPr>
        <p:spPr>
          <a:xfrm>
            <a:off x="828584" y="5973895"/>
            <a:ext cx="643582" cy="6435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47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n252 Fb Thu Huong Pham">
            <a:extLst>
              <a:ext uri="{FF2B5EF4-FFF2-40B4-BE49-F238E27FC236}">
                <a16:creationId xmlns:a16="http://schemas.microsoft.com/office/drawing/2014/main" id="{2157228C-D6B0-C937-C39B-F96788419DA9}"/>
              </a:ext>
            </a:extLst>
          </p:cNvPr>
          <p:cNvSpPr txBox="1"/>
          <p:nvPr/>
        </p:nvSpPr>
        <p:spPr>
          <a:xfrm>
            <a:off x="393894" y="6604951"/>
            <a:ext cx="14039558" cy="1384995"/>
          </a:xfrm>
          <a:prstGeom prst="rect">
            <a:avLst/>
          </a:prstGeom>
          <a:noFill/>
        </p:spPr>
        <p:txBody>
          <a:bodyPr wrap="square">
            <a:spAutoFit/>
          </a:bodyPr>
          <a:lstStyle/>
          <a:p>
            <a:pPr algn="just"/>
            <a:r>
              <a:rPr lang="vi-VN" sz="2800" b="0" i="1" dirty="0">
                <a:solidFill>
                  <a:schemeClr val="bg2">
                    <a:lumMod val="50000"/>
                  </a:schemeClr>
                </a:solidFill>
                <a:effectLst/>
                <a:latin typeface="Cambria" panose="02040503050406030204" pitchFamily="18" charset="0"/>
                <a:ea typeface="Cambria" panose="02040503050406030204" pitchFamily="18" charset="0"/>
              </a:rPr>
              <a:t>Nhà khoa học vĩ đại Albert Einstein đã giành giải Nobel Vật lí năm 1921 nhờ khám phá ra hiệu ứng quang điện. Chính phát hiện của </a:t>
            </a:r>
            <a:r>
              <a:rPr lang="vi-VN" sz="2800" b="0" i="1" dirty="0" err="1">
                <a:solidFill>
                  <a:schemeClr val="bg2">
                    <a:lumMod val="50000"/>
                  </a:schemeClr>
                </a:solidFill>
                <a:effectLst/>
                <a:latin typeface="Cambria" panose="02040503050406030204" pitchFamily="18" charset="0"/>
                <a:ea typeface="Cambria" panose="02040503050406030204" pitchFamily="18" charset="0"/>
              </a:rPr>
              <a:t>Einstein</a:t>
            </a:r>
            <a:r>
              <a:rPr lang="vi-VN" sz="2800" b="0" i="1" dirty="0">
                <a:solidFill>
                  <a:schemeClr val="bg2">
                    <a:lumMod val="50000"/>
                  </a:schemeClr>
                </a:solidFill>
                <a:effectLst/>
                <a:latin typeface="Cambria" panose="02040503050406030204" pitchFamily="18" charset="0"/>
                <a:ea typeface="Cambria" panose="02040503050406030204" pitchFamily="18" charset="0"/>
              </a:rPr>
              <a:t> mở đường cho hàng loạt lĩnh vực như phát thanh, truyền hình,... đặt nền móng cho vật lý hiện đại.</a:t>
            </a:r>
            <a:endParaRPr lang="en-US" sz="2800" i="1" dirty="0">
              <a:solidFill>
                <a:schemeClr val="bg2">
                  <a:lumMod val="50000"/>
                </a:schemeClr>
              </a:solidFill>
              <a:latin typeface="Cambria" panose="02040503050406030204" pitchFamily="18" charset="0"/>
              <a:ea typeface="Cambria" panose="02040503050406030204" pitchFamily="18" charset="0"/>
            </a:endParaRPr>
          </a:p>
        </p:txBody>
      </p:sp>
      <p:grpSp>
        <p:nvGrpSpPr>
          <p:cNvPr id="2" name="Group 1" descr="n252 Fb Thu Huong Pham">
            <a:extLst>
              <a:ext uri="{FF2B5EF4-FFF2-40B4-BE49-F238E27FC236}">
                <a16:creationId xmlns:a16="http://schemas.microsoft.com/office/drawing/2014/main" id="{45DAA277-BE99-D56D-96AF-EFEBD1F22AF9}"/>
              </a:ext>
            </a:extLst>
          </p:cNvPr>
          <p:cNvGrpSpPr/>
          <p:nvPr/>
        </p:nvGrpSpPr>
        <p:grpSpPr>
          <a:xfrm>
            <a:off x="393894" y="245116"/>
            <a:ext cx="13941083" cy="6254158"/>
            <a:chOff x="393894" y="245116"/>
            <a:chExt cx="13941083" cy="6254158"/>
          </a:xfrm>
        </p:grpSpPr>
        <p:pic>
          <p:nvPicPr>
            <p:cNvPr id="2050" name="Picture 2" descr="Giải Nobel và những câu chuyện truyền cảm hứng - Ảnh 6.">
              <a:extLst>
                <a:ext uri="{FF2B5EF4-FFF2-40B4-BE49-F238E27FC236}">
                  <a16:creationId xmlns:a16="http://schemas.microsoft.com/office/drawing/2014/main" id="{97FE61D9-7EE4-F407-4047-30662E51B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94" y="245116"/>
              <a:ext cx="13941083" cy="62541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iải Nobel Vật lý – Wikipedia tiếng Việt">
              <a:extLst>
                <a:ext uri="{FF2B5EF4-FFF2-40B4-BE49-F238E27FC236}">
                  <a16:creationId xmlns:a16="http://schemas.microsoft.com/office/drawing/2014/main" id="{E22BBF56-543F-4B46-61CF-8EA581BF3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820" y="3710882"/>
              <a:ext cx="1702192" cy="16749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2646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17000" r="-14000" b="-19000"/>
          </a:stretch>
        </a:blipFill>
        <a:effectLst/>
      </p:bgPr>
    </p:bg>
    <p:spTree>
      <p:nvGrpSpPr>
        <p:cNvPr id="1" name=""/>
        <p:cNvGrpSpPr/>
        <p:nvPr/>
      </p:nvGrpSpPr>
      <p:grpSpPr>
        <a:xfrm>
          <a:off x="0" y="0"/>
          <a:ext cx="0" cy="0"/>
          <a:chOff x="0" y="0"/>
          <a:chExt cx="0" cy="0"/>
        </a:xfrm>
      </p:grpSpPr>
      <p:sp>
        <p:nvSpPr>
          <p:cNvPr id="3" name="TextBox 2" descr="n252 Fb Thu Huong Pham">
            <a:extLst>
              <a:ext uri="{FF2B5EF4-FFF2-40B4-BE49-F238E27FC236}">
                <a16:creationId xmlns:a16="http://schemas.microsoft.com/office/drawing/2014/main" id="{0858FF95-4BAE-ED05-638B-D428F88AD677}"/>
              </a:ext>
            </a:extLst>
          </p:cNvPr>
          <p:cNvSpPr txBox="1"/>
          <p:nvPr/>
        </p:nvSpPr>
        <p:spPr>
          <a:xfrm>
            <a:off x="340241" y="261128"/>
            <a:ext cx="13971181" cy="1951368"/>
          </a:xfrm>
          <a:prstGeom prst="rect">
            <a:avLst/>
          </a:prstGeom>
          <a:noFill/>
        </p:spPr>
        <p:txBody>
          <a:bodyPr wrap="square">
            <a:spAutoFit/>
          </a:bodyPr>
          <a:lstStyle/>
          <a:p>
            <a:pPr lvl="0" algn="just">
              <a:lnSpc>
                <a:spcPct val="150000"/>
              </a:lnSpc>
              <a:buClr>
                <a:srgbClr val="212121"/>
              </a:buClr>
            </a:pP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7: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Chiếu</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chùm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sáng</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do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hồ</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quang</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phát</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ra</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vào</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tấm</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kẽm</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điện</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âm</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thì</a:t>
            </a:r>
            <a:endParaRPr lang="en-US" sz="2800" b="1" dirty="0">
              <a:effectLst/>
              <a:latin typeface="Cambria" panose="02040503050406030204" pitchFamily="18" charset="0"/>
              <a:ea typeface="Cambria" panose="02040503050406030204" pitchFamily="18" charset="0"/>
            </a:endParaRPr>
          </a:p>
          <a:p>
            <a:pPr algn="just">
              <a:lnSpc>
                <a:spcPct val="150000"/>
              </a:lnSpc>
              <a:tabLst>
                <a:tab pos="3599815" algn="l"/>
                <a:tab pos="5039995" algn="l"/>
              </a:tabLst>
            </a:pPr>
            <a:r>
              <a:rPr lang="en-US" sz="2800" dirty="0">
                <a:effectLst/>
                <a:latin typeface="Cambria" panose="02040503050406030204" pitchFamily="18" charset="0"/>
                <a:ea typeface="Cambria" panose="02040503050406030204" pitchFamily="18" charset="0"/>
                <a:cs typeface="Times New Roman" panose="02020603050405020304" pitchFamily="18" charset="0"/>
              </a:rPr>
              <a:t>A.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điện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tấm</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kẽm</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giảm</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đi</a:t>
            </a:r>
            <a:r>
              <a:rPr lang="en-US" sz="2800" dirty="0">
                <a:effectLst/>
                <a:latin typeface="Cambria" panose="02040503050406030204" pitchFamily="18" charset="0"/>
                <a:ea typeface="Cambria" panose="02040503050406030204" pitchFamily="18" charset="0"/>
                <a:cs typeface="Times New Roman" panose="02020603050405020304" pitchFamily="18" charset="0"/>
              </a:rPr>
              <a:t>.		B.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điện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tấm</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kẽm</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không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đổi</a:t>
            </a:r>
            <a:r>
              <a:rPr lang="en-US" sz="2800"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endParaRPr>
          </a:p>
          <a:p>
            <a:pPr algn="just">
              <a:lnSpc>
                <a:spcPct val="150000"/>
              </a:lnSpc>
              <a:tabLst>
                <a:tab pos="3599815" algn="l"/>
                <a:tab pos="5039995" algn="l"/>
              </a:tabLst>
            </a:pPr>
            <a:r>
              <a:rPr lang="en-US" sz="2800" dirty="0">
                <a:effectLst/>
                <a:latin typeface="Cambria" panose="02040503050406030204" pitchFamily="18" charset="0"/>
                <a:ea typeface="Cambria" panose="02040503050406030204" pitchFamily="18" charset="0"/>
                <a:cs typeface="Times New Roman" panose="02020603050405020304" pitchFamily="18" charset="0"/>
              </a:rPr>
              <a:t>C.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điện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tấm</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kẽm</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tăng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lên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a:latin typeface="Cambria" panose="02040503050406030204" pitchFamily="18" charset="0"/>
                <a:ea typeface="Cambria" panose="02040503050406030204" pitchFamily="18" charset="0"/>
              </a:rPr>
              <a:t>	</a:t>
            </a:r>
            <a:r>
              <a:rPr lang="en-US" sz="2800" dirty="0">
                <a:effectLst/>
                <a:latin typeface="Cambria" panose="02040503050406030204" pitchFamily="18" charset="0"/>
                <a:ea typeface="Cambria" panose="02040503050406030204" pitchFamily="18" charset="0"/>
                <a:cs typeface="Times New Roman" panose="02020603050405020304" pitchFamily="18" charset="0"/>
              </a:rPr>
              <a:t>D.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điện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tấm</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kẽm</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thể</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tăng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hoặc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giảm</a:t>
            </a:r>
            <a:r>
              <a:rPr lang="en-US" sz="2800"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endParaRPr>
          </a:p>
        </p:txBody>
      </p:sp>
      <p:sp>
        <p:nvSpPr>
          <p:cNvPr id="4" name="TextBox 3" descr="n252 Fb Thu Huong Pham">
            <a:extLst>
              <a:ext uri="{FF2B5EF4-FFF2-40B4-BE49-F238E27FC236}">
                <a16:creationId xmlns:a16="http://schemas.microsoft.com/office/drawing/2014/main" id="{2385423C-BD66-C45F-F6B6-C802066C255A}"/>
              </a:ext>
            </a:extLst>
          </p:cNvPr>
          <p:cNvSpPr txBox="1"/>
          <p:nvPr/>
        </p:nvSpPr>
        <p:spPr>
          <a:xfrm>
            <a:off x="340241" y="2400119"/>
            <a:ext cx="13971181" cy="5183022"/>
          </a:xfrm>
          <a:prstGeom prst="rect">
            <a:avLst/>
          </a:prstGeom>
          <a:noFill/>
        </p:spPr>
        <p:txBody>
          <a:bodyPr wrap="square">
            <a:spAutoFit/>
          </a:bodyPr>
          <a:lstStyle/>
          <a:p>
            <a:pPr lvl="0" algn="just">
              <a:lnSpc>
                <a:spcPct val="150000"/>
              </a:lnSpc>
              <a:buClr>
                <a:srgbClr val="212121"/>
              </a:buClr>
            </a:pP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8: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Tìm</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phát</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biểu</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sai</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khi</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nói</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về</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thuyết</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lượng</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ánh</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sáng</a:t>
            </a:r>
            <a:endParaRPr lang="en-US" sz="2800" b="1" dirty="0">
              <a:effectLst/>
              <a:latin typeface="Cambria" panose="02040503050406030204" pitchFamily="18" charset="0"/>
              <a:ea typeface="Cambria" panose="02040503050406030204" pitchFamily="18" charset="0"/>
            </a:endParaRPr>
          </a:p>
          <a:p>
            <a:pPr marR="30480" algn="just">
              <a:lnSpc>
                <a:spcPct val="150000"/>
              </a:lnSpc>
            </a:pPr>
            <a:r>
              <a:rPr lang="en-US" sz="2800" dirty="0">
                <a:effectLst/>
                <a:latin typeface="Cambria" panose="02040503050406030204" pitchFamily="18" charset="0"/>
                <a:ea typeface="Cambria" panose="02040503050406030204" pitchFamily="18" charset="0"/>
                <a:cs typeface="Times New Roman" panose="02020603050405020304" pitchFamily="18" charset="0"/>
              </a:rPr>
              <a:t>A.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Nguyên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dirty="0">
                <a:effectLst/>
                <a:latin typeface="Cambria" panose="02040503050406030204" pitchFamily="18" charset="0"/>
                <a:ea typeface="Cambria" panose="02040503050406030204" pitchFamily="18" charset="0"/>
                <a:cs typeface="Times New Roman" panose="02020603050405020304" pitchFamily="18" charset="0"/>
              </a:rPr>
              <a:t> hay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vật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chất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không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hấp</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thụ</a:t>
            </a:r>
            <a:r>
              <a:rPr lang="en-US" sz="2800" dirty="0">
                <a:effectLst/>
                <a:latin typeface="Cambria" panose="02040503050406030204" pitchFamily="18" charset="0"/>
                <a:ea typeface="Cambria" panose="02040503050406030204" pitchFamily="18" charset="0"/>
                <a:cs typeface="Times New Roman" panose="02020603050405020304" pitchFamily="18" charset="0"/>
              </a:rPr>
              <a:t> hay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xạ</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ánh</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sáng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cách</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liên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tục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mà</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thành</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từng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phần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riêng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biệt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đứt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quãng</a:t>
            </a:r>
            <a:r>
              <a:rPr lang="en-US" sz="2800"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endParaRPr>
          </a:p>
          <a:p>
            <a:pPr marR="30480" algn="just">
              <a:lnSpc>
                <a:spcPct val="150000"/>
              </a:lnSpc>
            </a:pPr>
            <a:r>
              <a:rPr lang="en-US" sz="2800" dirty="0">
                <a:effectLst/>
                <a:latin typeface="Cambria" panose="02040503050406030204" pitchFamily="18" charset="0"/>
                <a:ea typeface="Cambria" panose="02040503050406030204" pitchFamily="18" charset="0"/>
                <a:cs typeface="Times New Roman" panose="02020603050405020304" pitchFamily="18" charset="0"/>
              </a:rPr>
              <a:t>B.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Ánh</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sáng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được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tạo</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bởi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hạt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gọi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phôtôn</a:t>
            </a:r>
            <a:r>
              <a:rPr lang="en-US" sz="2800"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endParaRPr>
          </a:p>
          <a:p>
            <a:pPr marR="30480" algn="just">
              <a:lnSpc>
                <a:spcPct val="150000"/>
              </a:lnSpc>
            </a:pPr>
            <a:r>
              <a:rPr lang="en-US" sz="2800" dirty="0">
                <a:effectLst/>
                <a:latin typeface="Cambria" panose="02040503050406030204" pitchFamily="18" charset="0"/>
                <a:ea typeface="Cambria" panose="02040503050406030204" pitchFamily="18" charset="0"/>
                <a:cs typeface="Times New Roman" panose="02020603050405020304" pitchFamily="18" charset="0"/>
              </a:rPr>
              <a:t>C.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Năng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lượng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phôtôn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ánh</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sáng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như</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nhau</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không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phụ</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thuộc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vào</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bước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sóng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ánh</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sáng</a:t>
            </a:r>
            <a:r>
              <a:rPr lang="en-US" sz="2800"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endParaRPr>
          </a:p>
          <a:p>
            <a:pPr marR="30480" algn="just">
              <a:lnSpc>
                <a:spcPct val="150000"/>
              </a:lnSpc>
            </a:pPr>
            <a:r>
              <a:rPr lang="en-US" sz="2800" dirty="0">
                <a:effectLst/>
                <a:latin typeface="Cambria" panose="02040503050406030204" pitchFamily="18" charset="0"/>
                <a:ea typeface="Cambria" panose="02040503050406030204" pitchFamily="18" charset="0"/>
                <a:cs typeface="Times New Roman" panose="02020603050405020304" pitchFamily="18" charset="0"/>
              </a:rPr>
              <a:t>D. Khi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ánh</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sáng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truyền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lượng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ánh</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sáng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không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thay</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đổi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không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phụ</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thuộc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vào</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khoảng</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cách</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tới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nguồn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sáng</a:t>
            </a:r>
            <a:r>
              <a:rPr lang="en-US" sz="2800"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latin typeface="Cambria" panose="02040503050406030204" pitchFamily="18" charset="0"/>
              <a:ea typeface="Cambria" panose="02040503050406030204" pitchFamily="18" charset="0"/>
            </a:endParaRPr>
          </a:p>
        </p:txBody>
      </p:sp>
      <p:sp>
        <p:nvSpPr>
          <p:cNvPr id="5" name="Oval 4" descr="n252 Fb Thu Huong Pham">
            <a:extLst>
              <a:ext uri="{FF2B5EF4-FFF2-40B4-BE49-F238E27FC236}">
                <a16:creationId xmlns:a16="http://schemas.microsoft.com/office/drawing/2014/main" id="{DF3F1420-6816-A3FF-8603-0FC172DE5AF6}"/>
              </a:ext>
            </a:extLst>
          </p:cNvPr>
          <p:cNvSpPr/>
          <p:nvPr/>
        </p:nvSpPr>
        <p:spPr>
          <a:xfrm>
            <a:off x="292079" y="941481"/>
            <a:ext cx="643582" cy="6435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n252 Fb Thu Huong Pham">
            <a:extLst>
              <a:ext uri="{FF2B5EF4-FFF2-40B4-BE49-F238E27FC236}">
                <a16:creationId xmlns:a16="http://schemas.microsoft.com/office/drawing/2014/main" id="{8740E802-7C03-AA2E-F14F-FDF2D08155E2}"/>
              </a:ext>
            </a:extLst>
          </p:cNvPr>
          <p:cNvSpPr/>
          <p:nvPr/>
        </p:nvSpPr>
        <p:spPr>
          <a:xfrm>
            <a:off x="292079" y="5091722"/>
            <a:ext cx="643582" cy="6435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63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17000" r="-8000" b="-1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descr="n252 Fb Thu Huong Pham">
                <a:extLst>
                  <a:ext uri="{FF2B5EF4-FFF2-40B4-BE49-F238E27FC236}">
                    <a16:creationId xmlns:a16="http://schemas.microsoft.com/office/drawing/2014/main" id="{35F7C1E9-F5D8-4854-A5AF-04576400FBE9}"/>
                  </a:ext>
                </a:extLst>
              </p:cNvPr>
              <p:cNvSpPr txBox="1"/>
              <p:nvPr/>
            </p:nvSpPr>
            <p:spPr>
              <a:xfrm>
                <a:off x="71269" y="4447653"/>
                <a:ext cx="13933488" cy="2954783"/>
              </a:xfrm>
              <a:prstGeom prst="rect">
                <a:avLst/>
              </a:prstGeom>
              <a:noFill/>
            </p:spPr>
            <p:txBody>
              <a:bodyPr wrap="square">
                <a:spAutoFit/>
              </a:bodyPr>
              <a:lstStyle/>
              <a:p>
                <a:pPr algn="just">
                  <a:lnSpc>
                    <a:spcPct val="150000"/>
                  </a:lnSpc>
                </a:pPr>
                <a:r>
                  <a:rPr lang="en-US" sz="3200" b="1" dirty="0">
                    <a:effectLst/>
                    <a:latin typeface="Arial (Body)"/>
                    <a:ea typeface="Times New Roman" panose="02020603050405020304" pitchFamily="18" charset="0"/>
                    <a:cs typeface="Times New Roman" panose="02020603050405020304" pitchFamily="18" charset="0"/>
                  </a:rPr>
                  <a:t>Câu </a:t>
                </a:r>
                <a:r>
                  <a:rPr lang="en-US" sz="3200" b="1" dirty="0">
                    <a:latin typeface="Arial (Body)"/>
                    <a:ea typeface="Times New Roman" panose="02020603050405020304" pitchFamily="18" charset="0"/>
                    <a:cs typeface="Times New Roman" panose="02020603050405020304" pitchFamily="18" charset="0"/>
                  </a:rPr>
                  <a:t>11:</a:t>
                </a:r>
                <a:r>
                  <a:rPr lang="en-US" sz="3200" b="1" dirty="0">
                    <a:effectLst/>
                    <a:latin typeface="Arial (Body)"/>
                    <a:ea typeface="Times New Roman" panose="02020603050405020304" pitchFamily="18" charset="0"/>
                    <a:cs typeface="Times New Roman" panose="02020603050405020304" pitchFamily="18" charset="0"/>
                  </a:rPr>
                  <a:t> </a:t>
                </a:r>
                <a:r>
                  <a:rPr lang="vi-VN" sz="3200" dirty="0">
                    <a:latin typeface="Cambria" panose="02040503050406030204" pitchFamily="18" charset="0"/>
                    <a:ea typeface="Cambria" panose="02040503050406030204" pitchFamily="18" charset="0"/>
                  </a:rPr>
                  <a:t>Công thoát của êlectron khỏi bề mặt nhôm là 3,46 eV. Điều kiện xảy ra hiện tượng quang điện đối với nhôm là ánh sáng kích thích phải có bước sóng thỏa mãn</a:t>
                </a:r>
              </a:p>
              <a:p>
                <a:pPr algn="just">
                  <a:lnSpc>
                    <a:spcPct val="150000"/>
                  </a:lnSpc>
                </a:pPr>
                <a:r>
                  <a:rPr lang="vi-VN" sz="3200" dirty="0">
                    <a:latin typeface="Cambria" panose="02040503050406030204" pitchFamily="18" charset="0"/>
                    <a:ea typeface="Cambria" panose="02040503050406030204" pitchFamily="18" charset="0"/>
                  </a:rPr>
                  <a:t>	A. </a:t>
                </a:r>
                <a14:m>
                  <m:oMath xmlns:m="http://schemas.openxmlformats.org/officeDocument/2006/math">
                    <m:r>
                      <a:rPr lang="vi-VN" sz="3200" i="1" smtClean="0">
                        <a:latin typeface="Cambria Math" panose="02040503050406030204" pitchFamily="18" charset="0"/>
                        <a:ea typeface="Cambria Math" panose="02040503050406030204" pitchFamily="18" charset="0"/>
                      </a:rPr>
                      <m:t>𝜆</m:t>
                    </m:r>
                    <m:r>
                      <a:rPr lang="vi-VN" sz="3200" b="0" i="1" smtClean="0">
                        <a:latin typeface="Cambria Math" panose="02040503050406030204" pitchFamily="18" charset="0"/>
                        <a:ea typeface="Cambria Math" panose="02040503050406030204" pitchFamily="18" charset="0"/>
                      </a:rPr>
                      <m:t> </m:t>
                    </m:r>
                  </m:oMath>
                </a14:m>
                <a:r>
                  <a:rPr lang="vi-VN" sz="3200" dirty="0">
                    <a:latin typeface="Cambria" panose="02040503050406030204" pitchFamily="18" charset="0"/>
                    <a:ea typeface="Cambria" panose="02040503050406030204" pitchFamily="18" charset="0"/>
                    <a:sym typeface="Symbol" panose="05050102010706020507" pitchFamily="18" charset="2"/>
                  </a:rPr>
                  <a:t></a:t>
                </a:r>
                <a:r>
                  <a:rPr lang="vi-VN" sz="3200" dirty="0">
                    <a:latin typeface="Cambria" panose="02040503050406030204" pitchFamily="18" charset="0"/>
                    <a:ea typeface="Cambria" panose="02040503050406030204" pitchFamily="18" charset="0"/>
                  </a:rPr>
                  <a:t> 0,18 </a:t>
                </a:r>
                <a14:m>
                  <m:oMath xmlns:m="http://schemas.openxmlformats.org/officeDocument/2006/math">
                    <m:r>
                      <a:rPr lang="vi-VN" sz="3200" i="1" smtClean="0">
                        <a:latin typeface="Cambria Math" panose="02040503050406030204" pitchFamily="18" charset="0"/>
                        <a:ea typeface="Cambria Math" panose="02040503050406030204" pitchFamily="18" charset="0"/>
                      </a:rPr>
                      <m:t>𝜇</m:t>
                    </m:r>
                  </m:oMath>
                </a14:m>
                <a:r>
                  <a:rPr lang="vi-VN" sz="3200" dirty="0">
                    <a:latin typeface="Cambria" panose="02040503050406030204" pitchFamily="18" charset="0"/>
                    <a:ea typeface="Cambria" panose="02040503050406030204" pitchFamily="18" charset="0"/>
                  </a:rPr>
                  <a:t>m		B. </a:t>
                </a:r>
                <a14:m>
                  <m:oMath xmlns:m="http://schemas.openxmlformats.org/officeDocument/2006/math">
                    <m:r>
                      <a:rPr lang="vi-VN" sz="3200" i="1">
                        <a:latin typeface="Cambria Math" panose="02040503050406030204" pitchFamily="18" charset="0"/>
                        <a:ea typeface="Cambria Math" panose="02040503050406030204" pitchFamily="18" charset="0"/>
                      </a:rPr>
                      <m:t>𝜆</m:t>
                    </m:r>
                  </m:oMath>
                </a14:m>
                <a:r>
                  <a:rPr lang="vi-VN"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sym typeface="Symbol" panose="05050102010706020507" pitchFamily="18" charset="2"/>
                  </a:rPr>
                  <a:t></a:t>
                </a:r>
                <a:r>
                  <a:rPr lang="vi-VN" sz="3200" dirty="0">
                    <a:latin typeface="Cambria" panose="02040503050406030204" pitchFamily="18" charset="0"/>
                    <a:ea typeface="Cambria" panose="02040503050406030204" pitchFamily="18" charset="0"/>
                  </a:rPr>
                  <a:t> 0,18 </a:t>
                </a:r>
                <a14:m>
                  <m:oMath xmlns:m="http://schemas.openxmlformats.org/officeDocument/2006/math">
                    <m:r>
                      <a:rPr lang="vi-VN" sz="3200" i="1">
                        <a:latin typeface="Cambria Math" panose="02040503050406030204" pitchFamily="18" charset="0"/>
                        <a:ea typeface="Cambria Math" panose="02040503050406030204" pitchFamily="18" charset="0"/>
                      </a:rPr>
                      <m:t>𝜇</m:t>
                    </m:r>
                  </m:oMath>
                </a14:m>
                <a:r>
                  <a:rPr lang="vi-VN" sz="3200" dirty="0">
                    <a:latin typeface="Cambria" panose="02040503050406030204" pitchFamily="18" charset="0"/>
                    <a:ea typeface="Cambria" panose="02040503050406030204" pitchFamily="18" charset="0"/>
                  </a:rPr>
                  <a:t>m		C. </a:t>
                </a:r>
                <a14:m>
                  <m:oMath xmlns:m="http://schemas.openxmlformats.org/officeDocument/2006/math">
                    <m:r>
                      <a:rPr lang="vi-VN" sz="3200" i="1">
                        <a:latin typeface="Cambria Math" panose="02040503050406030204" pitchFamily="18" charset="0"/>
                        <a:ea typeface="Cambria Math" panose="02040503050406030204" pitchFamily="18" charset="0"/>
                      </a:rPr>
                      <m:t>𝜆</m:t>
                    </m:r>
                    <m:r>
                      <a:rPr lang="vi-VN" sz="3200" i="1">
                        <a:latin typeface="Cambria Math" panose="02040503050406030204" pitchFamily="18" charset="0"/>
                        <a:ea typeface="Cambria Math" panose="02040503050406030204" pitchFamily="18" charset="0"/>
                      </a:rPr>
                      <m:t> </m:t>
                    </m:r>
                  </m:oMath>
                </a14:m>
                <a:r>
                  <a:rPr lang="vi-VN" sz="3200" dirty="0">
                    <a:latin typeface="Cambria" panose="02040503050406030204" pitchFamily="18" charset="0"/>
                    <a:ea typeface="Cambria" panose="02040503050406030204" pitchFamily="18" charset="0"/>
                    <a:sym typeface="Symbol" panose="05050102010706020507" pitchFamily="18" charset="2"/>
                  </a:rPr>
                  <a:t></a:t>
                </a:r>
                <a:r>
                  <a:rPr lang="vi-VN" sz="3200" dirty="0">
                    <a:latin typeface="Cambria" panose="02040503050406030204" pitchFamily="18" charset="0"/>
                    <a:ea typeface="Cambria" panose="02040503050406030204" pitchFamily="18" charset="0"/>
                  </a:rPr>
                  <a:t> 0,36 </a:t>
                </a:r>
                <a14:m>
                  <m:oMath xmlns:m="http://schemas.openxmlformats.org/officeDocument/2006/math">
                    <m:r>
                      <a:rPr lang="vi-VN" sz="3200" i="1">
                        <a:latin typeface="Cambria Math" panose="02040503050406030204" pitchFamily="18" charset="0"/>
                        <a:ea typeface="Cambria Math" panose="02040503050406030204" pitchFamily="18" charset="0"/>
                      </a:rPr>
                      <m:t>𝜇</m:t>
                    </m:r>
                  </m:oMath>
                </a14:m>
                <a:r>
                  <a:rPr lang="vi-VN" sz="3200" dirty="0">
                    <a:latin typeface="Cambria" panose="02040503050406030204" pitchFamily="18" charset="0"/>
                    <a:ea typeface="Cambria" panose="02040503050406030204" pitchFamily="18" charset="0"/>
                  </a:rPr>
                  <a:t>m		D.</a:t>
                </a:r>
                <a:r>
                  <a:rPr lang="vi-VN" sz="3200" dirty="0">
                    <a:ea typeface="Cambria Math" panose="02040503050406030204" pitchFamily="18" charset="0"/>
                  </a:rPr>
                  <a:t> </a:t>
                </a:r>
                <a14:m>
                  <m:oMath xmlns:m="http://schemas.openxmlformats.org/officeDocument/2006/math">
                    <m:r>
                      <a:rPr lang="vi-VN" sz="3200" i="1">
                        <a:latin typeface="Cambria Math" panose="02040503050406030204" pitchFamily="18" charset="0"/>
                        <a:ea typeface="Cambria Math" panose="02040503050406030204" pitchFamily="18" charset="0"/>
                      </a:rPr>
                      <m:t>𝜆</m:t>
                    </m:r>
                  </m:oMath>
                </a14:m>
                <a:r>
                  <a:rPr lang="vi-VN" sz="3200" dirty="0">
                    <a:latin typeface="Cambria" panose="02040503050406030204" pitchFamily="18" charset="0"/>
                    <a:ea typeface="Cambria" panose="02040503050406030204" pitchFamily="18" charset="0"/>
                    <a:sym typeface="Symbol" panose="05050102010706020507" pitchFamily="18" charset="2"/>
                  </a:rPr>
                  <a:t>  </a:t>
                </a:r>
                <a:r>
                  <a:rPr lang="vi-VN" sz="3200" dirty="0">
                    <a:latin typeface="Cambria" panose="02040503050406030204" pitchFamily="18" charset="0"/>
                    <a:ea typeface="Cambria" panose="02040503050406030204" pitchFamily="18" charset="0"/>
                  </a:rPr>
                  <a:t>0,36 </a:t>
                </a:r>
                <a14:m>
                  <m:oMath xmlns:m="http://schemas.openxmlformats.org/officeDocument/2006/math">
                    <m:r>
                      <a:rPr lang="vi-VN" sz="3200" i="1">
                        <a:latin typeface="Cambria Math" panose="02040503050406030204" pitchFamily="18" charset="0"/>
                        <a:ea typeface="Cambria Math" panose="02040503050406030204" pitchFamily="18" charset="0"/>
                      </a:rPr>
                      <m:t>𝜇</m:t>
                    </m:r>
                  </m:oMath>
                </a14:m>
                <a:r>
                  <a:rPr lang="vi-VN" sz="3200" dirty="0">
                    <a:latin typeface="Cambria" panose="02040503050406030204" pitchFamily="18" charset="0"/>
                    <a:ea typeface="Cambria" panose="02040503050406030204" pitchFamily="18" charset="0"/>
                  </a:rPr>
                  <a:t>m</a:t>
                </a:r>
              </a:p>
            </p:txBody>
          </p:sp>
        </mc:Choice>
        <mc:Fallback xmlns="">
          <p:sp>
            <p:nvSpPr>
              <p:cNvPr id="7" name="TextBox 6" descr="n252 Fb Thu Huong Pham">
                <a:extLst>
                  <a:ext uri="{FF2B5EF4-FFF2-40B4-BE49-F238E27FC236}">
                    <a16:creationId xmlns:a16="http://schemas.microsoft.com/office/drawing/2014/main" id="{35F7C1E9-F5D8-4854-A5AF-04576400FBE9}"/>
                  </a:ext>
                </a:extLst>
              </p:cNvPr>
              <p:cNvSpPr txBox="1">
                <a:spLocks noRot="1" noChangeAspect="1" noMove="1" noResize="1" noEditPoints="1" noAdjustHandles="1" noChangeArrowheads="1" noChangeShapeType="1" noTextEdit="1"/>
              </p:cNvSpPr>
              <p:nvPr/>
            </p:nvSpPr>
            <p:spPr>
              <a:xfrm>
                <a:off x="71269" y="4447653"/>
                <a:ext cx="13933488" cy="2954783"/>
              </a:xfrm>
              <a:prstGeom prst="rect">
                <a:avLst/>
              </a:prstGeom>
              <a:blipFill>
                <a:blip r:embed="rId3"/>
                <a:stretch>
                  <a:fillRect l="-1138" r="-1094" b="-5992"/>
                </a:stretch>
              </a:blipFill>
            </p:spPr>
            <p:txBody>
              <a:bodyPr/>
              <a:lstStyle/>
              <a:p>
                <a:r>
                  <a:rPr lang="en-US">
                    <a:noFill/>
                  </a:rPr>
                  <a:t> </a:t>
                </a:r>
              </a:p>
            </p:txBody>
          </p:sp>
        </mc:Fallback>
      </mc:AlternateContent>
      <p:sp>
        <p:nvSpPr>
          <p:cNvPr id="13" name="TextBox 12" descr="n252 Fb Thu Huong Pham">
            <a:extLst>
              <a:ext uri="{FF2B5EF4-FFF2-40B4-BE49-F238E27FC236}">
                <a16:creationId xmlns:a16="http://schemas.microsoft.com/office/drawing/2014/main" id="{A065B22C-F066-1BBE-F6B1-A7B4476D210A}"/>
              </a:ext>
            </a:extLst>
          </p:cNvPr>
          <p:cNvSpPr txBox="1"/>
          <p:nvPr/>
        </p:nvSpPr>
        <p:spPr>
          <a:xfrm>
            <a:off x="126049" y="2545140"/>
            <a:ext cx="13878708" cy="1569660"/>
          </a:xfrm>
          <a:prstGeom prst="rect">
            <a:avLst/>
          </a:prstGeom>
          <a:noFill/>
        </p:spPr>
        <p:txBody>
          <a:bodyPr wrap="square">
            <a:spAutoFit/>
          </a:bodyPr>
          <a:lstStyle/>
          <a:p>
            <a:r>
              <a:rPr lang="en-US" sz="3200" b="1"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vi-VN" sz="3200" b="1" dirty="0">
                <a:latin typeface="Cambria" panose="02040503050406030204" pitchFamily="18" charset="0"/>
                <a:ea typeface="Cambria" panose="02040503050406030204" pitchFamily="18" charset="0"/>
                <a:cs typeface="Times New Roman" panose="02020603050405020304" pitchFamily="18" charset="0"/>
              </a:rPr>
              <a:t>10</a:t>
            </a:r>
            <a:r>
              <a:rPr lang="en-US" sz="3200" b="1" dirty="0">
                <a:latin typeface="Cambria" panose="02040503050406030204" pitchFamily="18" charset="0"/>
                <a:ea typeface="Cambria" panose="02040503050406030204" pitchFamily="18" charset="0"/>
                <a:cs typeface="Times New Roman" panose="02020603050405020304" pitchFamily="18" charset="0"/>
              </a:rPr>
              <a:t>:</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vi-VN" sz="3200" dirty="0">
                <a:latin typeface="Cambria" panose="02040503050406030204" pitchFamily="18" charset="0"/>
                <a:ea typeface="Cambria" panose="02040503050406030204" pitchFamily="18" charset="0"/>
                <a:cs typeface="Times New Roman" panose="02020603050405020304" pitchFamily="18" charset="0"/>
              </a:rPr>
              <a:t>Công thoát electron của một kim loại là A – 1,88eV. Giới hạn điện của kim loại này có giá trị là:</a:t>
            </a:r>
          </a:p>
          <a:p>
            <a:r>
              <a:rPr lang="vi-VN" sz="3200" dirty="0">
                <a:latin typeface="Cambria" panose="02040503050406030204" pitchFamily="18" charset="0"/>
                <a:ea typeface="Cambria" panose="02040503050406030204" pitchFamily="18" charset="0"/>
                <a:cs typeface="Times New Roman" panose="02020603050405020304" pitchFamily="18" charset="0"/>
              </a:rPr>
              <a:t>	</a:t>
            </a:r>
            <a:r>
              <a:rPr lang="vi-VN" sz="3200" b="1" dirty="0">
                <a:latin typeface="Cambria" panose="02040503050406030204" pitchFamily="18" charset="0"/>
                <a:ea typeface="Cambria" panose="02040503050406030204" pitchFamily="18" charset="0"/>
                <a:cs typeface="Times New Roman" panose="02020603050405020304" pitchFamily="18" charset="0"/>
              </a:rPr>
              <a:t>A. </a:t>
            </a:r>
            <a:r>
              <a:rPr lang="vi-VN" sz="3200" dirty="0">
                <a:latin typeface="Cambria" panose="02040503050406030204" pitchFamily="18" charset="0"/>
                <a:ea typeface="Cambria" panose="02040503050406030204" pitchFamily="18" charset="0"/>
                <a:cs typeface="Times New Roman" panose="02020603050405020304" pitchFamily="18" charset="0"/>
              </a:rPr>
              <a:t>661nm			 </a:t>
            </a:r>
            <a:r>
              <a:rPr lang="vi-VN" sz="3200" b="1" dirty="0">
                <a:latin typeface="Cambria" panose="02040503050406030204" pitchFamily="18" charset="0"/>
                <a:ea typeface="Cambria" panose="02040503050406030204" pitchFamily="18" charset="0"/>
                <a:cs typeface="Times New Roman" panose="02020603050405020304" pitchFamily="18" charset="0"/>
              </a:rPr>
              <a:t>B. </a:t>
            </a:r>
            <a:r>
              <a:rPr lang="vi-VN" sz="3200" dirty="0">
                <a:latin typeface="Cambria" panose="02040503050406030204" pitchFamily="18" charset="0"/>
                <a:ea typeface="Cambria" panose="02040503050406030204" pitchFamily="18" charset="0"/>
                <a:cs typeface="Times New Roman" panose="02020603050405020304" pitchFamily="18" charset="0"/>
              </a:rPr>
              <a:t>550nm			</a:t>
            </a:r>
            <a:r>
              <a:rPr lang="vi-VN" sz="3200" b="1" dirty="0">
                <a:latin typeface="Cambria" panose="02040503050406030204" pitchFamily="18" charset="0"/>
                <a:ea typeface="Cambria" panose="02040503050406030204" pitchFamily="18" charset="0"/>
                <a:cs typeface="Times New Roman" panose="02020603050405020304" pitchFamily="18" charset="0"/>
              </a:rPr>
              <a:t> C. </a:t>
            </a:r>
            <a:r>
              <a:rPr lang="vi-VN" sz="3200" dirty="0">
                <a:latin typeface="Cambria" panose="02040503050406030204" pitchFamily="18" charset="0"/>
                <a:ea typeface="Cambria" panose="02040503050406030204" pitchFamily="18" charset="0"/>
                <a:cs typeface="Times New Roman" panose="02020603050405020304" pitchFamily="18" charset="0"/>
              </a:rPr>
              <a:t>220nm			</a:t>
            </a:r>
            <a:r>
              <a:rPr lang="vi-VN" sz="3200" b="1" dirty="0">
                <a:latin typeface="Cambria" panose="02040503050406030204" pitchFamily="18" charset="0"/>
                <a:ea typeface="Cambria" panose="02040503050406030204" pitchFamily="18" charset="0"/>
                <a:cs typeface="Times New Roman" panose="02020603050405020304" pitchFamily="18" charset="0"/>
              </a:rPr>
              <a:t> D. </a:t>
            </a:r>
            <a:r>
              <a:rPr lang="vi-VN" sz="3200" dirty="0">
                <a:latin typeface="Cambria" panose="02040503050406030204" pitchFamily="18" charset="0"/>
                <a:ea typeface="Cambria" panose="02040503050406030204" pitchFamily="18" charset="0"/>
                <a:cs typeface="Times New Roman" panose="02020603050405020304" pitchFamily="18" charset="0"/>
              </a:rPr>
              <a:t>10057nm</a:t>
            </a:r>
            <a:r>
              <a:rPr lang="vi-VN" sz="3200" b="1" dirty="0">
                <a:latin typeface="Cambria" panose="02040503050406030204" pitchFamily="18" charset="0"/>
                <a:ea typeface="Cambria" panose="02040503050406030204" pitchFamily="18" charset="0"/>
                <a:cs typeface="Times New Roman" panose="02020603050405020304" pitchFamily="18" charset="0"/>
              </a:rPr>
              <a:t> </a:t>
            </a:r>
            <a:endParaRPr lang="en-US" sz="3200" dirty="0">
              <a:latin typeface="Cambria" panose="02040503050406030204" pitchFamily="18" charset="0"/>
              <a:ea typeface="Cambria" panose="02040503050406030204" pitchFamily="18" charset="0"/>
            </a:endParaRPr>
          </a:p>
        </p:txBody>
      </p:sp>
      <p:sp>
        <p:nvSpPr>
          <p:cNvPr id="14" name="TextBox 13" descr="n252 Fb Thu Huong Pham">
            <a:extLst>
              <a:ext uri="{FF2B5EF4-FFF2-40B4-BE49-F238E27FC236}">
                <a16:creationId xmlns:a16="http://schemas.microsoft.com/office/drawing/2014/main" id="{573D807C-0ACC-F926-FD05-7022D43EB87C}"/>
              </a:ext>
            </a:extLst>
          </p:cNvPr>
          <p:cNvSpPr txBox="1"/>
          <p:nvPr/>
        </p:nvSpPr>
        <p:spPr>
          <a:xfrm>
            <a:off x="126049" y="587703"/>
            <a:ext cx="13987516" cy="1569660"/>
          </a:xfrm>
          <a:prstGeom prst="rect">
            <a:avLst/>
          </a:prstGeom>
          <a:noFill/>
        </p:spPr>
        <p:txBody>
          <a:bodyPr wrap="square">
            <a:spAutoFit/>
          </a:bodyPr>
          <a:lstStyle/>
          <a:p>
            <a:pPr algn="just"/>
            <a:r>
              <a:rPr lang="en-US" sz="3200" b="1"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vi-VN" sz="3200" b="1" dirty="0">
                <a:latin typeface="Cambria" panose="02040503050406030204" pitchFamily="18" charset="0"/>
                <a:ea typeface="Cambria" panose="02040503050406030204" pitchFamily="18" charset="0"/>
                <a:cs typeface="Times New Roman" panose="02020603050405020304" pitchFamily="18" charset="0"/>
              </a:rPr>
              <a:t>9</a:t>
            </a:r>
            <a:r>
              <a:rPr lang="en-US" sz="3200" b="1" dirty="0">
                <a:latin typeface="Cambria" panose="02040503050406030204" pitchFamily="18" charset="0"/>
                <a:ea typeface="Cambria" panose="02040503050406030204" pitchFamily="18" charset="0"/>
                <a:cs typeface="Times New Roman" panose="02020603050405020304" pitchFamily="18" charset="0"/>
              </a:rPr>
              <a:t>:</a:t>
            </a:r>
            <a:r>
              <a:rPr lang="en-US" sz="3200" b="1" dirty="0">
                <a:effectLst/>
                <a:latin typeface="Cambria" panose="02040503050406030204" pitchFamily="18" charset="0"/>
                <a:ea typeface="Cambria" panose="02040503050406030204" pitchFamily="18" charset="0"/>
                <a:cs typeface="Times New Roman" panose="02020603050405020304" pitchFamily="18" charset="0"/>
              </a:rPr>
              <a:t> </a:t>
            </a:r>
            <a:r>
              <a:rPr lang="vi-VN" sz="3200" dirty="0">
                <a:effectLst/>
                <a:latin typeface="Cambria" panose="02040503050406030204" pitchFamily="18" charset="0"/>
                <a:ea typeface="Cambria" panose="02040503050406030204" pitchFamily="18" charset="0"/>
                <a:cs typeface="Times New Roman" panose="02020603050405020304" pitchFamily="18" charset="0"/>
              </a:rPr>
              <a:t>Một ánh sáng đơn sắc có tần số </a:t>
            </a:r>
            <a:r>
              <a:rPr lang="vi-VN" sz="3200" dirty="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 = 7,5.10</a:t>
            </a:r>
            <a:r>
              <a:rPr lang="vi-VN" sz="3200" baseline="30000" dirty="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-14 </a:t>
            </a:r>
            <a:r>
              <a:rPr lang="vi-VN" sz="3200" dirty="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Hz, hằng số Plăng</a:t>
            </a:r>
          </a:p>
          <a:p>
            <a:pPr algn="just"/>
            <a:r>
              <a:rPr lang="vi-VN" sz="3200" dirty="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h = 6,625.10</a:t>
            </a:r>
            <a:r>
              <a:rPr lang="vi-VN" sz="3200" baseline="30000" dirty="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-34</a:t>
            </a:r>
            <a:r>
              <a:rPr lang="vi-VN" sz="3200" dirty="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 J.s. Lượng tử năng lượng của ánh sáng đó là: </a:t>
            </a:r>
          </a:p>
          <a:p>
            <a:pPr algn="just"/>
            <a:r>
              <a:rPr lang="vi-VN" sz="32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	</a:t>
            </a:r>
            <a:r>
              <a:rPr lang="vi-VN" sz="3200" b="1"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 </a:t>
            </a:r>
            <a:r>
              <a:rPr lang="vi-VN" sz="32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6,65.10</a:t>
            </a:r>
            <a:r>
              <a:rPr lang="vi-VN" sz="3200" baseline="300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-20</a:t>
            </a:r>
            <a:r>
              <a:rPr lang="vi-VN" sz="32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 J		</a:t>
            </a:r>
            <a:r>
              <a:rPr lang="vi-VN" sz="3200" b="1"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B. </a:t>
            </a:r>
            <a:r>
              <a:rPr lang="vi-VN" sz="32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5,58.10</a:t>
            </a:r>
            <a:r>
              <a:rPr lang="vi-VN" sz="3200" baseline="300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-19</a:t>
            </a:r>
            <a:r>
              <a:rPr lang="vi-VN" sz="32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 J				</a:t>
            </a:r>
            <a:r>
              <a:rPr lang="vi-VN" sz="3200" b="1"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 C</a:t>
            </a:r>
            <a:r>
              <a:rPr lang="vi-VN" sz="32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 4,97.10</a:t>
            </a:r>
            <a:r>
              <a:rPr lang="vi-VN" sz="3200" baseline="300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-19</a:t>
            </a:r>
            <a:r>
              <a:rPr lang="vi-VN" sz="32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J 			</a:t>
            </a:r>
            <a:r>
              <a:rPr lang="vi-VN" sz="3200" b="1"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D. </a:t>
            </a:r>
            <a:r>
              <a:rPr lang="vi-VN" sz="32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2,35.10</a:t>
            </a:r>
            <a:r>
              <a:rPr lang="vi-VN" sz="3200" baseline="300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19</a:t>
            </a:r>
            <a:r>
              <a:rPr lang="vi-VN" sz="3200" dirty="0">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 J</a:t>
            </a:r>
            <a:endParaRPr lang="en-US" sz="3200" dirty="0">
              <a:latin typeface="Cambria" panose="02040503050406030204" pitchFamily="18" charset="0"/>
              <a:ea typeface="Cambria" panose="02040503050406030204" pitchFamily="18" charset="0"/>
            </a:endParaRPr>
          </a:p>
        </p:txBody>
      </p:sp>
      <p:sp>
        <p:nvSpPr>
          <p:cNvPr id="15" name="Oval 14" descr="n252 Fb Thu Huong Pham">
            <a:extLst>
              <a:ext uri="{FF2B5EF4-FFF2-40B4-BE49-F238E27FC236}">
                <a16:creationId xmlns:a16="http://schemas.microsoft.com/office/drawing/2014/main" id="{126FD2F9-DF18-D094-9F3C-C832BBB93F05}"/>
              </a:ext>
            </a:extLst>
          </p:cNvPr>
          <p:cNvSpPr/>
          <p:nvPr/>
        </p:nvSpPr>
        <p:spPr>
          <a:xfrm>
            <a:off x="7838033" y="1586193"/>
            <a:ext cx="643582" cy="6435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n252 Fb Thu Huong Pham">
            <a:extLst>
              <a:ext uri="{FF2B5EF4-FFF2-40B4-BE49-F238E27FC236}">
                <a16:creationId xmlns:a16="http://schemas.microsoft.com/office/drawing/2014/main" id="{D9A29C34-8D92-EA37-CE68-AA66C12297F8}"/>
              </a:ext>
            </a:extLst>
          </p:cNvPr>
          <p:cNvSpPr/>
          <p:nvPr/>
        </p:nvSpPr>
        <p:spPr>
          <a:xfrm>
            <a:off x="474287" y="3514702"/>
            <a:ext cx="643582" cy="6435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n252 Fb Thu Huong Pham">
            <a:extLst>
              <a:ext uri="{FF2B5EF4-FFF2-40B4-BE49-F238E27FC236}">
                <a16:creationId xmlns:a16="http://schemas.microsoft.com/office/drawing/2014/main" id="{D34347DD-9321-4BC3-9371-20A9E3A2A034}"/>
              </a:ext>
            </a:extLst>
          </p:cNvPr>
          <p:cNvSpPr/>
          <p:nvPr/>
        </p:nvSpPr>
        <p:spPr>
          <a:xfrm>
            <a:off x="6782992" y="6780255"/>
            <a:ext cx="643582" cy="6435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53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animBg="1"/>
      <p:bldP spid="16"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18000" r="-16000" b="-21000"/>
          </a:stretch>
        </a:blipFill>
        <a:effectLst/>
      </p:bgPr>
    </p:bg>
    <p:spTree>
      <p:nvGrpSpPr>
        <p:cNvPr id="1" name=""/>
        <p:cNvGrpSpPr/>
        <p:nvPr/>
      </p:nvGrpSpPr>
      <p:grpSpPr>
        <a:xfrm>
          <a:off x="0" y="0"/>
          <a:ext cx="0" cy="0"/>
          <a:chOff x="0" y="0"/>
          <a:chExt cx="0" cy="0"/>
        </a:xfrm>
      </p:grpSpPr>
      <p:grpSp>
        <p:nvGrpSpPr>
          <p:cNvPr id="18" name="Group 17" descr="n252 Fb Thu Huong Pham">
            <a:extLst>
              <a:ext uri="{FF2B5EF4-FFF2-40B4-BE49-F238E27FC236}">
                <a16:creationId xmlns:a16="http://schemas.microsoft.com/office/drawing/2014/main" id="{D43D0026-7EA4-463F-0790-C6B9026D1B17}"/>
              </a:ext>
            </a:extLst>
          </p:cNvPr>
          <p:cNvGrpSpPr/>
          <p:nvPr/>
        </p:nvGrpSpPr>
        <p:grpSpPr>
          <a:xfrm>
            <a:off x="551330" y="604141"/>
            <a:ext cx="13769788" cy="2191871"/>
            <a:chOff x="551330" y="537881"/>
            <a:chExt cx="13769788" cy="2191871"/>
          </a:xfrm>
        </p:grpSpPr>
        <p:sp>
          <p:nvSpPr>
            <p:cNvPr id="8" name="Rectangle: Rounded Corners 7">
              <a:extLst>
                <a:ext uri="{FF2B5EF4-FFF2-40B4-BE49-F238E27FC236}">
                  <a16:creationId xmlns:a16="http://schemas.microsoft.com/office/drawing/2014/main" id="{B29ACA7A-180C-B9FE-79DE-F7E09AE706D7}"/>
                </a:ext>
              </a:extLst>
            </p:cNvPr>
            <p:cNvSpPr/>
            <p:nvPr/>
          </p:nvSpPr>
          <p:spPr>
            <a:xfrm>
              <a:off x="1949824" y="829163"/>
              <a:ext cx="12371294" cy="1696847"/>
            </a:xfrm>
            <a:prstGeom prst="roundRect">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35A04E82-F180-7F72-9F78-AC2EB73EEABE}"/>
                </a:ext>
              </a:extLst>
            </p:cNvPr>
            <p:cNvSpPr txBox="1"/>
            <p:nvPr/>
          </p:nvSpPr>
          <p:spPr>
            <a:xfrm>
              <a:off x="3563472" y="977080"/>
              <a:ext cx="10327342" cy="1384995"/>
            </a:xfrm>
            <a:prstGeom prst="rect">
              <a:avLst/>
            </a:prstGeom>
            <a:noFill/>
          </p:spPr>
          <p:txBody>
            <a:bodyPr wrap="square">
              <a:spAutoFit/>
            </a:bodyPr>
            <a:lstStyle/>
            <a:p>
              <a:pPr algn="just"/>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Tìm</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hiểu</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phần</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em</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có</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biết</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52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sách</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CĐ</a:t>
              </a:r>
              <a:endParaRPr lang="en-US" sz="2800" dirty="0">
                <a:solidFill>
                  <a:srgbClr val="003300"/>
                </a:solidFill>
                <a:effectLst/>
                <a:latin typeface="Cambria" panose="02040503050406030204" pitchFamily="18" charset="0"/>
                <a:ea typeface="Cambria" panose="02040503050406030204" pitchFamily="18" charset="0"/>
              </a:endParaRPr>
            </a:p>
            <a:p>
              <a:pPr algn="just"/>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Chất</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quang</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dẫn</a:t>
              </a:r>
              <a:endParaRPr lang="en-US" sz="2800" dirty="0">
                <a:solidFill>
                  <a:srgbClr val="003300"/>
                </a:solidFill>
                <a:effectLst/>
                <a:latin typeface="Cambria" panose="02040503050406030204" pitchFamily="18" charset="0"/>
                <a:ea typeface="Cambria" panose="02040503050406030204" pitchFamily="18" charset="0"/>
              </a:endParaRPr>
            </a:p>
            <a:p>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Hiện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tượng</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quang</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điện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trong</a:t>
              </a:r>
              <a:r>
                <a:rPr lang="en-US" sz="2800" dirty="0">
                  <a:solidFill>
                    <a:srgbClr val="000000"/>
                  </a:solidFill>
                  <a:effectLst/>
                  <a:latin typeface="Cambria" panose="02040503050406030204" pitchFamily="18" charset="0"/>
                  <a:ea typeface="Cambria" panose="02040503050406030204" pitchFamily="18" charset="0"/>
                </a:rPr>
                <a:t>. </a:t>
              </a:r>
              <a:endParaRPr lang="en-US" sz="2800" dirty="0">
                <a:latin typeface="Cambria" panose="02040503050406030204" pitchFamily="18" charset="0"/>
                <a:ea typeface="Cambria" panose="02040503050406030204" pitchFamily="18" charset="0"/>
              </a:endParaRPr>
            </a:p>
          </p:txBody>
        </p:sp>
        <p:grpSp>
          <p:nvGrpSpPr>
            <p:cNvPr id="15" name="Group 14">
              <a:extLst>
                <a:ext uri="{FF2B5EF4-FFF2-40B4-BE49-F238E27FC236}">
                  <a16:creationId xmlns:a16="http://schemas.microsoft.com/office/drawing/2014/main" id="{1AEAE3F0-107A-419B-D4AA-85427018C842}"/>
                </a:ext>
              </a:extLst>
            </p:cNvPr>
            <p:cNvGrpSpPr/>
            <p:nvPr/>
          </p:nvGrpSpPr>
          <p:grpSpPr>
            <a:xfrm>
              <a:off x="551330" y="537881"/>
              <a:ext cx="1882589" cy="2191871"/>
              <a:chOff x="551330" y="537881"/>
              <a:chExt cx="1882589" cy="2191871"/>
            </a:xfrm>
            <a:effectLst>
              <a:outerShdw blurRad="50800" dist="38100" dir="5400000" algn="t" rotWithShape="0">
                <a:prstClr val="black">
                  <a:alpha val="40000"/>
                </a:prstClr>
              </a:outerShdw>
            </a:effectLst>
          </p:grpSpPr>
          <p:sp>
            <p:nvSpPr>
              <p:cNvPr id="2" name="Rectangle: Rounded Corners 1">
                <a:extLst>
                  <a:ext uri="{FF2B5EF4-FFF2-40B4-BE49-F238E27FC236}">
                    <a16:creationId xmlns:a16="http://schemas.microsoft.com/office/drawing/2014/main" id="{A82F1D27-E5B2-C1AC-B73A-67120ED2847A}"/>
                  </a:ext>
                </a:extLst>
              </p:cNvPr>
              <p:cNvSpPr/>
              <p:nvPr/>
            </p:nvSpPr>
            <p:spPr>
              <a:xfrm>
                <a:off x="551330" y="537881"/>
                <a:ext cx="1882589" cy="2191871"/>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B0855CCA-3D85-A29A-0063-41EE97D37E04}"/>
                  </a:ext>
                </a:extLst>
              </p:cNvPr>
              <p:cNvSpPr txBox="1"/>
              <p:nvPr/>
            </p:nvSpPr>
            <p:spPr>
              <a:xfrm>
                <a:off x="1075766" y="1464805"/>
                <a:ext cx="1358153" cy="523220"/>
              </a:xfrm>
              <a:prstGeom prst="rect">
                <a:avLst/>
              </a:prstGeom>
              <a:noFill/>
            </p:spPr>
            <p:txBody>
              <a:bodyPr wrap="square" rtlCol="0">
                <a:spAutoFit/>
              </a:bodyPr>
              <a:lstStyle/>
              <a:p>
                <a:r>
                  <a:rPr lang="en-US" sz="28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ND 1</a:t>
                </a:r>
              </a:p>
            </p:txBody>
          </p:sp>
        </p:grpSp>
      </p:grpSp>
      <p:grpSp>
        <p:nvGrpSpPr>
          <p:cNvPr id="19" name="Group 18" descr="n252 Fb Thu Huong Pham">
            <a:extLst>
              <a:ext uri="{FF2B5EF4-FFF2-40B4-BE49-F238E27FC236}">
                <a16:creationId xmlns:a16="http://schemas.microsoft.com/office/drawing/2014/main" id="{707A7556-E2BB-DA95-AB7B-F75AD134BCBA}"/>
              </a:ext>
            </a:extLst>
          </p:cNvPr>
          <p:cNvGrpSpPr/>
          <p:nvPr/>
        </p:nvGrpSpPr>
        <p:grpSpPr>
          <a:xfrm>
            <a:off x="551330" y="2968646"/>
            <a:ext cx="13769788" cy="3162628"/>
            <a:chOff x="551330" y="2928890"/>
            <a:chExt cx="13769788" cy="3162628"/>
          </a:xfrm>
        </p:grpSpPr>
        <p:sp>
          <p:nvSpPr>
            <p:cNvPr id="9" name="Rectangle: Rounded Corners 8">
              <a:extLst>
                <a:ext uri="{FF2B5EF4-FFF2-40B4-BE49-F238E27FC236}">
                  <a16:creationId xmlns:a16="http://schemas.microsoft.com/office/drawing/2014/main" id="{ED9C24A5-F70C-D841-A16A-51D7885993B6}"/>
                </a:ext>
              </a:extLst>
            </p:cNvPr>
            <p:cNvSpPr/>
            <p:nvPr/>
          </p:nvSpPr>
          <p:spPr>
            <a:xfrm>
              <a:off x="1949824" y="3130595"/>
              <a:ext cx="12371294" cy="2784732"/>
            </a:xfrm>
            <a:prstGeom prst="roundRect">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9BECE370-4C01-A6DB-E7F6-B32B60A216AB}"/>
                </a:ext>
              </a:extLst>
            </p:cNvPr>
            <p:cNvSpPr txBox="1"/>
            <p:nvPr/>
          </p:nvSpPr>
          <p:spPr>
            <a:xfrm>
              <a:off x="3563472" y="3130595"/>
              <a:ext cx="10327342" cy="2677656"/>
            </a:xfrm>
            <a:prstGeom prst="rect">
              <a:avLst/>
            </a:prstGeom>
            <a:noFill/>
          </p:spPr>
          <p:txBody>
            <a:bodyPr wrap="square">
              <a:spAutoFit/>
            </a:bodyPr>
            <a:lstStyle/>
            <a:p>
              <a:pPr algn="just"/>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Tìm</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hiểu</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ứng</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dụng</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hiện</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tượng</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quang</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điện</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thực</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tiễn</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như</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rgbClr val="003300"/>
                </a:solidFill>
                <a:effectLst/>
                <a:latin typeface="Cambria" panose="02040503050406030204" pitchFamily="18" charset="0"/>
                <a:ea typeface="Cambria" panose="02040503050406030204" pitchFamily="18" charset="0"/>
              </a:endParaRPr>
            </a:p>
            <a:p>
              <a:pPr lvl="3" algn="just">
                <a:tabLst>
                  <a:tab pos="1371600" algn="l"/>
                </a:tabLst>
              </a:pP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Pin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mặt</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trời</a:t>
              </a:r>
              <a:endParaRPr lang="en-US" sz="2800" dirty="0">
                <a:solidFill>
                  <a:srgbClr val="003300"/>
                </a:solidFill>
                <a:effectLst/>
                <a:latin typeface="Cambria" panose="02040503050406030204" pitchFamily="18" charset="0"/>
                <a:ea typeface="Cambria" panose="02040503050406030204" pitchFamily="18" charset="0"/>
              </a:endParaRPr>
            </a:p>
            <a:p>
              <a:pPr lvl="3" algn="just">
                <a:tabLst>
                  <a:tab pos="1371600" algn="l"/>
                </a:tabLst>
              </a:pP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Quang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điện</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trở</a:t>
              </a:r>
              <a:endParaRPr lang="en-US" sz="2800" dirty="0">
                <a:solidFill>
                  <a:srgbClr val="003300"/>
                </a:solidFill>
                <a:effectLst/>
                <a:latin typeface="Cambria" panose="02040503050406030204" pitchFamily="18" charset="0"/>
                <a:ea typeface="Cambria" panose="02040503050406030204" pitchFamily="18" charset="0"/>
              </a:endParaRPr>
            </a:p>
            <a:p>
              <a:pPr lvl="3" algn="just">
                <a:tabLst>
                  <a:tab pos="1371600" algn="l"/>
                </a:tabLst>
              </a:pP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Điot</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dẫn</a:t>
              </a:r>
              <a:endParaRPr lang="en-US" sz="2800" dirty="0">
                <a:solidFill>
                  <a:srgbClr val="003300"/>
                </a:solidFill>
                <a:effectLst/>
                <a:latin typeface="Cambria" panose="02040503050406030204" pitchFamily="18" charset="0"/>
                <a:ea typeface="Cambria" panose="02040503050406030204" pitchFamily="18" charset="0"/>
              </a:endParaRPr>
            </a:p>
            <a:p>
              <a:pPr lvl="3">
                <a:tabLst>
                  <a:tab pos="1371600" algn="l"/>
                </a:tabLst>
              </a:pP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Cảm</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biến</a:t>
              </a:r>
              <a:endParaRPr lang="en-US" sz="2800" dirty="0">
                <a:latin typeface="Cambria" panose="02040503050406030204" pitchFamily="18" charset="0"/>
                <a:ea typeface="Cambria" panose="02040503050406030204" pitchFamily="18" charset="0"/>
              </a:endParaRPr>
            </a:p>
          </p:txBody>
        </p:sp>
        <p:grpSp>
          <p:nvGrpSpPr>
            <p:cNvPr id="16" name="Group 15">
              <a:extLst>
                <a:ext uri="{FF2B5EF4-FFF2-40B4-BE49-F238E27FC236}">
                  <a16:creationId xmlns:a16="http://schemas.microsoft.com/office/drawing/2014/main" id="{D655745F-B61A-F179-7221-3078F49E7743}"/>
                </a:ext>
              </a:extLst>
            </p:cNvPr>
            <p:cNvGrpSpPr/>
            <p:nvPr/>
          </p:nvGrpSpPr>
          <p:grpSpPr>
            <a:xfrm>
              <a:off x="551330" y="2928890"/>
              <a:ext cx="1882589" cy="3162628"/>
              <a:chOff x="551330" y="2928890"/>
              <a:chExt cx="1882589" cy="3162628"/>
            </a:xfrm>
            <a:effectLst>
              <a:outerShdw blurRad="50800" dist="38100" dir="5400000" algn="t" rotWithShape="0">
                <a:prstClr val="black">
                  <a:alpha val="40000"/>
                </a:prstClr>
              </a:outerShdw>
            </a:effectLst>
          </p:grpSpPr>
          <p:sp>
            <p:nvSpPr>
              <p:cNvPr id="4" name="Rectangle: Rounded Corners 3">
                <a:extLst>
                  <a:ext uri="{FF2B5EF4-FFF2-40B4-BE49-F238E27FC236}">
                    <a16:creationId xmlns:a16="http://schemas.microsoft.com/office/drawing/2014/main" id="{F5974B9F-31FB-DCF6-489A-844FE5DACB8F}"/>
                  </a:ext>
                </a:extLst>
              </p:cNvPr>
              <p:cNvSpPr/>
              <p:nvPr/>
            </p:nvSpPr>
            <p:spPr>
              <a:xfrm>
                <a:off x="551330" y="2928890"/>
                <a:ext cx="1882589" cy="3162628"/>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289B3605-E646-2525-5A5D-D690AD9F21D4}"/>
                  </a:ext>
                </a:extLst>
              </p:cNvPr>
              <p:cNvSpPr txBox="1"/>
              <p:nvPr/>
            </p:nvSpPr>
            <p:spPr>
              <a:xfrm>
                <a:off x="1075766" y="4212488"/>
                <a:ext cx="1358153" cy="523220"/>
              </a:xfrm>
              <a:prstGeom prst="rect">
                <a:avLst/>
              </a:prstGeom>
              <a:noFill/>
            </p:spPr>
            <p:txBody>
              <a:bodyPr wrap="square" rtlCol="0">
                <a:spAutoFit/>
              </a:bodyPr>
              <a:lstStyle/>
              <a:p>
                <a:r>
                  <a:rPr lang="en-US" sz="28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ND 2</a:t>
                </a:r>
              </a:p>
            </p:txBody>
          </p:sp>
        </p:grpSp>
      </p:grpSp>
      <p:grpSp>
        <p:nvGrpSpPr>
          <p:cNvPr id="20" name="Group 19" descr="n252 Fb Thu Huong Pham">
            <a:extLst>
              <a:ext uri="{FF2B5EF4-FFF2-40B4-BE49-F238E27FC236}">
                <a16:creationId xmlns:a16="http://schemas.microsoft.com/office/drawing/2014/main" id="{D1D7DC8C-3812-7251-C809-9527524753D5}"/>
              </a:ext>
            </a:extLst>
          </p:cNvPr>
          <p:cNvGrpSpPr/>
          <p:nvPr/>
        </p:nvGrpSpPr>
        <p:grpSpPr>
          <a:xfrm>
            <a:off x="551330" y="6279704"/>
            <a:ext cx="13769788" cy="1656506"/>
            <a:chOff x="551330" y="6279704"/>
            <a:chExt cx="13769788" cy="1656506"/>
          </a:xfrm>
        </p:grpSpPr>
        <p:sp>
          <p:nvSpPr>
            <p:cNvPr id="10" name="Rectangle: Rounded Corners 9">
              <a:extLst>
                <a:ext uri="{FF2B5EF4-FFF2-40B4-BE49-F238E27FC236}">
                  <a16:creationId xmlns:a16="http://schemas.microsoft.com/office/drawing/2014/main" id="{8E48E10F-F9DA-FEC6-4241-C5B19E206907}"/>
                </a:ext>
              </a:extLst>
            </p:cNvPr>
            <p:cNvSpPr/>
            <p:nvPr/>
          </p:nvSpPr>
          <p:spPr>
            <a:xfrm>
              <a:off x="1949824" y="6481482"/>
              <a:ext cx="12371294" cy="1374046"/>
            </a:xfrm>
            <a:prstGeom prst="roundRect">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EA1EB64B-B205-E3B8-AFED-C5B49F62CC88}"/>
                </a:ext>
              </a:extLst>
            </p:cNvPr>
            <p:cNvSpPr txBox="1"/>
            <p:nvPr/>
          </p:nvSpPr>
          <p:spPr>
            <a:xfrm>
              <a:off x="3563472" y="6770670"/>
              <a:ext cx="10327342" cy="954107"/>
            </a:xfrm>
            <a:prstGeom prst="rect">
              <a:avLst/>
            </a:prstGeom>
            <a:noFill/>
          </p:spPr>
          <p:txBody>
            <a:bodyPr wrap="square">
              <a:spAutoFit/>
            </a:bodyPr>
            <a:lstStyle/>
            <a:p>
              <a:pPr algn="just"/>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r>
                <a:rPr lang="pt-BR"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Ôn lại kiến thức về tính chất sóng, hạt của ánh sáng</a:t>
              </a:r>
              <a:endParaRPr lang="en-US" sz="2800" dirty="0">
                <a:solidFill>
                  <a:srgbClr val="003300"/>
                </a:solidFill>
                <a:effectLst/>
                <a:latin typeface="Cambria" panose="02040503050406030204" pitchFamily="18" charset="0"/>
                <a:ea typeface="Cambria" panose="02040503050406030204" pitchFamily="18" charset="0"/>
              </a:endParaRPr>
            </a:p>
            <a:p>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Chuẩn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bị</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cho</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tiết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tiếp</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theo</a:t>
              </a:r>
              <a:r>
                <a:rPr lang="en-US" sz="2800"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Bài</a:t>
              </a:r>
              <a:r>
                <a:rPr lang="en-US" sz="2800" b="1" dirty="0">
                  <a:solidFill>
                    <a:srgbClr val="000000"/>
                  </a:solidFill>
                  <a:effectLst/>
                  <a:latin typeface="Cambria" panose="02040503050406030204" pitchFamily="18" charset="0"/>
                  <a:ea typeface="Cambria" panose="02040503050406030204" pitchFamily="18" charset="0"/>
                </a:rPr>
                <a:t> 10: </a:t>
              </a:r>
              <a:r>
                <a:rPr lang="en-US" sz="2800" b="1" dirty="0" err="1">
                  <a:solidFill>
                    <a:srgbClr val="000000"/>
                  </a:solidFill>
                  <a:effectLst/>
                  <a:latin typeface="Cambria" panose="02040503050406030204" pitchFamily="18" charset="0"/>
                  <a:ea typeface="Cambria" panose="02040503050406030204" pitchFamily="18" charset="0"/>
                </a:rPr>
                <a:t>Lưỡng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tính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sóng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hạt</a:t>
              </a:r>
              <a:endParaRPr lang="en-US" sz="2800" dirty="0">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A8F0F905-0B5F-9B37-DFE1-E835F816FF63}"/>
                </a:ext>
              </a:extLst>
            </p:cNvPr>
            <p:cNvGrpSpPr/>
            <p:nvPr/>
          </p:nvGrpSpPr>
          <p:grpSpPr>
            <a:xfrm>
              <a:off x="551330" y="6279704"/>
              <a:ext cx="1882589" cy="1656506"/>
              <a:chOff x="551330" y="6279704"/>
              <a:chExt cx="1882589" cy="1656506"/>
            </a:xfrm>
            <a:effectLst>
              <a:outerShdw blurRad="50800" dist="38100" dir="5400000" algn="t" rotWithShape="0">
                <a:prstClr val="black">
                  <a:alpha val="40000"/>
                </a:prstClr>
              </a:outerShdw>
            </a:effectLst>
          </p:grpSpPr>
          <p:sp>
            <p:nvSpPr>
              <p:cNvPr id="6" name="Rectangle: Rounded Corners 5">
                <a:extLst>
                  <a:ext uri="{FF2B5EF4-FFF2-40B4-BE49-F238E27FC236}">
                    <a16:creationId xmlns:a16="http://schemas.microsoft.com/office/drawing/2014/main" id="{CA6ED876-7131-8F23-AEE5-02E086DD651B}"/>
                  </a:ext>
                </a:extLst>
              </p:cNvPr>
              <p:cNvSpPr/>
              <p:nvPr/>
            </p:nvSpPr>
            <p:spPr>
              <a:xfrm>
                <a:off x="551330" y="6279704"/>
                <a:ext cx="1882589" cy="1656506"/>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566CB5F7-A10A-5DAC-AE1E-27F28E56DEDA}"/>
                  </a:ext>
                </a:extLst>
              </p:cNvPr>
              <p:cNvSpPr txBox="1"/>
              <p:nvPr/>
            </p:nvSpPr>
            <p:spPr>
              <a:xfrm>
                <a:off x="1075766" y="6892936"/>
                <a:ext cx="1358153" cy="523220"/>
              </a:xfrm>
              <a:prstGeom prst="rect">
                <a:avLst/>
              </a:prstGeom>
              <a:noFill/>
            </p:spPr>
            <p:txBody>
              <a:bodyPr wrap="square" rtlCol="0">
                <a:spAutoFit/>
              </a:bodyPr>
              <a:lstStyle/>
              <a:p>
                <a:r>
                  <a:rPr lang="en-US" sz="28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ND 3</a:t>
                </a:r>
              </a:p>
            </p:txBody>
          </p:sp>
        </p:grpSp>
      </p:grpSp>
      <p:sp>
        <p:nvSpPr>
          <p:cNvPr id="14" name="Rectangle 13" descr="n252 Fb Thu Huong Pham">
            <a:extLst>
              <a:ext uri="{FF2B5EF4-FFF2-40B4-BE49-F238E27FC236}">
                <a16:creationId xmlns:a16="http://schemas.microsoft.com/office/drawing/2014/main" id="{877C4592-B757-647C-7E5C-5BAADA774F38}"/>
              </a:ext>
            </a:extLst>
          </p:cNvPr>
          <p:cNvSpPr/>
          <p:nvPr/>
        </p:nvSpPr>
        <p:spPr>
          <a:xfrm>
            <a:off x="4997799" y="-58291"/>
            <a:ext cx="3505255" cy="923330"/>
          </a:xfrm>
          <a:prstGeom prst="rect">
            <a:avLst/>
          </a:prstGeom>
          <a:noFill/>
        </p:spPr>
        <p:txBody>
          <a:bodyPr wrap="none" lIns="91440" tIns="45720" rIns="91440" bIns="45720">
            <a:spAutoFit/>
          </a:bodyPr>
          <a:lstStyle/>
          <a:p>
            <a:pPr algn="ctr"/>
            <a:r>
              <a:rPr lang="en-US" sz="5400" b="1" cap="none" spc="0" dirty="0">
                <a:ln w="0"/>
                <a:solidFill>
                  <a:schemeClr val="accent1"/>
                </a:solidFill>
                <a:latin typeface="Cambria" panose="02040503050406030204" pitchFamily="18" charset="0"/>
                <a:ea typeface="Cambria" panose="02040503050406030204" pitchFamily="18" charset="0"/>
              </a:rPr>
              <a:t>VẬN DỤNG</a:t>
            </a:r>
          </a:p>
        </p:txBody>
      </p:sp>
    </p:spTree>
    <p:extLst>
      <p:ext uri="{BB962C8B-B14F-4D97-AF65-F5344CB8AC3E}">
        <p14:creationId xmlns:p14="http://schemas.microsoft.com/office/powerpoint/2010/main" val="164804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n252 Fb Thu Huong Pham"/>
          <p:cNvSpPr/>
          <p:nvPr/>
        </p:nvSpPr>
        <p:spPr>
          <a:xfrm rot="-6070273">
            <a:off x="3533924" y="-544120"/>
            <a:ext cx="6876588" cy="9048142"/>
          </a:xfrm>
          <a:custGeom>
            <a:avLst/>
            <a:gdLst/>
            <a:ahLst/>
            <a:cxnLst/>
            <a:rect l="l" t="t" r="r" b="b"/>
            <a:pathLst>
              <a:path w="8595735" h="11310178">
                <a:moveTo>
                  <a:pt x="0" y="0"/>
                </a:moveTo>
                <a:lnTo>
                  <a:pt x="8595735" y="0"/>
                </a:lnTo>
                <a:lnTo>
                  <a:pt x="8595735" y="11310178"/>
                </a:lnTo>
                <a:lnTo>
                  <a:pt x="0" y="11310178"/>
                </a:lnTo>
                <a:lnTo>
                  <a:pt x="0" y="0"/>
                </a:lnTo>
                <a:close/>
              </a:path>
            </a:pathLst>
          </a:custGeom>
          <a:blipFill>
            <a:blip r:embed="rId2">
              <a:alphaModFix amt="17000"/>
            </a:blip>
            <a:stretch>
              <a:fillRect/>
            </a:stretch>
          </a:blipFill>
        </p:spPr>
        <p:txBody>
          <a:bodyPr/>
          <a:lstStyle/>
          <a:p>
            <a:endParaRPr lang="en-US"/>
          </a:p>
        </p:txBody>
      </p:sp>
      <p:sp>
        <p:nvSpPr>
          <p:cNvPr id="3" name="Freeform 3" descr="n252 Fb Thu Huong Pham"/>
          <p:cNvSpPr/>
          <p:nvPr/>
        </p:nvSpPr>
        <p:spPr>
          <a:xfrm rot="6372261">
            <a:off x="9933984" y="3948073"/>
            <a:ext cx="6350117" cy="7205806"/>
          </a:xfrm>
          <a:custGeom>
            <a:avLst/>
            <a:gdLst/>
            <a:ahLst/>
            <a:cxnLst/>
            <a:rect l="l" t="t" r="r" b="b"/>
            <a:pathLst>
              <a:path w="7937646" h="9007257">
                <a:moveTo>
                  <a:pt x="0" y="0"/>
                </a:moveTo>
                <a:lnTo>
                  <a:pt x="7937646" y="0"/>
                </a:lnTo>
                <a:lnTo>
                  <a:pt x="7937646" y="9007257"/>
                </a:lnTo>
                <a:lnTo>
                  <a:pt x="0" y="9007257"/>
                </a:lnTo>
                <a:lnTo>
                  <a:pt x="0" y="0"/>
                </a:lnTo>
                <a:close/>
              </a:path>
            </a:pathLst>
          </a:custGeom>
          <a:blipFill>
            <a:blip r:embed="rId3"/>
            <a:stretch>
              <a:fillRect/>
            </a:stretch>
          </a:blipFill>
        </p:spPr>
        <p:txBody>
          <a:bodyPr/>
          <a:lstStyle/>
          <a:p>
            <a:endParaRPr lang="en-US"/>
          </a:p>
        </p:txBody>
      </p:sp>
      <p:sp>
        <p:nvSpPr>
          <p:cNvPr id="4" name="Freeform 4" descr="n252 Fb Thu Huong Pham"/>
          <p:cNvSpPr/>
          <p:nvPr/>
        </p:nvSpPr>
        <p:spPr>
          <a:xfrm rot="-6587055" flipH="1">
            <a:off x="-1534586" y="4100865"/>
            <a:ext cx="6350117" cy="7205806"/>
          </a:xfrm>
          <a:custGeom>
            <a:avLst/>
            <a:gdLst/>
            <a:ahLst/>
            <a:cxnLst/>
            <a:rect l="l" t="t" r="r" b="b"/>
            <a:pathLst>
              <a:path w="7937646" h="9007257">
                <a:moveTo>
                  <a:pt x="7937646" y="0"/>
                </a:moveTo>
                <a:lnTo>
                  <a:pt x="0" y="0"/>
                </a:lnTo>
                <a:lnTo>
                  <a:pt x="0" y="9007258"/>
                </a:lnTo>
                <a:lnTo>
                  <a:pt x="7937646" y="9007258"/>
                </a:lnTo>
                <a:lnTo>
                  <a:pt x="7937646" y="0"/>
                </a:lnTo>
                <a:close/>
              </a:path>
            </a:pathLst>
          </a:custGeom>
          <a:blipFill>
            <a:blip r:embed="rId3">
              <a:alphaModFix amt="63000"/>
            </a:blip>
            <a:stretch>
              <a:fillRect/>
            </a:stretch>
          </a:blipFill>
        </p:spPr>
        <p:txBody>
          <a:bodyPr/>
          <a:lstStyle/>
          <a:p>
            <a:endParaRPr lang="en-US"/>
          </a:p>
        </p:txBody>
      </p:sp>
      <p:sp>
        <p:nvSpPr>
          <p:cNvPr id="5" name="Freeform 5" descr="n252 Fb Thu Huong Pham"/>
          <p:cNvSpPr/>
          <p:nvPr/>
        </p:nvSpPr>
        <p:spPr>
          <a:xfrm rot="-10332072" flipH="1">
            <a:off x="11250977" y="-400116"/>
            <a:ext cx="5875934" cy="6583680"/>
          </a:xfrm>
          <a:custGeom>
            <a:avLst/>
            <a:gdLst/>
            <a:ahLst/>
            <a:cxnLst/>
            <a:rect l="l" t="t" r="r" b="b"/>
            <a:pathLst>
              <a:path w="7344918" h="8229600">
                <a:moveTo>
                  <a:pt x="7344918" y="0"/>
                </a:moveTo>
                <a:lnTo>
                  <a:pt x="0" y="0"/>
                </a:lnTo>
                <a:lnTo>
                  <a:pt x="0" y="8229600"/>
                </a:lnTo>
                <a:lnTo>
                  <a:pt x="7344918" y="8229600"/>
                </a:lnTo>
                <a:lnTo>
                  <a:pt x="7344918" y="0"/>
                </a:lnTo>
                <a:close/>
              </a:path>
            </a:pathLst>
          </a:custGeom>
          <a:blipFill>
            <a:blip r:embed="rId4">
              <a:alphaModFix amt="63000"/>
            </a:blip>
            <a:stretch>
              <a:fillRect/>
            </a:stretch>
          </a:blipFill>
        </p:spPr>
        <p:txBody>
          <a:bodyPr/>
          <a:lstStyle/>
          <a:p>
            <a:endParaRPr lang="en-US"/>
          </a:p>
        </p:txBody>
      </p:sp>
      <p:sp>
        <p:nvSpPr>
          <p:cNvPr id="6" name="Freeform 6" descr="n252 Fb Thu Huong Pham"/>
          <p:cNvSpPr/>
          <p:nvPr/>
        </p:nvSpPr>
        <p:spPr>
          <a:xfrm rot="10001885">
            <a:off x="-2474188" y="-400116"/>
            <a:ext cx="5875934" cy="6583680"/>
          </a:xfrm>
          <a:custGeom>
            <a:avLst/>
            <a:gdLst/>
            <a:ahLst/>
            <a:cxnLst/>
            <a:rect l="l" t="t" r="r" b="b"/>
            <a:pathLst>
              <a:path w="7344918" h="8229600">
                <a:moveTo>
                  <a:pt x="0" y="0"/>
                </a:moveTo>
                <a:lnTo>
                  <a:pt x="7344918" y="0"/>
                </a:lnTo>
                <a:lnTo>
                  <a:pt x="7344918" y="8229600"/>
                </a:lnTo>
                <a:lnTo>
                  <a:pt x="0" y="8229600"/>
                </a:lnTo>
                <a:lnTo>
                  <a:pt x="0" y="0"/>
                </a:lnTo>
                <a:close/>
              </a:path>
            </a:pathLst>
          </a:custGeom>
          <a:blipFill>
            <a:blip r:embed="rId4">
              <a:alphaModFix amt="63000"/>
            </a:blip>
            <a:stretch>
              <a:fillRect/>
            </a:stretch>
          </a:blipFill>
        </p:spPr>
        <p:txBody>
          <a:bodyPr/>
          <a:lstStyle/>
          <a:p>
            <a:endParaRPr lang="en-US"/>
          </a:p>
        </p:txBody>
      </p:sp>
      <p:sp>
        <p:nvSpPr>
          <p:cNvPr id="7" name="Freeform 7" descr="n252 Fb Thu Huong Pham"/>
          <p:cNvSpPr/>
          <p:nvPr/>
        </p:nvSpPr>
        <p:spPr>
          <a:xfrm>
            <a:off x="-1049605" y="3259943"/>
            <a:ext cx="6196889" cy="6583680"/>
          </a:xfrm>
          <a:custGeom>
            <a:avLst/>
            <a:gdLst/>
            <a:ahLst/>
            <a:cxnLst/>
            <a:rect l="l" t="t" r="r" b="b"/>
            <a:pathLst>
              <a:path w="7746111" h="8229600">
                <a:moveTo>
                  <a:pt x="0" y="0"/>
                </a:moveTo>
                <a:lnTo>
                  <a:pt x="7746111" y="0"/>
                </a:lnTo>
                <a:lnTo>
                  <a:pt x="7746111" y="8229600"/>
                </a:lnTo>
                <a:lnTo>
                  <a:pt x="0" y="8229600"/>
                </a:lnTo>
                <a:lnTo>
                  <a:pt x="0" y="0"/>
                </a:lnTo>
                <a:close/>
              </a:path>
            </a:pathLst>
          </a:custGeom>
          <a:blipFill>
            <a:blip r:embed="rId5"/>
            <a:stretch>
              <a:fillRect/>
            </a:stretch>
          </a:blipFill>
        </p:spPr>
        <p:txBody>
          <a:bodyPr/>
          <a:lstStyle/>
          <a:p>
            <a:endParaRPr lang="en-US"/>
          </a:p>
        </p:txBody>
      </p:sp>
      <p:sp>
        <p:nvSpPr>
          <p:cNvPr id="8" name="Freeform 8" descr="n252 Fb Thu Huong Pham"/>
          <p:cNvSpPr/>
          <p:nvPr/>
        </p:nvSpPr>
        <p:spPr>
          <a:xfrm>
            <a:off x="10010599" y="2364842"/>
            <a:ext cx="6196889" cy="6583680"/>
          </a:xfrm>
          <a:custGeom>
            <a:avLst/>
            <a:gdLst/>
            <a:ahLst/>
            <a:cxnLst/>
            <a:rect l="l" t="t" r="r" b="b"/>
            <a:pathLst>
              <a:path w="7746111" h="8229600">
                <a:moveTo>
                  <a:pt x="0" y="0"/>
                </a:moveTo>
                <a:lnTo>
                  <a:pt x="7746111" y="0"/>
                </a:lnTo>
                <a:lnTo>
                  <a:pt x="7746111" y="8229600"/>
                </a:lnTo>
                <a:lnTo>
                  <a:pt x="0" y="8229600"/>
                </a:lnTo>
                <a:lnTo>
                  <a:pt x="0" y="0"/>
                </a:lnTo>
                <a:close/>
              </a:path>
            </a:pathLst>
          </a:custGeom>
          <a:blipFill>
            <a:blip r:embed="rId5"/>
            <a:stretch>
              <a:fillRect/>
            </a:stretch>
          </a:blipFill>
        </p:spPr>
        <p:txBody>
          <a:bodyPr/>
          <a:lstStyle/>
          <a:p>
            <a:endParaRPr lang="en-US"/>
          </a:p>
        </p:txBody>
      </p:sp>
      <p:sp>
        <p:nvSpPr>
          <p:cNvPr id="9" name="TextBox 9" descr="n252 Fb Thu Huong Pham"/>
          <p:cNvSpPr txBox="1"/>
          <p:nvPr/>
        </p:nvSpPr>
        <p:spPr>
          <a:xfrm>
            <a:off x="5205804" y="5117124"/>
            <a:ext cx="4293935" cy="430887"/>
          </a:xfrm>
          <a:prstGeom prst="rect">
            <a:avLst/>
          </a:prstGeom>
        </p:spPr>
        <p:txBody>
          <a:bodyPr lIns="0" tIns="0" rIns="0" bIns="0" rtlCol="0" anchor="t">
            <a:spAutoFit/>
          </a:bodyPr>
          <a:lstStyle/>
          <a:p>
            <a:pPr algn="ctr"/>
            <a:endParaRPr lang="en-US" sz="2800" b="1" spc="541" dirty="0">
              <a:solidFill>
                <a:srgbClr val="72746B"/>
              </a:solidFill>
              <a:latin typeface="Cambria" panose="02040503050406030204" pitchFamily="18" charset="0"/>
              <a:ea typeface="Cambria" panose="02040503050406030204" pitchFamily="18" charset="0"/>
              <a:cs typeface="Livvic Bold"/>
              <a:sym typeface="Livvic Bold"/>
            </a:endParaRPr>
          </a:p>
        </p:txBody>
      </p:sp>
      <p:sp>
        <p:nvSpPr>
          <p:cNvPr id="10" name="TextBox 10" descr="n252 Fb Thu Huong Pham"/>
          <p:cNvSpPr txBox="1"/>
          <p:nvPr/>
        </p:nvSpPr>
        <p:spPr>
          <a:xfrm>
            <a:off x="2573618" y="3079448"/>
            <a:ext cx="10086233" cy="1801006"/>
          </a:xfrm>
          <a:prstGeom prst="rect">
            <a:avLst/>
          </a:prstGeom>
        </p:spPr>
        <p:txBody>
          <a:bodyPr wrap="square" lIns="0" tIns="0" rIns="0" bIns="0" rtlCol="0" anchor="t">
            <a:spAutoFit/>
          </a:bodyPr>
          <a:lstStyle/>
          <a:p>
            <a:pPr algn="ctr">
              <a:lnSpc>
                <a:spcPts val="13808"/>
              </a:lnSpc>
            </a:pPr>
            <a:r>
              <a:rPr lang="en-US" sz="16245" dirty="0">
                <a:solidFill>
                  <a:srgbClr val="72746B"/>
                </a:solidFill>
                <a:latin typeface="Cambria" panose="02040503050406030204" pitchFamily="18" charset="0"/>
                <a:ea typeface="Cambria" panose="02040503050406030204" pitchFamily="18" charset="0"/>
                <a:cs typeface="Lumios Brush"/>
                <a:sym typeface="Lumios Brush"/>
              </a:rPr>
              <a:t>Thank You</a:t>
            </a:r>
          </a:p>
        </p:txBody>
      </p:sp>
    </p:spTree>
    <p:extLst>
      <p:ext uri="{BB962C8B-B14F-4D97-AF65-F5344CB8AC3E}">
        <p14:creationId xmlns:p14="http://schemas.microsoft.com/office/powerpoint/2010/main" val="274864216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n252 Fb Thu Huong Pham">
            <a:extLst>
              <a:ext uri="{FF2B5EF4-FFF2-40B4-BE49-F238E27FC236}">
                <a16:creationId xmlns:a16="http://schemas.microsoft.com/office/drawing/2014/main" id="{4D65AA4A-1CBF-B61C-CEA9-194F92E40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descr="n252 Fb Thu Huong Pham">
            <a:extLst>
              <a:ext uri="{FF2B5EF4-FFF2-40B4-BE49-F238E27FC236}">
                <a16:creationId xmlns:a16="http://schemas.microsoft.com/office/drawing/2014/main" id="{4DEDE635-7699-42BB-9E87-2D2F70CE9D75}"/>
              </a:ext>
            </a:extLst>
          </p:cNvPr>
          <p:cNvGrpSpPr/>
          <p:nvPr/>
        </p:nvGrpSpPr>
        <p:grpSpPr>
          <a:xfrm>
            <a:off x="1" y="2462773"/>
            <a:ext cx="14641602" cy="2800768"/>
            <a:chOff x="-303625" y="2462773"/>
            <a:chExt cx="14934026" cy="2800768"/>
          </a:xfrm>
        </p:grpSpPr>
        <p:sp>
          <p:nvSpPr>
            <p:cNvPr id="4" name="Rectangle 3" descr="n445 zalo Ha Phuong">
              <a:extLst>
                <a:ext uri="{FF2B5EF4-FFF2-40B4-BE49-F238E27FC236}">
                  <a16:creationId xmlns:a16="http://schemas.microsoft.com/office/drawing/2014/main" id="{506DED46-E1EB-539D-57B1-F5ABA766832E}"/>
                </a:ext>
              </a:extLst>
            </p:cNvPr>
            <p:cNvSpPr/>
            <p:nvPr/>
          </p:nvSpPr>
          <p:spPr>
            <a:xfrm>
              <a:off x="-303625" y="2462774"/>
              <a:ext cx="14934026" cy="2800767"/>
            </a:xfrm>
            <a:prstGeom prst="rect">
              <a:avLst/>
            </a:prstGeom>
            <a:solidFill>
              <a:srgbClr val="30AEA8">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descr="n445 zalo Ha Phuong">
              <a:extLst>
                <a:ext uri="{FF2B5EF4-FFF2-40B4-BE49-F238E27FC236}">
                  <a16:creationId xmlns:a16="http://schemas.microsoft.com/office/drawing/2014/main" id="{1842A45F-22C0-F430-49D8-25B15C7C475D}"/>
                </a:ext>
              </a:extLst>
            </p:cNvPr>
            <p:cNvSpPr txBox="1"/>
            <p:nvPr/>
          </p:nvSpPr>
          <p:spPr>
            <a:xfrm>
              <a:off x="-292199" y="2462773"/>
              <a:ext cx="14922600" cy="2800767"/>
            </a:xfrm>
            <a:prstGeom prst="rect">
              <a:avLst/>
            </a:prstGeom>
            <a:noFill/>
            <a:effectLst>
              <a:outerShdw blurRad="50800" dist="38100" dir="5400000" algn="t" rotWithShape="0">
                <a:prstClr val="black">
                  <a:alpha val="40000"/>
                </a:prstClr>
              </a:outerShdw>
            </a:effectLst>
          </p:spPr>
          <p:txBody>
            <a:bodyPr wrap="square" rtlCol="0">
              <a:spAutoFit/>
              <a:scene3d>
                <a:camera prst="orthographicFront"/>
                <a:lightRig rig="sunrise" dir="t">
                  <a:rot lat="0" lon="0" rev="2400000"/>
                </a:lightRig>
              </a:scene3d>
              <a:sp3d extrusionH="57150" prstMaterial="flat">
                <a:bevelT w="57150" h="38100" prst="hardEdge"/>
              </a:sp3d>
            </a:bodyPr>
            <a:lstStyle/>
            <a:p>
              <a:pPr algn="ctr"/>
              <a:r>
                <a:rPr lang="en-US" sz="8800" b="1" dirty="0">
                  <a:solidFill>
                    <a:srgbClr val="FFFF00"/>
                  </a:solidFill>
                  <a:latin typeface="Cambria" panose="02040503050406030204" pitchFamily="18" charset="0"/>
                  <a:ea typeface="Cambria" panose="02040503050406030204" pitchFamily="18" charset="0"/>
                </a:rPr>
                <a:t>HIỆU ỨNG QUANG ĐIỆN, NĂNG LƯỢNG CỦA PHOTON</a:t>
              </a:r>
            </a:p>
          </p:txBody>
        </p:sp>
      </p:grpSp>
    </p:spTree>
    <p:extLst>
      <p:ext uri="{BB962C8B-B14F-4D97-AF65-F5344CB8AC3E}">
        <p14:creationId xmlns:p14="http://schemas.microsoft.com/office/powerpoint/2010/main" val="596934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16" name="Rectangle 15" descr="n252 Fb Thu Huong Pham">
            <a:extLst>
              <a:ext uri="{FF2B5EF4-FFF2-40B4-BE49-F238E27FC236}">
                <a16:creationId xmlns:a16="http://schemas.microsoft.com/office/drawing/2014/main" id="{FC242067-078A-08F5-5EFC-981917C788D0}"/>
              </a:ext>
            </a:extLst>
          </p:cNvPr>
          <p:cNvSpPr/>
          <p:nvPr/>
        </p:nvSpPr>
        <p:spPr>
          <a:xfrm>
            <a:off x="941294" y="0"/>
            <a:ext cx="134471" cy="8229600"/>
          </a:xfrm>
          <a:prstGeom prst="rect">
            <a:avLst/>
          </a:prstGeom>
          <a:solidFill>
            <a:srgbClr val="00B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 name="Rectangle: Rounded Corners 21" descr="n252 Fb Thu Huong Pham">
            <a:extLst>
              <a:ext uri="{FF2B5EF4-FFF2-40B4-BE49-F238E27FC236}">
                <a16:creationId xmlns:a16="http://schemas.microsoft.com/office/drawing/2014/main" id="{E22BCEE8-7E31-95EA-B740-CE7F1F70D20C}"/>
              </a:ext>
            </a:extLst>
          </p:cNvPr>
          <p:cNvSpPr/>
          <p:nvPr/>
        </p:nvSpPr>
        <p:spPr>
          <a:xfrm>
            <a:off x="717452" y="524391"/>
            <a:ext cx="13176026" cy="689317"/>
          </a:xfrm>
          <a:prstGeom prst="roundRect">
            <a:avLst/>
          </a:prstGeom>
          <a:solidFill>
            <a:srgbClr val="FF2525"/>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TextBox 22" descr="n252 Fb Thu Huong Pham">
            <a:extLst>
              <a:ext uri="{FF2B5EF4-FFF2-40B4-BE49-F238E27FC236}">
                <a16:creationId xmlns:a16="http://schemas.microsoft.com/office/drawing/2014/main" id="{FDADD8B7-EE66-EC6B-2198-E5FDF620D8F3}"/>
              </a:ext>
            </a:extLst>
          </p:cNvPr>
          <p:cNvSpPr txBox="1"/>
          <p:nvPr/>
        </p:nvSpPr>
        <p:spPr>
          <a:xfrm>
            <a:off x="4937760" y="566594"/>
            <a:ext cx="4107766"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NỘI DUNG</a:t>
            </a:r>
          </a:p>
        </p:txBody>
      </p:sp>
      <p:grpSp>
        <p:nvGrpSpPr>
          <p:cNvPr id="2" name="Group 1" descr="n252 Fb Thu Huong Pham">
            <a:extLst>
              <a:ext uri="{FF2B5EF4-FFF2-40B4-BE49-F238E27FC236}">
                <a16:creationId xmlns:a16="http://schemas.microsoft.com/office/drawing/2014/main" id="{65A1823E-1450-1CEB-176C-7B4C19AA5A8F}"/>
              </a:ext>
            </a:extLst>
          </p:cNvPr>
          <p:cNvGrpSpPr/>
          <p:nvPr/>
        </p:nvGrpSpPr>
        <p:grpSpPr>
          <a:xfrm>
            <a:off x="621200" y="2032501"/>
            <a:ext cx="11906737" cy="707654"/>
            <a:chOff x="717452" y="1985506"/>
            <a:chExt cx="11906737" cy="707654"/>
          </a:xfrm>
        </p:grpSpPr>
        <p:sp>
          <p:nvSpPr>
            <p:cNvPr id="24" name="Rectangle 23">
              <a:extLst>
                <a:ext uri="{FF2B5EF4-FFF2-40B4-BE49-F238E27FC236}">
                  <a16:creationId xmlns:a16="http://schemas.microsoft.com/office/drawing/2014/main" id="{A17F9D6E-45D3-6BCE-1BAB-8A6EE46F309A}"/>
                </a:ext>
              </a:extLst>
            </p:cNvPr>
            <p:cNvSpPr/>
            <p:nvPr/>
          </p:nvSpPr>
          <p:spPr>
            <a:xfrm>
              <a:off x="941294" y="2361573"/>
              <a:ext cx="1787838" cy="45719"/>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5DFE3096-DB19-2C70-4F0E-B7CFA45F1313}"/>
                </a:ext>
              </a:extLst>
            </p:cNvPr>
            <p:cNvSpPr txBox="1"/>
            <p:nvPr/>
          </p:nvSpPr>
          <p:spPr>
            <a:xfrm>
              <a:off x="2729133" y="1985506"/>
              <a:ext cx="9895056" cy="523220"/>
            </a:xfrm>
            <a:prstGeom prst="rect">
              <a:avLst/>
            </a:prstGeom>
            <a:noFill/>
          </p:spPr>
          <p:txBody>
            <a:bodyPr wrap="square">
              <a:spAutoFit/>
            </a:bodyPr>
            <a:lstStyle/>
            <a:p>
              <a:r>
                <a:rPr lang="vi-VN" sz="2800" b="1" spc="300" dirty="0">
                  <a:solidFill>
                    <a:schemeClr val="tx2">
                      <a:lumMod val="75000"/>
                      <a:lumOff val="25000"/>
                    </a:schemeClr>
                  </a:solidFill>
                  <a:effectLst/>
                  <a:latin typeface="Cambria" panose="02040503050406030204" pitchFamily="18" charset="0"/>
                  <a:ea typeface="Cambria" panose="02040503050406030204" pitchFamily="18" charset="0"/>
                  <a:cs typeface="Cordia New" panose="020B0304020202020204" pitchFamily="34" charset="-34"/>
                </a:rPr>
                <a:t>I. SỰ PHÁT HIỆN HIỆU ỨNG QUANG ĐIỆN</a:t>
              </a:r>
              <a:endParaRPr lang="en-US" sz="2800" spc="300" dirty="0">
                <a:solidFill>
                  <a:schemeClr val="tx2">
                    <a:lumMod val="75000"/>
                    <a:lumOff val="25000"/>
                  </a:schemeClr>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37007A0B-D852-C66F-5404-C966B4F0E54C}"/>
                </a:ext>
              </a:extLst>
            </p:cNvPr>
            <p:cNvSpPr/>
            <p:nvPr/>
          </p:nvSpPr>
          <p:spPr>
            <a:xfrm>
              <a:off x="717452" y="2003843"/>
              <a:ext cx="872197" cy="689317"/>
            </a:xfrm>
            <a:prstGeom prst="roundRect">
              <a:avLst/>
            </a:prstGeom>
            <a:solidFill>
              <a:srgbClr val="FFFF0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DFA0B992-FA59-9B0A-A2F6-EA50F5D0F6A8}"/>
                </a:ext>
              </a:extLst>
            </p:cNvPr>
            <p:cNvSpPr txBox="1"/>
            <p:nvPr/>
          </p:nvSpPr>
          <p:spPr>
            <a:xfrm>
              <a:off x="922430" y="2049757"/>
              <a:ext cx="774758" cy="584775"/>
            </a:xfrm>
            <a:prstGeom prst="rect">
              <a:avLst/>
            </a:prstGeom>
            <a:noFill/>
          </p:spPr>
          <p:txBody>
            <a:bodyPr wrap="square" rtlCol="0">
              <a:spAutoFit/>
            </a:bodyPr>
            <a:lstStyle/>
            <a:p>
              <a:r>
                <a:rPr lang="en-US" sz="3200" dirty="0">
                  <a:solidFill>
                    <a:schemeClr val="accent4">
                      <a:lumMod val="50000"/>
                    </a:schemeClr>
                  </a:solidFill>
                  <a:latin typeface="Cambria" panose="02040503050406030204" pitchFamily="18" charset="0"/>
                  <a:ea typeface="Cambria" panose="02040503050406030204" pitchFamily="18" charset="0"/>
                </a:rPr>
                <a:t>1</a:t>
              </a:r>
            </a:p>
          </p:txBody>
        </p:sp>
      </p:grpSp>
      <p:grpSp>
        <p:nvGrpSpPr>
          <p:cNvPr id="3" name="Group 2" descr="n252 Fb Thu Huong Pham">
            <a:extLst>
              <a:ext uri="{FF2B5EF4-FFF2-40B4-BE49-F238E27FC236}">
                <a16:creationId xmlns:a16="http://schemas.microsoft.com/office/drawing/2014/main" id="{F7277606-AC2C-4AB4-6A9C-1FC57CE5142D}"/>
              </a:ext>
            </a:extLst>
          </p:cNvPr>
          <p:cNvGrpSpPr/>
          <p:nvPr/>
        </p:nvGrpSpPr>
        <p:grpSpPr>
          <a:xfrm>
            <a:off x="621200" y="3164387"/>
            <a:ext cx="10364684" cy="689317"/>
            <a:chOff x="717452" y="3164387"/>
            <a:chExt cx="10364684" cy="689317"/>
          </a:xfrm>
        </p:grpSpPr>
        <p:sp>
          <p:nvSpPr>
            <p:cNvPr id="25" name="Rectangle 24">
              <a:extLst>
                <a:ext uri="{FF2B5EF4-FFF2-40B4-BE49-F238E27FC236}">
                  <a16:creationId xmlns:a16="http://schemas.microsoft.com/office/drawing/2014/main" id="{CD79AF61-BBBD-5DE6-E206-0855DD2A19E6}"/>
                </a:ext>
              </a:extLst>
            </p:cNvPr>
            <p:cNvSpPr/>
            <p:nvPr/>
          </p:nvSpPr>
          <p:spPr>
            <a:xfrm>
              <a:off x="941294" y="3515124"/>
              <a:ext cx="1787838" cy="45719"/>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0" name="Rectangle 2">
              <a:extLst>
                <a:ext uri="{FF2B5EF4-FFF2-40B4-BE49-F238E27FC236}">
                  <a16:creationId xmlns:a16="http://schemas.microsoft.com/office/drawing/2014/main" id="{0BE4E1FB-904B-1937-3853-0DBE81880F73}"/>
                </a:ext>
              </a:extLst>
            </p:cNvPr>
            <p:cNvSpPr>
              <a:spLocks noChangeArrowheads="1"/>
            </p:cNvSpPr>
            <p:nvPr/>
          </p:nvSpPr>
          <p:spPr bwMode="auto">
            <a:xfrm>
              <a:off x="2729132" y="3180497"/>
              <a:ext cx="83530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vi-VN" altLang="en-US" sz="2800" b="1" spc="300" dirty="0">
                  <a:solidFill>
                    <a:schemeClr val="tx2">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II. CÁC ĐỊNH LUẬT QUANG ĐIỆN</a:t>
              </a:r>
              <a:endParaRPr lang="en-US" altLang="en-US" sz="2800" b="1" spc="300" dirty="0">
                <a:solidFill>
                  <a:schemeClr val="tx2">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D794CC8E-5002-820B-E910-3C613DA4693D}"/>
                </a:ext>
              </a:extLst>
            </p:cNvPr>
            <p:cNvSpPr/>
            <p:nvPr/>
          </p:nvSpPr>
          <p:spPr>
            <a:xfrm>
              <a:off x="717452" y="3164387"/>
              <a:ext cx="872197" cy="689317"/>
            </a:xfrm>
            <a:prstGeom prst="roundRect">
              <a:avLst/>
            </a:prstGeom>
            <a:solidFill>
              <a:srgbClr val="FFFF0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32EF86FD-D8F5-57C1-527A-7F3F880E5219}"/>
                </a:ext>
              </a:extLst>
            </p:cNvPr>
            <p:cNvSpPr txBox="1"/>
            <p:nvPr/>
          </p:nvSpPr>
          <p:spPr>
            <a:xfrm>
              <a:off x="941294" y="3164387"/>
              <a:ext cx="774758" cy="584775"/>
            </a:xfrm>
            <a:prstGeom prst="rect">
              <a:avLst/>
            </a:prstGeom>
            <a:noFill/>
          </p:spPr>
          <p:txBody>
            <a:bodyPr wrap="square" rtlCol="0">
              <a:spAutoFit/>
            </a:bodyPr>
            <a:lstStyle/>
            <a:p>
              <a:r>
                <a:rPr lang="en-US" sz="3200" dirty="0">
                  <a:solidFill>
                    <a:schemeClr val="accent4">
                      <a:lumMod val="50000"/>
                    </a:schemeClr>
                  </a:solidFill>
                  <a:latin typeface="Cambria" panose="02040503050406030204" pitchFamily="18" charset="0"/>
                  <a:ea typeface="Cambria" panose="02040503050406030204" pitchFamily="18" charset="0"/>
                </a:rPr>
                <a:t>2</a:t>
              </a:r>
            </a:p>
          </p:txBody>
        </p:sp>
      </p:grpSp>
      <p:grpSp>
        <p:nvGrpSpPr>
          <p:cNvPr id="4" name="Group 3" descr="n252 Fb Thu Huong Pham">
            <a:extLst>
              <a:ext uri="{FF2B5EF4-FFF2-40B4-BE49-F238E27FC236}">
                <a16:creationId xmlns:a16="http://schemas.microsoft.com/office/drawing/2014/main" id="{B8679BA2-B7EA-AD32-227A-C13AED5EC177}"/>
              </a:ext>
            </a:extLst>
          </p:cNvPr>
          <p:cNvGrpSpPr/>
          <p:nvPr/>
        </p:nvGrpSpPr>
        <p:grpSpPr>
          <a:xfrm>
            <a:off x="621200" y="4162431"/>
            <a:ext cx="9326880" cy="689317"/>
            <a:chOff x="717452" y="4162431"/>
            <a:chExt cx="9326880" cy="689317"/>
          </a:xfrm>
        </p:grpSpPr>
        <p:sp>
          <p:nvSpPr>
            <p:cNvPr id="26" name="Rectangle 25">
              <a:extLst>
                <a:ext uri="{FF2B5EF4-FFF2-40B4-BE49-F238E27FC236}">
                  <a16:creationId xmlns:a16="http://schemas.microsoft.com/office/drawing/2014/main" id="{B0348608-942B-7245-5D7C-FA9019C5F1BC}"/>
                </a:ext>
              </a:extLst>
            </p:cNvPr>
            <p:cNvSpPr/>
            <p:nvPr/>
          </p:nvSpPr>
          <p:spPr>
            <a:xfrm>
              <a:off x="941294" y="4499863"/>
              <a:ext cx="1787838" cy="45719"/>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91658CA8-C4A8-C702-4AE2-85CB6EAEE166}"/>
                </a:ext>
              </a:extLst>
            </p:cNvPr>
            <p:cNvSpPr txBox="1"/>
            <p:nvPr/>
          </p:nvSpPr>
          <p:spPr>
            <a:xfrm>
              <a:off x="2729132" y="4178541"/>
              <a:ext cx="7315200" cy="523220"/>
            </a:xfrm>
            <a:prstGeom prst="rect">
              <a:avLst/>
            </a:prstGeom>
            <a:noFill/>
          </p:spPr>
          <p:txBody>
            <a:bodyPr wrap="square">
              <a:spAutoFit/>
            </a:bodyPr>
            <a:lstStyle/>
            <a:p>
              <a:pPr defTabSz="914400" eaLnBrk="0" fontAlgn="base" hangingPunct="0">
                <a:spcBef>
                  <a:spcPct val="0"/>
                </a:spcBef>
                <a:spcAft>
                  <a:spcPct val="0"/>
                </a:spcAft>
              </a:pPr>
              <a:r>
                <a:rPr lang="en-US" altLang="en-US" sz="2800" b="1" spc="300" dirty="0">
                  <a:solidFill>
                    <a:schemeClr val="tx2">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III. </a:t>
              </a:r>
              <a:r>
                <a:rPr lang="vi-VN" altLang="en-US" sz="2800" b="1" spc="300" dirty="0">
                  <a:solidFill>
                    <a:schemeClr val="tx2">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THUYẾ</a:t>
              </a:r>
              <a:r>
                <a:rPr lang="en-US" altLang="en-US" sz="2800" b="1" spc="300" dirty="0">
                  <a:solidFill>
                    <a:schemeClr val="tx2">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 LƯỢNG TỬ ÁNH SÁNG</a:t>
              </a:r>
            </a:p>
          </p:txBody>
        </p:sp>
        <p:sp>
          <p:nvSpPr>
            <p:cNvPr id="19" name="Rectangle: Rounded Corners 18">
              <a:extLst>
                <a:ext uri="{FF2B5EF4-FFF2-40B4-BE49-F238E27FC236}">
                  <a16:creationId xmlns:a16="http://schemas.microsoft.com/office/drawing/2014/main" id="{F933EAF6-2280-48F6-0E13-6940EA3AB9BF}"/>
                </a:ext>
              </a:extLst>
            </p:cNvPr>
            <p:cNvSpPr/>
            <p:nvPr/>
          </p:nvSpPr>
          <p:spPr>
            <a:xfrm>
              <a:off x="717452" y="4162431"/>
              <a:ext cx="872197" cy="689317"/>
            </a:xfrm>
            <a:prstGeom prst="roundRect">
              <a:avLst/>
            </a:prstGeom>
            <a:solidFill>
              <a:srgbClr val="FFFF0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2CC594C6-A076-2569-C1E8-42C0DD1B0670}"/>
                </a:ext>
              </a:extLst>
            </p:cNvPr>
            <p:cNvSpPr txBox="1"/>
            <p:nvPr/>
          </p:nvSpPr>
          <p:spPr>
            <a:xfrm>
              <a:off x="941294" y="4202343"/>
              <a:ext cx="774758" cy="584775"/>
            </a:xfrm>
            <a:prstGeom prst="rect">
              <a:avLst/>
            </a:prstGeom>
            <a:noFill/>
          </p:spPr>
          <p:txBody>
            <a:bodyPr wrap="square" rtlCol="0">
              <a:spAutoFit/>
            </a:bodyPr>
            <a:lstStyle/>
            <a:p>
              <a:r>
                <a:rPr lang="en-US" sz="3200" dirty="0">
                  <a:solidFill>
                    <a:schemeClr val="accent4">
                      <a:lumMod val="50000"/>
                    </a:schemeClr>
                  </a:solidFill>
                  <a:latin typeface="Cambria" panose="02040503050406030204" pitchFamily="18" charset="0"/>
                  <a:ea typeface="Cambria" panose="02040503050406030204" pitchFamily="18" charset="0"/>
                </a:rPr>
                <a:t>3</a:t>
              </a:r>
            </a:p>
          </p:txBody>
        </p:sp>
      </p:grpSp>
      <p:grpSp>
        <p:nvGrpSpPr>
          <p:cNvPr id="5" name="Group 4" descr="n252 Fb Thu Huong Pham">
            <a:extLst>
              <a:ext uri="{FF2B5EF4-FFF2-40B4-BE49-F238E27FC236}">
                <a16:creationId xmlns:a16="http://schemas.microsoft.com/office/drawing/2014/main" id="{73671D20-E155-B3E7-D886-4B2428DF701A}"/>
              </a:ext>
            </a:extLst>
          </p:cNvPr>
          <p:cNvGrpSpPr/>
          <p:nvPr/>
        </p:nvGrpSpPr>
        <p:grpSpPr>
          <a:xfrm>
            <a:off x="621199" y="5286203"/>
            <a:ext cx="11185789" cy="966671"/>
            <a:chOff x="717452" y="5286203"/>
            <a:chExt cx="10607538" cy="966671"/>
          </a:xfrm>
        </p:grpSpPr>
        <p:sp>
          <p:nvSpPr>
            <p:cNvPr id="27" name="Rectangle 26">
              <a:extLst>
                <a:ext uri="{FF2B5EF4-FFF2-40B4-BE49-F238E27FC236}">
                  <a16:creationId xmlns:a16="http://schemas.microsoft.com/office/drawing/2014/main" id="{AF3F7A5E-7C08-0E24-3467-273BD81565C0}"/>
                </a:ext>
              </a:extLst>
            </p:cNvPr>
            <p:cNvSpPr/>
            <p:nvPr/>
          </p:nvSpPr>
          <p:spPr>
            <a:xfrm>
              <a:off x="941294" y="5667481"/>
              <a:ext cx="1787838" cy="45719"/>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8BE7CED7-110B-6E5C-A5AB-0835846EB0B7}"/>
                </a:ext>
              </a:extLst>
            </p:cNvPr>
            <p:cNvSpPr txBox="1"/>
            <p:nvPr/>
          </p:nvSpPr>
          <p:spPr>
            <a:xfrm>
              <a:off x="2729132" y="5298767"/>
              <a:ext cx="8595858" cy="954107"/>
            </a:xfrm>
            <a:prstGeom prst="rect">
              <a:avLst/>
            </a:prstGeom>
            <a:noFill/>
          </p:spPr>
          <p:txBody>
            <a:bodyPr wrap="square">
              <a:spAutoFit/>
            </a:bodyPr>
            <a:lstStyle/>
            <a:p>
              <a:pPr defTabSz="914400" eaLnBrk="0" fontAlgn="base" hangingPunct="0">
                <a:spcBef>
                  <a:spcPct val="0"/>
                </a:spcBef>
                <a:spcAft>
                  <a:spcPct val="0"/>
                </a:spcAft>
              </a:pPr>
              <a:r>
                <a:rPr lang="en-US" altLang="en-US" sz="2800" b="1" spc="300" dirty="0">
                  <a:solidFill>
                    <a:schemeClr val="tx2">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IV. GIẢI THÍCH CÁC ĐỊNH LUẬT QUANG ĐIỆN</a:t>
              </a:r>
            </a:p>
          </p:txBody>
        </p:sp>
        <p:sp>
          <p:nvSpPr>
            <p:cNvPr id="20" name="Rectangle: Rounded Corners 19">
              <a:extLst>
                <a:ext uri="{FF2B5EF4-FFF2-40B4-BE49-F238E27FC236}">
                  <a16:creationId xmlns:a16="http://schemas.microsoft.com/office/drawing/2014/main" id="{B535EA0E-6B88-752F-55CC-CE75D73684A6}"/>
                </a:ext>
              </a:extLst>
            </p:cNvPr>
            <p:cNvSpPr/>
            <p:nvPr/>
          </p:nvSpPr>
          <p:spPr>
            <a:xfrm>
              <a:off x="717452" y="5286203"/>
              <a:ext cx="872197" cy="689317"/>
            </a:xfrm>
            <a:prstGeom prst="roundRect">
              <a:avLst/>
            </a:prstGeom>
            <a:solidFill>
              <a:srgbClr val="FFFF0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6F0FF9C3-3913-526F-DD06-7F71D3AEEBE3}"/>
                </a:ext>
              </a:extLst>
            </p:cNvPr>
            <p:cNvSpPr txBox="1"/>
            <p:nvPr/>
          </p:nvSpPr>
          <p:spPr>
            <a:xfrm>
              <a:off x="909210" y="5304467"/>
              <a:ext cx="774758" cy="584775"/>
            </a:xfrm>
            <a:prstGeom prst="rect">
              <a:avLst/>
            </a:prstGeom>
            <a:noFill/>
          </p:spPr>
          <p:txBody>
            <a:bodyPr wrap="square" rtlCol="0">
              <a:spAutoFit/>
            </a:bodyPr>
            <a:lstStyle/>
            <a:p>
              <a:r>
                <a:rPr lang="en-US" sz="3200" dirty="0">
                  <a:solidFill>
                    <a:schemeClr val="accent4">
                      <a:lumMod val="50000"/>
                    </a:schemeClr>
                  </a:solidFill>
                  <a:latin typeface="Cambria" panose="02040503050406030204" pitchFamily="18" charset="0"/>
                  <a:ea typeface="Cambria" panose="02040503050406030204" pitchFamily="18" charset="0"/>
                </a:rPr>
                <a:t>4</a:t>
              </a:r>
            </a:p>
          </p:txBody>
        </p:sp>
      </p:grpSp>
      <p:grpSp>
        <p:nvGrpSpPr>
          <p:cNvPr id="6" name="Group 5" descr="n252 Fb Thu Huong Pham">
            <a:extLst>
              <a:ext uri="{FF2B5EF4-FFF2-40B4-BE49-F238E27FC236}">
                <a16:creationId xmlns:a16="http://schemas.microsoft.com/office/drawing/2014/main" id="{C4D640F4-85E7-A74C-445D-B0CDF4D7EFEB}"/>
              </a:ext>
            </a:extLst>
          </p:cNvPr>
          <p:cNvGrpSpPr/>
          <p:nvPr/>
        </p:nvGrpSpPr>
        <p:grpSpPr>
          <a:xfrm>
            <a:off x="621200" y="6419178"/>
            <a:ext cx="11410380" cy="689317"/>
            <a:chOff x="717452" y="6419178"/>
            <a:chExt cx="11410380" cy="689317"/>
          </a:xfrm>
        </p:grpSpPr>
        <p:sp>
          <p:nvSpPr>
            <p:cNvPr id="28" name="Rectangle 27">
              <a:extLst>
                <a:ext uri="{FF2B5EF4-FFF2-40B4-BE49-F238E27FC236}">
                  <a16:creationId xmlns:a16="http://schemas.microsoft.com/office/drawing/2014/main" id="{C8940546-812A-691D-BA93-0BC20DF889F4}"/>
                </a:ext>
              </a:extLst>
            </p:cNvPr>
            <p:cNvSpPr/>
            <p:nvPr/>
          </p:nvSpPr>
          <p:spPr>
            <a:xfrm>
              <a:off x="941294" y="6835100"/>
              <a:ext cx="1787838" cy="45719"/>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1" name="Rectangle 3">
              <a:extLst>
                <a:ext uri="{FF2B5EF4-FFF2-40B4-BE49-F238E27FC236}">
                  <a16:creationId xmlns:a16="http://schemas.microsoft.com/office/drawing/2014/main" id="{560CD00C-7987-132E-A3C8-5F8A083A6642}"/>
                </a:ext>
              </a:extLst>
            </p:cNvPr>
            <p:cNvSpPr>
              <a:spLocks noChangeArrowheads="1"/>
            </p:cNvSpPr>
            <p:nvPr/>
          </p:nvSpPr>
          <p:spPr bwMode="auto">
            <a:xfrm>
              <a:off x="2729133" y="6435291"/>
              <a:ext cx="93986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vi-VN" altLang="en-US" sz="2800" b="1" spc="300" dirty="0">
                  <a:solidFill>
                    <a:schemeClr val="tx2">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V. THỰC HÀNH KHẢO SÁT DÒNG QUANG ĐIỆN</a:t>
              </a:r>
            </a:p>
          </p:txBody>
        </p:sp>
        <p:sp>
          <p:nvSpPr>
            <p:cNvPr id="21" name="Rectangle: Rounded Corners 20">
              <a:extLst>
                <a:ext uri="{FF2B5EF4-FFF2-40B4-BE49-F238E27FC236}">
                  <a16:creationId xmlns:a16="http://schemas.microsoft.com/office/drawing/2014/main" id="{C37E249D-6E3E-F7E5-2105-C6BFE2EA62D4}"/>
                </a:ext>
              </a:extLst>
            </p:cNvPr>
            <p:cNvSpPr/>
            <p:nvPr/>
          </p:nvSpPr>
          <p:spPr>
            <a:xfrm>
              <a:off x="717452" y="6419178"/>
              <a:ext cx="872197" cy="689317"/>
            </a:xfrm>
            <a:prstGeom prst="roundRect">
              <a:avLst/>
            </a:prstGeom>
            <a:solidFill>
              <a:srgbClr val="FFFF0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EF93E6C5-E73E-C27E-C1BC-2876DB8A0336}"/>
                </a:ext>
              </a:extLst>
            </p:cNvPr>
            <p:cNvSpPr txBox="1"/>
            <p:nvPr/>
          </p:nvSpPr>
          <p:spPr>
            <a:xfrm>
              <a:off x="941294" y="6423488"/>
              <a:ext cx="774758" cy="584775"/>
            </a:xfrm>
            <a:prstGeom prst="rect">
              <a:avLst/>
            </a:prstGeom>
            <a:noFill/>
          </p:spPr>
          <p:txBody>
            <a:bodyPr wrap="square" rtlCol="0">
              <a:spAutoFit/>
            </a:bodyPr>
            <a:lstStyle/>
            <a:p>
              <a:r>
                <a:rPr lang="en-US" sz="3200" dirty="0">
                  <a:solidFill>
                    <a:schemeClr val="accent4">
                      <a:lumMod val="50000"/>
                    </a:schemeClr>
                  </a:solidFill>
                  <a:latin typeface="Cambria" panose="02040503050406030204" pitchFamily="18" charset="0"/>
                  <a:ea typeface="Cambria" panose="02040503050406030204" pitchFamily="18" charset="0"/>
                </a:rPr>
                <a:t>5</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37000" r="-23000" b="-15000"/>
          </a:stretch>
        </a:blipFill>
        <a:effectLst/>
      </p:bgPr>
    </p:bg>
    <p:spTree>
      <p:nvGrpSpPr>
        <p:cNvPr id="1" name=""/>
        <p:cNvGrpSpPr/>
        <p:nvPr/>
      </p:nvGrpSpPr>
      <p:grpSpPr>
        <a:xfrm>
          <a:off x="0" y="0"/>
          <a:ext cx="0" cy="0"/>
          <a:chOff x="0" y="0"/>
          <a:chExt cx="0" cy="0"/>
        </a:xfrm>
      </p:grpSpPr>
      <p:sp>
        <p:nvSpPr>
          <p:cNvPr id="2" name="Rectangle 1" descr="n252 Fb Thu Huong Pham">
            <a:extLst>
              <a:ext uri="{FF2B5EF4-FFF2-40B4-BE49-F238E27FC236}">
                <a16:creationId xmlns:a16="http://schemas.microsoft.com/office/drawing/2014/main" id="{9A1C86EB-7472-8CE4-F936-720888ECE78A}"/>
              </a:ext>
            </a:extLst>
          </p:cNvPr>
          <p:cNvSpPr/>
          <p:nvPr/>
        </p:nvSpPr>
        <p:spPr>
          <a:xfrm>
            <a:off x="1165136" y="933288"/>
            <a:ext cx="13465264" cy="45719"/>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descr="n252 Fb Thu Huong Pham">
            <a:extLst>
              <a:ext uri="{FF2B5EF4-FFF2-40B4-BE49-F238E27FC236}">
                <a16:creationId xmlns:a16="http://schemas.microsoft.com/office/drawing/2014/main" id="{C78BBF6A-EC02-A7CC-12F6-56B950643B74}"/>
              </a:ext>
            </a:extLst>
          </p:cNvPr>
          <p:cNvSpPr>
            <a:spLocks noChangeArrowheads="1"/>
          </p:cNvSpPr>
          <p:nvPr/>
        </p:nvSpPr>
        <p:spPr bwMode="auto">
          <a:xfrm>
            <a:off x="3138698" y="210159"/>
            <a:ext cx="83530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vi-VN" altLang="en-US" sz="4000" b="1" spc="300" dirty="0">
                <a:solidFill>
                  <a:schemeClr val="accent5"/>
                </a:solidFill>
                <a:latin typeface="Cambria" panose="02040503050406030204" pitchFamily="18" charset="0"/>
                <a:ea typeface="Cambria" panose="02040503050406030204" pitchFamily="18" charset="0"/>
                <a:cs typeface="Cordia New" panose="020B0304020202020204" pitchFamily="34" charset="-34"/>
              </a:rPr>
              <a:t>CÁC ĐỊNH LUẬT QUANG ĐIỆN</a:t>
            </a:r>
            <a:endParaRPr lang="en-US" altLang="en-US" sz="4000" b="1" spc="300" dirty="0">
              <a:solidFill>
                <a:schemeClr val="accent5"/>
              </a:solidFill>
              <a:latin typeface="Cambria" panose="02040503050406030204" pitchFamily="18" charset="0"/>
              <a:ea typeface="Cambria" panose="02040503050406030204" pitchFamily="18" charset="0"/>
              <a:cs typeface="Cordia New" panose="020B0304020202020204" pitchFamily="34" charset="-34"/>
            </a:endParaRPr>
          </a:p>
        </p:txBody>
      </p:sp>
      <p:sp>
        <p:nvSpPr>
          <p:cNvPr id="5" name="Rectangle: Rounded Corners 4" descr="n252 Fb Thu Huong Pham">
            <a:extLst>
              <a:ext uri="{FF2B5EF4-FFF2-40B4-BE49-F238E27FC236}">
                <a16:creationId xmlns:a16="http://schemas.microsoft.com/office/drawing/2014/main" id="{7E49D459-4F90-A25C-7351-FF1084572594}"/>
              </a:ext>
            </a:extLst>
          </p:cNvPr>
          <p:cNvSpPr/>
          <p:nvPr/>
        </p:nvSpPr>
        <p:spPr>
          <a:xfrm>
            <a:off x="941294" y="421187"/>
            <a:ext cx="872197" cy="689317"/>
          </a:xfrm>
          <a:prstGeom prst="roundRect">
            <a:avLst/>
          </a:prstGeom>
          <a:solidFill>
            <a:srgbClr val="FFFF0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descr="n252 Fb Thu Huong Pham">
            <a:extLst>
              <a:ext uri="{FF2B5EF4-FFF2-40B4-BE49-F238E27FC236}">
                <a16:creationId xmlns:a16="http://schemas.microsoft.com/office/drawing/2014/main" id="{75C528ED-6C66-47F2-3573-9EBA8679AFF7}"/>
              </a:ext>
            </a:extLst>
          </p:cNvPr>
          <p:cNvSpPr txBox="1"/>
          <p:nvPr/>
        </p:nvSpPr>
        <p:spPr>
          <a:xfrm>
            <a:off x="1117010" y="394232"/>
            <a:ext cx="774758" cy="707886"/>
          </a:xfrm>
          <a:prstGeom prst="rect">
            <a:avLst/>
          </a:prstGeom>
          <a:noFill/>
        </p:spPr>
        <p:txBody>
          <a:bodyPr wrap="square" rtlCol="0">
            <a:spAutoFit/>
          </a:bodyPr>
          <a:lstStyle/>
          <a:p>
            <a:r>
              <a:rPr lang="en-US" sz="4000" dirty="0">
                <a:solidFill>
                  <a:srgbClr val="FA4968"/>
                </a:solidFill>
                <a:latin typeface="Cambria" panose="02040503050406030204" pitchFamily="18" charset="0"/>
                <a:ea typeface="Cambria" panose="02040503050406030204" pitchFamily="18" charset="0"/>
              </a:rPr>
              <a:t>II</a:t>
            </a:r>
          </a:p>
        </p:txBody>
      </p:sp>
      <mc:AlternateContent xmlns:mc="http://schemas.openxmlformats.org/markup-compatibility/2006" xmlns:a14="http://schemas.microsoft.com/office/drawing/2010/main">
        <mc:Choice Requires="a14">
          <p:sp>
            <p:nvSpPr>
              <p:cNvPr id="32" name="Rectangle 25" descr="n252 Fb Thu Huong Pham">
                <a:extLst>
                  <a:ext uri="{FF2B5EF4-FFF2-40B4-BE49-F238E27FC236}">
                    <a16:creationId xmlns:a16="http://schemas.microsoft.com/office/drawing/2014/main" id="{3A869D0C-DFF8-B2B6-FE80-0513FF61F1CE}"/>
                  </a:ext>
                </a:extLst>
              </p:cNvPr>
              <p:cNvSpPr>
                <a:spLocks noChangeArrowheads="1"/>
              </p:cNvSpPr>
              <p:nvPr/>
            </p:nvSpPr>
            <p:spPr bwMode="auto">
              <a:xfrm>
                <a:off x="337262" y="1612736"/>
                <a:ext cx="10651580" cy="18158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dirty="0">
                    <a:ln>
                      <a:noFill/>
                    </a:ln>
                    <a:solidFill>
                      <a:srgbClr val="FA4968"/>
                    </a:solidFill>
                    <a:effectLst/>
                    <a:latin typeface="Cambria" panose="02040503050406030204" pitchFamily="18" charset="0"/>
                    <a:ea typeface="Cambria" panose="02040503050406030204" pitchFamily="18" charset="0"/>
                    <a:cs typeface="Arial" panose="020B0604020202020204" pitchFamily="34" charset="0"/>
                  </a:rPr>
                  <a:t>Định luật 1: Định luật về giới hạn quang điện</a:t>
                </a:r>
                <a:endParaRPr kumimoji="0" lang="en-US" altLang="en-US" sz="2800" b="0" i="0" u="none" strike="noStrike" cap="none" normalizeH="0" baseline="0" dirty="0">
                  <a:ln>
                    <a:noFill/>
                  </a:ln>
                  <a:solidFill>
                    <a:srgbClr val="FA4968"/>
                  </a:solidFill>
                  <a:effectLst/>
                  <a:latin typeface="Cambria" panose="02040503050406030204" pitchFamily="18" charset="0"/>
                  <a:ea typeface="Cambria" panose="02040503050406030204" pitchFamily="18" charset="0"/>
                  <a:cs typeface="Arial" panose="020B0604020202020204" pitchFamily="34" charset="0"/>
                </a:endParaRPr>
              </a:p>
              <a:p>
                <a:pPr lvl="0" indent="0" algn="just" defTabSz="914400"/>
                <a:r>
                  <a:rPr kumimoji="0" lang="vi-VN" altLang="en-US" sz="2800" b="0"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Đối với mỗi kim loại, hiện tượng quang điện chỉ xảy ra khi bức xạ điện từ kích thích chiếu vào kim loại có bước sóng ngắn hơn hoặc bằng giới hạn </a:t>
                </a:r>
                <a14:m>
                  <m:oMath xmlns:m="http://schemas.openxmlformats.org/officeDocument/2006/math">
                    <m:sSub>
                      <m:sSubPr>
                        <m:ctrlPr>
                          <a:rPr lang="vi-VN" altLang="en-US" sz="2800" i="1">
                            <a:latin typeface="Cambria Math" panose="02040503050406030204" pitchFamily="18" charset="0"/>
                            <a:ea typeface="Cambria Math" panose="02040503050406030204" pitchFamily="18" charset="0"/>
                            <a:cs typeface="Arial" panose="020B0604020202020204" pitchFamily="34" charset="0"/>
                          </a:rPr>
                        </m:ctrlPr>
                      </m:sSubPr>
                      <m:e>
                        <m:r>
                          <a:rPr lang="vi-VN" altLang="en-US" sz="2800" i="1">
                            <a:latin typeface="Cambria Math" panose="02040503050406030204" pitchFamily="18" charset="0"/>
                            <a:ea typeface="Cambria Math" panose="02040503050406030204" pitchFamily="18" charset="0"/>
                            <a:cs typeface="Arial" panose="020B0604020202020204" pitchFamily="34" charset="0"/>
                          </a:rPr>
                          <m:t>𝜆</m:t>
                        </m:r>
                      </m:e>
                      <m:sub>
                        <m:r>
                          <a:rPr lang="vi-VN" altLang="en-US" sz="2800" i="1">
                            <a:latin typeface="Cambria Math" panose="02040503050406030204" pitchFamily="18" charset="0"/>
                            <a:ea typeface="Cambria Math" panose="02040503050406030204" pitchFamily="18" charset="0"/>
                            <a:cs typeface="Arial" panose="020B0604020202020204" pitchFamily="34" charset="0"/>
                          </a:rPr>
                          <m:t>0</m:t>
                        </m:r>
                      </m:sub>
                    </m:sSub>
                    <m:r>
                      <a:rPr lang="vi-VN" altLang="en-US" sz="2800" b="0" i="1" smtClean="0">
                        <a:latin typeface="Cambria Math" panose="02040503050406030204" pitchFamily="18" charset="0"/>
                        <a:ea typeface="Cambria Math" panose="02040503050406030204" pitchFamily="18" charset="0"/>
                        <a:cs typeface="Arial" panose="020B0604020202020204" pitchFamily="34" charset="0"/>
                      </a:rPr>
                      <m:t> </m:t>
                    </m:r>
                  </m:oMath>
                </a14:m>
                <a:r>
                  <a:rPr kumimoji="0" lang="vi-VN" altLang="en-US" sz="2800" b="0"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quang điện </a:t>
                </a:r>
                <a14:m>
                  <m:oMath xmlns:m="http://schemas.openxmlformats.org/officeDocument/2006/math">
                    <m:r>
                      <a:rPr kumimoji="0" lang="vi-VN" altLang="en-US" sz="2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𝜆</m:t>
                    </m:r>
                    <m:r>
                      <a:rPr kumimoji="0" lang="vi-VN" altLang="en-US" sz="2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 ≤ </m:t>
                    </m:r>
                    <m:sSub>
                      <m:sSubPr>
                        <m:ctrlPr>
                          <a:rPr kumimoji="0" lang="vi-VN" altLang="en-US" sz="2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Arial" panose="020B0604020202020204" pitchFamily="34" charset="0"/>
                          </a:rPr>
                        </m:ctrlPr>
                      </m:sSubPr>
                      <m:e>
                        <m:r>
                          <a:rPr kumimoji="0" lang="vi-VN" altLang="en-US" sz="2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𝜆</m:t>
                        </m:r>
                      </m:e>
                      <m:sub>
                        <m:r>
                          <a:rPr lang="vi-VN" altLang="en-US" sz="2800" i="1">
                            <a:latin typeface="Cambria Math" panose="02040503050406030204" pitchFamily="18" charset="0"/>
                            <a:ea typeface="Cambria Math" panose="02040503050406030204" pitchFamily="18" charset="0"/>
                            <a:cs typeface="Arial" panose="020B0604020202020204" pitchFamily="34" charset="0"/>
                          </a:rPr>
                          <m:t>0</m:t>
                        </m:r>
                      </m:sub>
                    </m:sSub>
                  </m:oMath>
                </a14:m>
                <a:r>
                  <a:rPr kumimoji="0" lang="vi-VN" altLang="en-US" sz="2800" b="0"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 </a:t>
                </a:r>
                <a:r>
                  <a:rPr lang="vi-VN" altLang="en-US" sz="2800" i="1" dirty="0">
                    <a:latin typeface="Cambria" panose="02040503050406030204" pitchFamily="18" charset="0"/>
                    <a:ea typeface="Cambria" panose="02040503050406030204" pitchFamily="18" charset="0"/>
                    <a:cs typeface="Arial" panose="020B0604020202020204" pitchFamily="34" charset="0"/>
                  </a:rPr>
                  <a:t>của kim loại đó </a:t>
                </a:r>
                <a:endPar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2" name="Rectangle 25" descr="n252 Fb Thu Huong Pham">
                <a:extLst>
                  <a:ext uri="{FF2B5EF4-FFF2-40B4-BE49-F238E27FC236}">
                    <a16:creationId xmlns:a16="http://schemas.microsoft.com/office/drawing/2014/main" id="{3A869D0C-DFF8-B2B6-FE80-0513FF61F1CE}"/>
                  </a:ext>
                </a:extLst>
              </p:cNvPr>
              <p:cNvSpPr>
                <a:spLocks noRot="1" noChangeAspect="1" noMove="1" noResize="1" noEditPoints="1" noAdjustHandles="1" noChangeArrowheads="1" noChangeShapeType="1" noTextEdit="1"/>
              </p:cNvSpPr>
              <p:nvPr/>
            </p:nvSpPr>
            <p:spPr bwMode="auto">
              <a:xfrm>
                <a:off x="337262" y="1612736"/>
                <a:ext cx="10651580" cy="1815882"/>
              </a:xfrm>
              <a:prstGeom prst="rect">
                <a:avLst/>
              </a:prstGeom>
              <a:blipFill>
                <a:blip r:embed="rId3"/>
                <a:stretch>
                  <a:fillRect l="-1144" t="-3367" r="-1144" b="-909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3" name="Rectangle 26" descr="n252 Fb Thu Huong Pham">
            <a:extLst>
              <a:ext uri="{FF2B5EF4-FFF2-40B4-BE49-F238E27FC236}">
                <a16:creationId xmlns:a16="http://schemas.microsoft.com/office/drawing/2014/main" id="{69CE5B24-77B8-FB1F-201A-B1D262EB1F3A}"/>
              </a:ext>
            </a:extLst>
          </p:cNvPr>
          <p:cNvSpPr>
            <a:spLocks noChangeArrowheads="1"/>
          </p:cNvSpPr>
          <p:nvPr/>
        </p:nvSpPr>
        <p:spPr bwMode="auto">
          <a:xfrm>
            <a:off x="3861454" y="3489872"/>
            <a:ext cx="45429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altLang="en-US" sz="12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altLang="en-US" sz="2800" i="1" dirty="0">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Rectangle 27" descr="n252 Fb Thu Huong Pham">
                <a:extLst>
                  <a:ext uri="{FF2B5EF4-FFF2-40B4-BE49-F238E27FC236}">
                    <a16:creationId xmlns:a16="http://schemas.microsoft.com/office/drawing/2014/main" id="{0FFD42F6-A2B5-6E4D-DFEA-099745B8FCB6}"/>
                  </a:ext>
                </a:extLst>
              </p:cNvPr>
              <p:cNvSpPr>
                <a:spLocks noChangeArrowheads="1"/>
              </p:cNvSpPr>
              <p:nvPr/>
            </p:nvSpPr>
            <p:spPr bwMode="auto">
              <a:xfrm>
                <a:off x="337262" y="3599582"/>
                <a:ext cx="10651581" cy="18158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vi-VN" altLang="en-US" sz="1200" b="0" i="1" u="none" strike="noStrike" cap="none" normalizeH="0" baseline="0" dirty="0">
                    <a:ln>
                      <a:noFill/>
                    </a:ln>
                    <a:solidFill>
                      <a:srgbClr val="FA4968"/>
                    </a:solidFill>
                    <a:effectLst/>
                    <a:latin typeface="Cambria" panose="02040503050406030204" pitchFamily="18" charset="0"/>
                    <a:ea typeface="Cambria" panose="02040503050406030204" pitchFamily="18" charset="0"/>
                    <a:cs typeface="Arial" panose="020B0604020202020204" pitchFamily="34" charset="0"/>
                  </a:rPr>
                  <a:t>.</a:t>
                </a:r>
                <a:r>
                  <a:rPr lang="vi-VN" altLang="en-US" sz="2800" b="1" dirty="0">
                    <a:solidFill>
                      <a:srgbClr val="FA4968"/>
                    </a:solidFill>
                    <a:latin typeface="Cambria" panose="02040503050406030204" pitchFamily="18" charset="0"/>
                    <a:ea typeface="Cambria" panose="02040503050406030204" pitchFamily="18" charset="0"/>
                    <a:cs typeface="Arial" panose="020B0604020202020204" pitchFamily="34" charset="0"/>
                  </a:rPr>
                  <a:t>Định luật 2: Định luật về cường độ dòng quang điện bão </a:t>
                </a:r>
                <a:r>
                  <a:rPr lang="vi-VN" altLang="en-US" sz="2800" b="1" dirty="0" err="1">
                    <a:solidFill>
                      <a:srgbClr val="FA4968"/>
                    </a:solidFill>
                    <a:latin typeface="Cambria" panose="02040503050406030204" pitchFamily="18" charset="0"/>
                    <a:ea typeface="Cambria" panose="02040503050406030204" pitchFamily="18" charset="0"/>
                    <a:cs typeface="Arial" panose="020B0604020202020204" pitchFamily="34" charset="0"/>
                  </a:rPr>
                  <a:t>hoà</a:t>
                </a:r>
                <a:endParaRPr lang="en-US" altLang="en-US" sz="2800" b="1" dirty="0">
                  <a:solidFill>
                    <a:srgbClr val="FA4968"/>
                  </a:solidFill>
                  <a:latin typeface="Cambria" panose="02040503050406030204" pitchFamily="18" charset="0"/>
                  <a:ea typeface="Cambria" panose="02040503050406030204" pitchFamily="18" charset="0"/>
                  <a:cs typeface="Arial" panose="020B0604020202020204" pitchFamily="34" charset="0"/>
                </a:endParaRPr>
              </a:p>
              <a:p>
                <a:pPr indent="0" algn="just" defTabSz="914400"/>
                <a:r>
                  <a:rPr lang="en-US" altLang="en-US" sz="2800" i="1" dirty="0" err="1">
                    <a:latin typeface="Cambria" panose="02040503050406030204" pitchFamily="18" charset="0"/>
                    <a:ea typeface="Cambria" panose="02040503050406030204" pitchFamily="18" charset="0"/>
                    <a:cs typeface="Arial" panose="020B0604020202020204" pitchFamily="34" charset="0"/>
                  </a:rPr>
                  <a:t>Với</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mỗi</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bức</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xạ</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điện</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từ</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có</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bước</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sóng</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phù</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hợp</a:t>
                </a:r>
                <a:r>
                  <a:rPr lang="en-US" altLang="en-US" sz="2800" i="1" dirty="0">
                    <a:latin typeface="Cambria" panose="02040503050406030204" pitchFamily="18" charset="0"/>
                    <a:ea typeface="Cambria" panose="02040503050406030204" pitchFamily="18" charset="0"/>
                    <a:cs typeface="Arial" panose="020B0604020202020204" pitchFamily="34" charset="0"/>
                  </a:rPr>
                  <a:t> </a:t>
                </a:r>
                <a14:m>
                  <m:oMath xmlns:m="http://schemas.openxmlformats.org/officeDocument/2006/math">
                    <m:r>
                      <a:rPr lang="vi-VN" altLang="en-US" sz="2800" i="1">
                        <a:latin typeface="Cambria Math" panose="02040503050406030204" pitchFamily="18" charset="0"/>
                        <a:ea typeface="Cambria Math" panose="02040503050406030204" pitchFamily="18" charset="0"/>
                        <a:cs typeface="Arial" panose="020B0604020202020204" pitchFamily="34" charset="0"/>
                      </a:rPr>
                      <m:t>𝜆</m:t>
                    </m:r>
                    <m:r>
                      <a:rPr lang="vi-VN" altLang="en-US" sz="2800" i="1">
                        <a:latin typeface="Cambria Math" panose="02040503050406030204" pitchFamily="18" charset="0"/>
                        <a:ea typeface="Cambria Math" panose="02040503050406030204" pitchFamily="18" charset="0"/>
                        <a:cs typeface="Arial" panose="020B0604020202020204" pitchFamily="34" charset="0"/>
                      </a:rPr>
                      <m:t> ≤ </m:t>
                    </m:r>
                    <m:sSub>
                      <m:sSubPr>
                        <m:ctrlPr>
                          <a:rPr lang="vi-VN" altLang="en-US" sz="2800" i="1">
                            <a:latin typeface="Cambria Math" panose="02040503050406030204" pitchFamily="18" charset="0"/>
                            <a:ea typeface="Cambria Math" panose="02040503050406030204" pitchFamily="18" charset="0"/>
                            <a:cs typeface="Arial" panose="020B0604020202020204" pitchFamily="34" charset="0"/>
                          </a:rPr>
                        </m:ctrlPr>
                      </m:sSubPr>
                      <m:e>
                        <m:r>
                          <a:rPr lang="vi-VN" altLang="en-US" sz="2800" i="1">
                            <a:latin typeface="Cambria Math" panose="02040503050406030204" pitchFamily="18" charset="0"/>
                            <a:ea typeface="Cambria Math" panose="02040503050406030204" pitchFamily="18" charset="0"/>
                            <a:cs typeface="Arial" panose="020B0604020202020204" pitchFamily="34" charset="0"/>
                          </a:rPr>
                          <m:t>𝜆</m:t>
                        </m:r>
                      </m:e>
                      <m:sub>
                        <m:r>
                          <a:rPr lang="vi-VN" altLang="en-US" sz="2800" i="1">
                            <a:latin typeface="Cambria Math" panose="02040503050406030204" pitchFamily="18" charset="0"/>
                            <a:ea typeface="Cambria Math" panose="02040503050406030204" pitchFamily="18" charset="0"/>
                            <a:cs typeface="Arial" panose="020B0604020202020204" pitchFamily="34" charset="0"/>
                          </a:rPr>
                          <m:t>0</m:t>
                        </m:r>
                      </m:sub>
                    </m:sSub>
                  </m:oMath>
                </a14:m>
                <a:r>
                  <a:rPr lang="en-US" altLang="en-US" sz="2800" i="1" dirty="0">
                    <a:latin typeface="Cambria" panose="02040503050406030204" pitchFamily="18" charset="0"/>
                    <a:ea typeface="Cambria" panose="02040503050406030204" pitchFamily="18" charset="0"/>
                    <a:cs typeface="Arial" panose="020B0604020202020204" pitchFamily="34" charset="0"/>
                  </a:rPr>
                  <a:t> , </a:t>
                </a:r>
                <a:r>
                  <a:rPr lang="en-US" altLang="en-US" sz="2800" i="1" dirty="0" err="1">
                    <a:latin typeface="Cambria" panose="02040503050406030204" pitchFamily="18" charset="0"/>
                    <a:ea typeface="Cambria" panose="02040503050406030204" pitchFamily="18" charset="0"/>
                    <a:cs typeface="Arial" panose="020B0604020202020204" pitchFamily="34" charset="0"/>
                  </a:rPr>
                  <a:t>cường</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độ</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dòng</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quang</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điện</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bão</a:t>
                </a:r>
                <a:r>
                  <a:rPr lang="en-US" altLang="en-US" sz="2800" i="1" dirty="0">
                    <a:latin typeface="Cambria" panose="02040503050406030204" pitchFamily="18" charset="0"/>
                    <a:ea typeface="Cambria" panose="02040503050406030204" pitchFamily="18" charset="0"/>
                    <a:cs typeface="Arial" panose="020B0604020202020204" pitchFamily="34" charset="0"/>
                  </a:rPr>
                  <a:t> hoà </a:t>
                </a:r>
                <a:r>
                  <a:rPr lang="en-US" altLang="en-US" sz="2800" i="1" dirty="0" err="1">
                    <a:latin typeface="Cambria" panose="02040503050406030204" pitchFamily="18" charset="0"/>
                    <a:ea typeface="Cambria" panose="02040503050406030204" pitchFamily="18" charset="0"/>
                    <a:cs typeface="Arial" panose="020B0604020202020204" pitchFamily="34" charset="0"/>
                  </a:rPr>
                  <a:t>tỉ</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lệ</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thuận</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với</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cường</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độ</a:t>
                </a:r>
                <a:r>
                  <a:rPr lang="en-US" altLang="en-US" sz="2800" i="1" dirty="0">
                    <a:latin typeface="Cambria" panose="02040503050406030204" pitchFamily="18" charset="0"/>
                    <a:ea typeface="Cambria" panose="02040503050406030204" pitchFamily="18" charset="0"/>
                    <a:cs typeface="Arial" panose="020B0604020202020204" pitchFamily="34" charset="0"/>
                  </a:rPr>
                  <a:t> chùm </a:t>
                </a:r>
                <a:r>
                  <a:rPr lang="en-US" altLang="en-US" sz="2800" i="1" dirty="0" err="1">
                    <a:latin typeface="Cambria" panose="02040503050406030204" pitchFamily="18" charset="0"/>
                    <a:ea typeface="Cambria" panose="02040503050406030204" pitchFamily="18" charset="0"/>
                    <a:cs typeface="Arial" panose="020B0604020202020204" pitchFamily="34" charset="0"/>
                  </a:rPr>
                  <a:t>bức</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xạ</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điện</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từ</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kích</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thích</a:t>
                </a:r>
                <a:r>
                  <a:rPr lang="en-US" altLang="en-US" sz="2800" i="1" dirty="0">
                    <a:latin typeface="Cambria" panose="02040503050406030204" pitchFamily="18" charset="0"/>
                    <a:ea typeface="Cambria" panose="02040503050406030204" pitchFamily="18" charset="0"/>
                    <a:cs typeface="Arial" panose="020B0604020202020204" pitchFamily="34" charset="0"/>
                  </a:rPr>
                  <a:t>.</a:t>
                </a:r>
              </a:p>
            </p:txBody>
          </p:sp>
        </mc:Choice>
        <mc:Fallback xmlns="">
          <p:sp>
            <p:nvSpPr>
              <p:cNvPr id="34" name="Rectangle 27" descr="n252 Fb Thu Huong Pham">
                <a:extLst>
                  <a:ext uri="{FF2B5EF4-FFF2-40B4-BE49-F238E27FC236}">
                    <a16:creationId xmlns:a16="http://schemas.microsoft.com/office/drawing/2014/main" id="{0FFD42F6-A2B5-6E4D-DFEA-099745B8FCB6}"/>
                  </a:ext>
                </a:extLst>
              </p:cNvPr>
              <p:cNvSpPr>
                <a:spLocks noRot="1" noChangeAspect="1" noMove="1" noResize="1" noEditPoints="1" noAdjustHandles="1" noChangeArrowheads="1" noChangeShapeType="1" noTextEdit="1"/>
              </p:cNvSpPr>
              <p:nvPr/>
            </p:nvSpPr>
            <p:spPr bwMode="auto">
              <a:xfrm>
                <a:off x="337262" y="3599582"/>
                <a:ext cx="10651581" cy="1815882"/>
              </a:xfrm>
              <a:prstGeom prst="rect">
                <a:avLst/>
              </a:prstGeom>
              <a:blipFill>
                <a:blip r:embed="rId4"/>
                <a:stretch>
                  <a:fillRect l="-1144" t="-3020" r="-1144" b="-906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5" name="Rectangle 28" descr="n252 Fb Thu Huong Pham">
            <a:extLst>
              <a:ext uri="{FF2B5EF4-FFF2-40B4-BE49-F238E27FC236}">
                <a16:creationId xmlns:a16="http://schemas.microsoft.com/office/drawing/2014/main" id="{A020E11E-22EC-A186-771B-79C36AD908C1}"/>
              </a:ext>
            </a:extLst>
          </p:cNvPr>
          <p:cNvSpPr>
            <a:spLocks noChangeArrowheads="1"/>
          </p:cNvSpPr>
          <p:nvPr/>
        </p:nvSpPr>
        <p:spPr bwMode="auto">
          <a:xfrm>
            <a:off x="323575" y="5561644"/>
            <a:ext cx="1066526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lang="en-US" altLang="en-US" sz="2800" b="1" dirty="0" err="1">
                <a:solidFill>
                  <a:srgbClr val="FA4968"/>
                </a:solidFill>
                <a:latin typeface="Cambria" panose="02040503050406030204" pitchFamily="18" charset="0"/>
                <a:ea typeface="Cambria" panose="02040503050406030204" pitchFamily="18" charset="0"/>
                <a:cs typeface="Arial" panose="020B0604020202020204" pitchFamily="34" charset="0"/>
              </a:rPr>
              <a:t>Định</a:t>
            </a:r>
            <a:r>
              <a:rPr lang="en-US" altLang="en-US" sz="2800" b="1" dirty="0">
                <a:solidFill>
                  <a:srgbClr val="FA4968"/>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rgbClr val="FA4968"/>
                </a:solidFill>
                <a:latin typeface="Cambria" panose="02040503050406030204" pitchFamily="18" charset="0"/>
                <a:ea typeface="Cambria" panose="02040503050406030204" pitchFamily="18" charset="0"/>
                <a:cs typeface="Arial" panose="020B0604020202020204" pitchFamily="34" charset="0"/>
              </a:rPr>
              <a:t>luật</a:t>
            </a:r>
            <a:r>
              <a:rPr lang="en-US" altLang="en-US" sz="2800" b="1" dirty="0">
                <a:solidFill>
                  <a:srgbClr val="FA4968"/>
                </a:solidFill>
                <a:latin typeface="Cambria" panose="02040503050406030204" pitchFamily="18" charset="0"/>
                <a:ea typeface="Cambria" panose="02040503050406030204" pitchFamily="18" charset="0"/>
                <a:cs typeface="Arial" panose="020B0604020202020204" pitchFamily="34" charset="0"/>
              </a:rPr>
              <a:t> 3: </a:t>
            </a:r>
            <a:r>
              <a:rPr lang="en-US" altLang="en-US" sz="2800" b="1" dirty="0" err="1">
                <a:solidFill>
                  <a:srgbClr val="FA4968"/>
                </a:solidFill>
                <a:latin typeface="Cambria" panose="02040503050406030204" pitchFamily="18" charset="0"/>
                <a:ea typeface="Cambria" panose="02040503050406030204" pitchFamily="18" charset="0"/>
                <a:cs typeface="Arial" panose="020B0604020202020204" pitchFamily="34" charset="0"/>
              </a:rPr>
              <a:t>Định</a:t>
            </a:r>
            <a:r>
              <a:rPr lang="en-US" altLang="en-US" sz="2800" b="1" dirty="0">
                <a:solidFill>
                  <a:srgbClr val="FA4968"/>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rgbClr val="FA4968"/>
                </a:solidFill>
                <a:latin typeface="Cambria" panose="02040503050406030204" pitchFamily="18" charset="0"/>
                <a:ea typeface="Cambria" panose="02040503050406030204" pitchFamily="18" charset="0"/>
                <a:cs typeface="Arial" panose="020B0604020202020204" pitchFamily="34" charset="0"/>
              </a:rPr>
              <a:t>luật</a:t>
            </a:r>
            <a:r>
              <a:rPr lang="en-US" altLang="en-US" sz="2800" b="1" dirty="0">
                <a:solidFill>
                  <a:srgbClr val="FA4968"/>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rgbClr val="FA4968"/>
                </a:solidFill>
                <a:latin typeface="Cambria" panose="02040503050406030204" pitchFamily="18" charset="0"/>
                <a:ea typeface="Cambria" panose="02040503050406030204" pitchFamily="18" charset="0"/>
                <a:cs typeface="Arial" panose="020B0604020202020204" pitchFamily="34" charset="0"/>
              </a:rPr>
              <a:t>về</a:t>
            </a:r>
            <a:r>
              <a:rPr lang="en-US" altLang="en-US" sz="2800" b="1" dirty="0">
                <a:solidFill>
                  <a:srgbClr val="FA4968"/>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rgbClr val="FA4968"/>
                </a:solidFill>
                <a:latin typeface="Cambria" panose="02040503050406030204" pitchFamily="18" charset="0"/>
                <a:ea typeface="Cambria" panose="02040503050406030204" pitchFamily="18" charset="0"/>
                <a:cs typeface="Arial" panose="020B0604020202020204" pitchFamily="34" charset="0"/>
              </a:rPr>
              <a:t>động</a:t>
            </a:r>
            <a:r>
              <a:rPr lang="en-US" altLang="en-US" sz="2800" b="1" dirty="0">
                <a:solidFill>
                  <a:srgbClr val="FA4968"/>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rgbClr val="FA4968"/>
                </a:solidFill>
                <a:latin typeface="Cambria" panose="02040503050406030204" pitchFamily="18" charset="0"/>
                <a:ea typeface="Cambria" panose="02040503050406030204" pitchFamily="18" charset="0"/>
                <a:cs typeface="Arial" panose="020B0604020202020204" pitchFamily="34" charset="0"/>
              </a:rPr>
              <a:t>năng</a:t>
            </a:r>
            <a:r>
              <a:rPr lang="en-US" altLang="en-US" sz="2800" b="1" dirty="0">
                <a:solidFill>
                  <a:srgbClr val="FA4968"/>
                </a:solidFill>
                <a:latin typeface="Cambria" panose="02040503050406030204" pitchFamily="18" charset="0"/>
                <a:ea typeface="Cambria" panose="02040503050406030204" pitchFamily="18" charset="0"/>
                <a:cs typeface="Arial" panose="020B0604020202020204" pitchFamily="34" charset="0"/>
              </a:rPr>
              <a:t> ban </a:t>
            </a:r>
            <a:r>
              <a:rPr lang="en-US" altLang="en-US" sz="2800" b="1" dirty="0" err="1">
                <a:solidFill>
                  <a:srgbClr val="FA4968"/>
                </a:solidFill>
                <a:latin typeface="Cambria" panose="02040503050406030204" pitchFamily="18" charset="0"/>
                <a:ea typeface="Cambria" panose="02040503050406030204" pitchFamily="18" charset="0"/>
                <a:cs typeface="Arial" panose="020B0604020202020204" pitchFamily="34" charset="0"/>
              </a:rPr>
              <a:t>đầu</a:t>
            </a:r>
            <a:r>
              <a:rPr lang="en-US" altLang="en-US" sz="2800" b="1" dirty="0">
                <a:solidFill>
                  <a:srgbClr val="FA4968"/>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rgbClr val="FA4968"/>
                </a:solidFill>
                <a:latin typeface="Cambria" panose="02040503050406030204" pitchFamily="18" charset="0"/>
                <a:ea typeface="Cambria" panose="02040503050406030204" pitchFamily="18" charset="0"/>
                <a:cs typeface="Arial" panose="020B0604020202020204" pitchFamily="34" charset="0"/>
              </a:rPr>
              <a:t>cực</a:t>
            </a:r>
            <a:r>
              <a:rPr lang="en-US" altLang="en-US" sz="2800" b="1" dirty="0">
                <a:solidFill>
                  <a:srgbClr val="FA4968"/>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rgbClr val="FA4968"/>
                </a:solidFill>
                <a:latin typeface="Cambria" panose="02040503050406030204" pitchFamily="18" charset="0"/>
                <a:ea typeface="Cambria" panose="02040503050406030204" pitchFamily="18" charset="0"/>
                <a:cs typeface="Arial" panose="020B0604020202020204" pitchFamily="34" charset="0"/>
              </a:rPr>
              <a:t>đại</a:t>
            </a:r>
            <a:r>
              <a:rPr lang="en-US" altLang="en-US" sz="2800" b="1" dirty="0">
                <a:solidFill>
                  <a:srgbClr val="FA4968"/>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rgbClr val="FA4968"/>
                </a:solidFill>
                <a:latin typeface="Cambria" panose="02040503050406030204" pitchFamily="18" charset="0"/>
                <a:ea typeface="Cambria" panose="02040503050406030204" pitchFamily="18" charset="0"/>
                <a:cs typeface="Arial" panose="020B0604020202020204" pitchFamily="34" charset="0"/>
              </a:rPr>
              <a:t>của</a:t>
            </a:r>
            <a:r>
              <a:rPr lang="en-US" altLang="en-US" sz="2800" b="1" dirty="0">
                <a:solidFill>
                  <a:srgbClr val="FA4968"/>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rgbClr val="FA4968"/>
                </a:solidFill>
                <a:latin typeface="Cambria" panose="02040503050406030204" pitchFamily="18" charset="0"/>
                <a:ea typeface="Cambria" panose="02040503050406030204" pitchFamily="18" charset="0"/>
                <a:cs typeface="Arial" panose="020B0604020202020204" pitchFamily="34" charset="0"/>
              </a:rPr>
              <a:t>quang</a:t>
            </a:r>
            <a:r>
              <a:rPr lang="en-US" altLang="en-US" sz="2800" b="1" dirty="0">
                <a:solidFill>
                  <a:srgbClr val="FA4968"/>
                </a:solidFill>
                <a:latin typeface="Cambria" panose="02040503050406030204" pitchFamily="18" charset="0"/>
                <a:ea typeface="Cambria" panose="02040503050406030204" pitchFamily="18" charset="0"/>
                <a:cs typeface="Arial" panose="020B0604020202020204" pitchFamily="34" charset="0"/>
              </a:rPr>
              <a:t> electron</a:t>
            </a:r>
          </a:p>
          <a:p>
            <a:pPr indent="0" algn="just" defTabSz="914400"/>
            <a:r>
              <a:rPr lang="en-US" altLang="en-US" sz="2800" i="1" dirty="0" err="1">
                <a:latin typeface="Cambria" panose="02040503050406030204" pitchFamily="18" charset="0"/>
                <a:ea typeface="Cambria" panose="02040503050406030204" pitchFamily="18" charset="0"/>
                <a:cs typeface="Arial" panose="020B0604020202020204" pitchFamily="34" charset="0"/>
              </a:rPr>
              <a:t>Động</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năng</a:t>
            </a:r>
            <a:r>
              <a:rPr lang="en-US" altLang="en-US" sz="2800" i="1" dirty="0">
                <a:latin typeface="Cambria" panose="02040503050406030204" pitchFamily="18" charset="0"/>
                <a:ea typeface="Cambria" panose="02040503050406030204" pitchFamily="18" charset="0"/>
                <a:cs typeface="Arial" panose="020B0604020202020204" pitchFamily="34" charset="0"/>
              </a:rPr>
              <a:t> ban </a:t>
            </a:r>
            <a:r>
              <a:rPr lang="en-US" altLang="en-US" sz="2800" i="1" dirty="0" err="1">
                <a:latin typeface="Cambria" panose="02040503050406030204" pitchFamily="18" charset="0"/>
                <a:ea typeface="Cambria" panose="02040503050406030204" pitchFamily="18" charset="0"/>
                <a:cs typeface="Arial" panose="020B0604020202020204" pitchFamily="34" charset="0"/>
              </a:rPr>
              <a:t>đầu</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cực</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đại</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của</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các</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quang</a:t>
            </a:r>
            <a:r>
              <a:rPr lang="en-US" altLang="en-US" sz="2800" i="1" dirty="0">
                <a:latin typeface="Cambria" panose="02040503050406030204" pitchFamily="18" charset="0"/>
                <a:ea typeface="Cambria" panose="02040503050406030204" pitchFamily="18" charset="0"/>
                <a:cs typeface="Arial" panose="020B0604020202020204" pitchFamily="34" charset="0"/>
              </a:rPr>
              <a:t> electron </a:t>
            </a:r>
            <a:r>
              <a:rPr lang="en-US" altLang="en-US" sz="2800" i="1" dirty="0" err="1">
                <a:latin typeface="Cambria" panose="02040503050406030204" pitchFamily="18" charset="0"/>
                <a:ea typeface="Cambria" panose="02040503050406030204" pitchFamily="18" charset="0"/>
                <a:cs typeface="Arial" panose="020B0604020202020204" pitchFamily="34" charset="0"/>
              </a:rPr>
              <a:t>không</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phụ</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thuộc</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cường</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độ</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của</a:t>
            </a:r>
            <a:r>
              <a:rPr lang="en-US" altLang="en-US" sz="2800" i="1" dirty="0">
                <a:latin typeface="Cambria" panose="02040503050406030204" pitchFamily="18" charset="0"/>
                <a:ea typeface="Cambria" panose="02040503050406030204" pitchFamily="18" charset="0"/>
                <a:cs typeface="Arial" panose="020B0604020202020204" pitchFamily="34" charset="0"/>
              </a:rPr>
              <a:t> chùm </a:t>
            </a:r>
            <a:r>
              <a:rPr lang="en-US" altLang="en-US" sz="2800" i="1" dirty="0" err="1">
                <a:latin typeface="Cambria" panose="02040503050406030204" pitchFamily="18" charset="0"/>
                <a:ea typeface="Cambria" panose="02040503050406030204" pitchFamily="18" charset="0"/>
                <a:cs typeface="Arial" panose="020B0604020202020204" pitchFamily="34" charset="0"/>
              </a:rPr>
              <a:t>bức</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xạ</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điện</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từ</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kích</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thích</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mà</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chỉ</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phụ</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thuộc</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bước</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sóng</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bức</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xạ</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điện</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từ</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kích</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thích</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và</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bản</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chất</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của</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kim</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loại</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được</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chiếu</a:t>
            </a:r>
            <a:r>
              <a:rPr lang="en-US" altLang="en-US" sz="2800" i="1" dirty="0">
                <a:latin typeface="Cambria" panose="02040503050406030204" pitchFamily="18" charset="0"/>
                <a:ea typeface="Cambria" panose="02040503050406030204" pitchFamily="18" charset="0"/>
                <a:cs typeface="Arial" panose="020B0604020202020204" pitchFamily="34" charset="0"/>
              </a:rPr>
              <a:t> </a:t>
            </a:r>
            <a:r>
              <a:rPr lang="en-US" altLang="en-US" sz="2800" i="1" dirty="0" err="1">
                <a:latin typeface="Cambria" panose="02040503050406030204" pitchFamily="18" charset="0"/>
                <a:ea typeface="Cambria" panose="02040503050406030204" pitchFamily="18" charset="0"/>
                <a:cs typeface="Arial" panose="020B0604020202020204" pitchFamily="34" charset="0"/>
              </a:rPr>
              <a:t>vào</a:t>
            </a:r>
            <a:r>
              <a:rPr lang="en-US" altLang="en-US" sz="2800" i="1" dirty="0">
                <a:latin typeface="Cambria" panose="02040503050406030204" pitchFamily="18" charset="0"/>
                <a:ea typeface="Cambria" panose="02040503050406030204" pitchFamily="18" charset="0"/>
                <a:cs typeface="Arial" panose="020B0604020202020204" pitchFamily="34" charset="0"/>
              </a:rPr>
              <a:t>. </a:t>
            </a:r>
          </a:p>
        </p:txBody>
      </p:sp>
      <p:pic>
        <p:nvPicPr>
          <p:cNvPr id="4" name="Picture 3" descr="n252 Fb Thu Huong Pham">
            <a:extLst>
              <a:ext uri="{FF2B5EF4-FFF2-40B4-BE49-F238E27FC236}">
                <a16:creationId xmlns:a16="http://schemas.microsoft.com/office/drawing/2014/main" id="{3D91DD38-51A0-4500-8FCC-7736942247AD}"/>
              </a:ext>
            </a:extLst>
          </p:cNvPr>
          <p:cNvPicPr>
            <a:picLocks noChangeAspect="1"/>
          </p:cNvPicPr>
          <p:nvPr/>
        </p:nvPicPr>
        <p:blipFill rotWithShape="1">
          <a:blip r:embed="rId5"/>
          <a:srcRect b="17843"/>
          <a:stretch/>
        </p:blipFill>
        <p:spPr>
          <a:xfrm>
            <a:off x="11053008" y="2795788"/>
            <a:ext cx="3405941" cy="3264931"/>
          </a:xfrm>
          <a:prstGeom prst="rect">
            <a:avLst/>
          </a:prstGeom>
        </p:spPr>
      </p:pic>
    </p:spTree>
    <p:extLst>
      <p:ext uri="{BB962C8B-B14F-4D97-AF65-F5344CB8AC3E}">
        <p14:creationId xmlns:p14="http://schemas.microsoft.com/office/powerpoint/2010/main" val="120832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n252 Fb Thu Huong Pham">
            <a:extLst>
              <a:ext uri="{FF2B5EF4-FFF2-40B4-BE49-F238E27FC236}">
                <a16:creationId xmlns:a16="http://schemas.microsoft.com/office/drawing/2014/main" id="{8AB863C3-EE92-BE14-6DBB-B9383CA0796D}"/>
              </a:ext>
            </a:extLst>
          </p:cNvPr>
          <p:cNvSpPr/>
          <p:nvPr/>
        </p:nvSpPr>
        <p:spPr>
          <a:xfrm>
            <a:off x="1425388" y="1007854"/>
            <a:ext cx="13205011" cy="45719"/>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n252 Fb Thu Huong Pham">
            <a:extLst>
              <a:ext uri="{FF2B5EF4-FFF2-40B4-BE49-F238E27FC236}">
                <a16:creationId xmlns:a16="http://schemas.microsoft.com/office/drawing/2014/main" id="{71AA0625-B086-D749-82B3-4C941D7E10FE}"/>
              </a:ext>
            </a:extLst>
          </p:cNvPr>
          <p:cNvSpPr txBox="1"/>
          <p:nvPr/>
        </p:nvSpPr>
        <p:spPr>
          <a:xfrm>
            <a:off x="3674440" y="219084"/>
            <a:ext cx="8758191" cy="707886"/>
          </a:xfrm>
          <a:prstGeom prst="rect">
            <a:avLst/>
          </a:prstGeom>
          <a:noFill/>
        </p:spPr>
        <p:txBody>
          <a:bodyPr wrap="square">
            <a:spAutoFit/>
          </a:bodyPr>
          <a:lstStyle/>
          <a:p>
            <a:pPr defTabSz="914400" eaLnBrk="0" fontAlgn="base" hangingPunct="0">
              <a:spcBef>
                <a:spcPct val="0"/>
              </a:spcBef>
              <a:spcAft>
                <a:spcPct val="0"/>
              </a:spcAft>
            </a:pPr>
            <a:r>
              <a:rPr lang="vi-VN" altLang="en-US" sz="4000" b="1" spc="300"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THUYẾ</a:t>
            </a:r>
            <a:r>
              <a:rPr lang="en-US" altLang="en-US" sz="4000" b="1" spc="300"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T LƯỢNG TỬ ÁNH SÁNG</a:t>
            </a:r>
          </a:p>
        </p:txBody>
      </p:sp>
      <p:sp>
        <p:nvSpPr>
          <p:cNvPr id="4" name="Rectangle: Rounded Corners 3" descr="n252 Fb Thu Huong Pham">
            <a:extLst>
              <a:ext uri="{FF2B5EF4-FFF2-40B4-BE49-F238E27FC236}">
                <a16:creationId xmlns:a16="http://schemas.microsoft.com/office/drawing/2014/main" id="{E7F249B3-0C3A-B235-7AD6-BE71D087DAB7}"/>
              </a:ext>
            </a:extLst>
          </p:cNvPr>
          <p:cNvSpPr/>
          <p:nvPr/>
        </p:nvSpPr>
        <p:spPr>
          <a:xfrm>
            <a:off x="1093970" y="491384"/>
            <a:ext cx="872197" cy="689317"/>
          </a:xfrm>
          <a:prstGeom prst="roundRect">
            <a:avLst/>
          </a:prstGeom>
          <a:solidFill>
            <a:srgbClr val="FFFF0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n252 Fb Thu Huong Pham">
            <a:extLst>
              <a:ext uri="{FF2B5EF4-FFF2-40B4-BE49-F238E27FC236}">
                <a16:creationId xmlns:a16="http://schemas.microsoft.com/office/drawing/2014/main" id="{14825432-15B7-F6B1-378C-CEB37BF489CE}"/>
              </a:ext>
            </a:extLst>
          </p:cNvPr>
          <p:cNvSpPr txBox="1"/>
          <p:nvPr/>
        </p:nvSpPr>
        <p:spPr>
          <a:xfrm>
            <a:off x="1207451" y="521136"/>
            <a:ext cx="774758" cy="646331"/>
          </a:xfrm>
          <a:prstGeom prst="rect">
            <a:avLst/>
          </a:prstGeom>
          <a:noFill/>
        </p:spPr>
        <p:txBody>
          <a:bodyPr wrap="square" rtlCol="0">
            <a:spAutoFit/>
          </a:bodyPr>
          <a:lstStyle/>
          <a:p>
            <a:r>
              <a:rPr lang="en-US" sz="3600" dirty="0">
                <a:solidFill>
                  <a:schemeClr val="accent2">
                    <a:lumMod val="50000"/>
                  </a:schemeClr>
                </a:solidFill>
                <a:latin typeface="Cambria" panose="02040503050406030204" pitchFamily="18" charset="0"/>
                <a:ea typeface="Cambria" panose="02040503050406030204" pitchFamily="18" charset="0"/>
              </a:rPr>
              <a:t>III</a:t>
            </a:r>
          </a:p>
        </p:txBody>
      </p:sp>
      <p:pic>
        <p:nvPicPr>
          <p:cNvPr id="6" name="Picture 2" descr="n252 Fb Thu Huong Pham">
            <a:extLst>
              <a:ext uri="{FF2B5EF4-FFF2-40B4-BE49-F238E27FC236}">
                <a16:creationId xmlns:a16="http://schemas.microsoft.com/office/drawing/2014/main" id="{64F099A7-77F6-4D71-9C1E-527E5ED7F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647" y="1282019"/>
            <a:ext cx="4572000" cy="5791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descr="n252 Fb Thu Huong Pham">
            <a:extLst>
              <a:ext uri="{FF2B5EF4-FFF2-40B4-BE49-F238E27FC236}">
                <a16:creationId xmlns:a16="http://schemas.microsoft.com/office/drawing/2014/main" id="{C7069A33-2BBB-4495-8E60-780D316AE414}"/>
              </a:ext>
            </a:extLst>
          </p:cNvPr>
          <p:cNvSpPr txBox="1"/>
          <p:nvPr/>
        </p:nvSpPr>
        <p:spPr>
          <a:xfrm>
            <a:off x="5466791" y="7075364"/>
            <a:ext cx="3826244" cy="1077218"/>
          </a:xfrm>
          <a:prstGeom prst="rect">
            <a:avLst/>
          </a:prstGeom>
          <a:noFill/>
        </p:spPr>
        <p:txBody>
          <a:bodyPr wrap="square">
            <a:spAutoFit/>
          </a:bodyPr>
          <a:lstStyle/>
          <a:p>
            <a:pPr algn="ctr"/>
            <a:r>
              <a:rPr lang="en-US" sz="3200" b="1" i="0" dirty="0">
                <a:solidFill>
                  <a:schemeClr val="accent2">
                    <a:lumMod val="75000"/>
                  </a:schemeClr>
                </a:solidFill>
                <a:effectLst/>
                <a:latin typeface="Arial" panose="020B0604020202020204" pitchFamily="34" charset="0"/>
              </a:rPr>
              <a:t>Albert Einstein</a:t>
            </a:r>
          </a:p>
          <a:p>
            <a:pPr algn="ctr"/>
            <a:r>
              <a:rPr lang="en-US" sz="3200" b="1" dirty="0">
                <a:solidFill>
                  <a:schemeClr val="tx1">
                    <a:lumMod val="65000"/>
                    <a:lumOff val="35000"/>
                  </a:schemeClr>
                </a:solidFill>
                <a:highlight>
                  <a:srgbClr val="FFFFFF"/>
                </a:highlight>
                <a:latin typeface="Arial" panose="020B0604020202020204" pitchFamily="34" charset="0"/>
              </a:rPr>
              <a:t>(</a:t>
            </a:r>
            <a:r>
              <a:rPr lang="en-US" sz="3200" b="1" i="0" dirty="0">
                <a:solidFill>
                  <a:schemeClr val="tx1">
                    <a:lumMod val="65000"/>
                    <a:lumOff val="35000"/>
                  </a:schemeClr>
                </a:solidFill>
                <a:effectLst/>
                <a:highlight>
                  <a:srgbClr val="F9F9F9"/>
                </a:highlight>
                <a:latin typeface="Arial" panose="020B0604020202020204" pitchFamily="34" charset="0"/>
              </a:rPr>
              <a:t>1879</a:t>
            </a:r>
            <a:r>
              <a:rPr lang="en-US" sz="3200" b="1" dirty="0">
                <a:solidFill>
                  <a:schemeClr val="tx1">
                    <a:lumMod val="65000"/>
                    <a:lumOff val="35000"/>
                  </a:schemeClr>
                </a:solidFill>
                <a:highlight>
                  <a:srgbClr val="FFFFFF"/>
                </a:highlight>
                <a:latin typeface="Arial" panose="020B0604020202020204" pitchFamily="34" charset="0"/>
              </a:rPr>
              <a:t>-1955)</a:t>
            </a:r>
            <a:r>
              <a:rPr lang="en-US" sz="3200" b="1" i="0" dirty="0">
                <a:solidFill>
                  <a:schemeClr val="tx1">
                    <a:lumMod val="65000"/>
                    <a:lumOff val="35000"/>
                  </a:schemeClr>
                </a:solidFill>
                <a:effectLst/>
                <a:highlight>
                  <a:srgbClr val="FFFFFF"/>
                </a:highlight>
                <a:latin typeface="Arial" panose="020B0604020202020204" pitchFamily="34" charset="0"/>
              </a:rPr>
              <a:t> </a:t>
            </a:r>
            <a:endParaRPr lang="en-US" sz="3200" b="1" dirty="0">
              <a:solidFill>
                <a:schemeClr val="tx1">
                  <a:lumMod val="65000"/>
                  <a:lumOff val="35000"/>
                </a:schemeClr>
              </a:solidFill>
            </a:endParaRPr>
          </a:p>
        </p:txBody>
      </p:sp>
      <p:pic>
        <p:nvPicPr>
          <p:cNvPr id="8" name="Picture 4" descr="n252 Fb Thu Huong Pham">
            <a:extLst>
              <a:ext uri="{FF2B5EF4-FFF2-40B4-BE49-F238E27FC236}">
                <a16:creationId xmlns:a16="http://schemas.microsoft.com/office/drawing/2014/main" id="{98DE0467-DA81-4F53-A440-24227E4AE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42" y="1606409"/>
            <a:ext cx="3333750" cy="34244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n252 Fb Thu Huong Pham">
            <a:extLst>
              <a:ext uri="{FF2B5EF4-FFF2-40B4-BE49-F238E27FC236}">
                <a16:creationId xmlns:a16="http://schemas.microsoft.com/office/drawing/2014/main" id="{0B2623FC-FBEE-46E8-BB23-F7A720238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37" y="1570044"/>
            <a:ext cx="3333750" cy="35105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8" descr="n252 Fb Thu Huong Pham">
            <a:extLst>
              <a:ext uri="{FF2B5EF4-FFF2-40B4-BE49-F238E27FC236}">
                <a16:creationId xmlns:a16="http://schemas.microsoft.com/office/drawing/2014/main" id="{5883CC0A-AF2A-4F1F-A924-2DB4095E3E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037" t="3860" r="20772" b="3493"/>
          <a:stretch/>
        </p:blipFill>
        <p:spPr bwMode="auto">
          <a:xfrm>
            <a:off x="1278595" y="4748431"/>
            <a:ext cx="3333750" cy="3279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2" descr="n252 Fb Thu Huong Pham">
            <a:extLst>
              <a:ext uri="{FF2B5EF4-FFF2-40B4-BE49-F238E27FC236}">
                <a16:creationId xmlns:a16="http://schemas.microsoft.com/office/drawing/2014/main" id="{164A0303-F92E-4F5B-BB56-69EF7EBF311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956" t="5514" r="20221" b="6405"/>
          <a:stretch/>
        </p:blipFill>
        <p:spPr bwMode="auto">
          <a:xfrm>
            <a:off x="10583953" y="1373457"/>
            <a:ext cx="3333750" cy="34380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0" descr="n252 Fb Thu Huong Pham">
            <a:extLst>
              <a:ext uri="{FF2B5EF4-FFF2-40B4-BE49-F238E27FC236}">
                <a16:creationId xmlns:a16="http://schemas.microsoft.com/office/drawing/2014/main" id="{CC414146-B3F8-44CB-B403-B4DF9488D84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427" t="13486" r="22979" b="10661"/>
          <a:stretch/>
        </p:blipFill>
        <p:spPr bwMode="auto">
          <a:xfrm>
            <a:off x="9938494" y="4461881"/>
            <a:ext cx="3333750" cy="3566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885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37000" r="-24000" b="-15000"/>
          </a:stretch>
        </a:blipFill>
        <a:effectLst/>
      </p:bgPr>
    </p:bg>
    <p:spTree>
      <p:nvGrpSpPr>
        <p:cNvPr id="1" name=""/>
        <p:cNvGrpSpPr/>
        <p:nvPr/>
      </p:nvGrpSpPr>
      <p:grpSpPr>
        <a:xfrm>
          <a:off x="0" y="0"/>
          <a:ext cx="0" cy="0"/>
          <a:chOff x="0" y="0"/>
          <a:chExt cx="0" cy="0"/>
        </a:xfrm>
      </p:grpSpPr>
      <p:sp>
        <p:nvSpPr>
          <p:cNvPr id="3" name="Rectangle: Rounded Corners 2" descr="n252 Fb Thu Huong Pham">
            <a:extLst>
              <a:ext uri="{FF2B5EF4-FFF2-40B4-BE49-F238E27FC236}">
                <a16:creationId xmlns:a16="http://schemas.microsoft.com/office/drawing/2014/main" id="{91C81192-163F-64F5-8F29-BDF65FD2A62C}"/>
              </a:ext>
            </a:extLst>
          </p:cNvPr>
          <p:cNvSpPr/>
          <p:nvPr/>
        </p:nvSpPr>
        <p:spPr>
          <a:xfrm>
            <a:off x="7705167" y="1142115"/>
            <a:ext cx="6279776" cy="6966461"/>
          </a:xfrm>
          <a:prstGeom prst="roundRect">
            <a:avLst>
              <a:gd name="adj" fmla="val 7781"/>
            </a:avLst>
          </a:prstGeom>
          <a:solidFill>
            <a:srgbClr val="FFF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 name="Rectangle: Rounded Corners 1" descr="n252 Fb Thu Huong Pham">
            <a:extLst>
              <a:ext uri="{FF2B5EF4-FFF2-40B4-BE49-F238E27FC236}">
                <a16:creationId xmlns:a16="http://schemas.microsoft.com/office/drawing/2014/main" id="{B142EA59-A2C4-6409-10BC-22B41BAB89F0}"/>
              </a:ext>
            </a:extLst>
          </p:cNvPr>
          <p:cNvSpPr/>
          <p:nvPr/>
        </p:nvSpPr>
        <p:spPr>
          <a:xfrm>
            <a:off x="564776" y="1194362"/>
            <a:ext cx="6548718" cy="6914214"/>
          </a:xfrm>
          <a:prstGeom prst="roundRect">
            <a:avLst>
              <a:gd name="adj" fmla="val 7781"/>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descr="n252 Fb Thu Huong Pham">
            <a:extLst>
              <a:ext uri="{FF2B5EF4-FFF2-40B4-BE49-F238E27FC236}">
                <a16:creationId xmlns:a16="http://schemas.microsoft.com/office/drawing/2014/main" id="{41460255-4787-238D-A288-E38698A87C78}"/>
              </a:ext>
            </a:extLst>
          </p:cNvPr>
          <p:cNvSpPr txBox="1"/>
          <p:nvPr/>
        </p:nvSpPr>
        <p:spPr>
          <a:xfrm>
            <a:off x="702062" y="1357288"/>
            <a:ext cx="6250067" cy="1938992"/>
          </a:xfrm>
          <a:prstGeom prst="rect">
            <a:avLst/>
          </a:prstGeom>
          <a:noFill/>
        </p:spPr>
        <p:txBody>
          <a:bodyPr wrap="square">
            <a:spAutoFit/>
          </a:bodyPr>
          <a:lstStyle/>
          <a:p>
            <a:pPr algn="just"/>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Chùm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sáng</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là</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chùm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hạt</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photon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các</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lượng</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tử</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ánh</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sáng</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Cường</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độ</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chùm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sáng</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tỉ</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lệ</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với</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số</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photon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phát</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ra</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trong</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một</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đơn</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vị</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thời</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gian</a:t>
            </a:r>
            <a:r>
              <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a:t>
            </a:r>
            <a:r>
              <a:rPr lang="vi-VN" sz="30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endParaRPr lang="en-US" sz="30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descr="n252 Fb Thu Huong Pham">
                <a:extLst>
                  <a:ext uri="{FF2B5EF4-FFF2-40B4-BE49-F238E27FC236}">
                    <a16:creationId xmlns:a16="http://schemas.microsoft.com/office/drawing/2014/main" id="{0B8B3EAC-B8D6-E21E-DD8B-AEB6F171C76D}"/>
                  </a:ext>
                </a:extLst>
              </p:cNvPr>
              <p:cNvSpPr txBox="1"/>
              <p:nvPr/>
            </p:nvSpPr>
            <p:spPr>
              <a:xfrm>
                <a:off x="702062" y="6903102"/>
                <a:ext cx="5810692" cy="954107"/>
              </a:xfrm>
              <a:prstGeom prst="rect">
                <a:avLst/>
              </a:prstGeom>
              <a:noFill/>
            </p:spPr>
            <p:txBody>
              <a:bodyPr wrap="square">
                <a:spAutoFit/>
              </a:bodyPr>
              <a:lstStyle/>
              <a:p>
                <a:pPr algn="just"/>
                <a:r>
                  <a:rPr lang="en-US" sz="2800" dirty="0">
                    <a:effectLst/>
                    <a:latin typeface="Cambria" panose="02040503050406030204" pitchFamily="18" charset="0"/>
                    <a:ea typeface="Cambria" panose="02040503050406030204" pitchFamily="18" charset="0"/>
                    <a:cs typeface="Arial" panose="020B0604020202020204" pitchFamily="34" charset="0"/>
                  </a:rPr>
                  <a:t>- Trong </a:t>
                </a:r>
                <a:r>
                  <a:rPr lang="en-US" sz="2800" dirty="0" err="1">
                    <a:effectLst/>
                    <a:latin typeface="Cambria" panose="02040503050406030204" pitchFamily="18" charset="0"/>
                    <a:ea typeface="Cambria" panose="02040503050406030204" pitchFamily="18" charset="0"/>
                    <a:cs typeface="Arial" panose="020B0604020202020204" pitchFamily="34" charset="0"/>
                  </a:rPr>
                  <a:t>chân</a:t>
                </a:r>
                <a:r>
                  <a:rPr lang="en-US" sz="2800" dirty="0">
                    <a:effectLst/>
                    <a:latin typeface="Cambria" panose="02040503050406030204" pitchFamily="18" charset="0"/>
                    <a:ea typeface="Cambria" panose="02040503050406030204" pitchFamily="18" charset="0"/>
                    <a:cs typeface="Arial" panose="020B0604020202020204" pitchFamily="34" charset="0"/>
                  </a:rPr>
                  <a:t> </a:t>
                </a:r>
                <a:r>
                  <a:rPr lang="en-US" sz="2800" dirty="0" err="1">
                    <a:effectLst/>
                    <a:latin typeface="Cambria" panose="02040503050406030204" pitchFamily="18" charset="0"/>
                    <a:ea typeface="Cambria" panose="02040503050406030204" pitchFamily="18" charset="0"/>
                    <a:cs typeface="Arial" panose="020B0604020202020204" pitchFamily="34" charset="0"/>
                  </a:rPr>
                  <a:t>không</a:t>
                </a:r>
                <a:r>
                  <a:rPr lang="en-US" sz="2800" dirty="0">
                    <a:effectLst/>
                    <a:latin typeface="Cambria" panose="02040503050406030204" pitchFamily="18" charset="0"/>
                    <a:ea typeface="Cambria" panose="02040503050406030204" pitchFamily="18" charset="0"/>
                    <a:cs typeface="Arial" panose="020B0604020202020204" pitchFamily="34" charset="0"/>
                  </a:rPr>
                  <a:t>, photon </a:t>
                </a:r>
                <a:r>
                  <a:rPr lang="en-US" sz="2800" dirty="0" err="1">
                    <a:effectLst/>
                    <a:latin typeface="Cambria" panose="02040503050406030204" pitchFamily="18" charset="0"/>
                    <a:ea typeface="Cambria" panose="02040503050406030204" pitchFamily="18" charset="0"/>
                    <a:cs typeface="Arial" panose="020B0604020202020204" pitchFamily="34" charset="0"/>
                  </a:rPr>
                  <a:t>chuyển</a:t>
                </a:r>
                <a:r>
                  <a:rPr lang="en-US" sz="2800" dirty="0">
                    <a:effectLst/>
                    <a:latin typeface="Cambria" panose="02040503050406030204" pitchFamily="18" charset="0"/>
                    <a:ea typeface="Cambria" panose="02040503050406030204" pitchFamily="18" charset="0"/>
                    <a:cs typeface="Arial" panose="020B0604020202020204" pitchFamily="34" charset="0"/>
                  </a:rPr>
                  <a:t> </a:t>
                </a:r>
                <a:r>
                  <a:rPr lang="en-US" sz="2800" dirty="0" err="1">
                    <a:effectLst/>
                    <a:latin typeface="Cambria" panose="02040503050406030204" pitchFamily="18" charset="0"/>
                    <a:ea typeface="Cambria" panose="02040503050406030204" pitchFamily="18" charset="0"/>
                    <a:cs typeface="Arial" panose="020B0604020202020204" pitchFamily="34" charset="0"/>
                  </a:rPr>
                  <a:t>động</a:t>
                </a:r>
                <a:r>
                  <a:rPr lang="en-US" sz="2800" dirty="0">
                    <a:effectLst/>
                    <a:latin typeface="Cambria" panose="02040503050406030204" pitchFamily="18" charset="0"/>
                    <a:ea typeface="Cambria" panose="02040503050406030204" pitchFamily="18" charset="0"/>
                    <a:cs typeface="Arial" panose="020B0604020202020204" pitchFamily="34" charset="0"/>
                  </a:rPr>
                  <a:t> </a:t>
                </a:r>
                <a:r>
                  <a:rPr lang="en-US" sz="2800" dirty="0" err="1">
                    <a:effectLst/>
                    <a:latin typeface="Cambria" panose="02040503050406030204" pitchFamily="18" charset="0"/>
                    <a:ea typeface="Cambria" panose="02040503050406030204" pitchFamily="18" charset="0"/>
                    <a:cs typeface="Arial" panose="020B0604020202020204" pitchFamily="34" charset="0"/>
                  </a:rPr>
                  <a:t>với</a:t>
                </a:r>
                <a:r>
                  <a:rPr lang="en-US" sz="2800" dirty="0">
                    <a:effectLst/>
                    <a:latin typeface="Cambria" panose="02040503050406030204" pitchFamily="18" charset="0"/>
                    <a:ea typeface="Cambria" panose="02040503050406030204" pitchFamily="18" charset="0"/>
                    <a:cs typeface="Arial" panose="020B0604020202020204" pitchFamily="34" charset="0"/>
                  </a:rPr>
                  <a:t> </a:t>
                </a:r>
                <a:r>
                  <a:rPr lang="en-US" sz="2800" dirty="0" err="1">
                    <a:effectLst/>
                    <a:latin typeface="Cambria" panose="02040503050406030204" pitchFamily="18" charset="0"/>
                    <a:ea typeface="Cambria" panose="02040503050406030204" pitchFamily="18" charset="0"/>
                    <a:cs typeface="Arial" panose="020B0604020202020204" pitchFamily="34" charset="0"/>
                  </a:rPr>
                  <a:t>tốc</a:t>
                </a:r>
                <a:r>
                  <a:rPr lang="en-US" sz="2800" dirty="0">
                    <a:effectLst/>
                    <a:latin typeface="Cambria" panose="02040503050406030204" pitchFamily="18" charset="0"/>
                    <a:ea typeface="Cambria" panose="02040503050406030204" pitchFamily="18" charset="0"/>
                    <a:cs typeface="Arial" panose="020B0604020202020204" pitchFamily="34" charset="0"/>
                  </a:rPr>
                  <a:t> </a:t>
                </a:r>
                <a:r>
                  <a:rPr lang="en-US" sz="2800" dirty="0" err="1">
                    <a:effectLst/>
                    <a:latin typeface="Cambria" panose="02040503050406030204" pitchFamily="18" charset="0"/>
                    <a:ea typeface="Cambria" panose="02040503050406030204" pitchFamily="18" charset="0"/>
                    <a:cs typeface="Arial" panose="020B0604020202020204" pitchFamily="34" charset="0"/>
                  </a:rPr>
                  <a:t>độ</a:t>
                </a:r>
                <a:r>
                  <a:rPr lang="vi-VN" sz="2800" dirty="0">
                    <a:effectLst/>
                    <a:latin typeface="Cambria" panose="02040503050406030204" pitchFamily="18" charset="0"/>
                    <a:ea typeface="Cambria" panose="02040503050406030204" pitchFamily="18" charset="0"/>
                    <a:cs typeface="Arial" panose="020B0604020202020204" pitchFamily="34" charset="0"/>
                  </a:rPr>
                  <a:t> </a:t>
                </a:r>
                <a14:m>
                  <m:oMath xmlns:m="http://schemas.openxmlformats.org/officeDocument/2006/math">
                    <m:r>
                      <a:rPr lang="vi-VN" sz="2800" i="1" smtClean="0">
                        <a:solidFill>
                          <a:srgbClr val="000000"/>
                        </a:solidFill>
                        <a:latin typeface="Cambria Math" panose="02040503050406030204" pitchFamily="18" charset="0"/>
                      </a:rPr>
                      <m:t>𝑐</m:t>
                    </m:r>
                    <m:r>
                      <a:rPr lang="vi-VN" sz="2800" i="1" smtClean="0">
                        <a:solidFill>
                          <a:srgbClr val="000000"/>
                        </a:solidFill>
                        <a:latin typeface="Cambria Math" panose="02040503050406030204" pitchFamily="18" charset="0"/>
                      </a:rPr>
                      <m:t>=3.1</m:t>
                    </m:r>
                    <m:sSup>
                      <m:sSupPr>
                        <m:ctrlPr>
                          <a:rPr lang="vi-VN" sz="2800" i="1">
                            <a:solidFill>
                              <a:srgbClr val="000000"/>
                            </a:solidFill>
                            <a:latin typeface="Cambria Math" panose="02040503050406030204" pitchFamily="18" charset="0"/>
                          </a:rPr>
                        </m:ctrlPr>
                      </m:sSupPr>
                      <m:e>
                        <m:r>
                          <a:rPr lang="vi-VN" sz="2800" i="1">
                            <a:solidFill>
                              <a:srgbClr val="000000"/>
                            </a:solidFill>
                            <a:latin typeface="Cambria Math" panose="02040503050406030204" pitchFamily="18" charset="0"/>
                          </a:rPr>
                          <m:t>0</m:t>
                        </m:r>
                      </m:e>
                      <m:sup>
                        <m:r>
                          <a:rPr lang="vi-VN" sz="2800" i="1">
                            <a:solidFill>
                              <a:srgbClr val="000000"/>
                            </a:solidFill>
                            <a:latin typeface="Cambria Math" panose="02040503050406030204" pitchFamily="18" charset="0"/>
                          </a:rPr>
                          <m:t>8</m:t>
                        </m:r>
                      </m:sup>
                    </m:sSup>
                  </m:oMath>
                </a14:m>
                <a:r>
                  <a:rPr lang="en-US" sz="2800" dirty="0">
                    <a:effectLst/>
                    <a:latin typeface="Cambria" panose="02040503050406030204" pitchFamily="18" charset="0"/>
                    <a:ea typeface="Cambria" panose="02040503050406030204" pitchFamily="18" charset="0"/>
                    <a:cs typeface="Arial" panose="020B0604020202020204" pitchFamily="34" charset="0"/>
                  </a:rPr>
                  <a:t>m/s</a:t>
                </a:r>
                <a:endParaRPr lang="en-US" sz="2800" dirty="0">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15" name="TextBox 14" descr="n252 Fb Thu Huong Pham">
                <a:extLst>
                  <a:ext uri="{FF2B5EF4-FFF2-40B4-BE49-F238E27FC236}">
                    <a16:creationId xmlns:a16="http://schemas.microsoft.com/office/drawing/2014/main" id="{0B8B3EAC-B8D6-E21E-DD8B-AEB6F171C76D}"/>
                  </a:ext>
                </a:extLst>
              </p:cNvPr>
              <p:cNvSpPr txBox="1">
                <a:spLocks noRot="1" noChangeAspect="1" noMove="1" noResize="1" noEditPoints="1" noAdjustHandles="1" noChangeArrowheads="1" noChangeShapeType="1" noTextEdit="1"/>
              </p:cNvSpPr>
              <p:nvPr/>
            </p:nvSpPr>
            <p:spPr>
              <a:xfrm>
                <a:off x="702062" y="6903102"/>
                <a:ext cx="5810692" cy="954107"/>
              </a:xfrm>
              <a:prstGeom prst="rect">
                <a:avLst/>
              </a:prstGeom>
              <a:blipFill>
                <a:blip r:embed="rId3"/>
                <a:stretch>
                  <a:fillRect l="-2099" t="-6369" r="-2204" b="-16561"/>
                </a:stretch>
              </a:blipFill>
            </p:spPr>
            <p:txBody>
              <a:bodyPr/>
              <a:lstStyle/>
              <a:p>
                <a:r>
                  <a:rPr lang="en-US">
                    <a:noFill/>
                  </a:rPr>
                  <a:t> </a:t>
                </a:r>
              </a:p>
            </p:txBody>
          </p:sp>
        </mc:Fallback>
      </mc:AlternateContent>
      <p:sp>
        <p:nvSpPr>
          <p:cNvPr id="21" name="Object 20" descr="n252 Fb Thu Huong Pham">
            <a:extLst>
              <a:ext uri="{FF2B5EF4-FFF2-40B4-BE49-F238E27FC236}">
                <a16:creationId xmlns:a16="http://schemas.microsoft.com/office/drawing/2014/main" id="{C9E24BF1-F52F-BA99-0799-ED6CB8E6095F}"/>
              </a:ext>
            </a:extLst>
          </p:cNvPr>
          <p:cNvSpPr txBox="1"/>
          <p:nvPr/>
        </p:nvSpPr>
        <p:spPr>
          <a:xfrm>
            <a:off x="10525125" y="3749675"/>
            <a:ext cx="1290638" cy="520700"/>
          </a:xfrm>
          <a:prstGeom prst="rect">
            <a:avLst/>
          </a:prstGeom>
        </p:spPr>
        <p:txBody>
          <a:bodyPr>
            <a:normAutofit/>
          </a:bodyPr>
          <a:lstStyle/>
          <a:p>
            <a:endParaRPr lang="vi-VN" dirty="0"/>
          </a:p>
        </p:txBody>
      </p:sp>
      <p:grpSp>
        <p:nvGrpSpPr>
          <p:cNvPr id="29" name="Group 28" descr="n252 Fb Thu Huong Pham">
            <a:extLst>
              <a:ext uri="{FF2B5EF4-FFF2-40B4-BE49-F238E27FC236}">
                <a16:creationId xmlns:a16="http://schemas.microsoft.com/office/drawing/2014/main" id="{0A602D70-1110-4502-87D8-2097A7A2B692}"/>
              </a:ext>
            </a:extLst>
          </p:cNvPr>
          <p:cNvGrpSpPr/>
          <p:nvPr/>
        </p:nvGrpSpPr>
        <p:grpSpPr>
          <a:xfrm>
            <a:off x="733238" y="3275384"/>
            <a:ext cx="6102150" cy="2449453"/>
            <a:chOff x="733238" y="3275384"/>
            <a:chExt cx="6102150" cy="2449453"/>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C174BAE-7B5C-9E99-5DCF-0486BF901018}"/>
                    </a:ext>
                  </a:extLst>
                </p:cNvPr>
                <p:cNvSpPr txBox="1"/>
                <p:nvPr/>
              </p:nvSpPr>
              <p:spPr>
                <a:xfrm>
                  <a:off x="733238" y="3275384"/>
                  <a:ext cx="6102150" cy="2449453"/>
                </a:xfrm>
                <a:prstGeom prst="rect">
                  <a:avLst/>
                </a:prstGeom>
                <a:noFill/>
              </p:spPr>
              <p:txBody>
                <a:bodyPr wrap="square">
                  <a:spAutoFit/>
                </a:bodyPr>
                <a:lstStyle/>
                <a:p>
                  <a:pPr algn="just">
                    <a:buFontTx/>
                    <a:buChar char="-"/>
                  </a:pPr>
                  <a:r>
                    <a:rPr lang="en-US" sz="3000" dirty="0">
                      <a:effectLst/>
                      <a:latin typeface="Cambria" panose="02040503050406030204" pitchFamily="18" charset="0"/>
                      <a:ea typeface="Cambria" panose="02040503050406030204" pitchFamily="18" charset="0"/>
                      <a:cs typeface="Arial" panose="020B0604020202020204" pitchFamily="34" charset="0"/>
                    </a:rPr>
                    <a:t> Trong chùm </a:t>
                  </a:r>
                  <a:r>
                    <a:rPr lang="en-US" sz="3000" dirty="0" err="1">
                      <a:effectLst/>
                      <a:latin typeface="Cambria" panose="02040503050406030204" pitchFamily="18" charset="0"/>
                      <a:ea typeface="Cambria" panose="02040503050406030204" pitchFamily="18" charset="0"/>
                      <a:cs typeface="Arial" panose="020B0604020202020204" pitchFamily="34" charset="0"/>
                    </a:rPr>
                    <a:t>ánh</a:t>
                  </a:r>
                  <a:r>
                    <a:rPr lang="en-US" sz="3000" dirty="0">
                      <a:effectLst/>
                      <a:latin typeface="Cambria" panose="02040503050406030204" pitchFamily="18" charset="0"/>
                      <a:ea typeface="Cambria" panose="02040503050406030204" pitchFamily="18" charset="0"/>
                      <a:cs typeface="Arial" panose="020B0604020202020204" pitchFamily="34" charset="0"/>
                    </a:rPr>
                    <a:t> </a:t>
                  </a:r>
                  <a:r>
                    <a:rPr lang="en-US" sz="3000" dirty="0" err="1">
                      <a:effectLst/>
                      <a:latin typeface="Cambria" panose="02040503050406030204" pitchFamily="18" charset="0"/>
                      <a:ea typeface="Cambria" panose="02040503050406030204" pitchFamily="18" charset="0"/>
                      <a:cs typeface="Arial" panose="020B0604020202020204" pitchFamily="34" charset="0"/>
                    </a:rPr>
                    <a:t>sáng</a:t>
                  </a:r>
                  <a:r>
                    <a:rPr lang="en-US" sz="3000" dirty="0">
                      <a:effectLst/>
                      <a:latin typeface="Cambria" panose="02040503050406030204" pitchFamily="18" charset="0"/>
                      <a:ea typeface="Cambria" panose="02040503050406030204" pitchFamily="18" charset="0"/>
                      <a:cs typeface="Arial" panose="020B0604020202020204" pitchFamily="34" charset="0"/>
                    </a:rPr>
                    <a:t> </a:t>
                  </a:r>
                  <a:r>
                    <a:rPr lang="en-US" sz="3000" dirty="0" err="1">
                      <a:effectLst/>
                      <a:latin typeface="Cambria" panose="02040503050406030204" pitchFamily="18" charset="0"/>
                      <a:ea typeface="Cambria" panose="02040503050406030204" pitchFamily="18" charset="0"/>
                      <a:cs typeface="Arial" panose="020B0604020202020204" pitchFamily="34" charset="0"/>
                    </a:rPr>
                    <a:t>đơn</a:t>
                  </a:r>
                  <a:r>
                    <a:rPr lang="en-US" sz="3000" dirty="0">
                      <a:effectLst/>
                      <a:latin typeface="Cambria" panose="02040503050406030204" pitchFamily="18" charset="0"/>
                      <a:ea typeface="Cambria" panose="02040503050406030204" pitchFamily="18" charset="0"/>
                      <a:cs typeface="Arial" panose="020B0604020202020204" pitchFamily="34" charset="0"/>
                    </a:rPr>
                    <a:t> </a:t>
                  </a:r>
                  <a:r>
                    <a:rPr lang="en-US" sz="3000" dirty="0" err="1">
                      <a:effectLst/>
                      <a:latin typeface="Cambria" panose="02040503050406030204" pitchFamily="18" charset="0"/>
                      <a:ea typeface="Cambria" panose="02040503050406030204" pitchFamily="18" charset="0"/>
                      <a:cs typeface="Arial" panose="020B0604020202020204" pitchFamily="34" charset="0"/>
                    </a:rPr>
                    <a:t>sắc</a:t>
                  </a:r>
                  <a:r>
                    <a:rPr lang="en-US" sz="3000" dirty="0">
                      <a:effectLst/>
                      <a:latin typeface="Cambria" panose="02040503050406030204" pitchFamily="18" charset="0"/>
                      <a:ea typeface="Cambria" panose="02040503050406030204" pitchFamily="18" charset="0"/>
                      <a:cs typeface="Arial" panose="020B0604020202020204" pitchFamily="34" charset="0"/>
                    </a:rPr>
                    <a:t> </a:t>
                  </a:r>
                  <a:r>
                    <a:rPr lang="en-US" sz="3000" dirty="0" err="1">
                      <a:effectLst/>
                      <a:latin typeface="Cambria" panose="02040503050406030204" pitchFamily="18" charset="0"/>
                      <a:ea typeface="Cambria" panose="02040503050406030204" pitchFamily="18" charset="0"/>
                      <a:cs typeface="Arial" panose="020B0604020202020204" pitchFamily="34" charset="0"/>
                    </a:rPr>
                    <a:t>với</a:t>
                  </a:r>
                  <a:r>
                    <a:rPr lang="en-US" sz="3000" dirty="0">
                      <a:effectLst/>
                      <a:latin typeface="Cambria" panose="02040503050406030204" pitchFamily="18" charset="0"/>
                      <a:ea typeface="Cambria" panose="02040503050406030204" pitchFamily="18" charset="0"/>
                      <a:cs typeface="Arial" panose="020B0604020202020204" pitchFamily="34" charset="0"/>
                    </a:rPr>
                    <a:t> </a:t>
                  </a:r>
                  <a:r>
                    <a:rPr lang="en-US" sz="3000" dirty="0" err="1">
                      <a:effectLst/>
                      <a:latin typeface="Cambria" panose="02040503050406030204" pitchFamily="18" charset="0"/>
                      <a:ea typeface="Cambria" panose="02040503050406030204" pitchFamily="18" charset="0"/>
                      <a:cs typeface="Arial" panose="020B0604020202020204" pitchFamily="34" charset="0"/>
                    </a:rPr>
                    <a:t>tần</a:t>
                  </a:r>
                  <a:r>
                    <a:rPr lang="en-US" sz="3000" dirty="0">
                      <a:effectLst/>
                      <a:latin typeface="Cambria" panose="02040503050406030204" pitchFamily="18" charset="0"/>
                      <a:ea typeface="Cambria" panose="02040503050406030204" pitchFamily="18" charset="0"/>
                      <a:cs typeface="Arial" panose="020B0604020202020204" pitchFamily="34" charset="0"/>
                    </a:rPr>
                    <a:t> </a:t>
                  </a:r>
                  <a:r>
                    <a:rPr lang="en-US" sz="3000" dirty="0" err="1">
                      <a:effectLst/>
                      <a:latin typeface="Cambria" panose="02040503050406030204" pitchFamily="18" charset="0"/>
                      <a:ea typeface="Cambria" panose="02040503050406030204" pitchFamily="18" charset="0"/>
                      <a:cs typeface="Arial" panose="020B0604020202020204" pitchFamily="34" charset="0"/>
                    </a:rPr>
                    <a:t>số</a:t>
                  </a:r>
                  <a:r>
                    <a:rPr lang="en-US" sz="3000" dirty="0">
                      <a:effectLst/>
                      <a:latin typeface="Cambria" panose="02040503050406030204" pitchFamily="18" charset="0"/>
                      <a:ea typeface="Cambria" panose="02040503050406030204" pitchFamily="18" charset="0"/>
                      <a:cs typeface="Arial" panose="020B0604020202020204" pitchFamily="34" charset="0"/>
                    </a:rPr>
                    <a:t> f, </a:t>
                  </a:r>
                  <a:r>
                    <a:rPr lang="en-US" sz="3000" dirty="0" err="1">
                      <a:effectLst/>
                      <a:latin typeface="Cambria" panose="02040503050406030204" pitchFamily="18" charset="0"/>
                      <a:ea typeface="Cambria" panose="02040503050406030204" pitchFamily="18" charset="0"/>
                      <a:cs typeface="Arial" panose="020B0604020202020204" pitchFamily="34" charset="0"/>
                    </a:rPr>
                    <a:t>các</a:t>
                  </a:r>
                  <a:r>
                    <a:rPr lang="en-US" sz="3000" dirty="0">
                      <a:effectLst/>
                      <a:latin typeface="Cambria" panose="02040503050406030204" pitchFamily="18" charset="0"/>
                      <a:ea typeface="Cambria" panose="02040503050406030204" pitchFamily="18" charset="0"/>
                      <a:cs typeface="Arial" panose="020B0604020202020204" pitchFamily="34" charset="0"/>
                    </a:rPr>
                    <a:t> photon </a:t>
                  </a:r>
                  <a:r>
                    <a:rPr lang="en-US" sz="3000" dirty="0" err="1">
                      <a:effectLst/>
                      <a:latin typeface="Cambria" panose="02040503050406030204" pitchFamily="18" charset="0"/>
                      <a:ea typeface="Cambria" panose="02040503050406030204" pitchFamily="18" charset="0"/>
                      <a:cs typeface="Arial" panose="020B0604020202020204" pitchFamily="34" charset="0"/>
                    </a:rPr>
                    <a:t>đều</a:t>
                  </a:r>
                  <a:r>
                    <a:rPr lang="en-US" sz="3000" dirty="0">
                      <a:effectLst/>
                      <a:latin typeface="Cambria" panose="02040503050406030204" pitchFamily="18" charset="0"/>
                      <a:ea typeface="Cambria" panose="02040503050406030204" pitchFamily="18" charset="0"/>
                      <a:cs typeface="Arial" panose="020B0604020202020204" pitchFamily="34" charset="0"/>
                    </a:rPr>
                    <a:t> </a:t>
                  </a:r>
                  <a:r>
                    <a:rPr lang="en-US" sz="3000" dirty="0" err="1">
                      <a:effectLst/>
                      <a:latin typeface="Cambria" panose="02040503050406030204" pitchFamily="18" charset="0"/>
                      <a:ea typeface="Cambria" panose="02040503050406030204" pitchFamily="18" charset="0"/>
                      <a:cs typeface="Arial" panose="020B0604020202020204" pitchFamily="34" charset="0"/>
                    </a:rPr>
                    <a:t>mang</a:t>
                  </a:r>
                  <a:r>
                    <a:rPr lang="en-US" sz="3000" dirty="0">
                      <a:effectLst/>
                      <a:latin typeface="Cambria" panose="02040503050406030204" pitchFamily="18" charset="0"/>
                      <a:ea typeface="Cambria" panose="02040503050406030204" pitchFamily="18" charset="0"/>
                      <a:cs typeface="Arial" panose="020B0604020202020204" pitchFamily="34" charset="0"/>
                    </a:rPr>
                    <a:t> </a:t>
                  </a:r>
                  <a:r>
                    <a:rPr lang="en-US" sz="3000" dirty="0" err="1">
                      <a:effectLst/>
                      <a:latin typeface="Cambria" panose="02040503050406030204" pitchFamily="18" charset="0"/>
                      <a:ea typeface="Cambria" panose="02040503050406030204" pitchFamily="18" charset="0"/>
                      <a:cs typeface="Arial" panose="020B0604020202020204" pitchFamily="34" charset="0"/>
                    </a:rPr>
                    <a:t>năng</a:t>
                  </a:r>
                  <a:r>
                    <a:rPr lang="en-US" sz="3000" dirty="0">
                      <a:effectLst/>
                      <a:latin typeface="Cambria" panose="02040503050406030204" pitchFamily="18" charset="0"/>
                      <a:ea typeface="Cambria" panose="02040503050406030204" pitchFamily="18" charset="0"/>
                      <a:cs typeface="Arial" panose="020B0604020202020204" pitchFamily="34" charset="0"/>
                    </a:rPr>
                    <a:t> </a:t>
                  </a:r>
                  <a:r>
                    <a:rPr lang="en-US" sz="3000" dirty="0" err="1">
                      <a:effectLst/>
                      <a:latin typeface="Cambria" panose="02040503050406030204" pitchFamily="18" charset="0"/>
                      <a:ea typeface="Cambria" panose="02040503050406030204" pitchFamily="18" charset="0"/>
                      <a:cs typeface="Arial" panose="020B0604020202020204" pitchFamily="34" charset="0"/>
                    </a:rPr>
                    <a:t>lượng</a:t>
                  </a:r>
                  <a:r>
                    <a:rPr lang="en-US" sz="3000" dirty="0">
                      <a:effectLst/>
                      <a:latin typeface="Cambria" panose="02040503050406030204" pitchFamily="18" charset="0"/>
                      <a:ea typeface="Cambria" panose="02040503050406030204" pitchFamily="18" charset="0"/>
                      <a:cs typeface="Arial" panose="020B0604020202020204" pitchFamily="34" charset="0"/>
                    </a:rPr>
                    <a:t> </a:t>
                  </a:r>
                  <a:r>
                    <a:rPr lang="en-US" sz="3000" dirty="0" err="1">
                      <a:effectLst/>
                      <a:latin typeface="Cambria" panose="02040503050406030204" pitchFamily="18" charset="0"/>
                      <a:ea typeface="Cambria" panose="02040503050406030204" pitchFamily="18" charset="0"/>
                      <a:cs typeface="Arial" panose="020B0604020202020204" pitchFamily="34" charset="0"/>
                    </a:rPr>
                    <a:t>giống</a:t>
                  </a:r>
                  <a:r>
                    <a:rPr lang="en-US" sz="3000" dirty="0">
                      <a:effectLst/>
                      <a:latin typeface="Cambria" panose="02040503050406030204" pitchFamily="18" charset="0"/>
                      <a:ea typeface="Cambria" panose="02040503050406030204" pitchFamily="18" charset="0"/>
                      <a:cs typeface="Arial" panose="020B0604020202020204" pitchFamily="34" charset="0"/>
                    </a:rPr>
                    <a:t> </a:t>
                  </a:r>
                  <a:r>
                    <a:rPr lang="en-US" sz="3000" dirty="0" err="1">
                      <a:effectLst/>
                      <a:latin typeface="Cambria" panose="02040503050406030204" pitchFamily="18" charset="0"/>
                      <a:ea typeface="Cambria" panose="02040503050406030204" pitchFamily="18" charset="0"/>
                      <a:cs typeface="Arial" panose="020B0604020202020204" pitchFamily="34" charset="0"/>
                    </a:rPr>
                    <a:t>nhau</a:t>
                  </a:r>
                  <a:r>
                    <a:rPr lang="en-US" sz="3000" dirty="0">
                      <a:latin typeface="Cambria" panose="02040503050406030204" pitchFamily="18" charset="0"/>
                      <a:ea typeface="Cambria" panose="02040503050406030204" pitchFamily="18" charset="0"/>
                      <a:cs typeface="Arial" panose="020B0604020202020204" pitchFamily="34" charset="0"/>
                    </a:rPr>
                    <a:t>: </a:t>
                  </a:r>
                  <a14:m>
                    <m:oMath xmlns:m="http://schemas.openxmlformats.org/officeDocument/2006/math">
                      <m:r>
                        <a:rPr lang="vi-VN" sz="3200" i="1" smtClean="0">
                          <a:solidFill>
                            <a:srgbClr val="000000"/>
                          </a:solidFill>
                          <a:latin typeface="Cambria Math" panose="02040503050406030204" pitchFamily="18" charset="0"/>
                        </a:rPr>
                        <m:t>𝜀</m:t>
                      </m:r>
                      <m:r>
                        <a:rPr lang="vi-VN" sz="3200" i="1" smtClean="0">
                          <a:solidFill>
                            <a:srgbClr val="000000"/>
                          </a:solidFill>
                          <a:latin typeface="Cambria Math" panose="02040503050406030204" pitchFamily="18" charset="0"/>
                        </a:rPr>
                        <m:t>=</m:t>
                      </m:r>
                      <m:r>
                        <a:rPr lang="vi-VN" sz="3200" i="1" smtClean="0">
                          <a:solidFill>
                            <a:srgbClr val="000000"/>
                          </a:solidFill>
                          <a:latin typeface="Cambria Math" panose="02040503050406030204" pitchFamily="18" charset="0"/>
                        </a:rPr>
                        <m:t>h𝑓</m:t>
                      </m:r>
                    </m:oMath>
                  </a14:m>
                  <a:r>
                    <a:rPr lang="en-US" sz="3000" dirty="0">
                      <a:latin typeface="Cambria" panose="02040503050406030204" pitchFamily="18" charset="0"/>
                      <a:ea typeface="Cambria" panose="02040503050406030204" pitchFamily="18" charset="0"/>
                      <a:cs typeface="Arial" panose="020B0604020202020204" pitchFamily="34" charset="0"/>
                    </a:rPr>
                    <a:t> </a:t>
                  </a:r>
                  <a:r>
                    <a:rPr lang="en-US" sz="3000" dirty="0" err="1">
                      <a:latin typeface="Cambria" panose="02040503050406030204" pitchFamily="18" charset="0"/>
                      <a:ea typeface="Cambria" panose="02040503050406030204" pitchFamily="18" charset="0"/>
                      <a:cs typeface="Arial" panose="020B0604020202020204" pitchFamily="34" charset="0"/>
                    </a:rPr>
                    <a:t>với</a:t>
                  </a:r>
                  <a:r>
                    <a:rPr lang="en-US" sz="3000" dirty="0">
                      <a:latin typeface="Cambria" panose="02040503050406030204" pitchFamily="18" charset="0"/>
                      <a:ea typeface="Cambria" panose="02040503050406030204" pitchFamily="18" charset="0"/>
                      <a:cs typeface="Arial" panose="020B0604020202020204" pitchFamily="34" charset="0"/>
                    </a:rPr>
                    <a:t>                              </a:t>
                  </a:r>
                  <a14:m>
                    <m:oMath xmlns:m="http://schemas.openxmlformats.org/officeDocument/2006/math">
                      <m:r>
                        <a:rPr lang="vi-VN" sz="3200" i="1" smtClean="0">
                          <a:solidFill>
                            <a:srgbClr val="000000"/>
                          </a:solidFill>
                          <a:latin typeface="Cambria Math" panose="02040503050406030204" pitchFamily="18" charset="0"/>
                        </a:rPr>
                        <m:t>h</m:t>
                      </m:r>
                      <m:r>
                        <a:rPr lang="vi-VN" sz="3200" i="1" smtClean="0">
                          <a:solidFill>
                            <a:srgbClr val="000000"/>
                          </a:solidFill>
                          <a:latin typeface="Cambria Math" panose="02040503050406030204" pitchFamily="18" charset="0"/>
                        </a:rPr>
                        <m:t>=6,626.1</m:t>
                      </m:r>
                      <m:sSup>
                        <m:sSupPr>
                          <m:ctrlPr>
                            <a:rPr lang="vi-VN" sz="3200" i="1">
                              <a:solidFill>
                                <a:srgbClr val="000000"/>
                              </a:solidFill>
                              <a:latin typeface="Cambria Math" panose="02040503050406030204" pitchFamily="18" charset="0"/>
                            </a:rPr>
                          </m:ctrlPr>
                        </m:sSupPr>
                        <m:e>
                          <m:r>
                            <a:rPr lang="vi-VN" sz="3200" i="1">
                              <a:solidFill>
                                <a:srgbClr val="000000"/>
                              </a:solidFill>
                              <a:latin typeface="Cambria Math" panose="02040503050406030204" pitchFamily="18" charset="0"/>
                            </a:rPr>
                            <m:t>0</m:t>
                          </m:r>
                        </m:e>
                        <m:sup>
                          <m:r>
                            <a:rPr lang="vi-VN" sz="3200" i="1">
                              <a:solidFill>
                                <a:srgbClr val="000000"/>
                              </a:solidFill>
                              <a:latin typeface="Cambria Math" panose="02040503050406030204" pitchFamily="18" charset="0"/>
                            </a:rPr>
                            <m:t>−34</m:t>
                          </m:r>
                        </m:sup>
                      </m:sSup>
                    </m:oMath>
                  </a14:m>
                  <a:r>
                    <a:rPr lang="en-US" sz="3000" dirty="0">
                      <a:latin typeface="Cambria" panose="02040503050406030204" pitchFamily="18" charset="0"/>
                      <a:ea typeface="Cambria" panose="02040503050406030204" pitchFamily="18" charset="0"/>
                      <a:cs typeface="Arial" panose="020B0604020202020204" pitchFamily="34" charset="0"/>
                    </a:rPr>
                    <a:t>J.s </a:t>
                  </a:r>
                  <a:r>
                    <a:rPr lang="en-US" sz="3000" dirty="0" err="1">
                      <a:latin typeface="Cambria" panose="02040503050406030204" pitchFamily="18" charset="0"/>
                      <a:ea typeface="Cambria" panose="02040503050406030204" pitchFamily="18" charset="0"/>
                      <a:cs typeface="Arial" panose="020B0604020202020204" pitchFamily="34" charset="0"/>
                    </a:rPr>
                    <a:t>được</a:t>
                  </a:r>
                  <a:r>
                    <a:rPr lang="en-US" sz="3000" dirty="0">
                      <a:latin typeface="Cambria" panose="02040503050406030204" pitchFamily="18" charset="0"/>
                      <a:ea typeface="Cambria" panose="02040503050406030204" pitchFamily="18" charset="0"/>
                      <a:cs typeface="Arial" panose="020B0604020202020204" pitchFamily="34" charset="0"/>
                    </a:rPr>
                    <a:t> </a:t>
                  </a:r>
                  <a:r>
                    <a:rPr lang="en-US" sz="3000" dirty="0" err="1">
                      <a:latin typeface="Cambria" panose="02040503050406030204" pitchFamily="18" charset="0"/>
                      <a:ea typeface="Cambria" panose="02040503050406030204" pitchFamily="18" charset="0"/>
                      <a:cs typeface="Arial" panose="020B0604020202020204" pitchFamily="34" charset="0"/>
                    </a:rPr>
                    <a:t>gọi</a:t>
                  </a:r>
                  <a:r>
                    <a:rPr lang="en-US" sz="3000" dirty="0">
                      <a:latin typeface="Cambria" panose="02040503050406030204" pitchFamily="18" charset="0"/>
                      <a:ea typeface="Cambria" panose="02040503050406030204" pitchFamily="18" charset="0"/>
                      <a:cs typeface="Arial" panose="020B0604020202020204" pitchFamily="34" charset="0"/>
                    </a:rPr>
                    <a:t> </a:t>
                  </a:r>
                  <a:r>
                    <a:rPr lang="en-US" sz="3000" dirty="0" err="1">
                      <a:latin typeface="Cambria" panose="02040503050406030204" pitchFamily="18" charset="0"/>
                      <a:ea typeface="Cambria" panose="02040503050406030204" pitchFamily="18" charset="0"/>
                      <a:cs typeface="Arial" panose="020B0604020202020204" pitchFamily="34" charset="0"/>
                    </a:rPr>
                    <a:t>là</a:t>
                  </a:r>
                  <a:r>
                    <a:rPr lang="en-US" sz="3000" dirty="0">
                      <a:latin typeface="Cambria" panose="02040503050406030204" pitchFamily="18" charset="0"/>
                      <a:ea typeface="Cambria" panose="02040503050406030204" pitchFamily="18" charset="0"/>
                      <a:cs typeface="Arial" panose="020B0604020202020204" pitchFamily="34" charset="0"/>
                    </a:rPr>
                    <a:t> </a:t>
                  </a:r>
                  <a:r>
                    <a:rPr lang="en-US" sz="3000" dirty="0" err="1">
                      <a:latin typeface="Cambria" panose="02040503050406030204" pitchFamily="18" charset="0"/>
                      <a:ea typeface="Cambria" panose="02040503050406030204" pitchFamily="18" charset="0"/>
                      <a:cs typeface="Arial" panose="020B0604020202020204" pitchFamily="34" charset="0"/>
                    </a:rPr>
                    <a:t>hằng</a:t>
                  </a:r>
                  <a:r>
                    <a:rPr lang="en-US" sz="3000" dirty="0">
                      <a:latin typeface="Cambria" panose="02040503050406030204" pitchFamily="18" charset="0"/>
                      <a:ea typeface="Cambria" panose="02040503050406030204" pitchFamily="18" charset="0"/>
                      <a:cs typeface="Arial" panose="020B0604020202020204" pitchFamily="34" charset="0"/>
                    </a:rPr>
                    <a:t> </a:t>
                  </a:r>
                  <a:r>
                    <a:rPr lang="en-US" sz="3000" dirty="0" err="1">
                      <a:latin typeface="Cambria" panose="02040503050406030204" pitchFamily="18" charset="0"/>
                      <a:ea typeface="Cambria" panose="02040503050406030204" pitchFamily="18" charset="0"/>
                      <a:cs typeface="Arial" panose="020B0604020202020204" pitchFamily="34" charset="0"/>
                    </a:rPr>
                    <a:t>số</a:t>
                  </a:r>
                  <a:r>
                    <a:rPr lang="en-US" sz="3000" dirty="0">
                      <a:latin typeface="Cambria" panose="02040503050406030204" pitchFamily="18" charset="0"/>
                      <a:ea typeface="Cambria" panose="02040503050406030204" pitchFamily="18" charset="0"/>
                      <a:cs typeface="Arial" panose="020B0604020202020204" pitchFamily="34" charset="0"/>
                    </a:rPr>
                    <a:t> Planck.</a:t>
                  </a:r>
                </a:p>
              </p:txBody>
            </p:sp>
          </mc:Choice>
          <mc:Fallback xmlns="">
            <p:sp>
              <p:nvSpPr>
                <p:cNvPr id="10" name="TextBox 9">
                  <a:extLst>
                    <a:ext uri="{FF2B5EF4-FFF2-40B4-BE49-F238E27FC236}">
                      <a16:creationId xmlns:a16="http://schemas.microsoft.com/office/drawing/2014/main" id="{EC174BAE-7B5C-9E99-5DCF-0486BF901018}"/>
                    </a:ext>
                  </a:extLst>
                </p:cNvPr>
                <p:cNvSpPr txBox="1">
                  <a:spLocks noRot="1" noChangeAspect="1" noMove="1" noResize="1" noEditPoints="1" noAdjustHandles="1" noChangeArrowheads="1" noChangeShapeType="1" noTextEdit="1"/>
                </p:cNvSpPr>
                <p:nvPr/>
              </p:nvSpPr>
              <p:spPr>
                <a:xfrm>
                  <a:off x="733238" y="3275384"/>
                  <a:ext cx="6102150" cy="2449453"/>
                </a:xfrm>
                <a:prstGeom prst="rect">
                  <a:avLst/>
                </a:prstGeom>
                <a:blipFill>
                  <a:blip r:embed="rId4"/>
                  <a:stretch>
                    <a:fillRect l="-2298" t="-3234" r="-2398" b="-6716"/>
                  </a:stretch>
                </a:blipFill>
              </p:spPr>
              <p:txBody>
                <a:bodyPr/>
                <a:lstStyle/>
                <a:p>
                  <a:r>
                    <a:rPr lang="vi-VN">
                      <a:noFill/>
                    </a:rPr>
                    <a:t> </a:t>
                  </a:r>
                </a:p>
              </p:txBody>
            </p:sp>
          </mc:Fallback>
        </mc:AlternateContent>
        <p:sp>
          <p:nvSpPr>
            <p:cNvPr id="20" name="Object 19">
              <a:extLst>
                <a:ext uri="{FF2B5EF4-FFF2-40B4-BE49-F238E27FC236}">
                  <a16:creationId xmlns:a16="http://schemas.microsoft.com/office/drawing/2014/main" id="{B25AB4D7-3225-D579-EEC5-CB14A8315062}"/>
                </a:ext>
              </a:extLst>
            </p:cNvPr>
            <p:cNvSpPr txBox="1"/>
            <p:nvPr/>
          </p:nvSpPr>
          <p:spPr>
            <a:xfrm>
              <a:off x="3919417" y="4933321"/>
              <a:ext cx="953474" cy="508467"/>
            </a:xfrm>
            <a:prstGeom prst="rect">
              <a:avLst/>
            </a:prstGeom>
          </p:spPr>
          <p:txBody>
            <a:bodyPr>
              <a:normAutofit/>
            </a:bodyPr>
            <a:lstStyle/>
            <a:p>
              <a:endParaRPr lang="vi-VN" dirty="0"/>
            </a:p>
          </p:txBody>
        </p:sp>
      </p:grpSp>
      <p:sp>
        <p:nvSpPr>
          <p:cNvPr id="24" name="TextBox 23" descr="n252 Fb Thu Huong Pham">
            <a:extLst>
              <a:ext uri="{FF2B5EF4-FFF2-40B4-BE49-F238E27FC236}">
                <a16:creationId xmlns:a16="http://schemas.microsoft.com/office/drawing/2014/main" id="{D6CAEFC5-FB65-CC2D-1A93-AEF7BAABA6CA}"/>
              </a:ext>
            </a:extLst>
          </p:cNvPr>
          <p:cNvSpPr txBox="1"/>
          <p:nvPr/>
        </p:nvSpPr>
        <p:spPr>
          <a:xfrm>
            <a:off x="702062" y="5742000"/>
            <a:ext cx="5810692" cy="1077218"/>
          </a:xfrm>
          <a:prstGeom prst="rect">
            <a:avLst/>
          </a:prstGeom>
          <a:noFill/>
        </p:spPr>
        <p:txBody>
          <a:bodyPr wrap="square">
            <a:spAutoFit/>
          </a:bodyPr>
          <a:lstStyle/>
          <a:p>
            <a:pPr algn="just"/>
            <a:r>
              <a:rPr lang="en-US" sz="3200" dirty="0">
                <a:latin typeface="Cambria" panose="02040503050406030204" pitchFamily="18" charset="0"/>
                <a:ea typeface="Cambria" panose="02040503050406030204" pitchFamily="18" charset="0"/>
                <a:cs typeface="Arial" panose="020B0604020202020204" pitchFamily="34" charset="0"/>
              </a:rPr>
              <a:t>- Photon </a:t>
            </a:r>
            <a:r>
              <a:rPr lang="en-US" sz="3200" dirty="0" err="1">
                <a:latin typeface="Cambria" panose="02040503050406030204" pitchFamily="18" charset="0"/>
                <a:ea typeface="Cambria" panose="02040503050406030204" pitchFamily="18" charset="0"/>
                <a:cs typeface="Arial" panose="020B0604020202020204" pitchFamily="34" charset="0"/>
              </a:rPr>
              <a:t>chỉ</a:t>
            </a:r>
            <a:r>
              <a:rPr lang="en-US" sz="3200" dirty="0">
                <a:latin typeface="Cambria" panose="02040503050406030204" pitchFamily="18" charset="0"/>
                <a:ea typeface="Cambria" panose="02040503050406030204" pitchFamily="18" charset="0"/>
                <a:cs typeface="Arial" panose="020B0604020202020204" pitchFamily="34" charset="0"/>
              </a:rPr>
              <a:t> </a:t>
            </a:r>
            <a:r>
              <a:rPr lang="en-US" sz="3200" dirty="0" err="1">
                <a:latin typeface="Cambria" panose="02040503050406030204" pitchFamily="18" charset="0"/>
                <a:ea typeface="Cambria" panose="02040503050406030204" pitchFamily="18" charset="0"/>
                <a:cs typeface="Arial" panose="020B0604020202020204" pitchFamily="34" charset="0"/>
              </a:rPr>
              <a:t>tồn</a:t>
            </a:r>
            <a:r>
              <a:rPr lang="en-US" sz="3200" dirty="0">
                <a:latin typeface="Cambria" panose="02040503050406030204" pitchFamily="18" charset="0"/>
                <a:ea typeface="Cambria" panose="02040503050406030204" pitchFamily="18" charset="0"/>
                <a:cs typeface="Arial" panose="020B0604020202020204" pitchFamily="34" charset="0"/>
              </a:rPr>
              <a:t> </a:t>
            </a:r>
            <a:r>
              <a:rPr lang="en-US" sz="3200" dirty="0" err="1">
                <a:latin typeface="Cambria" panose="02040503050406030204" pitchFamily="18" charset="0"/>
                <a:ea typeface="Cambria" panose="02040503050406030204" pitchFamily="18" charset="0"/>
                <a:cs typeface="Arial" panose="020B0604020202020204" pitchFamily="34" charset="0"/>
              </a:rPr>
              <a:t>tại</a:t>
            </a:r>
            <a:r>
              <a:rPr lang="en-US" sz="3200" dirty="0">
                <a:latin typeface="Cambria" panose="02040503050406030204" pitchFamily="18" charset="0"/>
                <a:ea typeface="Cambria" panose="02040503050406030204" pitchFamily="18" charset="0"/>
                <a:cs typeface="Arial" panose="020B0604020202020204" pitchFamily="34" charset="0"/>
              </a:rPr>
              <a:t> </a:t>
            </a:r>
            <a:r>
              <a:rPr lang="en-US" sz="3200" dirty="0" err="1">
                <a:latin typeface="Cambria" panose="02040503050406030204" pitchFamily="18" charset="0"/>
                <a:ea typeface="Cambria" panose="02040503050406030204" pitchFamily="18" charset="0"/>
                <a:cs typeface="Arial" panose="020B0604020202020204" pitchFamily="34" charset="0"/>
              </a:rPr>
              <a:t>trong</a:t>
            </a:r>
            <a:r>
              <a:rPr lang="en-US" sz="3200" dirty="0">
                <a:latin typeface="Cambria" panose="02040503050406030204" pitchFamily="18" charset="0"/>
                <a:ea typeface="Cambria" panose="02040503050406030204" pitchFamily="18" charset="0"/>
                <a:cs typeface="Arial" panose="020B0604020202020204" pitchFamily="34" charset="0"/>
              </a:rPr>
              <a:t> </a:t>
            </a:r>
            <a:r>
              <a:rPr lang="en-US" sz="3200" dirty="0" err="1">
                <a:latin typeface="Cambria" panose="02040503050406030204" pitchFamily="18" charset="0"/>
                <a:ea typeface="Cambria" panose="02040503050406030204" pitchFamily="18" charset="0"/>
                <a:cs typeface="Arial" panose="020B0604020202020204" pitchFamily="34" charset="0"/>
              </a:rPr>
              <a:t>trạng</a:t>
            </a:r>
            <a:r>
              <a:rPr lang="en-US" sz="3200" dirty="0">
                <a:latin typeface="Cambria" panose="02040503050406030204" pitchFamily="18" charset="0"/>
                <a:ea typeface="Cambria" panose="02040503050406030204" pitchFamily="18" charset="0"/>
                <a:cs typeface="Arial" panose="020B0604020202020204" pitchFamily="34" charset="0"/>
              </a:rPr>
              <a:t> </a:t>
            </a:r>
            <a:r>
              <a:rPr lang="en-US" sz="3200" dirty="0" err="1">
                <a:latin typeface="Cambria" panose="02040503050406030204" pitchFamily="18" charset="0"/>
                <a:ea typeface="Cambria" panose="02040503050406030204" pitchFamily="18" charset="0"/>
                <a:cs typeface="Arial" panose="020B0604020202020204" pitchFamily="34" charset="0"/>
              </a:rPr>
              <a:t>thái</a:t>
            </a:r>
            <a:r>
              <a:rPr lang="en-US" sz="3200" dirty="0">
                <a:latin typeface="Cambria" panose="02040503050406030204" pitchFamily="18" charset="0"/>
                <a:ea typeface="Cambria" panose="02040503050406030204" pitchFamily="18" charset="0"/>
                <a:cs typeface="Arial" panose="020B0604020202020204" pitchFamily="34" charset="0"/>
              </a:rPr>
              <a:t> </a:t>
            </a:r>
            <a:r>
              <a:rPr lang="en-US" sz="3200" dirty="0" err="1">
                <a:latin typeface="Cambria" panose="02040503050406030204" pitchFamily="18" charset="0"/>
                <a:ea typeface="Cambria" panose="02040503050406030204" pitchFamily="18" charset="0"/>
                <a:cs typeface="Arial" panose="020B0604020202020204" pitchFamily="34" charset="0"/>
              </a:rPr>
              <a:t>chuyển</a:t>
            </a:r>
            <a:r>
              <a:rPr lang="en-US" sz="3200" dirty="0">
                <a:latin typeface="Cambria" panose="02040503050406030204" pitchFamily="18" charset="0"/>
                <a:ea typeface="Cambria" panose="02040503050406030204" pitchFamily="18" charset="0"/>
                <a:cs typeface="Arial" panose="020B0604020202020204" pitchFamily="34" charset="0"/>
              </a:rPr>
              <a:t> </a:t>
            </a:r>
            <a:r>
              <a:rPr lang="en-US" sz="3200" dirty="0" err="1">
                <a:latin typeface="Cambria" panose="02040503050406030204" pitchFamily="18" charset="0"/>
                <a:ea typeface="Cambria" panose="02040503050406030204" pitchFamily="18" charset="0"/>
                <a:cs typeface="Arial" panose="020B0604020202020204" pitchFamily="34" charset="0"/>
              </a:rPr>
              <a:t>động</a:t>
            </a:r>
            <a:r>
              <a:rPr lang="en-US" sz="3200" dirty="0">
                <a:latin typeface="Cambria" panose="02040503050406030204" pitchFamily="18" charset="0"/>
                <a:ea typeface="Cambria" panose="02040503050406030204" pitchFamily="18" charset="0"/>
                <a:cs typeface="Arial" panose="020B0604020202020204" pitchFamily="34" charset="0"/>
              </a:rPr>
              <a:t>.</a:t>
            </a:r>
          </a:p>
        </p:txBody>
      </p:sp>
      <p:grpSp>
        <p:nvGrpSpPr>
          <p:cNvPr id="6" name="Group 5" descr="n252 Fb Thu Huong Pham">
            <a:extLst>
              <a:ext uri="{FF2B5EF4-FFF2-40B4-BE49-F238E27FC236}">
                <a16:creationId xmlns:a16="http://schemas.microsoft.com/office/drawing/2014/main" id="{2D6D8828-DF50-2CFC-8B97-9EE968B8A942}"/>
              </a:ext>
            </a:extLst>
          </p:cNvPr>
          <p:cNvGrpSpPr/>
          <p:nvPr/>
        </p:nvGrpSpPr>
        <p:grpSpPr>
          <a:xfrm>
            <a:off x="1572863" y="237319"/>
            <a:ext cx="1222068" cy="768603"/>
            <a:chOff x="3154352" y="336781"/>
            <a:chExt cx="1222068" cy="768603"/>
          </a:xfrm>
        </p:grpSpPr>
        <p:sp>
          <p:nvSpPr>
            <p:cNvPr id="4" name="Rectangle: Rounded Corners 3">
              <a:extLst>
                <a:ext uri="{FF2B5EF4-FFF2-40B4-BE49-F238E27FC236}">
                  <a16:creationId xmlns:a16="http://schemas.microsoft.com/office/drawing/2014/main" id="{054DF3C9-2627-58FB-805B-5C4102078F75}"/>
                </a:ext>
              </a:extLst>
            </p:cNvPr>
            <p:cNvSpPr/>
            <p:nvPr/>
          </p:nvSpPr>
          <p:spPr>
            <a:xfrm rot="3113304">
              <a:off x="3638711" y="367676"/>
              <a:ext cx="768603" cy="706814"/>
            </a:xfrm>
            <a:prstGeom prst="roundRect">
              <a:avLst>
                <a:gd name="adj" fmla="val 1588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4851CCB-A780-5188-EF0D-E5B4B3DB8E8F}"/>
                </a:ext>
              </a:extLst>
            </p:cNvPr>
            <p:cNvSpPr/>
            <p:nvPr/>
          </p:nvSpPr>
          <p:spPr>
            <a:xfrm rot="3113304">
              <a:off x="3123457" y="367676"/>
              <a:ext cx="768603" cy="706814"/>
            </a:xfrm>
            <a:prstGeom prst="roundRect">
              <a:avLst>
                <a:gd name="adj" fmla="val 15880"/>
              </a:avLst>
            </a:prstGeom>
            <a:solidFill>
              <a:srgbClr val="FFF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descr="n252 Fb Thu Huong Pham">
            <a:extLst>
              <a:ext uri="{FF2B5EF4-FFF2-40B4-BE49-F238E27FC236}">
                <a16:creationId xmlns:a16="http://schemas.microsoft.com/office/drawing/2014/main" id="{E47476A2-75D9-79CA-7036-EA4E2598C220}"/>
              </a:ext>
            </a:extLst>
          </p:cNvPr>
          <p:cNvGrpSpPr/>
          <p:nvPr/>
        </p:nvGrpSpPr>
        <p:grpSpPr>
          <a:xfrm>
            <a:off x="11375322" y="334242"/>
            <a:ext cx="1222068" cy="768603"/>
            <a:chOff x="3154352" y="336781"/>
            <a:chExt cx="1222068" cy="768603"/>
          </a:xfrm>
        </p:grpSpPr>
        <p:sp>
          <p:nvSpPr>
            <p:cNvPr id="11" name="Rectangle: Rounded Corners 10">
              <a:extLst>
                <a:ext uri="{FF2B5EF4-FFF2-40B4-BE49-F238E27FC236}">
                  <a16:creationId xmlns:a16="http://schemas.microsoft.com/office/drawing/2014/main" id="{F2A53333-E28C-C2F8-B71F-CD99735EE9C2}"/>
                </a:ext>
              </a:extLst>
            </p:cNvPr>
            <p:cNvSpPr/>
            <p:nvPr/>
          </p:nvSpPr>
          <p:spPr>
            <a:xfrm rot="3113304">
              <a:off x="3123457" y="367676"/>
              <a:ext cx="768603" cy="706814"/>
            </a:xfrm>
            <a:prstGeom prst="roundRect">
              <a:avLst>
                <a:gd name="adj" fmla="val 1588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4B7EEDA-F589-C80B-6520-6CB4EFF73EDE}"/>
                </a:ext>
              </a:extLst>
            </p:cNvPr>
            <p:cNvSpPr/>
            <p:nvPr/>
          </p:nvSpPr>
          <p:spPr>
            <a:xfrm rot="3113304">
              <a:off x="3638711" y="367676"/>
              <a:ext cx="768603" cy="706814"/>
            </a:xfrm>
            <a:prstGeom prst="roundRect">
              <a:avLst>
                <a:gd name="adj" fmla="val 15880"/>
              </a:avLst>
            </a:prstGeom>
            <a:solidFill>
              <a:srgbClr val="FFF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descr="n252 Fb Thu Huong Pham">
            <a:extLst>
              <a:ext uri="{FF2B5EF4-FFF2-40B4-BE49-F238E27FC236}">
                <a16:creationId xmlns:a16="http://schemas.microsoft.com/office/drawing/2014/main" id="{0F243E80-BB86-6974-5569-FA14863EB447}"/>
              </a:ext>
            </a:extLst>
          </p:cNvPr>
          <p:cNvSpPr txBox="1"/>
          <p:nvPr/>
        </p:nvSpPr>
        <p:spPr>
          <a:xfrm>
            <a:off x="7832449" y="1291285"/>
            <a:ext cx="5810692" cy="2955681"/>
          </a:xfrm>
          <a:prstGeom prst="rect">
            <a:avLst/>
          </a:prstGeom>
          <a:noFill/>
        </p:spPr>
        <p:txBody>
          <a:bodyPr wrap="square">
            <a:spAutoFit/>
          </a:bodyPr>
          <a:lstStyle/>
          <a:p>
            <a:pPr algn="just">
              <a:lnSpc>
                <a:spcPct val="150000"/>
              </a:lnSpc>
            </a:pPr>
            <a:r>
              <a:rPr lang="vi-VN"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Mỗi</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lần</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một</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nguyên</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tử</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hay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phân</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tử</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phát</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xạ</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hoặc</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hấp</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thụ</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ánh</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sáng</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là</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chúng</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phát</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xạ</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hoặc</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hấp</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thụ</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a:t>
            </a:r>
            <a:r>
              <a:rPr lang="en-US" sz="3200" dirty="0" err="1">
                <a:solidFill>
                  <a:srgbClr val="003300"/>
                </a:solidFill>
                <a:effectLst/>
                <a:latin typeface="Cambria" panose="02040503050406030204" pitchFamily="18" charset="0"/>
                <a:ea typeface="Cambria" panose="02040503050406030204" pitchFamily="18" charset="0"/>
                <a:cs typeface="Arial" panose="020B0604020202020204" pitchFamily="34" charset="0"/>
              </a:rPr>
              <a:t>một</a:t>
            </a:r>
            <a:r>
              <a:rPr lang="en-US" sz="3200" dirty="0">
                <a:solidFill>
                  <a:srgbClr val="003300"/>
                </a:solidFill>
                <a:effectLst/>
                <a:latin typeface="Cambria" panose="02040503050406030204" pitchFamily="18" charset="0"/>
                <a:ea typeface="Cambria" panose="02040503050406030204" pitchFamily="18" charset="0"/>
                <a:cs typeface="Arial" panose="020B0604020202020204" pitchFamily="34" charset="0"/>
              </a:rPr>
              <a:t> photon.</a:t>
            </a:r>
          </a:p>
        </p:txBody>
      </p:sp>
      <p:pic>
        <p:nvPicPr>
          <p:cNvPr id="16" name="Picture 15" descr="n252 Fb Thu Huong Pham">
            <a:extLst>
              <a:ext uri="{FF2B5EF4-FFF2-40B4-BE49-F238E27FC236}">
                <a16:creationId xmlns:a16="http://schemas.microsoft.com/office/drawing/2014/main" id="{B05819BF-6855-4D4F-A438-7023552BA97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Lst>
          </a:blip>
          <a:stretch>
            <a:fillRect/>
          </a:stretch>
        </p:blipFill>
        <p:spPr>
          <a:xfrm>
            <a:off x="7893682" y="4559980"/>
            <a:ext cx="5951706" cy="3311613"/>
          </a:xfrm>
          <a:prstGeom prst="rect">
            <a:avLst/>
          </a:prstGeom>
        </p:spPr>
      </p:pic>
      <p:sp>
        <p:nvSpPr>
          <p:cNvPr id="26" name="TextBox 25" descr="n252 Fb Thu Huong Pham">
            <a:extLst>
              <a:ext uri="{FF2B5EF4-FFF2-40B4-BE49-F238E27FC236}">
                <a16:creationId xmlns:a16="http://schemas.microsoft.com/office/drawing/2014/main" id="{32CCEEF8-D719-0981-8DEB-333858034B58}"/>
              </a:ext>
            </a:extLst>
          </p:cNvPr>
          <p:cNvSpPr txBox="1"/>
          <p:nvPr/>
        </p:nvSpPr>
        <p:spPr>
          <a:xfrm>
            <a:off x="2911230" y="250297"/>
            <a:ext cx="8347793" cy="707886"/>
          </a:xfrm>
          <a:prstGeom prst="rect">
            <a:avLst/>
          </a:prstGeom>
          <a:noFill/>
        </p:spPr>
        <p:txBody>
          <a:bodyPr wrap="square">
            <a:spAutoFit/>
          </a:bodyPr>
          <a:lstStyle/>
          <a:p>
            <a:pPr algn="ctr" defTabSz="914400" eaLnBrk="0" fontAlgn="base" hangingPunct="0">
              <a:spcBef>
                <a:spcPct val="0"/>
              </a:spcBef>
              <a:spcAft>
                <a:spcPct val="0"/>
              </a:spcAft>
            </a:pPr>
            <a:r>
              <a:rPr lang="vi-VN" altLang="en-US" sz="4000" b="1" spc="300" dirty="0">
                <a:solidFill>
                  <a:schemeClr val="accent5"/>
                </a:solidFill>
                <a:latin typeface="Cambria" panose="02040503050406030204" pitchFamily="18" charset="0"/>
                <a:ea typeface="Cambria" panose="02040503050406030204" pitchFamily="18" charset="0"/>
                <a:cs typeface="Times New Roman" panose="02020603050405020304" pitchFamily="18" charset="0"/>
              </a:rPr>
              <a:t>THUYẾ</a:t>
            </a:r>
            <a:r>
              <a:rPr lang="en-US" altLang="en-US" sz="4000" b="1" spc="300" dirty="0">
                <a:solidFill>
                  <a:schemeClr val="accent5"/>
                </a:solidFill>
                <a:latin typeface="Cambria" panose="02040503050406030204" pitchFamily="18" charset="0"/>
                <a:ea typeface="Cambria" panose="02040503050406030204" pitchFamily="18" charset="0"/>
                <a:cs typeface="Times New Roman" panose="02020603050405020304" pitchFamily="18" charset="0"/>
              </a:rPr>
              <a:t>T LƯỢNG TỬ ÁNH SÁNG</a:t>
            </a:r>
          </a:p>
        </p:txBody>
      </p:sp>
    </p:spTree>
    <p:extLst>
      <p:ext uri="{BB962C8B-B14F-4D97-AF65-F5344CB8AC3E}">
        <p14:creationId xmlns:p14="http://schemas.microsoft.com/office/powerpoint/2010/main" val="427835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37000" r="-24000" b="-16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7" descr="n252 Fb Thu Huong Pham">
                <a:extLst>
                  <a:ext uri="{FF2B5EF4-FFF2-40B4-BE49-F238E27FC236}">
                    <a16:creationId xmlns:a16="http://schemas.microsoft.com/office/drawing/2014/main" id="{31AF9C77-3DC0-80D6-B26E-BF397FCB09D0}"/>
                  </a:ext>
                </a:extLst>
              </p:cNvPr>
              <p:cNvSpPr>
                <a:spLocks noChangeArrowheads="1"/>
              </p:cNvSpPr>
              <p:nvPr/>
            </p:nvSpPr>
            <p:spPr bwMode="auto">
              <a:xfrm>
                <a:off x="753035" y="312128"/>
                <a:ext cx="12995050" cy="64643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80000" algn="r"/>
                  </a:tabLst>
                  <a:defRPr>
                    <a:solidFill>
                      <a:schemeClr val="tx1"/>
                    </a:solidFill>
                    <a:latin typeface="Arial" panose="020B0604020202020204" pitchFamily="34" charset="0"/>
                  </a:defRPr>
                </a:lvl1pPr>
                <a:lvl2pPr eaLnBrk="0" fontAlgn="base" hangingPunct="0">
                  <a:spcBef>
                    <a:spcPct val="0"/>
                  </a:spcBef>
                  <a:spcAft>
                    <a:spcPct val="0"/>
                  </a:spcAft>
                  <a:tabLst>
                    <a:tab pos="5080000" algn="r"/>
                  </a:tabLst>
                  <a:defRPr>
                    <a:solidFill>
                      <a:schemeClr val="tx1"/>
                    </a:solidFill>
                    <a:latin typeface="Arial" panose="020B0604020202020204" pitchFamily="34" charset="0"/>
                  </a:defRPr>
                </a:lvl2pPr>
                <a:lvl3pPr eaLnBrk="0" fontAlgn="base" hangingPunct="0">
                  <a:spcBef>
                    <a:spcPct val="0"/>
                  </a:spcBef>
                  <a:spcAft>
                    <a:spcPct val="0"/>
                  </a:spcAft>
                  <a:tabLst>
                    <a:tab pos="5080000" algn="r"/>
                  </a:tabLst>
                  <a:defRPr>
                    <a:solidFill>
                      <a:schemeClr val="tx1"/>
                    </a:solidFill>
                    <a:latin typeface="Arial" panose="020B0604020202020204" pitchFamily="34" charset="0"/>
                  </a:defRPr>
                </a:lvl3pPr>
                <a:lvl4pPr eaLnBrk="0" fontAlgn="base" hangingPunct="0">
                  <a:spcBef>
                    <a:spcPct val="0"/>
                  </a:spcBef>
                  <a:spcAft>
                    <a:spcPct val="0"/>
                  </a:spcAft>
                  <a:tabLst>
                    <a:tab pos="5080000" algn="r"/>
                  </a:tabLst>
                  <a:defRPr>
                    <a:solidFill>
                      <a:schemeClr val="tx1"/>
                    </a:solidFill>
                    <a:latin typeface="Arial" panose="020B0604020202020204" pitchFamily="34" charset="0"/>
                  </a:defRPr>
                </a:lvl4pPr>
                <a:lvl5pPr eaLnBrk="0" fontAlgn="base" hangingPunct="0">
                  <a:spcBef>
                    <a:spcPct val="0"/>
                  </a:spcBef>
                  <a:spcAft>
                    <a:spcPct val="0"/>
                  </a:spcAft>
                  <a:tabLst>
                    <a:tab pos="5080000" algn="r"/>
                  </a:tabLst>
                  <a:defRPr>
                    <a:solidFill>
                      <a:schemeClr val="tx1"/>
                    </a:solidFill>
                    <a:latin typeface="Arial" panose="020B0604020202020204" pitchFamily="34" charset="0"/>
                  </a:defRPr>
                </a:lvl5pPr>
                <a:lvl6pPr eaLnBrk="0" fontAlgn="base" hangingPunct="0">
                  <a:spcBef>
                    <a:spcPct val="0"/>
                  </a:spcBef>
                  <a:spcAft>
                    <a:spcPct val="0"/>
                  </a:spcAft>
                  <a:tabLst>
                    <a:tab pos="5080000" algn="r"/>
                  </a:tabLst>
                  <a:defRPr>
                    <a:solidFill>
                      <a:schemeClr val="tx1"/>
                    </a:solidFill>
                    <a:latin typeface="Arial" panose="020B0604020202020204" pitchFamily="34" charset="0"/>
                  </a:defRPr>
                </a:lvl6pPr>
                <a:lvl7pPr eaLnBrk="0" fontAlgn="base" hangingPunct="0">
                  <a:spcBef>
                    <a:spcPct val="0"/>
                  </a:spcBef>
                  <a:spcAft>
                    <a:spcPct val="0"/>
                  </a:spcAft>
                  <a:tabLst>
                    <a:tab pos="5080000" algn="r"/>
                  </a:tabLst>
                  <a:defRPr>
                    <a:solidFill>
                      <a:schemeClr val="tx1"/>
                    </a:solidFill>
                    <a:latin typeface="Arial" panose="020B0604020202020204" pitchFamily="34" charset="0"/>
                  </a:defRPr>
                </a:lvl7pPr>
                <a:lvl8pPr eaLnBrk="0" fontAlgn="base" hangingPunct="0">
                  <a:spcBef>
                    <a:spcPct val="0"/>
                  </a:spcBef>
                  <a:spcAft>
                    <a:spcPct val="0"/>
                  </a:spcAft>
                  <a:tabLst>
                    <a:tab pos="5080000" algn="r"/>
                  </a:tabLst>
                  <a:defRPr>
                    <a:solidFill>
                      <a:schemeClr val="tx1"/>
                    </a:solidFill>
                    <a:latin typeface="Arial" panose="020B0604020202020204" pitchFamily="34" charset="0"/>
                  </a:defRPr>
                </a:lvl8pPr>
                <a:lvl9pPr eaLnBrk="0" fontAlgn="base" hangingPunct="0">
                  <a:spcBef>
                    <a:spcPct val="0"/>
                  </a:spcBef>
                  <a:spcAft>
                    <a:spcPct val="0"/>
                  </a:spcAft>
                  <a:tabLst>
                    <a:tab pos="5080000" algn="r"/>
                  </a:tabLst>
                  <a:defRPr>
                    <a:solidFill>
                      <a:schemeClr val="tx1"/>
                    </a:solidFill>
                    <a:latin typeface="Arial" panose="020B0604020202020204" pitchFamily="34" charset="0"/>
                  </a:defRPr>
                </a:lvl9pPr>
              </a:lstStyle>
              <a:p>
                <a:pPr algn="just" defTabSz="914400">
                  <a:lnSpc>
                    <a:spcPct val="150000"/>
                  </a:lnSpc>
                  <a:tabLst/>
                </a:pPr>
                <a:endParaRPr lang="en-US" altLang="en-US" sz="28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defTabSz="914400">
                  <a:lnSpc>
                    <a:spcPct val="150000"/>
                  </a:lnSpc>
                  <a:tabLst/>
                </a:pPr>
                <a:endParaRPr lang="en-US" altLang="en-US" sz="28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defTabSz="914400">
                  <a:lnSpc>
                    <a:spcPct val="150000"/>
                  </a:lnSpc>
                  <a:tabLst/>
                </a:pP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Quan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điểm</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về</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hấp</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thụ</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hay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phát</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xạ</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năng</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lượng</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trước</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xuất</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hiện</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thuyết</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lượng</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tử</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sẽ</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coi</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năng</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lượng</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được</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hấp</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thụ</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hay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bức</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xạ</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có</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giá</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trị</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liên</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tục</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một</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vật</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nhận</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năng</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lượng</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sóng</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truyền</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tới</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sẽ</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có</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năng</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lượng</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tăng</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dần</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liên</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tục</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thời</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gian</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a:t>
                </a:r>
              </a:p>
              <a:p>
                <a:pPr algn="just" defTabSz="914400">
                  <a:lnSpc>
                    <a:spcPct val="150000"/>
                  </a:lnSpc>
                  <a:tabLst/>
                </a:pP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Quan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điểm</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pt-BR"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Einstein</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về</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hấp</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thụ</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hay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phát</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xạ</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năng</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lượng</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nguyên</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tử</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là</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có</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tính</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gián</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đoạn</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Mỗi</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một</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lần</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hấp</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thụ</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hay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bức</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xạ</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nguyên</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tử</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chỉ</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là</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hấp</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thụ</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hay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bức</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xạ</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một</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photon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năng</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lượng</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có</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giá</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trị</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xác</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en-US" sz="3200" dirty="0" err="1">
                    <a:solidFill>
                      <a:srgbClr val="002060"/>
                    </a:solidFill>
                    <a:latin typeface="Cambria" panose="02040503050406030204" pitchFamily="18" charset="0"/>
                    <a:ea typeface="Cambria" panose="02040503050406030204" pitchFamily="18" charset="0"/>
                    <a:cs typeface="Arial" panose="020B0604020202020204" pitchFamily="34" charset="0"/>
                  </a:rPr>
                  <a:t>định</a:t>
                </a:r>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14:m>
                  <m:oMath xmlns:m="http://schemas.openxmlformats.org/officeDocument/2006/math">
                    <m:r>
                      <a:rPr lang="vi-VN" sz="3200" i="1">
                        <a:solidFill>
                          <a:srgbClr val="000000"/>
                        </a:solidFill>
                        <a:latin typeface="Cambria Math" panose="02040503050406030204" pitchFamily="18" charset="0"/>
                      </a:rPr>
                      <m:t>𝜀</m:t>
                    </m:r>
                    <m:r>
                      <a:rPr lang="vi-VN" sz="3200" i="1">
                        <a:solidFill>
                          <a:srgbClr val="000000"/>
                        </a:solidFill>
                        <a:latin typeface="Cambria Math" panose="02040503050406030204" pitchFamily="18" charset="0"/>
                      </a:rPr>
                      <m:t>=</m:t>
                    </m:r>
                    <m:r>
                      <a:rPr lang="vi-VN" sz="3200" i="1">
                        <a:solidFill>
                          <a:srgbClr val="000000"/>
                        </a:solidFill>
                        <a:latin typeface="Cambria Math" panose="02040503050406030204" pitchFamily="18" charset="0"/>
                      </a:rPr>
                      <m:t>h𝑓</m:t>
                    </m:r>
                  </m:oMath>
                </a14:m>
                <a:r>
                  <a:rPr lang="en-US" altLang="en-US" sz="3200" dirty="0">
                    <a:solidFill>
                      <a:srgbClr val="002060"/>
                    </a:solidFill>
                    <a:latin typeface="Cambria" panose="02040503050406030204" pitchFamily="18" charset="0"/>
                    <a:ea typeface="Cambria" panose="02040503050406030204" pitchFamily="18" charset="0"/>
                    <a:cs typeface="Arial" panose="020B0604020202020204" pitchFamily="34" charset="0"/>
                  </a:rPr>
                  <a:t> </a:t>
                </a:r>
              </a:p>
            </p:txBody>
          </p:sp>
        </mc:Choice>
        <mc:Fallback xmlns="">
          <p:sp>
            <p:nvSpPr>
              <p:cNvPr id="12" name="Rectangle 7" descr="n252 Fb Thu Huong Pham">
                <a:extLst>
                  <a:ext uri="{FF2B5EF4-FFF2-40B4-BE49-F238E27FC236}">
                    <a16:creationId xmlns:a16="http://schemas.microsoft.com/office/drawing/2014/main" id="{31AF9C77-3DC0-80D6-B26E-BF397FCB09D0}"/>
                  </a:ext>
                </a:extLst>
              </p:cNvPr>
              <p:cNvSpPr>
                <a:spLocks noRot="1" noChangeAspect="1" noMove="1" noResize="1" noEditPoints="1" noAdjustHandles="1" noChangeArrowheads="1" noChangeShapeType="1" noTextEdit="1"/>
              </p:cNvSpPr>
              <p:nvPr/>
            </p:nvSpPr>
            <p:spPr bwMode="auto">
              <a:xfrm>
                <a:off x="753035" y="312128"/>
                <a:ext cx="12995050" cy="6464334"/>
              </a:xfrm>
              <a:prstGeom prst="rect">
                <a:avLst/>
              </a:prstGeom>
              <a:blipFill>
                <a:blip r:embed="rId3"/>
                <a:stretch>
                  <a:fillRect l="-1220" r="-1220" b="-254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5" name="Picture 4" descr="n252 Fb Thu Huong Pham">
            <a:extLst>
              <a:ext uri="{FF2B5EF4-FFF2-40B4-BE49-F238E27FC236}">
                <a16:creationId xmlns:a16="http://schemas.microsoft.com/office/drawing/2014/main" id="{A940E388-0158-BCE5-179B-426B0DA9D0AC}"/>
              </a:ext>
            </a:extLst>
          </p:cNvPr>
          <p:cNvPicPr>
            <a:picLocks noChangeAspect="1"/>
          </p:cNvPicPr>
          <p:nvPr/>
        </p:nvPicPr>
        <p:blipFill>
          <a:blip r:embed="rId4"/>
          <a:stretch>
            <a:fillRect/>
          </a:stretch>
        </p:blipFill>
        <p:spPr>
          <a:xfrm>
            <a:off x="2124969" y="601805"/>
            <a:ext cx="1761232" cy="1144291"/>
          </a:xfrm>
          <a:prstGeom prst="rect">
            <a:avLst/>
          </a:prstGeom>
        </p:spPr>
      </p:pic>
      <p:sp>
        <p:nvSpPr>
          <p:cNvPr id="7" name="Rectangle: Rounded Corners 6" descr="n252 Fb Thu Huong Pham">
            <a:extLst>
              <a:ext uri="{FF2B5EF4-FFF2-40B4-BE49-F238E27FC236}">
                <a16:creationId xmlns:a16="http://schemas.microsoft.com/office/drawing/2014/main" id="{6CB6A246-8D33-10ED-FAEF-EA1393B52804}"/>
              </a:ext>
            </a:extLst>
          </p:cNvPr>
          <p:cNvSpPr/>
          <p:nvPr/>
        </p:nvSpPr>
        <p:spPr>
          <a:xfrm>
            <a:off x="632011" y="1542697"/>
            <a:ext cx="13741715" cy="5551191"/>
          </a:xfrm>
          <a:prstGeom prst="roundRect">
            <a:avLst/>
          </a:prstGeom>
          <a:noFill/>
          <a:ln w="28575">
            <a:solidFill>
              <a:srgbClr val="87796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n252 Fb Thu Huong Pham">
            <a:extLst>
              <a:ext uri="{FF2B5EF4-FFF2-40B4-BE49-F238E27FC236}">
                <a16:creationId xmlns:a16="http://schemas.microsoft.com/office/drawing/2014/main" id="{6F251DBF-2150-2C0D-7D60-D8D04E09E3A5}"/>
              </a:ext>
            </a:extLst>
          </p:cNvPr>
          <p:cNvSpPr/>
          <p:nvPr/>
        </p:nvSpPr>
        <p:spPr>
          <a:xfrm>
            <a:off x="1413021" y="627880"/>
            <a:ext cx="711948" cy="1015663"/>
          </a:xfrm>
          <a:prstGeom prst="rect">
            <a:avLst/>
          </a:prstGeom>
          <a:noFill/>
        </p:spPr>
        <p:txBody>
          <a:bodyPr wrap="square" lIns="91440" tIns="45720" rIns="91440" bIns="45720">
            <a:spAutoFit/>
          </a:bodyPr>
          <a:lstStyle/>
          <a:p>
            <a:pPr algn="ctr"/>
            <a:r>
              <a:rPr lang="en-US" sz="6000" b="0" cap="none" spc="0" dirty="0">
                <a:ln w="0"/>
                <a:solidFill>
                  <a:srgbClr val="F46D7B"/>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1</a:t>
            </a:r>
          </a:p>
        </p:txBody>
      </p:sp>
    </p:spTree>
    <p:extLst>
      <p:ext uri="{BB962C8B-B14F-4D97-AF65-F5344CB8AC3E}">
        <p14:creationId xmlns:p14="http://schemas.microsoft.com/office/powerpoint/2010/main" val="14179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38000" r="-23000" b="-16000"/>
          </a:stretch>
        </a:blipFill>
        <a:effectLst/>
      </p:bgPr>
    </p:bg>
    <p:spTree>
      <p:nvGrpSpPr>
        <p:cNvPr id="1" name=""/>
        <p:cNvGrpSpPr/>
        <p:nvPr/>
      </p:nvGrpSpPr>
      <p:grpSpPr>
        <a:xfrm>
          <a:off x="0" y="0"/>
          <a:ext cx="0" cy="0"/>
          <a:chOff x="0" y="0"/>
          <a:chExt cx="0" cy="0"/>
        </a:xfrm>
      </p:grpSpPr>
      <p:pic>
        <p:nvPicPr>
          <p:cNvPr id="2" name="Picture 1" descr="n252 Fb Thu Huong Pham">
            <a:extLst>
              <a:ext uri="{FF2B5EF4-FFF2-40B4-BE49-F238E27FC236}">
                <a16:creationId xmlns:a16="http://schemas.microsoft.com/office/drawing/2014/main" id="{28BF5008-4839-05D2-D2BA-FF866ED91953}"/>
              </a:ext>
            </a:extLst>
          </p:cNvPr>
          <p:cNvPicPr>
            <a:picLocks noChangeAspect="1"/>
          </p:cNvPicPr>
          <p:nvPr/>
        </p:nvPicPr>
        <p:blipFill>
          <a:blip r:embed="rId3"/>
          <a:stretch>
            <a:fillRect/>
          </a:stretch>
        </p:blipFill>
        <p:spPr>
          <a:xfrm>
            <a:off x="1627428" y="296255"/>
            <a:ext cx="1761232" cy="1144291"/>
          </a:xfrm>
          <a:prstGeom prst="rect">
            <a:avLst/>
          </a:prstGeom>
        </p:spPr>
      </p:pic>
      <p:sp>
        <p:nvSpPr>
          <p:cNvPr id="3" name="Rectangle 2" descr="n252 Fb Thu Huong Pham">
            <a:extLst>
              <a:ext uri="{FF2B5EF4-FFF2-40B4-BE49-F238E27FC236}">
                <a16:creationId xmlns:a16="http://schemas.microsoft.com/office/drawing/2014/main" id="{AFF86655-BBBE-3106-36C7-9F372F750912}"/>
              </a:ext>
            </a:extLst>
          </p:cNvPr>
          <p:cNvSpPr/>
          <p:nvPr/>
        </p:nvSpPr>
        <p:spPr>
          <a:xfrm>
            <a:off x="915480" y="324004"/>
            <a:ext cx="711948" cy="1015663"/>
          </a:xfrm>
          <a:prstGeom prst="rect">
            <a:avLst/>
          </a:prstGeom>
          <a:noFill/>
        </p:spPr>
        <p:txBody>
          <a:bodyPr wrap="square" lIns="91440" tIns="45720" rIns="91440" bIns="45720">
            <a:spAutoFit/>
          </a:bodyPr>
          <a:lstStyle/>
          <a:p>
            <a:pPr algn="ctr"/>
            <a:r>
              <a:rPr lang="en-US" sz="6000" b="0" cap="none" spc="0" dirty="0">
                <a:ln w="0"/>
                <a:solidFill>
                  <a:srgbClr val="F46D7B"/>
                </a:solidFill>
                <a:effectLst>
                  <a:outerShdw blurRad="38100" dist="19050" dir="2700000" algn="tl" rotWithShape="0">
                    <a:schemeClr val="dk1">
                      <a:alpha val="40000"/>
                    </a:schemeClr>
                  </a:outerShdw>
                </a:effectLst>
              </a:rPr>
              <a:t>2</a:t>
            </a:r>
          </a:p>
        </p:txBody>
      </p:sp>
      <p:graphicFrame>
        <p:nvGraphicFramePr>
          <p:cNvPr id="4" name="Table 3" descr="n252 Fb Thu Huong Pham">
            <a:extLst>
              <a:ext uri="{FF2B5EF4-FFF2-40B4-BE49-F238E27FC236}">
                <a16:creationId xmlns:a16="http://schemas.microsoft.com/office/drawing/2014/main" id="{2CC1AC8C-402B-E23A-B82B-A124C7C70252}"/>
              </a:ext>
            </a:extLst>
          </p:cNvPr>
          <p:cNvGraphicFramePr>
            <a:graphicFrameLocks noGrp="1"/>
          </p:cNvGraphicFramePr>
          <p:nvPr>
            <p:extLst>
              <p:ext uri="{D42A27DB-BD31-4B8C-83A1-F6EECF244321}">
                <p14:modId xmlns:p14="http://schemas.microsoft.com/office/powerpoint/2010/main" val="3973790542"/>
              </p:ext>
            </p:extLst>
          </p:nvPr>
        </p:nvGraphicFramePr>
        <p:xfrm>
          <a:off x="499586" y="1966496"/>
          <a:ext cx="13631227" cy="5930402"/>
        </p:xfrm>
        <a:graphic>
          <a:graphicData uri="http://schemas.openxmlformats.org/drawingml/2006/table">
            <a:tbl>
              <a:tblPr firstRow="1" firstCol="1" bandRow="1">
                <a:tableStyleId>{46F890A9-2807-4EBB-B81D-B2AA78EC7F39}</a:tableStyleId>
              </a:tblPr>
              <a:tblGrid>
                <a:gridCol w="3242948">
                  <a:extLst>
                    <a:ext uri="{9D8B030D-6E8A-4147-A177-3AD203B41FA5}">
                      <a16:colId xmlns:a16="http://schemas.microsoft.com/office/drawing/2014/main" val="3277670913"/>
                    </a:ext>
                  </a:extLst>
                </a:gridCol>
                <a:gridCol w="3121009">
                  <a:extLst>
                    <a:ext uri="{9D8B030D-6E8A-4147-A177-3AD203B41FA5}">
                      <a16:colId xmlns:a16="http://schemas.microsoft.com/office/drawing/2014/main" val="272047111"/>
                    </a:ext>
                  </a:extLst>
                </a:gridCol>
                <a:gridCol w="3588404">
                  <a:extLst>
                    <a:ext uri="{9D8B030D-6E8A-4147-A177-3AD203B41FA5}">
                      <a16:colId xmlns:a16="http://schemas.microsoft.com/office/drawing/2014/main" val="4206628957"/>
                    </a:ext>
                  </a:extLst>
                </a:gridCol>
                <a:gridCol w="3678866">
                  <a:extLst>
                    <a:ext uri="{9D8B030D-6E8A-4147-A177-3AD203B41FA5}">
                      <a16:colId xmlns:a16="http://schemas.microsoft.com/office/drawing/2014/main" val="1229287769"/>
                    </a:ext>
                  </a:extLst>
                </a:gridCol>
              </a:tblGrid>
              <a:tr h="1548704">
                <a:tc>
                  <a:txBody>
                    <a:bodyPr/>
                    <a:lstStyle/>
                    <a:p>
                      <a:pPr algn="ctr">
                        <a:lnSpc>
                          <a:spcPct val="150000"/>
                        </a:lnSpc>
                        <a:tabLst>
                          <a:tab pos="5080000" algn="r"/>
                        </a:tabLst>
                      </a:pPr>
                      <a:r>
                        <a:rPr lang="en-US" sz="2600" dirty="0" err="1">
                          <a:effectLst/>
                          <a:latin typeface="Cambria" panose="02040503050406030204" pitchFamily="18" charset="0"/>
                          <a:ea typeface="Cambria" panose="02040503050406030204" pitchFamily="18" charset="0"/>
                        </a:rPr>
                        <a:t>Các</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bức</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xạ</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cơ</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bản</a:t>
                      </a:r>
                      <a:endParaRPr lang="en-US" sz="26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dirty="0" err="1">
                          <a:effectLst/>
                          <a:latin typeface="Cambria" panose="02040503050406030204" pitchFamily="18" charset="0"/>
                          <a:ea typeface="Cambria" panose="02040503050406030204" pitchFamily="18" charset="0"/>
                        </a:rPr>
                        <a:t>Phạm</a:t>
                      </a:r>
                      <a:r>
                        <a:rPr lang="en-US" sz="2600" dirty="0">
                          <a:effectLst/>
                          <a:latin typeface="Cambria" panose="02040503050406030204" pitchFamily="18" charset="0"/>
                          <a:ea typeface="Cambria" panose="02040503050406030204" pitchFamily="18" charset="0"/>
                        </a:rPr>
                        <a:t> vi </a:t>
                      </a:r>
                      <a:r>
                        <a:rPr lang="en-US" sz="2600" dirty="0" err="1">
                          <a:effectLst/>
                          <a:latin typeface="Cambria" panose="02040503050406030204" pitchFamily="18" charset="0"/>
                          <a:ea typeface="Cambria" panose="02040503050406030204" pitchFamily="18" charset="0"/>
                        </a:rPr>
                        <a:t>bước</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sóng</a:t>
                      </a:r>
                      <a:endParaRPr lang="en-US" sz="26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a:effectLst/>
                          <a:latin typeface="Cambria" panose="02040503050406030204" pitchFamily="18" charset="0"/>
                          <a:ea typeface="Cambria" panose="02040503050406030204" pitchFamily="18" charset="0"/>
                        </a:rPr>
                        <a:t>Phạm vi tần số (Hz)</a:t>
                      </a:r>
                      <a:endParaRPr lang="en-US" sz="260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dirty="0" err="1">
                          <a:effectLst/>
                          <a:latin typeface="Cambria" panose="02040503050406030204" pitchFamily="18" charset="0"/>
                          <a:ea typeface="Cambria" panose="02040503050406030204" pitchFamily="18" charset="0"/>
                        </a:rPr>
                        <a:t>Phạm</a:t>
                      </a:r>
                      <a:r>
                        <a:rPr lang="en-US" sz="2600" dirty="0">
                          <a:effectLst/>
                          <a:latin typeface="Cambria" panose="02040503050406030204" pitchFamily="18" charset="0"/>
                          <a:ea typeface="Cambria" panose="02040503050406030204" pitchFamily="18" charset="0"/>
                        </a:rPr>
                        <a:t> vi </a:t>
                      </a:r>
                      <a:r>
                        <a:rPr lang="en-US" sz="2600" dirty="0" err="1">
                          <a:effectLst/>
                          <a:latin typeface="Cambria" panose="02040503050406030204" pitchFamily="18" charset="0"/>
                          <a:ea typeface="Cambria" panose="02040503050406030204" pitchFamily="18" charset="0"/>
                        </a:rPr>
                        <a:t>năng</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lượng</a:t>
                      </a:r>
                      <a:r>
                        <a:rPr lang="en-US" sz="2600" dirty="0">
                          <a:effectLst/>
                          <a:latin typeface="Cambria" panose="02040503050406030204" pitchFamily="18" charset="0"/>
                          <a:ea typeface="Cambria" panose="02040503050406030204" pitchFamily="18" charset="0"/>
                        </a:rPr>
                        <a:t> (J)</a:t>
                      </a:r>
                      <a:endParaRPr lang="en-US" sz="26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97266"/>
                  </a:ext>
                </a:extLst>
              </a:tr>
              <a:tr h="730283">
                <a:tc>
                  <a:txBody>
                    <a:bodyPr/>
                    <a:lstStyle/>
                    <a:p>
                      <a:pPr algn="ctr">
                        <a:lnSpc>
                          <a:spcPct val="150000"/>
                        </a:lnSpc>
                        <a:tabLst>
                          <a:tab pos="5080000" algn="r"/>
                        </a:tabLst>
                      </a:pPr>
                      <a:r>
                        <a:rPr lang="en-US" sz="2600">
                          <a:effectLst/>
                          <a:latin typeface="Cambria" panose="02040503050406030204" pitchFamily="18" charset="0"/>
                          <a:ea typeface="Cambria" panose="02040503050406030204" pitchFamily="18" charset="0"/>
                        </a:rPr>
                        <a:t>Sóng vô tuyến</a:t>
                      </a:r>
                      <a:endParaRPr lang="en-US" sz="260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dirty="0">
                          <a:effectLst/>
                          <a:latin typeface="Cambria" panose="02040503050406030204" pitchFamily="18" charset="0"/>
                          <a:ea typeface="Cambria" panose="02040503050406030204" pitchFamily="18" charset="0"/>
                        </a:rPr>
                        <a:t>1mm </a:t>
                      </a:r>
                      <a:r>
                        <a:rPr lang="en-US" sz="2600" dirty="0" err="1">
                          <a:effectLst/>
                          <a:latin typeface="Cambria" panose="02040503050406030204" pitchFamily="18" charset="0"/>
                          <a:ea typeface="Cambria" panose="02040503050406030204" pitchFamily="18" charset="0"/>
                        </a:rPr>
                        <a:t>đến</a:t>
                      </a:r>
                      <a:r>
                        <a:rPr lang="en-US" sz="2600" dirty="0">
                          <a:effectLst/>
                          <a:latin typeface="Cambria" panose="02040503050406030204" pitchFamily="18" charset="0"/>
                          <a:ea typeface="Cambria" panose="02040503050406030204" pitchFamily="18" charset="0"/>
                        </a:rPr>
                        <a:t> 100km</a:t>
                      </a:r>
                      <a:endParaRPr lang="en-US" sz="26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dirty="0">
                          <a:effectLst/>
                          <a:latin typeface="Cambria" panose="02040503050406030204" pitchFamily="18" charset="0"/>
                          <a:ea typeface="Cambria" panose="02040503050406030204" pitchFamily="18" charset="0"/>
                        </a:rPr>
                        <a:t>3.10</a:t>
                      </a:r>
                      <a:r>
                        <a:rPr lang="en-US" sz="2600" baseline="30000" dirty="0">
                          <a:effectLst/>
                          <a:latin typeface="Cambria" panose="02040503050406030204" pitchFamily="18" charset="0"/>
                          <a:ea typeface="Cambria" panose="02040503050406030204" pitchFamily="18" charset="0"/>
                        </a:rPr>
                        <a:t>3</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đến</a:t>
                      </a:r>
                      <a:r>
                        <a:rPr lang="en-US" sz="2600" dirty="0">
                          <a:effectLst/>
                          <a:latin typeface="Cambria" panose="02040503050406030204" pitchFamily="18" charset="0"/>
                          <a:ea typeface="Cambria" panose="02040503050406030204" pitchFamily="18" charset="0"/>
                        </a:rPr>
                        <a:t> 3.10</a:t>
                      </a:r>
                      <a:r>
                        <a:rPr lang="en-US" sz="2600" baseline="30000" dirty="0">
                          <a:effectLst/>
                          <a:latin typeface="Cambria" panose="02040503050406030204" pitchFamily="18" charset="0"/>
                          <a:ea typeface="Cambria" panose="02040503050406030204" pitchFamily="18" charset="0"/>
                        </a:rPr>
                        <a:t>11</a:t>
                      </a:r>
                      <a:endParaRPr lang="en-US" sz="26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dirty="0">
                          <a:effectLst/>
                          <a:latin typeface="Cambria" panose="02040503050406030204" pitchFamily="18" charset="0"/>
                          <a:ea typeface="Cambria" panose="02040503050406030204" pitchFamily="18" charset="0"/>
                        </a:rPr>
                        <a:t>2.10</a:t>
                      </a:r>
                      <a:r>
                        <a:rPr lang="en-US" sz="2600" baseline="30000" dirty="0">
                          <a:effectLst/>
                          <a:latin typeface="Cambria" panose="02040503050406030204" pitchFamily="18" charset="0"/>
                          <a:ea typeface="Cambria" panose="02040503050406030204" pitchFamily="18" charset="0"/>
                        </a:rPr>
                        <a:t>-30</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đến</a:t>
                      </a:r>
                      <a:r>
                        <a:rPr lang="en-US" sz="2600" dirty="0">
                          <a:effectLst/>
                          <a:latin typeface="Cambria" panose="02040503050406030204" pitchFamily="18" charset="0"/>
                          <a:ea typeface="Cambria" panose="02040503050406030204" pitchFamily="18" charset="0"/>
                        </a:rPr>
                        <a:t> 2.10</a:t>
                      </a:r>
                      <a:r>
                        <a:rPr lang="en-US" sz="2600" baseline="30000" dirty="0">
                          <a:effectLst/>
                          <a:latin typeface="Cambria" panose="02040503050406030204" pitchFamily="18" charset="0"/>
                          <a:ea typeface="Cambria" panose="02040503050406030204" pitchFamily="18" charset="0"/>
                        </a:rPr>
                        <a:t>-22</a:t>
                      </a:r>
                      <a:endParaRPr lang="en-US" sz="26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5692361"/>
                  </a:ext>
                </a:extLst>
              </a:tr>
              <a:tr h="730283">
                <a:tc>
                  <a:txBody>
                    <a:bodyPr/>
                    <a:lstStyle/>
                    <a:p>
                      <a:pPr algn="ctr">
                        <a:lnSpc>
                          <a:spcPct val="150000"/>
                        </a:lnSpc>
                        <a:tabLst>
                          <a:tab pos="5080000" algn="r"/>
                        </a:tabLst>
                      </a:pPr>
                      <a:r>
                        <a:rPr lang="en-US" sz="2600">
                          <a:effectLst/>
                          <a:latin typeface="Cambria" panose="02040503050406030204" pitchFamily="18" charset="0"/>
                          <a:ea typeface="Cambria" panose="02040503050406030204" pitchFamily="18" charset="0"/>
                        </a:rPr>
                        <a:t>Tia hồng ngoại</a:t>
                      </a:r>
                      <a:endParaRPr lang="en-US" sz="260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dirty="0">
                          <a:effectLst/>
                          <a:latin typeface="Cambria" panose="02040503050406030204" pitchFamily="18" charset="0"/>
                          <a:ea typeface="Cambria" panose="02040503050406030204" pitchFamily="18" charset="0"/>
                        </a:rPr>
                        <a:t>0,76  </a:t>
                      </a:r>
                      <a:r>
                        <a:rPr lang="en-US" sz="2600" dirty="0" err="1">
                          <a:effectLst/>
                          <a:latin typeface="Cambria" panose="02040503050406030204" pitchFamily="18" charset="0"/>
                          <a:ea typeface="Cambria" panose="02040503050406030204" pitchFamily="18" charset="0"/>
                        </a:rPr>
                        <a:t>đến</a:t>
                      </a:r>
                      <a:r>
                        <a:rPr lang="en-US" sz="2600" dirty="0">
                          <a:effectLst/>
                          <a:latin typeface="Cambria" panose="02040503050406030204" pitchFamily="18" charset="0"/>
                          <a:ea typeface="Cambria" panose="02040503050406030204" pitchFamily="18" charset="0"/>
                        </a:rPr>
                        <a:t> 1mm</a:t>
                      </a:r>
                      <a:endParaRPr lang="en-US" sz="26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dirty="0">
                          <a:effectLst/>
                          <a:latin typeface="Cambria" panose="02040503050406030204" pitchFamily="18" charset="0"/>
                          <a:ea typeface="Cambria" panose="02040503050406030204" pitchFamily="18" charset="0"/>
                        </a:rPr>
                        <a:t>3.10</a:t>
                      </a:r>
                      <a:r>
                        <a:rPr lang="en-US" sz="2600" baseline="30000" dirty="0">
                          <a:effectLst/>
                          <a:latin typeface="Cambria" panose="02040503050406030204" pitchFamily="18" charset="0"/>
                          <a:ea typeface="Cambria" panose="02040503050406030204" pitchFamily="18" charset="0"/>
                        </a:rPr>
                        <a:t>11</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đến</a:t>
                      </a:r>
                      <a:r>
                        <a:rPr lang="en-US" sz="2600" dirty="0">
                          <a:effectLst/>
                          <a:latin typeface="Cambria" panose="02040503050406030204" pitchFamily="18" charset="0"/>
                          <a:ea typeface="Cambria" panose="02040503050406030204" pitchFamily="18" charset="0"/>
                        </a:rPr>
                        <a:t> 3,9. 10</a:t>
                      </a:r>
                      <a:r>
                        <a:rPr lang="en-US" sz="2600" baseline="30000" dirty="0">
                          <a:effectLst/>
                          <a:latin typeface="Cambria" panose="02040503050406030204" pitchFamily="18" charset="0"/>
                          <a:ea typeface="Cambria" panose="02040503050406030204" pitchFamily="18" charset="0"/>
                        </a:rPr>
                        <a:t>14</a:t>
                      </a:r>
                      <a:endParaRPr lang="en-US" sz="26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a:effectLst/>
                          <a:latin typeface="Cambria" panose="02040503050406030204" pitchFamily="18" charset="0"/>
                          <a:ea typeface="Cambria" panose="02040503050406030204" pitchFamily="18" charset="0"/>
                        </a:rPr>
                        <a:t>2.10</a:t>
                      </a:r>
                      <a:r>
                        <a:rPr lang="en-US" sz="2600" baseline="30000">
                          <a:effectLst/>
                          <a:latin typeface="Cambria" panose="02040503050406030204" pitchFamily="18" charset="0"/>
                          <a:ea typeface="Cambria" panose="02040503050406030204" pitchFamily="18" charset="0"/>
                        </a:rPr>
                        <a:t>-22</a:t>
                      </a:r>
                      <a:r>
                        <a:rPr lang="en-US" sz="2600">
                          <a:effectLst/>
                          <a:latin typeface="Cambria" panose="02040503050406030204" pitchFamily="18" charset="0"/>
                          <a:ea typeface="Cambria" panose="02040503050406030204" pitchFamily="18" charset="0"/>
                        </a:rPr>
                        <a:t> đến 2,6.10</a:t>
                      </a:r>
                      <a:r>
                        <a:rPr lang="en-US" sz="2600" baseline="30000">
                          <a:effectLst/>
                          <a:latin typeface="Cambria" panose="02040503050406030204" pitchFamily="18" charset="0"/>
                          <a:ea typeface="Cambria" panose="02040503050406030204" pitchFamily="18" charset="0"/>
                        </a:rPr>
                        <a:t>-19</a:t>
                      </a:r>
                      <a:endParaRPr lang="en-US" sz="260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0438773"/>
                  </a:ext>
                </a:extLst>
              </a:tr>
              <a:tr h="730283">
                <a:tc>
                  <a:txBody>
                    <a:bodyPr/>
                    <a:lstStyle/>
                    <a:p>
                      <a:pPr algn="ctr">
                        <a:lnSpc>
                          <a:spcPct val="150000"/>
                        </a:lnSpc>
                        <a:tabLst>
                          <a:tab pos="5080000" algn="r"/>
                        </a:tabLst>
                      </a:pPr>
                      <a:r>
                        <a:rPr lang="en-US" sz="2600">
                          <a:effectLst/>
                          <a:latin typeface="Cambria" panose="02040503050406030204" pitchFamily="18" charset="0"/>
                          <a:ea typeface="Cambria" panose="02040503050406030204" pitchFamily="18" charset="0"/>
                        </a:rPr>
                        <a:t>Ánh sáng nhìn thấy</a:t>
                      </a:r>
                      <a:endParaRPr lang="en-US" sz="260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a:effectLst/>
                          <a:latin typeface="Cambria" panose="02040503050406030204" pitchFamily="18" charset="0"/>
                          <a:ea typeface="Cambria" panose="02040503050406030204" pitchFamily="18" charset="0"/>
                        </a:rPr>
                        <a:t>0,38  đến 0,76 </a:t>
                      </a:r>
                      <a:endParaRPr lang="en-US" sz="260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dirty="0">
                          <a:effectLst/>
                          <a:latin typeface="Cambria" panose="02040503050406030204" pitchFamily="18" charset="0"/>
                          <a:ea typeface="Cambria" panose="02040503050406030204" pitchFamily="18" charset="0"/>
                        </a:rPr>
                        <a:t>3,9. 10</a:t>
                      </a:r>
                      <a:r>
                        <a:rPr lang="en-US" sz="2600" baseline="30000" dirty="0">
                          <a:effectLst/>
                          <a:latin typeface="Cambria" panose="02040503050406030204" pitchFamily="18" charset="0"/>
                          <a:ea typeface="Cambria" panose="02040503050406030204" pitchFamily="18" charset="0"/>
                        </a:rPr>
                        <a:t>14</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đến</a:t>
                      </a:r>
                      <a:r>
                        <a:rPr lang="en-US" sz="2600" dirty="0">
                          <a:effectLst/>
                          <a:latin typeface="Cambria" panose="02040503050406030204" pitchFamily="18" charset="0"/>
                          <a:ea typeface="Cambria" panose="02040503050406030204" pitchFamily="18" charset="0"/>
                        </a:rPr>
                        <a:t> 7,9. 10</a:t>
                      </a:r>
                      <a:r>
                        <a:rPr lang="en-US" sz="2600" baseline="30000" dirty="0">
                          <a:effectLst/>
                          <a:latin typeface="Cambria" panose="02040503050406030204" pitchFamily="18" charset="0"/>
                          <a:ea typeface="Cambria" panose="02040503050406030204" pitchFamily="18" charset="0"/>
                        </a:rPr>
                        <a:t>14</a:t>
                      </a:r>
                      <a:endParaRPr lang="en-US" sz="26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a:effectLst/>
                          <a:latin typeface="Cambria" panose="02040503050406030204" pitchFamily="18" charset="0"/>
                          <a:ea typeface="Cambria" panose="02040503050406030204" pitchFamily="18" charset="0"/>
                        </a:rPr>
                        <a:t>2,6.10</a:t>
                      </a:r>
                      <a:r>
                        <a:rPr lang="en-US" sz="2600" baseline="30000">
                          <a:effectLst/>
                          <a:latin typeface="Cambria" panose="02040503050406030204" pitchFamily="18" charset="0"/>
                          <a:ea typeface="Cambria" panose="02040503050406030204" pitchFamily="18" charset="0"/>
                        </a:rPr>
                        <a:t>-19</a:t>
                      </a:r>
                      <a:r>
                        <a:rPr lang="en-US" sz="2600">
                          <a:effectLst/>
                          <a:latin typeface="Cambria" panose="02040503050406030204" pitchFamily="18" charset="0"/>
                          <a:ea typeface="Cambria" panose="02040503050406030204" pitchFamily="18" charset="0"/>
                        </a:rPr>
                        <a:t> đến 5,2.10</a:t>
                      </a:r>
                      <a:r>
                        <a:rPr lang="en-US" sz="2600" baseline="30000">
                          <a:effectLst/>
                          <a:latin typeface="Cambria" panose="02040503050406030204" pitchFamily="18" charset="0"/>
                          <a:ea typeface="Cambria" panose="02040503050406030204" pitchFamily="18" charset="0"/>
                        </a:rPr>
                        <a:t>-19</a:t>
                      </a:r>
                      <a:endParaRPr lang="en-US" sz="260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401412"/>
                  </a:ext>
                </a:extLst>
              </a:tr>
              <a:tr h="730283">
                <a:tc>
                  <a:txBody>
                    <a:bodyPr/>
                    <a:lstStyle/>
                    <a:p>
                      <a:pPr algn="ctr">
                        <a:lnSpc>
                          <a:spcPct val="150000"/>
                        </a:lnSpc>
                        <a:tabLst>
                          <a:tab pos="5080000" algn="r"/>
                        </a:tabLst>
                      </a:pPr>
                      <a:r>
                        <a:rPr lang="en-US" sz="2600">
                          <a:effectLst/>
                          <a:latin typeface="Cambria" panose="02040503050406030204" pitchFamily="18" charset="0"/>
                          <a:ea typeface="Cambria" panose="02040503050406030204" pitchFamily="18" charset="0"/>
                        </a:rPr>
                        <a:t>Tia tử ngoại</a:t>
                      </a:r>
                      <a:endParaRPr lang="en-US" sz="260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a:effectLst/>
                          <a:latin typeface="Cambria" panose="02040503050406030204" pitchFamily="18" charset="0"/>
                          <a:ea typeface="Cambria" panose="02040503050406030204" pitchFamily="18" charset="0"/>
                        </a:rPr>
                        <a:t>1nm đến 380nm</a:t>
                      </a:r>
                      <a:endParaRPr lang="en-US" sz="260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dirty="0">
                          <a:effectLst/>
                          <a:latin typeface="Cambria" panose="02040503050406030204" pitchFamily="18" charset="0"/>
                          <a:ea typeface="Cambria" panose="02040503050406030204" pitchFamily="18" charset="0"/>
                        </a:rPr>
                        <a:t>7,9. 10</a:t>
                      </a:r>
                      <a:r>
                        <a:rPr lang="en-US" sz="2600" baseline="30000" dirty="0">
                          <a:effectLst/>
                          <a:latin typeface="Cambria" panose="02040503050406030204" pitchFamily="18" charset="0"/>
                          <a:ea typeface="Cambria" panose="02040503050406030204" pitchFamily="18" charset="0"/>
                        </a:rPr>
                        <a:t>14</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đến</a:t>
                      </a:r>
                      <a:r>
                        <a:rPr lang="en-US" sz="2600" dirty="0">
                          <a:effectLst/>
                          <a:latin typeface="Cambria" panose="02040503050406030204" pitchFamily="18" charset="0"/>
                          <a:ea typeface="Cambria" panose="02040503050406030204" pitchFamily="18" charset="0"/>
                        </a:rPr>
                        <a:t> 3. 10</a:t>
                      </a:r>
                      <a:r>
                        <a:rPr lang="en-US" sz="2600" baseline="30000" dirty="0">
                          <a:effectLst/>
                          <a:latin typeface="Cambria" panose="02040503050406030204" pitchFamily="18" charset="0"/>
                          <a:ea typeface="Cambria" panose="02040503050406030204" pitchFamily="18" charset="0"/>
                        </a:rPr>
                        <a:t>17</a:t>
                      </a:r>
                      <a:endParaRPr lang="en-US" sz="26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dirty="0">
                          <a:effectLst/>
                          <a:latin typeface="Cambria" panose="02040503050406030204" pitchFamily="18" charset="0"/>
                          <a:ea typeface="Cambria" panose="02040503050406030204" pitchFamily="18" charset="0"/>
                        </a:rPr>
                        <a:t>5,2.10</a:t>
                      </a:r>
                      <a:r>
                        <a:rPr lang="en-US" sz="2600" baseline="30000" dirty="0">
                          <a:effectLst/>
                          <a:latin typeface="Cambria" panose="02040503050406030204" pitchFamily="18" charset="0"/>
                          <a:ea typeface="Cambria" panose="02040503050406030204" pitchFamily="18" charset="0"/>
                        </a:rPr>
                        <a:t>-19</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đến</a:t>
                      </a:r>
                      <a:r>
                        <a:rPr lang="en-US" sz="2600" dirty="0">
                          <a:effectLst/>
                          <a:latin typeface="Cambria" panose="02040503050406030204" pitchFamily="18" charset="0"/>
                          <a:ea typeface="Cambria" panose="02040503050406030204" pitchFamily="18" charset="0"/>
                        </a:rPr>
                        <a:t> 2.10</a:t>
                      </a:r>
                      <a:r>
                        <a:rPr lang="en-US" sz="2600" baseline="30000" dirty="0">
                          <a:effectLst/>
                          <a:latin typeface="Cambria" panose="02040503050406030204" pitchFamily="18" charset="0"/>
                          <a:ea typeface="Cambria" panose="02040503050406030204" pitchFamily="18" charset="0"/>
                        </a:rPr>
                        <a:t>-16</a:t>
                      </a:r>
                      <a:endParaRPr lang="en-US" sz="26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7134632"/>
                  </a:ext>
                </a:extLst>
              </a:tr>
              <a:tr h="730283">
                <a:tc>
                  <a:txBody>
                    <a:bodyPr/>
                    <a:lstStyle/>
                    <a:p>
                      <a:pPr algn="ctr">
                        <a:lnSpc>
                          <a:spcPct val="150000"/>
                        </a:lnSpc>
                        <a:tabLst>
                          <a:tab pos="5080000" algn="r"/>
                        </a:tabLst>
                      </a:pPr>
                      <a:r>
                        <a:rPr lang="en-US" sz="2600">
                          <a:effectLst/>
                          <a:latin typeface="Cambria" panose="02040503050406030204" pitchFamily="18" charset="0"/>
                          <a:ea typeface="Cambria" panose="02040503050406030204" pitchFamily="18" charset="0"/>
                        </a:rPr>
                        <a:t>Tia X</a:t>
                      </a:r>
                      <a:endParaRPr lang="en-US" sz="260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a:effectLst/>
                          <a:latin typeface="Cambria" panose="02040503050406030204" pitchFamily="18" charset="0"/>
                          <a:ea typeface="Cambria" panose="02040503050406030204" pitchFamily="18" charset="0"/>
                        </a:rPr>
                        <a:t>30pm đến 3nm</a:t>
                      </a:r>
                      <a:endParaRPr lang="en-US" sz="260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a:effectLst/>
                          <a:latin typeface="Cambria" panose="02040503050406030204" pitchFamily="18" charset="0"/>
                          <a:ea typeface="Cambria" panose="02040503050406030204" pitchFamily="18" charset="0"/>
                        </a:rPr>
                        <a:t>10</a:t>
                      </a:r>
                      <a:r>
                        <a:rPr lang="en-US" sz="2600" baseline="30000">
                          <a:effectLst/>
                          <a:latin typeface="Cambria" panose="02040503050406030204" pitchFamily="18" charset="0"/>
                          <a:ea typeface="Cambria" panose="02040503050406030204" pitchFamily="18" charset="0"/>
                        </a:rPr>
                        <a:t>17</a:t>
                      </a:r>
                      <a:r>
                        <a:rPr lang="en-US" sz="2600">
                          <a:effectLst/>
                          <a:latin typeface="Cambria" panose="02040503050406030204" pitchFamily="18" charset="0"/>
                          <a:ea typeface="Cambria" panose="02040503050406030204" pitchFamily="18" charset="0"/>
                        </a:rPr>
                        <a:t> đến 10</a:t>
                      </a:r>
                      <a:r>
                        <a:rPr lang="en-US" sz="2600" baseline="30000">
                          <a:effectLst/>
                          <a:latin typeface="Cambria" panose="02040503050406030204" pitchFamily="18" charset="0"/>
                          <a:ea typeface="Cambria" panose="02040503050406030204" pitchFamily="18" charset="0"/>
                        </a:rPr>
                        <a:t>19</a:t>
                      </a:r>
                      <a:endParaRPr lang="en-US" sz="260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dirty="0">
                          <a:effectLst/>
                          <a:latin typeface="Cambria" panose="02040503050406030204" pitchFamily="18" charset="0"/>
                          <a:ea typeface="Cambria" panose="02040503050406030204" pitchFamily="18" charset="0"/>
                        </a:rPr>
                        <a:t>6,6.10</a:t>
                      </a:r>
                      <a:r>
                        <a:rPr lang="en-US" sz="2600" baseline="30000" dirty="0">
                          <a:effectLst/>
                          <a:latin typeface="Cambria" panose="02040503050406030204" pitchFamily="18" charset="0"/>
                          <a:ea typeface="Cambria" panose="02040503050406030204" pitchFamily="18" charset="0"/>
                        </a:rPr>
                        <a:t>-17</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đến</a:t>
                      </a:r>
                      <a:r>
                        <a:rPr lang="en-US" sz="2600" dirty="0">
                          <a:effectLst/>
                          <a:latin typeface="Cambria" panose="02040503050406030204" pitchFamily="18" charset="0"/>
                          <a:ea typeface="Cambria" panose="02040503050406030204" pitchFamily="18" charset="0"/>
                        </a:rPr>
                        <a:t> 6,6.10</a:t>
                      </a:r>
                      <a:r>
                        <a:rPr lang="en-US" sz="2600" baseline="30000" dirty="0">
                          <a:effectLst/>
                          <a:latin typeface="Cambria" panose="02040503050406030204" pitchFamily="18" charset="0"/>
                          <a:ea typeface="Cambria" panose="02040503050406030204" pitchFamily="18" charset="0"/>
                        </a:rPr>
                        <a:t>-15</a:t>
                      </a:r>
                      <a:endParaRPr lang="en-US" sz="26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9965374"/>
                  </a:ext>
                </a:extLst>
              </a:tr>
              <a:tr h="730283">
                <a:tc>
                  <a:txBody>
                    <a:bodyPr/>
                    <a:lstStyle/>
                    <a:p>
                      <a:pPr algn="ctr">
                        <a:lnSpc>
                          <a:spcPct val="150000"/>
                        </a:lnSpc>
                        <a:tabLst>
                          <a:tab pos="5080000" algn="r"/>
                        </a:tabLst>
                      </a:pPr>
                      <a:r>
                        <a:rPr lang="en-US" sz="2600" dirty="0">
                          <a:effectLst/>
                          <a:latin typeface="Cambria" panose="02040503050406030204" pitchFamily="18" charset="0"/>
                          <a:ea typeface="Cambria" panose="02040503050406030204" pitchFamily="18" charset="0"/>
                        </a:rPr>
                        <a:t>Tia Gamma </a:t>
                      </a:r>
                      <a:endParaRPr lang="en-US" sz="26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dirty="0">
                          <a:effectLst/>
                          <a:latin typeface="Cambria" panose="02040503050406030204" pitchFamily="18" charset="0"/>
                          <a:ea typeface="Cambria" panose="02040503050406030204" pitchFamily="18" charset="0"/>
                        </a:rPr>
                        <a:t>10</a:t>
                      </a:r>
                      <a:r>
                        <a:rPr lang="en-US" sz="2600" baseline="30000" dirty="0">
                          <a:effectLst/>
                          <a:latin typeface="Cambria" panose="02040503050406030204" pitchFamily="18" charset="0"/>
                          <a:ea typeface="Cambria" panose="02040503050406030204" pitchFamily="18" charset="0"/>
                        </a:rPr>
                        <a:t>-3</a:t>
                      </a:r>
                      <a:r>
                        <a:rPr lang="en-US" sz="2600" dirty="0">
                          <a:effectLst/>
                          <a:latin typeface="Cambria" panose="02040503050406030204" pitchFamily="18" charset="0"/>
                          <a:ea typeface="Cambria" panose="02040503050406030204" pitchFamily="18" charset="0"/>
                        </a:rPr>
                        <a:t>nm </a:t>
                      </a:r>
                      <a:r>
                        <a:rPr lang="en-US" sz="2600" dirty="0" err="1">
                          <a:effectLst/>
                          <a:latin typeface="Cambria" panose="02040503050406030204" pitchFamily="18" charset="0"/>
                          <a:ea typeface="Cambria" panose="02040503050406030204" pitchFamily="18" charset="0"/>
                        </a:rPr>
                        <a:t>đến</a:t>
                      </a:r>
                      <a:r>
                        <a:rPr lang="en-US" sz="2600" dirty="0">
                          <a:effectLst/>
                          <a:latin typeface="Cambria" panose="02040503050406030204" pitchFamily="18" charset="0"/>
                          <a:ea typeface="Cambria" panose="02040503050406030204" pitchFamily="18" charset="0"/>
                        </a:rPr>
                        <a:t> 0,1 nm</a:t>
                      </a:r>
                      <a:endParaRPr lang="en-US" sz="26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a:effectLst/>
                          <a:latin typeface="Cambria" panose="02040503050406030204" pitchFamily="18" charset="0"/>
                          <a:ea typeface="Cambria" panose="02040503050406030204" pitchFamily="18" charset="0"/>
                        </a:rPr>
                        <a:t>3. 10</a:t>
                      </a:r>
                      <a:r>
                        <a:rPr lang="en-US" sz="2600" baseline="30000">
                          <a:effectLst/>
                          <a:latin typeface="Cambria" panose="02040503050406030204" pitchFamily="18" charset="0"/>
                          <a:ea typeface="Cambria" panose="02040503050406030204" pitchFamily="18" charset="0"/>
                        </a:rPr>
                        <a:t>18 </a:t>
                      </a:r>
                      <a:r>
                        <a:rPr lang="en-US" sz="2600">
                          <a:effectLst/>
                          <a:latin typeface="Cambria" panose="02040503050406030204" pitchFamily="18" charset="0"/>
                          <a:ea typeface="Cambria" panose="02040503050406030204" pitchFamily="18" charset="0"/>
                        </a:rPr>
                        <a:t> đến 3.10</a:t>
                      </a:r>
                      <a:r>
                        <a:rPr lang="en-US" sz="2600" baseline="30000">
                          <a:effectLst/>
                          <a:latin typeface="Cambria" panose="02040503050406030204" pitchFamily="18" charset="0"/>
                          <a:ea typeface="Cambria" panose="02040503050406030204" pitchFamily="18" charset="0"/>
                        </a:rPr>
                        <a:t>22</a:t>
                      </a:r>
                      <a:endParaRPr lang="en-US" sz="260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tabLst>
                          <a:tab pos="5080000" algn="r"/>
                        </a:tabLst>
                      </a:pPr>
                      <a:r>
                        <a:rPr lang="en-US" sz="2600" dirty="0">
                          <a:effectLst/>
                          <a:latin typeface="Cambria" panose="02040503050406030204" pitchFamily="18" charset="0"/>
                          <a:ea typeface="Cambria" panose="02040503050406030204" pitchFamily="18" charset="0"/>
                        </a:rPr>
                        <a:t>2.10</a:t>
                      </a:r>
                      <a:r>
                        <a:rPr lang="en-US" sz="2600" baseline="30000" dirty="0">
                          <a:effectLst/>
                          <a:latin typeface="Cambria" panose="02040503050406030204" pitchFamily="18" charset="0"/>
                          <a:ea typeface="Cambria" panose="02040503050406030204" pitchFamily="18" charset="0"/>
                        </a:rPr>
                        <a:t>-15 </a:t>
                      </a:r>
                      <a:r>
                        <a:rPr lang="en-US" sz="2600" dirty="0" err="1">
                          <a:effectLst/>
                          <a:latin typeface="Cambria" panose="02040503050406030204" pitchFamily="18" charset="0"/>
                          <a:ea typeface="Cambria" panose="02040503050406030204" pitchFamily="18" charset="0"/>
                        </a:rPr>
                        <a:t>đến</a:t>
                      </a:r>
                      <a:r>
                        <a:rPr lang="en-US" sz="2600" dirty="0">
                          <a:effectLst/>
                          <a:latin typeface="Cambria" panose="02040503050406030204" pitchFamily="18" charset="0"/>
                          <a:ea typeface="Cambria" panose="02040503050406030204" pitchFamily="18" charset="0"/>
                        </a:rPr>
                        <a:t> 2.10</a:t>
                      </a:r>
                      <a:r>
                        <a:rPr lang="en-US" sz="2600" baseline="30000" dirty="0">
                          <a:effectLst/>
                          <a:latin typeface="Cambria" panose="02040503050406030204" pitchFamily="18" charset="0"/>
                          <a:ea typeface="Cambria" panose="02040503050406030204" pitchFamily="18" charset="0"/>
                        </a:rPr>
                        <a:t>-11</a:t>
                      </a:r>
                      <a:endParaRPr lang="en-US" sz="2600" dirty="0">
                        <a:solidFill>
                          <a:srgbClr val="003300"/>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3454527"/>
                  </a:ext>
                </a:extLst>
              </a:tr>
            </a:tbl>
          </a:graphicData>
        </a:graphic>
      </p:graphicFrame>
      <p:sp>
        <p:nvSpPr>
          <p:cNvPr id="6" name="TextBox 5" descr="n252 Fb Thu Huong Pham">
            <a:extLst>
              <a:ext uri="{FF2B5EF4-FFF2-40B4-BE49-F238E27FC236}">
                <a16:creationId xmlns:a16="http://schemas.microsoft.com/office/drawing/2014/main" id="{7FF5A9BE-0F13-6950-4F67-17FCE6FBE9EE}"/>
              </a:ext>
            </a:extLst>
          </p:cNvPr>
          <p:cNvSpPr txBox="1"/>
          <p:nvPr/>
        </p:nvSpPr>
        <p:spPr>
          <a:xfrm>
            <a:off x="3267635" y="486439"/>
            <a:ext cx="10394577" cy="1077218"/>
          </a:xfrm>
          <a:prstGeom prst="rect">
            <a:avLst/>
          </a:prstGeom>
          <a:noFill/>
        </p:spPr>
        <p:txBody>
          <a:bodyPr wrap="square">
            <a:spAutoFit/>
          </a:bodyPr>
          <a:lstStyle/>
          <a:p>
            <a:pPr algn="ctr"/>
            <a:r>
              <a:rPr lang="en-US" sz="3200" b="1" dirty="0">
                <a:solidFill>
                  <a:srgbClr val="FF0000"/>
                </a:solidFill>
                <a:effectLst/>
                <a:latin typeface="Cambria" panose="02040503050406030204" pitchFamily="18" charset="0"/>
                <a:ea typeface="Cambria" panose="02040503050406030204" pitchFamily="18" charset="0"/>
                <a:cs typeface="Arial" panose="020B0604020202020204" pitchFamily="34" charset="0"/>
              </a:rPr>
              <a:t>Ư</a:t>
            </a:r>
            <a:r>
              <a:rPr lang="pt-BR" sz="3200" b="1" dirty="0">
                <a:solidFill>
                  <a:srgbClr val="FF0000"/>
                </a:solidFill>
                <a:effectLst/>
                <a:latin typeface="Cambria" panose="02040503050406030204" pitchFamily="18" charset="0"/>
                <a:ea typeface="Cambria" panose="02040503050406030204" pitchFamily="18" charset="0"/>
                <a:cs typeface="Arial" panose="020B0604020202020204" pitchFamily="34" charset="0"/>
              </a:rPr>
              <a:t>ớc lượng năng lượng của các bức xạ điện từ cơ bản trong thang sóng điện từ</a:t>
            </a:r>
            <a:endParaRPr lang="en-US" sz="3200" b="1" dirty="0">
              <a:solidFill>
                <a:srgbClr val="FF000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848376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7132</TotalTime>
  <Words>2144</Words>
  <Application>Microsoft Office PowerPoint</Application>
  <PresentationFormat>Custom</PresentationFormat>
  <Paragraphs>204</Paragraphs>
  <Slides>23</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Arial (Body)</vt:lpstr>
      <vt:lpstr>Calibri</vt:lpstr>
      <vt:lpstr>Calibri Light</vt:lpstr>
      <vt:lpstr>Cambria</vt:lpstr>
      <vt:lpstr>Cambria Math</vt:lpstr>
      <vt:lpstr>Symbol</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Administrator</cp:lastModifiedBy>
  <cp:revision>161</cp:revision>
  <dcterms:created xsi:type="dcterms:W3CDTF">2024-05-05T17:14:32Z</dcterms:created>
  <dcterms:modified xsi:type="dcterms:W3CDTF">2026-03-31T13:29:38Z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2024-08-19T12:45:21Z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5921db0d-cb74-4eba-8426-e8ab089e7823</vt:lpwstr>
  </property>
  <property fmtid="{D5CDD505-2E9C-101B-9397-08002B2CF9AE}" pid="7" name="MSIP_Label_defa4170-0d19-0005-0004-bc88714345d2_ActionId">
    <vt:lpwstr>5e56246f-3a6c-4cd4-8575-05f8cecef1eb</vt:lpwstr>
  </property>
  <property fmtid="{D5CDD505-2E9C-101B-9397-08002B2CF9AE}" pid="8" name="MSIP_Label_defa4170-0d19-0005-0004-bc88714345d2_ContentBits">
    <vt:lpwstr>0</vt:lpwstr>
  </property>
</Properties>
</file>