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80" r:id="rId3"/>
    <p:sldId id="523" r:id="rId4"/>
    <p:sldId id="1258" r:id="rId5"/>
    <p:sldId id="1234" r:id="rId6"/>
    <p:sldId id="1235" r:id="rId7"/>
    <p:sldId id="1245" r:id="rId8"/>
    <p:sldId id="1246" r:id="rId9"/>
    <p:sldId id="1247" r:id="rId10"/>
    <p:sldId id="1248" r:id="rId11"/>
    <p:sldId id="1249" r:id="rId12"/>
    <p:sldId id="1242" r:id="rId13"/>
    <p:sldId id="256" r:id="rId14"/>
    <p:sldId id="314" r:id="rId15"/>
    <p:sldId id="1250" r:id="rId16"/>
    <p:sldId id="316" r:id="rId17"/>
    <p:sldId id="318" r:id="rId18"/>
    <p:sldId id="320" r:id="rId19"/>
    <p:sldId id="1240" r:id="rId20"/>
    <p:sldId id="272" r:id="rId21"/>
    <p:sldId id="1254" r:id="rId22"/>
    <p:sldId id="1255" r:id="rId23"/>
    <p:sldId id="1251" r:id="rId24"/>
    <p:sldId id="298" r:id="rId25"/>
    <p:sldId id="1252" r:id="rId26"/>
    <p:sldId id="1253" r:id="rId27"/>
    <p:sldId id="1243" r:id="rId28"/>
    <p:sldId id="1230"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66"/>
    <a:srgbClr val="FFF2D9"/>
    <a:srgbClr val="000066"/>
    <a:srgbClr val="DEC8EE"/>
    <a:srgbClr val="C9A6E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F9B72-9AB8-473C-900C-51117B79CC79}" type="datetimeFigureOut">
              <a:rPr lang="vi-VN" smtClean="0"/>
              <a:t>31/03/2026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F291A-5F9C-4BF0-A390-B925AF23B162}" type="slidenum">
              <a:rPr lang="vi-VN" smtClean="0"/>
              <a:t>‹#›</a:t>
            </a:fld>
            <a:endParaRPr lang="vi-VN"/>
          </a:p>
        </p:txBody>
      </p:sp>
    </p:spTree>
    <p:extLst>
      <p:ext uri="{BB962C8B-B14F-4D97-AF65-F5344CB8AC3E}">
        <p14:creationId xmlns:p14="http://schemas.microsoft.com/office/powerpoint/2010/main" val="286144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74.e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0F291A-5F9C-4BF0-A390-B925AF23B162}" type="slidenum">
              <a:rPr lang="vi-VN" smtClean="0"/>
              <a:t>2</a:t>
            </a:fld>
            <a:endParaRPr lang="vi-VN"/>
          </a:p>
        </p:txBody>
      </p:sp>
    </p:spTree>
    <p:extLst>
      <p:ext uri="{BB962C8B-B14F-4D97-AF65-F5344CB8AC3E}">
        <p14:creationId xmlns:p14="http://schemas.microsoft.com/office/powerpoint/2010/main" val="141618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5D30984-84A0-473A-8159-4B71C36D29F9}" type="slidenum">
              <a:rPr lang="vi-VN" smtClean="0"/>
              <a:t>18</a:t>
            </a:fld>
            <a:endParaRPr lang="vi-VN"/>
          </a:p>
        </p:txBody>
      </p:sp>
    </p:spTree>
    <p:extLst>
      <p:ext uri="{BB962C8B-B14F-4D97-AF65-F5344CB8AC3E}">
        <p14:creationId xmlns:p14="http://schemas.microsoft.com/office/powerpoint/2010/main" val="57686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23598-DFBA-44C4-9C5F-BE613D4B7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79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20F3A5-C441-4096-B885-4C100A05CEDA}" type="slidenum">
              <a:rPr lang="en-US" smtClean="0"/>
              <a:t>6</a:t>
            </a:fld>
            <a:endParaRPr lang="en-US"/>
          </a:p>
        </p:txBody>
      </p:sp>
    </p:spTree>
    <p:extLst>
      <p:ext uri="{BB962C8B-B14F-4D97-AF65-F5344CB8AC3E}">
        <p14:creationId xmlns:p14="http://schemas.microsoft.com/office/powerpoint/2010/main" val="155900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20F3A5-C441-4096-B885-4C100A05CEDA}" type="slidenum">
              <a:rPr lang="en-US" smtClean="0"/>
              <a:t>7</a:t>
            </a:fld>
            <a:endParaRPr lang="en-US"/>
          </a:p>
        </p:txBody>
      </p:sp>
    </p:spTree>
    <p:extLst>
      <p:ext uri="{BB962C8B-B14F-4D97-AF65-F5344CB8AC3E}">
        <p14:creationId xmlns:p14="http://schemas.microsoft.com/office/powerpoint/2010/main" val="202796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20F3A5-C441-4096-B885-4C100A05CEDA}" type="slidenum">
              <a:rPr lang="en-US" smtClean="0"/>
              <a:t>8</a:t>
            </a:fld>
            <a:endParaRPr lang="en-US"/>
          </a:p>
        </p:txBody>
      </p:sp>
    </p:spTree>
    <p:extLst>
      <p:ext uri="{BB962C8B-B14F-4D97-AF65-F5344CB8AC3E}">
        <p14:creationId xmlns:p14="http://schemas.microsoft.com/office/powerpoint/2010/main" val="123972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20F3A5-C441-4096-B885-4C100A05CEDA}" type="slidenum">
              <a:rPr lang="en-US" smtClean="0"/>
              <a:t>9</a:t>
            </a:fld>
            <a:endParaRPr lang="en-US"/>
          </a:p>
        </p:txBody>
      </p:sp>
    </p:spTree>
    <p:extLst>
      <p:ext uri="{BB962C8B-B14F-4D97-AF65-F5344CB8AC3E}">
        <p14:creationId xmlns:p14="http://schemas.microsoft.com/office/powerpoint/2010/main" val="164481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20F3A5-C441-4096-B885-4C100A05CEDA}" type="slidenum">
              <a:rPr lang="en-US" smtClean="0"/>
              <a:t>10</a:t>
            </a:fld>
            <a:endParaRPr lang="en-US"/>
          </a:p>
        </p:txBody>
      </p:sp>
    </p:spTree>
    <p:extLst>
      <p:ext uri="{BB962C8B-B14F-4D97-AF65-F5344CB8AC3E}">
        <p14:creationId xmlns:p14="http://schemas.microsoft.com/office/powerpoint/2010/main" val="106270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5D30984-84A0-473A-8159-4B71C36D29F9}" type="slidenum">
              <a:rPr lang="vi-VN" smtClean="0"/>
              <a:t>11</a:t>
            </a:fld>
            <a:endParaRPr lang="vi-VN"/>
          </a:p>
        </p:txBody>
      </p:sp>
    </p:spTree>
    <p:extLst>
      <p:ext uri="{BB962C8B-B14F-4D97-AF65-F5344CB8AC3E}">
        <p14:creationId xmlns:p14="http://schemas.microsoft.com/office/powerpoint/2010/main" val="42389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0F291A-5F9C-4BF0-A390-B925AF23B162}" type="slidenum">
              <a:rPr lang="vi-VN" smtClean="0"/>
              <a:t>15</a:t>
            </a:fld>
            <a:endParaRPr lang="vi-VN"/>
          </a:p>
        </p:txBody>
      </p:sp>
      <p:graphicFrame>
        <p:nvGraphicFramePr>
          <p:cNvPr id="5" name="Object 4">
            <a:extLst>
              <a:ext uri="{FF2B5EF4-FFF2-40B4-BE49-F238E27FC236}">
                <a16:creationId xmlns:a16="http://schemas.microsoft.com/office/drawing/2014/main" id="{291FAB9E-6F91-C19E-9CEC-62D420400630}"/>
              </a:ext>
            </a:extLst>
          </p:cNvPr>
          <p:cNvGraphicFramePr>
            <a:graphicFrameLocks noChangeAspect="1"/>
          </p:cNvGraphicFramePr>
          <p:nvPr>
            <p:extLst>
              <p:ext uri="{D42A27DB-BD31-4B8C-83A1-F6EECF244321}">
                <p14:modId xmlns:p14="http://schemas.microsoft.com/office/powerpoint/2010/main" val="556139377"/>
              </p:ext>
            </p:extLst>
          </p:nvPr>
        </p:nvGraphicFramePr>
        <p:xfrm>
          <a:off x="1712913" y="4319588"/>
          <a:ext cx="3430587" cy="504825"/>
        </p:xfrm>
        <a:graphic>
          <a:graphicData uri="http://schemas.openxmlformats.org/presentationml/2006/ole">
            <mc:AlternateContent xmlns:mc="http://schemas.openxmlformats.org/markup-compatibility/2006">
              <mc:Choice xmlns:v="urn:schemas-microsoft-com:vml" Requires="v">
                <p:oleObj name="Equation" r:id="rId3" imgW="3429811" imgH="505227" progId="Equation.DSMT4">
                  <p:embed/>
                </p:oleObj>
              </mc:Choice>
              <mc:Fallback>
                <p:oleObj name="Equation" r:id="rId3" imgW="3429811" imgH="505227" progId="Equation.DSMT4">
                  <p:embed/>
                  <p:pic>
                    <p:nvPicPr>
                      <p:cNvPr id="0" name=""/>
                      <p:cNvPicPr/>
                      <p:nvPr/>
                    </p:nvPicPr>
                    <p:blipFill>
                      <a:blip r:embed="rId4"/>
                      <a:stretch>
                        <a:fillRect/>
                      </a:stretch>
                    </p:blipFill>
                    <p:spPr>
                      <a:xfrm>
                        <a:off x="1712913" y="4319588"/>
                        <a:ext cx="3430587" cy="504825"/>
                      </a:xfrm>
                      <a:prstGeom prst="rect">
                        <a:avLst/>
                      </a:prstGeom>
                    </p:spPr>
                  </p:pic>
                </p:oleObj>
              </mc:Fallback>
            </mc:AlternateContent>
          </a:graphicData>
        </a:graphic>
      </p:graphicFrame>
    </p:spTree>
    <p:extLst>
      <p:ext uri="{BB962C8B-B14F-4D97-AF65-F5344CB8AC3E}">
        <p14:creationId xmlns:p14="http://schemas.microsoft.com/office/powerpoint/2010/main" val="403709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pptmon.com/" TargetMode="Externa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hyperlink" Target="http://pptmon.com/" TargetMode="External"/><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hyperlink" Target="http://www.pptmon.com/"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AAF6-63E3-6666-272A-4D32A0ED7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441D91B-40A3-BF4A-2EBD-D0E8713E5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6263BE-7721-D175-7271-69713A109A7D}"/>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68CFB8D6-8E7E-25FA-AAFE-29E24682D25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776187-4FAD-9DF0-A646-B4B60F3532DD}"/>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21660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4219-5B65-BC31-5A42-86BBC8E2257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7110AD-FD2D-F8A3-C449-3AAF732B37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CD9F90-0CE3-D87E-E1E0-B9B6183A221A}"/>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55B2A248-F5D4-24C2-E23D-CC7CC8C815A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05F108F-83AC-2B74-97B9-1C47CD6B48AE}"/>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356856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D8C52-DE6E-7FA8-A672-96EBD6C565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5DEDAA1-BDE9-8F3F-7AF5-A43D3CE4DD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54DEA0-188E-AAD5-3748-772DC0E48881}"/>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5694F984-A34F-265B-2547-7078AF2A1A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A3A140-065F-86D4-6229-13B63CE6ABC3}"/>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885204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pic>
        <p:nvPicPr>
          <p:cNvPr id="9" name="그래픽 8"/>
          <p:cNvPicPr>
            <a:picLocks noChangeAspect="1"/>
          </p:cNvPicPr>
          <p:nvPr userDrawn="1"/>
        </p:nvPicPr>
        <p:blipFill rotWithShape="1">
          <a:blip>
            <a:extLst>
              <a:ext uri="{96DAC541-7B7A-43D3-8B79-37D633B846F1}">
                <asvg:svgBlip xmlns:asvg="http://schemas.microsoft.com/office/drawing/2016/SVG/main" r:embed="rId2"/>
              </a:ext>
            </a:extLst>
          </a:blip>
          <a:srcRect b="68370"/>
          <a:stretch>
            <a:fillRect/>
          </a:stretch>
        </p:blipFill>
        <p:spPr>
          <a:xfrm>
            <a:off x="3327738" y="5494261"/>
            <a:ext cx="5536527" cy="1363739"/>
          </a:xfrm>
          <a:prstGeom prst="rect">
            <a:avLst/>
          </a:prstGeom>
        </p:spPr>
      </p:pic>
      <p:pic>
        <p:nvPicPr>
          <p:cNvPr id="5" name="그래픽 4"/>
          <p:cNvPicPr>
            <a:picLocks noChangeAspect="1"/>
          </p:cNvPicPr>
          <p:nvPr userDrawn="1"/>
        </p:nvPicPr>
        <p:blipFill rotWithShape="1">
          <a:blip>
            <a:extLst>
              <a:ext uri="{96DAC541-7B7A-43D3-8B79-37D633B846F1}">
                <asvg:svgBlip xmlns:asvg="http://schemas.microsoft.com/office/drawing/2016/SVG/main" r:embed="rId3"/>
              </a:ext>
            </a:extLst>
          </a:blip>
          <a:srcRect b="64726"/>
          <a:stretch>
            <a:fillRect/>
          </a:stretch>
        </p:blipFill>
        <p:spPr>
          <a:xfrm>
            <a:off x="7432821" y="5626100"/>
            <a:ext cx="2874252" cy="1231901"/>
          </a:xfrm>
          <a:prstGeom prst="rect">
            <a:avLst/>
          </a:prstGeom>
        </p:spPr>
      </p:pic>
      <p:pic>
        <p:nvPicPr>
          <p:cNvPr id="6" name="그래픽 5"/>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321265" y="4610101"/>
            <a:ext cx="2870283" cy="2247900"/>
          </a:xfrm>
          <a:prstGeom prst="rect">
            <a:avLst/>
          </a:prstGeom>
        </p:spPr>
      </p:pic>
      <p:pic>
        <p:nvPicPr>
          <p:cNvPr id="35" name="그래픽 34"/>
          <p:cNvPicPr>
            <a:picLocks noChangeAspect="1"/>
          </p:cNvPicPr>
          <p:nvPr userDrawn="1"/>
        </p:nvPicPr>
        <p:blipFill rotWithShape="1">
          <a:blip>
            <a:extLst>
              <a:ext uri="{96DAC541-7B7A-43D3-8B79-37D633B846F1}">
                <asvg:svgBlip xmlns:asvg="http://schemas.microsoft.com/office/drawing/2016/SVG/main" r:embed="rId3"/>
              </a:ext>
            </a:extLst>
          </a:blip>
          <a:srcRect b="64726"/>
          <a:stretch>
            <a:fillRect/>
          </a:stretch>
        </p:blipFill>
        <p:spPr>
          <a:xfrm flipH="1">
            <a:off x="1888627" y="5626100"/>
            <a:ext cx="2874252" cy="1231901"/>
          </a:xfrm>
          <a:prstGeom prst="rect">
            <a:avLst/>
          </a:prstGeom>
        </p:spPr>
      </p:pic>
      <p:pic>
        <p:nvPicPr>
          <p:cNvPr id="36" name="그래픽 35"/>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flipH="1">
            <a:off x="4151" y="4610101"/>
            <a:ext cx="2870283" cy="2247900"/>
          </a:xfrm>
          <a:prstGeom prst="rect">
            <a:avLst/>
          </a:prstGeom>
        </p:spPr>
      </p:pic>
      <p:pic>
        <p:nvPicPr>
          <p:cNvPr id="12" name="그래픽 11"/>
          <p:cNvPicPr>
            <a:picLocks noChangeAspect="1"/>
          </p:cNvPicPr>
          <p:nvPr userDrawn="1"/>
        </p:nvPicPr>
        <p:blipFill rotWithShape="1">
          <a:blip>
            <a:extLst>
              <a:ext uri="{96DAC541-7B7A-43D3-8B79-37D633B846F1}">
                <asvg:svgBlip xmlns:asvg="http://schemas.microsoft.com/office/drawing/2016/SVG/main" r:embed="rId5"/>
              </a:ext>
            </a:extLst>
          </a:blip>
          <a:srcRect b="39116"/>
          <a:stretch>
            <a:fillRect/>
          </a:stretch>
        </p:blipFill>
        <p:spPr>
          <a:xfrm>
            <a:off x="6722179" y="5971381"/>
            <a:ext cx="1121895" cy="886619"/>
          </a:xfrm>
          <a:prstGeom prst="rect">
            <a:avLst/>
          </a:prstGeom>
        </p:spPr>
      </p:pic>
      <p:pic>
        <p:nvPicPr>
          <p:cNvPr id="13" name="그래픽 12"/>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030940" y="5384191"/>
            <a:ext cx="970355" cy="970356"/>
          </a:xfrm>
          <a:prstGeom prst="rect">
            <a:avLst/>
          </a:prstGeom>
        </p:spPr>
      </p:pic>
      <p:sp>
        <p:nvSpPr>
          <p:cNvPr id="15" name="타원 14"/>
          <p:cNvSpPr/>
          <p:nvPr userDrawn="1"/>
        </p:nvSpPr>
        <p:spPr>
          <a:xfrm>
            <a:off x="10733826" y="6030230"/>
            <a:ext cx="375623" cy="375623"/>
          </a:xfrm>
          <a:prstGeom prst="ellipse">
            <a:avLst/>
          </a:prstGeom>
          <a:solidFill>
            <a:srgbClr val="FFC248"/>
          </a:solidFill>
          <a:ln w="9525" cap="flat">
            <a:noFill/>
            <a:prstDash val="solid"/>
            <a:miter/>
          </a:ln>
        </p:spPr>
        <p:txBody>
          <a:bodyPr rtlCol="0" anchor="ctr"/>
          <a:lstStyle/>
          <a:p>
            <a:pPr algn="l"/>
            <a:endParaRPr lang="ko-KR" altLang="en-US" sz="1400"/>
          </a:p>
        </p:txBody>
      </p:sp>
      <p:pic>
        <p:nvPicPr>
          <p:cNvPr id="22" name="그래픽 21"/>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284744" y="5443462"/>
            <a:ext cx="423056" cy="477725"/>
          </a:xfrm>
          <a:prstGeom prst="rect">
            <a:avLst/>
          </a:prstGeom>
        </p:spPr>
      </p:pic>
      <p:grpSp>
        <p:nvGrpSpPr>
          <p:cNvPr id="33" name="그룹 32"/>
          <p:cNvGrpSpPr/>
          <p:nvPr userDrawn="1"/>
        </p:nvGrpSpPr>
        <p:grpSpPr>
          <a:xfrm>
            <a:off x="2" y="0"/>
            <a:ext cx="3822700" cy="1539357"/>
            <a:chOff x="1" y="0"/>
            <a:chExt cx="3822700" cy="1539357"/>
          </a:xfrm>
        </p:grpSpPr>
        <p:pic>
          <p:nvPicPr>
            <p:cNvPr id="26" name="그래픽 25"/>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flipV="1">
              <a:off x="707828" y="0"/>
              <a:ext cx="3114873" cy="831666"/>
            </a:xfrm>
            <a:prstGeom prst="rect">
              <a:avLst/>
            </a:prstGeom>
          </p:spPr>
        </p:pic>
        <p:pic>
          <p:nvPicPr>
            <p:cNvPr id="25" name="그래픽 24"/>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flipV="1">
              <a:off x="1" y="0"/>
              <a:ext cx="1916448" cy="1539357"/>
            </a:xfrm>
            <a:prstGeom prst="rect">
              <a:avLst/>
            </a:prstGeom>
          </p:spPr>
        </p:pic>
      </p:grpSp>
      <p:pic>
        <p:nvPicPr>
          <p:cNvPr id="62" name="그래픽 61"/>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flipH="1" flipV="1">
            <a:off x="8365150" y="0"/>
            <a:ext cx="3114873" cy="831667"/>
          </a:xfrm>
          <a:prstGeom prst="rect">
            <a:avLst/>
          </a:prstGeom>
        </p:spPr>
      </p:pic>
      <p:pic>
        <p:nvPicPr>
          <p:cNvPr id="63" name="그래픽 62"/>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flipH="1" flipV="1">
            <a:off x="10271401" y="0"/>
            <a:ext cx="1916448" cy="1539357"/>
          </a:xfrm>
          <a:prstGeom prst="rect">
            <a:avLst/>
          </a:prstGeom>
        </p:spPr>
      </p:pic>
      <p:pic>
        <p:nvPicPr>
          <p:cNvPr id="80" name="그래픽 79"/>
          <p:cNvPicPr>
            <a:picLocks noChangeAspect="1"/>
          </p:cNvPicPr>
          <p:nvPr userDrawn="1"/>
        </p:nvPicPr>
        <p:blipFill rotWithShape="1">
          <a:blip>
            <a:extLst>
              <a:ext uri="{96DAC541-7B7A-43D3-8B79-37D633B846F1}">
                <asvg:svgBlip xmlns:asvg="http://schemas.microsoft.com/office/drawing/2016/SVG/main" r:embed="rId10"/>
              </a:ext>
            </a:extLst>
          </a:blip>
          <a:srcRect t="17516"/>
          <a:stretch>
            <a:fillRect/>
          </a:stretch>
        </p:blipFill>
        <p:spPr>
          <a:xfrm>
            <a:off x="2803115" y="1"/>
            <a:ext cx="790339" cy="846180"/>
          </a:xfrm>
          <a:prstGeom prst="rect">
            <a:avLst/>
          </a:prstGeom>
        </p:spPr>
      </p:pic>
      <p:sp>
        <p:nvSpPr>
          <p:cNvPr id="43" name="타원 42"/>
          <p:cNvSpPr/>
          <p:nvPr userDrawn="1"/>
        </p:nvSpPr>
        <p:spPr>
          <a:xfrm>
            <a:off x="10474171" y="545945"/>
            <a:ext cx="447467" cy="447467"/>
          </a:xfrm>
          <a:prstGeom prst="ellipse">
            <a:avLst/>
          </a:prstGeom>
          <a:solidFill>
            <a:srgbClr val="83E4DD"/>
          </a:solidFill>
          <a:ln w="9525" cap="flat">
            <a:noFill/>
            <a:prstDash val="solid"/>
            <a:miter/>
          </a:ln>
        </p:spPr>
        <p:txBody>
          <a:bodyPr rtlCol="0" anchor="ctr"/>
          <a:lstStyle/>
          <a:p>
            <a:pPr algn="l"/>
            <a:endParaRPr lang="ko-KR" altLang="en-US" sz="1400"/>
          </a:p>
        </p:txBody>
      </p:sp>
      <p:sp>
        <p:nvSpPr>
          <p:cNvPr id="85" name="원형: 비어 있음 84"/>
          <p:cNvSpPr/>
          <p:nvPr userDrawn="1"/>
        </p:nvSpPr>
        <p:spPr>
          <a:xfrm>
            <a:off x="714811" y="6088396"/>
            <a:ext cx="447467" cy="447467"/>
          </a:xfrm>
          <a:prstGeom prst="donut">
            <a:avLst/>
          </a:prstGeom>
          <a:solidFill>
            <a:srgbClr val="2C5BDD"/>
          </a:solidFill>
          <a:ln w="9525" cap="flat">
            <a:noFill/>
            <a:prstDash val="solid"/>
            <a:miter/>
          </a:ln>
        </p:spPr>
        <p:txBody>
          <a:bodyPr rtlCol="0" anchor="ctr"/>
          <a:lstStyle/>
          <a:p>
            <a:pPr algn="l"/>
            <a:endParaRPr lang="ko-KR" altLang="en-US" sz="1400"/>
          </a:p>
        </p:txBody>
      </p:sp>
      <p:pic>
        <p:nvPicPr>
          <p:cNvPr id="21" name="Graphic 3">
            <a:hlinkClick r:id="rId11"/>
          </p:cNvPr>
          <p:cNvPicPr>
            <a:picLocks noChangeAspect="1"/>
          </p:cNvPicPr>
          <p:nvPr userDrawn="1"/>
        </p:nvPicPr>
        <p:blipFill rotWithShape="1">
          <a:blip>
            <a:extLst>
              <a:ext uri="{96DAC541-7B7A-43D3-8B79-37D633B846F1}">
                <asvg:svgBlip xmlns:asvg="http://schemas.microsoft.com/office/drawing/2016/SVG/main" r:embed="rId12"/>
              </a:ext>
            </a:extLst>
          </a:blip>
          <a:srcRect l="29909"/>
          <a:stretch>
            <a:fillRect/>
          </a:stretch>
        </p:blipFill>
        <p:spPr>
          <a:xfrm>
            <a:off x="6024564" y="7063925"/>
            <a:ext cx="1732461" cy="190500"/>
          </a:xfrm>
          <a:prstGeom prst="rect">
            <a:avLst/>
          </a:prstGeom>
        </p:spPr>
      </p:pic>
      <p:sp>
        <p:nvSpPr>
          <p:cNvPr id="24" name="TextBox 23">
            <a:hlinkClick r:id="rId13"/>
          </p:cNvPr>
          <p:cNvSpPr txBox="1"/>
          <p:nvPr userDrawn="1"/>
        </p:nvSpPr>
        <p:spPr>
          <a:xfrm>
            <a:off x="4434978" y="706392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62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895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734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3314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4368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247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856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014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9FDBE-A0EB-E306-21DC-59E7E8452C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D7717DA-CE12-A3F9-830A-921E349DE6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9912D99-0CD2-9108-FEFD-09C044462E16}"/>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E6E808F8-29EF-F466-E468-218BF0625D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E54129-BCBC-2498-F958-FE79E296CF66}"/>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1020560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22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09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024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44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06E3-5136-3328-05AD-0F6BD0DE4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8E90F0D-CDAA-2B19-53CB-82DBB7235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745A6A-0D3D-B01D-73C3-12FA5BAD66B1}"/>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6F6D80DE-1AD1-8F68-BA6D-EE6F9CD854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6DAFEE-29C0-3708-0DEF-99E48C562E12}"/>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267795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1716-DB13-B2BB-C9E1-F319E8733B6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36DBFE9-BB31-A973-98FF-E15066FA0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EB550C6-F353-5AA4-34FF-63EBCD1354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60969EA-00CF-6450-D1C6-A97BB980A139}"/>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6" name="Footer Placeholder 5">
            <a:extLst>
              <a:ext uri="{FF2B5EF4-FFF2-40B4-BE49-F238E27FC236}">
                <a16:creationId xmlns:a16="http://schemas.microsoft.com/office/drawing/2014/main" id="{918CA4D5-636F-36CA-A3DE-3880F9CEEF6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B3C9289-01CC-B02C-F5EB-36EC37C133E7}"/>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116735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423F-A776-1910-5453-9CFF97C961C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2680BF-2F0B-F018-B613-7B2C8E91A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AC503-BEF2-4A36-41C0-CB7E6AA96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0ADD7CB-CD42-604D-8B62-0582B179C8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66FB8-281D-A4A5-0936-E649AB3C86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58AC827-8BC9-C928-00D5-2B1AB99CB004}"/>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8" name="Footer Placeholder 7">
            <a:extLst>
              <a:ext uri="{FF2B5EF4-FFF2-40B4-BE49-F238E27FC236}">
                <a16:creationId xmlns:a16="http://schemas.microsoft.com/office/drawing/2014/main" id="{28098858-2278-9225-58FE-1F0797C26B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4ACF98C-47FC-ABFE-733A-096C75E7CB90}"/>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389146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4014-FD3F-D036-24C1-2BC9C1DF580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A85565B-D962-5A54-25D9-C3052D369867}"/>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4" name="Footer Placeholder 3">
            <a:extLst>
              <a:ext uri="{FF2B5EF4-FFF2-40B4-BE49-F238E27FC236}">
                <a16:creationId xmlns:a16="http://schemas.microsoft.com/office/drawing/2014/main" id="{677158CC-D5CF-D616-0FB5-19C9FAAE874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034A893-06FF-4550-06C9-FF37CC99514E}"/>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11048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25FEF-02D6-6098-5CC9-D11D3B82C478}"/>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3" name="Footer Placeholder 2">
            <a:extLst>
              <a:ext uri="{FF2B5EF4-FFF2-40B4-BE49-F238E27FC236}">
                <a16:creationId xmlns:a16="http://schemas.microsoft.com/office/drawing/2014/main" id="{E689654F-3CA8-E62C-228F-808BDB2142F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B0A3455-664A-A234-F628-95D94B7A67EE}"/>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87930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16CA-C20C-6F12-7AF4-127201048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6127DE0-D0B7-7A84-C587-5FD2575D4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A58273F-13D3-32C3-EE5B-FBE6095D5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71F63-A593-281D-D170-A455A1DAA27C}"/>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6" name="Footer Placeholder 5">
            <a:extLst>
              <a:ext uri="{FF2B5EF4-FFF2-40B4-BE49-F238E27FC236}">
                <a16:creationId xmlns:a16="http://schemas.microsoft.com/office/drawing/2014/main" id="{2BFD5B60-79DC-720E-D711-0E98E121375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44094B2-63A9-A225-E1D3-1190D20DD8A0}"/>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226671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B3B3-D10A-26F8-7B91-E83885AFC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6849880-2201-4FB5-2EA9-527C6DD99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69BF24F-6521-80D7-AFBA-131938AA3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1C3F3-F836-4D65-7763-4EA9D7EDD652}"/>
              </a:ext>
            </a:extLst>
          </p:cNvPr>
          <p:cNvSpPr>
            <a:spLocks noGrp="1"/>
          </p:cNvSpPr>
          <p:nvPr>
            <p:ph type="dt" sz="half" idx="10"/>
          </p:nvPr>
        </p:nvSpPr>
        <p:spPr/>
        <p:txBody>
          <a:bodyPr/>
          <a:lstStyle/>
          <a:p>
            <a:fld id="{35DB5C50-9FBD-4EDB-85F4-90ACCCDAF86A}" type="datetimeFigureOut">
              <a:rPr lang="vi-VN" smtClean="0"/>
              <a:t>31/03/2026</a:t>
            </a:fld>
            <a:endParaRPr lang="vi-VN"/>
          </a:p>
        </p:txBody>
      </p:sp>
      <p:sp>
        <p:nvSpPr>
          <p:cNvPr id="6" name="Footer Placeholder 5">
            <a:extLst>
              <a:ext uri="{FF2B5EF4-FFF2-40B4-BE49-F238E27FC236}">
                <a16:creationId xmlns:a16="http://schemas.microsoft.com/office/drawing/2014/main" id="{3F9ADA67-8819-6780-F1F9-B559BB9D14C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998F1E-7F3B-E3AA-5B5C-C61DEB87B863}"/>
              </a:ext>
            </a:extLst>
          </p:cNvPr>
          <p:cNvSpPr>
            <a:spLocks noGrp="1"/>
          </p:cNvSpPr>
          <p:nvPr>
            <p:ph type="sldNum" sz="quarter" idx="12"/>
          </p:nvPr>
        </p:nvSpPr>
        <p:spPr/>
        <p:txBody>
          <a:bodyPr/>
          <a:lstStyle/>
          <a:p>
            <a:fld id="{370D90B1-8770-4B19-9AC1-6503786B251F}" type="slidenum">
              <a:rPr lang="vi-VN" smtClean="0"/>
              <a:t>‹#›</a:t>
            </a:fld>
            <a:endParaRPr lang="vi-VN"/>
          </a:p>
        </p:txBody>
      </p:sp>
    </p:spTree>
    <p:extLst>
      <p:ext uri="{BB962C8B-B14F-4D97-AF65-F5344CB8AC3E}">
        <p14:creationId xmlns:p14="http://schemas.microsoft.com/office/powerpoint/2010/main" val="3339616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EF59C-8922-FCB8-5B5F-07DE9271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93F6AE-32EC-D88A-66A6-5DF4DEB3F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1B01AD-6F35-91A2-9CB2-83A863C10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B5C50-9FBD-4EDB-85F4-90ACCCDAF86A}" type="datetimeFigureOut">
              <a:rPr lang="vi-VN" smtClean="0"/>
              <a:t>31/03/2026</a:t>
            </a:fld>
            <a:endParaRPr lang="vi-VN"/>
          </a:p>
        </p:txBody>
      </p:sp>
      <p:sp>
        <p:nvSpPr>
          <p:cNvPr id="5" name="Footer Placeholder 4">
            <a:extLst>
              <a:ext uri="{FF2B5EF4-FFF2-40B4-BE49-F238E27FC236}">
                <a16:creationId xmlns:a16="http://schemas.microsoft.com/office/drawing/2014/main" id="{326AA2CF-4B56-848F-AA6A-665D27D5A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850B96FE-90D2-2EF3-37A4-25C6C5EA2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D90B1-8770-4B19-9AC1-6503786B251F}" type="slidenum">
              <a:rPr lang="vi-VN" smtClean="0"/>
              <a:t>‹#›</a:t>
            </a:fld>
            <a:endParaRPr lang="vi-VN"/>
          </a:p>
        </p:txBody>
      </p:sp>
    </p:spTree>
    <p:extLst>
      <p:ext uri="{BB962C8B-B14F-4D97-AF65-F5344CB8AC3E}">
        <p14:creationId xmlns:p14="http://schemas.microsoft.com/office/powerpoint/2010/main" val="415467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23389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17/06/relationships/model3d" Target="../media/model3d1.glb"/><Relationship Id="rId13"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slide" Target="slide16.xml"/><Relationship Id="rId5" Type="http://schemas.microsoft.com/office/2007/relationships/hdphoto" Target="../media/hdphoto5.wdp"/><Relationship Id="rId1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46.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10.wdp"/><Relationship Id="rId18" Type="http://schemas.openxmlformats.org/officeDocument/2006/relationships/image" Target="../media/image56.png"/><Relationship Id="rId26" Type="http://schemas.openxmlformats.org/officeDocument/2006/relationships/image" Target="../media/image61.png"/><Relationship Id="rId3" Type="http://schemas.openxmlformats.org/officeDocument/2006/relationships/audio" Target="../media/audio2.wav"/><Relationship Id="rId21" Type="http://schemas.openxmlformats.org/officeDocument/2006/relationships/image" Target="../media/image58.gif"/><Relationship Id="rId7" Type="http://schemas.microsoft.com/office/2007/relationships/hdphoto" Target="../media/hdphoto8.wdp"/><Relationship Id="rId12" Type="http://schemas.openxmlformats.org/officeDocument/2006/relationships/image" Target="../media/image54.png"/><Relationship Id="rId17" Type="http://schemas.openxmlformats.org/officeDocument/2006/relationships/slide" Target="slide17.xml"/><Relationship Id="rId25" Type="http://schemas.openxmlformats.org/officeDocument/2006/relationships/image" Target="../media/image60.gif"/><Relationship Id="rId2" Type="http://schemas.openxmlformats.org/officeDocument/2006/relationships/audio" Target="../media/audio1.wav"/><Relationship Id="rId16" Type="http://schemas.microsoft.com/office/2007/relationships/hdphoto" Target="../media/hdphoto11.wdp"/><Relationship Id="rId20" Type="http://schemas.openxmlformats.org/officeDocument/2006/relationships/image" Target="../media/image57.gif"/><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slide" Target="slide15.xml"/><Relationship Id="rId24" Type="http://schemas.openxmlformats.org/officeDocument/2006/relationships/slide" Target="slide18.xml"/><Relationship Id="rId5" Type="http://schemas.openxmlformats.org/officeDocument/2006/relationships/slide" Target="slide13.xml"/><Relationship Id="rId15" Type="http://schemas.openxmlformats.org/officeDocument/2006/relationships/image" Target="../media/image55.png"/><Relationship Id="rId23" Type="http://schemas.microsoft.com/office/2007/relationships/hdphoto" Target="../media/hdphoto13.wdp"/><Relationship Id="rId28" Type="http://schemas.openxmlformats.org/officeDocument/2006/relationships/audio" Target="../media/audio1.wav"/><Relationship Id="rId10" Type="http://schemas.microsoft.com/office/2007/relationships/hdphoto" Target="../media/hdphoto9.wdp"/><Relationship Id="rId19" Type="http://schemas.microsoft.com/office/2007/relationships/hdphoto" Target="../media/hdphoto12.wdp"/><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slide" Target="slide16.xml"/><Relationship Id="rId22" Type="http://schemas.openxmlformats.org/officeDocument/2006/relationships/image" Target="../media/image59.png"/><Relationship Id="rId27"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67.png"/><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audio" Target="../media/audio1.wav"/><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5.png"/><Relationship Id="rId5" Type="http://schemas.openxmlformats.org/officeDocument/2006/relationships/audio" Target="../media/audio6.wav"/><Relationship Id="rId15" Type="http://schemas.openxmlformats.org/officeDocument/2006/relationships/image" Target="../media/image69.png"/><Relationship Id="rId10" Type="http://schemas.openxmlformats.org/officeDocument/2006/relationships/image" Target="../media/image64.gif"/><Relationship Id="rId4" Type="http://schemas.openxmlformats.org/officeDocument/2006/relationships/audio" Target="../media/audio5.wav"/><Relationship Id="rId9" Type="http://schemas.openxmlformats.org/officeDocument/2006/relationships/slide" Target="slide12.xml"/><Relationship Id="rId1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2.jpeg"/><Relationship Id="rId7" Type="http://schemas.openxmlformats.org/officeDocument/2006/relationships/image" Target="../media/image6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2.xml"/><Relationship Id="rId5" Type="http://schemas.microsoft.com/office/2007/relationships/hdphoto" Target="../media/hdphoto16.wdp"/><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69.png"/><Relationship Id="rId1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62.jpeg"/><Relationship Id="rId12" Type="http://schemas.openxmlformats.org/officeDocument/2006/relationships/image" Target="../media/image73.png"/><Relationship Id="rId17" Type="http://schemas.openxmlformats.org/officeDocument/2006/relationships/image" Target="../media/image74.emf"/><Relationship Id="rId2" Type="http://schemas.openxmlformats.org/officeDocument/2006/relationships/notesSlide" Target="../notesSlides/notesSlide9.xml"/><Relationship Id="rId16"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audio" Target="../media/audio6.wav"/><Relationship Id="rId11" Type="http://schemas.microsoft.com/office/2007/relationships/hdphoto" Target="../media/hdphoto15.wdp"/><Relationship Id="rId5" Type="http://schemas.openxmlformats.org/officeDocument/2006/relationships/audio" Target="../media/audio5.wav"/><Relationship Id="rId15" Type="http://schemas.openxmlformats.org/officeDocument/2006/relationships/image" Target="../media/image71.png"/><Relationship Id="rId10"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64.gif"/><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4.gif"/><Relationship Id="rId3" Type="http://schemas.openxmlformats.org/officeDocument/2006/relationships/audio" Target="../media/audio5.wav"/><Relationship Id="rId7" Type="http://schemas.microsoft.com/office/2007/relationships/hdphoto" Target="../media/hdphoto16.wdp"/><Relationship Id="rId12" Type="http://schemas.openxmlformats.org/officeDocument/2006/relationships/slide" Target="slide1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1.png"/><Relationship Id="rId5" Type="http://schemas.openxmlformats.org/officeDocument/2006/relationships/image" Target="../media/image62.jpeg"/><Relationship Id="rId10" Type="http://schemas.openxmlformats.org/officeDocument/2006/relationships/image" Target="../media/image69.png"/><Relationship Id="rId4" Type="http://schemas.openxmlformats.org/officeDocument/2006/relationships/audio" Target="../media/audio6.wav"/><Relationship Id="rId9" Type="http://schemas.microsoft.com/office/2007/relationships/hdphoto" Target="../media/hdphoto17.wdp"/><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5.bin"/><Relationship Id="rId3" Type="http://schemas.openxmlformats.org/officeDocument/2006/relationships/image" Target="../media/image62.jpeg"/><Relationship Id="rId7" Type="http://schemas.microsoft.com/office/2007/relationships/hdphoto" Target="../media/hdphoto15.wdp"/><Relationship Id="rId12" Type="http://schemas.openxmlformats.org/officeDocument/2006/relationships/image" Target="../media/image78.wmf"/><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80.wmf"/><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oleObject" Target="../embeddings/oleObject4.bin"/><Relationship Id="rId5" Type="http://schemas.openxmlformats.org/officeDocument/2006/relationships/image" Target="../media/image64.gif"/><Relationship Id="rId15" Type="http://schemas.openxmlformats.org/officeDocument/2006/relationships/oleObject" Target="../embeddings/oleObject6.bin"/><Relationship Id="rId10" Type="http://schemas.openxmlformats.org/officeDocument/2006/relationships/image" Target="../media/image77.emf"/><Relationship Id="rId4" Type="http://schemas.openxmlformats.org/officeDocument/2006/relationships/slide" Target="slide12.xml"/><Relationship Id="rId9" Type="http://schemas.openxmlformats.org/officeDocument/2006/relationships/oleObject" Target="../embeddings/oleObject3.bin"/><Relationship Id="rId14" Type="http://schemas.openxmlformats.org/officeDocument/2006/relationships/image" Target="../media/image79.wm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gif"/><Relationship Id="rId26" Type="http://schemas.openxmlformats.org/officeDocument/2006/relationships/image" Target="../media/image97.png"/><Relationship Id="rId3" Type="http://schemas.openxmlformats.org/officeDocument/2006/relationships/slideLayout" Target="../slideLayouts/slideLayout2.xml"/><Relationship Id="rId21" Type="http://schemas.openxmlformats.org/officeDocument/2006/relationships/slide" Target="slide20.xml"/><Relationship Id="rId34" Type="http://schemas.openxmlformats.org/officeDocument/2006/relationships/audio" Target="../media/audio1.wav"/><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slide" Target="slide22.xml"/><Relationship Id="rId2" Type="http://schemas.openxmlformats.org/officeDocument/2006/relationships/audio" Target="../media/media3.wma"/><Relationship Id="rId16" Type="http://schemas.openxmlformats.org/officeDocument/2006/relationships/image" Target="../media/image91.gif"/><Relationship Id="rId20" Type="http://schemas.openxmlformats.org/officeDocument/2006/relationships/image" Target="../media/image37.png"/><Relationship Id="rId29" Type="http://schemas.openxmlformats.org/officeDocument/2006/relationships/slide" Target="slide24.xml"/><Relationship Id="rId1" Type="http://schemas.microsoft.com/office/2007/relationships/media" Target="../media/media3.wma"/><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6.png"/><Relationship Id="rId32" Type="http://schemas.openxmlformats.org/officeDocument/2006/relationships/image" Target="../media/image100.png"/><Relationship Id="rId5" Type="http://schemas.openxmlformats.org/officeDocument/2006/relationships/audio" Target="../media/audio7.wav"/><Relationship Id="rId15" Type="http://schemas.openxmlformats.org/officeDocument/2006/relationships/image" Target="../media/image90.gif"/><Relationship Id="rId23" Type="http://schemas.openxmlformats.org/officeDocument/2006/relationships/slide" Target="slide21.xml"/><Relationship Id="rId28"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31" Type="http://schemas.openxmlformats.org/officeDocument/2006/relationships/slide" Target="slide25.xml"/><Relationship Id="rId4" Type="http://schemas.openxmlformats.org/officeDocument/2006/relationships/audio" Target="../media/audio1.wav"/><Relationship Id="rId9" Type="http://schemas.openxmlformats.org/officeDocument/2006/relationships/image" Target="../media/image84.png"/><Relationship Id="rId14" Type="http://schemas.openxmlformats.org/officeDocument/2006/relationships/image" Target="../media/image89.gif"/><Relationship Id="rId22" Type="http://schemas.openxmlformats.org/officeDocument/2006/relationships/image" Target="../media/image95.png"/><Relationship Id="rId27" Type="http://schemas.openxmlformats.org/officeDocument/2006/relationships/slide" Target="slide23.xml"/><Relationship Id="rId30"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jpeg"/><Relationship Id="rId7" Type="http://schemas.openxmlformats.org/officeDocument/2006/relationships/image" Target="../media/image10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microsoft.com/office/2007/relationships/hdphoto" Target="../media/hdphoto15.wdp"/><Relationship Id="rId4" Type="http://schemas.openxmlformats.org/officeDocument/2006/relationships/image" Target="../media/image102.png"/><Relationship Id="rId9"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107.wmf"/><Relationship Id="rId18" Type="http://schemas.openxmlformats.org/officeDocument/2006/relationships/oleObject" Target="../embeddings/oleObject11.bin"/><Relationship Id="rId3" Type="http://schemas.openxmlformats.org/officeDocument/2006/relationships/audio" Target="../media/audio6.wav"/><Relationship Id="rId21" Type="http://schemas.openxmlformats.org/officeDocument/2006/relationships/image" Target="../media/image70.png"/><Relationship Id="rId7" Type="http://schemas.microsoft.com/office/2007/relationships/hdphoto" Target="../media/hdphoto18.wdp"/><Relationship Id="rId12" Type="http://schemas.openxmlformats.org/officeDocument/2006/relationships/oleObject" Target="../embeddings/oleObject8.bin"/><Relationship Id="rId17" Type="http://schemas.openxmlformats.org/officeDocument/2006/relationships/image" Target="../media/image109.wmf"/><Relationship Id="rId2" Type="http://schemas.openxmlformats.org/officeDocument/2006/relationships/audio" Target="../media/audio1.wav"/><Relationship Id="rId16" Type="http://schemas.openxmlformats.org/officeDocument/2006/relationships/oleObject" Target="../embeddings/oleObject10.bin"/><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06.emf"/><Relationship Id="rId5" Type="http://schemas.openxmlformats.org/officeDocument/2006/relationships/image" Target="../media/image101.jpeg"/><Relationship Id="rId15" Type="http://schemas.openxmlformats.org/officeDocument/2006/relationships/image" Target="../media/image108.wmf"/><Relationship Id="rId23" Type="http://schemas.openxmlformats.org/officeDocument/2006/relationships/audio" Target="../media/audio1.wav"/><Relationship Id="rId10" Type="http://schemas.openxmlformats.org/officeDocument/2006/relationships/oleObject" Target="../embeddings/oleObject7.bin"/><Relationship Id="rId19" Type="http://schemas.openxmlformats.org/officeDocument/2006/relationships/image" Target="../media/image110.wmf"/><Relationship Id="rId4" Type="http://schemas.openxmlformats.org/officeDocument/2006/relationships/audio" Target="../media/audio5.wav"/><Relationship Id="rId9" Type="http://schemas.openxmlformats.org/officeDocument/2006/relationships/image" Target="../media/image103.gif"/><Relationship Id="rId14" Type="http://schemas.openxmlformats.org/officeDocument/2006/relationships/oleObject" Target="../embeddings/oleObject9.bin"/><Relationship Id="rId22"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10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microsoft.com/office/2007/relationships/hdphoto" Target="../media/hdphoto15.wdp"/><Relationship Id="rId4" Type="http://schemas.openxmlformats.org/officeDocument/2006/relationships/image" Target="../media/image102.png"/><Relationship Id="rId9"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1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audio" Target="../media/audio1.wav"/><Relationship Id="rId4" Type="http://schemas.openxmlformats.org/officeDocument/2006/relationships/image" Target="../media/image112.jpeg"/><Relationship Id="rId9" Type="http://schemas.openxmlformats.org/officeDocument/2006/relationships/image" Target="../media/image103.gif"/></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5.wav"/><Relationship Id="rId7" Type="http://schemas.microsoft.com/office/2007/relationships/hdphoto" Target="../media/hdphoto18.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71.png"/><Relationship Id="rId5" Type="http://schemas.openxmlformats.org/officeDocument/2006/relationships/image" Target="../media/image101.jpeg"/><Relationship Id="rId10" Type="http://schemas.openxmlformats.org/officeDocument/2006/relationships/image" Target="../media/image69.png"/><Relationship Id="rId4" Type="http://schemas.openxmlformats.org/officeDocument/2006/relationships/audio" Target="../media/audio6.wav"/><Relationship Id="rId9" Type="http://schemas.openxmlformats.org/officeDocument/2006/relationships/image" Target="../media/image103.gi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01.jpeg"/><Relationship Id="rId7" Type="http://schemas.openxmlformats.org/officeDocument/2006/relationships/image" Target="../media/image10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microsoft.com/office/2007/relationships/hdphoto" Target="../media/hdphoto18.wdp"/><Relationship Id="rId10" Type="http://schemas.openxmlformats.org/officeDocument/2006/relationships/audio" Target="../media/audio1.wav"/><Relationship Id="rId4" Type="http://schemas.openxmlformats.org/officeDocument/2006/relationships/image" Target="../media/image105.png"/><Relationship Id="rId9" Type="http://schemas.openxmlformats.org/officeDocument/2006/relationships/image" Target="../media/image116.wmf"/></Relationships>
</file>

<file path=ppt/slides/_rels/slide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9.png"/><Relationship Id="rId5" Type="http://schemas.microsoft.com/office/2007/relationships/hdphoto" Target="../media/hdphoto19.wdp"/><Relationship Id="rId10" Type="http://schemas.openxmlformats.org/officeDocument/2006/relationships/audio" Target="../media/audio1.wav"/><Relationship Id="rId4" Type="http://schemas.openxmlformats.org/officeDocument/2006/relationships/image" Target="../media/image118.png"/><Relationship Id="rId9" Type="http://schemas.microsoft.com/office/2007/relationships/hdphoto" Target="../media/hdphoto21.wdp"/></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svg"/><Relationship Id="rId2" Type="http://schemas.openxmlformats.org/officeDocument/2006/relationships/notesSlide" Target="../notesSlides/notesSlide2.xml"/><Relationship Id="rId16" Type="http://schemas.openxmlformats.org/officeDocument/2006/relationships/image" Target="../media/image28.sv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image" Target="../media/image31.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18" Type="http://schemas.openxmlformats.org/officeDocument/2006/relationships/image" Target="../media/image37.png"/><Relationship Id="rId3" Type="http://schemas.microsoft.com/office/2007/relationships/media" Target="../media/media2.mp3"/><Relationship Id="rId21" Type="http://schemas.openxmlformats.org/officeDocument/2006/relationships/image" Target="../media/image39.png"/><Relationship Id="rId7" Type="http://schemas.openxmlformats.org/officeDocument/2006/relationships/audio" Target="../media/audio1.wav"/><Relationship Id="rId12" Type="http://schemas.openxmlformats.org/officeDocument/2006/relationships/image" Target="../media/image34.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audio" Target="../media/audio1.wav"/><Relationship Id="rId5" Type="http://schemas.openxmlformats.org/officeDocument/2006/relationships/slideLayout" Target="../slideLayouts/slideLayout2.xml"/><Relationship Id="rId15" Type="http://schemas.microsoft.com/office/2007/relationships/hdphoto" Target="../media/hdphoto6.wdp"/><Relationship Id="rId23" Type="http://schemas.openxmlformats.org/officeDocument/2006/relationships/image" Target="../media/image40.png"/><Relationship Id="rId10" Type="http://schemas.openxmlformats.org/officeDocument/2006/relationships/image" Target="../media/image33.png"/><Relationship Id="rId19" Type="http://schemas.microsoft.com/office/2017/06/relationships/model3d" Target="../media/model3d1.glb"/><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35.png"/><Relationship Id="rId22"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18" Type="http://schemas.openxmlformats.org/officeDocument/2006/relationships/image" Target="../media/image37.png"/><Relationship Id="rId3" Type="http://schemas.microsoft.com/office/2007/relationships/media" Target="../media/media2.mp3"/><Relationship Id="rId21" Type="http://schemas.openxmlformats.org/officeDocument/2006/relationships/image" Target="../media/image39.png"/><Relationship Id="rId7" Type="http://schemas.openxmlformats.org/officeDocument/2006/relationships/audio" Target="../media/audio1.wav"/><Relationship Id="rId12" Type="http://schemas.openxmlformats.org/officeDocument/2006/relationships/image" Target="../media/image34.png"/><Relationship Id="rId17" Type="http://schemas.microsoft.com/office/2007/relationships/hdphoto" Target="../media/hdphoto7.wdp"/><Relationship Id="rId25"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24" Type="http://schemas.openxmlformats.org/officeDocument/2006/relationships/image" Target="../media/image41.png"/><Relationship Id="rId5" Type="http://schemas.openxmlformats.org/officeDocument/2006/relationships/slideLayout" Target="../slideLayouts/slideLayout2.xml"/><Relationship Id="rId15" Type="http://schemas.microsoft.com/office/2007/relationships/hdphoto" Target="../media/hdphoto6.wdp"/><Relationship Id="rId23" Type="http://schemas.openxmlformats.org/officeDocument/2006/relationships/image" Target="../media/image40.png"/><Relationship Id="rId10" Type="http://schemas.openxmlformats.org/officeDocument/2006/relationships/image" Target="../media/image33.png"/><Relationship Id="rId19" Type="http://schemas.microsoft.com/office/2017/06/relationships/model3d" Target="../media/model3d1.glb"/><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35.png"/><Relationship Id="rId22" Type="http://schemas.openxmlformats.org/officeDocument/2006/relationships/slide" Target="slide1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18" Type="http://schemas.openxmlformats.org/officeDocument/2006/relationships/image" Target="../media/image37.png"/><Relationship Id="rId3" Type="http://schemas.microsoft.com/office/2007/relationships/media" Target="../media/media2.mp3"/><Relationship Id="rId21" Type="http://schemas.openxmlformats.org/officeDocument/2006/relationships/image" Target="../media/image42.png"/><Relationship Id="rId7" Type="http://schemas.openxmlformats.org/officeDocument/2006/relationships/audio" Target="../media/audio1.wav"/><Relationship Id="rId12" Type="http://schemas.openxmlformats.org/officeDocument/2006/relationships/image" Target="../media/image34.png"/><Relationship Id="rId17" Type="http://schemas.microsoft.com/office/2007/relationships/hdphoto" Target="../media/hdphoto7.wdp"/><Relationship Id="rId25"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4.wdp"/><Relationship Id="rId24" Type="http://schemas.openxmlformats.org/officeDocument/2006/relationships/image" Target="../media/image43.png"/><Relationship Id="rId5" Type="http://schemas.openxmlformats.org/officeDocument/2006/relationships/slideLayout" Target="../slideLayouts/slideLayout2.xml"/><Relationship Id="rId15" Type="http://schemas.microsoft.com/office/2007/relationships/hdphoto" Target="../media/hdphoto6.wdp"/><Relationship Id="rId23" Type="http://schemas.openxmlformats.org/officeDocument/2006/relationships/image" Target="../media/image40.png"/><Relationship Id="rId10" Type="http://schemas.openxmlformats.org/officeDocument/2006/relationships/image" Target="../media/image33.png"/><Relationship Id="rId19" Type="http://schemas.microsoft.com/office/2017/06/relationships/model3d" Target="../media/model3d1.glb"/><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35.png"/><Relationship Id="rId22" Type="http://schemas.openxmlformats.org/officeDocument/2006/relationships/slide" Target="slide16.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8.png"/><Relationship Id="rId3" Type="http://schemas.microsoft.com/office/2007/relationships/media" Target="../media/media2.mp3"/><Relationship Id="rId21" Type="http://schemas.openxmlformats.org/officeDocument/2006/relationships/image" Target="../media/image40.png"/><Relationship Id="rId7" Type="http://schemas.openxmlformats.org/officeDocument/2006/relationships/audio" Target="../media/audio1.wav"/><Relationship Id="rId12" Type="http://schemas.openxmlformats.org/officeDocument/2006/relationships/image" Target="../media/image35.png"/><Relationship Id="rId17" Type="http://schemas.microsoft.com/office/2017/06/relationships/model3d" Target="../media/model3d1.glb"/><Relationship Id="rId25"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37.png"/><Relationship Id="rId20" Type="http://schemas.openxmlformats.org/officeDocument/2006/relationships/slide" Target="slide16.xml"/><Relationship Id="rId1" Type="http://schemas.microsoft.com/office/2007/relationships/media" Target="../media/media1.mp3"/><Relationship Id="rId6" Type="http://schemas.openxmlformats.org/officeDocument/2006/relationships/notesSlide" Target="../notesSlides/notesSlide6.xml"/><Relationship Id="rId11" Type="http://schemas.microsoft.com/office/2007/relationships/hdphoto" Target="../media/hdphoto5.wdp"/><Relationship Id="rId24" Type="http://schemas.microsoft.com/office/2007/relationships/hdphoto" Target="../media/hdphoto4.wdp"/><Relationship Id="rId5" Type="http://schemas.openxmlformats.org/officeDocument/2006/relationships/slideLayout" Target="../slideLayouts/slideLayout2.xml"/><Relationship Id="rId15" Type="http://schemas.microsoft.com/office/2007/relationships/hdphoto" Target="../media/hdphoto7.wdp"/><Relationship Id="rId23" Type="http://schemas.openxmlformats.org/officeDocument/2006/relationships/image" Target="../media/image33.png"/><Relationship Id="rId10" Type="http://schemas.openxmlformats.org/officeDocument/2006/relationships/image" Target="../media/image34.png"/><Relationship Id="rId19" Type="http://schemas.openxmlformats.org/officeDocument/2006/relationships/image" Target="../media/image44.png"/><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36.pn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252 Fb Thu Huong Pham">
            <a:extLst>
              <a:ext uri="{FF2B5EF4-FFF2-40B4-BE49-F238E27FC236}">
                <a16:creationId xmlns:a16="http://schemas.microsoft.com/office/drawing/2014/main" id="{90AB6C1F-E8C3-15C5-23AB-B145B90B5421}"/>
              </a:ext>
            </a:extLst>
          </p:cNvPr>
          <p:cNvPicPr>
            <a:picLocks noGrp="1" noRot="1" noChangeAspect="1" noMove="1" noResize="1" noEditPoints="1" noAdjustHandles="1" noChangeArrowheads="1" noChangeShapeType="1" noCrop="1"/>
          </p:cNvPicPr>
          <p:nvPr/>
        </p:nvPicPr>
        <p:blipFill>
          <a:blip r:embed="rId4"/>
          <a:stretch>
            <a:fillRect/>
          </a:stretch>
        </p:blipFill>
        <p:spPr>
          <a:xfrm>
            <a:off x="9974" y="0"/>
            <a:ext cx="12172052" cy="6858000"/>
          </a:xfrm>
          <a:prstGeom prst="rect">
            <a:avLst/>
          </a:prstGeom>
          <a:ln>
            <a:noFill/>
          </a:ln>
        </p:spPr>
      </p:pic>
      <p:pic>
        <p:nvPicPr>
          <p:cNvPr id="11" name="Picture 10" descr="n252 Fb Thu Huong Pham">
            <a:extLst>
              <a:ext uri="{FF2B5EF4-FFF2-40B4-BE49-F238E27FC236}">
                <a16:creationId xmlns:a16="http://schemas.microsoft.com/office/drawing/2014/main" id="{80B3ED2D-EADB-9089-CF59-0E5DAEEF32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84763" y="1568230"/>
            <a:ext cx="1022474" cy="941189"/>
          </a:xfrm>
          <a:prstGeom prst="rect">
            <a:avLst/>
          </a:prstGeom>
        </p:spPr>
      </p:pic>
      <p:pic>
        <p:nvPicPr>
          <p:cNvPr id="14" name="Picture 8" descr="n252 Fb Thu Huong Pham">
            <a:extLst>
              <a:ext uri="{FF2B5EF4-FFF2-40B4-BE49-F238E27FC236}">
                <a16:creationId xmlns:a16="http://schemas.microsoft.com/office/drawing/2014/main" id="{1AAC9529-F644-4CAD-73BF-EF608D0D2F2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7037" l="2381" r="96970">
                        <a14:foregroundMark x1="6277" y1="58148" x2="9740" y2="47778"/>
                        <a14:foregroundMark x1="9740" y1="47778" x2="8442" y2="43519"/>
                        <a14:foregroundMark x1="3896" y1="51296" x2="2597" y2="57037"/>
                        <a14:foregroundMark x1="26623" y1="91852" x2="29221" y2="89630"/>
                        <a14:foregroundMark x1="46537" y1="97407" x2="47835" y2="86667"/>
                        <a14:foregroundMark x1="92208" y1="35741" x2="92208" y2="41296"/>
                        <a14:foregroundMark x1="96970" y1="48889" x2="93074" y2="52778"/>
                        <a14:foregroundMark x1="70346" y1="19074" x2="70346" y2="19074"/>
                      </a14:backgroundRemoval>
                    </a14:imgEffect>
                  </a14:imgLayer>
                </a14:imgProps>
              </a:ext>
              <a:ext uri="{28A0092B-C50C-407E-A947-70E740481C1C}">
                <a14:useLocalDpi xmlns:a14="http://schemas.microsoft.com/office/drawing/2010/main" val="0"/>
              </a:ext>
            </a:extLst>
          </a:blip>
          <a:srcRect/>
          <a:stretch>
            <a:fillRect/>
          </a:stretch>
        </p:blipFill>
        <p:spPr bwMode="auto">
          <a:xfrm>
            <a:off x="1622154" y="4959743"/>
            <a:ext cx="1703752" cy="19913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252 Fb Thu Huong Pham">
            <a:extLst>
              <a:ext uri="{FF2B5EF4-FFF2-40B4-BE49-F238E27FC236}">
                <a16:creationId xmlns:a16="http://schemas.microsoft.com/office/drawing/2014/main" id="{3E910829-1234-B7D7-3823-5C8ADADE27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2344" y="3074894"/>
            <a:ext cx="3249681" cy="37831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n252 Fb Thu Huong Pham">
            <a:extLst>
              <a:ext uri="{FF2B5EF4-FFF2-40B4-BE49-F238E27FC236}">
                <a16:creationId xmlns:a16="http://schemas.microsoft.com/office/drawing/2014/main" id="{A3F804C7-09F7-68DA-AACC-37BF9A6ADCED}"/>
              </a:ext>
            </a:extLst>
          </p:cNvPr>
          <p:cNvSpPr/>
          <p:nvPr/>
        </p:nvSpPr>
        <p:spPr>
          <a:xfrm>
            <a:off x="1806929" y="291673"/>
            <a:ext cx="9213351" cy="98488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800" b="1">
                <a:ln>
                  <a:solidFill>
                    <a:srgbClr val="FFC000"/>
                  </a:solidFill>
                </a:ln>
                <a:solidFill>
                  <a:srgbClr val="FF0000"/>
                </a:solidFill>
                <a:effectLst>
                  <a:glow rad="63500">
                    <a:schemeClr val="accent4">
                      <a:satMod val="175000"/>
                      <a:alpha val="40000"/>
                    </a:schemeClr>
                  </a:glow>
                </a:effectLst>
              </a:rPr>
              <a:t>KÍNH CHÀO QUÝ THẦY CÔ</a:t>
            </a:r>
            <a:endParaRPr lang="en-US" sz="5800" b="1" cap="none" spc="0">
              <a:ln>
                <a:solidFill>
                  <a:srgbClr val="FFC000"/>
                </a:solidFill>
              </a:ln>
              <a:solidFill>
                <a:srgbClr val="FF0000"/>
              </a:solidFill>
              <a:effectLst>
                <a:glow rad="63500">
                  <a:schemeClr val="accent4">
                    <a:satMod val="175000"/>
                    <a:alpha val="40000"/>
                  </a:schemeClr>
                </a:glow>
              </a:effectLst>
            </a:endParaRPr>
          </a:p>
        </p:txBody>
      </p:sp>
      <p:sp>
        <p:nvSpPr>
          <p:cNvPr id="2" name="Rectangle 1" descr="n252 Fb Thu Huong Pham">
            <a:extLst>
              <a:ext uri="{FF2B5EF4-FFF2-40B4-BE49-F238E27FC236}">
                <a16:creationId xmlns:a16="http://schemas.microsoft.com/office/drawing/2014/main" id="{CF06ADD3-A787-8B44-05E2-B0DB89B062E8}"/>
              </a:ext>
            </a:extLst>
          </p:cNvPr>
          <p:cNvSpPr/>
          <p:nvPr/>
        </p:nvSpPr>
        <p:spPr>
          <a:xfrm>
            <a:off x="1369484" y="3580557"/>
            <a:ext cx="9519283" cy="1200329"/>
          </a:xfrm>
          <a:prstGeom prst="rect">
            <a:avLst/>
          </a:prstGeom>
          <a:no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00B0F0"/>
                  </a:solidFill>
                </a:ln>
                <a:solidFill>
                  <a:srgbClr val="0000FF"/>
                </a:solidFill>
                <a:effectLst>
                  <a:glow rad="63500">
                    <a:schemeClr val="accent4">
                      <a:satMod val="175000"/>
                      <a:alpha val="40000"/>
                    </a:schemeClr>
                  </a:glow>
                </a:effectLst>
              </a:rPr>
              <a:t>ĐẾN VỚI TIẾT DẠY HÔM NAY</a:t>
            </a:r>
          </a:p>
          <a:p>
            <a:pPr algn="ctr"/>
            <a:r>
              <a:rPr lang="en-US" sz="3600" b="1" cap="none" spc="0">
                <a:ln>
                  <a:solidFill>
                    <a:srgbClr val="00B0F0"/>
                  </a:solidFill>
                </a:ln>
                <a:solidFill>
                  <a:srgbClr val="0000FF"/>
                </a:solidFill>
                <a:effectLst>
                  <a:glow rad="63500">
                    <a:schemeClr val="accent4">
                      <a:satMod val="175000"/>
                      <a:alpha val="40000"/>
                    </a:schemeClr>
                  </a:glow>
                </a:effectLst>
              </a:rPr>
              <a:t>LỚP 11</a:t>
            </a:r>
          </a:p>
        </p:txBody>
      </p:sp>
      <p:sp>
        <p:nvSpPr>
          <p:cNvPr id="4" name="Rectangle 3" descr="n252 Fb Thu Huong Pham">
            <a:extLst>
              <a:ext uri="{FF2B5EF4-FFF2-40B4-BE49-F238E27FC236}">
                <a16:creationId xmlns:a16="http://schemas.microsoft.com/office/drawing/2014/main" id="{27F88D80-A9D3-0C42-257D-3481D338665E}"/>
              </a:ext>
            </a:extLst>
          </p:cNvPr>
          <p:cNvSpPr/>
          <p:nvPr/>
        </p:nvSpPr>
        <p:spPr>
          <a:xfrm>
            <a:off x="4530305" y="5852024"/>
            <a:ext cx="3131389" cy="523220"/>
          </a:xfrm>
          <a:prstGeom prst="rect">
            <a:avLst/>
          </a:prstGeom>
          <a:no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a:ln>
                  <a:solidFill>
                    <a:srgbClr val="00B0F0"/>
                  </a:solidFill>
                </a:ln>
                <a:solidFill>
                  <a:srgbClr val="00B050"/>
                </a:solidFill>
                <a:effectLst>
                  <a:glow rad="63500">
                    <a:schemeClr val="accent6">
                      <a:satMod val="175000"/>
                      <a:alpha val="40000"/>
                    </a:schemeClr>
                  </a:glow>
                </a:effectLst>
              </a:rPr>
              <a:t>ÔN</a:t>
            </a:r>
            <a:r>
              <a:rPr lang="en-US" sz="2800" b="1">
                <a:ln>
                  <a:solidFill>
                    <a:srgbClr val="00B0F0"/>
                  </a:solidFill>
                </a:ln>
                <a:solidFill>
                  <a:srgbClr val="00B050"/>
                </a:solidFill>
                <a:effectLst>
                  <a:glow rad="63500">
                    <a:schemeClr val="accent6">
                      <a:satMod val="175000"/>
                      <a:alpha val="40000"/>
                    </a:schemeClr>
                  </a:glow>
                </a:effectLst>
              </a:rPr>
              <a:t> TẬP CHƯƠNG 3</a:t>
            </a:r>
            <a:endParaRPr lang="en-US" sz="2800" b="1" cap="none" spc="0">
              <a:ln>
                <a:solidFill>
                  <a:srgbClr val="00B0F0"/>
                </a:solidFill>
              </a:ln>
              <a:solidFill>
                <a:srgbClr val="00B050"/>
              </a:solidFill>
              <a:effectLst>
                <a:glow rad="63500">
                  <a:schemeClr val="accent6">
                    <a:satMod val="175000"/>
                    <a:alpha val="40000"/>
                  </a:schemeClr>
                </a:glow>
              </a:effectLst>
            </a:endParaRPr>
          </a:p>
        </p:txBody>
      </p:sp>
    </p:spTree>
    <p:extLst>
      <p:ext uri="{BB962C8B-B14F-4D97-AF65-F5344CB8AC3E}">
        <p14:creationId xmlns:p14="http://schemas.microsoft.com/office/powerpoint/2010/main" val="2591754334"/>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3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25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0" presetID="42" presetClass="entr" presetSubtype="0" repeatCount="300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9">
            <a:alpha val="14000"/>
          </a:srgbClr>
        </a:solidFill>
        <a:effectLst/>
      </p:bgPr>
    </p:bg>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90C412A3-D8AF-AE29-7254-225D48BE1A0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087" b="100000" l="333" r="100000"/>
                    </a14:imgEffect>
                  </a14:imgLayer>
                </a14:imgProps>
              </a:ext>
            </a:extLst>
          </a:blip>
          <a:srcRect l="1191" t="35951" r="1559" b="496"/>
          <a:stretch/>
        </p:blipFill>
        <p:spPr>
          <a:xfrm>
            <a:off x="62119" y="-16920"/>
            <a:ext cx="12129880" cy="6874919"/>
          </a:xfrm>
          <a:prstGeom prst="rect">
            <a:avLst/>
          </a:prstGeom>
          <a:noFill/>
        </p:spPr>
      </p:pic>
      <p:pic>
        <p:nvPicPr>
          <p:cNvPr id="1026" name="Picture 2" descr="n252 Fb Thu Huong Pham">
            <a:extLst>
              <a:ext uri="{FF2B5EF4-FFF2-40B4-BE49-F238E27FC236}">
                <a16:creationId xmlns:a16="http://schemas.microsoft.com/office/drawing/2014/main" id="{C11BE6D1-A13C-5032-0E9B-184F969A2C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116919"/>
            <a:ext cx="668534" cy="6685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252 Fb Thu Huong Pham">
            <a:extLst>
              <a:ext uri="{FF2B5EF4-FFF2-40B4-BE49-F238E27FC236}">
                <a16:creationId xmlns:a16="http://schemas.microsoft.com/office/drawing/2014/main" id="{4FCA3673-BC14-578A-7941-916EA4786D8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70157" y="3571406"/>
            <a:ext cx="595847" cy="5958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descr="n252 Fb Thu Huong Pham">
            <a:extLst>
              <a:ext uri="{FF2B5EF4-FFF2-40B4-BE49-F238E27FC236}">
                <a16:creationId xmlns:a16="http://schemas.microsoft.com/office/drawing/2014/main" id="{A67A36D5-A549-24A6-BB16-E2519DA7F9E6}"/>
              </a:ext>
            </a:extLst>
          </p:cNvPr>
          <p:cNvSpPr txBox="1"/>
          <p:nvPr/>
        </p:nvSpPr>
        <p:spPr>
          <a:xfrm>
            <a:off x="668535" y="705652"/>
            <a:ext cx="4004960" cy="2677656"/>
          </a:xfrm>
          <a:prstGeom prst="rect">
            <a:avLst/>
          </a:prstGeom>
          <a:noFill/>
        </p:spPr>
        <p:txBody>
          <a:bodyPr wrap="square" rtlCol="0">
            <a:spAutoFit/>
          </a:bodyPr>
          <a:lstStyle/>
          <a:p>
            <a:pPr algn="just"/>
            <a:r>
              <a:rPr lang="en-US" sz="2800" b="1">
                <a:solidFill>
                  <a:srgbClr val="FFFF00"/>
                </a:solidFill>
                <a:latin typeface="Palatino Linotype" panose="02040502050505030304" pitchFamily="18" charset="0"/>
                <a:cs typeface="Times New Roman" panose="02020603050405020304" pitchFamily="18" charset="0"/>
              </a:rPr>
              <a:t>Câu 5</a:t>
            </a:r>
            <a:r>
              <a:rPr lang="en-US" sz="2800">
                <a:solidFill>
                  <a:srgbClr val="FFFF00"/>
                </a:solidFill>
                <a:latin typeface="Palatino Linotype" panose="02040502050505030304" pitchFamily="18" charset="0"/>
                <a:cs typeface="Times New Roman" panose="02020603050405020304" pitchFamily="18" charset="0"/>
              </a:rPr>
              <a:t>: </a:t>
            </a:r>
            <a:r>
              <a:rPr lang="en-US" sz="2800">
                <a:solidFill>
                  <a:schemeClr val="bg1"/>
                </a:solidFill>
                <a:latin typeface="Palatino Linotype" panose="02040502050505030304" pitchFamily="18" charset="0"/>
              </a:rPr>
              <a:t>Trong một thí nghiệm xác định độ lớn cảm ứng từ của từ trường nam châm điện bằng cân “dòng điện” như hình ảnh bên dưới.</a:t>
            </a:r>
            <a:endParaRPr lang="en-US" sz="2800">
              <a:solidFill>
                <a:schemeClr val="bg1"/>
              </a:solidFill>
              <a:latin typeface="Palatino Linotype" panose="0204050205050503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6" name="3D Model 5" descr="n252 Fb Thu Huong Pham">
                <a:extLst>
                  <a:ext uri="{FF2B5EF4-FFF2-40B4-BE49-F238E27FC236}">
                    <a16:creationId xmlns:a16="http://schemas.microsoft.com/office/drawing/2014/main" id="{DCDC96F5-0DCF-201E-EE83-D970DB2BCD00}"/>
                  </a:ext>
                </a:extLst>
              </p:cNvPr>
              <p:cNvGraphicFramePr>
                <a:graphicFrameLocks noChangeAspect="1"/>
              </p:cNvGraphicFramePr>
              <p:nvPr>
                <p:extLst>
                  <p:ext uri="{D42A27DB-BD31-4B8C-83A1-F6EECF244321}">
                    <p14:modId xmlns:p14="http://schemas.microsoft.com/office/powerpoint/2010/main" val="708999357"/>
                  </p:ext>
                </p:extLst>
              </p:nvPr>
            </p:nvGraphicFramePr>
            <p:xfrm rot="1836924">
              <a:off x="11503137" y="35883"/>
              <a:ext cx="729885" cy="497650"/>
            </p:xfrm>
            <a:graphic>
              <a:graphicData uri="http://schemas.microsoft.com/office/drawing/2017/model3d">
                <am3d:model3d r:embed="rId8">
                  <am3d:spPr>
                    <a:xfrm rot="1836924">
                      <a:off x="0" y="0"/>
                      <a:ext cx="729885" cy="497650"/>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421626" ay="-4258915" az="-1351956"/>
                    <am3d:postTrans dx="0" dy="0" dz="0"/>
                  </am3d:trans>
                  <am3d:raster rName="Office3DRenderer" rVer="16.0.8326">
                    <am3d:blip r:embed="rId9"/>
                  </am3d:raster>
                  <am3d:objViewport viewportSz="10284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252 Fb Thu Huong Pham">
                <a:extLst>
                  <a:ext uri="{FF2B5EF4-FFF2-40B4-BE49-F238E27FC236}">
                    <a16:creationId xmlns:a16="http://schemas.microsoft.com/office/drawing/2014/main" id="{DCDC96F5-0DCF-201E-EE83-D970DB2BCD00}"/>
                  </a:ext>
                </a:extLst>
              </p:cNvPr>
              <p:cNvPicPr>
                <a:picLocks noGrp="1" noRot="1" noChangeAspect="1" noMove="1" noResize="1" noEditPoints="1" noAdjustHandles="1" noChangeArrowheads="1" noChangeShapeType="1" noCrop="1"/>
              </p:cNvPicPr>
              <p:nvPr/>
            </p:nvPicPr>
            <p:blipFill>
              <a:blip r:embed="rId9"/>
              <a:stretch>
                <a:fillRect/>
              </a:stretch>
            </p:blipFill>
            <p:spPr>
              <a:xfrm rot="1836924">
                <a:off x="11503137" y="35883"/>
                <a:ext cx="729885" cy="4976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n252 Fb Thu Huong Pham">
                <a:extLst>
                  <a:ext uri="{FF2B5EF4-FFF2-40B4-BE49-F238E27FC236}">
                    <a16:creationId xmlns:a16="http://schemas.microsoft.com/office/drawing/2014/main" id="{562702B5-05C3-2291-74EE-13D1A52B452C}"/>
                  </a:ext>
                </a:extLst>
              </p:cNvPr>
              <p:cNvGraphicFramePr>
                <a:graphicFrameLocks noChangeAspect="1"/>
              </p:cNvGraphicFramePr>
              <p:nvPr>
                <p:extLst>
                  <p:ext uri="{D42A27DB-BD31-4B8C-83A1-F6EECF244321}">
                    <p14:modId xmlns:p14="http://schemas.microsoft.com/office/powerpoint/2010/main" val="2191794106"/>
                  </p:ext>
                </p:extLst>
              </p:nvPr>
            </p:nvGraphicFramePr>
            <p:xfrm rot="8420929">
              <a:off x="-27515" y="4150165"/>
              <a:ext cx="723563" cy="458441"/>
            </p:xfrm>
            <a:graphic>
              <a:graphicData uri="http://schemas.microsoft.com/office/drawing/2017/model3d">
                <am3d:model3d r:embed="rId8">
                  <am3d:spPr>
                    <a:xfrm rot="8420929">
                      <a:off x="0" y="0"/>
                      <a:ext cx="723563" cy="458441"/>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0094734" ay="3493382" az="-602020"/>
                    <am3d:postTrans dx="0" dy="0" dz="0"/>
                  </am3d:trans>
                  <am3d:raster rName="Office3DRenderer" rVer="16.0.8326">
                    <am3d:blip r:embed="rId10"/>
                  </am3d:raster>
                  <am3d:objViewport viewportSz="10187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n252 Fb Thu Huong Pham">
                <a:extLst>
                  <a:ext uri="{FF2B5EF4-FFF2-40B4-BE49-F238E27FC236}">
                    <a16:creationId xmlns:a16="http://schemas.microsoft.com/office/drawing/2014/main" id="{562702B5-05C3-2291-74EE-13D1A52B452C}"/>
                  </a:ext>
                </a:extLst>
              </p:cNvPr>
              <p:cNvPicPr>
                <a:picLocks noGrp="1" noRot="1" noChangeAspect="1" noMove="1" noResize="1" noEditPoints="1" noAdjustHandles="1" noChangeArrowheads="1" noChangeShapeType="1" noCrop="1"/>
              </p:cNvPicPr>
              <p:nvPr/>
            </p:nvPicPr>
            <p:blipFill>
              <a:blip r:embed="rId10"/>
              <a:stretch>
                <a:fillRect/>
              </a:stretch>
            </p:blipFill>
            <p:spPr>
              <a:xfrm rot="8420929">
                <a:off x="-27515" y="4150165"/>
                <a:ext cx="723563" cy="458441"/>
              </a:xfrm>
              <a:prstGeom prst="rect">
                <a:avLst/>
              </a:prstGeom>
            </p:spPr>
          </p:pic>
        </mc:Fallback>
      </mc:AlternateContent>
      <p:pic>
        <p:nvPicPr>
          <p:cNvPr id="5" name="Picture 4" descr="n252 Fb Thu Huong Pham">
            <a:hlinkClick r:id="rId11" action="ppaction://hlinksldjump"/>
            <a:extLst>
              <a:ext uri="{FF2B5EF4-FFF2-40B4-BE49-F238E27FC236}">
                <a16:creationId xmlns:a16="http://schemas.microsoft.com/office/drawing/2014/main" id="{86118309-31E3-1C88-025C-120692302C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75973" y="6262153"/>
            <a:ext cx="595847" cy="595847"/>
          </a:xfrm>
          <a:prstGeom prst="rect">
            <a:avLst/>
          </a:prstGeom>
        </p:spPr>
      </p:pic>
      <p:pic>
        <p:nvPicPr>
          <p:cNvPr id="12" name="Picture 11" descr="n252 Fb Thu Huong Pham">
            <a:extLst>
              <a:ext uri="{FF2B5EF4-FFF2-40B4-BE49-F238E27FC236}">
                <a16:creationId xmlns:a16="http://schemas.microsoft.com/office/drawing/2014/main" id="{C4BB3DAB-E24E-C465-AE29-EDA8876252F8}"/>
              </a:ext>
            </a:extLst>
          </p:cNvPr>
          <p:cNvPicPr>
            <a:picLocks noChangeAspect="1"/>
          </p:cNvPicPr>
          <p:nvPr/>
        </p:nvPicPr>
        <p:blipFill rotWithShape="1">
          <a:blip r:embed="rId13"/>
          <a:srcRect t="8786"/>
          <a:stretch/>
        </p:blipFill>
        <p:spPr bwMode="auto">
          <a:xfrm>
            <a:off x="759086" y="3383308"/>
            <a:ext cx="3764276" cy="2949398"/>
          </a:xfrm>
          <a:prstGeom prst="rect">
            <a:avLst/>
          </a:prstGeom>
          <a:ln>
            <a:noFill/>
          </a:ln>
          <a:extLst>
            <a:ext uri="{53640926-AAD7-44D8-BBD7-CCE9431645EC}">
              <a14:shadowObscured xmlns:a14="http://schemas.microsoft.com/office/drawing/2010/main"/>
            </a:ext>
          </a:extLst>
        </p:spPr>
      </p:pic>
      <p:sp>
        <p:nvSpPr>
          <p:cNvPr id="18" name="TextBox 17" descr="n252 Fb Thu Huong Pham">
            <a:extLst>
              <a:ext uri="{FF2B5EF4-FFF2-40B4-BE49-F238E27FC236}">
                <a16:creationId xmlns:a16="http://schemas.microsoft.com/office/drawing/2014/main" id="{7414281F-E16C-1078-A9CA-6C0B21273D3A}"/>
              </a:ext>
            </a:extLst>
          </p:cNvPr>
          <p:cNvSpPr txBox="1"/>
          <p:nvPr/>
        </p:nvSpPr>
        <p:spPr>
          <a:xfrm>
            <a:off x="6395329" y="802889"/>
            <a:ext cx="4685071" cy="954107"/>
          </a:xfrm>
          <a:prstGeom prst="rect">
            <a:avLst/>
          </a:prstGeom>
          <a:noFill/>
        </p:spPr>
        <p:txBody>
          <a:bodyPr wrap="square">
            <a:spAutoFit/>
          </a:bodyPr>
          <a:lstStyle/>
          <a:p>
            <a:pPr algn="ctr"/>
            <a:r>
              <a:rPr lang="en-US" sz="2800" kern="100">
                <a:solidFill>
                  <a:srgbClr val="FFFF00"/>
                </a:solidFill>
                <a:effectLst/>
                <a:latin typeface="Palatino Linotype" panose="02040502050505030304" pitchFamily="18" charset="0"/>
                <a:ea typeface="Calibri" panose="020F0502020204030204" pitchFamily="34" charset="0"/>
              </a:rPr>
              <a:t>Bên dưới là bảng số liệu kết quả của thí nghiệm trên.</a:t>
            </a:r>
            <a:endParaRPr lang="vi-VN" sz="2800">
              <a:solidFill>
                <a:srgbClr val="FFFF00"/>
              </a:solidFill>
              <a:latin typeface="Palatino Linotype" panose="02040502050505030304" pitchFamily="18" charset="0"/>
            </a:endParaRPr>
          </a:p>
        </p:txBody>
      </p:sp>
      <p:pic>
        <p:nvPicPr>
          <p:cNvPr id="19" name="Picture 18" descr="n252 Fb Thu Huong Pham">
            <a:extLst>
              <a:ext uri="{FF2B5EF4-FFF2-40B4-BE49-F238E27FC236}">
                <a16:creationId xmlns:a16="http://schemas.microsoft.com/office/drawing/2014/main" id="{602485B4-59AD-5428-7423-33D22E182244}"/>
              </a:ext>
            </a:extLst>
          </p:cNvPr>
          <p:cNvPicPr>
            <a:picLocks noChangeAspect="1"/>
          </p:cNvPicPr>
          <p:nvPr/>
        </p:nvPicPr>
        <p:blipFill rotWithShape="1">
          <a:blip r:embed="rId14"/>
          <a:srcRect t="17036"/>
          <a:stretch/>
        </p:blipFill>
        <p:spPr bwMode="auto">
          <a:xfrm>
            <a:off x="5342029" y="1875180"/>
            <a:ext cx="6181436" cy="3090718"/>
          </a:xfrm>
          <a:prstGeom prst="rect">
            <a:avLst/>
          </a:prstGeom>
          <a:ln>
            <a:noFill/>
          </a:ln>
          <a:extLst>
            <a:ext uri="{53640926-AAD7-44D8-BBD7-CCE9431645EC}">
              <a14:shadowObscured xmlns:a14="http://schemas.microsoft.com/office/drawing/2010/main"/>
            </a:ext>
          </a:extLst>
        </p:spPr>
      </p:pic>
      <p:graphicFrame>
        <p:nvGraphicFramePr>
          <p:cNvPr id="20" name="Table 19" descr="n252 Fb Thu Huong Pham">
            <a:extLst>
              <a:ext uri="{FF2B5EF4-FFF2-40B4-BE49-F238E27FC236}">
                <a16:creationId xmlns:a16="http://schemas.microsoft.com/office/drawing/2014/main" id="{683C76F1-8C9F-6418-0096-08F4BEC79C87}"/>
              </a:ext>
            </a:extLst>
          </p:cNvPr>
          <p:cNvGraphicFramePr>
            <a:graphicFrameLocks noGrp="1"/>
          </p:cNvGraphicFramePr>
          <p:nvPr>
            <p:extLst>
              <p:ext uri="{D42A27DB-BD31-4B8C-83A1-F6EECF244321}">
                <p14:modId xmlns:p14="http://schemas.microsoft.com/office/powerpoint/2010/main" val="3588942059"/>
              </p:ext>
            </p:extLst>
          </p:nvPr>
        </p:nvGraphicFramePr>
        <p:xfrm>
          <a:off x="5342029" y="5317273"/>
          <a:ext cx="4842830" cy="518160"/>
        </p:xfrm>
        <a:graphic>
          <a:graphicData uri="http://schemas.openxmlformats.org/drawingml/2006/table">
            <a:tbl>
              <a:tblPr firstRow="1" bandRow="1">
                <a:tableStyleId>{5C22544A-7EE6-4342-B048-85BDC9FD1C3A}</a:tableStyleId>
              </a:tblPr>
              <a:tblGrid>
                <a:gridCol w="1901892">
                  <a:extLst>
                    <a:ext uri="{9D8B030D-6E8A-4147-A177-3AD203B41FA5}">
                      <a16:colId xmlns:a16="http://schemas.microsoft.com/office/drawing/2014/main" val="4219696217"/>
                    </a:ext>
                  </a:extLst>
                </a:gridCol>
                <a:gridCol w="791126">
                  <a:extLst>
                    <a:ext uri="{9D8B030D-6E8A-4147-A177-3AD203B41FA5}">
                      <a16:colId xmlns:a16="http://schemas.microsoft.com/office/drawing/2014/main" val="2133576858"/>
                    </a:ext>
                  </a:extLst>
                </a:gridCol>
                <a:gridCol w="700391">
                  <a:extLst>
                    <a:ext uri="{9D8B030D-6E8A-4147-A177-3AD203B41FA5}">
                      <a16:colId xmlns:a16="http://schemas.microsoft.com/office/drawing/2014/main" val="430613638"/>
                    </a:ext>
                  </a:extLst>
                </a:gridCol>
                <a:gridCol w="719847">
                  <a:extLst>
                    <a:ext uri="{9D8B030D-6E8A-4147-A177-3AD203B41FA5}">
                      <a16:colId xmlns:a16="http://schemas.microsoft.com/office/drawing/2014/main" val="743025463"/>
                    </a:ext>
                  </a:extLst>
                </a:gridCol>
                <a:gridCol w="729574">
                  <a:extLst>
                    <a:ext uri="{9D8B030D-6E8A-4147-A177-3AD203B41FA5}">
                      <a16:colId xmlns:a16="http://schemas.microsoft.com/office/drawing/2014/main" val="48476424"/>
                    </a:ext>
                  </a:extLst>
                </a:gridCol>
              </a:tblGrid>
              <a:tr h="370840">
                <a:tc>
                  <a:txBody>
                    <a:bodyPr/>
                    <a:lstStyle/>
                    <a:p>
                      <a:pPr algn="r">
                        <a:tabLst>
                          <a:tab pos="973138" algn="l"/>
                        </a:tabLst>
                      </a:pPr>
                      <a:r>
                        <a:rPr lang="en-US" sz="2800">
                          <a:latin typeface="Palatino Linotype" panose="02040502050505030304" pitchFamily="18" charset="0"/>
                        </a:rPr>
                        <a:t>Đáp án:</a:t>
                      </a:r>
                      <a:endParaRPr lang="vi-VN" sz="2800">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1</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7</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9</a:t>
                      </a:r>
                      <a:endParaRPr lang="vi-VN" sz="2800">
                        <a:solidFill>
                          <a:srgbClr val="FFFF00"/>
                        </a:solidFill>
                        <a:latin typeface="Palatino Linotype" panose="02040502050505030304" pitchFamily="18" charset="0"/>
                      </a:endParaRPr>
                    </a:p>
                  </a:txBody>
                  <a:tcPr>
                    <a:solidFill>
                      <a:srgbClr val="00B050"/>
                    </a:solidFill>
                  </a:tcPr>
                </a:tc>
                <a:extLst>
                  <a:ext uri="{0D108BD9-81ED-4DB2-BD59-A6C34878D82A}">
                    <a16:rowId xmlns:a16="http://schemas.microsoft.com/office/drawing/2014/main" val="1358006629"/>
                  </a:ext>
                </a:extLst>
              </a:tr>
            </a:tbl>
          </a:graphicData>
        </a:graphic>
      </p:graphicFrame>
    </p:spTree>
    <p:extLst>
      <p:ext uri="{BB962C8B-B14F-4D97-AF65-F5344CB8AC3E}">
        <p14:creationId xmlns:p14="http://schemas.microsoft.com/office/powerpoint/2010/main" val="3061567700"/>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1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252 Fb Thu Huong Pham">
            <a:extLst>
              <a:ext uri="{FF2B5EF4-FFF2-40B4-BE49-F238E27FC236}">
                <a16:creationId xmlns:a16="http://schemas.microsoft.com/office/drawing/2014/main" id="{3FB481B4-0D43-7B08-9BC5-74698E8E83B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n252 Fb Thu Huong Pham">
            <a:extLst>
              <a:ext uri="{FF2B5EF4-FFF2-40B4-BE49-F238E27FC236}">
                <a16:creationId xmlns:a16="http://schemas.microsoft.com/office/drawing/2014/main" id="{422308CB-2DB7-1A31-06B1-4C79869E5996}"/>
              </a:ext>
            </a:extLst>
          </p:cNvPr>
          <p:cNvSpPr/>
          <p:nvPr/>
        </p:nvSpPr>
        <p:spPr>
          <a:xfrm>
            <a:off x="3442292" y="2885806"/>
            <a:ext cx="5761344" cy="738664"/>
          </a:xfrm>
          <a:custGeom>
            <a:avLst/>
            <a:gdLst>
              <a:gd name="csX0" fmla="*/ 0 w 5761344"/>
              <a:gd name="csY0" fmla="*/ 0 h 738664"/>
              <a:gd name="csX1" fmla="*/ 403294 w 5761344"/>
              <a:gd name="csY1" fmla="*/ 0 h 738664"/>
              <a:gd name="csX2" fmla="*/ 1094655 w 5761344"/>
              <a:gd name="csY2" fmla="*/ 0 h 738664"/>
              <a:gd name="csX3" fmla="*/ 1613176 w 5761344"/>
              <a:gd name="csY3" fmla="*/ 0 h 738664"/>
              <a:gd name="csX4" fmla="*/ 2246924 w 5761344"/>
              <a:gd name="csY4" fmla="*/ 0 h 738664"/>
              <a:gd name="csX5" fmla="*/ 2765445 w 5761344"/>
              <a:gd name="csY5" fmla="*/ 0 h 738664"/>
              <a:gd name="csX6" fmla="*/ 3283966 w 5761344"/>
              <a:gd name="csY6" fmla="*/ 0 h 738664"/>
              <a:gd name="csX7" fmla="*/ 3975327 w 5761344"/>
              <a:gd name="csY7" fmla="*/ 0 h 738664"/>
              <a:gd name="csX8" fmla="*/ 4666689 w 5761344"/>
              <a:gd name="csY8" fmla="*/ 0 h 738664"/>
              <a:gd name="csX9" fmla="*/ 5127596 w 5761344"/>
              <a:gd name="csY9" fmla="*/ 0 h 738664"/>
              <a:gd name="csX10" fmla="*/ 5761344 w 5761344"/>
              <a:gd name="csY10" fmla="*/ 0 h 738664"/>
              <a:gd name="csX11" fmla="*/ 5761344 w 5761344"/>
              <a:gd name="csY11" fmla="*/ 347172 h 738664"/>
              <a:gd name="csX12" fmla="*/ 5761344 w 5761344"/>
              <a:gd name="csY12" fmla="*/ 738664 h 738664"/>
              <a:gd name="csX13" fmla="*/ 5185210 w 5761344"/>
              <a:gd name="csY13" fmla="*/ 738664 h 738664"/>
              <a:gd name="csX14" fmla="*/ 4724302 w 5761344"/>
              <a:gd name="csY14" fmla="*/ 738664 h 738664"/>
              <a:gd name="csX15" fmla="*/ 4263395 w 5761344"/>
              <a:gd name="csY15" fmla="*/ 738664 h 738664"/>
              <a:gd name="csX16" fmla="*/ 3629647 w 5761344"/>
              <a:gd name="csY16" fmla="*/ 738664 h 738664"/>
              <a:gd name="csX17" fmla="*/ 3168739 w 5761344"/>
              <a:gd name="csY17" fmla="*/ 738664 h 738664"/>
              <a:gd name="csX18" fmla="*/ 2592605 w 5761344"/>
              <a:gd name="csY18" fmla="*/ 738664 h 738664"/>
              <a:gd name="csX19" fmla="*/ 2189311 w 5761344"/>
              <a:gd name="csY19" fmla="*/ 738664 h 738664"/>
              <a:gd name="csX20" fmla="*/ 1497949 w 5761344"/>
              <a:gd name="csY20" fmla="*/ 738664 h 738664"/>
              <a:gd name="csX21" fmla="*/ 806588 w 5761344"/>
              <a:gd name="csY21" fmla="*/ 738664 h 738664"/>
              <a:gd name="csX22" fmla="*/ 0 w 5761344"/>
              <a:gd name="csY22" fmla="*/ 738664 h 738664"/>
              <a:gd name="csX23" fmla="*/ 0 w 5761344"/>
              <a:gd name="csY23" fmla="*/ 391492 h 738664"/>
              <a:gd name="csX24" fmla="*/ 0 w 5761344"/>
              <a:gd name="csY24"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61344" h="738664" fill="none" extrusionOk="0">
                <a:moveTo>
                  <a:pt x="0" y="0"/>
                </a:moveTo>
                <a:cubicBezTo>
                  <a:pt x="161123" y="-41411"/>
                  <a:pt x="248281" y="728"/>
                  <a:pt x="403294" y="0"/>
                </a:cubicBezTo>
                <a:cubicBezTo>
                  <a:pt x="558307" y="-728"/>
                  <a:pt x="791265" y="79038"/>
                  <a:pt x="1094655" y="0"/>
                </a:cubicBezTo>
                <a:cubicBezTo>
                  <a:pt x="1398045" y="-79038"/>
                  <a:pt x="1386918" y="48674"/>
                  <a:pt x="1613176" y="0"/>
                </a:cubicBezTo>
                <a:cubicBezTo>
                  <a:pt x="1839434" y="-48674"/>
                  <a:pt x="1986710" y="14748"/>
                  <a:pt x="2246924" y="0"/>
                </a:cubicBezTo>
                <a:cubicBezTo>
                  <a:pt x="2507138" y="-14748"/>
                  <a:pt x="2558186" y="41997"/>
                  <a:pt x="2765445" y="0"/>
                </a:cubicBezTo>
                <a:cubicBezTo>
                  <a:pt x="2972704" y="-41997"/>
                  <a:pt x="3119522" y="1136"/>
                  <a:pt x="3283966" y="0"/>
                </a:cubicBezTo>
                <a:cubicBezTo>
                  <a:pt x="3448410" y="-1136"/>
                  <a:pt x="3648379" y="67299"/>
                  <a:pt x="3975327" y="0"/>
                </a:cubicBezTo>
                <a:cubicBezTo>
                  <a:pt x="4302275" y="-67299"/>
                  <a:pt x="4330630" y="70219"/>
                  <a:pt x="4666689" y="0"/>
                </a:cubicBezTo>
                <a:cubicBezTo>
                  <a:pt x="5002748" y="-70219"/>
                  <a:pt x="4950544" y="40969"/>
                  <a:pt x="5127596" y="0"/>
                </a:cubicBezTo>
                <a:cubicBezTo>
                  <a:pt x="5304648" y="-40969"/>
                  <a:pt x="5470023" y="12662"/>
                  <a:pt x="5761344" y="0"/>
                </a:cubicBezTo>
                <a:cubicBezTo>
                  <a:pt x="5768383" y="105145"/>
                  <a:pt x="5749475" y="184637"/>
                  <a:pt x="5761344" y="347172"/>
                </a:cubicBezTo>
                <a:cubicBezTo>
                  <a:pt x="5773213" y="509707"/>
                  <a:pt x="5726001" y="560417"/>
                  <a:pt x="5761344" y="738664"/>
                </a:cubicBezTo>
                <a:cubicBezTo>
                  <a:pt x="5622803" y="756968"/>
                  <a:pt x="5323745" y="696640"/>
                  <a:pt x="5185210" y="738664"/>
                </a:cubicBezTo>
                <a:cubicBezTo>
                  <a:pt x="5046675" y="780688"/>
                  <a:pt x="4912880" y="723046"/>
                  <a:pt x="4724302" y="738664"/>
                </a:cubicBezTo>
                <a:cubicBezTo>
                  <a:pt x="4535724" y="754282"/>
                  <a:pt x="4384260" y="719107"/>
                  <a:pt x="4263395" y="738664"/>
                </a:cubicBezTo>
                <a:cubicBezTo>
                  <a:pt x="4142530" y="758221"/>
                  <a:pt x="3820882" y="720166"/>
                  <a:pt x="3629647" y="738664"/>
                </a:cubicBezTo>
                <a:cubicBezTo>
                  <a:pt x="3438412" y="757162"/>
                  <a:pt x="3364275" y="689007"/>
                  <a:pt x="3168739" y="738664"/>
                </a:cubicBezTo>
                <a:cubicBezTo>
                  <a:pt x="2973203" y="788321"/>
                  <a:pt x="2805790" y="694200"/>
                  <a:pt x="2592605" y="738664"/>
                </a:cubicBezTo>
                <a:cubicBezTo>
                  <a:pt x="2379420" y="783128"/>
                  <a:pt x="2338246" y="732552"/>
                  <a:pt x="2189311" y="738664"/>
                </a:cubicBezTo>
                <a:cubicBezTo>
                  <a:pt x="2040376" y="744776"/>
                  <a:pt x="1664698" y="668421"/>
                  <a:pt x="1497949" y="738664"/>
                </a:cubicBezTo>
                <a:cubicBezTo>
                  <a:pt x="1331200" y="808907"/>
                  <a:pt x="1082404" y="726746"/>
                  <a:pt x="806588" y="738664"/>
                </a:cubicBezTo>
                <a:cubicBezTo>
                  <a:pt x="530772" y="750582"/>
                  <a:pt x="195103" y="702841"/>
                  <a:pt x="0" y="738664"/>
                </a:cubicBezTo>
                <a:cubicBezTo>
                  <a:pt x="-23486" y="609881"/>
                  <a:pt x="14362" y="542663"/>
                  <a:pt x="0" y="391492"/>
                </a:cubicBezTo>
                <a:cubicBezTo>
                  <a:pt x="-14362" y="240321"/>
                  <a:pt x="13831" y="119967"/>
                  <a:pt x="0" y="0"/>
                </a:cubicBezTo>
                <a:close/>
              </a:path>
              <a:path w="5761344" h="738664" stroke="0" extrusionOk="0">
                <a:moveTo>
                  <a:pt x="0" y="0"/>
                </a:moveTo>
                <a:cubicBezTo>
                  <a:pt x="342667" y="-76525"/>
                  <a:pt x="520563" y="61896"/>
                  <a:pt x="691361" y="0"/>
                </a:cubicBezTo>
                <a:cubicBezTo>
                  <a:pt x="862159" y="-61896"/>
                  <a:pt x="1041355" y="9535"/>
                  <a:pt x="1267496" y="0"/>
                </a:cubicBezTo>
                <a:cubicBezTo>
                  <a:pt x="1493637" y="-9535"/>
                  <a:pt x="1778989" y="60623"/>
                  <a:pt x="1958857" y="0"/>
                </a:cubicBezTo>
                <a:cubicBezTo>
                  <a:pt x="2138725" y="-60623"/>
                  <a:pt x="2394737" y="22708"/>
                  <a:pt x="2650218" y="0"/>
                </a:cubicBezTo>
                <a:cubicBezTo>
                  <a:pt x="2905699" y="-22708"/>
                  <a:pt x="2958849" y="4617"/>
                  <a:pt x="3111126" y="0"/>
                </a:cubicBezTo>
                <a:cubicBezTo>
                  <a:pt x="3263403" y="-4617"/>
                  <a:pt x="3578124" y="11109"/>
                  <a:pt x="3744874" y="0"/>
                </a:cubicBezTo>
                <a:cubicBezTo>
                  <a:pt x="3911624" y="-11109"/>
                  <a:pt x="4163337" y="32019"/>
                  <a:pt x="4321008" y="0"/>
                </a:cubicBezTo>
                <a:cubicBezTo>
                  <a:pt x="4478679" y="-32019"/>
                  <a:pt x="4639142" y="45225"/>
                  <a:pt x="4724302" y="0"/>
                </a:cubicBezTo>
                <a:cubicBezTo>
                  <a:pt x="4809462" y="-45225"/>
                  <a:pt x="5521988" y="114630"/>
                  <a:pt x="5761344" y="0"/>
                </a:cubicBezTo>
                <a:cubicBezTo>
                  <a:pt x="5782718" y="169880"/>
                  <a:pt x="5733256" y="241333"/>
                  <a:pt x="5761344" y="347172"/>
                </a:cubicBezTo>
                <a:cubicBezTo>
                  <a:pt x="5789432" y="453011"/>
                  <a:pt x="5754501" y="622846"/>
                  <a:pt x="5761344" y="738664"/>
                </a:cubicBezTo>
                <a:cubicBezTo>
                  <a:pt x="5567025" y="776608"/>
                  <a:pt x="5469864" y="698362"/>
                  <a:pt x="5300436" y="738664"/>
                </a:cubicBezTo>
                <a:cubicBezTo>
                  <a:pt x="5131008" y="778966"/>
                  <a:pt x="4908739" y="703813"/>
                  <a:pt x="4609075" y="738664"/>
                </a:cubicBezTo>
                <a:cubicBezTo>
                  <a:pt x="4309411" y="773515"/>
                  <a:pt x="4322894" y="706808"/>
                  <a:pt x="4148168" y="738664"/>
                </a:cubicBezTo>
                <a:cubicBezTo>
                  <a:pt x="3973442" y="770520"/>
                  <a:pt x="3846680" y="709318"/>
                  <a:pt x="3629647" y="738664"/>
                </a:cubicBezTo>
                <a:cubicBezTo>
                  <a:pt x="3412614" y="768010"/>
                  <a:pt x="3311918" y="722363"/>
                  <a:pt x="3111126" y="738664"/>
                </a:cubicBezTo>
                <a:cubicBezTo>
                  <a:pt x="2910334" y="754965"/>
                  <a:pt x="2714645" y="670465"/>
                  <a:pt x="2534991" y="738664"/>
                </a:cubicBezTo>
                <a:cubicBezTo>
                  <a:pt x="2355337" y="806863"/>
                  <a:pt x="2247825" y="720895"/>
                  <a:pt x="2131697" y="738664"/>
                </a:cubicBezTo>
                <a:cubicBezTo>
                  <a:pt x="2015569" y="756433"/>
                  <a:pt x="1783322" y="715202"/>
                  <a:pt x="1555563" y="738664"/>
                </a:cubicBezTo>
                <a:cubicBezTo>
                  <a:pt x="1327804" y="762126"/>
                  <a:pt x="1209328" y="718770"/>
                  <a:pt x="1037042" y="738664"/>
                </a:cubicBezTo>
                <a:cubicBezTo>
                  <a:pt x="864756" y="758558"/>
                  <a:pt x="737650" y="677879"/>
                  <a:pt x="518521" y="738664"/>
                </a:cubicBezTo>
                <a:cubicBezTo>
                  <a:pt x="299392" y="799449"/>
                  <a:pt x="114166" y="734440"/>
                  <a:pt x="0" y="738664"/>
                </a:cubicBezTo>
                <a:cubicBezTo>
                  <a:pt x="-18606" y="623667"/>
                  <a:pt x="44234" y="481622"/>
                  <a:pt x="0" y="361945"/>
                </a:cubicBezTo>
                <a:cubicBezTo>
                  <a:pt x="-44234" y="242268"/>
                  <a:pt x="30596" y="177870"/>
                  <a:pt x="0" y="0"/>
                </a:cubicBezTo>
                <a:close/>
              </a:path>
            </a:pathLst>
          </a:custGeom>
          <a:solidFill>
            <a:schemeClr val="bg1">
              <a:lumMod val="95000"/>
            </a:schemeClr>
          </a:solidFill>
          <a:ln>
            <a:solidFill>
              <a:srgbClr val="FF0000"/>
            </a:solidFill>
            <a:extLst>
              <a:ext uri="{C807C97D-BFC1-408E-A445-0C87EB9F89A2}">
                <ask:lineSketchStyleProps xmlns:ask="http://schemas.microsoft.com/office/drawing/2018/sketchyshapes" sd="1836632089">
                  <a:prstGeom prst="rect">
                    <a:avLst/>
                  </a:prstGeom>
                  <ask:type>
                    <ask:lineSketchScribble/>
                  </ask:type>
                </ask:lineSketchStyleProps>
              </a:ext>
            </a:extLst>
          </a:ln>
        </p:spPr>
        <p:txBody>
          <a:bodyPr wrap="square" lIns="91440" tIns="45720" rIns="91440" bIns="45720">
            <a:spAutoFit/>
          </a:bodyPr>
          <a:lstStyle/>
          <a:p>
            <a:pPr algn="ctr"/>
            <a:r>
              <a:rPr lang="en-US" sz="4200" b="1">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PHIẾU HỌC TẬP SỐ 2</a:t>
            </a:r>
            <a:endParaRPr lang="en-US" sz="4200" b="1" cap="none" spc="0">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51835592"/>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027" name="Picture 3" descr="n252 Fb Thu Huong Pham">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747234" y="4726261"/>
            <a:ext cx="1816492" cy="1513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52 Fb Thu Huong Pham">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2565787" y="2579735"/>
            <a:ext cx="1728471" cy="14403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52 Fb Thu Huong Pham">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5025416" y="3546158"/>
            <a:ext cx="1728471" cy="14403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52 Fb Thu Huong Pham">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8490254" y="3920517"/>
            <a:ext cx="1816493" cy="15137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252 Fb Thu Huong Pham">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7116" y="2088683"/>
            <a:ext cx="1642906" cy="13690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descr="n252 Fb Thu Huong Pham"/>
          <p:cNvSpPr/>
          <p:nvPr/>
        </p:nvSpPr>
        <p:spPr>
          <a:xfrm>
            <a:off x="2666636" y="23154"/>
            <a:ext cx="7233134" cy="1440394"/>
          </a:xfrm>
          <a:prstGeom prst="rect">
            <a:avLst/>
          </a:prstGeom>
          <a:noFill/>
        </p:spPr>
        <p:txBody>
          <a:bodyPr wrap="none" lIns="109728" tIns="54864" rIns="109728" bIns="5486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4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2" descr="n252 Fb Thu Huong Pham"/>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589613" y="-320039"/>
            <a:ext cx="3134788" cy="30407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252 Fb Thu Huong Pham"/>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9148115" y="-171450"/>
            <a:ext cx="3356594" cy="3289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5AC16A46-2CEA-596C-B8F4-120EF9CF84FD}"/>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23" b="93458" l="9961" r="91406">
                        <a14:foregroundMark x1="20117" y1="28660" x2="20117" y2="28660"/>
                        <a14:foregroundMark x1="56836" y1="10592" x2="56836" y2="10592"/>
                        <a14:foregroundMark x1="68555" y1="9034" x2="68555" y2="9034"/>
                        <a14:foregroundMark x1="35352" y1="93458" x2="44531" y2="19938"/>
                        <a14:foregroundMark x1="44531" y1="19938" x2="44727" y2="19315"/>
                        <a14:foregroundMark x1="91406" y1="52025" x2="64063" y2="43302"/>
                        <a14:foregroundMark x1="10352" y1="47975" x2="55859" y2="37072"/>
                        <a14:foregroundMark x1="55859" y1="37072" x2="72852" y2="18692"/>
                      </a14:backgroundRemoval>
                    </a14:imgEffect>
                  </a14:imgLayer>
                </a14:imgProps>
              </a:ext>
            </a:extLst>
          </a:blip>
          <a:stretch>
            <a:fillRect/>
          </a:stretch>
        </p:blipFill>
        <p:spPr>
          <a:xfrm rot="899853">
            <a:off x="1734222" y="3621566"/>
            <a:ext cx="1842515" cy="1236876"/>
          </a:xfrm>
          <a:prstGeom prst="rect">
            <a:avLst/>
          </a:prstGeom>
        </p:spPr>
      </p:pic>
      <p:pic>
        <p:nvPicPr>
          <p:cNvPr id="3" name="Picture 2" descr="n252 Fb Thu Huong Pham">
            <a:extLst>
              <a:ext uri="{FF2B5EF4-FFF2-40B4-BE49-F238E27FC236}">
                <a16:creationId xmlns:a16="http://schemas.microsoft.com/office/drawing/2014/main" id="{A7D61A25-B743-726B-F552-F5D12825E25A}"/>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23" b="93458" l="9961" r="91406">
                        <a14:foregroundMark x1="20117" y1="28660" x2="20117" y2="28660"/>
                        <a14:foregroundMark x1="56836" y1="10592" x2="56836" y2="10592"/>
                        <a14:foregroundMark x1="68555" y1="9034" x2="68555" y2="9034"/>
                        <a14:foregroundMark x1="35352" y1="93458" x2="44531" y2="19938"/>
                        <a14:foregroundMark x1="44531" y1="19938" x2="44727" y2="19315"/>
                        <a14:foregroundMark x1="91406" y1="52025" x2="64063" y2="43302"/>
                        <a14:foregroundMark x1="10352" y1="47975" x2="55859" y2="37072"/>
                        <a14:foregroundMark x1="55859" y1="37072" x2="72852" y2="18692"/>
                      </a14:backgroundRemoval>
                    </a14:imgEffect>
                  </a14:imgLayer>
                </a14:imgProps>
              </a:ext>
            </a:extLst>
          </a:blip>
          <a:stretch>
            <a:fillRect/>
          </a:stretch>
        </p:blipFill>
        <p:spPr>
          <a:xfrm rot="899853">
            <a:off x="7234019" y="4720167"/>
            <a:ext cx="1842515" cy="1236876"/>
          </a:xfrm>
          <a:prstGeom prst="rect">
            <a:avLst/>
          </a:prstGeom>
        </p:spPr>
      </p:pic>
      <p:pic>
        <p:nvPicPr>
          <p:cNvPr id="4" name="Picture 3" descr="n252 Fb Thu Huong Pham">
            <a:extLst>
              <a:ext uri="{FF2B5EF4-FFF2-40B4-BE49-F238E27FC236}">
                <a16:creationId xmlns:a16="http://schemas.microsoft.com/office/drawing/2014/main" id="{31D9BF7F-8976-A751-B41F-E2FB63E0A263}"/>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23" b="93458" l="9961" r="91406">
                        <a14:foregroundMark x1="20117" y1="28660" x2="20117" y2="28660"/>
                        <a14:foregroundMark x1="56836" y1="10592" x2="56836" y2="10592"/>
                        <a14:foregroundMark x1="68555" y1="9034" x2="68555" y2="9034"/>
                        <a14:foregroundMark x1="35352" y1="93458" x2="44531" y2="19938"/>
                        <a14:foregroundMark x1="44531" y1="19938" x2="44727" y2="19315"/>
                        <a14:foregroundMark x1="91406" y1="52025" x2="64063" y2="43302"/>
                        <a14:foregroundMark x1="10352" y1="47975" x2="55859" y2="37072"/>
                        <a14:foregroundMark x1="55859" y1="37072" x2="72852" y2="18692"/>
                      </a14:backgroundRemoval>
                    </a14:imgEffect>
                  </a14:imgLayer>
                </a14:imgProps>
              </a:ext>
            </a:extLst>
          </a:blip>
          <a:stretch>
            <a:fillRect/>
          </a:stretch>
        </p:blipFill>
        <p:spPr>
          <a:xfrm rot="899853">
            <a:off x="8376766" y="2812143"/>
            <a:ext cx="1842515" cy="1236876"/>
          </a:xfrm>
          <a:prstGeom prst="rect">
            <a:avLst/>
          </a:prstGeom>
        </p:spPr>
      </p:pic>
      <p:pic>
        <p:nvPicPr>
          <p:cNvPr id="1026" name="Picture 2" descr="n252 Fb Thu Huong Pham">
            <a:hlinkClick r:id="rId24" action="ppaction://hlinksldjump"/>
            <a:extLst>
              <a:ext uri="{FF2B5EF4-FFF2-40B4-BE49-F238E27FC236}">
                <a16:creationId xmlns:a16="http://schemas.microsoft.com/office/drawing/2014/main" id="{5B718CA3-3F0F-ED68-6D02-020B0F0950A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22038" y="5697020"/>
            <a:ext cx="1085969" cy="1085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252 Fb Thu Huong Pham">
            <a:extLst>
              <a:ext uri="{FF2B5EF4-FFF2-40B4-BE49-F238E27FC236}">
                <a16:creationId xmlns:a16="http://schemas.microsoft.com/office/drawing/2014/main" id="{0C615C24-5430-77A6-0244-0F86809D40E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23" b="93458" l="9961" r="91406">
                        <a14:foregroundMark x1="20117" y1="28660" x2="20117" y2="28660"/>
                        <a14:foregroundMark x1="56836" y1="10592" x2="56836" y2="10592"/>
                        <a14:foregroundMark x1="68555" y1="9034" x2="68555" y2="9034"/>
                        <a14:foregroundMark x1="35352" y1="93458" x2="44531" y2="19938"/>
                        <a14:foregroundMark x1="44531" y1="19938" x2="44727" y2="19315"/>
                        <a14:foregroundMark x1="91406" y1="52025" x2="64063" y2="43302"/>
                        <a14:foregroundMark x1="10352" y1="47975" x2="55859" y2="37072"/>
                        <a14:foregroundMark x1="55859" y1="37072" x2="72852" y2="18692"/>
                      </a14:backgroundRemoval>
                    </a14:imgEffect>
                  </a14:imgLayer>
                </a14:imgProps>
              </a:ext>
            </a:extLst>
          </a:blip>
          <a:stretch>
            <a:fillRect/>
          </a:stretch>
        </p:blipFill>
        <p:spPr>
          <a:xfrm rot="899853">
            <a:off x="3981393" y="2839334"/>
            <a:ext cx="1842515" cy="1236876"/>
          </a:xfrm>
          <a:prstGeom prst="rect">
            <a:avLst/>
          </a:prstGeom>
        </p:spPr>
      </p:pic>
      <p:pic>
        <p:nvPicPr>
          <p:cNvPr id="6" name="Picture 5" descr="n252 Fb Thu Huong Pham">
            <a:extLst>
              <a:ext uri="{FF2B5EF4-FFF2-40B4-BE49-F238E27FC236}">
                <a16:creationId xmlns:a16="http://schemas.microsoft.com/office/drawing/2014/main" id="{8BA2A2D2-ADD0-D71F-9C54-8EA9404DF3FF}"/>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723" b="93458" l="9961" r="91406">
                        <a14:foregroundMark x1="20117" y1="28660" x2="20117" y2="28660"/>
                        <a14:foregroundMark x1="56836" y1="10592" x2="56836" y2="10592"/>
                        <a14:foregroundMark x1="68555" y1="9034" x2="68555" y2="9034"/>
                        <a14:foregroundMark x1="35352" y1="93458" x2="44531" y2="19938"/>
                        <a14:foregroundMark x1="44531" y1="19938" x2="44727" y2="19315"/>
                        <a14:foregroundMark x1="91406" y1="52025" x2="64063" y2="43302"/>
                        <a14:foregroundMark x1="10352" y1="47975" x2="55859" y2="37072"/>
                        <a14:foregroundMark x1="55859" y1="37072" x2="72852" y2="18692"/>
                      </a14:backgroundRemoval>
                    </a14:imgEffect>
                  </a14:imgLayer>
                </a14:imgProps>
              </a:ext>
            </a:extLst>
          </a:blip>
          <a:stretch>
            <a:fillRect/>
          </a:stretch>
        </p:blipFill>
        <p:spPr>
          <a:xfrm rot="899853">
            <a:off x="5650898" y="4720166"/>
            <a:ext cx="1842515" cy="1236876"/>
          </a:xfrm>
          <a:prstGeom prst="rect">
            <a:avLst/>
          </a:prstGeom>
        </p:spPr>
      </p:pic>
      <p:pic>
        <p:nvPicPr>
          <p:cNvPr id="16" name="Picture 2" descr="n252 Fb Thu Huong Pham"/>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781989" y="4895850"/>
            <a:ext cx="970614" cy="101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28"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1.875E-6 -3.33333E-6 L 0.0138 -0.04953 C 0.0168 -0.06088 0.0237 -0.06828 0.03229 -0.07199 C 0.04219 -0.07685 0.05117 -0.07639 0.05977 -0.07014 L 0.09883 -0.04467 " pathEditMode="relative" rAng="19980000" ptsTypes="AAAAA">
                                      <p:cBhvr>
                                        <p:cTn id="15" dur="500" fill="hold"/>
                                        <p:tgtEl>
                                          <p:spTgt spid="16"/>
                                        </p:tgtEl>
                                        <p:attrNameLst>
                                          <p:attrName>ppt_x</p:attrName>
                                          <p:attrName>ppt_y</p:attrName>
                                        </p:attrNameLst>
                                      </p:cBhvr>
                                      <p:rCtr x="4427" y="-4028"/>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09869 -0.04444 L 0.1207 -0.24421 " pathEditMode="relative" rAng="0" ptsTypes="AA">
                                      <p:cBhvr>
                                        <p:cTn id="19" dur="500" fill="hold"/>
                                        <p:tgtEl>
                                          <p:spTgt spid="16"/>
                                        </p:tgtEl>
                                        <p:attrNameLst>
                                          <p:attrName>ppt_x</p:attrName>
                                          <p:attrName>ppt_y</p:attrName>
                                        </p:attrNameLst>
                                      </p:cBhvr>
                                      <p:rCtr x="807" y="-8588"/>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207 -0.24421 L 0.16328 -0.36296 " pathEditMode="relative" rAng="0" ptsTypes="AA">
                                      <p:cBhvr>
                                        <p:cTn id="23" dur="500" fill="hold"/>
                                        <p:tgtEl>
                                          <p:spTgt spid="16"/>
                                        </p:tgtEl>
                                        <p:attrNameLst>
                                          <p:attrName>ppt_x</p:attrName>
                                          <p:attrName>ppt_y</p:attrName>
                                        </p:attrNameLst>
                                      </p:cBhvr>
                                      <p:rCtr x="3359" y="-7153"/>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328 -0.36296 L 0.2901 -0.33333 " pathEditMode="relative" rAng="0" ptsTypes="AA">
                                      <p:cBhvr>
                                        <p:cTn id="27" dur="500" fill="hold"/>
                                        <p:tgtEl>
                                          <p:spTgt spid="16"/>
                                        </p:tgtEl>
                                        <p:attrNameLst>
                                          <p:attrName>ppt_x</p:attrName>
                                          <p:attrName>ppt_y</p:attrName>
                                        </p:attrNameLst>
                                      </p:cBhvr>
                                      <p:rCtr x="6341" y="1481"/>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2901 -0.33333 L 0.38177 -0.19815 " pathEditMode="relative" rAng="0" ptsTypes="AA">
                                      <p:cBhvr>
                                        <p:cTn id="31" dur="500" fill="hold"/>
                                        <p:tgtEl>
                                          <p:spTgt spid="16"/>
                                        </p:tgtEl>
                                        <p:attrNameLst>
                                          <p:attrName>ppt_x</p:attrName>
                                          <p:attrName>ppt_y</p:attrName>
                                        </p:attrNameLst>
                                      </p:cBhvr>
                                      <p:rCtr x="4479" y="6759"/>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38177 -0.19815 L 0.45677 -0.06481 " pathEditMode="relative" rAng="0" ptsTypes="AA">
                                      <p:cBhvr>
                                        <p:cTn id="35" dur="500" fill="hold"/>
                                        <p:tgtEl>
                                          <p:spTgt spid="16"/>
                                        </p:tgtEl>
                                        <p:attrNameLst>
                                          <p:attrName>ppt_x</p:attrName>
                                          <p:attrName>ppt_y</p:attrName>
                                        </p:attrNameLst>
                                      </p:cBhvr>
                                      <p:rCtr x="3750" y="6667"/>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5677 -0.06481 L 0.57266 -0.04329 " pathEditMode="relative" rAng="0" ptsTypes="AA">
                                      <p:cBhvr>
                                        <p:cTn id="39" dur="500" fill="hold"/>
                                        <p:tgtEl>
                                          <p:spTgt spid="16"/>
                                        </p:tgtEl>
                                        <p:attrNameLst>
                                          <p:attrName>ppt_x</p:attrName>
                                          <p:attrName>ppt_y</p:attrName>
                                        </p:attrNameLst>
                                      </p:cBhvr>
                                      <p:rCtr x="5260" y="-1134"/>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7266 -0.04328 L 0.66485 -0.15602 " pathEditMode="relative" rAng="0" ptsTypes="AA">
                                      <p:cBhvr>
                                        <p:cTn id="43" dur="500" fill="hold"/>
                                        <p:tgtEl>
                                          <p:spTgt spid="16"/>
                                        </p:tgtEl>
                                        <p:attrNameLst>
                                          <p:attrName>ppt_x</p:attrName>
                                          <p:attrName>ppt_y</p:attrName>
                                        </p:attrNameLst>
                                      </p:cBhvr>
                                      <p:rCtr x="4609" y="-5648"/>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66484 -0.15602 L 0.6539 -0.3199 " pathEditMode="relative" rAng="0" ptsTypes="AA">
                                      <p:cBhvr>
                                        <p:cTn id="47" dur="500" fill="hold"/>
                                        <p:tgtEl>
                                          <p:spTgt spid="16"/>
                                        </p:tgtEl>
                                        <p:attrNameLst>
                                          <p:attrName>ppt_x</p:attrName>
                                          <p:attrName>ppt_y</p:attrName>
                                        </p:attrNameLst>
                                      </p:cBhvr>
                                      <p:rCtr x="-547" y="-8194"/>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6539 -0.3199 L 0.55312 -0.44213 " pathEditMode="relative" rAng="0" ptsTypes="AA">
                                      <p:cBhvr>
                                        <p:cTn id="51" dur="500" fill="hold"/>
                                        <p:tgtEl>
                                          <p:spTgt spid="16"/>
                                        </p:tgtEl>
                                        <p:attrNameLst>
                                          <p:attrName>ppt_x</p:attrName>
                                          <p:attrName>ppt_y</p:attrName>
                                        </p:attrNameLst>
                                      </p:cBhvr>
                                      <p:rCtr x="-5039" y="-6111"/>
                                    </p:animMotion>
                                  </p:childTnLst>
                                </p:cTn>
                              </p:par>
                            </p:childTnLst>
                          </p:cTn>
                        </p:par>
                        <p:par>
                          <p:cTn id="52" fill="hold">
                            <p:stCondLst>
                              <p:cond delay="500"/>
                            </p:stCondLst>
                            <p:childTnLst>
                              <p:par>
                                <p:cTn id="53" presetID="44" presetClass="path" presetSubtype="0" accel="50000" decel="50000" fill="hold" nodeType="afterEffect">
                                  <p:stCondLst>
                                    <p:cond delay="0"/>
                                  </p:stCondLst>
                                  <p:childTnLst>
                                    <p:animMotion origin="layout" path="M 0.55312 -0.44213 L 0.57617 -0.46944 C 0.58125 -0.4743 0.58516 -0.48495 0.58698 -0.49792 C 0.5888 -0.51204 0.58815 -0.52454 0.58568 -0.53449 L 0.57344 -0.5831 " pathEditMode="relative" rAng="17100000" ptsTypes="AAAAA">
                                      <p:cBhvr>
                                        <p:cTn id="54" dur="500" fill="hold"/>
                                        <p:tgtEl>
                                          <p:spTgt spid="16"/>
                                        </p:tgtEl>
                                        <p:attrNameLst>
                                          <p:attrName>ppt_x</p:attrName>
                                          <p:attrName>ppt_y</p:attrName>
                                        </p:attrNameLst>
                                      </p:cBhvr>
                                      <p:rCtr x="2201" y="-6481"/>
                                    </p:animMotion>
                                  </p:childTnLst>
                                </p:cTn>
                              </p:par>
                            </p:childTnLst>
                          </p:cTn>
                        </p:par>
                        <p:par>
                          <p:cTn id="55" fill="hold">
                            <p:stCondLst>
                              <p:cond delay="1000"/>
                            </p:stCondLst>
                            <p:childTnLst>
                              <p:par>
                                <p:cTn id="56" presetID="38" presetClass="path" presetSubtype="0" accel="50000" decel="50000" fill="hold" nodeType="afterEffect">
                                  <p:stCondLst>
                                    <p:cond delay="0"/>
                                  </p:stCondLst>
                                  <p:childTnLst>
                                    <p:animMotion origin="layout" path="M 0.64075 -0.57361 L 0.63645 -0.47477 L 0.63242 -0.57361 L 0.62825 -0.47477 L 0.62408 -0.57361 L 0.62018 -0.47477 L 0.61575 -0.57361 L 0.61185 -0.47477 L 0.60742 -0.57361 L 0.60312 -0.47477 L 0.59908 -0.57361 L 0.59492 -0.47477 L 0.59101 -0.57361 L 0.58685 -0.47477 L 0.58242 -0.57361 L 0.57851 -0.47477 L 0.57408 -0.57361 " pathEditMode="relative" rAng="0" ptsTypes="AAAAAAAAAAAAAAAAA">
                                      <p:cBhvr>
                                        <p:cTn id="57" dur="3000" fill="hold"/>
                                        <p:tgtEl>
                                          <p:spTgt spid="16"/>
                                        </p:tgtEl>
                                        <p:attrNameLst>
                                          <p:attrName>ppt_x</p:attrName>
                                          <p:attrName>ppt_y</p:attrName>
                                        </p:attrNameLst>
                                      </p:cBhvr>
                                      <p:rCtr x="-3333" y="4931"/>
                                    </p:animMotion>
                                  </p:childTnLst>
                                </p:cTn>
                              </p:par>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 presetClass="exit" presetSubtype="0" fill="hold" nodeType="withEffect">
                                  <p:stCondLst>
                                    <p:cond delay="500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nodeType="withEffect">
                                  <p:stCondLst>
                                    <p:cond delay="5000"/>
                                  </p:stCondLst>
                                  <p:childTnLst>
                                    <p:set>
                                      <p:cBhvr>
                                        <p:cTn id="67" dur="1" fill="hold">
                                          <p:stCondLst>
                                            <p:cond delay="0"/>
                                          </p:stCondLst>
                                        </p:cTn>
                                        <p:tgtEl>
                                          <p:spTgt spid="19"/>
                                        </p:tgtEl>
                                        <p:attrNameLst>
                                          <p:attrName>style.visibility</p:attrName>
                                        </p:attrNameLst>
                                      </p:cBhvr>
                                      <p:to>
                                        <p:strVal val="hidden"/>
                                      </p:to>
                                    </p:set>
                                  </p:childTnLst>
                                </p:cTn>
                              </p:par>
                              <p:par>
                                <p:cTn id="68" presetID="1" presetClass="exit" presetSubtype="0" fill="hold" grpId="1" nodeType="withEffect">
                                  <p:stCondLst>
                                    <p:cond delay="5000"/>
                                  </p:stCondLst>
                                  <p:childTnLst>
                                    <p:set>
                                      <p:cBhvr>
                                        <p:cTn id="6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n252 Fb Thu Huong Pham">
            <a:extLst>
              <a:ext uri="{FF2B5EF4-FFF2-40B4-BE49-F238E27FC236}">
                <a16:creationId xmlns:a16="http://schemas.microsoft.com/office/drawing/2014/main" id="{36474CAE-7A73-82A7-E299-0C0159AACC28}"/>
              </a:ext>
            </a:extLst>
          </p:cNvPr>
          <p:cNvPicPr>
            <a:picLocks noGrp="1" noRot="1" noChangeAspect="1" noMove="1" noResize="1" noEditPoints="1" noAdjustHandles="1" noChangeArrowheads="1" noChangeShapeType="1" noCrop="1"/>
          </p:cNvPicPr>
          <p:nvPr/>
        </p:nvPicPr>
        <p:blipFill>
          <a:blip r:embed="rId6">
            <a:alphaModFix amt="4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252 Fb Thu Huong Pham">
            <a:extLst>
              <a:ext uri="{FF2B5EF4-FFF2-40B4-BE49-F238E27FC236}">
                <a16:creationId xmlns:a16="http://schemas.microsoft.com/office/drawing/2014/main" id="{E594890F-868A-9435-FE9B-ABC0EAF42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descr="n252 Fb Thu Huong Pham">
            <a:extLst>
              <a:ext uri="{FF2B5EF4-FFF2-40B4-BE49-F238E27FC236}">
                <a16:creationId xmlns:a16="http://schemas.microsoft.com/office/drawing/2014/main" id="{B4848C33-088B-B103-A88A-AF4BFB4A9A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01" b="95903" l="10000" r="91250">
                        <a14:foregroundMark x1="21083" y1="42792" x2="21333" y2="93778"/>
                        <a14:foregroundMark x1="26333" y1="95599" x2="20250" y2="94689"/>
                        <a14:foregroundMark x1="49500" y1="42489" x2="49000" y2="78452"/>
                        <a14:foregroundMark x1="50188" y1="87994" x2="50417" y2="89833"/>
                        <a14:foregroundMark x1="49000" y1="78452" x2="50077" y2="87102"/>
                        <a14:foregroundMark x1="50417" y1="89833" x2="46083" y2="94689"/>
                        <a14:foregroundMark x1="46083" y1="94689" x2="45167" y2="75569"/>
                        <a14:foregroundMark x1="45167" y1="75569" x2="46333" y2="67071"/>
                        <a14:foregroundMark x1="43750" y1="57056" x2="45750" y2="59636"/>
                        <a14:foregroundMark x1="48583" y1="12747" x2="48417" y2="30501"/>
                        <a14:foregroundMark x1="48000" y1="4401" x2="48000" y2="4401"/>
                        <a14:foregroundMark x1="43583" y1="5615" x2="43583" y2="5615"/>
                        <a14:foregroundMark x1="43250" y1="4704" x2="43250" y2="4704"/>
                        <a14:foregroundMark x1="48833" y1="27921" x2="48833" y2="27921"/>
                        <a14:foregroundMark x1="16083" y1="27921" x2="16083" y2="27921"/>
                        <a14:foregroundMark x1="16083" y1="27921" x2="13167" y2="35812"/>
                        <a14:foregroundMark x1="13167" y1="35812" x2="12833" y2="37633"/>
                        <a14:foregroundMark x1="12500" y1="45979" x2="12417" y2="46131"/>
                        <a14:foregroundMark x1="19833" y1="95448" x2="19833" y2="95448"/>
                        <a14:foregroundMark x1="45083" y1="95903" x2="45083" y2="95903"/>
                        <a14:foregroundMark x1="70667" y1="93475" x2="70667" y2="93475"/>
                        <a14:foregroundMark x1="73167" y1="94992" x2="73167" y2="94992"/>
                        <a14:foregroundMark x1="71250" y1="94082" x2="74083" y2="94082"/>
                        <a14:foregroundMark x1="70750" y1="94689" x2="75250" y2="94841"/>
                        <a14:foregroundMark x1="45417" y1="94689" x2="49333" y2="95144"/>
                        <a14:foregroundMark x1="25333" y1="59332" x2="25083" y2="62064"/>
                        <a14:foregroundMark x1="33583" y1="6829" x2="31917" y2="5463"/>
                        <a14:foregroundMark x1="39667" y1="10319" x2="39667" y2="10319"/>
                        <a14:foregroundMark x1="52333" y1="6070" x2="52333" y2="6070"/>
                        <a14:foregroundMark x1="55083" y1="11381" x2="55083" y2="11381"/>
                        <a14:foregroundMark x1="39417" y1="17906" x2="39417" y2="17906"/>
                        <a14:foregroundMark x1="40333" y1="18058" x2="40333" y2="18058"/>
                        <a14:backgroundMark x1="32250" y1="57815" x2="32250" y2="57815"/>
                        <a14:backgroundMark x1="77417" y1="43399" x2="77417" y2="43399"/>
                        <a14:backgroundMark x1="86083" y1="64340" x2="86083" y2="64340"/>
                        <a14:backgroundMark x1="82417" y1="59939" x2="82417" y2="59939"/>
                        <a14:backgroundMark x1="68000" y1="57056" x2="68000" y2="57056"/>
                        <a14:backgroundMark x1="25333" y1="44158" x2="25333" y2="44158"/>
                        <a14:backgroundMark x1="26583" y1="43551" x2="26583" y2="43551"/>
                        <a14:backgroundMark x1="84500" y1="24886" x2="84500" y2="24886"/>
                        <a14:backgroundMark x1="25167" y1="42640" x2="25167" y2="42640"/>
                        <a14:backgroundMark x1="82583" y1="29135" x2="82583" y2="29135"/>
                        <a14:backgroundMark x1="80083" y1="34598" x2="80083" y2="34598"/>
                        <a14:backgroundMark x1="54000" y1="98483" x2="54000" y2="98483"/>
                        <a14:backgroundMark x1="48250" y1="87557" x2="48250" y2="87557"/>
                        <a14:backgroundMark x1="48250" y1="87557" x2="48250" y2="87557"/>
                        <a14:backgroundMark x1="48250" y1="87557" x2="48250" y2="87557"/>
                        <a14:backgroundMark x1="47750" y1="87102" x2="47750" y2="87102"/>
                        <a14:backgroundMark x1="48250" y1="87557" x2="48250" y2="87557"/>
                        <a14:backgroundMark x1="48250" y1="87557" x2="48250" y2="87557"/>
                        <a14:backgroundMark x1="81917" y1="55387" x2="81417" y2="60850"/>
                        <a14:backgroundMark x1="42333" y1="73141" x2="39333" y2="81032"/>
                        <a14:backgroundMark x1="68333" y1="53111" x2="68250" y2="59939"/>
                        <a14:backgroundMark x1="48333" y1="86798" x2="47417" y2="89074"/>
                        <a14:backgroundMark x1="48417" y1="87102" x2="48417" y2="89074"/>
                        <a14:backgroundMark x1="74333" y1="41882" x2="75333" y2="30046"/>
                        <a14:backgroundMark x1="74583" y1="42337" x2="75833" y2="39150"/>
                        <a14:backgroundMark x1="86833" y1="22914" x2="86833" y2="22914"/>
                        <a14:backgroundMark x1="86417" y1="27921" x2="86417" y2="27921"/>
                        <a14:backgroundMark x1="86083" y1="25797" x2="86083" y2="25797"/>
                        <a14:backgroundMark x1="86667" y1="22610" x2="86083" y2="24734"/>
                        <a14:backgroundMark x1="39667" y1="16844" x2="32417" y2="0"/>
                        <a14:backgroundMark x1="62500" y1="29742" x2="67000" y2="5918"/>
                        <a14:backgroundMark x1="54250" y1="9408" x2="58333" y2="2428"/>
                        <a14:backgroundMark x1="39667" y1="16692" x2="39000" y2="14568"/>
                        <a14:backgroundMark x1="39667" y1="18816" x2="39750" y2="34446"/>
                        <a14:backgroundMark x1="33583" y1="54476" x2="30917" y2="67830"/>
                        <a14:backgroundMark x1="35750" y1="61153" x2="35250" y2="68134"/>
                        <a14:backgroundMark x1="24000" y1="38998" x2="28167" y2="44310"/>
                        <a14:backgroundMark x1="28167" y1="44310" x2="28167" y2="44461"/>
                        <a14:backgroundMark x1="15250" y1="55994" x2="17417" y2="61760"/>
                        <a14:backgroundMark x1="17667" y1="57511" x2="16417" y2="67071"/>
                        <a14:backgroundMark x1="88917" y1="17602" x2="87167" y2="20941"/>
                        <a14:backgroundMark x1="86167" y1="40212" x2="86167" y2="40212"/>
                        <a14:backgroundMark x1="79667" y1="20941" x2="87667" y2="46131"/>
                        <a14:backgroundMark x1="85083" y1="41123" x2="93917" y2="23369"/>
                        <a14:backgroundMark x1="81667" y1="22610" x2="92250" y2="21396"/>
                        <a14:backgroundMark x1="92250" y1="21396" x2="92250" y2="21396"/>
                        <a14:backgroundMark x1="92250" y1="21396" x2="86167" y2="39454"/>
                      </a14:backgroundRemoval>
                    </a14:imgEffect>
                  </a14:imgLayer>
                </a14:imgProps>
              </a:ext>
              <a:ext uri="{28A0092B-C50C-407E-A947-70E740481C1C}">
                <a14:useLocalDpi xmlns:a14="http://schemas.microsoft.com/office/drawing/2010/main" val="0"/>
              </a:ext>
            </a:extLst>
          </a:blip>
          <a:srcRect l="66798" t="40437" r="13556" b="2999"/>
          <a:stretch/>
        </p:blipFill>
        <p:spPr bwMode="auto">
          <a:xfrm>
            <a:off x="0" y="3958404"/>
            <a:ext cx="1758461" cy="27803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252 Fb Thu Huong Pham">
            <a:hlinkClick r:id="rId9" action="ppaction://hlinksldjump"/>
            <a:extLst>
              <a:ext uri="{FF2B5EF4-FFF2-40B4-BE49-F238E27FC236}">
                <a16:creationId xmlns:a16="http://schemas.microsoft.com/office/drawing/2014/main" id="{FEAC4080-0B6B-3C6E-D56A-5D5748918E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2625" y="5989813"/>
            <a:ext cx="1010226" cy="1010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n252 Fb Thu Huong Pham">
            <a:extLst>
              <a:ext uri="{FF2B5EF4-FFF2-40B4-BE49-F238E27FC236}">
                <a16:creationId xmlns:a16="http://schemas.microsoft.com/office/drawing/2014/main" id="{97ED0C24-248B-1A7E-962F-DF62595B7A28}"/>
              </a:ext>
            </a:extLst>
          </p:cNvPr>
          <p:cNvSpPr txBox="1"/>
          <p:nvPr/>
        </p:nvSpPr>
        <p:spPr>
          <a:xfrm>
            <a:off x="0" y="29194"/>
            <a:ext cx="12209099" cy="1384995"/>
          </a:xfrm>
          <a:custGeom>
            <a:avLst/>
            <a:gdLst>
              <a:gd name="csX0" fmla="*/ 0 w 12209099"/>
              <a:gd name="csY0" fmla="*/ 0 h 1384995"/>
              <a:gd name="csX1" fmla="*/ 703477 w 12209099"/>
              <a:gd name="csY1" fmla="*/ 0 h 1384995"/>
              <a:gd name="csX2" fmla="*/ 1406953 w 12209099"/>
              <a:gd name="csY2" fmla="*/ 0 h 1384995"/>
              <a:gd name="csX3" fmla="*/ 1866248 w 12209099"/>
              <a:gd name="csY3" fmla="*/ 0 h 1384995"/>
              <a:gd name="csX4" fmla="*/ 2325543 w 12209099"/>
              <a:gd name="csY4" fmla="*/ 0 h 1384995"/>
              <a:gd name="csX5" fmla="*/ 2906928 w 12209099"/>
              <a:gd name="csY5" fmla="*/ 0 h 1384995"/>
              <a:gd name="csX6" fmla="*/ 3122041 w 12209099"/>
              <a:gd name="csY6" fmla="*/ 0 h 1384995"/>
              <a:gd name="csX7" fmla="*/ 3459245 w 12209099"/>
              <a:gd name="csY7" fmla="*/ 0 h 1384995"/>
              <a:gd name="csX8" fmla="*/ 4284812 w 12209099"/>
              <a:gd name="csY8" fmla="*/ 0 h 1384995"/>
              <a:gd name="csX9" fmla="*/ 4499925 w 12209099"/>
              <a:gd name="csY9" fmla="*/ 0 h 1384995"/>
              <a:gd name="csX10" fmla="*/ 5081311 w 12209099"/>
              <a:gd name="csY10" fmla="*/ 0 h 1384995"/>
              <a:gd name="csX11" fmla="*/ 5906878 w 12209099"/>
              <a:gd name="csY11" fmla="*/ 0 h 1384995"/>
              <a:gd name="csX12" fmla="*/ 6488264 w 12209099"/>
              <a:gd name="csY12" fmla="*/ 0 h 1384995"/>
              <a:gd name="csX13" fmla="*/ 6703377 w 12209099"/>
              <a:gd name="csY13" fmla="*/ 0 h 1384995"/>
              <a:gd name="csX14" fmla="*/ 7162671 w 12209099"/>
              <a:gd name="csY14" fmla="*/ 0 h 1384995"/>
              <a:gd name="csX15" fmla="*/ 7499875 w 12209099"/>
              <a:gd name="csY15" fmla="*/ 0 h 1384995"/>
              <a:gd name="csX16" fmla="*/ 8325443 w 12209099"/>
              <a:gd name="csY16" fmla="*/ 0 h 1384995"/>
              <a:gd name="csX17" fmla="*/ 8662646 w 12209099"/>
              <a:gd name="csY17" fmla="*/ 0 h 1384995"/>
              <a:gd name="csX18" fmla="*/ 9121941 w 12209099"/>
              <a:gd name="csY18" fmla="*/ 0 h 1384995"/>
              <a:gd name="csX19" fmla="*/ 9703327 w 12209099"/>
              <a:gd name="csY19" fmla="*/ 0 h 1384995"/>
              <a:gd name="csX20" fmla="*/ 10162621 w 12209099"/>
              <a:gd name="csY20" fmla="*/ 0 h 1384995"/>
              <a:gd name="csX21" fmla="*/ 10744007 w 12209099"/>
              <a:gd name="csY21" fmla="*/ 0 h 1384995"/>
              <a:gd name="csX22" fmla="*/ 10959120 w 12209099"/>
              <a:gd name="csY22" fmla="*/ 0 h 1384995"/>
              <a:gd name="csX23" fmla="*/ 11174233 w 12209099"/>
              <a:gd name="csY23" fmla="*/ 0 h 1384995"/>
              <a:gd name="csX24" fmla="*/ 12209099 w 12209099"/>
              <a:gd name="csY24" fmla="*/ 0 h 1384995"/>
              <a:gd name="csX25" fmla="*/ 12209099 w 12209099"/>
              <a:gd name="csY25" fmla="*/ 461665 h 1384995"/>
              <a:gd name="csX26" fmla="*/ 12209099 w 12209099"/>
              <a:gd name="csY26" fmla="*/ 923330 h 1384995"/>
              <a:gd name="csX27" fmla="*/ 12209099 w 12209099"/>
              <a:gd name="csY27" fmla="*/ 1384995 h 1384995"/>
              <a:gd name="csX28" fmla="*/ 11993986 w 12209099"/>
              <a:gd name="csY28" fmla="*/ 1384995 h 1384995"/>
              <a:gd name="csX29" fmla="*/ 11656783 w 12209099"/>
              <a:gd name="csY29" fmla="*/ 1384995 h 1384995"/>
              <a:gd name="csX30" fmla="*/ 10831215 w 12209099"/>
              <a:gd name="csY30" fmla="*/ 1384995 h 1384995"/>
              <a:gd name="csX31" fmla="*/ 10371920 w 12209099"/>
              <a:gd name="csY31" fmla="*/ 1384995 h 1384995"/>
              <a:gd name="csX32" fmla="*/ 10034717 w 12209099"/>
              <a:gd name="csY32" fmla="*/ 1384995 h 1384995"/>
              <a:gd name="csX33" fmla="*/ 9575422 w 12209099"/>
              <a:gd name="csY33" fmla="*/ 1384995 h 1384995"/>
              <a:gd name="csX34" fmla="*/ 9238218 w 12209099"/>
              <a:gd name="csY34" fmla="*/ 1384995 h 1384995"/>
              <a:gd name="csX35" fmla="*/ 8901015 w 12209099"/>
              <a:gd name="csY35" fmla="*/ 1384995 h 1384995"/>
              <a:gd name="csX36" fmla="*/ 8563811 w 12209099"/>
              <a:gd name="csY36" fmla="*/ 1384995 h 1384995"/>
              <a:gd name="csX37" fmla="*/ 7982425 w 12209099"/>
              <a:gd name="csY37" fmla="*/ 1384995 h 1384995"/>
              <a:gd name="csX38" fmla="*/ 7278949 w 12209099"/>
              <a:gd name="csY38" fmla="*/ 1384995 h 1384995"/>
              <a:gd name="csX39" fmla="*/ 7063836 w 12209099"/>
              <a:gd name="csY39" fmla="*/ 1384995 h 1384995"/>
              <a:gd name="csX40" fmla="*/ 6238268 w 12209099"/>
              <a:gd name="csY40" fmla="*/ 1384995 h 1384995"/>
              <a:gd name="csX41" fmla="*/ 5534792 w 12209099"/>
              <a:gd name="csY41" fmla="*/ 1384995 h 1384995"/>
              <a:gd name="csX42" fmla="*/ 4709224 w 12209099"/>
              <a:gd name="csY42" fmla="*/ 1384995 h 1384995"/>
              <a:gd name="csX43" fmla="*/ 4372020 w 12209099"/>
              <a:gd name="csY43" fmla="*/ 1384995 h 1384995"/>
              <a:gd name="csX44" fmla="*/ 3790635 w 12209099"/>
              <a:gd name="csY44" fmla="*/ 1384995 h 1384995"/>
              <a:gd name="csX45" fmla="*/ 3087158 w 12209099"/>
              <a:gd name="csY45" fmla="*/ 1384995 h 1384995"/>
              <a:gd name="csX46" fmla="*/ 2383681 w 12209099"/>
              <a:gd name="csY46" fmla="*/ 1384995 h 1384995"/>
              <a:gd name="csX47" fmla="*/ 1680205 w 12209099"/>
              <a:gd name="csY47" fmla="*/ 1384995 h 1384995"/>
              <a:gd name="csX48" fmla="*/ 1098819 w 12209099"/>
              <a:gd name="csY48" fmla="*/ 1384995 h 1384995"/>
              <a:gd name="csX49" fmla="*/ 639524 w 12209099"/>
              <a:gd name="csY49" fmla="*/ 1384995 h 1384995"/>
              <a:gd name="csX50" fmla="*/ 0 w 12209099"/>
              <a:gd name="csY50" fmla="*/ 1384995 h 1384995"/>
              <a:gd name="csX51" fmla="*/ 0 w 12209099"/>
              <a:gd name="csY51" fmla="*/ 923330 h 1384995"/>
              <a:gd name="csX52" fmla="*/ 0 w 12209099"/>
              <a:gd name="csY52" fmla="*/ 433965 h 1384995"/>
              <a:gd name="csX53" fmla="*/ 0 w 12209099"/>
              <a:gd name="csY53" fmla="*/ 0 h 13849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2209099" h="1384995" fill="none" extrusionOk="0">
                <a:moveTo>
                  <a:pt x="0" y="0"/>
                </a:moveTo>
                <a:cubicBezTo>
                  <a:pt x="285628" y="-25171"/>
                  <a:pt x="430102" y="39623"/>
                  <a:pt x="703477" y="0"/>
                </a:cubicBezTo>
                <a:cubicBezTo>
                  <a:pt x="976852" y="-39623"/>
                  <a:pt x="1163929" y="1274"/>
                  <a:pt x="1406953" y="0"/>
                </a:cubicBezTo>
                <a:cubicBezTo>
                  <a:pt x="1649977" y="-1274"/>
                  <a:pt x="1766210" y="45773"/>
                  <a:pt x="1866248" y="0"/>
                </a:cubicBezTo>
                <a:cubicBezTo>
                  <a:pt x="1966286" y="-45773"/>
                  <a:pt x="2108917" y="48104"/>
                  <a:pt x="2325543" y="0"/>
                </a:cubicBezTo>
                <a:cubicBezTo>
                  <a:pt x="2542170" y="-48104"/>
                  <a:pt x="2753765" y="53768"/>
                  <a:pt x="2906928" y="0"/>
                </a:cubicBezTo>
                <a:cubicBezTo>
                  <a:pt x="3060091" y="-53768"/>
                  <a:pt x="3034201" y="23176"/>
                  <a:pt x="3122041" y="0"/>
                </a:cubicBezTo>
                <a:cubicBezTo>
                  <a:pt x="3209881" y="-23176"/>
                  <a:pt x="3379557" y="37534"/>
                  <a:pt x="3459245" y="0"/>
                </a:cubicBezTo>
                <a:cubicBezTo>
                  <a:pt x="3538933" y="-37534"/>
                  <a:pt x="3959337" y="47544"/>
                  <a:pt x="4284812" y="0"/>
                </a:cubicBezTo>
                <a:cubicBezTo>
                  <a:pt x="4610287" y="-47544"/>
                  <a:pt x="4428700" y="11946"/>
                  <a:pt x="4499925" y="0"/>
                </a:cubicBezTo>
                <a:cubicBezTo>
                  <a:pt x="4571150" y="-11946"/>
                  <a:pt x="4800995" y="53057"/>
                  <a:pt x="5081311" y="0"/>
                </a:cubicBezTo>
                <a:cubicBezTo>
                  <a:pt x="5361627" y="-53057"/>
                  <a:pt x="5713871" y="8550"/>
                  <a:pt x="5906878" y="0"/>
                </a:cubicBezTo>
                <a:cubicBezTo>
                  <a:pt x="6099885" y="-8550"/>
                  <a:pt x="6256044" y="4228"/>
                  <a:pt x="6488264" y="0"/>
                </a:cubicBezTo>
                <a:cubicBezTo>
                  <a:pt x="6720484" y="-4228"/>
                  <a:pt x="6619462" y="7659"/>
                  <a:pt x="6703377" y="0"/>
                </a:cubicBezTo>
                <a:cubicBezTo>
                  <a:pt x="6787292" y="-7659"/>
                  <a:pt x="6991409" y="54934"/>
                  <a:pt x="7162671" y="0"/>
                </a:cubicBezTo>
                <a:cubicBezTo>
                  <a:pt x="7333933" y="-54934"/>
                  <a:pt x="7402906" y="8953"/>
                  <a:pt x="7499875" y="0"/>
                </a:cubicBezTo>
                <a:cubicBezTo>
                  <a:pt x="7596844" y="-8953"/>
                  <a:pt x="7920923" y="85567"/>
                  <a:pt x="8325443" y="0"/>
                </a:cubicBezTo>
                <a:cubicBezTo>
                  <a:pt x="8729963" y="-85567"/>
                  <a:pt x="8526066" y="9059"/>
                  <a:pt x="8662646" y="0"/>
                </a:cubicBezTo>
                <a:cubicBezTo>
                  <a:pt x="8799226" y="-9059"/>
                  <a:pt x="8935041" y="7666"/>
                  <a:pt x="9121941" y="0"/>
                </a:cubicBezTo>
                <a:cubicBezTo>
                  <a:pt x="9308842" y="-7666"/>
                  <a:pt x="9503823" y="69404"/>
                  <a:pt x="9703327" y="0"/>
                </a:cubicBezTo>
                <a:cubicBezTo>
                  <a:pt x="9902831" y="-69404"/>
                  <a:pt x="9967474" y="37035"/>
                  <a:pt x="10162621" y="0"/>
                </a:cubicBezTo>
                <a:cubicBezTo>
                  <a:pt x="10357768" y="-37035"/>
                  <a:pt x="10585096" y="9906"/>
                  <a:pt x="10744007" y="0"/>
                </a:cubicBezTo>
                <a:cubicBezTo>
                  <a:pt x="10902918" y="-9906"/>
                  <a:pt x="10904535" y="22868"/>
                  <a:pt x="10959120" y="0"/>
                </a:cubicBezTo>
                <a:cubicBezTo>
                  <a:pt x="11013705" y="-22868"/>
                  <a:pt x="11089917" y="5141"/>
                  <a:pt x="11174233" y="0"/>
                </a:cubicBezTo>
                <a:cubicBezTo>
                  <a:pt x="11258549" y="-5141"/>
                  <a:pt x="11858508" y="74563"/>
                  <a:pt x="12209099" y="0"/>
                </a:cubicBezTo>
                <a:cubicBezTo>
                  <a:pt x="12225562" y="194874"/>
                  <a:pt x="12195597" y="293884"/>
                  <a:pt x="12209099" y="461665"/>
                </a:cubicBezTo>
                <a:cubicBezTo>
                  <a:pt x="12222601" y="629446"/>
                  <a:pt x="12199703" y="746544"/>
                  <a:pt x="12209099" y="923330"/>
                </a:cubicBezTo>
                <a:cubicBezTo>
                  <a:pt x="12218495" y="1100117"/>
                  <a:pt x="12179856" y="1226402"/>
                  <a:pt x="12209099" y="1384995"/>
                </a:cubicBezTo>
                <a:cubicBezTo>
                  <a:pt x="12146200" y="1391766"/>
                  <a:pt x="12077703" y="1369186"/>
                  <a:pt x="11993986" y="1384995"/>
                </a:cubicBezTo>
                <a:cubicBezTo>
                  <a:pt x="11910269" y="1400804"/>
                  <a:pt x="11796451" y="1382210"/>
                  <a:pt x="11656783" y="1384995"/>
                </a:cubicBezTo>
                <a:cubicBezTo>
                  <a:pt x="11517115" y="1387780"/>
                  <a:pt x="11029405" y="1378958"/>
                  <a:pt x="10831215" y="1384995"/>
                </a:cubicBezTo>
                <a:cubicBezTo>
                  <a:pt x="10633025" y="1391032"/>
                  <a:pt x="10524566" y="1340959"/>
                  <a:pt x="10371920" y="1384995"/>
                </a:cubicBezTo>
                <a:cubicBezTo>
                  <a:pt x="10219275" y="1429031"/>
                  <a:pt x="10189500" y="1369351"/>
                  <a:pt x="10034717" y="1384995"/>
                </a:cubicBezTo>
                <a:cubicBezTo>
                  <a:pt x="9879934" y="1400639"/>
                  <a:pt x="9756827" y="1347876"/>
                  <a:pt x="9575422" y="1384995"/>
                </a:cubicBezTo>
                <a:cubicBezTo>
                  <a:pt x="9394017" y="1422114"/>
                  <a:pt x="9351766" y="1372383"/>
                  <a:pt x="9238218" y="1384995"/>
                </a:cubicBezTo>
                <a:cubicBezTo>
                  <a:pt x="9124670" y="1397607"/>
                  <a:pt x="9025787" y="1379750"/>
                  <a:pt x="8901015" y="1384995"/>
                </a:cubicBezTo>
                <a:cubicBezTo>
                  <a:pt x="8776243" y="1390240"/>
                  <a:pt x="8649762" y="1376632"/>
                  <a:pt x="8563811" y="1384995"/>
                </a:cubicBezTo>
                <a:cubicBezTo>
                  <a:pt x="8477860" y="1393358"/>
                  <a:pt x="8168535" y="1347360"/>
                  <a:pt x="7982425" y="1384995"/>
                </a:cubicBezTo>
                <a:cubicBezTo>
                  <a:pt x="7796315" y="1422630"/>
                  <a:pt x="7509609" y="1305903"/>
                  <a:pt x="7278949" y="1384995"/>
                </a:cubicBezTo>
                <a:cubicBezTo>
                  <a:pt x="7048289" y="1464087"/>
                  <a:pt x="7130596" y="1360371"/>
                  <a:pt x="7063836" y="1384995"/>
                </a:cubicBezTo>
                <a:cubicBezTo>
                  <a:pt x="6997076" y="1409619"/>
                  <a:pt x="6440003" y="1377928"/>
                  <a:pt x="6238268" y="1384995"/>
                </a:cubicBezTo>
                <a:cubicBezTo>
                  <a:pt x="6036533" y="1392062"/>
                  <a:pt x="5801253" y="1307818"/>
                  <a:pt x="5534792" y="1384995"/>
                </a:cubicBezTo>
                <a:cubicBezTo>
                  <a:pt x="5268331" y="1462172"/>
                  <a:pt x="4897818" y="1372455"/>
                  <a:pt x="4709224" y="1384995"/>
                </a:cubicBezTo>
                <a:cubicBezTo>
                  <a:pt x="4520630" y="1397535"/>
                  <a:pt x="4513922" y="1372399"/>
                  <a:pt x="4372020" y="1384995"/>
                </a:cubicBezTo>
                <a:cubicBezTo>
                  <a:pt x="4230118" y="1397591"/>
                  <a:pt x="4079811" y="1377832"/>
                  <a:pt x="3790635" y="1384995"/>
                </a:cubicBezTo>
                <a:cubicBezTo>
                  <a:pt x="3501460" y="1392158"/>
                  <a:pt x="3426682" y="1312565"/>
                  <a:pt x="3087158" y="1384995"/>
                </a:cubicBezTo>
                <a:cubicBezTo>
                  <a:pt x="2747634" y="1457425"/>
                  <a:pt x="2631303" y="1323326"/>
                  <a:pt x="2383681" y="1384995"/>
                </a:cubicBezTo>
                <a:cubicBezTo>
                  <a:pt x="2136059" y="1446664"/>
                  <a:pt x="1985547" y="1368958"/>
                  <a:pt x="1680205" y="1384995"/>
                </a:cubicBezTo>
                <a:cubicBezTo>
                  <a:pt x="1374863" y="1401032"/>
                  <a:pt x="1356180" y="1315270"/>
                  <a:pt x="1098819" y="1384995"/>
                </a:cubicBezTo>
                <a:cubicBezTo>
                  <a:pt x="841458" y="1454720"/>
                  <a:pt x="741623" y="1357330"/>
                  <a:pt x="639524" y="1384995"/>
                </a:cubicBezTo>
                <a:cubicBezTo>
                  <a:pt x="537426" y="1412660"/>
                  <a:pt x="147756" y="1316576"/>
                  <a:pt x="0" y="1384995"/>
                </a:cubicBezTo>
                <a:cubicBezTo>
                  <a:pt x="-3297" y="1178068"/>
                  <a:pt x="34962" y="1047910"/>
                  <a:pt x="0" y="923330"/>
                </a:cubicBezTo>
                <a:cubicBezTo>
                  <a:pt x="-34962" y="798750"/>
                  <a:pt x="38122" y="599626"/>
                  <a:pt x="0" y="433965"/>
                </a:cubicBezTo>
                <a:cubicBezTo>
                  <a:pt x="-38122" y="268304"/>
                  <a:pt x="35619" y="147723"/>
                  <a:pt x="0" y="0"/>
                </a:cubicBezTo>
                <a:close/>
              </a:path>
              <a:path w="12209099" h="1384995" stroke="0" extrusionOk="0">
                <a:moveTo>
                  <a:pt x="0" y="0"/>
                </a:moveTo>
                <a:cubicBezTo>
                  <a:pt x="63370" y="-25000"/>
                  <a:pt x="122485" y="19619"/>
                  <a:pt x="215113" y="0"/>
                </a:cubicBezTo>
                <a:cubicBezTo>
                  <a:pt x="307741" y="-19619"/>
                  <a:pt x="433655" y="30815"/>
                  <a:pt x="552316" y="0"/>
                </a:cubicBezTo>
                <a:cubicBezTo>
                  <a:pt x="670977" y="-30815"/>
                  <a:pt x="716002" y="5420"/>
                  <a:pt x="767429" y="0"/>
                </a:cubicBezTo>
                <a:cubicBezTo>
                  <a:pt x="818856" y="-5420"/>
                  <a:pt x="1094789" y="31220"/>
                  <a:pt x="1226724" y="0"/>
                </a:cubicBezTo>
                <a:cubicBezTo>
                  <a:pt x="1358660" y="-31220"/>
                  <a:pt x="1550909" y="52009"/>
                  <a:pt x="1686018" y="0"/>
                </a:cubicBezTo>
                <a:cubicBezTo>
                  <a:pt x="1821127" y="-52009"/>
                  <a:pt x="1922753" y="18470"/>
                  <a:pt x="2023222" y="0"/>
                </a:cubicBezTo>
                <a:cubicBezTo>
                  <a:pt x="2123691" y="-18470"/>
                  <a:pt x="2202849" y="30524"/>
                  <a:pt x="2360426" y="0"/>
                </a:cubicBezTo>
                <a:cubicBezTo>
                  <a:pt x="2518003" y="-30524"/>
                  <a:pt x="2530517" y="24081"/>
                  <a:pt x="2697629" y="0"/>
                </a:cubicBezTo>
                <a:cubicBezTo>
                  <a:pt x="2864741" y="-24081"/>
                  <a:pt x="3124347" y="532"/>
                  <a:pt x="3401106" y="0"/>
                </a:cubicBezTo>
                <a:cubicBezTo>
                  <a:pt x="3677865" y="-532"/>
                  <a:pt x="3621774" y="13069"/>
                  <a:pt x="3738310" y="0"/>
                </a:cubicBezTo>
                <a:cubicBezTo>
                  <a:pt x="3854846" y="-13069"/>
                  <a:pt x="3902107" y="1339"/>
                  <a:pt x="3953423" y="0"/>
                </a:cubicBezTo>
                <a:cubicBezTo>
                  <a:pt x="4004739" y="-1339"/>
                  <a:pt x="4377140" y="33514"/>
                  <a:pt x="4778990" y="0"/>
                </a:cubicBezTo>
                <a:cubicBezTo>
                  <a:pt x="5180840" y="-33514"/>
                  <a:pt x="4897250" y="24172"/>
                  <a:pt x="4994103" y="0"/>
                </a:cubicBezTo>
                <a:cubicBezTo>
                  <a:pt x="5090956" y="-24172"/>
                  <a:pt x="5346842" y="2578"/>
                  <a:pt x="5697580" y="0"/>
                </a:cubicBezTo>
                <a:cubicBezTo>
                  <a:pt x="6048318" y="-2578"/>
                  <a:pt x="6055174" y="60974"/>
                  <a:pt x="6278965" y="0"/>
                </a:cubicBezTo>
                <a:cubicBezTo>
                  <a:pt x="6502757" y="-60974"/>
                  <a:pt x="6652218" y="47398"/>
                  <a:pt x="6860351" y="0"/>
                </a:cubicBezTo>
                <a:cubicBezTo>
                  <a:pt x="7068484" y="-47398"/>
                  <a:pt x="6997951" y="7758"/>
                  <a:pt x="7075464" y="0"/>
                </a:cubicBezTo>
                <a:cubicBezTo>
                  <a:pt x="7152977" y="-7758"/>
                  <a:pt x="7346925" y="28271"/>
                  <a:pt x="7534758" y="0"/>
                </a:cubicBezTo>
                <a:cubicBezTo>
                  <a:pt x="7722591" y="-28271"/>
                  <a:pt x="7776286" y="5367"/>
                  <a:pt x="7994053" y="0"/>
                </a:cubicBezTo>
                <a:cubicBezTo>
                  <a:pt x="8211820" y="-5367"/>
                  <a:pt x="8352227" y="36947"/>
                  <a:pt x="8575439" y="0"/>
                </a:cubicBezTo>
                <a:cubicBezTo>
                  <a:pt x="8798651" y="-36947"/>
                  <a:pt x="9153919" y="41553"/>
                  <a:pt x="9401006" y="0"/>
                </a:cubicBezTo>
                <a:cubicBezTo>
                  <a:pt x="9648093" y="-41553"/>
                  <a:pt x="9843853" y="13351"/>
                  <a:pt x="9982392" y="0"/>
                </a:cubicBezTo>
                <a:cubicBezTo>
                  <a:pt x="10120931" y="-13351"/>
                  <a:pt x="10620490" y="36577"/>
                  <a:pt x="10807960" y="0"/>
                </a:cubicBezTo>
                <a:cubicBezTo>
                  <a:pt x="10995430" y="-36577"/>
                  <a:pt x="10987443" y="4908"/>
                  <a:pt x="11145163" y="0"/>
                </a:cubicBezTo>
                <a:cubicBezTo>
                  <a:pt x="11302883" y="-4908"/>
                  <a:pt x="11273313" y="22439"/>
                  <a:pt x="11360276" y="0"/>
                </a:cubicBezTo>
                <a:cubicBezTo>
                  <a:pt x="11447239" y="-22439"/>
                  <a:pt x="11990105" y="4134"/>
                  <a:pt x="12209099" y="0"/>
                </a:cubicBezTo>
                <a:cubicBezTo>
                  <a:pt x="12215264" y="223637"/>
                  <a:pt x="12207734" y="325150"/>
                  <a:pt x="12209099" y="489365"/>
                </a:cubicBezTo>
                <a:cubicBezTo>
                  <a:pt x="12210464" y="653581"/>
                  <a:pt x="12183753" y="776618"/>
                  <a:pt x="12209099" y="909480"/>
                </a:cubicBezTo>
                <a:cubicBezTo>
                  <a:pt x="12234445" y="1042342"/>
                  <a:pt x="12159852" y="1234530"/>
                  <a:pt x="12209099" y="1384995"/>
                </a:cubicBezTo>
                <a:cubicBezTo>
                  <a:pt x="12083069" y="1410740"/>
                  <a:pt x="11991637" y="1363768"/>
                  <a:pt x="11871895" y="1384995"/>
                </a:cubicBezTo>
                <a:cubicBezTo>
                  <a:pt x="11752153" y="1406222"/>
                  <a:pt x="11349689" y="1360784"/>
                  <a:pt x="11168419" y="1384995"/>
                </a:cubicBezTo>
                <a:cubicBezTo>
                  <a:pt x="10987149" y="1409206"/>
                  <a:pt x="10665488" y="1311239"/>
                  <a:pt x="10342851" y="1384995"/>
                </a:cubicBezTo>
                <a:cubicBezTo>
                  <a:pt x="10020214" y="1458751"/>
                  <a:pt x="9856487" y="1378950"/>
                  <a:pt x="9517283" y="1384995"/>
                </a:cubicBezTo>
                <a:cubicBezTo>
                  <a:pt x="9178079" y="1391040"/>
                  <a:pt x="9122785" y="1368959"/>
                  <a:pt x="8813807" y="1384995"/>
                </a:cubicBezTo>
                <a:cubicBezTo>
                  <a:pt x="8504829" y="1401031"/>
                  <a:pt x="8392128" y="1358200"/>
                  <a:pt x="8232421" y="1384995"/>
                </a:cubicBezTo>
                <a:cubicBezTo>
                  <a:pt x="8072714" y="1411790"/>
                  <a:pt x="8078177" y="1381640"/>
                  <a:pt x="8017308" y="1384995"/>
                </a:cubicBezTo>
                <a:cubicBezTo>
                  <a:pt x="7956439" y="1388350"/>
                  <a:pt x="7772461" y="1336593"/>
                  <a:pt x="7558014" y="1384995"/>
                </a:cubicBezTo>
                <a:cubicBezTo>
                  <a:pt x="7343567" y="1433397"/>
                  <a:pt x="7387194" y="1380737"/>
                  <a:pt x="7342901" y="1384995"/>
                </a:cubicBezTo>
                <a:cubicBezTo>
                  <a:pt x="7298608" y="1389253"/>
                  <a:pt x="6831174" y="1311940"/>
                  <a:pt x="6639424" y="1384995"/>
                </a:cubicBezTo>
                <a:cubicBezTo>
                  <a:pt x="6447674" y="1458050"/>
                  <a:pt x="6134092" y="1359254"/>
                  <a:pt x="5935948" y="1384995"/>
                </a:cubicBezTo>
                <a:cubicBezTo>
                  <a:pt x="5737804" y="1410736"/>
                  <a:pt x="5499770" y="1319050"/>
                  <a:pt x="5354562" y="1384995"/>
                </a:cubicBezTo>
                <a:cubicBezTo>
                  <a:pt x="5209354" y="1450940"/>
                  <a:pt x="4807505" y="1347956"/>
                  <a:pt x="4651085" y="1384995"/>
                </a:cubicBezTo>
                <a:cubicBezTo>
                  <a:pt x="4494665" y="1422034"/>
                  <a:pt x="4171659" y="1369983"/>
                  <a:pt x="3947609" y="1384995"/>
                </a:cubicBezTo>
                <a:cubicBezTo>
                  <a:pt x="3723559" y="1400007"/>
                  <a:pt x="3405222" y="1350594"/>
                  <a:pt x="3122041" y="1384995"/>
                </a:cubicBezTo>
                <a:cubicBezTo>
                  <a:pt x="2838860" y="1419396"/>
                  <a:pt x="2640631" y="1379683"/>
                  <a:pt x="2418564" y="1384995"/>
                </a:cubicBezTo>
                <a:cubicBezTo>
                  <a:pt x="2196497" y="1390307"/>
                  <a:pt x="2175204" y="1346464"/>
                  <a:pt x="2081361" y="1384995"/>
                </a:cubicBezTo>
                <a:cubicBezTo>
                  <a:pt x="1987518" y="1423526"/>
                  <a:pt x="1566322" y="1362010"/>
                  <a:pt x="1255793" y="1384995"/>
                </a:cubicBezTo>
                <a:cubicBezTo>
                  <a:pt x="945264" y="1407980"/>
                  <a:pt x="1120678" y="1363724"/>
                  <a:pt x="1040680" y="1384995"/>
                </a:cubicBezTo>
                <a:cubicBezTo>
                  <a:pt x="960682" y="1406266"/>
                  <a:pt x="882784" y="1367561"/>
                  <a:pt x="825568" y="1384995"/>
                </a:cubicBezTo>
                <a:cubicBezTo>
                  <a:pt x="768352" y="1402429"/>
                  <a:pt x="663680" y="1384610"/>
                  <a:pt x="610455" y="1384995"/>
                </a:cubicBezTo>
                <a:cubicBezTo>
                  <a:pt x="557230" y="1385380"/>
                  <a:pt x="148828" y="1349760"/>
                  <a:pt x="0" y="1384995"/>
                </a:cubicBezTo>
                <a:cubicBezTo>
                  <a:pt x="-50973" y="1258217"/>
                  <a:pt x="3535" y="1121989"/>
                  <a:pt x="0" y="951030"/>
                </a:cubicBezTo>
                <a:cubicBezTo>
                  <a:pt x="-3535" y="780072"/>
                  <a:pt x="33569" y="687132"/>
                  <a:pt x="0" y="530915"/>
                </a:cubicBezTo>
                <a:cubicBezTo>
                  <a:pt x="-33569" y="374699"/>
                  <a:pt x="43772" y="235660"/>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1677936862">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1: </a:t>
            </a:r>
            <a:r>
              <a:rPr lang="en-US" sz="2800">
                <a:latin typeface="Palatino Linotype" panose="02040502050505030304" pitchFamily="18" charset="0"/>
              </a:rPr>
              <a:t>Xét một khung dây và nam châm thẳng đang chuyển động cùng chiều sang phải với tốc độ lần lượt là v</a:t>
            </a:r>
            <a:r>
              <a:rPr lang="en-US" sz="2800" baseline="-25000">
                <a:latin typeface="Palatino Linotype" panose="02040502050505030304" pitchFamily="18" charset="0"/>
              </a:rPr>
              <a:t>1</a:t>
            </a:r>
            <a:r>
              <a:rPr lang="en-US" sz="2800">
                <a:latin typeface="Palatino Linotype" panose="02040502050505030304" pitchFamily="18" charset="0"/>
              </a:rPr>
              <a:t> và v</a:t>
            </a:r>
            <a:r>
              <a:rPr lang="en-US" sz="2800" baseline="-25000">
                <a:latin typeface="Palatino Linotype" panose="02040502050505030304" pitchFamily="18" charset="0"/>
              </a:rPr>
              <a:t>2</a:t>
            </a:r>
            <a:r>
              <a:rPr lang="en-US" sz="2800">
                <a:latin typeface="Palatino Linotype" panose="02040502050505030304" pitchFamily="18" charset="0"/>
              </a:rPr>
              <a:t>. Hình nào biểu diễn đúng chiều dòng điện cảm ứng qua khung dây?</a:t>
            </a:r>
            <a:endParaRPr lang="vi-VN" sz="2800">
              <a:latin typeface="Palatino Linotype" panose="02040502050505030304" pitchFamily="18" charset="0"/>
            </a:endParaRPr>
          </a:p>
        </p:txBody>
      </p:sp>
      <p:pic>
        <p:nvPicPr>
          <p:cNvPr id="14" name="Picture 13" descr="n252 Fb Thu Huong Pham">
            <a:extLst>
              <a:ext uri="{FF2B5EF4-FFF2-40B4-BE49-F238E27FC236}">
                <a16:creationId xmlns:a16="http://schemas.microsoft.com/office/drawing/2014/main" id="{9565B8FA-5852-66BB-7B3A-6A72D5F958DA}"/>
              </a:ext>
            </a:extLst>
          </p:cNvPr>
          <p:cNvPicPr>
            <a:picLocks noChangeAspect="1"/>
          </p:cNvPicPr>
          <p:nvPr/>
        </p:nvPicPr>
        <p:blipFill rotWithShape="1">
          <a:blip r:embed="rId11"/>
          <a:srcRect l="8098" t="3752"/>
          <a:stretch/>
        </p:blipFill>
        <p:spPr bwMode="auto">
          <a:xfrm>
            <a:off x="6700" y="1527312"/>
            <a:ext cx="2836376" cy="2263358"/>
          </a:xfrm>
          <a:prstGeom prst="rect">
            <a:avLst/>
          </a:prstGeom>
          <a:ln>
            <a:noFill/>
          </a:ln>
          <a:extLst>
            <a:ext uri="{53640926-AAD7-44D8-BBD7-CCE9431645EC}">
              <a14:shadowObscured xmlns:a14="http://schemas.microsoft.com/office/drawing/2010/main"/>
            </a:ext>
          </a:extLst>
        </p:spPr>
      </p:pic>
      <p:pic>
        <p:nvPicPr>
          <p:cNvPr id="15" name="Picture 14" descr="n252 Fb Thu Huong Pham">
            <a:extLst>
              <a:ext uri="{FF2B5EF4-FFF2-40B4-BE49-F238E27FC236}">
                <a16:creationId xmlns:a16="http://schemas.microsoft.com/office/drawing/2014/main" id="{FF833FA0-50CF-8491-798E-0A6B97B574B1}"/>
              </a:ext>
            </a:extLst>
          </p:cNvPr>
          <p:cNvPicPr>
            <a:picLocks noChangeAspect="1"/>
          </p:cNvPicPr>
          <p:nvPr/>
        </p:nvPicPr>
        <p:blipFill rotWithShape="1">
          <a:blip r:embed="rId12"/>
          <a:srcRect l="5207" t="2340"/>
          <a:stretch/>
        </p:blipFill>
        <p:spPr bwMode="auto">
          <a:xfrm>
            <a:off x="3199742" y="1524474"/>
            <a:ext cx="2789244" cy="2269034"/>
          </a:xfrm>
          <a:prstGeom prst="rect">
            <a:avLst/>
          </a:prstGeom>
          <a:ln>
            <a:noFill/>
          </a:ln>
          <a:extLst>
            <a:ext uri="{53640926-AAD7-44D8-BBD7-CCE9431645EC}">
              <a14:shadowObscured xmlns:a14="http://schemas.microsoft.com/office/drawing/2010/main"/>
            </a:ext>
          </a:extLst>
        </p:spPr>
      </p:pic>
      <p:pic>
        <p:nvPicPr>
          <p:cNvPr id="16" name="Picture 15" descr="n252 Fb Thu Huong Pham">
            <a:extLst>
              <a:ext uri="{FF2B5EF4-FFF2-40B4-BE49-F238E27FC236}">
                <a16:creationId xmlns:a16="http://schemas.microsoft.com/office/drawing/2014/main" id="{06E9677F-5141-7B53-97AD-2BAC0548BC2E}"/>
              </a:ext>
            </a:extLst>
          </p:cNvPr>
          <p:cNvPicPr>
            <a:picLocks noChangeAspect="1"/>
          </p:cNvPicPr>
          <p:nvPr/>
        </p:nvPicPr>
        <p:blipFill rotWithShape="1">
          <a:blip r:embed="rId13"/>
          <a:srcRect l="6539" t="3970"/>
          <a:stretch/>
        </p:blipFill>
        <p:spPr bwMode="auto">
          <a:xfrm>
            <a:off x="6284388" y="1524474"/>
            <a:ext cx="2816882" cy="2263358"/>
          </a:xfrm>
          <a:prstGeom prst="rect">
            <a:avLst/>
          </a:prstGeom>
          <a:ln>
            <a:noFill/>
          </a:ln>
          <a:extLst>
            <a:ext uri="{53640926-AAD7-44D8-BBD7-CCE9431645EC}">
              <a14:shadowObscured xmlns:a14="http://schemas.microsoft.com/office/drawing/2010/main"/>
            </a:ext>
          </a:extLst>
        </p:spPr>
      </p:pic>
      <p:pic>
        <p:nvPicPr>
          <p:cNvPr id="17" name="Picture 16" descr="n252 Fb Thu Huong Pham">
            <a:extLst>
              <a:ext uri="{FF2B5EF4-FFF2-40B4-BE49-F238E27FC236}">
                <a16:creationId xmlns:a16="http://schemas.microsoft.com/office/drawing/2014/main" id="{F0C67D72-1E9A-609B-57DA-1F60DAC47109}"/>
              </a:ext>
            </a:extLst>
          </p:cNvPr>
          <p:cNvPicPr>
            <a:picLocks noChangeAspect="1"/>
          </p:cNvPicPr>
          <p:nvPr/>
        </p:nvPicPr>
        <p:blipFill rotWithShape="1">
          <a:blip r:embed="rId14"/>
          <a:srcRect l="8682" t="4638"/>
          <a:stretch/>
        </p:blipFill>
        <p:spPr bwMode="auto">
          <a:xfrm>
            <a:off x="9375118" y="1527310"/>
            <a:ext cx="2789244" cy="2263361"/>
          </a:xfrm>
          <a:prstGeom prst="rect">
            <a:avLst/>
          </a:prstGeom>
          <a:ln>
            <a:noFill/>
          </a:ln>
          <a:extLst>
            <a:ext uri="{53640926-AAD7-44D8-BBD7-CCE9431645EC}">
              <a14:shadowObscured xmlns:a14="http://schemas.microsoft.com/office/drawing/2010/main"/>
            </a:ext>
          </a:extLst>
        </p:spPr>
      </p:pic>
      <p:sp>
        <p:nvSpPr>
          <p:cNvPr id="27" name="Rectangle 26" descr="n252 Fb Thu Huong Pham">
            <a:extLst>
              <a:ext uri="{FF2B5EF4-FFF2-40B4-BE49-F238E27FC236}">
                <a16:creationId xmlns:a16="http://schemas.microsoft.com/office/drawing/2014/main" id="{AD7EA0A2-3CD0-C390-57FF-E4161B123483}"/>
              </a:ext>
            </a:extLst>
          </p:cNvPr>
          <p:cNvSpPr/>
          <p:nvPr/>
        </p:nvSpPr>
        <p:spPr>
          <a:xfrm>
            <a:off x="2390165" y="4135222"/>
            <a:ext cx="2905189"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schemeClr val="tx1"/>
                </a:solidFill>
                <a:effectLst/>
                <a:uLnTx/>
                <a:uFillTx/>
                <a:latin typeface="+mj-lt"/>
              </a:rPr>
              <a:t>. </a:t>
            </a:r>
            <a:r>
              <a:rPr lang="en-US" sz="2800" noProof="0">
                <a:solidFill>
                  <a:schemeClr val="tx1"/>
                </a:solidFill>
                <a:latin typeface="Palatino Linotype" panose="02040502050505030304" pitchFamily="18" charset="0"/>
              </a:rPr>
              <a:t>Hình D.</a:t>
            </a:r>
            <a:endParaRPr kumimoji="0" lang="vi-VN" sz="280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28" name="Rectangle 27" descr="n252 Fb Thu Huong Pham">
            <a:extLst>
              <a:ext uri="{FF2B5EF4-FFF2-40B4-BE49-F238E27FC236}">
                <a16:creationId xmlns:a16="http://schemas.microsoft.com/office/drawing/2014/main" id="{ACE59055-C208-F62C-139F-E1AD5F0022D7}"/>
              </a:ext>
            </a:extLst>
          </p:cNvPr>
          <p:cNvSpPr/>
          <p:nvPr/>
        </p:nvSpPr>
        <p:spPr>
          <a:xfrm>
            <a:off x="7410560" y="4139411"/>
            <a:ext cx="2938851"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chemeClr val="tx1"/>
                </a:solidFill>
                <a:effectLst/>
                <a:uLnTx/>
                <a:uFillTx/>
                <a:latin typeface="+mj-lt"/>
              </a:rPr>
              <a:t>B</a:t>
            </a:r>
            <a:r>
              <a:rPr kumimoji="0" lang="vi-VN" sz="2800" b="0" i="0" u="none" strike="noStrike" kern="1200" cap="none" spc="0" normalizeH="0" baseline="0" noProof="0">
                <a:ln>
                  <a:noFill/>
                </a:ln>
                <a:solidFill>
                  <a:schemeClr val="tx1"/>
                </a:solidFill>
                <a:effectLst/>
                <a:uLnTx/>
                <a:uFillTx/>
                <a:latin typeface="+mj-lt"/>
              </a:rPr>
              <a:t>. </a:t>
            </a:r>
            <a:r>
              <a:rPr lang="en-US" sz="2800">
                <a:solidFill>
                  <a:schemeClr val="tx1"/>
                </a:solidFill>
                <a:latin typeface="Palatino Linotype" panose="02040502050505030304" pitchFamily="18" charset="0"/>
              </a:rPr>
              <a:t>Hình A.</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29" name="Rectangle 28" descr="n252 Fb Thu Huong Pham">
            <a:extLst>
              <a:ext uri="{FF2B5EF4-FFF2-40B4-BE49-F238E27FC236}">
                <a16:creationId xmlns:a16="http://schemas.microsoft.com/office/drawing/2014/main" id="{D3ED6729-0110-B262-B526-1540439CCB56}"/>
              </a:ext>
            </a:extLst>
          </p:cNvPr>
          <p:cNvSpPr/>
          <p:nvPr/>
        </p:nvSpPr>
        <p:spPr>
          <a:xfrm>
            <a:off x="2390165" y="5024394"/>
            <a:ext cx="2905189"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chemeClr val="tx1"/>
                </a:solidFill>
                <a:effectLst/>
                <a:uLnTx/>
                <a:uFillTx/>
                <a:latin typeface="+mj-lt"/>
              </a:rPr>
              <a:t>C</a:t>
            </a:r>
            <a:r>
              <a:rPr kumimoji="0" lang="vi-VN" sz="2800" b="0" i="0" u="none" strike="noStrike" kern="1200" cap="none" spc="0" normalizeH="0" baseline="0" noProof="0">
                <a:ln>
                  <a:noFill/>
                </a:ln>
                <a:solidFill>
                  <a:schemeClr val="tx1"/>
                </a:solidFill>
                <a:effectLst/>
                <a:uLnTx/>
                <a:uFillTx/>
                <a:latin typeface="+mj-lt"/>
              </a:rPr>
              <a:t>. </a:t>
            </a:r>
            <a:r>
              <a:rPr lang="en-US" sz="2800" noProof="0">
                <a:solidFill>
                  <a:schemeClr val="tx1"/>
                </a:solidFill>
                <a:latin typeface="Palatino Linotype" panose="02040502050505030304" pitchFamily="18" charset="0"/>
              </a:rPr>
              <a:t>Hình B.</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30" name="Rectangle 29" descr="n252 Fb Thu Huong Pham">
            <a:extLst>
              <a:ext uri="{FF2B5EF4-FFF2-40B4-BE49-F238E27FC236}">
                <a16:creationId xmlns:a16="http://schemas.microsoft.com/office/drawing/2014/main" id="{2CFED64F-DA81-93E3-2433-D917447910C5}"/>
              </a:ext>
            </a:extLst>
          </p:cNvPr>
          <p:cNvSpPr/>
          <p:nvPr/>
        </p:nvSpPr>
        <p:spPr>
          <a:xfrm>
            <a:off x="7410560" y="5028583"/>
            <a:ext cx="2938851"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chemeClr val="tx1"/>
                </a:solidFill>
                <a:effectLst/>
                <a:uLnTx/>
                <a:uFillTx/>
                <a:latin typeface="+mj-lt"/>
              </a:rPr>
              <a:t>D</a:t>
            </a:r>
            <a:r>
              <a:rPr kumimoji="0" lang="vi-VN" sz="2800" b="0" i="0" u="none" strike="noStrike" kern="1200" cap="none" spc="0" normalizeH="0" baseline="0" noProof="0">
                <a:ln>
                  <a:noFill/>
                </a:ln>
                <a:solidFill>
                  <a:schemeClr val="tx1"/>
                </a:solidFill>
                <a:effectLst/>
                <a:uLnTx/>
                <a:uFillTx/>
                <a:latin typeface="+mj-lt"/>
              </a:rPr>
              <a:t>. </a:t>
            </a:r>
            <a:r>
              <a:rPr lang="en-US" sz="2800">
                <a:solidFill>
                  <a:schemeClr val="tx1"/>
                </a:solidFill>
                <a:latin typeface="Palatino Linotype" panose="02040502050505030304" pitchFamily="18" charset="0"/>
              </a:rPr>
              <a:t>Hình C.</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pic>
        <p:nvPicPr>
          <p:cNvPr id="31" name="Picture 30" descr="n252 Fb Thu Huong Pham">
            <a:extLst>
              <a:ext uri="{FF2B5EF4-FFF2-40B4-BE49-F238E27FC236}">
                <a16:creationId xmlns:a16="http://schemas.microsoft.com/office/drawing/2014/main" id="{6D16D1F7-E8AB-97AC-83FB-97E7B29FE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4389" y="4197979"/>
            <a:ext cx="805722" cy="708059"/>
          </a:xfrm>
          <a:prstGeom prst="rect">
            <a:avLst/>
          </a:prstGeom>
          <a:noFill/>
        </p:spPr>
      </p:pic>
      <p:pic>
        <p:nvPicPr>
          <p:cNvPr id="2048" name="Picture 2047" descr="n252 Fb Thu Huong Pham">
            <a:extLst>
              <a:ext uri="{FF2B5EF4-FFF2-40B4-BE49-F238E27FC236}">
                <a16:creationId xmlns:a16="http://schemas.microsoft.com/office/drawing/2014/main" id="{4D242475-6B76-1C4F-A7E6-1F539DF12453}"/>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44389" y="5057758"/>
            <a:ext cx="804536" cy="704088"/>
          </a:xfrm>
          <a:prstGeom prst="rect">
            <a:avLst/>
          </a:prstGeom>
          <a:noFill/>
        </p:spPr>
      </p:pic>
      <p:pic>
        <p:nvPicPr>
          <p:cNvPr id="2049" name="Picture 2048" descr="n252 Fb Thu Huong Pham">
            <a:extLst>
              <a:ext uri="{FF2B5EF4-FFF2-40B4-BE49-F238E27FC236}">
                <a16:creationId xmlns:a16="http://schemas.microsoft.com/office/drawing/2014/main" id="{29B87402-6E78-67A3-B21F-3E06B04E8A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6178" y="5074212"/>
            <a:ext cx="804742" cy="707197"/>
          </a:xfrm>
          <a:prstGeom prst="rect">
            <a:avLst/>
          </a:prstGeom>
          <a:noFill/>
        </p:spPr>
      </p:pic>
      <p:pic>
        <p:nvPicPr>
          <p:cNvPr id="2051" name="Picture 2050" descr="n252 Fb Thu Huong Pham">
            <a:extLst>
              <a:ext uri="{FF2B5EF4-FFF2-40B4-BE49-F238E27FC236}">
                <a16:creationId xmlns:a16="http://schemas.microsoft.com/office/drawing/2014/main" id="{5433111E-A396-0D0A-568D-68501C0152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44669" y="4238014"/>
            <a:ext cx="804742" cy="643793"/>
          </a:xfrm>
          <a:prstGeom prst="rect">
            <a:avLst/>
          </a:prstGeom>
          <a:noFill/>
        </p:spPr>
      </p:pic>
    </p:spTree>
    <p:extLst>
      <p:ext uri="{BB962C8B-B14F-4D97-AF65-F5344CB8AC3E}">
        <p14:creationId xmlns:p14="http://schemas.microsoft.com/office/powerpoint/2010/main" val="3003380556"/>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8"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5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2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250"/>
                                        <p:tgtEl>
                                          <p:spTgt spid="27"/>
                                        </p:tgtEl>
                                      </p:cBhvr>
                                    </p:animEffect>
                                    <p:anim calcmode="lin" valueType="num">
                                      <p:cBhvr>
                                        <p:cTn id="27" dur="250" fill="hold"/>
                                        <p:tgtEl>
                                          <p:spTgt spid="27"/>
                                        </p:tgtEl>
                                        <p:attrNameLst>
                                          <p:attrName>ppt_x</p:attrName>
                                        </p:attrNameLst>
                                      </p:cBhvr>
                                      <p:tavLst>
                                        <p:tav tm="0">
                                          <p:val>
                                            <p:strVal val="#ppt_x"/>
                                          </p:val>
                                        </p:tav>
                                        <p:tav tm="100000">
                                          <p:val>
                                            <p:strVal val="#ppt_x"/>
                                          </p:val>
                                        </p:tav>
                                      </p:tavLst>
                                    </p:anim>
                                    <p:anim calcmode="lin" valueType="num">
                                      <p:cBhvr>
                                        <p:cTn id="28" dur="2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anim calcmode="lin" valueType="num">
                                      <p:cBhvr>
                                        <p:cTn id="32" dur="250" fill="hold"/>
                                        <p:tgtEl>
                                          <p:spTgt spid="28"/>
                                        </p:tgtEl>
                                        <p:attrNameLst>
                                          <p:attrName>ppt_x</p:attrName>
                                        </p:attrNameLst>
                                      </p:cBhvr>
                                      <p:tavLst>
                                        <p:tav tm="0">
                                          <p:val>
                                            <p:strVal val="#ppt_x"/>
                                          </p:val>
                                        </p:tav>
                                        <p:tav tm="100000">
                                          <p:val>
                                            <p:strVal val="#ppt_x"/>
                                          </p:val>
                                        </p:tav>
                                      </p:tavLst>
                                    </p:anim>
                                    <p:anim calcmode="lin" valueType="num">
                                      <p:cBhvr>
                                        <p:cTn id="33" dur="25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anim calcmode="lin" valueType="num">
                                      <p:cBhvr>
                                        <p:cTn id="37" dur="250" fill="hold"/>
                                        <p:tgtEl>
                                          <p:spTgt spid="29"/>
                                        </p:tgtEl>
                                        <p:attrNameLst>
                                          <p:attrName>ppt_x</p:attrName>
                                        </p:attrNameLst>
                                      </p:cBhvr>
                                      <p:tavLst>
                                        <p:tav tm="0">
                                          <p:val>
                                            <p:strVal val="#ppt_x"/>
                                          </p:val>
                                        </p:tav>
                                        <p:tav tm="100000">
                                          <p:val>
                                            <p:strVal val="#ppt_x"/>
                                          </p:val>
                                        </p:tav>
                                      </p:tavLst>
                                    </p:anim>
                                    <p:anim calcmode="lin" valueType="num">
                                      <p:cBhvr>
                                        <p:cTn id="38" dur="25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anim calcmode="lin" valueType="num">
                                      <p:cBhvr>
                                        <p:cTn id="42" dur="250" fill="hold"/>
                                        <p:tgtEl>
                                          <p:spTgt spid="30"/>
                                        </p:tgtEl>
                                        <p:attrNameLst>
                                          <p:attrName>ppt_x</p:attrName>
                                        </p:attrNameLst>
                                      </p:cBhvr>
                                      <p:tavLst>
                                        <p:tav tm="0">
                                          <p:val>
                                            <p:strVal val="#ppt_x"/>
                                          </p:val>
                                        </p:tav>
                                        <p:tav tm="100000">
                                          <p:val>
                                            <p:strVal val="#ppt_x"/>
                                          </p:val>
                                        </p:tav>
                                      </p:tavLst>
                                    </p:anim>
                                    <p:anim calcmode="lin" valueType="num">
                                      <p:cBhvr>
                                        <p:cTn id="43"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7"/>
                                        </p:tgtEl>
                                        <p:attrNameLst>
                                          <p:attrName>fillcolor</p:attrName>
                                        </p:attrNameLst>
                                      </p:cBhvr>
                                      <p:to>
                                        <a:srgbClr val="FFF2CC"/>
                                      </p:to>
                                    </p:animClr>
                                    <p:set>
                                      <p:cBhvr>
                                        <p:cTn id="49" dur="250" fill="hold"/>
                                        <p:tgtEl>
                                          <p:spTgt spid="27"/>
                                        </p:tgtEl>
                                        <p:attrNameLst>
                                          <p:attrName>fill.type</p:attrName>
                                        </p:attrNameLst>
                                      </p:cBhvr>
                                      <p:to>
                                        <p:strVal val="solid"/>
                                      </p:to>
                                    </p:set>
                                    <p:set>
                                      <p:cBhvr>
                                        <p:cTn id="50" dur="250" fill="hold"/>
                                        <p:tgtEl>
                                          <p:spTgt spid="27"/>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1"/>
                                        </p:tgtEl>
                                        <p:attrNameLst>
                                          <p:attrName>style.visibility</p:attrName>
                                        </p:attrNameLst>
                                      </p:cBhvr>
                                      <p:to>
                                        <p:strVal val="visible"/>
                                      </p:to>
                                    </p:set>
                                    <p:anim calcmode="lin" valueType="num">
                                      <p:cBhvr>
                                        <p:cTn id="53" dur="250" fill="hold"/>
                                        <p:tgtEl>
                                          <p:spTgt spid="31"/>
                                        </p:tgtEl>
                                        <p:attrNameLst>
                                          <p:attrName>ppt_w</p:attrName>
                                        </p:attrNameLst>
                                      </p:cBhvr>
                                      <p:tavLst>
                                        <p:tav tm="0">
                                          <p:val>
                                            <p:strVal val="4*#ppt_w"/>
                                          </p:val>
                                        </p:tav>
                                        <p:tav tm="100000">
                                          <p:val>
                                            <p:strVal val="#ppt_w"/>
                                          </p:val>
                                        </p:tav>
                                      </p:tavLst>
                                    </p:anim>
                                    <p:anim calcmode="lin" valueType="num">
                                      <p:cBhvr>
                                        <p:cTn id="54"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7"/>
                                        </p:tgtEl>
                                        <p:attrNameLst>
                                          <p:attrName>fillcolor</p:attrName>
                                        </p:attrNameLst>
                                      </p:cBhvr>
                                      <p:to>
                                        <a:srgbClr val="FFFF00"/>
                                      </p:to>
                                    </p:animClr>
                                    <p:set>
                                      <p:cBhvr>
                                        <p:cTn id="57" dur="250" fill="hold"/>
                                        <p:tgtEl>
                                          <p:spTgt spid="27"/>
                                        </p:tgtEl>
                                        <p:attrNameLst>
                                          <p:attrName>fill.type</p:attrName>
                                        </p:attrNameLst>
                                      </p:cBhvr>
                                      <p:to>
                                        <p:strVal val="solid"/>
                                      </p:to>
                                    </p:set>
                                    <p:set>
                                      <p:cBhvr>
                                        <p:cTn id="58"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8"/>
                                        </p:tgtEl>
                                        <p:attrNameLst>
                                          <p:attrName>fillcolor</p:attrName>
                                        </p:attrNameLst>
                                      </p:cBhvr>
                                      <p:to>
                                        <a:srgbClr val="FFF2CC"/>
                                      </p:to>
                                    </p:animClr>
                                    <p:set>
                                      <p:cBhvr>
                                        <p:cTn id="64" dur="250" fill="hold"/>
                                        <p:tgtEl>
                                          <p:spTgt spid="28"/>
                                        </p:tgtEl>
                                        <p:attrNameLst>
                                          <p:attrName>fill.type</p:attrName>
                                        </p:attrNameLst>
                                      </p:cBhvr>
                                      <p:to>
                                        <p:strVal val="solid"/>
                                      </p:to>
                                    </p:set>
                                    <p:set>
                                      <p:cBhvr>
                                        <p:cTn id="65" dur="250" fill="hold"/>
                                        <p:tgtEl>
                                          <p:spTgt spid="2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051"/>
                                        </p:tgtEl>
                                        <p:attrNameLst>
                                          <p:attrName>style.visibility</p:attrName>
                                        </p:attrNameLst>
                                      </p:cBhvr>
                                      <p:to>
                                        <p:strVal val="visible"/>
                                      </p:to>
                                    </p:set>
                                    <p:anim calcmode="lin" valueType="num">
                                      <p:cBhvr>
                                        <p:cTn id="68" dur="250" fill="hold"/>
                                        <p:tgtEl>
                                          <p:spTgt spid="2051"/>
                                        </p:tgtEl>
                                        <p:attrNameLst>
                                          <p:attrName>ppt_w</p:attrName>
                                        </p:attrNameLst>
                                      </p:cBhvr>
                                      <p:tavLst>
                                        <p:tav tm="0">
                                          <p:val>
                                            <p:strVal val="4*#ppt_w"/>
                                          </p:val>
                                        </p:tav>
                                        <p:tav tm="100000">
                                          <p:val>
                                            <p:strVal val="#ppt_w"/>
                                          </p:val>
                                        </p:tav>
                                      </p:tavLst>
                                    </p:anim>
                                    <p:anim calcmode="lin" valueType="num">
                                      <p:cBhvr>
                                        <p:cTn id="69" dur="250" fill="hold"/>
                                        <p:tgtEl>
                                          <p:spTgt spid="20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8"/>
                                        </p:tgtEl>
                                        <p:attrNameLst>
                                          <p:attrName>fillcolor</p:attrName>
                                        </p:attrNameLst>
                                      </p:cBhvr>
                                      <p:to>
                                        <a:srgbClr val="00B050"/>
                                      </p:to>
                                    </p:animClr>
                                    <p:set>
                                      <p:cBhvr>
                                        <p:cTn id="72" dur="250" fill="hold"/>
                                        <p:tgtEl>
                                          <p:spTgt spid="28"/>
                                        </p:tgtEl>
                                        <p:attrNameLst>
                                          <p:attrName>fill.type</p:attrName>
                                        </p:attrNameLst>
                                      </p:cBhvr>
                                      <p:to>
                                        <p:strVal val="solid"/>
                                      </p:to>
                                    </p:set>
                                    <p:set>
                                      <p:cBhvr>
                                        <p:cTn id="73"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9"/>
                                        </p:tgtEl>
                                        <p:attrNameLst>
                                          <p:attrName>fillcolor</p:attrName>
                                        </p:attrNameLst>
                                      </p:cBhvr>
                                      <p:to>
                                        <a:srgbClr val="FFF2CC"/>
                                      </p:to>
                                    </p:animClr>
                                    <p:set>
                                      <p:cBhvr>
                                        <p:cTn id="79" dur="250" fill="hold"/>
                                        <p:tgtEl>
                                          <p:spTgt spid="29"/>
                                        </p:tgtEl>
                                        <p:attrNameLst>
                                          <p:attrName>fill.type</p:attrName>
                                        </p:attrNameLst>
                                      </p:cBhvr>
                                      <p:to>
                                        <p:strVal val="solid"/>
                                      </p:to>
                                    </p:set>
                                    <p:set>
                                      <p:cBhvr>
                                        <p:cTn id="80" dur="250" fill="hold"/>
                                        <p:tgtEl>
                                          <p:spTgt spid="2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48"/>
                                        </p:tgtEl>
                                        <p:attrNameLst>
                                          <p:attrName>style.visibility</p:attrName>
                                        </p:attrNameLst>
                                      </p:cBhvr>
                                      <p:to>
                                        <p:strVal val="visible"/>
                                      </p:to>
                                    </p:set>
                                    <p:anim calcmode="lin" valueType="num">
                                      <p:cBhvr>
                                        <p:cTn id="83" dur="250" fill="hold"/>
                                        <p:tgtEl>
                                          <p:spTgt spid="2048"/>
                                        </p:tgtEl>
                                        <p:attrNameLst>
                                          <p:attrName>ppt_w</p:attrName>
                                        </p:attrNameLst>
                                      </p:cBhvr>
                                      <p:tavLst>
                                        <p:tav tm="0">
                                          <p:val>
                                            <p:strVal val="4*#ppt_w"/>
                                          </p:val>
                                        </p:tav>
                                        <p:tav tm="100000">
                                          <p:val>
                                            <p:strVal val="#ppt_w"/>
                                          </p:val>
                                        </p:tav>
                                      </p:tavLst>
                                    </p:anim>
                                    <p:anim calcmode="lin" valueType="num">
                                      <p:cBhvr>
                                        <p:cTn id="84" dur="250" fill="hold"/>
                                        <p:tgtEl>
                                          <p:spTgt spid="20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9"/>
                                        </p:tgtEl>
                                        <p:attrNameLst>
                                          <p:attrName>fillcolor</p:attrName>
                                        </p:attrNameLst>
                                      </p:cBhvr>
                                      <p:to>
                                        <a:srgbClr val="FFFF00"/>
                                      </p:to>
                                    </p:animClr>
                                    <p:set>
                                      <p:cBhvr>
                                        <p:cTn id="87" dur="250" fill="hold"/>
                                        <p:tgtEl>
                                          <p:spTgt spid="29"/>
                                        </p:tgtEl>
                                        <p:attrNameLst>
                                          <p:attrName>fill.type</p:attrName>
                                        </p:attrNameLst>
                                      </p:cBhvr>
                                      <p:to>
                                        <p:strVal val="solid"/>
                                      </p:to>
                                    </p:set>
                                    <p:set>
                                      <p:cBhvr>
                                        <p:cTn id="88"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89" restart="whenNotActive" fill="hold" evtFilter="cancelBubble" nodeType="interactiveSeq">
                <p:stCondLst>
                  <p:cond evt="onClick" delay="0">
                    <p:tgtEl>
                      <p:spTgt spid="30"/>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30"/>
                                        </p:tgtEl>
                                        <p:attrNameLst>
                                          <p:attrName>fillcolor</p:attrName>
                                        </p:attrNameLst>
                                      </p:cBhvr>
                                      <p:to>
                                        <a:srgbClr val="FFF2CC"/>
                                      </p:to>
                                    </p:animClr>
                                    <p:set>
                                      <p:cBhvr>
                                        <p:cTn id="94" dur="250" fill="hold"/>
                                        <p:tgtEl>
                                          <p:spTgt spid="30"/>
                                        </p:tgtEl>
                                        <p:attrNameLst>
                                          <p:attrName>fill.type</p:attrName>
                                        </p:attrNameLst>
                                      </p:cBhvr>
                                      <p:to>
                                        <p:strVal val="solid"/>
                                      </p:to>
                                    </p:set>
                                    <p:set>
                                      <p:cBhvr>
                                        <p:cTn id="95" dur="250" fill="hold"/>
                                        <p:tgtEl>
                                          <p:spTgt spid="30"/>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49"/>
                                        </p:tgtEl>
                                        <p:attrNameLst>
                                          <p:attrName>style.visibility</p:attrName>
                                        </p:attrNameLst>
                                      </p:cBhvr>
                                      <p:to>
                                        <p:strVal val="visible"/>
                                      </p:to>
                                    </p:set>
                                    <p:anim calcmode="lin" valueType="num">
                                      <p:cBhvr>
                                        <p:cTn id="98" dur="250" fill="hold"/>
                                        <p:tgtEl>
                                          <p:spTgt spid="2049"/>
                                        </p:tgtEl>
                                        <p:attrNameLst>
                                          <p:attrName>ppt_w</p:attrName>
                                        </p:attrNameLst>
                                      </p:cBhvr>
                                      <p:tavLst>
                                        <p:tav tm="0">
                                          <p:val>
                                            <p:strVal val="4*#ppt_w"/>
                                          </p:val>
                                        </p:tav>
                                        <p:tav tm="100000">
                                          <p:val>
                                            <p:strVal val="#ppt_w"/>
                                          </p:val>
                                        </p:tav>
                                      </p:tavLst>
                                    </p:anim>
                                    <p:anim calcmode="lin" valueType="num">
                                      <p:cBhvr>
                                        <p:cTn id="99" dur="250" fill="hold"/>
                                        <p:tgtEl>
                                          <p:spTgt spid="20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30"/>
                                        </p:tgtEl>
                                        <p:attrNameLst>
                                          <p:attrName>fillcolor</p:attrName>
                                        </p:attrNameLst>
                                      </p:cBhvr>
                                      <p:to>
                                        <a:srgbClr val="FFFF00"/>
                                      </p:to>
                                    </p:animClr>
                                    <p:set>
                                      <p:cBhvr>
                                        <p:cTn id="102" dur="250" fill="hold"/>
                                        <p:tgtEl>
                                          <p:spTgt spid="30"/>
                                        </p:tgtEl>
                                        <p:attrNameLst>
                                          <p:attrName>fill.type</p:attrName>
                                        </p:attrNameLst>
                                      </p:cBhvr>
                                      <p:to>
                                        <p:strVal val="solid"/>
                                      </p:to>
                                    </p:set>
                                    <p:set>
                                      <p:cBhvr>
                                        <p:cTn id="103"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8"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n252 Fb Thu Huong Pham">
            <a:extLst>
              <a:ext uri="{FF2B5EF4-FFF2-40B4-BE49-F238E27FC236}">
                <a16:creationId xmlns:a16="http://schemas.microsoft.com/office/drawing/2014/main" id="{601FFE76-ACF4-4B58-1FC6-8A02E02F355F}"/>
              </a:ext>
            </a:extLst>
          </p:cNvPr>
          <p:cNvPicPr>
            <a:picLocks noGrp="1" noRot="1" noChangeAspect="1" noMove="1" noResize="1" noEditPoints="1" noAdjustHandles="1" noChangeArrowheads="1" noChangeShapeType="1" noCrop="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1" descr="n252 Fb Thu Huong Pham">
            <a:extLst>
              <a:ext uri="{FF2B5EF4-FFF2-40B4-BE49-F238E27FC236}">
                <a16:creationId xmlns:a16="http://schemas.microsoft.com/office/drawing/2014/main" id="{C3B50E3C-EA52-0195-3BF1-EE42630664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917" b="85667" l="11750" r="85833">
                        <a14:foregroundMark x1="27083" y1="10750" x2="34583" y2="18167"/>
                        <a14:foregroundMark x1="34583" y1="18167" x2="45583" y2="22417"/>
                        <a14:foregroundMark x1="45583" y1="22417" x2="50833" y2="27167"/>
                        <a14:foregroundMark x1="22000" y1="24417" x2="17833" y2="33750"/>
                        <a14:foregroundMark x1="17833" y1="33750" x2="17833" y2="38000"/>
                        <a14:foregroundMark x1="11750" y1="28917" x2="31333" y2="38000"/>
                        <a14:foregroundMark x1="35667" y1="66250" x2="57500" y2="79667"/>
                        <a14:foregroundMark x1="57500" y1="79667" x2="57667" y2="79917"/>
                        <a14:foregroundMark x1="45250" y1="85667" x2="49583" y2="72500"/>
                        <a14:foregroundMark x1="69250" y1="75000" x2="80750" y2="59583"/>
                        <a14:foregroundMark x1="80750" y1="59583" x2="81167" y2="59333"/>
                        <a14:foregroundMark x1="84167" y1="59167" x2="85833" y2="65250"/>
                        <a14:foregroundMark x1="46417" y1="13250" x2="59833" y2="27333"/>
                        <a14:foregroundMark x1="59833" y1="27333" x2="59833" y2="27417"/>
                        <a14:foregroundMark x1="49750" y1="7917" x2="49000" y2="15417"/>
                        <a14:foregroundMark x1="85833" y1="58583" x2="85833" y2="58583"/>
                        <a14:foregroundMark x1="85833" y1="58583" x2="85833" y2="58583"/>
                        <a14:backgroundMark x1="33750" y1="84000" x2="32750" y2="91333"/>
                        <a14:backgroundMark x1="64083" y1="83667" x2="60250" y2="89583"/>
                      </a14:backgroundRemoval>
                    </a14:imgEffect>
                  </a14:imgLayer>
                </a14:imgProps>
              </a:ext>
              <a:ext uri="{28A0092B-C50C-407E-A947-70E740481C1C}">
                <a14:useLocalDpi xmlns:a14="http://schemas.microsoft.com/office/drawing/2010/main" val="0"/>
              </a:ext>
            </a:extLst>
          </a:blip>
          <a:srcRect l="8696" t="4110" r="11594" b="14151"/>
          <a:stretch/>
        </p:blipFill>
        <p:spPr bwMode="auto">
          <a:xfrm>
            <a:off x="608047" y="3766898"/>
            <a:ext cx="1780095" cy="182540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252 Fb Thu Huong Pham">
            <a:extLst>
              <a:ext uri="{FF2B5EF4-FFF2-40B4-BE49-F238E27FC236}">
                <a16:creationId xmlns:a16="http://schemas.microsoft.com/office/drawing/2014/main" id="{E594890F-868A-9435-FE9B-ABC0EAF42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0" name="Picture 2" descr="n252 Fb Thu Huong Pham">
            <a:hlinkClick r:id="rId6" action="ppaction://hlinksldjump"/>
            <a:extLst>
              <a:ext uri="{FF2B5EF4-FFF2-40B4-BE49-F238E27FC236}">
                <a16:creationId xmlns:a16="http://schemas.microsoft.com/office/drawing/2014/main" id="{FEAC4080-0B6B-3C6E-D56A-5D5748918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1774" y="5975725"/>
            <a:ext cx="1010226" cy="1010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n252 Fb Thu Huong Pham">
            <a:extLst>
              <a:ext uri="{FF2B5EF4-FFF2-40B4-BE49-F238E27FC236}">
                <a16:creationId xmlns:a16="http://schemas.microsoft.com/office/drawing/2014/main" id="{42876540-3AC2-3A8E-CB6F-A1D0306BAB4F}"/>
              </a:ext>
            </a:extLst>
          </p:cNvPr>
          <p:cNvSpPr txBox="1"/>
          <p:nvPr/>
        </p:nvSpPr>
        <p:spPr>
          <a:xfrm>
            <a:off x="-15726" y="0"/>
            <a:ext cx="12192000" cy="1384995"/>
          </a:xfrm>
          <a:custGeom>
            <a:avLst/>
            <a:gdLst>
              <a:gd name="csX0" fmla="*/ 0 w 12192000"/>
              <a:gd name="csY0" fmla="*/ 0 h 1384995"/>
              <a:gd name="csX1" fmla="*/ 458651 w 12192000"/>
              <a:gd name="csY1" fmla="*/ 0 h 1384995"/>
              <a:gd name="csX2" fmla="*/ 1283063 w 12192000"/>
              <a:gd name="csY2" fmla="*/ 0 h 1384995"/>
              <a:gd name="csX3" fmla="*/ 1497874 w 12192000"/>
              <a:gd name="csY3" fmla="*/ 0 h 1384995"/>
              <a:gd name="csX4" fmla="*/ 2322286 w 12192000"/>
              <a:gd name="csY4" fmla="*/ 0 h 1384995"/>
              <a:gd name="csX5" fmla="*/ 2780937 w 12192000"/>
              <a:gd name="csY5" fmla="*/ 0 h 1384995"/>
              <a:gd name="csX6" fmla="*/ 3605349 w 12192000"/>
              <a:gd name="csY6" fmla="*/ 0 h 1384995"/>
              <a:gd name="csX7" fmla="*/ 4307840 w 12192000"/>
              <a:gd name="csY7" fmla="*/ 0 h 1384995"/>
              <a:gd name="csX8" fmla="*/ 4644571 w 12192000"/>
              <a:gd name="csY8" fmla="*/ 0 h 1384995"/>
              <a:gd name="csX9" fmla="*/ 4981303 w 12192000"/>
              <a:gd name="csY9" fmla="*/ 0 h 1384995"/>
              <a:gd name="csX10" fmla="*/ 5196114 w 12192000"/>
              <a:gd name="csY10" fmla="*/ 0 h 1384995"/>
              <a:gd name="csX11" fmla="*/ 6020526 w 12192000"/>
              <a:gd name="csY11" fmla="*/ 0 h 1384995"/>
              <a:gd name="csX12" fmla="*/ 6357257 w 12192000"/>
              <a:gd name="csY12" fmla="*/ 0 h 1384995"/>
              <a:gd name="csX13" fmla="*/ 6693989 w 12192000"/>
              <a:gd name="csY13" fmla="*/ 0 h 1384995"/>
              <a:gd name="csX14" fmla="*/ 7152640 w 12192000"/>
              <a:gd name="csY14" fmla="*/ 0 h 1384995"/>
              <a:gd name="csX15" fmla="*/ 7611291 w 12192000"/>
              <a:gd name="csY15" fmla="*/ 0 h 1384995"/>
              <a:gd name="csX16" fmla="*/ 8313783 w 12192000"/>
              <a:gd name="csY16" fmla="*/ 0 h 1384995"/>
              <a:gd name="csX17" fmla="*/ 8894354 w 12192000"/>
              <a:gd name="csY17" fmla="*/ 0 h 1384995"/>
              <a:gd name="csX18" fmla="*/ 9596846 w 12192000"/>
              <a:gd name="csY18" fmla="*/ 0 h 1384995"/>
              <a:gd name="csX19" fmla="*/ 9811657 w 12192000"/>
              <a:gd name="csY19" fmla="*/ 0 h 1384995"/>
              <a:gd name="csX20" fmla="*/ 10514149 w 12192000"/>
              <a:gd name="csY20" fmla="*/ 0 h 1384995"/>
              <a:gd name="csX21" fmla="*/ 10972800 w 12192000"/>
              <a:gd name="csY21" fmla="*/ 0 h 1384995"/>
              <a:gd name="csX22" fmla="*/ 11553371 w 12192000"/>
              <a:gd name="csY22" fmla="*/ 0 h 1384995"/>
              <a:gd name="csX23" fmla="*/ 12192000 w 12192000"/>
              <a:gd name="csY23" fmla="*/ 0 h 1384995"/>
              <a:gd name="csX24" fmla="*/ 12192000 w 12192000"/>
              <a:gd name="csY24" fmla="*/ 433965 h 1384995"/>
              <a:gd name="csX25" fmla="*/ 12192000 w 12192000"/>
              <a:gd name="csY25" fmla="*/ 867930 h 1384995"/>
              <a:gd name="csX26" fmla="*/ 12192000 w 12192000"/>
              <a:gd name="csY26" fmla="*/ 1384995 h 1384995"/>
              <a:gd name="csX27" fmla="*/ 11855269 w 12192000"/>
              <a:gd name="csY27" fmla="*/ 1384995 h 1384995"/>
              <a:gd name="csX28" fmla="*/ 11274697 w 12192000"/>
              <a:gd name="csY28" fmla="*/ 1384995 h 1384995"/>
              <a:gd name="csX29" fmla="*/ 10572206 w 12192000"/>
              <a:gd name="csY29" fmla="*/ 1384995 h 1384995"/>
              <a:gd name="csX30" fmla="*/ 10235474 w 12192000"/>
              <a:gd name="csY30" fmla="*/ 1384995 h 1384995"/>
              <a:gd name="csX31" fmla="*/ 9532983 w 12192000"/>
              <a:gd name="csY31" fmla="*/ 1384995 h 1384995"/>
              <a:gd name="csX32" fmla="*/ 9074331 w 12192000"/>
              <a:gd name="csY32" fmla="*/ 1384995 h 1384995"/>
              <a:gd name="csX33" fmla="*/ 8493760 w 12192000"/>
              <a:gd name="csY33" fmla="*/ 1384995 h 1384995"/>
              <a:gd name="csX34" fmla="*/ 7669349 w 12192000"/>
              <a:gd name="csY34" fmla="*/ 1384995 h 1384995"/>
              <a:gd name="csX35" fmla="*/ 7210697 w 12192000"/>
              <a:gd name="csY35" fmla="*/ 1384995 h 1384995"/>
              <a:gd name="csX36" fmla="*/ 6873966 w 12192000"/>
              <a:gd name="csY36" fmla="*/ 1384995 h 1384995"/>
              <a:gd name="csX37" fmla="*/ 6171474 w 12192000"/>
              <a:gd name="csY37" fmla="*/ 1384995 h 1384995"/>
              <a:gd name="csX38" fmla="*/ 5712823 w 12192000"/>
              <a:gd name="csY38" fmla="*/ 1384995 h 1384995"/>
              <a:gd name="csX39" fmla="*/ 4888411 w 12192000"/>
              <a:gd name="csY39" fmla="*/ 1384995 h 1384995"/>
              <a:gd name="csX40" fmla="*/ 4307840 w 12192000"/>
              <a:gd name="csY40" fmla="*/ 1384995 h 1384995"/>
              <a:gd name="csX41" fmla="*/ 3971109 w 12192000"/>
              <a:gd name="csY41" fmla="*/ 1384995 h 1384995"/>
              <a:gd name="csX42" fmla="*/ 3268617 w 12192000"/>
              <a:gd name="csY42" fmla="*/ 1384995 h 1384995"/>
              <a:gd name="csX43" fmla="*/ 2444206 w 12192000"/>
              <a:gd name="csY43" fmla="*/ 1384995 h 1384995"/>
              <a:gd name="csX44" fmla="*/ 1619794 w 12192000"/>
              <a:gd name="csY44" fmla="*/ 1384995 h 1384995"/>
              <a:gd name="csX45" fmla="*/ 795383 w 12192000"/>
              <a:gd name="csY45" fmla="*/ 1384995 h 1384995"/>
              <a:gd name="csX46" fmla="*/ 0 w 12192000"/>
              <a:gd name="csY46" fmla="*/ 1384995 h 1384995"/>
              <a:gd name="csX47" fmla="*/ 0 w 12192000"/>
              <a:gd name="csY47" fmla="*/ 895630 h 1384995"/>
              <a:gd name="csX48" fmla="*/ 0 w 12192000"/>
              <a:gd name="csY48" fmla="*/ 406265 h 1384995"/>
              <a:gd name="csX49" fmla="*/ 0 w 12192000"/>
              <a:gd name="csY49" fmla="*/ 0 h 13849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192000" h="1384995" fill="none" extrusionOk="0">
                <a:moveTo>
                  <a:pt x="0" y="0"/>
                </a:moveTo>
                <a:cubicBezTo>
                  <a:pt x="158224" y="-13600"/>
                  <a:pt x="231894" y="38392"/>
                  <a:pt x="458651" y="0"/>
                </a:cubicBezTo>
                <a:cubicBezTo>
                  <a:pt x="685408" y="-38392"/>
                  <a:pt x="1012425" y="22660"/>
                  <a:pt x="1283063" y="0"/>
                </a:cubicBezTo>
                <a:cubicBezTo>
                  <a:pt x="1553701" y="-22660"/>
                  <a:pt x="1418213" y="20456"/>
                  <a:pt x="1497874" y="0"/>
                </a:cubicBezTo>
                <a:cubicBezTo>
                  <a:pt x="1577535" y="-20456"/>
                  <a:pt x="1999433" y="1945"/>
                  <a:pt x="2322286" y="0"/>
                </a:cubicBezTo>
                <a:cubicBezTo>
                  <a:pt x="2645139" y="-1945"/>
                  <a:pt x="2574625" y="13713"/>
                  <a:pt x="2780937" y="0"/>
                </a:cubicBezTo>
                <a:cubicBezTo>
                  <a:pt x="2987249" y="-13713"/>
                  <a:pt x="3274814" y="73903"/>
                  <a:pt x="3605349" y="0"/>
                </a:cubicBezTo>
                <a:cubicBezTo>
                  <a:pt x="3935884" y="-73903"/>
                  <a:pt x="4024735" y="10186"/>
                  <a:pt x="4307840" y="0"/>
                </a:cubicBezTo>
                <a:cubicBezTo>
                  <a:pt x="4590945" y="-10186"/>
                  <a:pt x="4487806" y="12993"/>
                  <a:pt x="4644571" y="0"/>
                </a:cubicBezTo>
                <a:cubicBezTo>
                  <a:pt x="4801336" y="-12993"/>
                  <a:pt x="4913187" y="9950"/>
                  <a:pt x="4981303" y="0"/>
                </a:cubicBezTo>
                <a:cubicBezTo>
                  <a:pt x="5049419" y="-9950"/>
                  <a:pt x="5115107" y="6477"/>
                  <a:pt x="5196114" y="0"/>
                </a:cubicBezTo>
                <a:cubicBezTo>
                  <a:pt x="5277121" y="-6477"/>
                  <a:pt x="5764982" y="32459"/>
                  <a:pt x="6020526" y="0"/>
                </a:cubicBezTo>
                <a:cubicBezTo>
                  <a:pt x="6276070" y="-32459"/>
                  <a:pt x="6237378" y="14824"/>
                  <a:pt x="6357257" y="0"/>
                </a:cubicBezTo>
                <a:cubicBezTo>
                  <a:pt x="6477136" y="-14824"/>
                  <a:pt x="6591382" y="15098"/>
                  <a:pt x="6693989" y="0"/>
                </a:cubicBezTo>
                <a:cubicBezTo>
                  <a:pt x="6796596" y="-15098"/>
                  <a:pt x="6923863" y="37112"/>
                  <a:pt x="7152640" y="0"/>
                </a:cubicBezTo>
                <a:cubicBezTo>
                  <a:pt x="7381417" y="-37112"/>
                  <a:pt x="7478174" y="26798"/>
                  <a:pt x="7611291" y="0"/>
                </a:cubicBezTo>
                <a:cubicBezTo>
                  <a:pt x="7744408" y="-26798"/>
                  <a:pt x="8044796" y="70317"/>
                  <a:pt x="8313783" y="0"/>
                </a:cubicBezTo>
                <a:cubicBezTo>
                  <a:pt x="8582770" y="-70317"/>
                  <a:pt x="8699476" y="46903"/>
                  <a:pt x="8894354" y="0"/>
                </a:cubicBezTo>
                <a:cubicBezTo>
                  <a:pt x="9089232" y="-46903"/>
                  <a:pt x="9294628" y="45786"/>
                  <a:pt x="9596846" y="0"/>
                </a:cubicBezTo>
                <a:cubicBezTo>
                  <a:pt x="9899064" y="-45786"/>
                  <a:pt x="9724102" y="7790"/>
                  <a:pt x="9811657" y="0"/>
                </a:cubicBezTo>
                <a:cubicBezTo>
                  <a:pt x="9899212" y="-7790"/>
                  <a:pt x="10285671" y="35321"/>
                  <a:pt x="10514149" y="0"/>
                </a:cubicBezTo>
                <a:cubicBezTo>
                  <a:pt x="10742627" y="-35321"/>
                  <a:pt x="10748073" y="50337"/>
                  <a:pt x="10972800" y="0"/>
                </a:cubicBezTo>
                <a:cubicBezTo>
                  <a:pt x="11197527" y="-50337"/>
                  <a:pt x="11426588" y="40245"/>
                  <a:pt x="11553371" y="0"/>
                </a:cubicBezTo>
                <a:cubicBezTo>
                  <a:pt x="11680154" y="-40245"/>
                  <a:pt x="11918151" y="62453"/>
                  <a:pt x="12192000" y="0"/>
                </a:cubicBezTo>
                <a:cubicBezTo>
                  <a:pt x="12227165" y="191046"/>
                  <a:pt x="12165714" y="230164"/>
                  <a:pt x="12192000" y="433965"/>
                </a:cubicBezTo>
                <a:cubicBezTo>
                  <a:pt x="12218286" y="637766"/>
                  <a:pt x="12146787" y="706940"/>
                  <a:pt x="12192000" y="867930"/>
                </a:cubicBezTo>
                <a:cubicBezTo>
                  <a:pt x="12237213" y="1028920"/>
                  <a:pt x="12140372" y="1272128"/>
                  <a:pt x="12192000" y="1384995"/>
                </a:cubicBezTo>
                <a:cubicBezTo>
                  <a:pt x="12028846" y="1393764"/>
                  <a:pt x="12017098" y="1360664"/>
                  <a:pt x="11855269" y="1384995"/>
                </a:cubicBezTo>
                <a:cubicBezTo>
                  <a:pt x="11693440" y="1409326"/>
                  <a:pt x="11473097" y="1377212"/>
                  <a:pt x="11274697" y="1384995"/>
                </a:cubicBezTo>
                <a:cubicBezTo>
                  <a:pt x="11076297" y="1392778"/>
                  <a:pt x="10800295" y="1330718"/>
                  <a:pt x="10572206" y="1384995"/>
                </a:cubicBezTo>
                <a:cubicBezTo>
                  <a:pt x="10344117" y="1439272"/>
                  <a:pt x="10313587" y="1355660"/>
                  <a:pt x="10235474" y="1384995"/>
                </a:cubicBezTo>
                <a:cubicBezTo>
                  <a:pt x="10157361" y="1414330"/>
                  <a:pt x="9839243" y="1363660"/>
                  <a:pt x="9532983" y="1384995"/>
                </a:cubicBezTo>
                <a:cubicBezTo>
                  <a:pt x="9226723" y="1406330"/>
                  <a:pt x="9262543" y="1356318"/>
                  <a:pt x="9074331" y="1384995"/>
                </a:cubicBezTo>
                <a:cubicBezTo>
                  <a:pt x="8886119" y="1413672"/>
                  <a:pt x="8725770" y="1361600"/>
                  <a:pt x="8493760" y="1384995"/>
                </a:cubicBezTo>
                <a:cubicBezTo>
                  <a:pt x="8261750" y="1408390"/>
                  <a:pt x="7953921" y="1358241"/>
                  <a:pt x="7669349" y="1384995"/>
                </a:cubicBezTo>
                <a:cubicBezTo>
                  <a:pt x="7384777" y="1411749"/>
                  <a:pt x="7423127" y="1330189"/>
                  <a:pt x="7210697" y="1384995"/>
                </a:cubicBezTo>
                <a:cubicBezTo>
                  <a:pt x="6998267" y="1439801"/>
                  <a:pt x="7018892" y="1379316"/>
                  <a:pt x="6873966" y="1384995"/>
                </a:cubicBezTo>
                <a:cubicBezTo>
                  <a:pt x="6729040" y="1390674"/>
                  <a:pt x="6355786" y="1339475"/>
                  <a:pt x="6171474" y="1384995"/>
                </a:cubicBezTo>
                <a:cubicBezTo>
                  <a:pt x="5987162" y="1430515"/>
                  <a:pt x="5927845" y="1365532"/>
                  <a:pt x="5712823" y="1384995"/>
                </a:cubicBezTo>
                <a:cubicBezTo>
                  <a:pt x="5497801" y="1404458"/>
                  <a:pt x="5108555" y="1382252"/>
                  <a:pt x="4888411" y="1384995"/>
                </a:cubicBezTo>
                <a:cubicBezTo>
                  <a:pt x="4668267" y="1387738"/>
                  <a:pt x="4461717" y="1356879"/>
                  <a:pt x="4307840" y="1384995"/>
                </a:cubicBezTo>
                <a:cubicBezTo>
                  <a:pt x="4153963" y="1413111"/>
                  <a:pt x="4120581" y="1366699"/>
                  <a:pt x="3971109" y="1384995"/>
                </a:cubicBezTo>
                <a:cubicBezTo>
                  <a:pt x="3821637" y="1403291"/>
                  <a:pt x="3548020" y="1341277"/>
                  <a:pt x="3268617" y="1384995"/>
                </a:cubicBezTo>
                <a:cubicBezTo>
                  <a:pt x="2989214" y="1428713"/>
                  <a:pt x="2717225" y="1383582"/>
                  <a:pt x="2444206" y="1384995"/>
                </a:cubicBezTo>
                <a:cubicBezTo>
                  <a:pt x="2171187" y="1386408"/>
                  <a:pt x="1960497" y="1341274"/>
                  <a:pt x="1619794" y="1384995"/>
                </a:cubicBezTo>
                <a:cubicBezTo>
                  <a:pt x="1279091" y="1428716"/>
                  <a:pt x="1136003" y="1299576"/>
                  <a:pt x="795383" y="1384995"/>
                </a:cubicBezTo>
                <a:cubicBezTo>
                  <a:pt x="454763" y="1470414"/>
                  <a:pt x="335357" y="1347436"/>
                  <a:pt x="0" y="1384995"/>
                </a:cubicBezTo>
                <a:cubicBezTo>
                  <a:pt x="-13745" y="1203891"/>
                  <a:pt x="10732" y="1077626"/>
                  <a:pt x="0" y="895630"/>
                </a:cubicBezTo>
                <a:cubicBezTo>
                  <a:pt x="-10732" y="713634"/>
                  <a:pt x="30104" y="616209"/>
                  <a:pt x="0" y="406265"/>
                </a:cubicBezTo>
                <a:cubicBezTo>
                  <a:pt x="-30104" y="196321"/>
                  <a:pt x="25987" y="165128"/>
                  <a:pt x="0" y="0"/>
                </a:cubicBezTo>
                <a:close/>
              </a:path>
              <a:path w="12192000" h="1384995" stroke="0" extrusionOk="0">
                <a:moveTo>
                  <a:pt x="0" y="0"/>
                </a:moveTo>
                <a:cubicBezTo>
                  <a:pt x="68607" y="-14221"/>
                  <a:pt x="268587" y="39506"/>
                  <a:pt x="336731" y="0"/>
                </a:cubicBezTo>
                <a:cubicBezTo>
                  <a:pt x="404875" y="-39506"/>
                  <a:pt x="982008" y="95634"/>
                  <a:pt x="1161143" y="0"/>
                </a:cubicBezTo>
                <a:cubicBezTo>
                  <a:pt x="1340278" y="-95634"/>
                  <a:pt x="1672913" y="17174"/>
                  <a:pt x="1863634" y="0"/>
                </a:cubicBezTo>
                <a:cubicBezTo>
                  <a:pt x="2054355" y="-17174"/>
                  <a:pt x="2229939" y="30096"/>
                  <a:pt x="2322286" y="0"/>
                </a:cubicBezTo>
                <a:cubicBezTo>
                  <a:pt x="2414633" y="-30096"/>
                  <a:pt x="2700387" y="6063"/>
                  <a:pt x="3024777" y="0"/>
                </a:cubicBezTo>
                <a:cubicBezTo>
                  <a:pt x="3349167" y="-6063"/>
                  <a:pt x="3435048" y="8481"/>
                  <a:pt x="3605349" y="0"/>
                </a:cubicBezTo>
                <a:cubicBezTo>
                  <a:pt x="3775650" y="-8481"/>
                  <a:pt x="3783714" y="23928"/>
                  <a:pt x="3942080" y="0"/>
                </a:cubicBezTo>
                <a:cubicBezTo>
                  <a:pt x="4100446" y="-23928"/>
                  <a:pt x="4371659" y="50370"/>
                  <a:pt x="4766491" y="0"/>
                </a:cubicBezTo>
                <a:cubicBezTo>
                  <a:pt x="5161323" y="-50370"/>
                  <a:pt x="4913579" y="23925"/>
                  <a:pt x="4981303" y="0"/>
                </a:cubicBezTo>
                <a:cubicBezTo>
                  <a:pt x="5049027" y="-23925"/>
                  <a:pt x="5431607" y="58315"/>
                  <a:pt x="5561874" y="0"/>
                </a:cubicBezTo>
                <a:cubicBezTo>
                  <a:pt x="5692141" y="-58315"/>
                  <a:pt x="6119024" y="16250"/>
                  <a:pt x="6386286" y="0"/>
                </a:cubicBezTo>
                <a:cubicBezTo>
                  <a:pt x="6653548" y="-16250"/>
                  <a:pt x="6882176" y="53556"/>
                  <a:pt x="7088777" y="0"/>
                </a:cubicBezTo>
                <a:cubicBezTo>
                  <a:pt x="7295378" y="-53556"/>
                  <a:pt x="7446949" y="16125"/>
                  <a:pt x="7669349" y="0"/>
                </a:cubicBezTo>
                <a:cubicBezTo>
                  <a:pt x="7891749" y="-16125"/>
                  <a:pt x="8097579" y="72346"/>
                  <a:pt x="8371840" y="0"/>
                </a:cubicBezTo>
                <a:cubicBezTo>
                  <a:pt x="8646101" y="-72346"/>
                  <a:pt x="8909971" y="27466"/>
                  <a:pt x="9196251" y="0"/>
                </a:cubicBezTo>
                <a:cubicBezTo>
                  <a:pt x="9482531" y="-27466"/>
                  <a:pt x="9398768" y="9956"/>
                  <a:pt x="9532983" y="0"/>
                </a:cubicBezTo>
                <a:cubicBezTo>
                  <a:pt x="9667198" y="-9956"/>
                  <a:pt x="9992398" y="33618"/>
                  <a:pt x="10357394" y="0"/>
                </a:cubicBezTo>
                <a:cubicBezTo>
                  <a:pt x="10722390" y="-33618"/>
                  <a:pt x="10627585" y="41284"/>
                  <a:pt x="10816046" y="0"/>
                </a:cubicBezTo>
                <a:cubicBezTo>
                  <a:pt x="11004507" y="-41284"/>
                  <a:pt x="11377274" y="27895"/>
                  <a:pt x="11640457" y="0"/>
                </a:cubicBezTo>
                <a:cubicBezTo>
                  <a:pt x="11903640" y="-27895"/>
                  <a:pt x="11966688" y="40511"/>
                  <a:pt x="12192000" y="0"/>
                </a:cubicBezTo>
                <a:cubicBezTo>
                  <a:pt x="12207788" y="164902"/>
                  <a:pt x="12156004" y="274209"/>
                  <a:pt x="12192000" y="475515"/>
                </a:cubicBezTo>
                <a:cubicBezTo>
                  <a:pt x="12227996" y="676821"/>
                  <a:pt x="12182194" y="797514"/>
                  <a:pt x="12192000" y="923330"/>
                </a:cubicBezTo>
                <a:cubicBezTo>
                  <a:pt x="12201806" y="1049147"/>
                  <a:pt x="12189436" y="1191531"/>
                  <a:pt x="12192000" y="1384995"/>
                </a:cubicBezTo>
                <a:cubicBezTo>
                  <a:pt x="12016883" y="1404863"/>
                  <a:pt x="11909115" y="1372822"/>
                  <a:pt x="11733349" y="1384995"/>
                </a:cubicBezTo>
                <a:cubicBezTo>
                  <a:pt x="11557583" y="1397168"/>
                  <a:pt x="11335711" y="1319313"/>
                  <a:pt x="11152777" y="1384995"/>
                </a:cubicBezTo>
                <a:cubicBezTo>
                  <a:pt x="10969843" y="1450677"/>
                  <a:pt x="11009492" y="1379252"/>
                  <a:pt x="10937966" y="1384995"/>
                </a:cubicBezTo>
                <a:cubicBezTo>
                  <a:pt x="10866440" y="1390738"/>
                  <a:pt x="10616105" y="1384115"/>
                  <a:pt x="10479314" y="1384995"/>
                </a:cubicBezTo>
                <a:cubicBezTo>
                  <a:pt x="10342523" y="1385875"/>
                  <a:pt x="9851230" y="1329327"/>
                  <a:pt x="9654903" y="1384995"/>
                </a:cubicBezTo>
                <a:cubicBezTo>
                  <a:pt x="9458576" y="1440663"/>
                  <a:pt x="9437820" y="1371290"/>
                  <a:pt x="9318171" y="1384995"/>
                </a:cubicBezTo>
                <a:cubicBezTo>
                  <a:pt x="9198522" y="1398700"/>
                  <a:pt x="8950954" y="1345482"/>
                  <a:pt x="8737600" y="1384995"/>
                </a:cubicBezTo>
                <a:cubicBezTo>
                  <a:pt x="8524246" y="1424508"/>
                  <a:pt x="8600397" y="1383995"/>
                  <a:pt x="8522789" y="1384995"/>
                </a:cubicBezTo>
                <a:cubicBezTo>
                  <a:pt x="8445181" y="1385995"/>
                  <a:pt x="8352666" y="1359459"/>
                  <a:pt x="8307977" y="1384995"/>
                </a:cubicBezTo>
                <a:cubicBezTo>
                  <a:pt x="8263288" y="1410531"/>
                  <a:pt x="8053602" y="1384190"/>
                  <a:pt x="7971246" y="1384995"/>
                </a:cubicBezTo>
                <a:cubicBezTo>
                  <a:pt x="7888890" y="1385800"/>
                  <a:pt x="7651932" y="1357968"/>
                  <a:pt x="7512594" y="1384995"/>
                </a:cubicBezTo>
                <a:cubicBezTo>
                  <a:pt x="7373256" y="1412022"/>
                  <a:pt x="7181522" y="1360249"/>
                  <a:pt x="7053943" y="1384995"/>
                </a:cubicBezTo>
                <a:cubicBezTo>
                  <a:pt x="6926364" y="1409741"/>
                  <a:pt x="6735845" y="1335074"/>
                  <a:pt x="6595291" y="1384995"/>
                </a:cubicBezTo>
                <a:cubicBezTo>
                  <a:pt x="6454737" y="1434916"/>
                  <a:pt x="6003744" y="1331469"/>
                  <a:pt x="5770880" y="1384995"/>
                </a:cubicBezTo>
                <a:cubicBezTo>
                  <a:pt x="5538016" y="1438521"/>
                  <a:pt x="5430426" y="1335934"/>
                  <a:pt x="5190309" y="1384995"/>
                </a:cubicBezTo>
                <a:cubicBezTo>
                  <a:pt x="4950192" y="1434056"/>
                  <a:pt x="4828960" y="1381168"/>
                  <a:pt x="4609737" y="1384995"/>
                </a:cubicBezTo>
                <a:cubicBezTo>
                  <a:pt x="4390514" y="1388822"/>
                  <a:pt x="4342340" y="1367412"/>
                  <a:pt x="4151086" y="1384995"/>
                </a:cubicBezTo>
                <a:cubicBezTo>
                  <a:pt x="3959832" y="1402578"/>
                  <a:pt x="3835386" y="1378581"/>
                  <a:pt x="3570514" y="1384995"/>
                </a:cubicBezTo>
                <a:cubicBezTo>
                  <a:pt x="3305642" y="1391409"/>
                  <a:pt x="3126075" y="1348398"/>
                  <a:pt x="2868023" y="1384995"/>
                </a:cubicBezTo>
                <a:cubicBezTo>
                  <a:pt x="2609971" y="1421592"/>
                  <a:pt x="2642300" y="1376660"/>
                  <a:pt x="2531291" y="1384995"/>
                </a:cubicBezTo>
                <a:cubicBezTo>
                  <a:pt x="2420282" y="1393330"/>
                  <a:pt x="2032489" y="1302380"/>
                  <a:pt x="1828800" y="1384995"/>
                </a:cubicBezTo>
                <a:cubicBezTo>
                  <a:pt x="1625111" y="1467610"/>
                  <a:pt x="1484700" y="1331321"/>
                  <a:pt x="1248229" y="1384995"/>
                </a:cubicBezTo>
                <a:cubicBezTo>
                  <a:pt x="1011758" y="1438669"/>
                  <a:pt x="408567" y="1332072"/>
                  <a:pt x="0" y="1384995"/>
                </a:cubicBezTo>
                <a:cubicBezTo>
                  <a:pt x="-30354" y="1214835"/>
                  <a:pt x="20975" y="1027309"/>
                  <a:pt x="0" y="923330"/>
                </a:cubicBezTo>
                <a:cubicBezTo>
                  <a:pt x="-20975" y="819352"/>
                  <a:pt x="30288" y="546217"/>
                  <a:pt x="0" y="433965"/>
                </a:cubicBezTo>
                <a:cubicBezTo>
                  <a:pt x="-30288" y="321713"/>
                  <a:pt x="10955" y="100867"/>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3720271896">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2</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Thành phần từ trường của một sóng điện từ tại điểm M biến thiên theo phương trình B = 3 cos( ωt+φ) mT. Tại thời điểm cường độ điện trường tại M đạt cực đại thì độ lớn cảm ứng từ tại điểm đó bằng bao nhiêu?</a:t>
            </a:r>
            <a:endParaRPr lang="vi-VN" sz="2800">
              <a:latin typeface="Palatino Linotype" panose="02040502050505030304" pitchFamily="18" charset="0"/>
            </a:endParaRPr>
          </a:p>
        </p:txBody>
      </p:sp>
      <p:sp>
        <p:nvSpPr>
          <p:cNvPr id="10" name="TextBox 9" descr="n252 Fb Thu Huong Pham">
            <a:extLst>
              <a:ext uri="{FF2B5EF4-FFF2-40B4-BE49-F238E27FC236}">
                <a16:creationId xmlns:a16="http://schemas.microsoft.com/office/drawing/2014/main" id="{0FC1DA31-572D-F8A3-B515-A1C0CE8B2F2E}"/>
              </a:ext>
            </a:extLst>
          </p:cNvPr>
          <p:cNvSpPr txBox="1"/>
          <p:nvPr/>
        </p:nvSpPr>
        <p:spPr>
          <a:xfrm>
            <a:off x="2582975" y="2556975"/>
            <a:ext cx="7220883" cy="2246769"/>
          </a:xfrm>
          <a:prstGeom prst="rect">
            <a:avLst/>
          </a:prstGeom>
          <a:solidFill>
            <a:schemeClr val="accent2">
              <a:lumMod val="20000"/>
              <a:lumOff val="80000"/>
            </a:schemeClr>
          </a:solidFill>
        </p:spPr>
        <p:txBody>
          <a:bodyPr wrap="square">
            <a:spAutoFit/>
          </a:bodyPr>
          <a:lstStyle/>
          <a:p>
            <a:pPr algn="just"/>
            <a:r>
              <a:rPr lang="en-US" sz="2800" b="1">
                <a:solidFill>
                  <a:srgbClr val="FF0000"/>
                </a:solidFill>
                <a:latin typeface="Palatino Linotype" panose="02040502050505030304" pitchFamily="18" charset="0"/>
              </a:rPr>
              <a:t>Đáp án: </a:t>
            </a:r>
            <a:r>
              <a:rPr lang="en-US" sz="2800">
                <a:solidFill>
                  <a:srgbClr val="660066"/>
                </a:solidFill>
                <a:latin typeface="Palatino Linotype" panose="02040502050505030304" pitchFamily="18" charset="0"/>
              </a:rPr>
              <a:t>Do vectơ cảm ứng từ và vectơ cường độ điện trường luôn dao động cùng pha, khi cường độ điện trường đạt cực đại thì cảm ứng từ cũng đạt cực đại và có độ lớn là B</a:t>
            </a:r>
            <a:r>
              <a:rPr lang="en-US" sz="2800" baseline="-25000">
                <a:solidFill>
                  <a:srgbClr val="660066"/>
                </a:solidFill>
                <a:latin typeface="Palatino Linotype" panose="02040502050505030304" pitchFamily="18" charset="0"/>
              </a:rPr>
              <a:t>0</a:t>
            </a:r>
            <a:r>
              <a:rPr lang="en-US" sz="2800">
                <a:solidFill>
                  <a:srgbClr val="660066"/>
                </a:solidFill>
                <a:latin typeface="Palatino Linotype" panose="02040502050505030304" pitchFamily="18" charset="0"/>
              </a:rPr>
              <a:t> = 3 mT.</a:t>
            </a:r>
            <a:endParaRPr lang="vi-VN" sz="2800">
              <a:solidFill>
                <a:srgbClr val="660066"/>
              </a:solidFill>
              <a:latin typeface="Palatino Linotype" panose="02040502050505030304" pitchFamily="18" charset="0"/>
            </a:endParaRPr>
          </a:p>
        </p:txBody>
      </p:sp>
    </p:spTree>
    <p:extLst>
      <p:ext uri="{BB962C8B-B14F-4D97-AF65-F5344CB8AC3E}">
        <p14:creationId xmlns:p14="http://schemas.microsoft.com/office/powerpoint/2010/main" val="2357289456"/>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8"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385"/>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descr="n252 Fb Thu Huong Pham">
            <a:extLst>
              <a:ext uri="{FF2B5EF4-FFF2-40B4-BE49-F238E27FC236}">
                <a16:creationId xmlns:a16="http://schemas.microsoft.com/office/drawing/2014/main" id="{46A6D5E6-F9D7-81AA-36E2-6217542A4FB9}"/>
              </a:ext>
            </a:extLst>
          </p:cNvPr>
          <p:cNvPicPr>
            <a:picLocks noGrp="1" noRot="1" noChangeAspect="1" noMove="1" noResize="1" noEditPoints="1" noAdjustHandles="1" noChangeArrowheads="1" noChangeShapeType="1" noCrop="1"/>
          </p:cNvPicPr>
          <p:nvPr/>
        </p:nvPicPr>
        <p:blipFill>
          <a:blip r:embed="rId7">
            <a:alphaModFix amt="4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252 Fb Thu Huong Pham">
            <a:extLst>
              <a:ext uri="{FF2B5EF4-FFF2-40B4-BE49-F238E27FC236}">
                <a16:creationId xmlns:a16="http://schemas.microsoft.com/office/drawing/2014/main" id="{E594890F-868A-9435-FE9B-ABC0EAF42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 name="Picture 2" descr="n252 Fb Thu Huong Pham">
            <a:hlinkClick r:id="rId8" action="ppaction://hlinksldjump"/>
            <a:extLst>
              <a:ext uri="{FF2B5EF4-FFF2-40B4-BE49-F238E27FC236}">
                <a16:creationId xmlns:a16="http://schemas.microsoft.com/office/drawing/2014/main" id="{6DFD6AF7-2A10-415A-6CA6-F5A527090D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81774" y="5847774"/>
            <a:ext cx="1010226" cy="10102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252 Fb Thu Huong Pham">
            <a:extLst>
              <a:ext uri="{FF2B5EF4-FFF2-40B4-BE49-F238E27FC236}">
                <a16:creationId xmlns:a16="http://schemas.microsoft.com/office/drawing/2014/main" id="{617D9AD6-14F2-5499-313C-AB259729EE7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01" b="95903" l="10000" r="91250">
                        <a14:foregroundMark x1="21083" y1="42792" x2="21333" y2="93778"/>
                        <a14:foregroundMark x1="26333" y1="95599" x2="20250" y2="94689"/>
                        <a14:foregroundMark x1="49500" y1="42489" x2="49000" y2="78452"/>
                        <a14:foregroundMark x1="50188" y1="87994" x2="50417" y2="89833"/>
                        <a14:foregroundMark x1="49000" y1="78452" x2="50077" y2="87102"/>
                        <a14:foregroundMark x1="50417" y1="89833" x2="46083" y2="94689"/>
                        <a14:foregroundMark x1="46083" y1="94689" x2="45167" y2="75569"/>
                        <a14:foregroundMark x1="45167" y1="75569" x2="46333" y2="67071"/>
                        <a14:foregroundMark x1="43750" y1="57056" x2="45750" y2="59636"/>
                        <a14:foregroundMark x1="48583" y1="12747" x2="48417" y2="30501"/>
                        <a14:foregroundMark x1="48000" y1="4401" x2="48000" y2="4401"/>
                        <a14:foregroundMark x1="43583" y1="5615" x2="43583" y2="5615"/>
                        <a14:foregroundMark x1="43250" y1="4704" x2="43250" y2="4704"/>
                        <a14:foregroundMark x1="48833" y1="27921" x2="48833" y2="27921"/>
                        <a14:foregroundMark x1="16083" y1="27921" x2="16083" y2="27921"/>
                        <a14:foregroundMark x1="16083" y1="27921" x2="13167" y2="35812"/>
                        <a14:foregroundMark x1="13167" y1="35812" x2="12833" y2="37633"/>
                        <a14:foregroundMark x1="12500" y1="45979" x2="12417" y2="46131"/>
                        <a14:foregroundMark x1="19833" y1="95448" x2="19833" y2="95448"/>
                        <a14:foregroundMark x1="45083" y1="95903" x2="45083" y2="95903"/>
                        <a14:foregroundMark x1="70667" y1="93475" x2="70667" y2="93475"/>
                        <a14:foregroundMark x1="73167" y1="94992" x2="73167" y2="94992"/>
                        <a14:foregroundMark x1="71250" y1="94082" x2="74083" y2="94082"/>
                        <a14:foregroundMark x1="70750" y1="94689" x2="75250" y2="94841"/>
                        <a14:foregroundMark x1="45417" y1="94689" x2="49333" y2="95144"/>
                        <a14:foregroundMark x1="25333" y1="59332" x2="25083" y2="62064"/>
                        <a14:foregroundMark x1="33583" y1="6829" x2="31917" y2="5463"/>
                        <a14:foregroundMark x1="39667" y1="10319" x2="39667" y2="10319"/>
                        <a14:foregroundMark x1="52333" y1="6070" x2="52333" y2="6070"/>
                        <a14:foregroundMark x1="55083" y1="11381" x2="55083" y2="11381"/>
                        <a14:foregroundMark x1="39417" y1="17906" x2="39417" y2="17906"/>
                        <a14:foregroundMark x1="40333" y1="18058" x2="40333" y2="18058"/>
                        <a14:backgroundMark x1="32250" y1="57815" x2="32250" y2="57815"/>
                        <a14:backgroundMark x1="77417" y1="43399" x2="77417" y2="43399"/>
                        <a14:backgroundMark x1="86083" y1="64340" x2="86083" y2="64340"/>
                        <a14:backgroundMark x1="82417" y1="59939" x2="82417" y2="59939"/>
                        <a14:backgroundMark x1="68000" y1="57056" x2="68000" y2="57056"/>
                        <a14:backgroundMark x1="25333" y1="44158" x2="25333" y2="44158"/>
                        <a14:backgroundMark x1="26583" y1="43551" x2="26583" y2="43551"/>
                        <a14:backgroundMark x1="84500" y1="24886" x2="84500" y2="24886"/>
                        <a14:backgroundMark x1="25167" y1="42640" x2="25167" y2="42640"/>
                        <a14:backgroundMark x1="82583" y1="29135" x2="82583" y2="29135"/>
                        <a14:backgroundMark x1="80083" y1="34598" x2="80083" y2="34598"/>
                        <a14:backgroundMark x1="54000" y1="98483" x2="54000" y2="98483"/>
                        <a14:backgroundMark x1="48250" y1="87557" x2="48250" y2="87557"/>
                        <a14:backgroundMark x1="48250" y1="87557" x2="48250" y2="87557"/>
                        <a14:backgroundMark x1="48250" y1="87557" x2="48250" y2="87557"/>
                        <a14:backgroundMark x1="47750" y1="87102" x2="47750" y2="87102"/>
                        <a14:backgroundMark x1="48250" y1="87557" x2="48250" y2="87557"/>
                        <a14:backgroundMark x1="48250" y1="87557" x2="48250" y2="87557"/>
                        <a14:backgroundMark x1="81917" y1="55387" x2="81417" y2="60850"/>
                        <a14:backgroundMark x1="42333" y1="73141" x2="39333" y2="81032"/>
                        <a14:backgroundMark x1="68333" y1="53111" x2="68250" y2="59939"/>
                        <a14:backgroundMark x1="48333" y1="86798" x2="47417" y2="89074"/>
                        <a14:backgroundMark x1="48417" y1="87102" x2="48417" y2="89074"/>
                        <a14:backgroundMark x1="74333" y1="41882" x2="75333" y2="30046"/>
                        <a14:backgroundMark x1="74583" y1="42337" x2="75833" y2="39150"/>
                        <a14:backgroundMark x1="86833" y1="22914" x2="86833" y2="22914"/>
                        <a14:backgroundMark x1="86417" y1="27921" x2="86417" y2="27921"/>
                        <a14:backgroundMark x1="86083" y1="25797" x2="86083" y2="25797"/>
                        <a14:backgroundMark x1="86667" y1="22610" x2="86083" y2="24734"/>
                        <a14:backgroundMark x1="39667" y1="16844" x2="32417" y2="0"/>
                        <a14:backgroundMark x1="62500" y1="29742" x2="67000" y2="5918"/>
                        <a14:backgroundMark x1="54250" y1="9408" x2="58333" y2="2428"/>
                        <a14:backgroundMark x1="39667" y1="16692" x2="39000" y2="14568"/>
                        <a14:backgroundMark x1="39667" y1="18816" x2="39750" y2="34446"/>
                        <a14:backgroundMark x1="33583" y1="54476" x2="30917" y2="67830"/>
                        <a14:backgroundMark x1="35750" y1="61153" x2="35250" y2="68134"/>
                        <a14:backgroundMark x1="24000" y1="38998" x2="28167" y2="44310"/>
                        <a14:backgroundMark x1="28167" y1="44310" x2="28167" y2="44461"/>
                        <a14:backgroundMark x1="15250" y1="55994" x2="17417" y2="61760"/>
                        <a14:backgroundMark x1="17667" y1="57511" x2="16417" y2="67071"/>
                        <a14:backgroundMark x1="88917" y1="17602" x2="87167" y2="20941"/>
                        <a14:backgroundMark x1="86167" y1="40212" x2="86167" y2="40212"/>
                        <a14:backgroundMark x1="79667" y1="20941" x2="87667" y2="46131"/>
                        <a14:backgroundMark x1="85083" y1="41123" x2="93917" y2="23369"/>
                        <a14:backgroundMark x1="81667" y1="22610" x2="92250" y2="21396"/>
                        <a14:backgroundMark x1="92250" y1="21396" x2="92250" y2="21396"/>
                        <a14:backgroundMark x1="92250" y1="21396" x2="86167" y2="39454"/>
                      </a14:backgroundRemoval>
                    </a14:imgEffect>
                  </a14:imgLayer>
                </a14:imgProps>
              </a:ext>
              <a:ext uri="{28A0092B-C50C-407E-A947-70E740481C1C}">
                <a14:useLocalDpi xmlns:a14="http://schemas.microsoft.com/office/drawing/2010/main" val="0"/>
              </a:ext>
            </a:extLst>
          </a:blip>
          <a:srcRect l="66798" t="40437" r="13556" b="2999"/>
          <a:stretch/>
        </p:blipFill>
        <p:spPr bwMode="auto">
          <a:xfrm>
            <a:off x="1" y="4443384"/>
            <a:ext cx="1451728" cy="22953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252 Fb Thu Huong Pham">
            <a:extLst>
              <a:ext uri="{FF2B5EF4-FFF2-40B4-BE49-F238E27FC236}">
                <a16:creationId xmlns:a16="http://schemas.microsoft.com/office/drawing/2014/main" id="{AF0D1925-1D3F-9FF8-453F-EADB6775458B}"/>
              </a:ext>
            </a:extLst>
          </p:cNvPr>
          <p:cNvSpPr txBox="1"/>
          <p:nvPr/>
        </p:nvSpPr>
        <p:spPr>
          <a:xfrm>
            <a:off x="1" y="0"/>
            <a:ext cx="7616858" cy="3108543"/>
          </a:xfrm>
          <a:prstGeom prst="rect">
            <a:avLst/>
          </a:prstGeom>
          <a:solidFill>
            <a:schemeClr val="accent2">
              <a:lumMod val="20000"/>
              <a:lumOff val="80000"/>
            </a:schemeClr>
          </a:solidFill>
        </p:spPr>
        <p:txBody>
          <a:bodyPr wrap="square">
            <a:spAutoFit/>
          </a:bodyPr>
          <a:lstStyle/>
          <a:p>
            <a:pPr algn="just"/>
            <a:r>
              <a:rPr lang="en-US" sz="2800" b="1">
                <a:solidFill>
                  <a:srgbClr val="FF0000"/>
                </a:solidFill>
                <a:latin typeface="Palatino Linotype" panose="02040502050505030304" pitchFamily="18" charset="0"/>
              </a:rPr>
              <a:t>Câu 3:</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Một khung dây dẫn kín, phẳng có diện tích 10 cm</a:t>
            </a:r>
            <a:r>
              <a:rPr lang="en-US" sz="2800" baseline="30000">
                <a:latin typeface="Palatino Linotype" panose="02040502050505030304" pitchFamily="18" charset="0"/>
              </a:rPr>
              <a:t>2</a:t>
            </a:r>
            <a:r>
              <a:rPr lang="en-US" sz="2800">
                <a:latin typeface="Palatino Linotype" panose="02040502050505030304" pitchFamily="18" charset="0"/>
              </a:rPr>
              <a:t>, gồm 100 vòng dây, đặt trong từ trường có vec tơ cảm ứng từ vuông góc với mặt phẳng khung dây. Độ lớn cảm ứng từ biến thiên theo thời gian như đồ thị trong hình bên dưới. Vẽ đồ thị độ lớn suất điện động cảm ứng sinh ra trong khung dây theo thời gian.</a:t>
            </a:r>
            <a:endParaRPr lang="vi-VN" sz="2800">
              <a:latin typeface="Palatino Linotype" panose="02040502050505030304" pitchFamily="18" charset="0"/>
            </a:endParaRPr>
          </a:p>
        </p:txBody>
      </p:sp>
      <p:pic>
        <p:nvPicPr>
          <p:cNvPr id="16" name="Picture 15" descr="n252 Fb Thu Huong Pham">
            <a:extLst>
              <a:ext uri="{FF2B5EF4-FFF2-40B4-BE49-F238E27FC236}">
                <a16:creationId xmlns:a16="http://schemas.microsoft.com/office/drawing/2014/main" id="{5A623099-C67F-A990-3FC6-7C89F8496453}"/>
              </a:ext>
            </a:extLst>
          </p:cNvPr>
          <p:cNvPicPr>
            <a:picLocks noChangeAspect="1"/>
          </p:cNvPicPr>
          <p:nvPr/>
        </p:nvPicPr>
        <p:blipFill>
          <a:blip r:embed="rId12"/>
          <a:stretch>
            <a:fillRect/>
          </a:stretch>
        </p:blipFill>
        <p:spPr>
          <a:xfrm>
            <a:off x="7616858" y="0"/>
            <a:ext cx="4575143" cy="3108542"/>
          </a:xfrm>
          <a:custGeom>
            <a:avLst/>
            <a:gdLst>
              <a:gd name="csX0" fmla="*/ 0 w 4575143"/>
              <a:gd name="csY0" fmla="*/ 0 h 3108542"/>
              <a:gd name="csX1" fmla="*/ 526141 w 4575143"/>
              <a:gd name="csY1" fmla="*/ 0 h 3108542"/>
              <a:gd name="csX2" fmla="*/ 960780 w 4575143"/>
              <a:gd name="csY2" fmla="*/ 0 h 3108542"/>
              <a:gd name="csX3" fmla="*/ 1486921 w 4575143"/>
              <a:gd name="csY3" fmla="*/ 0 h 3108542"/>
              <a:gd name="csX4" fmla="*/ 2104566 w 4575143"/>
              <a:gd name="csY4" fmla="*/ 0 h 3108542"/>
              <a:gd name="csX5" fmla="*/ 2722210 w 4575143"/>
              <a:gd name="csY5" fmla="*/ 0 h 3108542"/>
              <a:gd name="csX6" fmla="*/ 3339854 w 4575143"/>
              <a:gd name="csY6" fmla="*/ 0 h 3108542"/>
              <a:gd name="csX7" fmla="*/ 4003250 w 4575143"/>
              <a:gd name="csY7" fmla="*/ 0 h 3108542"/>
              <a:gd name="csX8" fmla="*/ 4575143 w 4575143"/>
              <a:gd name="csY8" fmla="*/ 0 h 3108542"/>
              <a:gd name="csX9" fmla="*/ 4575143 w 4575143"/>
              <a:gd name="csY9" fmla="*/ 518090 h 3108542"/>
              <a:gd name="csX10" fmla="*/ 4575143 w 4575143"/>
              <a:gd name="csY10" fmla="*/ 974010 h 3108542"/>
              <a:gd name="csX11" fmla="*/ 4575143 w 4575143"/>
              <a:gd name="csY11" fmla="*/ 1398844 h 3108542"/>
              <a:gd name="csX12" fmla="*/ 4575143 w 4575143"/>
              <a:gd name="csY12" fmla="*/ 1916934 h 3108542"/>
              <a:gd name="csX13" fmla="*/ 4575143 w 4575143"/>
              <a:gd name="csY13" fmla="*/ 2341768 h 3108542"/>
              <a:gd name="csX14" fmla="*/ 4575143 w 4575143"/>
              <a:gd name="csY14" fmla="*/ 3108542 h 3108542"/>
              <a:gd name="csX15" fmla="*/ 4003250 w 4575143"/>
              <a:gd name="csY15" fmla="*/ 3108542 h 3108542"/>
              <a:gd name="csX16" fmla="*/ 3431357 w 4575143"/>
              <a:gd name="csY16" fmla="*/ 3108542 h 3108542"/>
              <a:gd name="csX17" fmla="*/ 2996719 w 4575143"/>
              <a:gd name="csY17" fmla="*/ 3108542 h 3108542"/>
              <a:gd name="csX18" fmla="*/ 2379074 w 4575143"/>
              <a:gd name="csY18" fmla="*/ 3108542 h 3108542"/>
              <a:gd name="csX19" fmla="*/ 1944436 w 4575143"/>
              <a:gd name="csY19" fmla="*/ 3108542 h 3108542"/>
              <a:gd name="csX20" fmla="*/ 1326791 w 4575143"/>
              <a:gd name="csY20" fmla="*/ 3108542 h 3108542"/>
              <a:gd name="csX21" fmla="*/ 754899 w 4575143"/>
              <a:gd name="csY21" fmla="*/ 3108542 h 3108542"/>
              <a:gd name="csX22" fmla="*/ 0 w 4575143"/>
              <a:gd name="csY22" fmla="*/ 3108542 h 3108542"/>
              <a:gd name="csX23" fmla="*/ 0 w 4575143"/>
              <a:gd name="csY23" fmla="*/ 2683708 h 3108542"/>
              <a:gd name="csX24" fmla="*/ 0 w 4575143"/>
              <a:gd name="csY24" fmla="*/ 2258874 h 3108542"/>
              <a:gd name="csX25" fmla="*/ 0 w 4575143"/>
              <a:gd name="csY25" fmla="*/ 1678613 h 3108542"/>
              <a:gd name="csX26" fmla="*/ 0 w 4575143"/>
              <a:gd name="csY26" fmla="*/ 1160522 h 3108542"/>
              <a:gd name="csX27" fmla="*/ 0 w 4575143"/>
              <a:gd name="csY27" fmla="*/ 673517 h 3108542"/>
              <a:gd name="csX28" fmla="*/ 0 w 4575143"/>
              <a:gd name="csY28" fmla="*/ 0 h 31085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575143" h="3108542" fill="none" extrusionOk="0">
                <a:moveTo>
                  <a:pt x="0" y="0"/>
                </a:moveTo>
                <a:cubicBezTo>
                  <a:pt x="169601" y="-18598"/>
                  <a:pt x="403580" y="59553"/>
                  <a:pt x="526141" y="0"/>
                </a:cubicBezTo>
                <a:cubicBezTo>
                  <a:pt x="648702" y="-59553"/>
                  <a:pt x="813634" y="43787"/>
                  <a:pt x="960780" y="0"/>
                </a:cubicBezTo>
                <a:cubicBezTo>
                  <a:pt x="1107926" y="-43787"/>
                  <a:pt x="1359434" y="2786"/>
                  <a:pt x="1486921" y="0"/>
                </a:cubicBezTo>
                <a:cubicBezTo>
                  <a:pt x="1614408" y="-2786"/>
                  <a:pt x="1956722" y="23358"/>
                  <a:pt x="2104566" y="0"/>
                </a:cubicBezTo>
                <a:cubicBezTo>
                  <a:pt x="2252410" y="-23358"/>
                  <a:pt x="2506867" y="57248"/>
                  <a:pt x="2722210" y="0"/>
                </a:cubicBezTo>
                <a:cubicBezTo>
                  <a:pt x="2937553" y="-57248"/>
                  <a:pt x="3041507" y="45046"/>
                  <a:pt x="3339854" y="0"/>
                </a:cubicBezTo>
                <a:cubicBezTo>
                  <a:pt x="3638201" y="-45046"/>
                  <a:pt x="3708042" y="30344"/>
                  <a:pt x="4003250" y="0"/>
                </a:cubicBezTo>
                <a:cubicBezTo>
                  <a:pt x="4298458" y="-30344"/>
                  <a:pt x="4357949" y="34077"/>
                  <a:pt x="4575143" y="0"/>
                </a:cubicBezTo>
                <a:cubicBezTo>
                  <a:pt x="4618637" y="230811"/>
                  <a:pt x="4550707" y="315723"/>
                  <a:pt x="4575143" y="518090"/>
                </a:cubicBezTo>
                <a:cubicBezTo>
                  <a:pt x="4599579" y="720457"/>
                  <a:pt x="4542726" y="823119"/>
                  <a:pt x="4575143" y="974010"/>
                </a:cubicBezTo>
                <a:cubicBezTo>
                  <a:pt x="4607560" y="1124901"/>
                  <a:pt x="4526600" y="1252402"/>
                  <a:pt x="4575143" y="1398844"/>
                </a:cubicBezTo>
                <a:cubicBezTo>
                  <a:pt x="4623686" y="1545286"/>
                  <a:pt x="4514658" y="1751761"/>
                  <a:pt x="4575143" y="1916934"/>
                </a:cubicBezTo>
                <a:cubicBezTo>
                  <a:pt x="4635628" y="2082107"/>
                  <a:pt x="4524638" y="2172609"/>
                  <a:pt x="4575143" y="2341768"/>
                </a:cubicBezTo>
                <a:cubicBezTo>
                  <a:pt x="4625648" y="2510927"/>
                  <a:pt x="4550627" y="2811965"/>
                  <a:pt x="4575143" y="3108542"/>
                </a:cubicBezTo>
                <a:cubicBezTo>
                  <a:pt x="4412821" y="3166480"/>
                  <a:pt x="4240365" y="3065786"/>
                  <a:pt x="4003250" y="3108542"/>
                </a:cubicBezTo>
                <a:cubicBezTo>
                  <a:pt x="3766135" y="3151298"/>
                  <a:pt x="3554511" y="3067170"/>
                  <a:pt x="3431357" y="3108542"/>
                </a:cubicBezTo>
                <a:cubicBezTo>
                  <a:pt x="3308203" y="3149914"/>
                  <a:pt x="3165511" y="3065878"/>
                  <a:pt x="2996719" y="3108542"/>
                </a:cubicBezTo>
                <a:cubicBezTo>
                  <a:pt x="2827927" y="3151206"/>
                  <a:pt x="2687886" y="3061600"/>
                  <a:pt x="2379074" y="3108542"/>
                </a:cubicBezTo>
                <a:cubicBezTo>
                  <a:pt x="2070263" y="3155484"/>
                  <a:pt x="2135152" y="3091410"/>
                  <a:pt x="1944436" y="3108542"/>
                </a:cubicBezTo>
                <a:cubicBezTo>
                  <a:pt x="1753720" y="3125674"/>
                  <a:pt x="1543632" y="3079407"/>
                  <a:pt x="1326791" y="3108542"/>
                </a:cubicBezTo>
                <a:cubicBezTo>
                  <a:pt x="1109950" y="3137677"/>
                  <a:pt x="986074" y="3072102"/>
                  <a:pt x="754899" y="3108542"/>
                </a:cubicBezTo>
                <a:cubicBezTo>
                  <a:pt x="523724" y="3144982"/>
                  <a:pt x="259442" y="3045575"/>
                  <a:pt x="0" y="3108542"/>
                </a:cubicBezTo>
                <a:cubicBezTo>
                  <a:pt x="-28694" y="3005288"/>
                  <a:pt x="5335" y="2882095"/>
                  <a:pt x="0" y="2683708"/>
                </a:cubicBezTo>
                <a:cubicBezTo>
                  <a:pt x="-5335" y="2485321"/>
                  <a:pt x="23309" y="2384989"/>
                  <a:pt x="0" y="2258874"/>
                </a:cubicBezTo>
                <a:cubicBezTo>
                  <a:pt x="-23309" y="2132759"/>
                  <a:pt x="60333" y="1850145"/>
                  <a:pt x="0" y="1678613"/>
                </a:cubicBezTo>
                <a:cubicBezTo>
                  <a:pt x="-60333" y="1507081"/>
                  <a:pt x="34030" y="1365118"/>
                  <a:pt x="0" y="1160522"/>
                </a:cubicBezTo>
                <a:cubicBezTo>
                  <a:pt x="-34030" y="955926"/>
                  <a:pt x="12456" y="891394"/>
                  <a:pt x="0" y="673517"/>
                </a:cubicBezTo>
                <a:cubicBezTo>
                  <a:pt x="-12456" y="455641"/>
                  <a:pt x="33171" y="291255"/>
                  <a:pt x="0" y="0"/>
                </a:cubicBezTo>
                <a:close/>
              </a:path>
              <a:path w="4575143" h="3108542" stroke="0" extrusionOk="0">
                <a:moveTo>
                  <a:pt x="0" y="0"/>
                </a:moveTo>
                <a:cubicBezTo>
                  <a:pt x="238650" y="-24984"/>
                  <a:pt x="315408" y="18663"/>
                  <a:pt x="571893" y="0"/>
                </a:cubicBezTo>
                <a:cubicBezTo>
                  <a:pt x="828378" y="-18663"/>
                  <a:pt x="877829" y="24664"/>
                  <a:pt x="1052283" y="0"/>
                </a:cubicBezTo>
                <a:cubicBezTo>
                  <a:pt x="1226737" y="-24664"/>
                  <a:pt x="1491138" y="36033"/>
                  <a:pt x="1624176" y="0"/>
                </a:cubicBezTo>
                <a:cubicBezTo>
                  <a:pt x="1757214" y="-36033"/>
                  <a:pt x="1965926" y="67435"/>
                  <a:pt x="2196069" y="0"/>
                </a:cubicBezTo>
                <a:cubicBezTo>
                  <a:pt x="2426212" y="-67435"/>
                  <a:pt x="2469460" y="14894"/>
                  <a:pt x="2676459" y="0"/>
                </a:cubicBezTo>
                <a:cubicBezTo>
                  <a:pt x="2883458" y="-14894"/>
                  <a:pt x="2970809" y="846"/>
                  <a:pt x="3202600" y="0"/>
                </a:cubicBezTo>
                <a:cubicBezTo>
                  <a:pt x="3434391" y="-846"/>
                  <a:pt x="3544118" y="8944"/>
                  <a:pt x="3728742" y="0"/>
                </a:cubicBezTo>
                <a:cubicBezTo>
                  <a:pt x="3913366" y="-8944"/>
                  <a:pt x="4156881" y="6858"/>
                  <a:pt x="4575143" y="0"/>
                </a:cubicBezTo>
                <a:cubicBezTo>
                  <a:pt x="4625945" y="192497"/>
                  <a:pt x="4531064" y="218086"/>
                  <a:pt x="4575143" y="424834"/>
                </a:cubicBezTo>
                <a:cubicBezTo>
                  <a:pt x="4619222" y="631582"/>
                  <a:pt x="4513951" y="773536"/>
                  <a:pt x="4575143" y="974010"/>
                </a:cubicBezTo>
                <a:cubicBezTo>
                  <a:pt x="4636335" y="1174484"/>
                  <a:pt x="4530535" y="1349033"/>
                  <a:pt x="4575143" y="1461015"/>
                </a:cubicBezTo>
                <a:cubicBezTo>
                  <a:pt x="4619751" y="1572998"/>
                  <a:pt x="4557081" y="1785805"/>
                  <a:pt x="4575143" y="1885849"/>
                </a:cubicBezTo>
                <a:cubicBezTo>
                  <a:pt x="4593205" y="1985893"/>
                  <a:pt x="4564294" y="2148466"/>
                  <a:pt x="4575143" y="2341768"/>
                </a:cubicBezTo>
                <a:cubicBezTo>
                  <a:pt x="4585992" y="2535070"/>
                  <a:pt x="4528040" y="2740236"/>
                  <a:pt x="4575143" y="3108542"/>
                </a:cubicBezTo>
                <a:cubicBezTo>
                  <a:pt x="4467873" y="3127087"/>
                  <a:pt x="4219709" y="3054320"/>
                  <a:pt x="4049002" y="3108542"/>
                </a:cubicBezTo>
                <a:cubicBezTo>
                  <a:pt x="3878295" y="3162764"/>
                  <a:pt x="3783768" y="3083120"/>
                  <a:pt x="3522860" y="3108542"/>
                </a:cubicBezTo>
                <a:cubicBezTo>
                  <a:pt x="3261952" y="3133964"/>
                  <a:pt x="3127631" y="3061083"/>
                  <a:pt x="2996719" y="3108542"/>
                </a:cubicBezTo>
                <a:cubicBezTo>
                  <a:pt x="2865807" y="3156001"/>
                  <a:pt x="2686008" y="3106908"/>
                  <a:pt x="2379074" y="3108542"/>
                </a:cubicBezTo>
                <a:cubicBezTo>
                  <a:pt x="2072140" y="3110176"/>
                  <a:pt x="1887743" y="3088548"/>
                  <a:pt x="1761430" y="3108542"/>
                </a:cubicBezTo>
                <a:cubicBezTo>
                  <a:pt x="1635117" y="3128536"/>
                  <a:pt x="1355997" y="3034236"/>
                  <a:pt x="1098034" y="3108542"/>
                </a:cubicBezTo>
                <a:cubicBezTo>
                  <a:pt x="840071" y="3182848"/>
                  <a:pt x="246617" y="3028194"/>
                  <a:pt x="0" y="3108542"/>
                </a:cubicBezTo>
                <a:cubicBezTo>
                  <a:pt x="-40452" y="2928887"/>
                  <a:pt x="20828" y="2765109"/>
                  <a:pt x="0" y="2528281"/>
                </a:cubicBezTo>
                <a:cubicBezTo>
                  <a:pt x="-20828" y="2291453"/>
                  <a:pt x="17238" y="2197933"/>
                  <a:pt x="0" y="1948020"/>
                </a:cubicBezTo>
                <a:cubicBezTo>
                  <a:pt x="-17238" y="1698107"/>
                  <a:pt x="45068" y="1649250"/>
                  <a:pt x="0" y="1492100"/>
                </a:cubicBezTo>
                <a:cubicBezTo>
                  <a:pt x="-45068" y="1334950"/>
                  <a:pt x="14866" y="1226962"/>
                  <a:pt x="0" y="1067266"/>
                </a:cubicBezTo>
                <a:cubicBezTo>
                  <a:pt x="-14866" y="907570"/>
                  <a:pt x="8715" y="732383"/>
                  <a:pt x="0" y="611347"/>
                </a:cubicBezTo>
                <a:cubicBezTo>
                  <a:pt x="-8715" y="490311"/>
                  <a:pt x="38257" y="269632"/>
                  <a:pt x="0" y="0"/>
                </a:cubicBezTo>
                <a:close/>
              </a:path>
            </a:pathLst>
          </a:custGeom>
          <a:ln>
            <a:solidFill>
              <a:schemeClr val="tx1"/>
            </a:solidFill>
            <a:extLst>
              <a:ext uri="{C807C97D-BFC1-408E-A445-0C87EB9F89A2}">
                <ask:lineSketchStyleProps xmlns:ask="http://schemas.microsoft.com/office/drawing/2018/sketchyshapes" sd="1513424399">
                  <a:prstGeom prst="rect">
                    <a:avLst/>
                  </a:prstGeom>
                  <ask:type>
                    <ask:lineSketchScribble/>
                  </ask:type>
                </ask:lineSketchStyleProps>
              </a:ext>
            </a:extLst>
          </a:ln>
        </p:spPr>
      </p:pic>
      <p:sp>
        <p:nvSpPr>
          <p:cNvPr id="17" name="TextBox 16" descr="n252 Fb Thu Huong Pham">
            <a:extLst>
              <a:ext uri="{FF2B5EF4-FFF2-40B4-BE49-F238E27FC236}">
                <a16:creationId xmlns:a16="http://schemas.microsoft.com/office/drawing/2014/main" id="{27ACF1D9-910E-A7E8-9C45-F44943E1240C}"/>
              </a:ext>
            </a:extLst>
          </p:cNvPr>
          <p:cNvSpPr txBox="1"/>
          <p:nvPr/>
        </p:nvSpPr>
        <p:spPr>
          <a:xfrm>
            <a:off x="0" y="3108542"/>
            <a:ext cx="12191999" cy="954107"/>
          </a:xfrm>
          <a:prstGeom prst="rect">
            <a:avLst/>
          </a:prstGeom>
          <a:solidFill>
            <a:schemeClr val="accent2">
              <a:lumMod val="20000"/>
              <a:lumOff val="80000"/>
            </a:schemeClr>
          </a:solidFill>
        </p:spPr>
        <p:txBody>
          <a:bodyPr wrap="square">
            <a:spAutoFit/>
          </a:bodyPr>
          <a:lstStyle/>
          <a:p>
            <a:pPr indent="461963" algn="just"/>
            <a:r>
              <a:rPr lang="en-US" sz="2800">
                <a:latin typeface="Palatino Linotype" panose="02040502050505030304" pitchFamily="18" charset="0"/>
              </a:rPr>
              <a:t>Độ lớn suất điện động cảm ứng sinh ra trong khung dây trong khoảng thời gian từ 0s đến 0,4s là bao nhiêu mV?</a:t>
            </a:r>
            <a:endParaRPr lang="vi-VN" sz="2800">
              <a:latin typeface="Palatino Linotype" panose="02040502050505030304" pitchFamily="18" charset="0"/>
            </a:endParaRPr>
          </a:p>
        </p:txBody>
      </p:sp>
      <p:sp>
        <p:nvSpPr>
          <p:cNvPr id="22" name="Rectangle 21" descr="n252 Fb Thu Huong Pham">
            <a:extLst>
              <a:ext uri="{FF2B5EF4-FFF2-40B4-BE49-F238E27FC236}">
                <a16:creationId xmlns:a16="http://schemas.microsoft.com/office/drawing/2014/main" id="{7DB2D564-9B80-2203-1C78-85DFF8F5EF2A}"/>
              </a:ext>
            </a:extLst>
          </p:cNvPr>
          <p:cNvSpPr/>
          <p:nvPr/>
        </p:nvSpPr>
        <p:spPr>
          <a:xfrm>
            <a:off x="1046615" y="4492745"/>
            <a:ext cx="2505713"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schemeClr val="tx1"/>
                </a:solidFill>
                <a:effectLst/>
                <a:uLnTx/>
                <a:uFillTx/>
                <a:latin typeface="+mj-lt"/>
              </a:rPr>
              <a:t>. </a:t>
            </a:r>
            <a:r>
              <a:rPr lang="en-US" sz="2800" noProof="0">
                <a:solidFill>
                  <a:schemeClr val="tx1"/>
                </a:solidFill>
                <a:latin typeface="Palatino Linotype" panose="02040502050505030304" pitchFamily="18" charset="0"/>
              </a:rPr>
              <a:t>3 mV.</a:t>
            </a:r>
            <a:endParaRPr kumimoji="0" lang="vi-VN" sz="280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23" name="Rectangle 22" descr="n252 Fb Thu Huong Pham">
            <a:extLst>
              <a:ext uri="{FF2B5EF4-FFF2-40B4-BE49-F238E27FC236}">
                <a16:creationId xmlns:a16="http://schemas.microsoft.com/office/drawing/2014/main" id="{13F0B8A9-23B2-BDAA-77AA-A862C1E3DAF5}"/>
              </a:ext>
            </a:extLst>
          </p:cNvPr>
          <p:cNvSpPr/>
          <p:nvPr/>
        </p:nvSpPr>
        <p:spPr>
          <a:xfrm>
            <a:off x="9438622" y="4512947"/>
            <a:ext cx="2604159"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a:ln>
                  <a:noFill/>
                </a:ln>
                <a:solidFill>
                  <a:schemeClr val="tx1"/>
                </a:solidFill>
                <a:effectLst/>
                <a:uLnTx/>
                <a:uFillTx/>
                <a:latin typeface="Palatino Linotype" panose="02040502050505030304" pitchFamily="18" charset="0"/>
              </a:rPr>
              <a:t>D</a:t>
            </a:r>
            <a:r>
              <a:rPr kumimoji="0" lang="vi-VN" sz="2800" b="1" i="0" u="none" strike="noStrike" kern="1200" cap="none" spc="0" normalizeH="0" baseline="0" noProof="0">
                <a:ln>
                  <a:noFill/>
                </a:ln>
                <a:solidFill>
                  <a:schemeClr val="tx1"/>
                </a:solidFill>
                <a:effectLst/>
                <a:uLnTx/>
                <a:uFillTx/>
                <a:latin typeface="Palatino Linotype" panose="02040502050505030304" pitchFamily="18" charset="0"/>
              </a:rPr>
              <a:t>. </a:t>
            </a:r>
            <a:r>
              <a:rPr lang="en-US" sz="2800">
                <a:solidFill>
                  <a:schemeClr val="tx1"/>
                </a:solidFill>
                <a:latin typeface="Palatino Linotype" panose="02040502050505030304" pitchFamily="18" charset="0"/>
              </a:rPr>
              <a:t>0,5 mV.</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24" name="Rectangle 23" descr="n252 Fb Thu Huong Pham">
            <a:extLst>
              <a:ext uri="{FF2B5EF4-FFF2-40B4-BE49-F238E27FC236}">
                <a16:creationId xmlns:a16="http://schemas.microsoft.com/office/drawing/2014/main" id="{426D0E1F-D27D-537F-6D9F-21F2E0FB9B60}"/>
              </a:ext>
            </a:extLst>
          </p:cNvPr>
          <p:cNvSpPr/>
          <p:nvPr/>
        </p:nvSpPr>
        <p:spPr>
          <a:xfrm>
            <a:off x="6727878" y="4489419"/>
            <a:ext cx="2604158"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chemeClr val="tx1"/>
                </a:solidFill>
                <a:effectLst/>
                <a:uLnTx/>
                <a:uFillTx/>
                <a:latin typeface="+mj-lt"/>
              </a:rPr>
              <a:t>C</a:t>
            </a:r>
            <a:r>
              <a:rPr kumimoji="0" lang="vi-VN" sz="2800" b="0" i="0" u="none" strike="noStrike" kern="1200" cap="none" spc="0" normalizeH="0" baseline="0" noProof="0">
                <a:ln>
                  <a:noFill/>
                </a:ln>
                <a:solidFill>
                  <a:schemeClr val="tx1"/>
                </a:solidFill>
                <a:effectLst/>
                <a:uLnTx/>
                <a:uFillTx/>
                <a:latin typeface="+mj-lt"/>
              </a:rPr>
              <a:t>. </a:t>
            </a:r>
            <a:r>
              <a:rPr lang="en-US" sz="2800" noProof="0">
                <a:solidFill>
                  <a:schemeClr val="tx1"/>
                </a:solidFill>
                <a:latin typeface="Palatino Linotype" panose="02040502050505030304" pitchFamily="18" charset="0"/>
              </a:rPr>
              <a:t>5 mV.</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sp>
        <p:nvSpPr>
          <p:cNvPr id="25" name="Rectangle 24" descr="n252 Fb Thu Huong Pham">
            <a:extLst>
              <a:ext uri="{FF2B5EF4-FFF2-40B4-BE49-F238E27FC236}">
                <a16:creationId xmlns:a16="http://schemas.microsoft.com/office/drawing/2014/main" id="{8E36BDD8-4D92-C89C-EB42-F33495878DF2}"/>
              </a:ext>
            </a:extLst>
          </p:cNvPr>
          <p:cNvSpPr/>
          <p:nvPr/>
        </p:nvSpPr>
        <p:spPr>
          <a:xfrm>
            <a:off x="3987284" y="4489419"/>
            <a:ext cx="2505714" cy="77081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a:ln>
                  <a:noFill/>
                </a:ln>
                <a:solidFill>
                  <a:schemeClr val="tx1"/>
                </a:solidFill>
                <a:effectLst/>
                <a:uLnTx/>
                <a:uFillTx/>
                <a:latin typeface="Palatino Linotype" panose="02040502050505030304" pitchFamily="18" charset="0"/>
              </a:rPr>
              <a:t>B</a:t>
            </a:r>
            <a:r>
              <a:rPr kumimoji="0" lang="vi-VN" sz="2800" b="0" i="0" u="none" strike="noStrike" kern="1200" cap="none" spc="0" normalizeH="0" baseline="0" noProof="0">
                <a:ln>
                  <a:noFill/>
                </a:ln>
                <a:solidFill>
                  <a:schemeClr val="tx1"/>
                </a:solidFill>
                <a:effectLst/>
                <a:uLnTx/>
                <a:uFillTx/>
                <a:latin typeface="+mj-lt"/>
              </a:rPr>
              <a:t>. </a:t>
            </a:r>
            <a:r>
              <a:rPr lang="en-US" sz="2800">
                <a:solidFill>
                  <a:schemeClr val="tx1"/>
                </a:solidFill>
                <a:latin typeface="Palatino Linotype" panose="02040502050505030304" pitchFamily="18" charset="0"/>
              </a:rPr>
              <a:t>0 mV.</a:t>
            </a:r>
            <a:endParaRPr kumimoji="0" lang="vi-VN" sz="2800" b="0" i="0" u="none" strike="noStrike" kern="1200" cap="none" spc="0" normalizeH="0" baseline="0" noProof="0" dirty="0">
              <a:ln>
                <a:noFill/>
              </a:ln>
              <a:solidFill>
                <a:schemeClr val="tx1"/>
              </a:solidFill>
              <a:effectLst/>
              <a:uLnTx/>
              <a:uFillTx/>
              <a:latin typeface="Palatino Linotype" panose="02040502050505030304" pitchFamily="18" charset="0"/>
            </a:endParaRPr>
          </a:p>
        </p:txBody>
      </p:sp>
      <p:pic>
        <p:nvPicPr>
          <p:cNvPr id="26" name="Picture 25" descr="n252 Fb Thu Huong Pham">
            <a:extLst>
              <a:ext uri="{FF2B5EF4-FFF2-40B4-BE49-F238E27FC236}">
                <a16:creationId xmlns:a16="http://schemas.microsoft.com/office/drawing/2014/main" id="{D7E9B1EC-D15F-3502-3FB1-24F70B6A8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29056" y="4512947"/>
            <a:ext cx="805722" cy="708059"/>
          </a:xfrm>
          <a:prstGeom prst="rect">
            <a:avLst/>
          </a:prstGeom>
          <a:noFill/>
        </p:spPr>
      </p:pic>
      <p:pic>
        <p:nvPicPr>
          <p:cNvPr id="27" name="Picture 26" descr="n252 Fb Thu Huong Pham">
            <a:extLst>
              <a:ext uri="{FF2B5EF4-FFF2-40B4-BE49-F238E27FC236}">
                <a16:creationId xmlns:a16="http://schemas.microsoft.com/office/drawing/2014/main" id="{984DF82E-97A0-B4E5-9623-F15F5F94409A}"/>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06596" y="4528848"/>
            <a:ext cx="804536" cy="704088"/>
          </a:xfrm>
          <a:prstGeom prst="rect">
            <a:avLst/>
          </a:prstGeom>
          <a:noFill/>
        </p:spPr>
      </p:pic>
      <p:pic>
        <p:nvPicPr>
          <p:cNvPr id="28" name="Picture 27" descr="n252 Fb Thu Huong Pham">
            <a:extLst>
              <a:ext uri="{FF2B5EF4-FFF2-40B4-BE49-F238E27FC236}">
                <a16:creationId xmlns:a16="http://schemas.microsoft.com/office/drawing/2014/main" id="{935DECF0-B4D7-AEAA-6E31-12954B9E2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67472" y="4524554"/>
            <a:ext cx="804742" cy="707197"/>
          </a:xfrm>
          <a:prstGeom prst="rect">
            <a:avLst/>
          </a:prstGeom>
          <a:noFill/>
        </p:spPr>
      </p:pic>
      <p:pic>
        <p:nvPicPr>
          <p:cNvPr id="29" name="Picture 28" descr="n252 Fb Thu Huong Pham">
            <a:extLst>
              <a:ext uri="{FF2B5EF4-FFF2-40B4-BE49-F238E27FC236}">
                <a16:creationId xmlns:a16="http://schemas.microsoft.com/office/drawing/2014/main" id="{A9EEA5C1-1B5B-7B63-7B6C-E18F59A32C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52220" y="4607310"/>
            <a:ext cx="804742" cy="643793"/>
          </a:xfrm>
          <a:prstGeom prst="rect">
            <a:avLst/>
          </a:prstGeom>
          <a:noFill/>
        </p:spPr>
      </p:pic>
      <p:graphicFrame>
        <p:nvGraphicFramePr>
          <p:cNvPr id="30" name="Object 29" descr="n252 Fb Thu Huong Pham">
            <a:extLst>
              <a:ext uri="{FF2B5EF4-FFF2-40B4-BE49-F238E27FC236}">
                <a16:creationId xmlns:a16="http://schemas.microsoft.com/office/drawing/2014/main" id="{D8681176-CED1-4A6B-7D9B-BB81B6B6AAB8}"/>
              </a:ext>
            </a:extLst>
          </p:cNvPr>
          <p:cNvGraphicFramePr>
            <a:graphicFrameLocks noChangeAspect="1"/>
          </p:cNvGraphicFramePr>
          <p:nvPr>
            <p:extLst>
              <p:ext uri="{D42A27DB-BD31-4B8C-83A1-F6EECF244321}">
                <p14:modId xmlns:p14="http://schemas.microsoft.com/office/powerpoint/2010/main" val="3112783885"/>
              </p:ext>
            </p:extLst>
          </p:nvPr>
        </p:nvGraphicFramePr>
        <p:xfrm>
          <a:off x="1488941" y="5435820"/>
          <a:ext cx="9214116" cy="1355895"/>
        </p:xfrm>
        <a:graphic>
          <a:graphicData uri="http://schemas.openxmlformats.org/presentationml/2006/ole">
            <mc:AlternateContent xmlns:mc="http://schemas.openxmlformats.org/markup-compatibility/2006">
              <mc:Choice xmlns:v="urn:schemas-microsoft-com:vml" Requires="v">
                <p:oleObj name="Equation" r:id="rId16" imgW="3429811" imgH="505227" progId="Equation.DSMT4">
                  <p:embed/>
                </p:oleObj>
              </mc:Choice>
              <mc:Fallback>
                <p:oleObj name="Equation" r:id="rId16" imgW="3429811" imgH="505227" progId="Equation.DSMT4">
                  <p:embed/>
                  <p:pic>
                    <p:nvPicPr>
                      <p:cNvPr id="0" name=""/>
                      <p:cNvPicPr/>
                      <p:nvPr/>
                    </p:nvPicPr>
                    <p:blipFill>
                      <a:blip r:embed="rId17"/>
                      <a:stretch>
                        <a:fillRect/>
                      </a:stretch>
                    </p:blipFill>
                    <p:spPr>
                      <a:xfrm>
                        <a:off x="1488941" y="5435820"/>
                        <a:ext cx="9214116" cy="1355895"/>
                      </a:xfrm>
                      <a:prstGeom prst="rect">
                        <a:avLst/>
                      </a:prstGeom>
                    </p:spPr>
                  </p:pic>
                </p:oleObj>
              </mc:Fallback>
            </mc:AlternateContent>
          </a:graphicData>
        </a:graphic>
      </p:graphicFrame>
    </p:spTree>
    <p:extLst>
      <p:ext uri="{BB962C8B-B14F-4D97-AF65-F5344CB8AC3E}">
        <p14:creationId xmlns:p14="http://schemas.microsoft.com/office/powerpoint/2010/main" val="876266240"/>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18"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5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anim calcmode="lin" valueType="num">
                                      <p:cBhvr>
                                        <p:cTn id="11" dur="250" fill="hold"/>
                                        <p:tgtEl>
                                          <p:spTgt spid="17"/>
                                        </p:tgtEl>
                                        <p:attrNameLst>
                                          <p:attrName>ppt_x</p:attrName>
                                        </p:attrNameLst>
                                      </p:cBhvr>
                                      <p:tavLst>
                                        <p:tav tm="0">
                                          <p:val>
                                            <p:strVal val="#ppt_x"/>
                                          </p:val>
                                        </p:tav>
                                        <p:tav tm="100000">
                                          <p:val>
                                            <p:strVal val="#ppt_x"/>
                                          </p:val>
                                        </p:tav>
                                      </p:tavLst>
                                    </p:anim>
                                    <p:anim calcmode="lin" valueType="num">
                                      <p:cBhvr>
                                        <p:cTn id="12" dur="25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anim calcmode="lin" valueType="num">
                                      <p:cBhvr>
                                        <p:cTn id="16" dur="250" fill="hold"/>
                                        <p:tgtEl>
                                          <p:spTgt spid="22"/>
                                        </p:tgtEl>
                                        <p:attrNameLst>
                                          <p:attrName>ppt_x</p:attrName>
                                        </p:attrNameLst>
                                      </p:cBhvr>
                                      <p:tavLst>
                                        <p:tav tm="0">
                                          <p:val>
                                            <p:strVal val="#ppt_x"/>
                                          </p:val>
                                        </p:tav>
                                        <p:tav tm="100000">
                                          <p:val>
                                            <p:strVal val="#ppt_x"/>
                                          </p:val>
                                        </p:tav>
                                      </p:tavLst>
                                    </p:anim>
                                    <p:anim calcmode="lin" valueType="num">
                                      <p:cBhvr>
                                        <p:cTn id="17" dur="25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anim calcmode="lin" valueType="num">
                                      <p:cBhvr>
                                        <p:cTn id="21" dur="250" fill="hold"/>
                                        <p:tgtEl>
                                          <p:spTgt spid="25"/>
                                        </p:tgtEl>
                                        <p:attrNameLst>
                                          <p:attrName>ppt_x</p:attrName>
                                        </p:attrNameLst>
                                      </p:cBhvr>
                                      <p:tavLst>
                                        <p:tav tm="0">
                                          <p:val>
                                            <p:strVal val="#ppt_x"/>
                                          </p:val>
                                        </p:tav>
                                        <p:tav tm="100000">
                                          <p:val>
                                            <p:strVal val="#ppt_x"/>
                                          </p:val>
                                        </p:tav>
                                      </p:tavLst>
                                    </p:anim>
                                    <p:anim calcmode="lin" valueType="num">
                                      <p:cBhvr>
                                        <p:cTn id="22" dur="25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50"/>
                                        <p:tgtEl>
                                          <p:spTgt spid="24"/>
                                        </p:tgtEl>
                                      </p:cBhvr>
                                    </p:animEffect>
                                    <p:anim calcmode="lin" valueType="num">
                                      <p:cBhvr>
                                        <p:cTn id="26" dur="250" fill="hold"/>
                                        <p:tgtEl>
                                          <p:spTgt spid="24"/>
                                        </p:tgtEl>
                                        <p:attrNameLst>
                                          <p:attrName>ppt_x</p:attrName>
                                        </p:attrNameLst>
                                      </p:cBhvr>
                                      <p:tavLst>
                                        <p:tav tm="0">
                                          <p:val>
                                            <p:strVal val="#ppt_x"/>
                                          </p:val>
                                        </p:tav>
                                        <p:tav tm="100000">
                                          <p:val>
                                            <p:strVal val="#ppt_x"/>
                                          </p:val>
                                        </p:tav>
                                      </p:tavLst>
                                    </p:anim>
                                    <p:anim calcmode="lin" valueType="num">
                                      <p:cBhvr>
                                        <p:cTn id="27" dur="250" fill="hold"/>
                                        <p:tgtEl>
                                          <p:spTgt spid="2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50"/>
                                        <p:tgtEl>
                                          <p:spTgt spid="23"/>
                                        </p:tgtEl>
                                      </p:cBhvr>
                                    </p:animEffect>
                                    <p:anim calcmode="lin" valueType="num">
                                      <p:cBhvr>
                                        <p:cTn id="31" dur="250" fill="hold"/>
                                        <p:tgtEl>
                                          <p:spTgt spid="23"/>
                                        </p:tgtEl>
                                        <p:attrNameLst>
                                          <p:attrName>ppt_x</p:attrName>
                                        </p:attrNameLst>
                                      </p:cBhvr>
                                      <p:tavLst>
                                        <p:tav tm="0">
                                          <p:val>
                                            <p:strVal val="#ppt_x"/>
                                          </p:val>
                                        </p:tav>
                                        <p:tav tm="100000">
                                          <p:val>
                                            <p:strVal val="#ppt_x"/>
                                          </p:val>
                                        </p:tav>
                                      </p:tavLst>
                                    </p:anim>
                                    <p:anim calcmode="lin" valueType="num">
                                      <p:cBhvr>
                                        <p:cTn id="32" dur="250" fill="hold"/>
                                        <p:tgtEl>
                                          <p:spTgt spid="23"/>
                                        </p:tgtEl>
                                        <p:attrNameLst>
                                          <p:attrName>ppt_y</p:attrName>
                                        </p:attrNameLst>
                                      </p:cBhvr>
                                      <p:tavLst>
                                        <p:tav tm="0">
                                          <p:val>
                                            <p:strVal val="#ppt_y+.1"/>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22"/>
                                        </p:tgtEl>
                                        <p:attrNameLst>
                                          <p:attrName>fillcolor</p:attrName>
                                        </p:attrNameLst>
                                      </p:cBhvr>
                                      <p:to>
                                        <a:srgbClr val="FFF2CC"/>
                                      </p:to>
                                    </p:animClr>
                                    <p:set>
                                      <p:cBhvr>
                                        <p:cTn id="46" dur="250" fill="hold"/>
                                        <p:tgtEl>
                                          <p:spTgt spid="22"/>
                                        </p:tgtEl>
                                        <p:attrNameLst>
                                          <p:attrName>fill.type</p:attrName>
                                        </p:attrNameLst>
                                      </p:cBhvr>
                                      <p:to>
                                        <p:strVal val="solid"/>
                                      </p:to>
                                    </p:set>
                                    <p:set>
                                      <p:cBhvr>
                                        <p:cTn id="47" dur="250" fill="hold"/>
                                        <p:tgtEl>
                                          <p:spTgt spid="2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250" fill="hold"/>
                                        <p:tgtEl>
                                          <p:spTgt spid="26"/>
                                        </p:tgtEl>
                                        <p:attrNameLst>
                                          <p:attrName>ppt_w</p:attrName>
                                        </p:attrNameLst>
                                      </p:cBhvr>
                                      <p:tavLst>
                                        <p:tav tm="0">
                                          <p:val>
                                            <p:strVal val="4*#ppt_w"/>
                                          </p:val>
                                        </p:tav>
                                        <p:tav tm="100000">
                                          <p:val>
                                            <p:strVal val="#ppt_w"/>
                                          </p:val>
                                        </p:tav>
                                      </p:tavLst>
                                    </p:anim>
                                    <p:anim calcmode="lin" valueType="num">
                                      <p:cBhvr>
                                        <p:cTn id="51"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par>
                                <p:cTn id="52" presetID="1" presetClass="emph" presetSubtype="2" fill="hold" nodeType="withEffect">
                                  <p:stCondLst>
                                    <p:cond delay="1000"/>
                                  </p:stCondLst>
                                  <p:childTnLst>
                                    <p:animClr clrSpc="rgb" dir="cw">
                                      <p:cBhvr>
                                        <p:cTn id="53" dur="250" fill="hold"/>
                                        <p:tgtEl>
                                          <p:spTgt spid="22"/>
                                        </p:tgtEl>
                                        <p:attrNameLst>
                                          <p:attrName>fillcolor</p:attrName>
                                        </p:attrNameLst>
                                      </p:cBhvr>
                                      <p:to>
                                        <a:srgbClr val="FFFF00"/>
                                      </p:to>
                                    </p:animClr>
                                    <p:set>
                                      <p:cBhvr>
                                        <p:cTn id="54" dur="250" fill="hold"/>
                                        <p:tgtEl>
                                          <p:spTgt spid="22"/>
                                        </p:tgtEl>
                                        <p:attrNameLst>
                                          <p:attrName>fill.type</p:attrName>
                                        </p:attrNameLst>
                                      </p:cBhvr>
                                      <p:to>
                                        <p:strVal val="solid"/>
                                      </p:to>
                                    </p:set>
                                    <p:set>
                                      <p:cBhvr>
                                        <p:cTn id="5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3"/>
                                        </p:tgtEl>
                                        <p:attrNameLst>
                                          <p:attrName>fillcolor</p:attrName>
                                        </p:attrNameLst>
                                      </p:cBhvr>
                                      <p:to>
                                        <a:srgbClr val="FFF2CC"/>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29"/>
                                        </p:tgtEl>
                                        <p:attrNameLst>
                                          <p:attrName>style.visibility</p:attrName>
                                        </p:attrNameLst>
                                      </p:cBhvr>
                                      <p:to>
                                        <p:strVal val="visible"/>
                                      </p:to>
                                    </p:set>
                                    <p:anim calcmode="lin" valueType="num">
                                      <p:cBhvr>
                                        <p:cTn id="65" dur="250" fill="hold"/>
                                        <p:tgtEl>
                                          <p:spTgt spid="29"/>
                                        </p:tgtEl>
                                        <p:attrNameLst>
                                          <p:attrName>ppt_w</p:attrName>
                                        </p:attrNameLst>
                                      </p:cBhvr>
                                      <p:tavLst>
                                        <p:tav tm="0">
                                          <p:val>
                                            <p:strVal val="4*#ppt_w"/>
                                          </p:val>
                                        </p:tav>
                                        <p:tav tm="100000">
                                          <p:val>
                                            <p:strVal val="#ppt_w"/>
                                          </p:val>
                                        </p:tav>
                                      </p:tavLst>
                                    </p:anim>
                                    <p:anim calcmode="lin" valueType="num">
                                      <p:cBhvr>
                                        <p:cTn id="6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23"/>
                                        </p:tgtEl>
                                        <p:attrNameLst>
                                          <p:attrName>fillcolor</p:attrName>
                                        </p:attrNameLst>
                                      </p:cBhvr>
                                      <p:to>
                                        <a:srgbClr val="00B050"/>
                                      </p:to>
                                    </p:animClr>
                                    <p:set>
                                      <p:cBhvr>
                                        <p:cTn id="69" dur="250" fill="hold"/>
                                        <p:tgtEl>
                                          <p:spTgt spid="23"/>
                                        </p:tgtEl>
                                        <p:attrNameLst>
                                          <p:attrName>fill.type</p:attrName>
                                        </p:attrNameLst>
                                      </p:cBhvr>
                                      <p:to>
                                        <p:strVal val="solid"/>
                                      </p:to>
                                    </p:set>
                                    <p:set>
                                      <p:cBhvr>
                                        <p:cTn id="70"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4"/>
                                        </p:tgtEl>
                                        <p:attrNameLst>
                                          <p:attrName>fillcolor</p:attrName>
                                        </p:attrNameLst>
                                      </p:cBhvr>
                                      <p:to>
                                        <a:srgbClr val="FFF2CC"/>
                                      </p:to>
                                    </p:animClr>
                                    <p:set>
                                      <p:cBhvr>
                                        <p:cTn id="76" dur="250" fill="hold"/>
                                        <p:tgtEl>
                                          <p:spTgt spid="24"/>
                                        </p:tgtEl>
                                        <p:attrNameLst>
                                          <p:attrName>fill.type</p:attrName>
                                        </p:attrNameLst>
                                      </p:cBhvr>
                                      <p:to>
                                        <p:strVal val="solid"/>
                                      </p:to>
                                    </p:set>
                                    <p:set>
                                      <p:cBhvr>
                                        <p:cTn id="77" dur="250" fill="hold"/>
                                        <p:tgtEl>
                                          <p:spTgt spid="24"/>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7"/>
                                        </p:tgtEl>
                                        <p:attrNameLst>
                                          <p:attrName>style.visibility</p:attrName>
                                        </p:attrNameLst>
                                      </p:cBhvr>
                                      <p:to>
                                        <p:strVal val="visible"/>
                                      </p:to>
                                    </p:set>
                                    <p:anim calcmode="lin" valueType="num">
                                      <p:cBhvr>
                                        <p:cTn id="80" dur="250" fill="hold"/>
                                        <p:tgtEl>
                                          <p:spTgt spid="27"/>
                                        </p:tgtEl>
                                        <p:attrNameLst>
                                          <p:attrName>ppt_w</p:attrName>
                                        </p:attrNameLst>
                                      </p:cBhvr>
                                      <p:tavLst>
                                        <p:tav tm="0">
                                          <p:val>
                                            <p:strVal val="4*#ppt_w"/>
                                          </p:val>
                                        </p:tav>
                                        <p:tav tm="100000">
                                          <p:val>
                                            <p:strVal val="#ppt_w"/>
                                          </p:val>
                                        </p:tav>
                                      </p:tavLst>
                                    </p:anim>
                                    <p:anim calcmode="lin" valueType="num">
                                      <p:cBhvr>
                                        <p:cTn id="81"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24"/>
                                        </p:tgtEl>
                                        <p:attrNameLst>
                                          <p:attrName>fillcolor</p:attrName>
                                        </p:attrNameLst>
                                      </p:cBhvr>
                                      <p:to>
                                        <a:srgbClr val="FFFF00"/>
                                      </p:to>
                                    </p:animClr>
                                    <p:set>
                                      <p:cBhvr>
                                        <p:cTn id="84" dur="250" fill="hold"/>
                                        <p:tgtEl>
                                          <p:spTgt spid="24"/>
                                        </p:tgtEl>
                                        <p:attrNameLst>
                                          <p:attrName>fill.type</p:attrName>
                                        </p:attrNameLst>
                                      </p:cBhvr>
                                      <p:to>
                                        <p:strVal val="solid"/>
                                      </p:to>
                                    </p:set>
                                    <p:set>
                                      <p:cBhvr>
                                        <p:cTn id="85"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25"/>
                                        </p:tgtEl>
                                        <p:attrNameLst>
                                          <p:attrName>fillcolor</p:attrName>
                                        </p:attrNameLst>
                                      </p:cBhvr>
                                      <p:to>
                                        <a:srgbClr val="FFF2CC"/>
                                      </p:to>
                                    </p:animClr>
                                    <p:set>
                                      <p:cBhvr>
                                        <p:cTn id="91" dur="250" fill="hold"/>
                                        <p:tgtEl>
                                          <p:spTgt spid="25"/>
                                        </p:tgtEl>
                                        <p:attrNameLst>
                                          <p:attrName>fill.type</p:attrName>
                                        </p:attrNameLst>
                                      </p:cBhvr>
                                      <p:to>
                                        <p:strVal val="solid"/>
                                      </p:to>
                                    </p:set>
                                    <p:set>
                                      <p:cBhvr>
                                        <p:cTn id="92" dur="250" fill="hold"/>
                                        <p:tgtEl>
                                          <p:spTgt spid="2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28"/>
                                        </p:tgtEl>
                                        <p:attrNameLst>
                                          <p:attrName>style.visibility</p:attrName>
                                        </p:attrNameLst>
                                      </p:cBhvr>
                                      <p:to>
                                        <p:strVal val="visible"/>
                                      </p:to>
                                    </p:set>
                                    <p:anim calcmode="lin" valueType="num">
                                      <p:cBhvr>
                                        <p:cTn id="95" dur="250" fill="hold"/>
                                        <p:tgtEl>
                                          <p:spTgt spid="28"/>
                                        </p:tgtEl>
                                        <p:attrNameLst>
                                          <p:attrName>ppt_w</p:attrName>
                                        </p:attrNameLst>
                                      </p:cBhvr>
                                      <p:tavLst>
                                        <p:tav tm="0">
                                          <p:val>
                                            <p:strVal val="4*#ppt_w"/>
                                          </p:val>
                                        </p:tav>
                                        <p:tav tm="100000">
                                          <p:val>
                                            <p:strVal val="#ppt_w"/>
                                          </p:val>
                                        </p:tav>
                                      </p:tavLst>
                                    </p:anim>
                                    <p:anim calcmode="lin" valueType="num">
                                      <p:cBhvr>
                                        <p:cTn id="9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7" presetID="1" presetClass="emph" presetSubtype="2" fill="hold" nodeType="withEffect">
                                  <p:stCondLst>
                                    <p:cond delay="1000"/>
                                  </p:stCondLst>
                                  <p:childTnLst>
                                    <p:animClr clrSpc="rgb" dir="cw">
                                      <p:cBhvr>
                                        <p:cTn id="98" dur="250" fill="hold"/>
                                        <p:tgtEl>
                                          <p:spTgt spid="25"/>
                                        </p:tgtEl>
                                        <p:attrNameLst>
                                          <p:attrName>fillcolor</p:attrName>
                                        </p:attrNameLst>
                                      </p:cBhvr>
                                      <p:to>
                                        <a:srgbClr val="FFFF00"/>
                                      </p:to>
                                    </p:animClr>
                                    <p:set>
                                      <p:cBhvr>
                                        <p:cTn id="99" dur="250" fill="hold"/>
                                        <p:tgtEl>
                                          <p:spTgt spid="25"/>
                                        </p:tgtEl>
                                        <p:attrNameLst>
                                          <p:attrName>fill.type</p:attrName>
                                        </p:attrNameLst>
                                      </p:cBhvr>
                                      <p:to>
                                        <p:strVal val="solid"/>
                                      </p:to>
                                    </p:set>
                                    <p:set>
                                      <p:cBhvr>
                                        <p:cTn id="100"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17"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n252 Fb Thu Huong Pham">
            <a:extLst>
              <a:ext uri="{FF2B5EF4-FFF2-40B4-BE49-F238E27FC236}">
                <a16:creationId xmlns:a16="http://schemas.microsoft.com/office/drawing/2014/main" id="{1E54E716-A704-E750-3ADD-57724E9C81D8}"/>
              </a:ext>
            </a:extLst>
          </p:cNvPr>
          <p:cNvPicPr>
            <a:picLocks noChangeAspect="1"/>
          </p:cNvPicPr>
          <p:nvPr/>
        </p:nvPicPr>
        <p:blipFill>
          <a:blip r:embed="rId5">
            <a:alphaModFix amt="4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1" descr="n252 Fb Thu Huong Pham">
            <a:extLst>
              <a:ext uri="{FF2B5EF4-FFF2-40B4-BE49-F238E27FC236}">
                <a16:creationId xmlns:a16="http://schemas.microsoft.com/office/drawing/2014/main" id="{C3B50E3C-EA52-0195-3BF1-EE426306640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917" b="85667" l="11750" r="85833">
                        <a14:foregroundMark x1="27083" y1="10750" x2="34583" y2="18167"/>
                        <a14:foregroundMark x1="34583" y1="18167" x2="45583" y2="22417"/>
                        <a14:foregroundMark x1="45583" y1="22417" x2="50833" y2="27167"/>
                        <a14:foregroundMark x1="22000" y1="24417" x2="17833" y2="33750"/>
                        <a14:foregroundMark x1="17833" y1="33750" x2="17833" y2="38000"/>
                        <a14:foregroundMark x1="11750" y1="28917" x2="31333" y2="38000"/>
                        <a14:foregroundMark x1="35667" y1="66250" x2="57500" y2="79667"/>
                        <a14:foregroundMark x1="57500" y1="79667" x2="57667" y2="79917"/>
                        <a14:foregroundMark x1="45250" y1="85667" x2="49583" y2="72500"/>
                        <a14:foregroundMark x1="69250" y1="75000" x2="80750" y2="59583"/>
                        <a14:foregroundMark x1="80750" y1="59583" x2="81167" y2="59333"/>
                        <a14:foregroundMark x1="84167" y1="59167" x2="85833" y2="65250"/>
                        <a14:foregroundMark x1="46417" y1="13250" x2="59833" y2="27333"/>
                        <a14:foregroundMark x1="59833" y1="27333" x2="59833" y2="27417"/>
                        <a14:foregroundMark x1="49750" y1="7917" x2="49000" y2="15417"/>
                        <a14:foregroundMark x1="85833" y1="58583" x2="85833" y2="58583"/>
                        <a14:foregroundMark x1="85833" y1="58583" x2="85833" y2="58583"/>
                        <a14:backgroundMark x1="33750" y1="84000" x2="32750" y2="91333"/>
                        <a14:backgroundMark x1="64083" y1="83667" x2="60250" y2="89583"/>
                      </a14:backgroundRemoval>
                    </a14:imgEffect>
                  </a14:imgLayer>
                </a14:imgProps>
              </a:ext>
              <a:ext uri="{28A0092B-C50C-407E-A947-70E740481C1C}">
                <a14:useLocalDpi xmlns:a14="http://schemas.microsoft.com/office/drawing/2010/main" val="0"/>
              </a:ext>
            </a:extLst>
          </a:blip>
          <a:srcRect l="8696" t="4110" r="11594" b="14151"/>
          <a:stretch/>
        </p:blipFill>
        <p:spPr bwMode="auto">
          <a:xfrm>
            <a:off x="6966408" y="897098"/>
            <a:ext cx="1316168" cy="134967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252 Fb Thu Huong Pham">
            <a:extLst>
              <a:ext uri="{FF2B5EF4-FFF2-40B4-BE49-F238E27FC236}">
                <a16:creationId xmlns:a16="http://schemas.microsoft.com/office/drawing/2014/main" id="{E594890F-868A-9435-FE9B-ABC0EAF42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TextBox 10" descr="n252 Fb Thu Huong Pham">
            <a:extLst>
              <a:ext uri="{FF2B5EF4-FFF2-40B4-BE49-F238E27FC236}">
                <a16:creationId xmlns:a16="http://schemas.microsoft.com/office/drawing/2014/main" id="{580396B9-9AB9-E7A8-A2D6-DDCA586055A2}"/>
              </a:ext>
            </a:extLst>
          </p:cNvPr>
          <p:cNvSpPr txBox="1"/>
          <p:nvPr/>
        </p:nvSpPr>
        <p:spPr>
          <a:xfrm>
            <a:off x="0" y="0"/>
            <a:ext cx="6689889" cy="2246769"/>
          </a:xfrm>
          <a:custGeom>
            <a:avLst/>
            <a:gdLst>
              <a:gd name="csX0" fmla="*/ 0 w 6689889"/>
              <a:gd name="csY0" fmla="*/ 0 h 2246769"/>
              <a:gd name="csX1" fmla="*/ 557491 w 6689889"/>
              <a:gd name="csY1" fmla="*/ 0 h 2246769"/>
              <a:gd name="csX2" fmla="*/ 1181880 w 6689889"/>
              <a:gd name="csY2" fmla="*/ 0 h 2246769"/>
              <a:gd name="csX3" fmla="*/ 1605573 w 6689889"/>
              <a:gd name="csY3" fmla="*/ 0 h 2246769"/>
              <a:gd name="csX4" fmla="*/ 2229963 w 6689889"/>
              <a:gd name="csY4" fmla="*/ 0 h 2246769"/>
              <a:gd name="csX5" fmla="*/ 2653656 w 6689889"/>
              <a:gd name="csY5" fmla="*/ 0 h 2246769"/>
              <a:gd name="csX6" fmla="*/ 3211147 w 6689889"/>
              <a:gd name="csY6" fmla="*/ 0 h 2246769"/>
              <a:gd name="csX7" fmla="*/ 3835536 w 6689889"/>
              <a:gd name="csY7" fmla="*/ 0 h 2246769"/>
              <a:gd name="csX8" fmla="*/ 4459926 w 6689889"/>
              <a:gd name="csY8" fmla="*/ 0 h 2246769"/>
              <a:gd name="csX9" fmla="*/ 4816720 w 6689889"/>
              <a:gd name="csY9" fmla="*/ 0 h 2246769"/>
              <a:gd name="csX10" fmla="*/ 5508009 w 6689889"/>
              <a:gd name="csY10" fmla="*/ 0 h 2246769"/>
              <a:gd name="csX11" fmla="*/ 5998600 w 6689889"/>
              <a:gd name="csY11" fmla="*/ 0 h 2246769"/>
              <a:gd name="csX12" fmla="*/ 6689889 w 6689889"/>
              <a:gd name="csY12" fmla="*/ 0 h 2246769"/>
              <a:gd name="csX13" fmla="*/ 6689889 w 6689889"/>
              <a:gd name="csY13" fmla="*/ 539225 h 2246769"/>
              <a:gd name="csX14" fmla="*/ 6689889 w 6689889"/>
              <a:gd name="csY14" fmla="*/ 1145852 h 2246769"/>
              <a:gd name="csX15" fmla="*/ 6689889 w 6689889"/>
              <a:gd name="csY15" fmla="*/ 1662609 h 2246769"/>
              <a:gd name="csX16" fmla="*/ 6689889 w 6689889"/>
              <a:gd name="csY16" fmla="*/ 2246769 h 2246769"/>
              <a:gd name="csX17" fmla="*/ 6199297 w 6689889"/>
              <a:gd name="csY17" fmla="*/ 2246769 h 2246769"/>
              <a:gd name="csX18" fmla="*/ 5508009 w 6689889"/>
              <a:gd name="csY18" fmla="*/ 2246769 h 2246769"/>
              <a:gd name="csX19" fmla="*/ 4950518 w 6689889"/>
              <a:gd name="csY19" fmla="*/ 2246769 h 2246769"/>
              <a:gd name="csX20" fmla="*/ 4259229 w 6689889"/>
              <a:gd name="csY20" fmla="*/ 2246769 h 2246769"/>
              <a:gd name="csX21" fmla="*/ 3634840 w 6689889"/>
              <a:gd name="csY21" fmla="*/ 2246769 h 2246769"/>
              <a:gd name="csX22" fmla="*/ 3144248 w 6689889"/>
              <a:gd name="csY22" fmla="*/ 2246769 h 2246769"/>
              <a:gd name="csX23" fmla="*/ 2720555 w 6689889"/>
              <a:gd name="csY23" fmla="*/ 2246769 h 2246769"/>
              <a:gd name="csX24" fmla="*/ 2296862 w 6689889"/>
              <a:gd name="csY24" fmla="*/ 2246769 h 2246769"/>
              <a:gd name="csX25" fmla="*/ 1806270 w 6689889"/>
              <a:gd name="csY25" fmla="*/ 2246769 h 2246769"/>
              <a:gd name="csX26" fmla="*/ 1114981 w 6689889"/>
              <a:gd name="csY26" fmla="*/ 2246769 h 2246769"/>
              <a:gd name="csX27" fmla="*/ 624390 w 6689889"/>
              <a:gd name="csY27" fmla="*/ 2246769 h 2246769"/>
              <a:gd name="csX28" fmla="*/ 0 w 6689889"/>
              <a:gd name="csY28" fmla="*/ 2246769 h 2246769"/>
              <a:gd name="csX29" fmla="*/ 0 w 6689889"/>
              <a:gd name="csY29" fmla="*/ 1640141 h 2246769"/>
              <a:gd name="csX30" fmla="*/ 0 w 6689889"/>
              <a:gd name="csY30" fmla="*/ 1055981 h 2246769"/>
              <a:gd name="csX31" fmla="*/ 0 w 6689889"/>
              <a:gd name="csY31" fmla="*/ 561692 h 2246769"/>
              <a:gd name="csX32" fmla="*/ 0 w 6689889"/>
              <a:gd name="csY32" fmla="*/ 0 h 2246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689889" h="2246769" fill="none" extrusionOk="0">
                <a:moveTo>
                  <a:pt x="0" y="0"/>
                </a:moveTo>
                <a:cubicBezTo>
                  <a:pt x="151962" y="-42649"/>
                  <a:pt x="341963" y="23711"/>
                  <a:pt x="557491" y="0"/>
                </a:cubicBezTo>
                <a:cubicBezTo>
                  <a:pt x="773019" y="-23711"/>
                  <a:pt x="1018259" y="65061"/>
                  <a:pt x="1181880" y="0"/>
                </a:cubicBezTo>
                <a:cubicBezTo>
                  <a:pt x="1345501" y="-65061"/>
                  <a:pt x="1476733" y="13628"/>
                  <a:pt x="1605573" y="0"/>
                </a:cubicBezTo>
                <a:cubicBezTo>
                  <a:pt x="1734413" y="-13628"/>
                  <a:pt x="2080781" y="48724"/>
                  <a:pt x="2229963" y="0"/>
                </a:cubicBezTo>
                <a:cubicBezTo>
                  <a:pt x="2379145" y="-48724"/>
                  <a:pt x="2472699" y="33086"/>
                  <a:pt x="2653656" y="0"/>
                </a:cubicBezTo>
                <a:cubicBezTo>
                  <a:pt x="2834613" y="-33086"/>
                  <a:pt x="3075716" y="22643"/>
                  <a:pt x="3211147" y="0"/>
                </a:cubicBezTo>
                <a:cubicBezTo>
                  <a:pt x="3346578" y="-22643"/>
                  <a:pt x="3531660" y="45024"/>
                  <a:pt x="3835536" y="0"/>
                </a:cubicBezTo>
                <a:cubicBezTo>
                  <a:pt x="4139412" y="-45024"/>
                  <a:pt x="4274269" y="30512"/>
                  <a:pt x="4459926" y="0"/>
                </a:cubicBezTo>
                <a:cubicBezTo>
                  <a:pt x="4645583" y="-30512"/>
                  <a:pt x="4686079" y="3552"/>
                  <a:pt x="4816720" y="0"/>
                </a:cubicBezTo>
                <a:cubicBezTo>
                  <a:pt x="4947361" y="-3552"/>
                  <a:pt x="5314830" y="74533"/>
                  <a:pt x="5508009" y="0"/>
                </a:cubicBezTo>
                <a:cubicBezTo>
                  <a:pt x="5701188" y="-74533"/>
                  <a:pt x="5778728" y="17810"/>
                  <a:pt x="5998600" y="0"/>
                </a:cubicBezTo>
                <a:cubicBezTo>
                  <a:pt x="6218472" y="-17810"/>
                  <a:pt x="6351164" y="14665"/>
                  <a:pt x="6689889" y="0"/>
                </a:cubicBezTo>
                <a:cubicBezTo>
                  <a:pt x="6734214" y="257004"/>
                  <a:pt x="6642348" y="349977"/>
                  <a:pt x="6689889" y="539225"/>
                </a:cubicBezTo>
                <a:cubicBezTo>
                  <a:pt x="6737430" y="728474"/>
                  <a:pt x="6632822" y="903511"/>
                  <a:pt x="6689889" y="1145852"/>
                </a:cubicBezTo>
                <a:cubicBezTo>
                  <a:pt x="6746956" y="1388193"/>
                  <a:pt x="6643568" y="1453567"/>
                  <a:pt x="6689889" y="1662609"/>
                </a:cubicBezTo>
                <a:cubicBezTo>
                  <a:pt x="6736210" y="1871651"/>
                  <a:pt x="6674131" y="2048103"/>
                  <a:pt x="6689889" y="2246769"/>
                </a:cubicBezTo>
                <a:cubicBezTo>
                  <a:pt x="6554015" y="2298932"/>
                  <a:pt x="6423518" y="2226061"/>
                  <a:pt x="6199297" y="2246769"/>
                </a:cubicBezTo>
                <a:cubicBezTo>
                  <a:pt x="5975076" y="2267477"/>
                  <a:pt x="5707653" y="2240978"/>
                  <a:pt x="5508009" y="2246769"/>
                </a:cubicBezTo>
                <a:cubicBezTo>
                  <a:pt x="5308365" y="2252560"/>
                  <a:pt x="5203811" y="2185579"/>
                  <a:pt x="4950518" y="2246769"/>
                </a:cubicBezTo>
                <a:cubicBezTo>
                  <a:pt x="4697225" y="2307959"/>
                  <a:pt x="4546592" y="2245508"/>
                  <a:pt x="4259229" y="2246769"/>
                </a:cubicBezTo>
                <a:cubicBezTo>
                  <a:pt x="3971866" y="2248030"/>
                  <a:pt x="3858527" y="2187102"/>
                  <a:pt x="3634840" y="2246769"/>
                </a:cubicBezTo>
                <a:cubicBezTo>
                  <a:pt x="3411153" y="2306436"/>
                  <a:pt x="3281008" y="2211581"/>
                  <a:pt x="3144248" y="2246769"/>
                </a:cubicBezTo>
                <a:cubicBezTo>
                  <a:pt x="3007488" y="2281957"/>
                  <a:pt x="2879441" y="2196154"/>
                  <a:pt x="2720555" y="2246769"/>
                </a:cubicBezTo>
                <a:cubicBezTo>
                  <a:pt x="2561669" y="2297384"/>
                  <a:pt x="2381795" y="2213848"/>
                  <a:pt x="2296862" y="2246769"/>
                </a:cubicBezTo>
                <a:cubicBezTo>
                  <a:pt x="2211929" y="2279690"/>
                  <a:pt x="2008279" y="2195441"/>
                  <a:pt x="1806270" y="2246769"/>
                </a:cubicBezTo>
                <a:cubicBezTo>
                  <a:pt x="1604261" y="2298097"/>
                  <a:pt x="1340999" y="2241400"/>
                  <a:pt x="1114981" y="2246769"/>
                </a:cubicBezTo>
                <a:cubicBezTo>
                  <a:pt x="888963" y="2252138"/>
                  <a:pt x="745996" y="2207391"/>
                  <a:pt x="624390" y="2246769"/>
                </a:cubicBezTo>
                <a:cubicBezTo>
                  <a:pt x="502784" y="2286147"/>
                  <a:pt x="220750" y="2212833"/>
                  <a:pt x="0" y="2246769"/>
                </a:cubicBezTo>
                <a:cubicBezTo>
                  <a:pt x="-53515" y="2081190"/>
                  <a:pt x="57722" y="1929490"/>
                  <a:pt x="0" y="1640141"/>
                </a:cubicBezTo>
                <a:cubicBezTo>
                  <a:pt x="-57722" y="1350792"/>
                  <a:pt x="13881" y="1197013"/>
                  <a:pt x="0" y="1055981"/>
                </a:cubicBezTo>
                <a:cubicBezTo>
                  <a:pt x="-13881" y="914949"/>
                  <a:pt x="41232" y="717688"/>
                  <a:pt x="0" y="561692"/>
                </a:cubicBezTo>
                <a:cubicBezTo>
                  <a:pt x="-41232" y="405696"/>
                  <a:pt x="62334" y="266131"/>
                  <a:pt x="0" y="0"/>
                </a:cubicBezTo>
                <a:close/>
              </a:path>
              <a:path w="6689889" h="2246769" stroke="0" extrusionOk="0">
                <a:moveTo>
                  <a:pt x="0" y="0"/>
                </a:moveTo>
                <a:cubicBezTo>
                  <a:pt x="75571" y="-17172"/>
                  <a:pt x="234936" y="32358"/>
                  <a:pt x="356794" y="0"/>
                </a:cubicBezTo>
                <a:cubicBezTo>
                  <a:pt x="478652" y="-32358"/>
                  <a:pt x="711870" y="54280"/>
                  <a:pt x="1048083" y="0"/>
                </a:cubicBezTo>
                <a:cubicBezTo>
                  <a:pt x="1384296" y="-54280"/>
                  <a:pt x="1588765" y="20580"/>
                  <a:pt x="1739371" y="0"/>
                </a:cubicBezTo>
                <a:cubicBezTo>
                  <a:pt x="1889977" y="-20580"/>
                  <a:pt x="2115641" y="8398"/>
                  <a:pt x="2296862" y="0"/>
                </a:cubicBezTo>
                <a:cubicBezTo>
                  <a:pt x="2478083" y="-8398"/>
                  <a:pt x="2738019" y="11396"/>
                  <a:pt x="2921252" y="0"/>
                </a:cubicBezTo>
                <a:cubicBezTo>
                  <a:pt x="3104485" y="-11396"/>
                  <a:pt x="3363057" y="13260"/>
                  <a:pt x="3545641" y="0"/>
                </a:cubicBezTo>
                <a:cubicBezTo>
                  <a:pt x="3728225" y="-13260"/>
                  <a:pt x="3956786" y="54655"/>
                  <a:pt x="4103132" y="0"/>
                </a:cubicBezTo>
                <a:cubicBezTo>
                  <a:pt x="4249478" y="-54655"/>
                  <a:pt x="4507330" y="10739"/>
                  <a:pt x="4660623" y="0"/>
                </a:cubicBezTo>
                <a:cubicBezTo>
                  <a:pt x="4813916" y="-10739"/>
                  <a:pt x="4970271" y="22879"/>
                  <a:pt x="5218113" y="0"/>
                </a:cubicBezTo>
                <a:cubicBezTo>
                  <a:pt x="5465955" y="-22879"/>
                  <a:pt x="5503708" y="1119"/>
                  <a:pt x="5775604" y="0"/>
                </a:cubicBezTo>
                <a:cubicBezTo>
                  <a:pt x="6047500" y="-1119"/>
                  <a:pt x="6392447" y="22778"/>
                  <a:pt x="6689889" y="0"/>
                </a:cubicBezTo>
                <a:cubicBezTo>
                  <a:pt x="6711915" y="144298"/>
                  <a:pt x="6639375" y="331329"/>
                  <a:pt x="6689889" y="539225"/>
                </a:cubicBezTo>
                <a:cubicBezTo>
                  <a:pt x="6740403" y="747122"/>
                  <a:pt x="6640958" y="868396"/>
                  <a:pt x="6689889" y="1078449"/>
                </a:cubicBezTo>
                <a:cubicBezTo>
                  <a:pt x="6738820" y="1288502"/>
                  <a:pt x="6684376" y="1450872"/>
                  <a:pt x="6689889" y="1685077"/>
                </a:cubicBezTo>
                <a:cubicBezTo>
                  <a:pt x="6695402" y="1919282"/>
                  <a:pt x="6638097" y="2092441"/>
                  <a:pt x="6689889" y="2246769"/>
                </a:cubicBezTo>
                <a:cubicBezTo>
                  <a:pt x="6509119" y="2305776"/>
                  <a:pt x="6224222" y="2224153"/>
                  <a:pt x="6065499" y="2246769"/>
                </a:cubicBezTo>
                <a:cubicBezTo>
                  <a:pt x="5906776" y="2269385"/>
                  <a:pt x="5710756" y="2240603"/>
                  <a:pt x="5441110" y="2246769"/>
                </a:cubicBezTo>
                <a:cubicBezTo>
                  <a:pt x="5171464" y="2252935"/>
                  <a:pt x="5066264" y="2183083"/>
                  <a:pt x="4816720" y="2246769"/>
                </a:cubicBezTo>
                <a:cubicBezTo>
                  <a:pt x="4567176" y="2310455"/>
                  <a:pt x="4325551" y="2235409"/>
                  <a:pt x="4125432" y="2246769"/>
                </a:cubicBezTo>
                <a:cubicBezTo>
                  <a:pt x="3925313" y="2258129"/>
                  <a:pt x="3733513" y="2169124"/>
                  <a:pt x="3434143" y="2246769"/>
                </a:cubicBezTo>
                <a:cubicBezTo>
                  <a:pt x="3134773" y="2324414"/>
                  <a:pt x="3060353" y="2209121"/>
                  <a:pt x="2742854" y="2246769"/>
                </a:cubicBezTo>
                <a:cubicBezTo>
                  <a:pt x="2425355" y="2284417"/>
                  <a:pt x="2346331" y="2179917"/>
                  <a:pt x="2051566" y="2246769"/>
                </a:cubicBezTo>
                <a:cubicBezTo>
                  <a:pt x="1756801" y="2313621"/>
                  <a:pt x="1745710" y="2199052"/>
                  <a:pt x="1627873" y="2246769"/>
                </a:cubicBezTo>
                <a:cubicBezTo>
                  <a:pt x="1510036" y="2294486"/>
                  <a:pt x="1422627" y="2215575"/>
                  <a:pt x="1271079" y="2246769"/>
                </a:cubicBezTo>
                <a:cubicBezTo>
                  <a:pt x="1119531" y="2277963"/>
                  <a:pt x="985222" y="2218507"/>
                  <a:pt x="780487" y="2246769"/>
                </a:cubicBezTo>
                <a:cubicBezTo>
                  <a:pt x="575752" y="2275031"/>
                  <a:pt x="234930" y="2230740"/>
                  <a:pt x="0" y="2246769"/>
                </a:cubicBezTo>
                <a:cubicBezTo>
                  <a:pt x="-65952" y="1964470"/>
                  <a:pt x="62263" y="1857823"/>
                  <a:pt x="0" y="1640141"/>
                </a:cubicBezTo>
                <a:cubicBezTo>
                  <a:pt x="-62263" y="1422459"/>
                  <a:pt x="49350" y="1295319"/>
                  <a:pt x="0" y="1123385"/>
                </a:cubicBezTo>
                <a:cubicBezTo>
                  <a:pt x="-49350" y="951451"/>
                  <a:pt x="49622" y="667515"/>
                  <a:pt x="0" y="539225"/>
                </a:cubicBezTo>
                <a:cubicBezTo>
                  <a:pt x="-49622" y="410935"/>
                  <a:pt x="40523" y="165999"/>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792566146">
                  <a:prstGeom prst="rect">
                    <a:avLst/>
                  </a:prstGeom>
                  <ask:type>
                    <ask:lineSketchScribble/>
                  </ask:type>
                </ask:lineSketchStyleProps>
              </a:ext>
            </a:extLst>
          </a:ln>
        </p:spPr>
        <p:txBody>
          <a:bodyPr wrap="square">
            <a:spAutoFit/>
          </a:bodyPr>
          <a:lstStyle/>
          <a:p>
            <a:pPr marR="0" algn="just">
              <a:spcBef>
                <a:spcPts val="0"/>
              </a:spcBef>
              <a:spcAft>
                <a:spcPts val="0"/>
              </a:spcAft>
            </a:pPr>
            <a:r>
              <a:rPr lang="en-US" sz="2800" b="1">
                <a:solidFill>
                  <a:srgbClr val="FF0000"/>
                </a:solidFill>
                <a:latin typeface="Palatino Linotype" panose="02040502050505030304" pitchFamily="18" charset="0"/>
              </a:rPr>
              <a:t>Câu 4</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Một nhóm học sinh làm thí nghiệm về hiện tượng cảm ứng điện từ như trình bày ở Hình 3.2. Trong các phát biểu sau đây của học sinh, phát biểu nào là đúng, phát biểu nào là sai?</a:t>
            </a:r>
            <a:endParaRPr lang="vi-VN" sz="2800" kern="100">
              <a:solidFill>
                <a:schemeClr val="accent2">
                  <a:lumMod val="50000"/>
                </a:schemeClr>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pic>
        <p:nvPicPr>
          <p:cNvPr id="13" name="Hình ảnh 4" descr="n252 Fb Thu Huong Pham">
            <a:extLst>
              <a:ext uri="{FF2B5EF4-FFF2-40B4-BE49-F238E27FC236}">
                <a16:creationId xmlns:a16="http://schemas.microsoft.com/office/drawing/2014/main" id="{37D57C87-5316-345A-DEF5-5B7978E3CF3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12122" y="0"/>
            <a:ext cx="3679877" cy="2210649"/>
          </a:xfrm>
          <a:prstGeom prst="rect">
            <a:avLst/>
          </a:prstGeom>
        </p:spPr>
      </p:pic>
      <p:sp>
        <p:nvSpPr>
          <p:cNvPr id="15" name="Rectangle 14" descr="n252 Fb Thu Huong Pham">
            <a:extLst>
              <a:ext uri="{FF2B5EF4-FFF2-40B4-BE49-F238E27FC236}">
                <a16:creationId xmlns:a16="http://schemas.microsoft.com/office/drawing/2014/main" id="{043592C4-04D0-77DB-8744-EE2D9E35C569}"/>
              </a:ext>
            </a:extLst>
          </p:cNvPr>
          <p:cNvSpPr/>
          <p:nvPr/>
        </p:nvSpPr>
        <p:spPr>
          <a:xfrm>
            <a:off x="5941387" y="4496117"/>
            <a:ext cx="5908105" cy="1793821"/>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660066"/>
                </a:solidFill>
                <a:latin typeface="Palatino Linotype" panose="02040502050505030304" pitchFamily="18" charset="0"/>
              </a:rPr>
              <a:t>d) </a:t>
            </a:r>
            <a:r>
              <a:rPr lang="en-US" sz="2800">
                <a:solidFill>
                  <a:srgbClr val="660066"/>
                </a:solidFill>
                <a:latin typeface="Palatino Linotype" panose="02040502050505030304" pitchFamily="18" charset="0"/>
              </a:rPr>
              <a:t>Dịch chuyển thanh nam châm lại gần một đầu ống dây thì đầu đó sẽ hút thanh nam châm vì khi đó, ống dây là một nam châm điện.</a:t>
            </a:r>
            <a:endParaRPr lang="vi-VN" sz="2800">
              <a:solidFill>
                <a:srgbClr val="660066"/>
              </a:solidFill>
              <a:latin typeface="Palatino Linotype" panose="02040502050505030304" pitchFamily="18" charset="0"/>
            </a:endParaRPr>
          </a:p>
        </p:txBody>
      </p:sp>
      <p:sp>
        <p:nvSpPr>
          <p:cNvPr id="17" name="Rectangle 16" descr="n252 Fb Thu Huong Pham">
            <a:extLst>
              <a:ext uri="{FF2B5EF4-FFF2-40B4-BE49-F238E27FC236}">
                <a16:creationId xmlns:a16="http://schemas.microsoft.com/office/drawing/2014/main" id="{BFD1E416-414E-4937-898A-F3EBBB6BF6A9}"/>
              </a:ext>
            </a:extLst>
          </p:cNvPr>
          <p:cNvSpPr/>
          <p:nvPr/>
        </p:nvSpPr>
        <p:spPr>
          <a:xfrm>
            <a:off x="1" y="2331306"/>
            <a:ext cx="5448691" cy="1958605"/>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660066"/>
                </a:solidFill>
                <a:latin typeface="Palatino Linotype" panose="02040502050505030304" pitchFamily="18" charset="0"/>
              </a:rPr>
              <a:t>a) </a:t>
            </a:r>
            <a:r>
              <a:rPr lang="en-US" sz="2800">
                <a:solidFill>
                  <a:srgbClr val="660066"/>
                </a:solidFill>
                <a:latin typeface="Palatino Linotype" panose="02040502050505030304" pitchFamily="18" charset="0"/>
              </a:rPr>
              <a:t>Mỗi khi từ thông qua mặt giới hạn bởi mạch điện kín biến thiên theo thời gian thì trong mạch xuất hiện dòng điện cảm ứng.</a:t>
            </a:r>
            <a:endParaRPr lang="vi-VN" sz="2800">
              <a:solidFill>
                <a:srgbClr val="660066"/>
              </a:solidFill>
              <a:latin typeface="Palatino Linotype" panose="02040502050505030304" pitchFamily="18" charset="0"/>
            </a:endParaRPr>
          </a:p>
        </p:txBody>
      </p:sp>
      <p:pic>
        <p:nvPicPr>
          <p:cNvPr id="18" name="Picture 17" descr="n252 Fb Thu Huong Pham">
            <a:extLst>
              <a:ext uri="{FF2B5EF4-FFF2-40B4-BE49-F238E27FC236}">
                <a16:creationId xmlns:a16="http://schemas.microsoft.com/office/drawing/2014/main" id="{870C9EDB-5B29-02F7-0B42-85E509AC86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6279" y="5733979"/>
            <a:ext cx="805722" cy="708059"/>
          </a:xfrm>
          <a:prstGeom prst="rect">
            <a:avLst/>
          </a:prstGeom>
          <a:noFill/>
          <a:ln>
            <a:noFill/>
          </a:ln>
        </p:spPr>
      </p:pic>
      <p:pic>
        <p:nvPicPr>
          <p:cNvPr id="19" name="Picture 18" descr="n252 Fb Thu Huong Pham">
            <a:extLst>
              <a:ext uri="{FF2B5EF4-FFF2-40B4-BE49-F238E27FC236}">
                <a16:creationId xmlns:a16="http://schemas.microsoft.com/office/drawing/2014/main" id="{ACDE16C7-E5A5-04FA-A29E-6471BFEEAC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6645" y="3637575"/>
            <a:ext cx="804742" cy="643793"/>
          </a:xfrm>
          <a:prstGeom prst="rect">
            <a:avLst/>
          </a:prstGeom>
          <a:noFill/>
          <a:ln>
            <a:noFill/>
          </a:ln>
        </p:spPr>
      </p:pic>
      <p:sp>
        <p:nvSpPr>
          <p:cNvPr id="20" name="Rectangle 19" descr="n252 Fb Thu Huong Pham">
            <a:extLst>
              <a:ext uri="{FF2B5EF4-FFF2-40B4-BE49-F238E27FC236}">
                <a16:creationId xmlns:a16="http://schemas.microsoft.com/office/drawing/2014/main" id="{0EE0A1BD-E6D3-3EE5-D609-FA5FEF3E4229}"/>
              </a:ext>
            </a:extLst>
          </p:cNvPr>
          <p:cNvSpPr/>
          <p:nvPr/>
        </p:nvSpPr>
        <p:spPr>
          <a:xfrm>
            <a:off x="0" y="4496117"/>
            <a:ext cx="5448691" cy="178550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a:solidFill>
                  <a:srgbClr val="660066"/>
                </a:solidFill>
                <a:latin typeface="Palatino Linotype" panose="02040502050505030304" pitchFamily="18" charset="0"/>
              </a:rPr>
              <a:t>c) </a:t>
            </a:r>
            <a:r>
              <a:rPr lang="en-US" sz="2800">
                <a:solidFill>
                  <a:srgbClr val="660066"/>
                </a:solidFill>
                <a:latin typeface="Palatino Linotype" panose="02040502050505030304" pitchFamily="18" charset="0"/>
              </a:rPr>
              <a:t>Độ lớn của từ thông qua một mạch kín càng lớn thì suất điện động cảm ứng trong mạch kín đó càng lớn.</a:t>
            </a:r>
            <a:endParaRPr kumimoji="0" lang="vi-VN" sz="2800" i="0" u="none" strike="noStrike" kern="1200" cap="none" spc="0" normalizeH="0" baseline="0" noProof="0" dirty="0">
              <a:ln>
                <a:noFill/>
              </a:ln>
              <a:solidFill>
                <a:srgbClr val="660066"/>
              </a:solidFill>
              <a:effectLst/>
              <a:uLnTx/>
              <a:uFillTx/>
              <a:latin typeface="Palatino Linotype" panose="02040502050505030304" pitchFamily="18" charset="0"/>
            </a:endParaRPr>
          </a:p>
        </p:txBody>
      </p:sp>
      <p:sp>
        <p:nvSpPr>
          <p:cNvPr id="21" name="Rectangle 20" descr="n252 Fb Thu Huong Pham">
            <a:extLst>
              <a:ext uri="{FF2B5EF4-FFF2-40B4-BE49-F238E27FC236}">
                <a16:creationId xmlns:a16="http://schemas.microsoft.com/office/drawing/2014/main" id="{1CB4ECB6-FC9C-26E6-4181-8B0301081F63}"/>
              </a:ext>
            </a:extLst>
          </p:cNvPr>
          <p:cNvSpPr/>
          <p:nvPr/>
        </p:nvSpPr>
        <p:spPr>
          <a:xfrm>
            <a:off x="5941387" y="2331306"/>
            <a:ext cx="5908105" cy="1958605"/>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660066"/>
                </a:solidFill>
                <a:latin typeface="Palatino Linotype" panose="02040502050505030304" pitchFamily="18" charset="0"/>
              </a:rPr>
              <a:t>b) </a:t>
            </a:r>
            <a:r>
              <a:rPr lang="en-US" sz="2800">
                <a:solidFill>
                  <a:srgbClr val="660066"/>
                </a:solidFill>
                <a:latin typeface="Palatino Linotype" panose="02040502050505030304" pitchFamily="18" charset="0"/>
              </a:rPr>
              <a:t>Độ lớn của suất điện động cảm ứng trong mạch kín tỉ lệ với tốc độ biến thiên của từ thông qua mạch kín đó.</a:t>
            </a:r>
            <a:endParaRPr lang="vi-VN" sz="2800">
              <a:solidFill>
                <a:srgbClr val="660066"/>
              </a:solidFill>
              <a:latin typeface="Palatino Linotype" panose="02040502050505030304" pitchFamily="18" charset="0"/>
            </a:endParaRPr>
          </a:p>
        </p:txBody>
      </p:sp>
      <p:pic>
        <p:nvPicPr>
          <p:cNvPr id="22" name="Picture 21" descr="n252 Fb Thu Huong Pham">
            <a:extLst>
              <a:ext uri="{FF2B5EF4-FFF2-40B4-BE49-F238E27FC236}">
                <a16:creationId xmlns:a16="http://schemas.microsoft.com/office/drawing/2014/main" id="{EC3D7DCC-C4A3-5F35-F33D-E1253F0D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0744" y="5629925"/>
            <a:ext cx="805722" cy="708059"/>
          </a:xfrm>
          <a:prstGeom prst="rect">
            <a:avLst/>
          </a:prstGeom>
          <a:noFill/>
          <a:ln>
            <a:noFill/>
          </a:ln>
        </p:spPr>
      </p:pic>
      <p:pic>
        <p:nvPicPr>
          <p:cNvPr id="23" name="Picture 22" descr="n252 Fb Thu Huong Pham">
            <a:extLst>
              <a:ext uri="{FF2B5EF4-FFF2-40B4-BE49-F238E27FC236}">
                <a16:creationId xmlns:a16="http://schemas.microsoft.com/office/drawing/2014/main" id="{DC9EFC95-CC2E-334D-121B-98ABC81517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47121" y="3722234"/>
            <a:ext cx="804742" cy="643793"/>
          </a:xfrm>
          <a:prstGeom prst="rect">
            <a:avLst/>
          </a:prstGeom>
          <a:noFill/>
          <a:ln>
            <a:noFill/>
          </a:ln>
        </p:spPr>
      </p:pic>
      <p:pic>
        <p:nvPicPr>
          <p:cNvPr id="9" name="Picture 2" descr="n252 Fb Thu Huong Pham">
            <a:hlinkClick r:id="rId12" action="ppaction://hlinksldjump"/>
            <a:extLst>
              <a:ext uri="{FF2B5EF4-FFF2-40B4-BE49-F238E27FC236}">
                <a16:creationId xmlns:a16="http://schemas.microsoft.com/office/drawing/2014/main" id="{66A5F5D1-4896-0A3F-CD4F-F0949625B3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5407" y="6026637"/>
            <a:ext cx="1010226" cy="101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8458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wipe(down)">
                                      <p:cBhvr>
                                        <p:cTn id="7" dur="500"/>
                                        <p:tgtEl>
                                          <p:spTgt spid="1638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strVal val="4*#ppt_w"/>
                                          </p:val>
                                        </p:tav>
                                        <p:tav tm="100000">
                                          <p:val>
                                            <p:strVal val="#ppt_w"/>
                                          </p:val>
                                        </p:tav>
                                      </p:tavLst>
                                    </p:anim>
                                    <p:anim calcmode="lin" valueType="num">
                                      <p:cBhvr>
                                        <p:cTn id="3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250" fill="hold"/>
                                        <p:tgtEl>
                                          <p:spTgt spid="19"/>
                                        </p:tgtEl>
                                        <p:attrNameLst>
                                          <p:attrName>ppt_w</p:attrName>
                                        </p:attrNameLst>
                                      </p:cBhvr>
                                      <p:tavLst>
                                        <p:tav tm="0">
                                          <p:val>
                                            <p:strVal val="4*#ppt_w"/>
                                          </p:val>
                                        </p:tav>
                                        <p:tav tm="100000">
                                          <p:val>
                                            <p:strVal val="#ppt_w"/>
                                          </p:val>
                                        </p:tav>
                                      </p:tavLst>
                                    </p:anim>
                                    <p:anim calcmode="lin" valueType="num">
                                      <p:cBhvr>
                                        <p:cTn id="3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23" presetClass="entr" presetSubtype="32" fill="hold"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250" fill="hold"/>
                                        <p:tgtEl>
                                          <p:spTgt spid="22"/>
                                        </p:tgtEl>
                                        <p:attrNameLst>
                                          <p:attrName>ppt_w</p:attrName>
                                        </p:attrNameLst>
                                      </p:cBhvr>
                                      <p:tavLst>
                                        <p:tav tm="0">
                                          <p:val>
                                            <p:strVal val="4*#ppt_w"/>
                                          </p:val>
                                        </p:tav>
                                        <p:tav tm="100000">
                                          <p:val>
                                            <p:strVal val="#ppt_w"/>
                                          </p:val>
                                        </p:tav>
                                      </p:tavLst>
                                    </p:anim>
                                    <p:anim calcmode="lin" valueType="num">
                                      <p:cBhvr>
                                        <p:cTn id="4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3" presetClass="entr" presetSubtype="32" fill="hold" nodeType="withEffect">
                                  <p:stCondLst>
                                    <p:cond delay="100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50" fill="hold"/>
                                        <p:tgtEl>
                                          <p:spTgt spid="23"/>
                                        </p:tgtEl>
                                        <p:attrNameLst>
                                          <p:attrName>ppt_w</p:attrName>
                                        </p:attrNameLst>
                                      </p:cBhvr>
                                      <p:tavLst>
                                        <p:tav tm="0">
                                          <p:val>
                                            <p:strVal val="4*#ppt_w"/>
                                          </p:val>
                                        </p:tav>
                                        <p:tav tm="100000">
                                          <p:val>
                                            <p:strVal val="#ppt_w"/>
                                          </p:val>
                                        </p:tav>
                                      </p:tavLst>
                                    </p:anim>
                                    <p:anim calcmode="lin" valueType="num">
                                      <p:cBhvr>
                                        <p:cTn id="5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1"/>
                  </p:tgtEl>
                </p:cond>
              </p:nextCondLst>
            </p:seq>
          </p:childTnLst>
        </p:cTn>
      </p:par>
    </p:tnLst>
    <p:bldLst>
      <p:bldP spid="11" grpId="0" animBg="1"/>
      <p:bldP spid="15" grpId="0" animBg="1"/>
      <p:bldP spid="17"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n252 Fb Thu Huong Pham">
            <a:extLst>
              <a:ext uri="{FF2B5EF4-FFF2-40B4-BE49-F238E27FC236}">
                <a16:creationId xmlns:a16="http://schemas.microsoft.com/office/drawing/2014/main" id="{44C46652-1A99-B3A9-2B87-2AD3D3919998}"/>
              </a:ext>
            </a:extLst>
          </p:cNvPr>
          <p:cNvPicPr>
            <a:picLocks noGrp="1" noRot="1" noChangeAspect="1" noMove="1" noResize="1" noEditPoints="1" noAdjustHandles="1" noChangeArrowheads="1" noChangeShapeType="1" noCrop="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252 Fb Thu Huong Pham">
            <a:extLst>
              <a:ext uri="{FF2B5EF4-FFF2-40B4-BE49-F238E27FC236}">
                <a16:creationId xmlns:a16="http://schemas.microsoft.com/office/drawing/2014/main" id="{E594890F-868A-9435-FE9B-ABC0EAF42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2" descr="n252 Fb Thu Huong Pham">
            <a:hlinkClick r:id="rId4" action="ppaction://hlinksldjump"/>
            <a:extLst>
              <a:ext uri="{FF2B5EF4-FFF2-40B4-BE49-F238E27FC236}">
                <a16:creationId xmlns:a16="http://schemas.microsoft.com/office/drawing/2014/main" id="{7D395AF3-AB0B-FB07-4262-48FA6FB3F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1774" y="5907477"/>
            <a:ext cx="1010226" cy="1010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252 Fb Thu Huong Pham">
            <a:extLst>
              <a:ext uri="{FF2B5EF4-FFF2-40B4-BE49-F238E27FC236}">
                <a16:creationId xmlns:a16="http://schemas.microsoft.com/office/drawing/2014/main" id="{0D99EA10-ACB9-D16E-DE42-722D3B65B16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01" b="95903" l="10000" r="91250">
                        <a14:foregroundMark x1="21083" y1="42792" x2="21333" y2="93778"/>
                        <a14:foregroundMark x1="26333" y1="95599" x2="20250" y2="94689"/>
                        <a14:foregroundMark x1="49500" y1="42489" x2="49000" y2="78452"/>
                        <a14:foregroundMark x1="50188" y1="87994" x2="50417" y2="89833"/>
                        <a14:foregroundMark x1="49000" y1="78452" x2="50077" y2="87102"/>
                        <a14:foregroundMark x1="50417" y1="89833" x2="46083" y2="94689"/>
                        <a14:foregroundMark x1="46083" y1="94689" x2="45167" y2="75569"/>
                        <a14:foregroundMark x1="45167" y1="75569" x2="46333" y2="67071"/>
                        <a14:foregroundMark x1="43750" y1="57056" x2="45750" y2="59636"/>
                        <a14:foregroundMark x1="48583" y1="12747" x2="48417" y2="30501"/>
                        <a14:foregroundMark x1="48000" y1="4401" x2="48000" y2="4401"/>
                        <a14:foregroundMark x1="43583" y1="5615" x2="43583" y2="5615"/>
                        <a14:foregroundMark x1="43250" y1="4704" x2="43250" y2="4704"/>
                        <a14:foregroundMark x1="48833" y1="27921" x2="48833" y2="27921"/>
                        <a14:foregroundMark x1="16083" y1="27921" x2="16083" y2="27921"/>
                        <a14:foregroundMark x1="16083" y1="27921" x2="13167" y2="35812"/>
                        <a14:foregroundMark x1="13167" y1="35812" x2="12833" y2="37633"/>
                        <a14:foregroundMark x1="12500" y1="45979" x2="12417" y2="46131"/>
                        <a14:foregroundMark x1="19833" y1="95448" x2="19833" y2="95448"/>
                        <a14:foregroundMark x1="45083" y1="95903" x2="45083" y2="95903"/>
                        <a14:foregroundMark x1="70667" y1="93475" x2="70667" y2="93475"/>
                        <a14:foregroundMark x1="73167" y1="94992" x2="73167" y2="94992"/>
                        <a14:foregroundMark x1="71250" y1="94082" x2="74083" y2="94082"/>
                        <a14:foregroundMark x1="70750" y1="94689" x2="75250" y2="94841"/>
                        <a14:foregroundMark x1="45417" y1="94689" x2="49333" y2="95144"/>
                        <a14:foregroundMark x1="25333" y1="59332" x2="25083" y2="62064"/>
                        <a14:foregroundMark x1="33583" y1="6829" x2="31917" y2="5463"/>
                        <a14:foregroundMark x1="39667" y1="10319" x2="39667" y2="10319"/>
                        <a14:foregroundMark x1="52333" y1="6070" x2="52333" y2="6070"/>
                        <a14:foregroundMark x1="55083" y1="11381" x2="55083" y2="11381"/>
                        <a14:foregroundMark x1="39417" y1="17906" x2="39417" y2="17906"/>
                        <a14:foregroundMark x1="40333" y1="18058" x2="40333" y2="18058"/>
                        <a14:backgroundMark x1="32250" y1="57815" x2="32250" y2="57815"/>
                        <a14:backgroundMark x1="77417" y1="43399" x2="77417" y2="43399"/>
                        <a14:backgroundMark x1="86083" y1="64340" x2="86083" y2="64340"/>
                        <a14:backgroundMark x1="82417" y1="59939" x2="82417" y2="59939"/>
                        <a14:backgroundMark x1="68000" y1="57056" x2="68000" y2="57056"/>
                        <a14:backgroundMark x1="25333" y1="44158" x2="25333" y2="44158"/>
                        <a14:backgroundMark x1="26583" y1="43551" x2="26583" y2="43551"/>
                        <a14:backgroundMark x1="84500" y1="24886" x2="84500" y2="24886"/>
                        <a14:backgroundMark x1="25167" y1="42640" x2="25167" y2="42640"/>
                        <a14:backgroundMark x1="82583" y1="29135" x2="82583" y2="29135"/>
                        <a14:backgroundMark x1="80083" y1="34598" x2="80083" y2="34598"/>
                        <a14:backgroundMark x1="54000" y1="98483" x2="54000" y2="98483"/>
                        <a14:backgroundMark x1="48250" y1="87557" x2="48250" y2="87557"/>
                        <a14:backgroundMark x1="48250" y1="87557" x2="48250" y2="87557"/>
                        <a14:backgroundMark x1="48250" y1="87557" x2="48250" y2="87557"/>
                        <a14:backgroundMark x1="47750" y1="87102" x2="47750" y2="87102"/>
                        <a14:backgroundMark x1="48250" y1="87557" x2="48250" y2="87557"/>
                        <a14:backgroundMark x1="48250" y1="87557" x2="48250" y2="87557"/>
                        <a14:backgroundMark x1="81917" y1="55387" x2="81417" y2="60850"/>
                        <a14:backgroundMark x1="42333" y1="73141" x2="39333" y2="81032"/>
                        <a14:backgroundMark x1="68333" y1="53111" x2="68250" y2="59939"/>
                        <a14:backgroundMark x1="48333" y1="86798" x2="47417" y2="89074"/>
                        <a14:backgroundMark x1="48417" y1="87102" x2="48417" y2="89074"/>
                        <a14:backgroundMark x1="74333" y1="41882" x2="75333" y2="30046"/>
                        <a14:backgroundMark x1="74583" y1="42337" x2="75833" y2="39150"/>
                        <a14:backgroundMark x1="86833" y1="22914" x2="86833" y2="22914"/>
                        <a14:backgroundMark x1="86417" y1="27921" x2="86417" y2="27921"/>
                        <a14:backgroundMark x1="86083" y1="25797" x2="86083" y2="25797"/>
                        <a14:backgroundMark x1="86667" y1="22610" x2="86083" y2="24734"/>
                        <a14:backgroundMark x1="39667" y1="16844" x2="32417" y2="0"/>
                        <a14:backgroundMark x1="62500" y1="29742" x2="67000" y2="5918"/>
                        <a14:backgroundMark x1="54250" y1="9408" x2="58333" y2="2428"/>
                        <a14:backgroundMark x1="39667" y1="16692" x2="39000" y2="14568"/>
                        <a14:backgroundMark x1="39667" y1="18816" x2="39750" y2="34446"/>
                        <a14:backgroundMark x1="33583" y1="54476" x2="30917" y2="67830"/>
                        <a14:backgroundMark x1="35750" y1="61153" x2="35250" y2="68134"/>
                        <a14:backgroundMark x1="24000" y1="38998" x2="28167" y2="44310"/>
                        <a14:backgroundMark x1="28167" y1="44310" x2="28167" y2="44461"/>
                        <a14:backgroundMark x1="15250" y1="55994" x2="17417" y2="61760"/>
                        <a14:backgroundMark x1="17667" y1="57511" x2="16417" y2="67071"/>
                        <a14:backgroundMark x1="88917" y1="17602" x2="87167" y2="20941"/>
                        <a14:backgroundMark x1="86167" y1="40212" x2="86167" y2="40212"/>
                        <a14:backgroundMark x1="79667" y1="20941" x2="87667" y2="46131"/>
                        <a14:backgroundMark x1="85083" y1="41123" x2="93917" y2="23369"/>
                        <a14:backgroundMark x1="81667" y1="22610" x2="92250" y2="21396"/>
                        <a14:backgroundMark x1="92250" y1="21396" x2="92250" y2="21396"/>
                        <a14:backgroundMark x1="92250" y1="21396" x2="86167" y2="39454"/>
                      </a14:backgroundRemoval>
                    </a14:imgEffect>
                  </a14:imgLayer>
                </a14:imgProps>
              </a:ext>
              <a:ext uri="{28A0092B-C50C-407E-A947-70E740481C1C}">
                <a14:useLocalDpi xmlns:a14="http://schemas.microsoft.com/office/drawing/2010/main" val="0"/>
              </a:ext>
            </a:extLst>
          </a:blip>
          <a:srcRect l="66798" t="40437" r="13556" b="2999"/>
          <a:stretch/>
        </p:blipFill>
        <p:spPr bwMode="auto">
          <a:xfrm>
            <a:off x="-50668" y="3109911"/>
            <a:ext cx="1451728" cy="2295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descr="n252 Fb Thu Huong Pham">
            <a:extLst>
              <a:ext uri="{FF2B5EF4-FFF2-40B4-BE49-F238E27FC236}">
                <a16:creationId xmlns:a16="http://schemas.microsoft.com/office/drawing/2014/main" id="{B96C0EC1-6FB8-76D1-AF52-F52BEB39F916}"/>
              </a:ext>
            </a:extLst>
          </p:cNvPr>
          <p:cNvSpPr txBox="1"/>
          <p:nvPr/>
        </p:nvSpPr>
        <p:spPr>
          <a:xfrm>
            <a:off x="1" y="0"/>
            <a:ext cx="9030878" cy="2677656"/>
          </a:xfrm>
          <a:custGeom>
            <a:avLst/>
            <a:gdLst>
              <a:gd name="csX0" fmla="*/ 0 w 9030878"/>
              <a:gd name="csY0" fmla="*/ 0 h 2677656"/>
              <a:gd name="csX1" fmla="*/ 383812 w 9030878"/>
              <a:gd name="csY1" fmla="*/ 0 h 2677656"/>
              <a:gd name="csX2" fmla="*/ 857933 w 9030878"/>
              <a:gd name="csY2" fmla="*/ 0 h 2677656"/>
              <a:gd name="csX3" fmla="*/ 1241746 w 9030878"/>
              <a:gd name="csY3" fmla="*/ 0 h 2677656"/>
              <a:gd name="csX4" fmla="*/ 1896484 w 9030878"/>
              <a:gd name="csY4" fmla="*/ 0 h 2677656"/>
              <a:gd name="csX5" fmla="*/ 2551223 w 9030878"/>
              <a:gd name="csY5" fmla="*/ 0 h 2677656"/>
              <a:gd name="csX6" fmla="*/ 2844727 w 9030878"/>
              <a:gd name="csY6" fmla="*/ 0 h 2677656"/>
              <a:gd name="csX7" fmla="*/ 3318848 w 9030878"/>
              <a:gd name="csY7" fmla="*/ 0 h 2677656"/>
              <a:gd name="csX8" fmla="*/ 3702660 w 9030878"/>
              <a:gd name="csY8" fmla="*/ 0 h 2677656"/>
              <a:gd name="csX9" fmla="*/ 4086472 w 9030878"/>
              <a:gd name="csY9" fmla="*/ 0 h 2677656"/>
              <a:gd name="csX10" fmla="*/ 4560593 w 9030878"/>
              <a:gd name="csY10" fmla="*/ 0 h 2677656"/>
              <a:gd name="csX11" fmla="*/ 5125023 w 9030878"/>
              <a:gd name="csY11" fmla="*/ 0 h 2677656"/>
              <a:gd name="csX12" fmla="*/ 5779762 w 9030878"/>
              <a:gd name="csY12" fmla="*/ 0 h 2677656"/>
              <a:gd name="csX13" fmla="*/ 6524809 w 9030878"/>
              <a:gd name="csY13" fmla="*/ 0 h 2677656"/>
              <a:gd name="csX14" fmla="*/ 7179548 w 9030878"/>
              <a:gd name="csY14" fmla="*/ 0 h 2677656"/>
              <a:gd name="csX15" fmla="*/ 7563360 w 9030878"/>
              <a:gd name="csY15" fmla="*/ 0 h 2677656"/>
              <a:gd name="csX16" fmla="*/ 7856864 w 9030878"/>
              <a:gd name="csY16" fmla="*/ 0 h 2677656"/>
              <a:gd name="csX17" fmla="*/ 8511603 w 9030878"/>
              <a:gd name="csY17" fmla="*/ 0 h 2677656"/>
              <a:gd name="csX18" fmla="*/ 9030878 w 9030878"/>
              <a:gd name="csY18" fmla="*/ 0 h 2677656"/>
              <a:gd name="csX19" fmla="*/ 9030878 w 9030878"/>
              <a:gd name="csY19" fmla="*/ 589084 h 2677656"/>
              <a:gd name="csX20" fmla="*/ 9030878 w 9030878"/>
              <a:gd name="csY20" fmla="*/ 1178169 h 2677656"/>
              <a:gd name="csX21" fmla="*/ 9030878 w 9030878"/>
              <a:gd name="csY21" fmla="*/ 1660147 h 2677656"/>
              <a:gd name="csX22" fmla="*/ 9030878 w 9030878"/>
              <a:gd name="csY22" fmla="*/ 2677656 h 2677656"/>
              <a:gd name="csX23" fmla="*/ 8647066 w 9030878"/>
              <a:gd name="csY23" fmla="*/ 2677656 h 2677656"/>
              <a:gd name="csX24" fmla="*/ 8263253 w 9030878"/>
              <a:gd name="csY24" fmla="*/ 2677656 h 2677656"/>
              <a:gd name="csX25" fmla="*/ 7879441 w 9030878"/>
              <a:gd name="csY25" fmla="*/ 2677656 h 2677656"/>
              <a:gd name="csX26" fmla="*/ 7134394 w 9030878"/>
              <a:gd name="csY26" fmla="*/ 2677656 h 2677656"/>
              <a:gd name="csX27" fmla="*/ 6479655 w 9030878"/>
              <a:gd name="csY27" fmla="*/ 2677656 h 2677656"/>
              <a:gd name="csX28" fmla="*/ 5824916 w 9030878"/>
              <a:gd name="csY28" fmla="*/ 2677656 h 2677656"/>
              <a:gd name="csX29" fmla="*/ 5260486 w 9030878"/>
              <a:gd name="csY29" fmla="*/ 2677656 h 2677656"/>
              <a:gd name="csX30" fmla="*/ 4876674 w 9030878"/>
              <a:gd name="csY30" fmla="*/ 2677656 h 2677656"/>
              <a:gd name="csX31" fmla="*/ 4492862 w 9030878"/>
              <a:gd name="csY31" fmla="*/ 2677656 h 2677656"/>
              <a:gd name="csX32" fmla="*/ 3747814 w 9030878"/>
              <a:gd name="csY32" fmla="*/ 2677656 h 2677656"/>
              <a:gd name="csX33" fmla="*/ 3183384 w 9030878"/>
              <a:gd name="csY33" fmla="*/ 2677656 h 2677656"/>
              <a:gd name="csX34" fmla="*/ 2438337 w 9030878"/>
              <a:gd name="csY34" fmla="*/ 2677656 h 2677656"/>
              <a:gd name="csX35" fmla="*/ 2144834 w 9030878"/>
              <a:gd name="csY35" fmla="*/ 2677656 h 2677656"/>
              <a:gd name="csX36" fmla="*/ 1490095 w 9030878"/>
              <a:gd name="csY36" fmla="*/ 2677656 h 2677656"/>
              <a:gd name="csX37" fmla="*/ 745047 w 9030878"/>
              <a:gd name="csY37" fmla="*/ 2677656 h 2677656"/>
              <a:gd name="csX38" fmla="*/ 0 w 9030878"/>
              <a:gd name="csY38" fmla="*/ 2677656 h 2677656"/>
              <a:gd name="csX39" fmla="*/ 0 w 9030878"/>
              <a:gd name="csY39" fmla="*/ 2168901 h 2677656"/>
              <a:gd name="csX40" fmla="*/ 0 w 9030878"/>
              <a:gd name="csY40" fmla="*/ 1606594 h 2677656"/>
              <a:gd name="csX41" fmla="*/ 0 w 9030878"/>
              <a:gd name="csY41" fmla="*/ 1017509 h 2677656"/>
              <a:gd name="csX42" fmla="*/ 0 w 9030878"/>
              <a:gd name="csY42" fmla="*/ 508755 h 2677656"/>
              <a:gd name="csX43" fmla="*/ 0 w 9030878"/>
              <a:gd name="csY43" fmla="*/ 0 h 26776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9030878" h="2677656" fill="none" extrusionOk="0">
                <a:moveTo>
                  <a:pt x="0" y="0"/>
                </a:moveTo>
                <a:cubicBezTo>
                  <a:pt x="124246" y="-31482"/>
                  <a:pt x="192146" y="17880"/>
                  <a:pt x="383812" y="0"/>
                </a:cubicBezTo>
                <a:cubicBezTo>
                  <a:pt x="575478" y="-17880"/>
                  <a:pt x="673714" y="47065"/>
                  <a:pt x="857933" y="0"/>
                </a:cubicBezTo>
                <a:cubicBezTo>
                  <a:pt x="1042152" y="-47065"/>
                  <a:pt x="1109570" y="7355"/>
                  <a:pt x="1241746" y="0"/>
                </a:cubicBezTo>
                <a:cubicBezTo>
                  <a:pt x="1373922" y="-7355"/>
                  <a:pt x="1639638" y="14378"/>
                  <a:pt x="1896484" y="0"/>
                </a:cubicBezTo>
                <a:cubicBezTo>
                  <a:pt x="2153330" y="-14378"/>
                  <a:pt x="2409390" y="75588"/>
                  <a:pt x="2551223" y="0"/>
                </a:cubicBezTo>
                <a:cubicBezTo>
                  <a:pt x="2693056" y="-75588"/>
                  <a:pt x="2778974" y="33230"/>
                  <a:pt x="2844727" y="0"/>
                </a:cubicBezTo>
                <a:cubicBezTo>
                  <a:pt x="2910480" y="-33230"/>
                  <a:pt x="3101910" y="50111"/>
                  <a:pt x="3318848" y="0"/>
                </a:cubicBezTo>
                <a:cubicBezTo>
                  <a:pt x="3535786" y="-50111"/>
                  <a:pt x="3521808" y="7011"/>
                  <a:pt x="3702660" y="0"/>
                </a:cubicBezTo>
                <a:cubicBezTo>
                  <a:pt x="3883512" y="-7011"/>
                  <a:pt x="3975903" y="4837"/>
                  <a:pt x="4086472" y="0"/>
                </a:cubicBezTo>
                <a:cubicBezTo>
                  <a:pt x="4197041" y="-4837"/>
                  <a:pt x="4383262" y="40078"/>
                  <a:pt x="4560593" y="0"/>
                </a:cubicBezTo>
                <a:cubicBezTo>
                  <a:pt x="4737924" y="-40078"/>
                  <a:pt x="4915189" y="65288"/>
                  <a:pt x="5125023" y="0"/>
                </a:cubicBezTo>
                <a:cubicBezTo>
                  <a:pt x="5334857" y="-65288"/>
                  <a:pt x="5520073" y="55251"/>
                  <a:pt x="5779762" y="0"/>
                </a:cubicBezTo>
                <a:cubicBezTo>
                  <a:pt x="6039451" y="-55251"/>
                  <a:pt x="6293000" y="56040"/>
                  <a:pt x="6524809" y="0"/>
                </a:cubicBezTo>
                <a:cubicBezTo>
                  <a:pt x="6756618" y="-56040"/>
                  <a:pt x="6950899" y="76626"/>
                  <a:pt x="7179548" y="0"/>
                </a:cubicBezTo>
                <a:cubicBezTo>
                  <a:pt x="7408197" y="-76626"/>
                  <a:pt x="7404174" y="26063"/>
                  <a:pt x="7563360" y="0"/>
                </a:cubicBezTo>
                <a:cubicBezTo>
                  <a:pt x="7722546" y="-26063"/>
                  <a:pt x="7720078" y="24334"/>
                  <a:pt x="7856864" y="0"/>
                </a:cubicBezTo>
                <a:cubicBezTo>
                  <a:pt x="7993650" y="-24334"/>
                  <a:pt x="8339461" y="8390"/>
                  <a:pt x="8511603" y="0"/>
                </a:cubicBezTo>
                <a:cubicBezTo>
                  <a:pt x="8683745" y="-8390"/>
                  <a:pt x="8922865" y="35842"/>
                  <a:pt x="9030878" y="0"/>
                </a:cubicBezTo>
                <a:cubicBezTo>
                  <a:pt x="9081523" y="124767"/>
                  <a:pt x="8967313" y="364705"/>
                  <a:pt x="9030878" y="589084"/>
                </a:cubicBezTo>
                <a:cubicBezTo>
                  <a:pt x="9094443" y="813463"/>
                  <a:pt x="8979300" y="905174"/>
                  <a:pt x="9030878" y="1178169"/>
                </a:cubicBezTo>
                <a:cubicBezTo>
                  <a:pt x="9082456" y="1451164"/>
                  <a:pt x="9029490" y="1454551"/>
                  <a:pt x="9030878" y="1660147"/>
                </a:cubicBezTo>
                <a:cubicBezTo>
                  <a:pt x="9032266" y="1865743"/>
                  <a:pt x="8982102" y="2415311"/>
                  <a:pt x="9030878" y="2677656"/>
                </a:cubicBezTo>
                <a:cubicBezTo>
                  <a:pt x="8904100" y="2721239"/>
                  <a:pt x="8801249" y="2676131"/>
                  <a:pt x="8647066" y="2677656"/>
                </a:cubicBezTo>
                <a:cubicBezTo>
                  <a:pt x="8492883" y="2679181"/>
                  <a:pt x="8357001" y="2658665"/>
                  <a:pt x="8263253" y="2677656"/>
                </a:cubicBezTo>
                <a:cubicBezTo>
                  <a:pt x="8169505" y="2696647"/>
                  <a:pt x="8002080" y="2676815"/>
                  <a:pt x="7879441" y="2677656"/>
                </a:cubicBezTo>
                <a:cubicBezTo>
                  <a:pt x="7756802" y="2678497"/>
                  <a:pt x="7292648" y="2613925"/>
                  <a:pt x="7134394" y="2677656"/>
                </a:cubicBezTo>
                <a:cubicBezTo>
                  <a:pt x="6976140" y="2741387"/>
                  <a:pt x="6657153" y="2648812"/>
                  <a:pt x="6479655" y="2677656"/>
                </a:cubicBezTo>
                <a:cubicBezTo>
                  <a:pt x="6302157" y="2706500"/>
                  <a:pt x="5988988" y="2622417"/>
                  <a:pt x="5824916" y="2677656"/>
                </a:cubicBezTo>
                <a:cubicBezTo>
                  <a:pt x="5660844" y="2732895"/>
                  <a:pt x="5448083" y="2630298"/>
                  <a:pt x="5260486" y="2677656"/>
                </a:cubicBezTo>
                <a:cubicBezTo>
                  <a:pt x="5072889" y="2725014"/>
                  <a:pt x="4958281" y="2646277"/>
                  <a:pt x="4876674" y="2677656"/>
                </a:cubicBezTo>
                <a:cubicBezTo>
                  <a:pt x="4795067" y="2709035"/>
                  <a:pt x="4593579" y="2656032"/>
                  <a:pt x="4492862" y="2677656"/>
                </a:cubicBezTo>
                <a:cubicBezTo>
                  <a:pt x="4392145" y="2699280"/>
                  <a:pt x="3967476" y="2631061"/>
                  <a:pt x="3747814" y="2677656"/>
                </a:cubicBezTo>
                <a:cubicBezTo>
                  <a:pt x="3528152" y="2724251"/>
                  <a:pt x="3359377" y="2645161"/>
                  <a:pt x="3183384" y="2677656"/>
                </a:cubicBezTo>
                <a:cubicBezTo>
                  <a:pt x="3007391" y="2710151"/>
                  <a:pt x="2785810" y="2604748"/>
                  <a:pt x="2438337" y="2677656"/>
                </a:cubicBezTo>
                <a:cubicBezTo>
                  <a:pt x="2090864" y="2750564"/>
                  <a:pt x="2272072" y="2651747"/>
                  <a:pt x="2144834" y="2677656"/>
                </a:cubicBezTo>
                <a:cubicBezTo>
                  <a:pt x="2017596" y="2703565"/>
                  <a:pt x="1623647" y="2604586"/>
                  <a:pt x="1490095" y="2677656"/>
                </a:cubicBezTo>
                <a:cubicBezTo>
                  <a:pt x="1356543" y="2750726"/>
                  <a:pt x="948031" y="2620065"/>
                  <a:pt x="745047" y="2677656"/>
                </a:cubicBezTo>
                <a:cubicBezTo>
                  <a:pt x="542063" y="2735247"/>
                  <a:pt x="222338" y="2666510"/>
                  <a:pt x="0" y="2677656"/>
                </a:cubicBezTo>
                <a:cubicBezTo>
                  <a:pt x="-55076" y="2562175"/>
                  <a:pt x="1278" y="2314842"/>
                  <a:pt x="0" y="2168901"/>
                </a:cubicBezTo>
                <a:cubicBezTo>
                  <a:pt x="-1278" y="2022960"/>
                  <a:pt x="39774" y="1746455"/>
                  <a:pt x="0" y="1606594"/>
                </a:cubicBezTo>
                <a:cubicBezTo>
                  <a:pt x="-39774" y="1466733"/>
                  <a:pt x="51779" y="1234606"/>
                  <a:pt x="0" y="1017509"/>
                </a:cubicBezTo>
                <a:cubicBezTo>
                  <a:pt x="-51779" y="800413"/>
                  <a:pt x="51826" y="619494"/>
                  <a:pt x="0" y="508755"/>
                </a:cubicBezTo>
                <a:cubicBezTo>
                  <a:pt x="-51826" y="398016"/>
                  <a:pt x="421" y="190664"/>
                  <a:pt x="0" y="0"/>
                </a:cubicBezTo>
                <a:close/>
              </a:path>
              <a:path w="9030878" h="2677656" stroke="0" extrusionOk="0">
                <a:moveTo>
                  <a:pt x="0" y="0"/>
                </a:moveTo>
                <a:cubicBezTo>
                  <a:pt x="140633" y="-52275"/>
                  <a:pt x="410213" y="47225"/>
                  <a:pt x="654739" y="0"/>
                </a:cubicBezTo>
                <a:cubicBezTo>
                  <a:pt x="899265" y="-47225"/>
                  <a:pt x="953403" y="12485"/>
                  <a:pt x="1219169" y="0"/>
                </a:cubicBezTo>
                <a:cubicBezTo>
                  <a:pt x="1484935" y="-12485"/>
                  <a:pt x="1530868" y="21825"/>
                  <a:pt x="1693290" y="0"/>
                </a:cubicBezTo>
                <a:cubicBezTo>
                  <a:pt x="1855712" y="-21825"/>
                  <a:pt x="1904113" y="800"/>
                  <a:pt x="1986793" y="0"/>
                </a:cubicBezTo>
                <a:cubicBezTo>
                  <a:pt x="2069473" y="-800"/>
                  <a:pt x="2576129" y="14853"/>
                  <a:pt x="2731841" y="0"/>
                </a:cubicBezTo>
                <a:cubicBezTo>
                  <a:pt x="2887553" y="-14853"/>
                  <a:pt x="2930870" y="34099"/>
                  <a:pt x="3025344" y="0"/>
                </a:cubicBezTo>
                <a:cubicBezTo>
                  <a:pt x="3119818" y="-34099"/>
                  <a:pt x="3366652" y="53270"/>
                  <a:pt x="3499465" y="0"/>
                </a:cubicBezTo>
                <a:cubicBezTo>
                  <a:pt x="3632278" y="-53270"/>
                  <a:pt x="3896410" y="55669"/>
                  <a:pt x="4154204" y="0"/>
                </a:cubicBezTo>
                <a:cubicBezTo>
                  <a:pt x="4411998" y="-55669"/>
                  <a:pt x="4632669" y="19560"/>
                  <a:pt x="4808943" y="0"/>
                </a:cubicBezTo>
                <a:cubicBezTo>
                  <a:pt x="4985217" y="-19560"/>
                  <a:pt x="4982986" y="20701"/>
                  <a:pt x="5102446" y="0"/>
                </a:cubicBezTo>
                <a:cubicBezTo>
                  <a:pt x="5221906" y="-20701"/>
                  <a:pt x="5425209" y="33536"/>
                  <a:pt x="5666876" y="0"/>
                </a:cubicBezTo>
                <a:cubicBezTo>
                  <a:pt x="5908543" y="-33536"/>
                  <a:pt x="6162345" y="3563"/>
                  <a:pt x="6411923" y="0"/>
                </a:cubicBezTo>
                <a:cubicBezTo>
                  <a:pt x="6661501" y="-3563"/>
                  <a:pt x="6633873" y="45230"/>
                  <a:pt x="6795736" y="0"/>
                </a:cubicBezTo>
                <a:cubicBezTo>
                  <a:pt x="6957599" y="-45230"/>
                  <a:pt x="7164416" y="75979"/>
                  <a:pt x="7450474" y="0"/>
                </a:cubicBezTo>
                <a:cubicBezTo>
                  <a:pt x="7736532" y="-75979"/>
                  <a:pt x="7724224" y="9781"/>
                  <a:pt x="7834287" y="0"/>
                </a:cubicBezTo>
                <a:cubicBezTo>
                  <a:pt x="7944350" y="-9781"/>
                  <a:pt x="8199415" y="66356"/>
                  <a:pt x="8489025" y="0"/>
                </a:cubicBezTo>
                <a:cubicBezTo>
                  <a:pt x="8778635" y="-66356"/>
                  <a:pt x="8838827" y="46090"/>
                  <a:pt x="9030878" y="0"/>
                </a:cubicBezTo>
                <a:cubicBezTo>
                  <a:pt x="9083785" y="175408"/>
                  <a:pt x="9010099" y="352625"/>
                  <a:pt x="9030878" y="481978"/>
                </a:cubicBezTo>
                <a:cubicBezTo>
                  <a:pt x="9051657" y="611331"/>
                  <a:pt x="8965828" y="929341"/>
                  <a:pt x="9030878" y="1071062"/>
                </a:cubicBezTo>
                <a:cubicBezTo>
                  <a:pt x="9095928" y="1212783"/>
                  <a:pt x="8989717" y="1492862"/>
                  <a:pt x="9030878" y="1633370"/>
                </a:cubicBezTo>
                <a:cubicBezTo>
                  <a:pt x="9072039" y="1773878"/>
                  <a:pt x="8973411" y="2016954"/>
                  <a:pt x="9030878" y="2115348"/>
                </a:cubicBezTo>
                <a:cubicBezTo>
                  <a:pt x="9088345" y="2213742"/>
                  <a:pt x="8971633" y="2470074"/>
                  <a:pt x="9030878" y="2677656"/>
                </a:cubicBezTo>
                <a:cubicBezTo>
                  <a:pt x="8911271" y="2703192"/>
                  <a:pt x="8845886" y="2666273"/>
                  <a:pt x="8737374" y="2677656"/>
                </a:cubicBezTo>
                <a:cubicBezTo>
                  <a:pt x="8628862" y="2689039"/>
                  <a:pt x="8519409" y="2673572"/>
                  <a:pt x="8443871" y="2677656"/>
                </a:cubicBezTo>
                <a:cubicBezTo>
                  <a:pt x="8368333" y="2681740"/>
                  <a:pt x="7959884" y="2616342"/>
                  <a:pt x="7698823" y="2677656"/>
                </a:cubicBezTo>
                <a:cubicBezTo>
                  <a:pt x="7437762" y="2738970"/>
                  <a:pt x="7428003" y="2649589"/>
                  <a:pt x="7315011" y="2677656"/>
                </a:cubicBezTo>
                <a:cubicBezTo>
                  <a:pt x="7202019" y="2705723"/>
                  <a:pt x="6991010" y="2623313"/>
                  <a:pt x="6750581" y="2677656"/>
                </a:cubicBezTo>
                <a:cubicBezTo>
                  <a:pt x="6510152" y="2731999"/>
                  <a:pt x="6449718" y="2640367"/>
                  <a:pt x="6366769" y="2677656"/>
                </a:cubicBezTo>
                <a:cubicBezTo>
                  <a:pt x="6283820" y="2714945"/>
                  <a:pt x="6001802" y="2630408"/>
                  <a:pt x="5802339" y="2677656"/>
                </a:cubicBezTo>
                <a:cubicBezTo>
                  <a:pt x="5602876" y="2724904"/>
                  <a:pt x="5384844" y="2658899"/>
                  <a:pt x="5057292" y="2677656"/>
                </a:cubicBezTo>
                <a:cubicBezTo>
                  <a:pt x="4729740" y="2696413"/>
                  <a:pt x="4608750" y="2675319"/>
                  <a:pt x="4312244" y="2677656"/>
                </a:cubicBezTo>
                <a:cubicBezTo>
                  <a:pt x="4015738" y="2679993"/>
                  <a:pt x="3982202" y="2641873"/>
                  <a:pt x="3657506" y="2677656"/>
                </a:cubicBezTo>
                <a:cubicBezTo>
                  <a:pt x="3332810" y="2713439"/>
                  <a:pt x="3331256" y="2657409"/>
                  <a:pt x="3183384" y="2677656"/>
                </a:cubicBezTo>
                <a:cubicBezTo>
                  <a:pt x="3035512" y="2697903"/>
                  <a:pt x="2882808" y="2659408"/>
                  <a:pt x="2799572" y="2677656"/>
                </a:cubicBezTo>
                <a:cubicBezTo>
                  <a:pt x="2716336" y="2695904"/>
                  <a:pt x="2262308" y="2593357"/>
                  <a:pt x="2054525" y="2677656"/>
                </a:cubicBezTo>
                <a:cubicBezTo>
                  <a:pt x="1846742" y="2761955"/>
                  <a:pt x="1830111" y="2677549"/>
                  <a:pt x="1761021" y="2677656"/>
                </a:cubicBezTo>
                <a:cubicBezTo>
                  <a:pt x="1691931" y="2677763"/>
                  <a:pt x="1421657" y="2646542"/>
                  <a:pt x="1286900" y="2677656"/>
                </a:cubicBezTo>
                <a:cubicBezTo>
                  <a:pt x="1152143" y="2708770"/>
                  <a:pt x="987741" y="2638429"/>
                  <a:pt x="903088" y="2677656"/>
                </a:cubicBezTo>
                <a:cubicBezTo>
                  <a:pt x="818435" y="2716883"/>
                  <a:pt x="617187" y="2666294"/>
                  <a:pt x="519275" y="2677656"/>
                </a:cubicBezTo>
                <a:cubicBezTo>
                  <a:pt x="421363" y="2689018"/>
                  <a:pt x="163753" y="2668088"/>
                  <a:pt x="0" y="2677656"/>
                </a:cubicBezTo>
                <a:cubicBezTo>
                  <a:pt x="-39186" y="2484362"/>
                  <a:pt x="23635" y="2401230"/>
                  <a:pt x="0" y="2222454"/>
                </a:cubicBezTo>
                <a:cubicBezTo>
                  <a:pt x="-23635" y="2043678"/>
                  <a:pt x="1015" y="1803059"/>
                  <a:pt x="0" y="1686923"/>
                </a:cubicBezTo>
                <a:cubicBezTo>
                  <a:pt x="-1015" y="1570787"/>
                  <a:pt x="20489" y="1404522"/>
                  <a:pt x="0" y="1231722"/>
                </a:cubicBezTo>
                <a:cubicBezTo>
                  <a:pt x="-20489" y="1058922"/>
                  <a:pt x="12306" y="793395"/>
                  <a:pt x="0" y="669414"/>
                </a:cubicBezTo>
                <a:cubicBezTo>
                  <a:pt x="-12306" y="545433"/>
                  <a:pt x="29021" y="273635"/>
                  <a:pt x="0" y="0"/>
                </a:cubicBezTo>
                <a:close/>
              </a:path>
            </a:pathLst>
          </a:custGeom>
          <a:solidFill>
            <a:srgbClr val="DEC8EE"/>
          </a:solidFill>
          <a:ln>
            <a:solidFill>
              <a:schemeClr val="tx1"/>
            </a:solidFill>
            <a:extLst>
              <a:ext uri="{C807C97D-BFC1-408E-A445-0C87EB9F89A2}">
                <ask:lineSketchStyleProps xmlns:ask="http://schemas.microsoft.com/office/drawing/2018/sketchyshapes" sd="745319396">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5:</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Một vòng dây dẫn phẳng có diện tích S = 160 cm</a:t>
            </a:r>
            <a:r>
              <a:rPr lang="en-US" sz="2800" baseline="30000">
                <a:latin typeface="Palatino Linotype" panose="02040502050505030304" pitchFamily="18" charset="0"/>
              </a:rPr>
              <a:t>3</a:t>
            </a:r>
            <a:r>
              <a:rPr lang="en-US" sz="2800">
                <a:latin typeface="Palatino Linotype" panose="02040502050505030304" pitchFamily="18" charset="0"/>
              </a:rPr>
              <a:t> được đặt vuông góc với cảm ứng từ trong một từ trường đồng nhất nhưng có độ lớn tăng đều với tốc độ 0,020 T/s (Hình 3.3). Biết tổng điện trở của mạch là 5,0 </a:t>
            </a:r>
            <a:r>
              <a:rPr lang="en-US" sz="2800">
                <a:latin typeface="Palatino Linotype" panose="02040502050505030304" pitchFamily="18" charset="0"/>
                <a:sym typeface="Symbol" panose="05050102010706020507" pitchFamily="18" charset="2"/>
              </a:rPr>
              <a:t>.</a:t>
            </a:r>
            <a:r>
              <a:rPr lang="en-US" sz="2800">
                <a:latin typeface="Palatino Linotype" panose="02040502050505030304" pitchFamily="18" charset="0"/>
              </a:rPr>
              <a:t> Cường độ của dòng điện cảm ứng trong vòng dây là bao nhiêu µA?</a:t>
            </a:r>
            <a:endParaRPr lang="vi-VN" sz="2800">
              <a:latin typeface="Palatino Linotype" panose="02040502050505030304" pitchFamily="18" charset="0"/>
            </a:endParaRPr>
          </a:p>
        </p:txBody>
      </p:sp>
      <p:pic>
        <p:nvPicPr>
          <p:cNvPr id="13" name="Picture 12" descr="n252 Fb Thu Huong Pham">
            <a:extLst>
              <a:ext uri="{FF2B5EF4-FFF2-40B4-BE49-F238E27FC236}">
                <a16:creationId xmlns:a16="http://schemas.microsoft.com/office/drawing/2014/main" id="{E599300E-25D7-97D7-C5A3-50B20F84D7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0516" y="0"/>
            <a:ext cx="2663263" cy="2691767"/>
          </a:xfrm>
          <a:prstGeom prst="rect">
            <a:avLst/>
          </a:prstGeom>
        </p:spPr>
      </p:pic>
      <p:sp>
        <p:nvSpPr>
          <p:cNvPr id="14" name="TextBox 13" descr="n252 Fb Thu Huong Pham">
            <a:extLst>
              <a:ext uri="{FF2B5EF4-FFF2-40B4-BE49-F238E27FC236}">
                <a16:creationId xmlns:a16="http://schemas.microsoft.com/office/drawing/2014/main" id="{FC1C0171-AF00-D62A-2FF8-FE29AE9C2665}"/>
              </a:ext>
            </a:extLst>
          </p:cNvPr>
          <p:cNvSpPr txBox="1"/>
          <p:nvPr/>
        </p:nvSpPr>
        <p:spPr>
          <a:xfrm>
            <a:off x="1451728" y="3092942"/>
            <a:ext cx="10740272" cy="1384995"/>
          </a:xfrm>
          <a:prstGeom prst="rect">
            <a:avLst/>
          </a:prstGeom>
          <a:noFill/>
        </p:spPr>
        <p:txBody>
          <a:bodyPr wrap="square">
            <a:spAutoFit/>
          </a:bodyPr>
          <a:lstStyle/>
          <a:p>
            <a:pPr algn="just"/>
            <a:r>
              <a:rPr lang="en-US" sz="2800" b="1">
                <a:solidFill>
                  <a:srgbClr val="FF0000"/>
                </a:solidFill>
                <a:latin typeface="Palatino Linotype" panose="02040502050505030304" pitchFamily="18" charset="0"/>
              </a:rPr>
              <a:t>Đáp án: </a:t>
            </a:r>
            <a:r>
              <a:rPr lang="en-US" sz="2800">
                <a:solidFill>
                  <a:srgbClr val="000066"/>
                </a:solidFill>
                <a:latin typeface="Palatino Linotype" panose="02040502050505030304" pitchFamily="18" charset="0"/>
              </a:rPr>
              <a:t>Theo đề bài, diện tích vòng dây không đổi, từ thông biến thiên là do cảm ứng từ biến thiên. Sử dụng công thức (3.4), độ lớn của suất điện động cảm ứng là</a:t>
            </a:r>
            <a:endParaRPr lang="vi-VN" sz="2800">
              <a:solidFill>
                <a:srgbClr val="000066"/>
              </a:solidFill>
              <a:latin typeface="Palatino Linotype" panose="02040502050505030304" pitchFamily="18" charset="0"/>
            </a:endParaRPr>
          </a:p>
        </p:txBody>
      </p:sp>
      <p:graphicFrame>
        <p:nvGraphicFramePr>
          <p:cNvPr id="16" name="Object 15" descr="n252 Fb Thu Huong Pham">
            <a:extLst>
              <a:ext uri="{FF2B5EF4-FFF2-40B4-BE49-F238E27FC236}">
                <a16:creationId xmlns:a16="http://schemas.microsoft.com/office/drawing/2014/main" id="{E73F7C50-7A40-E5CF-E747-E6648FB14737}"/>
              </a:ext>
            </a:extLst>
          </p:cNvPr>
          <p:cNvGraphicFramePr>
            <a:graphicFrameLocks noChangeAspect="1"/>
          </p:cNvGraphicFramePr>
          <p:nvPr>
            <p:extLst>
              <p:ext uri="{D42A27DB-BD31-4B8C-83A1-F6EECF244321}">
                <p14:modId xmlns:p14="http://schemas.microsoft.com/office/powerpoint/2010/main" val="3748811183"/>
              </p:ext>
            </p:extLst>
          </p:nvPr>
        </p:nvGraphicFramePr>
        <p:xfrm>
          <a:off x="1704876" y="4382316"/>
          <a:ext cx="2507260" cy="966274"/>
        </p:xfrm>
        <a:graphic>
          <a:graphicData uri="http://schemas.openxmlformats.org/presentationml/2006/ole">
            <mc:AlternateContent xmlns:mc="http://schemas.openxmlformats.org/markup-compatibility/2006">
              <mc:Choice xmlns:v="urn:schemas-microsoft-com:vml" Requires="v">
                <p:oleObj name="Equation" r:id="rId9" imgW="1261220" imgH="486127" progId="Equation.DSMT4">
                  <p:embed/>
                </p:oleObj>
              </mc:Choice>
              <mc:Fallback>
                <p:oleObj name="Equation" r:id="rId9" imgW="1261220" imgH="486127" progId="Equation.DSMT4">
                  <p:embed/>
                  <p:pic>
                    <p:nvPicPr>
                      <p:cNvPr id="0" name=""/>
                      <p:cNvPicPr/>
                      <p:nvPr/>
                    </p:nvPicPr>
                    <p:blipFill>
                      <a:blip r:embed="rId10"/>
                      <a:stretch>
                        <a:fillRect/>
                      </a:stretch>
                    </p:blipFill>
                    <p:spPr>
                      <a:xfrm>
                        <a:off x="1704876" y="4382316"/>
                        <a:ext cx="2507260" cy="966274"/>
                      </a:xfrm>
                      <a:prstGeom prst="rect">
                        <a:avLst/>
                      </a:prstGeom>
                    </p:spPr>
                  </p:pic>
                </p:oleObj>
              </mc:Fallback>
            </mc:AlternateContent>
          </a:graphicData>
        </a:graphic>
      </p:graphicFrame>
      <p:graphicFrame>
        <p:nvGraphicFramePr>
          <p:cNvPr id="17" name="Object 16" descr="n252 Fb Thu Huong Pham">
            <a:extLst>
              <a:ext uri="{FF2B5EF4-FFF2-40B4-BE49-F238E27FC236}">
                <a16:creationId xmlns:a16="http://schemas.microsoft.com/office/drawing/2014/main" id="{544E0FA3-478A-9C3A-DF06-C064E070267A}"/>
              </a:ext>
            </a:extLst>
          </p:cNvPr>
          <p:cNvGraphicFramePr>
            <a:graphicFrameLocks noChangeAspect="1"/>
          </p:cNvGraphicFramePr>
          <p:nvPr>
            <p:extLst>
              <p:ext uri="{D42A27DB-BD31-4B8C-83A1-F6EECF244321}">
                <p14:modId xmlns:p14="http://schemas.microsoft.com/office/powerpoint/2010/main" val="955569228"/>
              </p:ext>
            </p:extLst>
          </p:nvPr>
        </p:nvGraphicFramePr>
        <p:xfrm>
          <a:off x="4465284" y="4539948"/>
          <a:ext cx="2601528" cy="573008"/>
        </p:xfrm>
        <a:graphic>
          <a:graphicData uri="http://schemas.openxmlformats.org/presentationml/2006/ole">
            <mc:AlternateContent xmlns:mc="http://schemas.openxmlformats.org/markup-compatibility/2006">
              <mc:Choice xmlns:v="urn:schemas-microsoft-com:vml" Requires="v">
                <p:oleObj name="Equation" r:id="rId11" imgW="977760" imgH="215640" progId="Equation.DSMT4">
                  <p:embed/>
                </p:oleObj>
              </mc:Choice>
              <mc:Fallback>
                <p:oleObj name="Equation" r:id="rId11" imgW="977760" imgH="215640" progId="Equation.DSMT4">
                  <p:embed/>
                  <p:pic>
                    <p:nvPicPr>
                      <p:cNvPr id="0" name=""/>
                      <p:cNvPicPr/>
                      <p:nvPr/>
                    </p:nvPicPr>
                    <p:blipFill>
                      <a:blip r:embed="rId12"/>
                      <a:stretch>
                        <a:fillRect/>
                      </a:stretch>
                    </p:blipFill>
                    <p:spPr>
                      <a:xfrm>
                        <a:off x="4465284" y="4539948"/>
                        <a:ext cx="2601528" cy="573008"/>
                      </a:xfrm>
                      <a:prstGeom prst="rect">
                        <a:avLst/>
                      </a:prstGeom>
                    </p:spPr>
                  </p:pic>
                </p:oleObj>
              </mc:Fallback>
            </mc:AlternateContent>
          </a:graphicData>
        </a:graphic>
      </p:graphicFrame>
      <p:sp>
        <p:nvSpPr>
          <p:cNvPr id="20" name="TextBox 19" descr="n252 Fb Thu Huong Pham">
            <a:extLst>
              <a:ext uri="{FF2B5EF4-FFF2-40B4-BE49-F238E27FC236}">
                <a16:creationId xmlns:a16="http://schemas.microsoft.com/office/drawing/2014/main" id="{15571720-E831-7D28-CDDF-161030CEED08}"/>
              </a:ext>
            </a:extLst>
          </p:cNvPr>
          <p:cNvSpPr txBox="1"/>
          <p:nvPr/>
        </p:nvSpPr>
        <p:spPr>
          <a:xfrm>
            <a:off x="1350391" y="5268423"/>
            <a:ext cx="6330098" cy="523220"/>
          </a:xfrm>
          <a:prstGeom prst="rect">
            <a:avLst/>
          </a:prstGeom>
          <a:noFill/>
        </p:spPr>
        <p:txBody>
          <a:bodyPr wrap="square">
            <a:spAutoFit/>
          </a:bodyPr>
          <a:lstStyle/>
          <a:p>
            <a:r>
              <a:rPr lang="en-US" sz="2800" kern="100">
                <a:solidFill>
                  <a:srgbClr val="000066"/>
                </a:solidFill>
                <a:effectLst/>
                <a:latin typeface="Palatino Linotype" panose="02040502050505030304" pitchFamily="18" charset="0"/>
                <a:ea typeface="Calibri" panose="020F0502020204030204" pitchFamily="34" charset="0"/>
              </a:rPr>
              <a:t>- Cường độ của dòng điện cảm ứng là </a:t>
            </a:r>
            <a:endParaRPr lang="vi-VN" sz="2800">
              <a:solidFill>
                <a:srgbClr val="000066"/>
              </a:solidFill>
              <a:latin typeface="Palatino Linotype" panose="02040502050505030304" pitchFamily="18" charset="0"/>
            </a:endParaRPr>
          </a:p>
        </p:txBody>
      </p:sp>
      <p:graphicFrame>
        <p:nvGraphicFramePr>
          <p:cNvPr id="21" name="Object 20" descr="n252 Fb Thu Huong Pham">
            <a:extLst>
              <a:ext uri="{FF2B5EF4-FFF2-40B4-BE49-F238E27FC236}">
                <a16:creationId xmlns:a16="http://schemas.microsoft.com/office/drawing/2014/main" id="{E6786894-299E-C580-76E9-848F94DB9AC4}"/>
              </a:ext>
            </a:extLst>
          </p:cNvPr>
          <p:cNvGraphicFramePr>
            <a:graphicFrameLocks noChangeAspect="1"/>
          </p:cNvGraphicFramePr>
          <p:nvPr>
            <p:extLst>
              <p:ext uri="{D42A27DB-BD31-4B8C-83A1-F6EECF244321}">
                <p14:modId xmlns:p14="http://schemas.microsoft.com/office/powerpoint/2010/main" val="1164171641"/>
              </p:ext>
            </p:extLst>
          </p:nvPr>
        </p:nvGraphicFramePr>
        <p:xfrm>
          <a:off x="7597671" y="4970173"/>
          <a:ext cx="1210933" cy="1010226"/>
        </p:xfrm>
        <a:graphic>
          <a:graphicData uri="http://schemas.openxmlformats.org/presentationml/2006/ole">
            <mc:AlternateContent xmlns:mc="http://schemas.openxmlformats.org/markup-compatibility/2006">
              <mc:Choice xmlns:v="urn:schemas-microsoft-com:vml" Requires="v">
                <p:oleObj name="Equation" r:id="rId13" imgW="457200" imgH="380880" progId="Equation.DSMT4">
                  <p:embed/>
                </p:oleObj>
              </mc:Choice>
              <mc:Fallback>
                <p:oleObj name="Equation" r:id="rId13" imgW="457200" imgH="380880" progId="Equation.DSMT4">
                  <p:embed/>
                  <p:pic>
                    <p:nvPicPr>
                      <p:cNvPr id="0" name=""/>
                      <p:cNvPicPr/>
                      <p:nvPr/>
                    </p:nvPicPr>
                    <p:blipFill>
                      <a:blip r:embed="rId14"/>
                      <a:stretch>
                        <a:fillRect/>
                      </a:stretch>
                    </p:blipFill>
                    <p:spPr>
                      <a:xfrm>
                        <a:off x="7597671" y="4970173"/>
                        <a:ext cx="1210933" cy="1010226"/>
                      </a:xfrm>
                      <a:prstGeom prst="rect">
                        <a:avLst/>
                      </a:prstGeom>
                    </p:spPr>
                  </p:pic>
                </p:oleObj>
              </mc:Fallback>
            </mc:AlternateContent>
          </a:graphicData>
        </a:graphic>
      </p:graphicFrame>
      <p:graphicFrame>
        <p:nvGraphicFramePr>
          <p:cNvPr id="22" name="Object 21" descr="n252 Fb Thu Huong Pham">
            <a:extLst>
              <a:ext uri="{FF2B5EF4-FFF2-40B4-BE49-F238E27FC236}">
                <a16:creationId xmlns:a16="http://schemas.microsoft.com/office/drawing/2014/main" id="{326A1F92-1627-71A3-40C8-E2506F6836B3}"/>
              </a:ext>
            </a:extLst>
          </p:cNvPr>
          <p:cNvGraphicFramePr>
            <a:graphicFrameLocks noChangeAspect="1"/>
          </p:cNvGraphicFramePr>
          <p:nvPr>
            <p:extLst>
              <p:ext uri="{D42A27DB-BD31-4B8C-83A1-F6EECF244321}">
                <p14:modId xmlns:p14="http://schemas.microsoft.com/office/powerpoint/2010/main" val="147509839"/>
              </p:ext>
            </p:extLst>
          </p:nvPr>
        </p:nvGraphicFramePr>
        <p:xfrm>
          <a:off x="9139095" y="5146952"/>
          <a:ext cx="2135363" cy="550607"/>
        </p:xfrm>
        <a:graphic>
          <a:graphicData uri="http://schemas.openxmlformats.org/presentationml/2006/ole">
            <mc:AlternateContent xmlns:mc="http://schemas.openxmlformats.org/markup-compatibility/2006">
              <mc:Choice xmlns:v="urn:schemas-microsoft-com:vml" Requires="v">
                <p:oleObj name="Equation" r:id="rId15" imgW="787320" imgH="203040" progId="Equation.DSMT4">
                  <p:embed/>
                </p:oleObj>
              </mc:Choice>
              <mc:Fallback>
                <p:oleObj name="Equation" r:id="rId15" imgW="787320" imgH="203040" progId="Equation.DSMT4">
                  <p:embed/>
                  <p:pic>
                    <p:nvPicPr>
                      <p:cNvPr id="0" name=""/>
                      <p:cNvPicPr/>
                      <p:nvPr/>
                    </p:nvPicPr>
                    <p:blipFill>
                      <a:blip r:embed="rId16"/>
                      <a:stretch>
                        <a:fillRect/>
                      </a:stretch>
                    </p:blipFill>
                    <p:spPr>
                      <a:xfrm>
                        <a:off x="9139095" y="5146952"/>
                        <a:ext cx="2135363" cy="550607"/>
                      </a:xfrm>
                      <a:prstGeom prst="rect">
                        <a:avLst/>
                      </a:prstGeom>
                    </p:spPr>
                  </p:pic>
                </p:oleObj>
              </mc:Fallback>
            </mc:AlternateContent>
          </a:graphicData>
        </a:graphic>
      </p:graphicFrame>
      <p:graphicFrame>
        <p:nvGraphicFramePr>
          <p:cNvPr id="25" name="Table 24" descr="n252 Fb Thu Huong Pham">
            <a:extLst>
              <a:ext uri="{FF2B5EF4-FFF2-40B4-BE49-F238E27FC236}">
                <a16:creationId xmlns:a16="http://schemas.microsoft.com/office/drawing/2014/main" id="{8A421FD6-68EB-1783-53F7-20C176E3D40D}"/>
              </a:ext>
            </a:extLst>
          </p:cNvPr>
          <p:cNvGraphicFramePr>
            <a:graphicFrameLocks noGrp="1"/>
          </p:cNvGraphicFramePr>
          <p:nvPr>
            <p:extLst>
              <p:ext uri="{D42A27DB-BD31-4B8C-83A1-F6EECF244321}">
                <p14:modId xmlns:p14="http://schemas.microsoft.com/office/powerpoint/2010/main" val="615569257"/>
              </p:ext>
            </p:extLst>
          </p:nvPr>
        </p:nvGraphicFramePr>
        <p:xfrm>
          <a:off x="1451727" y="6107786"/>
          <a:ext cx="4842830" cy="518160"/>
        </p:xfrm>
        <a:graphic>
          <a:graphicData uri="http://schemas.openxmlformats.org/drawingml/2006/table">
            <a:tbl>
              <a:tblPr firstRow="1" bandRow="1">
                <a:tableStyleId>{5C22544A-7EE6-4342-B048-85BDC9FD1C3A}</a:tableStyleId>
              </a:tblPr>
              <a:tblGrid>
                <a:gridCol w="1901892">
                  <a:extLst>
                    <a:ext uri="{9D8B030D-6E8A-4147-A177-3AD203B41FA5}">
                      <a16:colId xmlns:a16="http://schemas.microsoft.com/office/drawing/2014/main" val="4219696217"/>
                    </a:ext>
                  </a:extLst>
                </a:gridCol>
                <a:gridCol w="791126">
                  <a:extLst>
                    <a:ext uri="{9D8B030D-6E8A-4147-A177-3AD203B41FA5}">
                      <a16:colId xmlns:a16="http://schemas.microsoft.com/office/drawing/2014/main" val="2133576858"/>
                    </a:ext>
                  </a:extLst>
                </a:gridCol>
                <a:gridCol w="700391">
                  <a:extLst>
                    <a:ext uri="{9D8B030D-6E8A-4147-A177-3AD203B41FA5}">
                      <a16:colId xmlns:a16="http://schemas.microsoft.com/office/drawing/2014/main" val="430613638"/>
                    </a:ext>
                  </a:extLst>
                </a:gridCol>
                <a:gridCol w="719847">
                  <a:extLst>
                    <a:ext uri="{9D8B030D-6E8A-4147-A177-3AD203B41FA5}">
                      <a16:colId xmlns:a16="http://schemas.microsoft.com/office/drawing/2014/main" val="743025463"/>
                    </a:ext>
                  </a:extLst>
                </a:gridCol>
                <a:gridCol w="729574">
                  <a:extLst>
                    <a:ext uri="{9D8B030D-6E8A-4147-A177-3AD203B41FA5}">
                      <a16:colId xmlns:a16="http://schemas.microsoft.com/office/drawing/2014/main" val="48476424"/>
                    </a:ext>
                  </a:extLst>
                </a:gridCol>
              </a:tblGrid>
              <a:tr h="370840">
                <a:tc>
                  <a:txBody>
                    <a:bodyPr/>
                    <a:lstStyle/>
                    <a:p>
                      <a:pPr algn="r">
                        <a:tabLst>
                          <a:tab pos="973138" algn="l"/>
                        </a:tabLst>
                      </a:pPr>
                      <a:r>
                        <a:rPr lang="en-US" sz="2800">
                          <a:latin typeface="Palatino Linotype" panose="02040502050505030304" pitchFamily="18" charset="0"/>
                        </a:rPr>
                        <a:t>Đáp án:</a:t>
                      </a:r>
                      <a:endParaRPr lang="vi-VN" sz="2800">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6</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4</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endParaRPr lang="vi-VN" sz="2800">
                        <a:solidFill>
                          <a:srgbClr val="FFFF00"/>
                        </a:solidFill>
                        <a:latin typeface="Palatino Linotype" panose="02040502050505030304" pitchFamily="18" charset="0"/>
                      </a:endParaRPr>
                    </a:p>
                  </a:txBody>
                  <a:tcPr>
                    <a:solidFill>
                      <a:srgbClr val="00B050"/>
                    </a:solidFill>
                  </a:tcPr>
                </a:tc>
                <a:extLst>
                  <a:ext uri="{0D108BD9-81ED-4DB2-BD59-A6C34878D82A}">
                    <a16:rowId xmlns:a16="http://schemas.microsoft.com/office/drawing/2014/main" val="1358006629"/>
                  </a:ext>
                </a:extLst>
              </a:tr>
            </a:tbl>
          </a:graphicData>
        </a:graphic>
      </p:graphicFrame>
    </p:spTree>
    <p:extLst>
      <p:ext uri="{BB962C8B-B14F-4D97-AF65-F5344CB8AC3E}">
        <p14:creationId xmlns:p14="http://schemas.microsoft.com/office/powerpoint/2010/main" val="3329763498"/>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50" fill="hold"/>
                                        <p:tgtEl>
                                          <p:spTgt spid="25"/>
                                        </p:tgtEl>
                                        <p:attrNameLst>
                                          <p:attrName>ppt_x</p:attrName>
                                        </p:attrNameLst>
                                      </p:cBhvr>
                                      <p:tavLst>
                                        <p:tav tm="0">
                                          <p:val>
                                            <p:strVal val="#ppt_x"/>
                                          </p:val>
                                        </p:tav>
                                        <p:tav tm="100000">
                                          <p:val>
                                            <p:strVal val="#ppt_x"/>
                                          </p:val>
                                        </p:tav>
                                      </p:tavLst>
                                    </p:anim>
                                    <p:anim calcmode="lin" valueType="num">
                                      <p:cBhvr additive="base">
                                        <p:cTn id="43" dur="2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252 Fb Thu Huong Pham">
            <a:extLst>
              <a:ext uri="{FF2B5EF4-FFF2-40B4-BE49-F238E27FC236}">
                <a16:creationId xmlns:a16="http://schemas.microsoft.com/office/drawing/2014/main" id="{3FB481B4-0D43-7B08-9BC5-74698E8E83B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n252 Fb Thu Huong Pham">
            <a:extLst>
              <a:ext uri="{FF2B5EF4-FFF2-40B4-BE49-F238E27FC236}">
                <a16:creationId xmlns:a16="http://schemas.microsoft.com/office/drawing/2014/main" id="{422308CB-2DB7-1A31-06B1-4C79869E5996}"/>
              </a:ext>
            </a:extLst>
          </p:cNvPr>
          <p:cNvSpPr/>
          <p:nvPr/>
        </p:nvSpPr>
        <p:spPr>
          <a:xfrm>
            <a:off x="3442292" y="2885806"/>
            <a:ext cx="5761344" cy="738664"/>
          </a:xfrm>
          <a:custGeom>
            <a:avLst/>
            <a:gdLst>
              <a:gd name="csX0" fmla="*/ 0 w 5761344"/>
              <a:gd name="csY0" fmla="*/ 0 h 738664"/>
              <a:gd name="csX1" fmla="*/ 403294 w 5761344"/>
              <a:gd name="csY1" fmla="*/ 0 h 738664"/>
              <a:gd name="csX2" fmla="*/ 1094655 w 5761344"/>
              <a:gd name="csY2" fmla="*/ 0 h 738664"/>
              <a:gd name="csX3" fmla="*/ 1613176 w 5761344"/>
              <a:gd name="csY3" fmla="*/ 0 h 738664"/>
              <a:gd name="csX4" fmla="*/ 2246924 w 5761344"/>
              <a:gd name="csY4" fmla="*/ 0 h 738664"/>
              <a:gd name="csX5" fmla="*/ 2765445 w 5761344"/>
              <a:gd name="csY5" fmla="*/ 0 h 738664"/>
              <a:gd name="csX6" fmla="*/ 3283966 w 5761344"/>
              <a:gd name="csY6" fmla="*/ 0 h 738664"/>
              <a:gd name="csX7" fmla="*/ 3975327 w 5761344"/>
              <a:gd name="csY7" fmla="*/ 0 h 738664"/>
              <a:gd name="csX8" fmla="*/ 4666689 w 5761344"/>
              <a:gd name="csY8" fmla="*/ 0 h 738664"/>
              <a:gd name="csX9" fmla="*/ 5127596 w 5761344"/>
              <a:gd name="csY9" fmla="*/ 0 h 738664"/>
              <a:gd name="csX10" fmla="*/ 5761344 w 5761344"/>
              <a:gd name="csY10" fmla="*/ 0 h 738664"/>
              <a:gd name="csX11" fmla="*/ 5761344 w 5761344"/>
              <a:gd name="csY11" fmla="*/ 347172 h 738664"/>
              <a:gd name="csX12" fmla="*/ 5761344 w 5761344"/>
              <a:gd name="csY12" fmla="*/ 738664 h 738664"/>
              <a:gd name="csX13" fmla="*/ 5185210 w 5761344"/>
              <a:gd name="csY13" fmla="*/ 738664 h 738664"/>
              <a:gd name="csX14" fmla="*/ 4724302 w 5761344"/>
              <a:gd name="csY14" fmla="*/ 738664 h 738664"/>
              <a:gd name="csX15" fmla="*/ 4263395 w 5761344"/>
              <a:gd name="csY15" fmla="*/ 738664 h 738664"/>
              <a:gd name="csX16" fmla="*/ 3629647 w 5761344"/>
              <a:gd name="csY16" fmla="*/ 738664 h 738664"/>
              <a:gd name="csX17" fmla="*/ 3168739 w 5761344"/>
              <a:gd name="csY17" fmla="*/ 738664 h 738664"/>
              <a:gd name="csX18" fmla="*/ 2592605 w 5761344"/>
              <a:gd name="csY18" fmla="*/ 738664 h 738664"/>
              <a:gd name="csX19" fmla="*/ 2189311 w 5761344"/>
              <a:gd name="csY19" fmla="*/ 738664 h 738664"/>
              <a:gd name="csX20" fmla="*/ 1497949 w 5761344"/>
              <a:gd name="csY20" fmla="*/ 738664 h 738664"/>
              <a:gd name="csX21" fmla="*/ 806588 w 5761344"/>
              <a:gd name="csY21" fmla="*/ 738664 h 738664"/>
              <a:gd name="csX22" fmla="*/ 0 w 5761344"/>
              <a:gd name="csY22" fmla="*/ 738664 h 738664"/>
              <a:gd name="csX23" fmla="*/ 0 w 5761344"/>
              <a:gd name="csY23" fmla="*/ 391492 h 738664"/>
              <a:gd name="csX24" fmla="*/ 0 w 5761344"/>
              <a:gd name="csY24"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61344" h="738664" fill="none" extrusionOk="0">
                <a:moveTo>
                  <a:pt x="0" y="0"/>
                </a:moveTo>
                <a:cubicBezTo>
                  <a:pt x="161123" y="-41411"/>
                  <a:pt x="248281" y="728"/>
                  <a:pt x="403294" y="0"/>
                </a:cubicBezTo>
                <a:cubicBezTo>
                  <a:pt x="558307" y="-728"/>
                  <a:pt x="791265" y="79038"/>
                  <a:pt x="1094655" y="0"/>
                </a:cubicBezTo>
                <a:cubicBezTo>
                  <a:pt x="1398045" y="-79038"/>
                  <a:pt x="1386918" y="48674"/>
                  <a:pt x="1613176" y="0"/>
                </a:cubicBezTo>
                <a:cubicBezTo>
                  <a:pt x="1839434" y="-48674"/>
                  <a:pt x="1986710" y="14748"/>
                  <a:pt x="2246924" y="0"/>
                </a:cubicBezTo>
                <a:cubicBezTo>
                  <a:pt x="2507138" y="-14748"/>
                  <a:pt x="2558186" y="41997"/>
                  <a:pt x="2765445" y="0"/>
                </a:cubicBezTo>
                <a:cubicBezTo>
                  <a:pt x="2972704" y="-41997"/>
                  <a:pt x="3119522" y="1136"/>
                  <a:pt x="3283966" y="0"/>
                </a:cubicBezTo>
                <a:cubicBezTo>
                  <a:pt x="3448410" y="-1136"/>
                  <a:pt x="3648379" y="67299"/>
                  <a:pt x="3975327" y="0"/>
                </a:cubicBezTo>
                <a:cubicBezTo>
                  <a:pt x="4302275" y="-67299"/>
                  <a:pt x="4330630" y="70219"/>
                  <a:pt x="4666689" y="0"/>
                </a:cubicBezTo>
                <a:cubicBezTo>
                  <a:pt x="5002748" y="-70219"/>
                  <a:pt x="4950544" y="40969"/>
                  <a:pt x="5127596" y="0"/>
                </a:cubicBezTo>
                <a:cubicBezTo>
                  <a:pt x="5304648" y="-40969"/>
                  <a:pt x="5470023" y="12662"/>
                  <a:pt x="5761344" y="0"/>
                </a:cubicBezTo>
                <a:cubicBezTo>
                  <a:pt x="5768383" y="105145"/>
                  <a:pt x="5749475" y="184637"/>
                  <a:pt x="5761344" y="347172"/>
                </a:cubicBezTo>
                <a:cubicBezTo>
                  <a:pt x="5773213" y="509707"/>
                  <a:pt x="5726001" y="560417"/>
                  <a:pt x="5761344" y="738664"/>
                </a:cubicBezTo>
                <a:cubicBezTo>
                  <a:pt x="5622803" y="756968"/>
                  <a:pt x="5323745" y="696640"/>
                  <a:pt x="5185210" y="738664"/>
                </a:cubicBezTo>
                <a:cubicBezTo>
                  <a:pt x="5046675" y="780688"/>
                  <a:pt x="4912880" y="723046"/>
                  <a:pt x="4724302" y="738664"/>
                </a:cubicBezTo>
                <a:cubicBezTo>
                  <a:pt x="4535724" y="754282"/>
                  <a:pt x="4384260" y="719107"/>
                  <a:pt x="4263395" y="738664"/>
                </a:cubicBezTo>
                <a:cubicBezTo>
                  <a:pt x="4142530" y="758221"/>
                  <a:pt x="3820882" y="720166"/>
                  <a:pt x="3629647" y="738664"/>
                </a:cubicBezTo>
                <a:cubicBezTo>
                  <a:pt x="3438412" y="757162"/>
                  <a:pt x="3364275" y="689007"/>
                  <a:pt x="3168739" y="738664"/>
                </a:cubicBezTo>
                <a:cubicBezTo>
                  <a:pt x="2973203" y="788321"/>
                  <a:pt x="2805790" y="694200"/>
                  <a:pt x="2592605" y="738664"/>
                </a:cubicBezTo>
                <a:cubicBezTo>
                  <a:pt x="2379420" y="783128"/>
                  <a:pt x="2338246" y="732552"/>
                  <a:pt x="2189311" y="738664"/>
                </a:cubicBezTo>
                <a:cubicBezTo>
                  <a:pt x="2040376" y="744776"/>
                  <a:pt x="1664698" y="668421"/>
                  <a:pt x="1497949" y="738664"/>
                </a:cubicBezTo>
                <a:cubicBezTo>
                  <a:pt x="1331200" y="808907"/>
                  <a:pt x="1082404" y="726746"/>
                  <a:pt x="806588" y="738664"/>
                </a:cubicBezTo>
                <a:cubicBezTo>
                  <a:pt x="530772" y="750582"/>
                  <a:pt x="195103" y="702841"/>
                  <a:pt x="0" y="738664"/>
                </a:cubicBezTo>
                <a:cubicBezTo>
                  <a:pt x="-23486" y="609881"/>
                  <a:pt x="14362" y="542663"/>
                  <a:pt x="0" y="391492"/>
                </a:cubicBezTo>
                <a:cubicBezTo>
                  <a:pt x="-14362" y="240321"/>
                  <a:pt x="13831" y="119967"/>
                  <a:pt x="0" y="0"/>
                </a:cubicBezTo>
                <a:close/>
              </a:path>
              <a:path w="5761344" h="738664" stroke="0" extrusionOk="0">
                <a:moveTo>
                  <a:pt x="0" y="0"/>
                </a:moveTo>
                <a:cubicBezTo>
                  <a:pt x="342667" y="-76525"/>
                  <a:pt x="520563" y="61896"/>
                  <a:pt x="691361" y="0"/>
                </a:cubicBezTo>
                <a:cubicBezTo>
                  <a:pt x="862159" y="-61896"/>
                  <a:pt x="1041355" y="9535"/>
                  <a:pt x="1267496" y="0"/>
                </a:cubicBezTo>
                <a:cubicBezTo>
                  <a:pt x="1493637" y="-9535"/>
                  <a:pt x="1778989" y="60623"/>
                  <a:pt x="1958857" y="0"/>
                </a:cubicBezTo>
                <a:cubicBezTo>
                  <a:pt x="2138725" y="-60623"/>
                  <a:pt x="2394737" y="22708"/>
                  <a:pt x="2650218" y="0"/>
                </a:cubicBezTo>
                <a:cubicBezTo>
                  <a:pt x="2905699" y="-22708"/>
                  <a:pt x="2958849" y="4617"/>
                  <a:pt x="3111126" y="0"/>
                </a:cubicBezTo>
                <a:cubicBezTo>
                  <a:pt x="3263403" y="-4617"/>
                  <a:pt x="3578124" y="11109"/>
                  <a:pt x="3744874" y="0"/>
                </a:cubicBezTo>
                <a:cubicBezTo>
                  <a:pt x="3911624" y="-11109"/>
                  <a:pt x="4163337" y="32019"/>
                  <a:pt x="4321008" y="0"/>
                </a:cubicBezTo>
                <a:cubicBezTo>
                  <a:pt x="4478679" y="-32019"/>
                  <a:pt x="4639142" y="45225"/>
                  <a:pt x="4724302" y="0"/>
                </a:cubicBezTo>
                <a:cubicBezTo>
                  <a:pt x="4809462" y="-45225"/>
                  <a:pt x="5521988" y="114630"/>
                  <a:pt x="5761344" y="0"/>
                </a:cubicBezTo>
                <a:cubicBezTo>
                  <a:pt x="5782718" y="169880"/>
                  <a:pt x="5733256" y="241333"/>
                  <a:pt x="5761344" y="347172"/>
                </a:cubicBezTo>
                <a:cubicBezTo>
                  <a:pt x="5789432" y="453011"/>
                  <a:pt x="5754501" y="622846"/>
                  <a:pt x="5761344" y="738664"/>
                </a:cubicBezTo>
                <a:cubicBezTo>
                  <a:pt x="5567025" y="776608"/>
                  <a:pt x="5469864" y="698362"/>
                  <a:pt x="5300436" y="738664"/>
                </a:cubicBezTo>
                <a:cubicBezTo>
                  <a:pt x="5131008" y="778966"/>
                  <a:pt x="4908739" y="703813"/>
                  <a:pt x="4609075" y="738664"/>
                </a:cubicBezTo>
                <a:cubicBezTo>
                  <a:pt x="4309411" y="773515"/>
                  <a:pt x="4322894" y="706808"/>
                  <a:pt x="4148168" y="738664"/>
                </a:cubicBezTo>
                <a:cubicBezTo>
                  <a:pt x="3973442" y="770520"/>
                  <a:pt x="3846680" y="709318"/>
                  <a:pt x="3629647" y="738664"/>
                </a:cubicBezTo>
                <a:cubicBezTo>
                  <a:pt x="3412614" y="768010"/>
                  <a:pt x="3311918" y="722363"/>
                  <a:pt x="3111126" y="738664"/>
                </a:cubicBezTo>
                <a:cubicBezTo>
                  <a:pt x="2910334" y="754965"/>
                  <a:pt x="2714645" y="670465"/>
                  <a:pt x="2534991" y="738664"/>
                </a:cubicBezTo>
                <a:cubicBezTo>
                  <a:pt x="2355337" y="806863"/>
                  <a:pt x="2247825" y="720895"/>
                  <a:pt x="2131697" y="738664"/>
                </a:cubicBezTo>
                <a:cubicBezTo>
                  <a:pt x="2015569" y="756433"/>
                  <a:pt x="1783322" y="715202"/>
                  <a:pt x="1555563" y="738664"/>
                </a:cubicBezTo>
                <a:cubicBezTo>
                  <a:pt x="1327804" y="762126"/>
                  <a:pt x="1209328" y="718770"/>
                  <a:pt x="1037042" y="738664"/>
                </a:cubicBezTo>
                <a:cubicBezTo>
                  <a:pt x="864756" y="758558"/>
                  <a:pt x="737650" y="677879"/>
                  <a:pt x="518521" y="738664"/>
                </a:cubicBezTo>
                <a:cubicBezTo>
                  <a:pt x="299392" y="799449"/>
                  <a:pt x="114166" y="734440"/>
                  <a:pt x="0" y="738664"/>
                </a:cubicBezTo>
                <a:cubicBezTo>
                  <a:pt x="-18606" y="623667"/>
                  <a:pt x="44234" y="481622"/>
                  <a:pt x="0" y="361945"/>
                </a:cubicBezTo>
                <a:cubicBezTo>
                  <a:pt x="-44234" y="242268"/>
                  <a:pt x="30596" y="177870"/>
                  <a:pt x="0" y="0"/>
                </a:cubicBezTo>
                <a:close/>
              </a:path>
            </a:pathLst>
          </a:custGeom>
          <a:solidFill>
            <a:schemeClr val="bg1">
              <a:lumMod val="95000"/>
            </a:schemeClr>
          </a:solidFill>
          <a:ln>
            <a:solidFill>
              <a:srgbClr val="FF0000"/>
            </a:solidFill>
            <a:extLst>
              <a:ext uri="{C807C97D-BFC1-408E-A445-0C87EB9F89A2}">
                <ask:lineSketchStyleProps xmlns:ask="http://schemas.microsoft.com/office/drawing/2018/sketchyshapes" sd="1836632089">
                  <a:prstGeom prst="rect">
                    <a:avLst/>
                  </a:prstGeom>
                  <ask:type>
                    <ask:lineSketchScribble/>
                  </ask:type>
                </ask:lineSketchStyleProps>
              </a:ext>
            </a:extLst>
          </a:ln>
        </p:spPr>
        <p:txBody>
          <a:bodyPr wrap="square" lIns="91440" tIns="45720" rIns="91440" bIns="45720">
            <a:spAutoFit/>
          </a:bodyPr>
          <a:lstStyle/>
          <a:p>
            <a:pPr algn="ctr"/>
            <a:r>
              <a:rPr lang="en-US" sz="4200" b="1">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PHIẾU HỌC TẬP SỐ 3</a:t>
            </a:r>
            <a:endParaRPr lang="en-US" sz="4200" b="1" cap="none" spc="0">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2154217556"/>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descr="n252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3" y="7620"/>
            <a:ext cx="12187269" cy="6858767"/>
          </a:xfrm>
          <a:prstGeom prst="rect">
            <a:avLst/>
          </a:prstGeom>
        </p:spPr>
      </p:pic>
      <p:pic>
        <p:nvPicPr>
          <p:cNvPr id="2050" name="Picture 2" descr="n252 Fb Thu Huong Pham">
            <a:extLst>
              <a:ext uri="{FF2B5EF4-FFF2-40B4-BE49-F238E27FC236}">
                <a16:creationId xmlns:a16="http://schemas.microsoft.com/office/drawing/2014/main" id="{EEC5470B-49D6-AADA-D8F1-A03323C16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600" y="1148023"/>
            <a:ext cx="6818202" cy="4534764"/>
          </a:xfrm>
          <a:prstGeom prst="rect">
            <a:avLst/>
          </a:prstGeom>
          <a:noFill/>
          <a:extLst>
            <a:ext uri="{909E8E84-426E-40DD-AFC4-6F175D3DCCD1}">
              <a14:hiddenFill xmlns:a14="http://schemas.microsoft.com/office/drawing/2010/main">
                <a:solidFill>
                  <a:srgbClr val="FFFFFF"/>
                </a:solidFill>
              </a14:hiddenFill>
            </a:ext>
          </a:extLst>
        </p:spPr>
      </p:pic>
      <p:pic>
        <p:nvPicPr>
          <p:cNvPr id="124" name="den1" descr="n252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9414" y="744329"/>
            <a:ext cx="2651990" cy="2651990"/>
          </a:xfrm>
          <a:prstGeom prst="rect">
            <a:avLst/>
          </a:prstGeom>
        </p:spPr>
      </p:pic>
      <p:pic>
        <p:nvPicPr>
          <p:cNvPr id="125" name="den2" descr="n252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5363" y="1124827"/>
            <a:ext cx="2639810" cy="2639810"/>
          </a:xfrm>
          <a:prstGeom prst="rect">
            <a:avLst/>
          </a:prstGeom>
        </p:spPr>
      </p:pic>
      <p:pic>
        <p:nvPicPr>
          <p:cNvPr id="126" name="den3" descr="n252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7796" y="770923"/>
            <a:ext cx="2639810" cy="2645893"/>
          </a:xfrm>
          <a:prstGeom prst="rect">
            <a:avLst/>
          </a:prstGeom>
        </p:spPr>
      </p:pic>
      <p:pic>
        <p:nvPicPr>
          <p:cNvPr id="127" name="den4" descr="n252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9555" y="3028359"/>
            <a:ext cx="2651990" cy="2651990"/>
          </a:xfrm>
          <a:prstGeom prst="rect">
            <a:avLst/>
          </a:prstGeom>
        </p:spPr>
      </p:pic>
      <p:pic>
        <p:nvPicPr>
          <p:cNvPr id="128" name="den5" descr="n252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7986" y="3398757"/>
            <a:ext cx="2639810" cy="2639810"/>
          </a:xfrm>
          <a:prstGeom prst="rect">
            <a:avLst/>
          </a:prstGeom>
        </p:spPr>
      </p:pic>
      <p:pic>
        <p:nvPicPr>
          <p:cNvPr id="129" name="den6" descr="n252 Fb Thu Huong Pham"/>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6349" y="3068147"/>
            <a:ext cx="2651990" cy="2651990"/>
          </a:xfrm>
          <a:prstGeom prst="rect">
            <a:avLst/>
          </a:prstGeom>
        </p:spPr>
      </p:pic>
      <p:pic>
        <p:nvPicPr>
          <p:cNvPr id="146" name="Picture 145" descr="n252 Fb Thu Huong Pham"/>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descr="n252 Fb Thu Huong Pham"/>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descr="n252 Fb Thu Huong Ph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69234" y="1685749"/>
            <a:ext cx="1127571" cy="1127571"/>
          </a:xfrm>
          <a:prstGeom prst="rect">
            <a:avLst/>
          </a:prstGeom>
        </p:spPr>
      </p:pic>
      <p:pic>
        <p:nvPicPr>
          <p:cNvPr id="149" name="Picture 148" descr="n252 Fb Thu Huong Pham"/>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descr="n252 Fb Thu Huong Pham"/>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0704" y="5031615"/>
            <a:ext cx="647700" cy="904875"/>
          </a:xfrm>
          <a:prstGeom prst="rect">
            <a:avLst/>
          </a:prstGeom>
        </p:spPr>
      </p:pic>
      <p:pic>
        <p:nvPicPr>
          <p:cNvPr id="159" name="Picture 158" descr="n252 Fb Thu Huong Pham">
            <a:hlinkClick r:id="" action="ppaction://noaction"/>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descr="n252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descr="n252 Fb Thu Huong Pham">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12168" y="722519"/>
            <a:ext cx="2651990" cy="2651990"/>
          </a:xfrm>
          <a:prstGeom prst="rect">
            <a:avLst/>
          </a:prstGeom>
        </p:spPr>
      </p:pic>
      <p:pic>
        <p:nvPicPr>
          <p:cNvPr id="140" name="mau2" descr="n252 Fb Thu Huong Pham">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06026" y="1087477"/>
            <a:ext cx="2633741" cy="2639810"/>
          </a:xfrm>
          <a:prstGeom prst="rect">
            <a:avLst/>
          </a:prstGeom>
        </p:spPr>
      </p:pic>
      <p:pic>
        <p:nvPicPr>
          <p:cNvPr id="141" name="mau3" descr="n252 Fb Thu Huong Pham">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07542" y="758813"/>
            <a:ext cx="2639810" cy="2639810"/>
          </a:xfrm>
          <a:prstGeom prst="rect">
            <a:avLst/>
          </a:prstGeom>
        </p:spPr>
      </p:pic>
      <p:pic>
        <p:nvPicPr>
          <p:cNvPr id="142" name="mau4" descr="n252 Fb Thu Huong Pham">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74371" y="3041642"/>
            <a:ext cx="2651990" cy="2651990"/>
          </a:xfrm>
          <a:prstGeom prst="rect">
            <a:avLst/>
          </a:prstGeom>
        </p:spPr>
      </p:pic>
      <p:pic>
        <p:nvPicPr>
          <p:cNvPr id="143" name="mau5" descr="n252 Fb Thu Huong Pham">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60098" y="3398757"/>
            <a:ext cx="2633741" cy="2639810"/>
          </a:xfrm>
          <a:prstGeom prst="rect">
            <a:avLst/>
          </a:prstGeom>
        </p:spPr>
      </p:pic>
      <p:pic>
        <p:nvPicPr>
          <p:cNvPr id="144" name="mau6" descr="n252 Fb Thu Huong Pham">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53595" y="3057987"/>
            <a:ext cx="2651990" cy="2651990"/>
          </a:xfrm>
          <a:prstGeom prst="rect">
            <a:avLst/>
          </a:prstGeom>
        </p:spPr>
      </p:pic>
      <p:sp>
        <p:nvSpPr>
          <p:cNvPr id="3" name="Rectangle 2" descr="n252 Fb Thu Huong Pham"/>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descr="n252 Fb Thu Huong Pham"/>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descr="n252 Fb Thu Huong Pham"/>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4" name="breeze.wav"/>
          </p:stSnd>
        </p:sndAc>
      </p:transition>
    </mc:Choice>
    <mc:Fallback xmlns="">
      <p:transition>
        <p:fade/>
        <p:sndAc>
          <p:stSnd>
            <p:snd r:embed="rId3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타원 4" descr="n252 Fb Thu Huong Pham">
            <a:extLst>
              <a:ext uri="{FF2B5EF4-FFF2-40B4-BE49-F238E27FC236}">
                <a16:creationId xmlns:a16="http://schemas.microsoft.com/office/drawing/2014/main" id="{61DE177F-ED15-4D19-8B25-6DE4836BCC2F}"/>
              </a:ext>
            </a:extLst>
          </p:cNvPr>
          <p:cNvSpPr/>
          <p:nvPr/>
        </p:nvSpPr>
        <p:spPr>
          <a:xfrm>
            <a:off x="74044" y="1702998"/>
            <a:ext cx="3160862" cy="3160862"/>
          </a:xfrm>
          <a:prstGeom prst="ellipse">
            <a:avLst/>
          </a:prstGeom>
          <a:solidFill>
            <a:srgbClr val="FF66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4267" b="1">
                <a:solidFill>
                  <a:schemeClr val="bg1"/>
                </a:solidFill>
                <a:latin typeface="#9Slide07 SFU Rhythm" panose="00000400000000000000" pitchFamily="2" charset="0"/>
                <a:cs typeface="#9Slide03 Arima Madurai Black" panose="00000A00000000000000" pitchFamily="2" charset="0"/>
              </a:rPr>
              <a:t>HỆ THỐNG HÓA KIẾN THỨC</a:t>
            </a:r>
            <a:endParaRPr lang="ko-KR" altLang="en-US" sz="4267" b="1" dirty="0">
              <a:solidFill>
                <a:schemeClr val="bg1"/>
              </a:solidFill>
              <a:latin typeface="#9Slide07 SFU Rhythm" panose="00000400000000000000" pitchFamily="2" charset="0"/>
              <a:cs typeface="#9Slide03 Arima Madurai Black" panose="00000A00000000000000" pitchFamily="2" charset="0"/>
            </a:endParaRPr>
          </a:p>
        </p:txBody>
      </p:sp>
      <p:sp>
        <p:nvSpPr>
          <p:cNvPr id="4" name="TextBox 3" descr="n252 Fb Thu Huong Pham">
            <a:extLst>
              <a:ext uri="{FF2B5EF4-FFF2-40B4-BE49-F238E27FC236}">
                <a16:creationId xmlns:a16="http://schemas.microsoft.com/office/drawing/2014/main" id="{556A5DDE-4822-0A6D-37BD-03C4785C4BE6}"/>
              </a:ext>
            </a:extLst>
          </p:cNvPr>
          <p:cNvSpPr txBox="1"/>
          <p:nvPr/>
        </p:nvSpPr>
        <p:spPr>
          <a:xfrm>
            <a:off x="3375085" y="1414890"/>
            <a:ext cx="8615632" cy="4523739"/>
          </a:xfrm>
          <a:prstGeom prst="rect">
            <a:avLst/>
          </a:prstGeom>
          <a:noFill/>
        </p:spPr>
        <p:txBody>
          <a:bodyPr wrap="square">
            <a:spAutoFit/>
          </a:bodyPr>
          <a:lstStyle/>
          <a:p>
            <a:pPr marL="0" marR="0" algn="just">
              <a:lnSpc>
                <a:spcPct val="115000"/>
              </a:lnSpc>
              <a:spcBef>
                <a:spcPts val="0"/>
              </a:spcBef>
              <a:spcAft>
                <a:spcPts val="0"/>
              </a:spcAft>
            </a:pPr>
            <a:r>
              <a:rPr lang="en-US" sz="2800" b="1">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Thảo luận 3 nhóm</a:t>
            </a: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vẽ bản đồ tư duy trên giấy A</a:t>
            </a:r>
            <a:r>
              <a:rPr lang="en-US" sz="2800" baseline="-25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a:t>
            </a: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hoặc bằng bài thuyết trình trên máy tính (đã chuẩn bị ở nhà).</a:t>
            </a:r>
            <a:endParaRPr lang="vi-VN" sz="2800">
              <a:solidFill>
                <a:srgbClr val="0033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228600" algn="just">
              <a:lnSpc>
                <a:spcPct val="115000"/>
              </a:lnSpc>
              <a:spcBef>
                <a:spcPts val="0"/>
              </a:spcBef>
              <a:spcAft>
                <a:spcPts val="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800" b="1" i="1">
                <a:solidFill>
                  <a:srgbClr val="00B050"/>
                </a:solidFill>
                <a:effectLst/>
                <a:latin typeface="Palatino Linotype" panose="02040502050505030304" pitchFamily="18" charset="0"/>
                <a:ea typeface="Times New Roman" panose="02020603050405020304" pitchFamily="18" charset="0"/>
                <a:cs typeface="Times New Roman" panose="02020603050405020304" pitchFamily="18" charset="0"/>
              </a:rPr>
              <a:t>Nhóm 1</a:t>
            </a: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Bài 9: Khái niệm từ trường; Bài 10: Lực từ. Cảm ứng từ, Bài 11: Thực hành đo độ lớn cảm ứng từ.</a:t>
            </a:r>
            <a:endParaRPr lang="vi-VN" sz="2800">
              <a:solidFill>
                <a:srgbClr val="0033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228600" algn="just">
              <a:lnSpc>
                <a:spcPct val="115000"/>
              </a:lnSpc>
              <a:spcBef>
                <a:spcPts val="0"/>
              </a:spcBef>
              <a:spcAft>
                <a:spcPts val="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800" b="1" i="1">
                <a:solidFill>
                  <a:srgbClr val="00B050"/>
                </a:solidFill>
                <a:effectLst/>
                <a:latin typeface="Palatino Linotype" panose="02040502050505030304" pitchFamily="18" charset="0"/>
                <a:ea typeface="Times New Roman" panose="02020603050405020304" pitchFamily="18" charset="0"/>
                <a:cs typeface="Times New Roman" panose="02020603050405020304" pitchFamily="18" charset="0"/>
              </a:rPr>
              <a:t>Nhóm 2</a:t>
            </a: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Bài 12: Hiện tượng cảm ứng điện từ.</a:t>
            </a:r>
            <a:endParaRPr lang="vi-VN" sz="2800">
              <a:solidFill>
                <a:srgbClr val="0033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228600" algn="just">
              <a:lnSpc>
                <a:spcPct val="115000"/>
              </a:lnSpc>
              <a:spcBef>
                <a:spcPts val="0"/>
              </a:spcBef>
              <a:spcAft>
                <a:spcPts val="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800" b="1" i="1">
                <a:solidFill>
                  <a:srgbClr val="00B050"/>
                </a:solidFill>
                <a:effectLst/>
                <a:latin typeface="Palatino Linotype" panose="02040502050505030304" pitchFamily="18" charset="0"/>
                <a:ea typeface="Times New Roman" panose="02020603050405020304" pitchFamily="18" charset="0"/>
                <a:cs typeface="Times New Roman" panose="02020603050405020304" pitchFamily="18" charset="0"/>
              </a:rPr>
              <a:t>Nhóm 3</a:t>
            </a: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Bài 13: Đại cương về dòng điện xoay chiều.</a:t>
            </a:r>
            <a:endParaRPr lang="vi-VN" sz="2800">
              <a:solidFill>
                <a:srgbClr val="0033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2169144"/>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nodeType="withEffect">
                                  <p:stCondLst>
                                    <p:cond delay="0"/>
                                  </p:stCondLst>
                                  <p:iterate type="lt">
                                    <p:tmPct val="9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subTnLst>
                                    <p:animClr clrSpc="rgb" dir="cw">
                                      <p:cBhvr override="childStyle">
                                        <p:cTn dur="1" fill="hold" display="0" masterRel="nextClick" afterEffect="1"/>
                                        <p:tgtEl>
                                          <p:spTgt spid="5">
                                            <p:txEl>
                                              <p:pRg st="0" end="0"/>
                                            </p:txEl>
                                          </p:spTgt>
                                        </p:tgtEl>
                                        <p:attrNameLst>
                                          <p:attrName>ppt_c</p:attrName>
                                        </p:attrNameLst>
                                      </p:cBhvr>
                                      <p:to>
                                        <a:srgbClr val="FFFF66"/>
                                      </p:to>
                                    </p:animClr>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righ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righ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righ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right)">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52 Fb Thu Huong Pham">
            <a:extLst>
              <a:ext uri="{FF2B5EF4-FFF2-40B4-BE49-F238E27FC236}">
                <a16:creationId xmlns:a16="http://schemas.microsoft.com/office/drawing/2014/main" id="{6D3A34C5-CD38-288B-BCD7-EC95E61223D4}"/>
              </a:ext>
            </a:extLst>
          </p:cNvPr>
          <p:cNvPicPr>
            <a:picLocks noGrp="1" noRot="1" noChangeAspect="1" noMove="1" noResize="1" noEditPoints="1" noAdjustHandles="1" noChangeArrowheads="1" noChangeShapeType="1" noCrop="1"/>
          </p:cNvPicPr>
          <p:nvPr/>
        </p:nvPicPr>
        <p:blipFill rotWithShape="1">
          <a:blip r:embed="rId3">
            <a:alphaModFix amt="46000"/>
            <a:extLst>
              <a:ext uri="{28A0092B-C50C-407E-A947-70E740481C1C}">
                <a14:useLocalDpi xmlns:a14="http://schemas.microsoft.com/office/drawing/2010/main" val="0"/>
              </a:ext>
            </a:extLst>
          </a:blip>
          <a:srcRect t="9726" b="97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43BA1B28-DFE4-9471-8CE5-B4C2584C6F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01" b="95903" l="10000" r="91250">
                        <a14:foregroundMark x1="21083" y1="42792" x2="21333" y2="93778"/>
                        <a14:foregroundMark x1="26333" y1="95599" x2="20250" y2="94689"/>
                        <a14:foregroundMark x1="49500" y1="42489" x2="49000" y2="78452"/>
                        <a14:foregroundMark x1="50188" y1="87994" x2="50417" y2="89833"/>
                        <a14:foregroundMark x1="49000" y1="78452" x2="50077" y2="87102"/>
                        <a14:foregroundMark x1="50417" y1="89833" x2="46083" y2="94689"/>
                        <a14:foregroundMark x1="46083" y1="94689" x2="45167" y2="75569"/>
                        <a14:foregroundMark x1="45167" y1="75569" x2="46333" y2="67071"/>
                        <a14:foregroundMark x1="43750" y1="57056" x2="45750" y2="59636"/>
                        <a14:foregroundMark x1="48583" y1="12747" x2="48417" y2="30501"/>
                        <a14:foregroundMark x1="48000" y1="4401" x2="48000" y2="4401"/>
                        <a14:foregroundMark x1="43583" y1="5615" x2="43583" y2="5615"/>
                        <a14:foregroundMark x1="43250" y1="4704" x2="43250" y2="4704"/>
                        <a14:foregroundMark x1="48833" y1="27921" x2="48833" y2="27921"/>
                        <a14:foregroundMark x1="86583" y1="33384" x2="86583" y2="33384"/>
                        <a14:foregroundMark x1="86583" y1="33384" x2="86583" y2="33384"/>
                        <a14:foregroundMark x1="86583" y1="33384" x2="86583" y2="38543"/>
                        <a14:foregroundMark x1="83083" y1="22458" x2="81167" y2="25948"/>
                        <a14:foregroundMark x1="89667" y1="23369" x2="91333" y2="25948"/>
                        <a14:foregroundMark x1="19833" y1="95448" x2="19833" y2="95448"/>
                        <a14:foregroundMark x1="45083" y1="95903" x2="45083" y2="95903"/>
                        <a14:foregroundMark x1="70667" y1="93475" x2="70667" y2="93475"/>
                        <a14:foregroundMark x1="73167" y1="94992" x2="73167" y2="94992"/>
                        <a14:foregroundMark x1="71250" y1="94082" x2="74083" y2="94082"/>
                        <a14:foregroundMark x1="70750" y1="94689" x2="75250" y2="94841"/>
                        <a14:foregroundMark x1="45417" y1="94689" x2="49333" y2="95144"/>
                        <a14:foregroundMark x1="25333" y1="59332" x2="25083" y2="62064"/>
                        <a14:foregroundMark x1="33583" y1="6829" x2="31917" y2="5463"/>
                        <a14:foregroundMark x1="39667" y1="10319" x2="39667" y2="10319"/>
                        <a14:foregroundMark x1="52333" y1="6070" x2="52333" y2="6070"/>
                        <a14:foregroundMark x1="83333" y1="26404" x2="83333" y2="26404"/>
                        <a14:foregroundMark x1="55083" y1="11381" x2="55083" y2="11381"/>
                        <a14:foregroundMark x1="39417" y1="17906" x2="39417" y2="17906"/>
                        <a14:foregroundMark x1="40333" y1="18058" x2="40333" y2="18058"/>
                        <a14:backgroundMark x1="32250" y1="57815" x2="32250" y2="57815"/>
                        <a14:backgroundMark x1="77417" y1="43399" x2="77417" y2="43399"/>
                        <a14:backgroundMark x1="86083" y1="64340" x2="86083" y2="64340"/>
                        <a14:backgroundMark x1="82417" y1="59939" x2="82417" y2="59939"/>
                        <a14:backgroundMark x1="68000" y1="57056" x2="68000" y2="57056"/>
                        <a14:backgroundMark x1="25333" y1="44158" x2="25333" y2="44158"/>
                        <a14:backgroundMark x1="26583" y1="43551" x2="26583" y2="43551"/>
                        <a14:backgroundMark x1="84500" y1="24886" x2="84500" y2="24886"/>
                        <a14:backgroundMark x1="25167" y1="42640" x2="25167" y2="42640"/>
                        <a14:backgroundMark x1="82583" y1="29135" x2="82583" y2="29135"/>
                        <a14:backgroundMark x1="80083" y1="34598" x2="80083" y2="34598"/>
                        <a14:backgroundMark x1="54000" y1="98483" x2="54000" y2="98483"/>
                        <a14:backgroundMark x1="48250" y1="87557" x2="48250" y2="87557"/>
                        <a14:backgroundMark x1="48250" y1="87557" x2="48250" y2="87557"/>
                        <a14:backgroundMark x1="48250" y1="87557" x2="48250" y2="87557"/>
                        <a14:backgroundMark x1="47750" y1="87102" x2="47750" y2="87102"/>
                        <a14:backgroundMark x1="48250" y1="87557" x2="48250" y2="87557"/>
                        <a14:backgroundMark x1="48250" y1="87557" x2="48250" y2="87557"/>
                        <a14:backgroundMark x1="81917" y1="55387" x2="81417" y2="60850"/>
                        <a14:backgroundMark x1="42333" y1="73141" x2="39333" y2="81032"/>
                        <a14:backgroundMark x1="68333" y1="53111" x2="68250" y2="59939"/>
                        <a14:backgroundMark x1="48333" y1="86798" x2="47417" y2="89074"/>
                        <a14:backgroundMark x1="48417" y1="87102" x2="48417" y2="89074"/>
                        <a14:backgroundMark x1="74333" y1="41882" x2="75333" y2="30046"/>
                        <a14:backgroundMark x1="74583" y1="42337" x2="75833" y2="39150"/>
                        <a14:backgroundMark x1="86833" y1="22914" x2="86833" y2="22914"/>
                        <a14:backgroundMark x1="86417" y1="27921" x2="86417" y2="27921"/>
                        <a14:backgroundMark x1="86083" y1="25797" x2="86083" y2="25797"/>
                        <a14:backgroundMark x1="86667" y1="22610" x2="86083" y2="24734"/>
                        <a14:backgroundMark x1="39667" y1="16844" x2="32417" y2="0"/>
                        <a14:backgroundMark x1="62500" y1="29742" x2="67000" y2="5918"/>
                        <a14:backgroundMark x1="54250" y1="9408" x2="58333" y2="2428"/>
                        <a14:backgroundMark x1="39667" y1="16692" x2="39000" y2="14568"/>
                        <a14:backgroundMark x1="39667" y1="18816" x2="39750" y2="34446"/>
                        <a14:backgroundMark x1="33583" y1="54476" x2="30917" y2="67830"/>
                        <a14:backgroundMark x1="35750" y1="61153" x2="35250" y2="68134"/>
                        <a14:backgroundMark x1="24000" y1="38998" x2="28167" y2="44310"/>
                        <a14:backgroundMark x1="28167" y1="44310" x2="28167" y2="44461"/>
                        <a14:backgroundMark x1="15250" y1="55994" x2="17417" y2="61760"/>
                        <a14:backgroundMark x1="17667" y1="57511" x2="16417" y2="67071"/>
                        <a14:backgroundMark x1="88917" y1="17602" x2="87167" y2="20941"/>
                        <a14:backgroundMark x1="9500" y1="16995" x2="9000" y2="18665"/>
                        <a14:backgroundMark x1="20000" y1="29439" x2="17167" y2="38847"/>
                        <a14:backgroundMark x1="17167" y1="38847" x2="17167" y2="38847"/>
                        <a14:backgroundMark x1="16250" y1="23217" x2="11750" y2="40061"/>
                        <a14:backgroundMark x1="11750" y1="40061" x2="11500" y2="43854"/>
                        <a14:backgroundMark x1="12750" y1="45675" x2="12333" y2="52049"/>
                      </a14:backgroundRemoval>
                    </a14:imgEffect>
                  </a14:imgLayer>
                </a14:imgProps>
              </a:ext>
              <a:ext uri="{28A0092B-C50C-407E-A947-70E740481C1C}">
                <a14:useLocalDpi xmlns:a14="http://schemas.microsoft.com/office/drawing/2010/main" val="0"/>
              </a:ext>
            </a:extLst>
          </a:blip>
          <a:srcRect l="16338" t="40811" r="70039"/>
          <a:stretch/>
        </p:blipFill>
        <p:spPr bwMode="auto">
          <a:xfrm>
            <a:off x="10336065" y="3879212"/>
            <a:ext cx="1378295" cy="328882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252 Fb Thu Huong Pham">
            <a:hlinkClick r:id="rId6" action="ppaction://hlinksldjump"/>
            <a:extLst>
              <a:ext uri="{FF2B5EF4-FFF2-40B4-BE49-F238E27FC236}">
                <a16:creationId xmlns:a16="http://schemas.microsoft.com/office/drawing/2014/main" id="{4853DBC9-3CF0-1B56-8099-6E60E80FB7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523"/>
          <a:stretch/>
        </p:blipFill>
        <p:spPr bwMode="auto">
          <a:xfrm>
            <a:off x="11568373" y="5523624"/>
            <a:ext cx="681522" cy="1334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52 Fb Thu Huong Pham">
            <a:extLst>
              <a:ext uri="{FF2B5EF4-FFF2-40B4-BE49-F238E27FC236}">
                <a16:creationId xmlns:a16="http://schemas.microsoft.com/office/drawing/2014/main" id="{8A2CCFE2-5246-23F9-204B-18B5B575B71F}"/>
              </a:ext>
            </a:extLst>
          </p:cNvPr>
          <p:cNvSpPr txBox="1"/>
          <p:nvPr/>
        </p:nvSpPr>
        <p:spPr>
          <a:xfrm>
            <a:off x="0" y="23660"/>
            <a:ext cx="12191999" cy="2246769"/>
          </a:xfrm>
          <a:custGeom>
            <a:avLst/>
            <a:gdLst>
              <a:gd name="csX0" fmla="*/ 0 w 12191999"/>
              <a:gd name="csY0" fmla="*/ 0 h 2246769"/>
              <a:gd name="csX1" fmla="*/ 458651 w 12191999"/>
              <a:gd name="csY1" fmla="*/ 0 h 2246769"/>
              <a:gd name="csX2" fmla="*/ 673463 w 12191999"/>
              <a:gd name="csY2" fmla="*/ 0 h 2246769"/>
              <a:gd name="csX3" fmla="*/ 1375954 w 12191999"/>
              <a:gd name="csY3" fmla="*/ 0 h 2246769"/>
              <a:gd name="csX4" fmla="*/ 1712686 w 12191999"/>
              <a:gd name="csY4" fmla="*/ 0 h 2246769"/>
              <a:gd name="csX5" fmla="*/ 2537097 w 12191999"/>
              <a:gd name="csY5" fmla="*/ 0 h 2246769"/>
              <a:gd name="csX6" fmla="*/ 2995748 w 12191999"/>
              <a:gd name="csY6" fmla="*/ 0 h 2246769"/>
              <a:gd name="csX7" fmla="*/ 3454400 w 12191999"/>
              <a:gd name="csY7" fmla="*/ 0 h 2246769"/>
              <a:gd name="csX8" fmla="*/ 3791131 w 12191999"/>
              <a:gd name="csY8" fmla="*/ 0 h 2246769"/>
              <a:gd name="csX9" fmla="*/ 4371702 w 12191999"/>
              <a:gd name="csY9" fmla="*/ 0 h 2246769"/>
              <a:gd name="csX10" fmla="*/ 4830354 w 12191999"/>
              <a:gd name="csY10" fmla="*/ 0 h 2246769"/>
              <a:gd name="csX11" fmla="*/ 5167085 w 12191999"/>
              <a:gd name="csY11" fmla="*/ 0 h 2246769"/>
              <a:gd name="csX12" fmla="*/ 5991497 w 12191999"/>
              <a:gd name="csY12" fmla="*/ 0 h 2246769"/>
              <a:gd name="csX13" fmla="*/ 6572068 w 12191999"/>
              <a:gd name="csY13" fmla="*/ 0 h 2246769"/>
              <a:gd name="csX14" fmla="*/ 7030719 w 12191999"/>
              <a:gd name="csY14" fmla="*/ 0 h 2246769"/>
              <a:gd name="csX15" fmla="*/ 7733211 w 12191999"/>
              <a:gd name="csY15" fmla="*/ 0 h 2246769"/>
              <a:gd name="csX16" fmla="*/ 8313782 w 12191999"/>
              <a:gd name="csY16" fmla="*/ 0 h 2246769"/>
              <a:gd name="csX17" fmla="*/ 8528594 w 12191999"/>
              <a:gd name="csY17" fmla="*/ 0 h 2246769"/>
              <a:gd name="csX18" fmla="*/ 9231085 w 12191999"/>
              <a:gd name="csY18" fmla="*/ 0 h 2246769"/>
              <a:gd name="csX19" fmla="*/ 9933576 w 12191999"/>
              <a:gd name="csY19" fmla="*/ 0 h 2246769"/>
              <a:gd name="csX20" fmla="*/ 10757988 w 12191999"/>
              <a:gd name="csY20" fmla="*/ 0 h 2246769"/>
              <a:gd name="csX21" fmla="*/ 11460479 w 12191999"/>
              <a:gd name="csY21" fmla="*/ 0 h 2246769"/>
              <a:gd name="csX22" fmla="*/ 12191999 w 12191999"/>
              <a:gd name="csY22" fmla="*/ 0 h 2246769"/>
              <a:gd name="csX23" fmla="*/ 12191999 w 12191999"/>
              <a:gd name="csY23" fmla="*/ 606628 h 2246769"/>
              <a:gd name="csX24" fmla="*/ 12191999 w 12191999"/>
              <a:gd name="csY24" fmla="*/ 1145852 h 2246769"/>
              <a:gd name="csX25" fmla="*/ 12191999 w 12191999"/>
              <a:gd name="csY25" fmla="*/ 1752480 h 2246769"/>
              <a:gd name="csX26" fmla="*/ 12191999 w 12191999"/>
              <a:gd name="csY26" fmla="*/ 2246769 h 2246769"/>
              <a:gd name="csX27" fmla="*/ 11367588 w 12191999"/>
              <a:gd name="csY27" fmla="*/ 2246769 h 2246769"/>
              <a:gd name="csX28" fmla="*/ 10908936 w 12191999"/>
              <a:gd name="csY28" fmla="*/ 2246769 h 2246769"/>
              <a:gd name="csX29" fmla="*/ 10450285 w 12191999"/>
              <a:gd name="csY29" fmla="*/ 2246769 h 2246769"/>
              <a:gd name="csX30" fmla="*/ 9625873 w 12191999"/>
              <a:gd name="csY30" fmla="*/ 2246769 h 2246769"/>
              <a:gd name="csX31" fmla="*/ 8923382 w 12191999"/>
              <a:gd name="csY31" fmla="*/ 2246769 h 2246769"/>
              <a:gd name="csX32" fmla="*/ 8342811 w 12191999"/>
              <a:gd name="csY32" fmla="*/ 2246769 h 2246769"/>
              <a:gd name="csX33" fmla="*/ 7640319 w 12191999"/>
              <a:gd name="csY33" fmla="*/ 2246769 h 2246769"/>
              <a:gd name="csX34" fmla="*/ 6937828 w 12191999"/>
              <a:gd name="csY34" fmla="*/ 2246769 h 2246769"/>
              <a:gd name="csX35" fmla="*/ 6723017 w 12191999"/>
              <a:gd name="csY35" fmla="*/ 2246769 h 2246769"/>
              <a:gd name="csX36" fmla="*/ 6264365 w 12191999"/>
              <a:gd name="csY36" fmla="*/ 2246769 h 2246769"/>
              <a:gd name="csX37" fmla="*/ 5683794 w 12191999"/>
              <a:gd name="csY37" fmla="*/ 2246769 h 2246769"/>
              <a:gd name="csX38" fmla="*/ 4981302 w 12191999"/>
              <a:gd name="csY38" fmla="*/ 2246769 h 2246769"/>
              <a:gd name="csX39" fmla="*/ 4766491 w 12191999"/>
              <a:gd name="csY39" fmla="*/ 2246769 h 2246769"/>
              <a:gd name="csX40" fmla="*/ 4551680 w 12191999"/>
              <a:gd name="csY40" fmla="*/ 2246769 h 2246769"/>
              <a:gd name="csX41" fmla="*/ 3971108 w 12191999"/>
              <a:gd name="csY41" fmla="*/ 2246769 h 2246769"/>
              <a:gd name="csX42" fmla="*/ 3634377 w 12191999"/>
              <a:gd name="csY42" fmla="*/ 2246769 h 2246769"/>
              <a:gd name="csX43" fmla="*/ 3175725 w 12191999"/>
              <a:gd name="csY43" fmla="*/ 2246769 h 2246769"/>
              <a:gd name="csX44" fmla="*/ 2473234 w 12191999"/>
              <a:gd name="csY44" fmla="*/ 2246769 h 2246769"/>
              <a:gd name="csX45" fmla="*/ 2014583 w 12191999"/>
              <a:gd name="csY45" fmla="*/ 2246769 h 2246769"/>
              <a:gd name="csX46" fmla="*/ 1799771 w 12191999"/>
              <a:gd name="csY46" fmla="*/ 2246769 h 2246769"/>
              <a:gd name="csX47" fmla="*/ 1341120 w 12191999"/>
              <a:gd name="csY47" fmla="*/ 2246769 h 2246769"/>
              <a:gd name="csX48" fmla="*/ 760549 w 12191999"/>
              <a:gd name="csY48" fmla="*/ 2246769 h 2246769"/>
              <a:gd name="csX49" fmla="*/ 0 w 12191999"/>
              <a:gd name="csY49" fmla="*/ 2246769 h 2246769"/>
              <a:gd name="csX50" fmla="*/ 0 w 12191999"/>
              <a:gd name="csY50" fmla="*/ 1685077 h 2246769"/>
              <a:gd name="csX51" fmla="*/ 0 w 12191999"/>
              <a:gd name="csY51" fmla="*/ 1168320 h 2246769"/>
              <a:gd name="csX52" fmla="*/ 0 w 12191999"/>
              <a:gd name="csY52" fmla="*/ 561692 h 2246769"/>
              <a:gd name="csX53" fmla="*/ 0 w 12191999"/>
              <a:gd name="csY53" fmla="*/ 0 h 2246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2191999" h="2246769" fill="none" extrusionOk="0">
                <a:moveTo>
                  <a:pt x="0" y="0"/>
                </a:moveTo>
                <a:cubicBezTo>
                  <a:pt x="220431" y="-9794"/>
                  <a:pt x="341331" y="4540"/>
                  <a:pt x="458651" y="0"/>
                </a:cubicBezTo>
                <a:cubicBezTo>
                  <a:pt x="575971" y="-4540"/>
                  <a:pt x="614329" y="7341"/>
                  <a:pt x="673463" y="0"/>
                </a:cubicBezTo>
                <a:cubicBezTo>
                  <a:pt x="732597" y="-7341"/>
                  <a:pt x="1120460" y="9570"/>
                  <a:pt x="1375954" y="0"/>
                </a:cubicBezTo>
                <a:cubicBezTo>
                  <a:pt x="1631448" y="-9570"/>
                  <a:pt x="1642786" y="28761"/>
                  <a:pt x="1712686" y="0"/>
                </a:cubicBezTo>
                <a:cubicBezTo>
                  <a:pt x="1782586" y="-28761"/>
                  <a:pt x="2371858" y="95331"/>
                  <a:pt x="2537097" y="0"/>
                </a:cubicBezTo>
                <a:cubicBezTo>
                  <a:pt x="2702336" y="-95331"/>
                  <a:pt x="2843451" y="31643"/>
                  <a:pt x="2995748" y="0"/>
                </a:cubicBezTo>
                <a:cubicBezTo>
                  <a:pt x="3148045" y="-31643"/>
                  <a:pt x="3253360" y="29655"/>
                  <a:pt x="3454400" y="0"/>
                </a:cubicBezTo>
                <a:cubicBezTo>
                  <a:pt x="3655440" y="-29655"/>
                  <a:pt x="3650834" y="36773"/>
                  <a:pt x="3791131" y="0"/>
                </a:cubicBezTo>
                <a:cubicBezTo>
                  <a:pt x="3931428" y="-36773"/>
                  <a:pt x="4084850" y="29489"/>
                  <a:pt x="4371702" y="0"/>
                </a:cubicBezTo>
                <a:cubicBezTo>
                  <a:pt x="4658554" y="-29489"/>
                  <a:pt x="4647277" y="19755"/>
                  <a:pt x="4830354" y="0"/>
                </a:cubicBezTo>
                <a:cubicBezTo>
                  <a:pt x="5013431" y="-19755"/>
                  <a:pt x="5012731" y="35226"/>
                  <a:pt x="5167085" y="0"/>
                </a:cubicBezTo>
                <a:cubicBezTo>
                  <a:pt x="5321439" y="-35226"/>
                  <a:pt x="5703162" y="46304"/>
                  <a:pt x="5991497" y="0"/>
                </a:cubicBezTo>
                <a:cubicBezTo>
                  <a:pt x="6279832" y="-46304"/>
                  <a:pt x="6381156" y="68038"/>
                  <a:pt x="6572068" y="0"/>
                </a:cubicBezTo>
                <a:cubicBezTo>
                  <a:pt x="6762980" y="-68038"/>
                  <a:pt x="6816981" y="37234"/>
                  <a:pt x="7030719" y="0"/>
                </a:cubicBezTo>
                <a:cubicBezTo>
                  <a:pt x="7244457" y="-37234"/>
                  <a:pt x="7465544" y="32520"/>
                  <a:pt x="7733211" y="0"/>
                </a:cubicBezTo>
                <a:cubicBezTo>
                  <a:pt x="8000878" y="-32520"/>
                  <a:pt x="8154868" y="57788"/>
                  <a:pt x="8313782" y="0"/>
                </a:cubicBezTo>
                <a:cubicBezTo>
                  <a:pt x="8472696" y="-57788"/>
                  <a:pt x="8439334" y="22390"/>
                  <a:pt x="8528594" y="0"/>
                </a:cubicBezTo>
                <a:cubicBezTo>
                  <a:pt x="8617854" y="-22390"/>
                  <a:pt x="8917215" y="19343"/>
                  <a:pt x="9231085" y="0"/>
                </a:cubicBezTo>
                <a:cubicBezTo>
                  <a:pt x="9544955" y="-19343"/>
                  <a:pt x="9784622" y="53894"/>
                  <a:pt x="9933576" y="0"/>
                </a:cubicBezTo>
                <a:cubicBezTo>
                  <a:pt x="10082530" y="-53894"/>
                  <a:pt x="10388257" y="34927"/>
                  <a:pt x="10757988" y="0"/>
                </a:cubicBezTo>
                <a:cubicBezTo>
                  <a:pt x="11127719" y="-34927"/>
                  <a:pt x="11236198" y="11080"/>
                  <a:pt x="11460479" y="0"/>
                </a:cubicBezTo>
                <a:cubicBezTo>
                  <a:pt x="11684760" y="-11080"/>
                  <a:pt x="11914726" y="76191"/>
                  <a:pt x="12191999" y="0"/>
                </a:cubicBezTo>
                <a:cubicBezTo>
                  <a:pt x="12220767" y="139245"/>
                  <a:pt x="12164766" y="418782"/>
                  <a:pt x="12191999" y="606628"/>
                </a:cubicBezTo>
                <a:cubicBezTo>
                  <a:pt x="12219232" y="794474"/>
                  <a:pt x="12154253" y="997838"/>
                  <a:pt x="12191999" y="1145852"/>
                </a:cubicBezTo>
                <a:cubicBezTo>
                  <a:pt x="12229745" y="1293866"/>
                  <a:pt x="12151137" y="1483973"/>
                  <a:pt x="12191999" y="1752480"/>
                </a:cubicBezTo>
                <a:cubicBezTo>
                  <a:pt x="12232861" y="2020987"/>
                  <a:pt x="12180109" y="2054147"/>
                  <a:pt x="12191999" y="2246769"/>
                </a:cubicBezTo>
                <a:cubicBezTo>
                  <a:pt x="11963962" y="2257830"/>
                  <a:pt x="11662579" y="2163504"/>
                  <a:pt x="11367588" y="2246769"/>
                </a:cubicBezTo>
                <a:cubicBezTo>
                  <a:pt x="11072597" y="2330034"/>
                  <a:pt x="11114302" y="2229802"/>
                  <a:pt x="10908936" y="2246769"/>
                </a:cubicBezTo>
                <a:cubicBezTo>
                  <a:pt x="10703570" y="2263736"/>
                  <a:pt x="10588973" y="2217328"/>
                  <a:pt x="10450285" y="2246769"/>
                </a:cubicBezTo>
                <a:cubicBezTo>
                  <a:pt x="10311597" y="2276210"/>
                  <a:pt x="10019811" y="2217955"/>
                  <a:pt x="9625873" y="2246769"/>
                </a:cubicBezTo>
                <a:cubicBezTo>
                  <a:pt x="9231935" y="2275583"/>
                  <a:pt x="9174481" y="2231840"/>
                  <a:pt x="8923382" y="2246769"/>
                </a:cubicBezTo>
                <a:cubicBezTo>
                  <a:pt x="8672283" y="2261698"/>
                  <a:pt x="8525077" y="2200282"/>
                  <a:pt x="8342811" y="2246769"/>
                </a:cubicBezTo>
                <a:cubicBezTo>
                  <a:pt x="8160545" y="2293256"/>
                  <a:pt x="7812803" y="2175607"/>
                  <a:pt x="7640319" y="2246769"/>
                </a:cubicBezTo>
                <a:cubicBezTo>
                  <a:pt x="7467835" y="2317931"/>
                  <a:pt x="7255610" y="2187115"/>
                  <a:pt x="6937828" y="2246769"/>
                </a:cubicBezTo>
                <a:cubicBezTo>
                  <a:pt x="6620046" y="2306423"/>
                  <a:pt x="6812364" y="2226384"/>
                  <a:pt x="6723017" y="2246769"/>
                </a:cubicBezTo>
                <a:cubicBezTo>
                  <a:pt x="6633670" y="2267154"/>
                  <a:pt x="6393529" y="2239017"/>
                  <a:pt x="6264365" y="2246769"/>
                </a:cubicBezTo>
                <a:cubicBezTo>
                  <a:pt x="6135201" y="2254521"/>
                  <a:pt x="5823358" y="2193646"/>
                  <a:pt x="5683794" y="2246769"/>
                </a:cubicBezTo>
                <a:cubicBezTo>
                  <a:pt x="5544230" y="2299892"/>
                  <a:pt x="5319711" y="2209699"/>
                  <a:pt x="4981302" y="2246769"/>
                </a:cubicBezTo>
                <a:cubicBezTo>
                  <a:pt x="4642893" y="2283839"/>
                  <a:pt x="4828636" y="2226754"/>
                  <a:pt x="4766491" y="2246769"/>
                </a:cubicBezTo>
                <a:cubicBezTo>
                  <a:pt x="4704346" y="2266784"/>
                  <a:pt x="4647168" y="2239887"/>
                  <a:pt x="4551680" y="2246769"/>
                </a:cubicBezTo>
                <a:cubicBezTo>
                  <a:pt x="4456192" y="2253651"/>
                  <a:pt x="4200453" y="2220689"/>
                  <a:pt x="3971108" y="2246769"/>
                </a:cubicBezTo>
                <a:cubicBezTo>
                  <a:pt x="3741763" y="2272849"/>
                  <a:pt x="3784181" y="2246127"/>
                  <a:pt x="3634377" y="2246769"/>
                </a:cubicBezTo>
                <a:cubicBezTo>
                  <a:pt x="3484573" y="2247411"/>
                  <a:pt x="3364178" y="2220472"/>
                  <a:pt x="3175725" y="2246769"/>
                </a:cubicBezTo>
                <a:cubicBezTo>
                  <a:pt x="2987272" y="2273066"/>
                  <a:pt x="2722191" y="2208201"/>
                  <a:pt x="2473234" y="2246769"/>
                </a:cubicBezTo>
                <a:cubicBezTo>
                  <a:pt x="2224277" y="2285337"/>
                  <a:pt x="2225808" y="2220506"/>
                  <a:pt x="2014583" y="2246769"/>
                </a:cubicBezTo>
                <a:cubicBezTo>
                  <a:pt x="1803358" y="2273032"/>
                  <a:pt x="1884516" y="2238268"/>
                  <a:pt x="1799771" y="2246769"/>
                </a:cubicBezTo>
                <a:cubicBezTo>
                  <a:pt x="1715026" y="2255270"/>
                  <a:pt x="1446534" y="2201568"/>
                  <a:pt x="1341120" y="2246769"/>
                </a:cubicBezTo>
                <a:cubicBezTo>
                  <a:pt x="1235706" y="2291970"/>
                  <a:pt x="929426" y="2204138"/>
                  <a:pt x="760549" y="2246769"/>
                </a:cubicBezTo>
                <a:cubicBezTo>
                  <a:pt x="591672" y="2289400"/>
                  <a:pt x="351648" y="2237950"/>
                  <a:pt x="0" y="2246769"/>
                </a:cubicBezTo>
                <a:cubicBezTo>
                  <a:pt x="-7404" y="2077448"/>
                  <a:pt x="65366" y="1910896"/>
                  <a:pt x="0" y="1685077"/>
                </a:cubicBezTo>
                <a:cubicBezTo>
                  <a:pt x="-65366" y="1459258"/>
                  <a:pt x="7280" y="1334449"/>
                  <a:pt x="0" y="1168320"/>
                </a:cubicBezTo>
                <a:cubicBezTo>
                  <a:pt x="-7280" y="1002191"/>
                  <a:pt x="21692" y="821777"/>
                  <a:pt x="0" y="561692"/>
                </a:cubicBezTo>
                <a:cubicBezTo>
                  <a:pt x="-21692" y="301607"/>
                  <a:pt x="13450" y="260065"/>
                  <a:pt x="0" y="0"/>
                </a:cubicBezTo>
                <a:close/>
              </a:path>
              <a:path w="12191999" h="2246769" stroke="0" extrusionOk="0">
                <a:moveTo>
                  <a:pt x="0" y="0"/>
                </a:moveTo>
                <a:cubicBezTo>
                  <a:pt x="275482" y="-24480"/>
                  <a:pt x="401611" y="47881"/>
                  <a:pt x="702491" y="0"/>
                </a:cubicBezTo>
                <a:cubicBezTo>
                  <a:pt x="1003371" y="-47881"/>
                  <a:pt x="1096184" y="37737"/>
                  <a:pt x="1283063" y="0"/>
                </a:cubicBezTo>
                <a:cubicBezTo>
                  <a:pt x="1469942" y="-37737"/>
                  <a:pt x="1589785" y="1783"/>
                  <a:pt x="1741714" y="0"/>
                </a:cubicBezTo>
                <a:cubicBezTo>
                  <a:pt x="1893643" y="-1783"/>
                  <a:pt x="1908718" y="695"/>
                  <a:pt x="1956526" y="0"/>
                </a:cubicBezTo>
                <a:cubicBezTo>
                  <a:pt x="2004334" y="-695"/>
                  <a:pt x="2404849" y="87351"/>
                  <a:pt x="2780937" y="0"/>
                </a:cubicBezTo>
                <a:cubicBezTo>
                  <a:pt x="3157025" y="-87351"/>
                  <a:pt x="2900965" y="17859"/>
                  <a:pt x="2995748" y="0"/>
                </a:cubicBezTo>
                <a:cubicBezTo>
                  <a:pt x="3090531" y="-17859"/>
                  <a:pt x="3342655" y="20094"/>
                  <a:pt x="3454400" y="0"/>
                </a:cubicBezTo>
                <a:cubicBezTo>
                  <a:pt x="3566145" y="-20094"/>
                  <a:pt x="3913797" y="48107"/>
                  <a:pt x="4156891" y="0"/>
                </a:cubicBezTo>
                <a:cubicBezTo>
                  <a:pt x="4399985" y="-48107"/>
                  <a:pt x="4648950" y="30576"/>
                  <a:pt x="4859382" y="0"/>
                </a:cubicBezTo>
                <a:cubicBezTo>
                  <a:pt x="5069814" y="-30576"/>
                  <a:pt x="5000071" y="9710"/>
                  <a:pt x="5074194" y="0"/>
                </a:cubicBezTo>
                <a:cubicBezTo>
                  <a:pt x="5148317" y="-9710"/>
                  <a:pt x="5456253" y="2079"/>
                  <a:pt x="5654765" y="0"/>
                </a:cubicBezTo>
                <a:cubicBezTo>
                  <a:pt x="5853277" y="-2079"/>
                  <a:pt x="6097700" y="87472"/>
                  <a:pt x="6479177" y="0"/>
                </a:cubicBezTo>
                <a:cubicBezTo>
                  <a:pt x="6860654" y="-87472"/>
                  <a:pt x="6707892" y="12754"/>
                  <a:pt x="6815908" y="0"/>
                </a:cubicBezTo>
                <a:cubicBezTo>
                  <a:pt x="6923924" y="-12754"/>
                  <a:pt x="7308884" y="24934"/>
                  <a:pt x="7518399" y="0"/>
                </a:cubicBezTo>
                <a:cubicBezTo>
                  <a:pt x="7727914" y="-24934"/>
                  <a:pt x="7770909" y="1925"/>
                  <a:pt x="7855131" y="0"/>
                </a:cubicBezTo>
                <a:cubicBezTo>
                  <a:pt x="7939353" y="-1925"/>
                  <a:pt x="8329400" y="21882"/>
                  <a:pt x="8557622" y="0"/>
                </a:cubicBezTo>
                <a:cubicBezTo>
                  <a:pt x="8785844" y="-21882"/>
                  <a:pt x="8838909" y="49645"/>
                  <a:pt x="9016274" y="0"/>
                </a:cubicBezTo>
                <a:cubicBezTo>
                  <a:pt x="9193639" y="-49645"/>
                  <a:pt x="9214690" y="39061"/>
                  <a:pt x="9353005" y="0"/>
                </a:cubicBezTo>
                <a:cubicBezTo>
                  <a:pt x="9491320" y="-39061"/>
                  <a:pt x="9648462" y="12685"/>
                  <a:pt x="9811656" y="0"/>
                </a:cubicBezTo>
                <a:cubicBezTo>
                  <a:pt x="9974850" y="-12685"/>
                  <a:pt x="10167151" y="26190"/>
                  <a:pt x="10270308" y="0"/>
                </a:cubicBezTo>
                <a:cubicBezTo>
                  <a:pt x="10373465" y="-26190"/>
                  <a:pt x="10434781" y="24903"/>
                  <a:pt x="10485119" y="0"/>
                </a:cubicBezTo>
                <a:cubicBezTo>
                  <a:pt x="10535457" y="-24903"/>
                  <a:pt x="10699811" y="6926"/>
                  <a:pt x="10821851" y="0"/>
                </a:cubicBezTo>
                <a:cubicBezTo>
                  <a:pt x="10943891" y="-6926"/>
                  <a:pt x="11020993" y="9205"/>
                  <a:pt x="11158582" y="0"/>
                </a:cubicBezTo>
                <a:cubicBezTo>
                  <a:pt x="11296171" y="-9205"/>
                  <a:pt x="11503533" y="52000"/>
                  <a:pt x="11617233" y="0"/>
                </a:cubicBezTo>
                <a:cubicBezTo>
                  <a:pt x="11730933" y="-52000"/>
                  <a:pt x="12022663" y="3348"/>
                  <a:pt x="12191999" y="0"/>
                </a:cubicBezTo>
                <a:cubicBezTo>
                  <a:pt x="12220793" y="116779"/>
                  <a:pt x="12185176" y="351936"/>
                  <a:pt x="12191999" y="539225"/>
                </a:cubicBezTo>
                <a:cubicBezTo>
                  <a:pt x="12198822" y="726514"/>
                  <a:pt x="12141365" y="993722"/>
                  <a:pt x="12191999" y="1145852"/>
                </a:cubicBezTo>
                <a:cubicBezTo>
                  <a:pt x="12242633" y="1297982"/>
                  <a:pt x="12178198" y="1547113"/>
                  <a:pt x="12191999" y="1730012"/>
                </a:cubicBezTo>
                <a:cubicBezTo>
                  <a:pt x="12205800" y="1912911"/>
                  <a:pt x="12177803" y="2028838"/>
                  <a:pt x="12191999" y="2246769"/>
                </a:cubicBezTo>
                <a:cubicBezTo>
                  <a:pt x="12131559" y="2270232"/>
                  <a:pt x="12058976" y="2231628"/>
                  <a:pt x="11977188" y="2246769"/>
                </a:cubicBezTo>
                <a:cubicBezTo>
                  <a:pt x="11895400" y="2261910"/>
                  <a:pt x="11445053" y="2212448"/>
                  <a:pt x="11152776" y="2246769"/>
                </a:cubicBezTo>
                <a:cubicBezTo>
                  <a:pt x="10860499" y="2281090"/>
                  <a:pt x="10745942" y="2203220"/>
                  <a:pt x="10450285" y="2246769"/>
                </a:cubicBezTo>
                <a:cubicBezTo>
                  <a:pt x="10154628" y="2290318"/>
                  <a:pt x="10131582" y="2236062"/>
                  <a:pt x="9991633" y="2246769"/>
                </a:cubicBezTo>
                <a:cubicBezTo>
                  <a:pt x="9851684" y="2257476"/>
                  <a:pt x="9767258" y="2210584"/>
                  <a:pt x="9654902" y="2246769"/>
                </a:cubicBezTo>
                <a:cubicBezTo>
                  <a:pt x="9542546" y="2282954"/>
                  <a:pt x="9222236" y="2185407"/>
                  <a:pt x="8830491" y="2246769"/>
                </a:cubicBezTo>
                <a:cubicBezTo>
                  <a:pt x="8438746" y="2308131"/>
                  <a:pt x="8707609" y="2226286"/>
                  <a:pt x="8615679" y="2246769"/>
                </a:cubicBezTo>
                <a:cubicBezTo>
                  <a:pt x="8523749" y="2267252"/>
                  <a:pt x="8325085" y="2218899"/>
                  <a:pt x="8157028" y="2246769"/>
                </a:cubicBezTo>
                <a:cubicBezTo>
                  <a:pt x="7988971" y="2274639"/>
                  <a:pt x="7903113" y="2216025"/>
                  <a:pt x="7820297" y="2246769"/>
                </a:cubicBezTo>
                <a:cubicBezTo>
                  <a:pt x="7737481" y="2277513"/>
                  <a:pt x="7583230" y="2224649"/>
                  <a:pt x="7483565" y="2246769"/>
                </a:cubicBezTo>
                <a:cubicBezTo>
                  <a:pt x="7383900" y="2268889"/>
                  <a:pt x="7137395" y="2200475"/>
                  <a:pt x="7024914" y="2246769"/>
                </a:cubicBezTo>
                <a:cubicBezTo>
                  <a:pt x="6912433" y="2293063"/>
                  <a:pt x="6859193" y="2231595"/>
                  <a:pt x="6810102" y="2246769"/>
                </a:cubicBezTo>
                <a:cubicBezTo>
                  <a:pt x="6761011" y="2261943"/>
                  <a:pt x="6606684" y="2246453"/>
                  <a:pt x="6473371" y="2246769"/>
                </a:cubicBezTo>
                <a:cubicBezTo>
                  <a:pt x="6340058" y="2247085"/>
                  <a:pt x="6323869" y="2242324"/>
                  <a:pt x="6258559" y="2246769"/>
                </a:cubicBezTo>
                <a:cubicBezTo>
                  <a:pt x="6193249" y="2251214"/>
                  <a:pt x="5796501" y="2179774"/>
                  <a:pt x="5677988" y="2246769"/>
                </a:cubicBezTo>
                <a:cubicBezTo>
                  <a:pt x="5559475" y="2313764"/>
                  <a:pt x="5246173" y="2198001"/>
                  <a:pt x="4975497" y="2246769"/>
                </a:cubicBezTo>
                <a:cubicBezTo>
                  <a:pt x="4704821" y="2295537"/>
                  <a:pt x="4493823" y="2154719"/>
                  <a:pt x="4151085" y="2246769"/>
                </a:cubicBezTo>
                <a:cubicBezTo>
                  <a:pt x="3808347" y="2338819"/>
                  <a:pt x="4017289" y="2239592"/>
                  <a:pt x="3936274" y="2246769"/>
                </a:cubicBezTo>
                <a:cubicBezTo>
                  <a:pt x="3855259" y="2253946"/>
                  <a:pt x="3802719" y="2243941"/>
                  <a:pt x="3721463" y="2246769"/>
                </a:cubicBezTo>
                <a:cubicBezTo>
                  <a:pt x="3640207" y="2249597"/>
                  <a:pt x="3372237" y="2189258"/>
                  <a:pt x="3140891" y="2246769"/>
                </a:cubicBezTo>
                <a:cubicBezTo>
                  <a:pt x="2909545" y="2304280"/>
                  <a:pt x="2937656" y="2218312"/>
                  <a:pt x="2804160" y="2246769"/>
                </a:cubicBezTo>
                <a:cubicBezTo>
                  <a:pt x="2670664" y="2275226"/>
                  <a:pt x="2337300" y="2215070"/>
                  <a:pt x="1979748" y="2246769"/>
                </a:cubicBezTo>
                <a:cubicBezTo>
                  <a:pt x="1622196" y="2278468"/>
                  <a:pt x="1844824" y="2224639"/>
                  <a:pt x="1764937" y="2246769"/>
                </a:cubicBezTo>
                <a:cubicBezTo>
                  <a:pt x="1685050" y="2268899"/>
                  <a:pt x="1402959" y="2231277"/>
                  <a:pt x="1306286" y="2246769"/>
                </a:cubicBezTo>
                <a:cubicBezTo>
                  <a:pt x="1209613" y="2262261"/>
                  <a:pt x="759997" y="2199531"/>
                  <a:pt x="603794" y="2246769"/>
                </a:cubicBezTo>
                <a:cubicBezTo>
                  <a:pt x="447591" y="2294007"/>
                  <a:pt x="242285" y="2204166"/>
                  <a:pt x="0" y="2246769"/>
                </a:cubicBezTo>
                <a:cubicBezTo>
                  <a:pt x="-31836" y="2051471"/>
                  <a:pt x="14642" y="1961892"/>
                  <a:pt x="0" y="1730012"/>
                </a:cubicBezTo>
                <a:cubicBezTo>
                  <a:pt x="-14642" y="1498132"/>
                  <a:pt x="16150" y="1448802"/>
                  <a:pt x="0" y="1213255"/>
                </a:cubicBezTo>
                <a:cubicBezTo>
                  <a:pt x="-16150" y="977708"/>
                  <a:pt x="64551" y="883749"/>
                  <a:pt x="0" y="651563"/>
                </a:cubicBezTo>
                <a:cubicBezTo>
                  <a:pt x="-64551" y="419377"/>
                  <a:pt x="24419" y="172633"/>
                  <a:pt x="0" y="0"/>
                </a:cubicBezTo>
                <a:close/>
              </a:path>
            </a:pathLst>
          </a:custGeom>
          <a:solidFill>
            <a:srgbClr val="DEC8EE"/>
          </a:solidFill>
          <a:ln>
            <a:solidFill>
              <a:schemeClr val="tx1"/>
            </a:solidFill>
            <a:extLst>
              <a:ext uri="{C807C97D-BFC1-408E-A445-0C87EB9F89A2}">
                <ask:lineSketchStyleProps xmlns:ask="http://schemas.microsoft.com/office/drawing/2018/sketchyshapes" sd="745319396">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1:</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Nhà máy thuỷ điện Hoà Bình (Hình 13.1) là một trong số các nhà máy thuỷ điện nổi tiếng ở Việt Nam, với tổng sản lượng điện sản xuất kể từ khi được đưa vào vận hành đến tháng 9/2023 là 270 tỉ kW.h (Nguồn: EVN). Dòng điện được tạo ra và truyền đi từ nhà máy điện đến nơi tiêu thụ là dòng điện xoay chiều. Vậy dòng điện xoay chiều có những đặc điểm gì?</a:t>
            </a:r>
            <a:endParaRPr lang="vi-VN" sz="2800">
              <a:latin typeface="Palatino Linotype" panose="02040502050505030304" pitchFamily="18" charset="0"/>
            </a:endParaRPr>
          </a:p>
        </p:txBody>
      </p:sp>
      <p:pic>
        <p:nvPicPr>
          <p:cNvPr id="5" name="Picture 4" descr="n252 Fb Thu Huong Pham">
            <a:extLst>
              <a:ext uri="{FF2B5EF4-FFF2-40B4-BE49-F238E27FC236}">
                <a16:creationId xmlns:a16="http://schemas.microsoft.com/office/drawing/2014/main" id="{80B698DA-D531-1389-C946-830701263359}"/>
              </a:ext>
            </a:extLst>
          </p:cNvPr>
          <p:cNvPicPr>
            <a:picLocks noChangeAspect="1"/>
          </p:cNvPicPr>
          <p:nvPr/>
        </p:nvPicPr>
        <p:blipFill>
          <a:blip r:embed="rId8"/>
          <a:stretch>
            <a:fillRect/>
          </a:stretch>
        </p:blipFill>
        <p:spPr>
          <a:xfrm>
            <a:off x="0" y="2503815"/>
            <a:ext cx="5874720" cy="4120799"/>
          </a:xfrm>
          <a:prstGeom prst="rect">
            <a:avLst/>
          </a:prstGeom>
        </p:spPr>
      </p:pic>
      <p:sp>
        <p:nvSpPr>
          <p:cNvPr id="6" name="TextBox 5" descr="n252 Fb Thu Huong Pham">
            <a:extLst>
              <a:ext uri="{FF2B5EF4-FFF2-40B4-BE49-F238E27FC236}">
                <a16:creationId xmlns:a16="http://schemas.microsoft.com/office/drawing/2014/main" id="{6D145078-53F3-41D8-08ED-7253AB8F82E0}"/>
              </a:ext>
            </a:extLst>
          </p:cNvPr>
          <p:cNvSpPr txBox="1"/>
          <p:nvPr/>
        </p:nvSpPr>
        <p:spPr>
          <a:xfrm>
            <a:off x="6734744" y="2771690"/>
            <a:ext cx="3657469" cy="1815882"/>
          </a:xfrm>
          <a:prstGeom prst="rect">
            <a:avLst/>
          </a:prstGeom>
          <a:noFill/>
        </p:spPr>
        <p:txBody>
          <a:bodyPr wrap="square">
            <a:spAutoFit/>
          </a:bodyPr>
          <a:lstStyle/>
          <a:p>
            <a:pPr indent="284163" algn="just"/>
            <a:r>
              <a:rPr lang="en-US" sz="2800" b="1">
                <a:solidFill>
                  <a:srgbClr val="FF0000"/>
                </a:solidFill>
                <a:latin typeface="Palatino Linotype" panose="02040502050505030304" pitchFamily="18" charset="0"/>
              </a:rPr>
              <a:t>Đáp án: </a:t>
            </a:r>
            <a:r>
              <a:rPr lang="en-US" sz="2800">
                <a:latin typeface="Palatino Linotype" panose="02040502050505030304" pitchFamily="18" charset="0"/>
              </a:rPr>
              <a:t>Dòng điện xoay chiều có cường độ biến thiên điều hoà theo thời gian.</a:t>
            </a:r>
            <a:endParaRPr lang="vi-VN" sz="2800">
              <a:latin typeface="Palatino Linotype" panose="02040502050505030304" pitchFamily="18" charset="0"/>
            </a:endParaRPr>
          </a:p>
        </p:txBody>
      </p:sp>
    </p:spTree>
    <p:extLst>
      <p:ext uri="{BB962C8B-B14F-4D97-AF65-F5344CB8AC3E}">
        <p14:creationId xmlns:p14="http://schemas.microsoft.com/office/powerpoint/2010/main" val="344898678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52 Fb Thu Huong Pham">
            <a:extLst>
              <a:ext uri="{FF2B5EF4-FFF2-40B4-BE49-F238E27FC236}">
                <a16:creationId xmlns:a16="http://schemas.microsoft.com/office/drawing/2014/main" id="{6D3A34C5-CD38-288B-BCD7-EC95E61223D4}"/>
              </a:ext>
            </a:extLst>
          </p:cNvPr>
          <p:cNvPicPr>
            <a:picLocks noGrp="1" noRot="1" noChangeAspect="1" noMove="1" noResize="1" noEditPoints="1" noAdjustHandles="1" noChangeArrowheads="1" noChangeShapeType="1" noCrop="1"/>
          </p:cNvPicPr>
          <p:nvPr/>
        </p:nvPicPr>
        <p:blipFill rotWithShape="1">
          <a:blip r:embed="rId5">
            <a:alphaModFix amt="46000"/>
            <a:extLst>
              <a:ext uri="{28A0092B-C50C-407E-A947-70E740481C1C}">
                <a14:useLocalDpi xmlns:a14="http://schemas.microsoft.com/office/drawing/2010/main" val="0"/>
              </a:ext>
            </a:extLst>
          </a:blip>
          <a:srcRect t="9726" b="97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n252 Fb Thu Huong Pham">
            <a:extLst>
              <a:ext uri="{FF2B5EF4-FFF2-40B4-BE49-F238E27FC236}">
                <a16:creationId xmlns:a16="http://schemas.microsoft.com/office/drawing/2014/main" id="{D8B340B8-8468-A657-B197-0DEE1DFD54E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6731" l="2814" r="96248">
                        <a14:foregroundMark x1="26642" y1="59038" x2="37523" y2="55385"/>
                        <a14:foregroundMark x1="37523" y1="55385" x2="37885" y2="44661"/>
                        <a14:foregroundMark x1="38740" y1="43018" x2="43902" y2="35577"/>
                        <a14:foregroundMark x1="43902" y1="35577" x2="52908" y2="32115"/>
                        <a14:foregroundMark x1="52908" y1="32115" x2="64165" y2="31731"/>
                        <a14:foregroundMark x1="64165" y1="31731" x2="73921" y2="34038"/>
                        <a14:foregroundMark x1="73921" y1="34038" x2="85741" y2="42500"/>
                        <a14:foregroundMark x1="96248" y1="72500" x2="34709" y2="60000"/>
                        <a14:foregroundMark x1="34709" y1="60000" x2="33396" y2="54231"/>
                        <a14:foregroundMark x1="33396" y1="63654" x2="52345" y2="62115"/>
                        <a14:foregroundMark x1="57786" y1="93269" x2="56473" y2="82885"/>
                        <a14:foregroundMark x1="57411" y1="97500" x2="67917" y2="96923"/>
                        <a14:foregroundMark x1="67917" y1="96923" x2="68480" y2="96923"/>
                        <a14:foregroundMark x1="26378" y1="33500" x2="26748" y2="33860"/>
                        <a14:foregroundMark x1="26648" y1="33663" x2="26768" y2="33827"/>
                        <a14:backgroundMark x1="37523" y1="7115" x2="5629" y2="45577"/>
                        <a14:backgroundMark x1="5629" y1="45577" x2="5441" y2="45962"/>
                        <a14:backgroundMark x1="16135" y1="3269" x2="375" y2="34615"/>
                        <a14:backgroundMark x1="37711" y1="23846" x2="16510" y2="57885"/>
                        <a14:backgroundMark x1="11069" y1="19615" x2="30769" y2="31538"/>
                        <a14:backgroundMark x1="30769" y1="31538" x2="30769" y2="31538"/>
                        <a14:backgroundMark x1="25141" y1="14038" x2="12758" y2="33654"/>
                        <a14:backgroundMark x1="31707" y1="38077" x2="35647" y2="45769"/>
                        <a14:backgroundMark x1="8443" y1="30192" x2="13133" y2="37692"/>
                        <a14:backgroundMark x1="26266" y1="33462" x2="26266" y2="33462"/>
                      </a14:backgroundRemoval>
                    </a14:imgEffect>
                  </a14:imgLayer>
                </a14:imgProps>
              </a:ext>
              <a:ext uri="{28A0092B-C50C-407E-A947-70E740481C1C}">
                <a14:useLocalDpi xmlns:a14="http://schemas.microsoft.com/office/drawing/2010/main" val="0"/>
              </a:ext>
            </a:extLst>
          </a:blip>
          <a:srcRect l="21743" t="28127"/>
          <a:stretch/>
        </p:blipFill>
        <p:spPr bwMode="auto">
          <a:xfrm>
            <a:off x="10248042" y="3124937"/>
            <a:ext cx="1869350" cy="167498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252 Fb Thu Huong Pham">
            <a:hlinkClick r:id="rId8" action="ppaction://hlinksldjump"/>
            <a:extLst>
              <a:ext uri="{FF2B5EF4-FFF2-40B4-BE49-F238E27FC236}">
                <a16:creationId xmlns:a16="http://schemas.microsoft.com/office/drawing/2014/main" id="{4853DBC9-3CF0-1B56-8099-6E60E80FB7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6523"/>
          <a:stretch/>
        </p:blipFill>
        <p:spPr bwMode="auto">
          <a:xfrm>
            <a:off x="11510478" y="5523624"/>
            <a:ext cx="681522" cy="13343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descr="n252 Fb Thu Huong Pham">
            <a:extLst>
              <a:ext uri="{FF2B5EF4-FFF2-40B4-BE49-F238E27FC236}">
                <a16:creationId xmlns:a16="http://schemas.microsoft.com/office/drawing/2014/main" id="{45A3F082-32D0-A076-1D14-CEB8602DE93F}"/>
              </a:ext>
            </a:extLst>
          </p:cNvPr>
          <p:cNvGrpSpPr/>
          <p:nvPr/>
        </p:nvGrpSpPr>
        <p:grpSpPr>
          <a:xfrm>
            <a:off x="122208" y="51122"/>
            <a:ext cx="11995184" cy="1384995"/>
            <a:chOff x="25913" y="0"/>
            <a:chExt cx="11995184" cy="1384995"/>
          </a:xfrm>
        </p:grpSpPr>
        <p:sp>
          <p:nvSpPr>
            <p:cNvPr id="3" name="TextBox 2">
              <a:extLst>
                <a:ext uri="{FF2B5EF4-FFF2-40B4-BE49-F238E27FC236}">
                  <a16:creationId xmlns:a16="http://schemas.microsoft.com/office/drawing/2014/main" id="{B8F23727-DC97-64CB-C568-F813320B2C37}"/>
                </a:ext>
              </a:extLst>
            </p:cNvPr>
            <p:cNvSpPr txBox="1"/>
            <p:nvPr/>
          </p:nvSpPr>
          <p:spPr>
            <a:xfrm>
              <a:off x="25913" y="0"/>
              <a:ext cx="11995184" cy="1384995"/>
            </a:xfrm>
            <a:custGeom>
              <a:avLst/>
              <a:gdLst>
                <a:gd name="csX0" fmla="*/ 0 w 11995184"/>
                <a:gd name="csY0" fmla="*/ 0 h 1384995"/>
                <a:gd name="csX1" fmla="*/ 719711 w 11995184"/>
                <a:gd name="csY1" fmla="*/ 0 h 1384995"/>
                <a:gd name="csX2" fmla="*/ 1079567 w 11995184"/>
                <a:gd name="csY2" fmla="*/ 0 h 1384995"/>
                <a:gd name="csX3" fmla="*/ 1679326 w 11995184"/>
                <a:gd name="csY3" fmla="*/ 0 h 1384995"/>
                <a:gd name="csX4" fmla="*/ 2039181 w 11995184"/>
                <a:gd name="csY4" fmla="*/ 0 h 1384995"/>
                <a:gd name="csX5" fmla="*/ 2518989 w 11995184"/>
                <a:gd name="csY5" fmla="*/ 0 h 1384995"/>
                <a:gd name="csX6" fmla="*/ 3358652 w 11995184"/>
                <a:gd name="csY6" fmla="*/ 0 h 1384995"/>
                <a:gd name="csX7" fmla="*/ 3838459 w 11995184"/>
                <a:gd name="csY7" fmla="*/ 0 h 1384995"/>
                <a:gd name="csX8" fmla="*/ 4198314 w 11995184"/>
                <a:gd name="csY8" fmla="*/ 0 h 1384995"/>
                <a:gd name="csX9" fmla="*/ 4798074 w 11995184"/>
                <a:gd name="csY9" fmla="*/ 0 h 1384995"/>
                <a:gd name="csX10" fmla="*/ 5397833 w 11995184"/>
                <a:gd name="csY10" fmla="*/ 0 h 1384995"/>
                <a:gd name="csX11" fmla="*/ 5997592 w 11995184"/>
                <a:gd name="csY11" fmla="*/ 0 h 1384995"/>
                <a:gd name="csX12" fmla="*/ 6837255 w 11995184"/>
                <a:gd name="csY12" fmla="*/ 0 h 1384995"/>
                <a:gd name="csX13" fmla="*/ 7676918 w 11995184"/>
                <a:gd name="csY13" fmla="*/ 0 h 1384995"/>
                <a:gd name="csX14" fmla="*/ 8516581 w 11995184"/>
                <a:gd name="csY14" fmla="*/ 0 h 1384995"/>
                <a:gd name="csX15" fmla="*/ 8996388 w 11995184"/>
                <a:gd name="csY15" fmla="*/ 0 h 1384995"/>
                <a:gd name="csX16" fmla="*/ 9716099 w 11995184"/>
                <a:gd name="csY16" fmla="*/ 0 h 1384995"/>
                <a:gd name="csX17" fmla="*/ 9956003 w 11995184"/>
                <a:gd name="csY17" fmla="*/ 0 h 1384995"/>
                <a:gd name="csX18" fmla="*/ 10315858 w 11995184"/>
                <a:gd name="csY18" fmla="*/ 0 h 1384995"/>
                <a:gd name="csX19" fmla="*/ 10675714 w 11995184"/>
                <a:gd name="csY19" fmla="*/ 0 h 1384995"/>
                <a:gd name="csX20" fmla="*/ 11275473 w 11995184"/>
                <a:gd name="csY20" fmla="*/ 0 h 1384995"/>
                <a:gd name="csX21" fmla="*/ 11995184 w 11995184"/>
                <a:gd name="csY21" fmla="*/ 0 h 1384995"/>
                <a:gd name="csX22" fmla="*/ 11995184 w 11995184"/>
                <a:gd name="csY22" fmla="*/ 475515 h 1384995"/>
                <a:gd name="csX23" fmla="*/ 11995184 w 11995184"/>
                <a:gd name="csY23" fmla="*/ 909480 h 1384995"/>
                <a:gd name="csX24" fmla="*/ 11995184 w 11995184"/>
                <a:gd name="csY24" fmla="*/ 1384995 h 1384995"/>
                <a:gd name="csX25" fmla="*/ 11395425 w 11995184"/>
                <a:gd name="csY25" fmla="*/ 1384995 h 1384995"/>
                <a:gd name="csX26" fmla="*/ 10795666 w 11995184"/>
                <a:gd name="csY26" fmla="*/ 1384995 h 1384995"/>
                <a:gd name="csX27" fmla="*/ 9956003 w 11995184"/>
                <a:gd name="csY27" fmla="*/ 1384995 h 1384995"/>
                <a:gd name="csX28" fmla="*/ 9596147 w 11995184"/>
                <a:gd name="csY28" fmla="*/ 1384995 h 1384995"/>
                <a:gd name="csX29" fmla="*/ 8996388 w 11995184"/>
                <a:gd name="csY29" fmla="*/ 1384995 h 1384995"/>
                <a:gd name="csX30" fmla="*/ 8396629 w 11995184"/>
                <a:gd name="csY30" fmla="*/ 1384995 h 1384995"/>
                <a:gd name="csX31" fmla="*/ 7916821 w 11995184"/>
                <a:gd name="csY31" fmla="*/ 1384995 h 1384995"/>
                <a:gd name="csX32" fmla="*/ 7197110 w 11995184"/>
                <a:gd name="csY32" fmla="*/ 1384995 h 1384995"/>
                <a:gd name="csX33" fmla="*/ 6717303 w 11995184"/>
                <a:gd name="csY33" fmla="*/ 1384995 h 1384995"/>
                <a:gd name="csX34" fmla="*/ 6237496 w 11995184"/>
                <a:gd name="csY34" fmla="*/ 1384995 h 1384995"/>
                <a:gd name="csX35" fmla="*/ 5637736 w 11995184"/>
                <a:gd name="csY35" fmla="*/ 1384995 h 1384995"/>
                <a:gd name="csX36" fmla="*/ 5037977 w 11995184"/>
                <a:gd name="csY36" fmla="*/ 1384995 h 1384995"/>
                <a:gd name="csX37" fmla="*/ 4558170 w 11995184"/>
                <a:gd name="csY37" fmla="*/ 1384995 h 1384995"/>
                <a:gd name="csX38" fmla="*/ 3958411 w 11995184"/>
                <a:gd name="csY38" fmla="*/ 1384995 h 1384995"/>
                <a:gd name="csX39" fmla="*/ 3598555 w 11995184"/>
                <a:gd name="csY39" fmla="*/ 1384995 h 1384995"/>
                <a:gd name="csX40" fmla="*/ 3238700 w 11995184"/>
                <a:gd name="csY40" fmla="*/ 1384995 h 1384995"/>
                <a:gd name="csX41" fmla="*/ 2878844 w 11995184"/>
                <a:gd name="csY41" fmla="*/ 1384995 h 1384995"/>
                <a:gd name="csX42" fmla="*/ 2399037 w 11995184"/>
                <a:gd name="csY42" fmla="*/ 1384995 h 1384995"/>
                <a:gd name="csX43" fmla="*/ 1679326 w 11995184"/>
                <a:gd name="csY43" fmla="*/ 1384995 h 1384995"/>
                <a:gd name="csX44" fmla="*/ 959615 w 11995184"/>
                <a:gd name="csY44" fmla="*/ 1384995 h 1384995"/>
                <a:gd name="csX45" fmla="*/ 599759 w 11995184"/>
                <a:gd name="csY45" fmla="*/ 1384995 h 1384995"/>
                <a:gd name="csX46" fmla="*/ 0 w 11995184"/>
                <a:gd name="csY46" fmla="*/ 1384995 h 1384995"/>
                <a:gd name="csX47" fmla="*/ 0 w 11995184"/>
                <a:gd name="csY47" fmla="*/ 964880 h 1384995"/>
                <a:gd name="csX48" fmla="*/ 0 w 11995184"/>
                <a:gd name="csY48" fmla="*/ 544765 h 1384995"/>
                <a:gd name="csX49" fmla="*/ 0 w 11995184"/>
                <a:gd name="csY49" fmla="*/ 0 h 13849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1995184" h="1384995" fill="none" extrusionOk="0">
                  <a:moveTo>
                    <a:pt x="0" y="0"/>
                  </a:moveTo>
                  <a:cubicBezTo>
                    <a:pt x="264925" y="-24903"/>
                    <a:pt x="556730" y="145"/>
                    <a:pt x="719711" y="0"/>
                  </a:cubicBezTo>
                  <a:cubicBezTo>
                    <a:pt x="882692" y="-145"/>
                    <a:pt x="974106" y="27927"/>
                    <a:pt x="1079567" y="0"/>
                  </a:cubicBezTo>
                  <a:cubicBezTo>
                    <a:pt x="1185028" y="-27927"/>
                    <a:pt x="1454687" y="58886"/>
                    <a:pt x="1679326" y="0"/>
                  </a:cubicBezTo>
                  <a:cubicBezTo>
                    <a:pt x="1903965" y="-58886"/>
                    <a:pt x="1966924" y="9508"/>
                    <a:pt x="2039181" y="0"/>
                  </a:cubicBezTo>
                  <a:cubicBezTo>
                    <a:pt x="2111438" y="-9508"/>
                    <a:pt x="2294455" y="56711"/>
                    <a:pt x="2518989" y="0"/>
                  </a:cubicBezTo>
                  <a:cubicBezTo>
                    <a:pt x="2743523" y="-56711"/>
                    <a:pt x="3040156" y="27190"/>
                    <a:pt x="3358652" y="0"/>
                  </a:cubicBezTo>
                  <a:cubicBezTo>
                    <a:pt x="3677148" y="-27190"/>
                    <a:pt x="3658128" y="6835"/>
                    <a:pt x="3838459" y="0"/>
                  </a:cubicBezTo>
                  <a:cubicBezTo>
                    <a:pt x="4018790" y="-6835"/>
                    <a:pt x="4065041" y="15007"/>
                    <a:pt x="4198314" y="0"/>
                  </a:cubicBezTo>
                  <a:cubicBezTo>
                    <a:pt x="4331587" y="-15007"/>
                    <a:pt x="4640245" y="70949"/>
                    <a:pt x="4798074" y="0"/>
                  </a:cubicBezTo>
                  <a:cubicBezTo>
                    <a:pt x="4955903" y="-70949"/>
                    <a:pt x="5261850" y="38174"/>
                    <a:pt x="5397833" y="0"/>
                  </a:cubicBezTo>
                  <a:cubicBezTo>
                    <a:pt x="5533816" y="-38174"/>
                    <a:pt x="5781548" y="295"/>
                    <a:pt x="5997592" y="0"/>
                  </a:cubicBezTo>
                  <a:cubicBezTo>
                    <a:pt x="6213636" y="-295"/>
                    <a:pt x="6488602" y="17662"/>
                    <a:pt x="6837255" y="0"/>
                  </a:cubicBezTo>
                  <a:cubicBezTo>
                    <a:pt x="7185908" y="-17662"/>
                    <a:pt x="7424112" y="78257"/>
                    <a:pt x="7676918" y="0"/>
                  </a:cubicBezTo>
                  <a:cubicBezTo>
                    <a:pt x="7929724" y="-78257"/>
                    <a:pt x="8291440" y="56149"/>
                    <a:pt x="8516581" y="0"/>
                  </a:cubicBezTo>
                  <a:cubicBezTo>
                    <a:pt x="8741722" y="-56149"/>
                    <a:pt x="8856535" y="39092"/>
                    <a:pt x="8996388" y="0"/>
                  </a:cubicBezTo>
                  <a:cubicBezTo>
                    <a:pt x="9136241" y="-39092"/>
                    <a:pt x="9552729" y="76229"/>
                    <a:pt x="9716099" y="0"/>
                  </a:cubicBezTo>
                  <a:cubicBezTo>
                    <a:pt x="9879469" y="-76229"/>
                    <a:pt x="9893973" y="17636"/>
                    <a:pt x="9956003" y="0"/>
                  </a:cubicBezTo>
                  <a:cubicBezTo>
                    <a:pt x="10018033" y="-17636"/>
                    <a:pt x="10209609" y="31598"/>
                    <a:pt x="10315858" y="0"/>
                  </a:cubicBezTo>
                  <a:cubicBezTo>
                    <a:pt x="10422108" y="-31598"/>
                    <a:pt x="10498764" y="7252"/>
                    <a:pt x="10675714" y="0"/>
                  </a:cubicBezTo>
                  <a:cubicBezTo>
                    <a:pt x="10852664" y="-7252"/>
                    <a:pt x="11106607" y="36148"/>
                    <a:pt x="11275473" y="0"/>
                  </a:cubicBezTo>
                  <a:cubicBezTo>
                    <a:pt x="11444339" y="-36148"/>
                    <a:pt x="11839313" y="53242"/>
                    <a:pt x="11995184" y="0"/>
                  </a:cubicBezTo>
                  <a:cubicBezTo>
                    <a:pt x="12038909" y="107848"/>
                    <a:pt x="11982669" y="257194"/>
                    <a:pt x="11995184" y="475515"/>
                  </a:cubicBezTo>
                  <a:cubicBezTo>
                    <a:pt x="12007699" y="693836"/>
                    <a:pt x="11974495" y="743838"/>
                    <a:pt x="11995184" y="909480"/>
                  </a:cubicBezTo>
                  <a:cubicBezTo>
                    <a:pt x="12015873" y="1075123"/>
                    <a:pt x="11942762" y="1179034"/>
                    <a:pt x="11995184" y="1384995"/>
                  </a:cubicBezTo>
                  <a:cubicBezTo>
                    <a:pt x="11698722" y="1401819"/>
                    <a:pt x="11659298" y="1384868"/>
                    <a:pt x="11395425" y="1384995"/>
                  </a:cubicBezTo>
                  <a:cubicBezTo>
                    <a:pt x="11131552" y="1385122"/>
                    <a:pt x="10939124" y="1357558"/>
                    <a:pt x="10795666" y="1384995"/>
                  </a:cubicBezTo>
                  <a:cubicBezTo>
                    <a:pt x="10652208" y="1412432"/>
                    <a:pt x="10179007" y="1323397"/>
                    <a:pt x="9956003" y="1384995"/>
                  </a:cubicBezTo>
                  <a:cubicBezTo>
                    <a:pt x="9732999" y="1446593"/>
                    <a:pt x="9670262" y="1369468"/>
                    <a:pt x="9596147" y="1384995"/>
                  </a:cubicBezTo>
                  <a:cubicBezTo>
                    <a:pt x="9522032" y="1400522"/>
                    <a:pt x="9255712" y="1333367"/>
                    <a:pt x="8996388" y="1384995"/>
                  </a:cubicBezTo>
                  <a:cubicBezTo>
                    <a:pt x="8737064" y="1436623"/>
                    <a:pt x="8525434" y="1367492"/>
                    <a:pt x="8396629" y="1384995"/>
                  </a:cubicBezTo>
                  <a:cubicBezTo>
                    <a:pt x="8267824" y="1402498"/>
                    <a:pt x="8079753" y="1352354"/>
                    <a:pt x="7916821" y="1384995"/>
                  </a:cubicBezTo>
                  <a:cubicBezTo>
                    <a:pt x="7753889" y="1417636"/>
                    <a:pt x="7342942" y="1346367"/>
                    <a:pt x="7197110" y="1384995"/>
                  </a:cubicBezTo>
                  <a:cubicBezTo>
                    <a:pt x="7051278" y="1423623"/>
                    <a:pt x="6867389" y="1360008"/>
                    <a:pt x="6717303" y="1384995"/>
                  </a:cubicBezTo>
                  <a:cubicBezTo>
                    <a:pt x="6567217" y="1409982"/>
                    <a:pt x="6474856" y="1341143"/>
                    <a:pt x="6237496" y="1384995"/>
                  </a:cubicBezTo>
                  <a:cubicBezTo>
                    <a:pt x="6000136" y="1428847"/>
                    <a:pt x="5834066" y="1355142"/>
                    <a:pt x="5637736" y="1384995"/>
                  </a:cubicBezTo>
                  <a:cubicBezTo>
                    <a:pt x="5441406" y="1414848"/>
                    <a:pt x="5318478" y="1345775"/>
                    <a:pt x="5037977" y="1384995"/>
                  </a:cubicBezTo>
                  <a:cubicBezTo>
                    <a:pt x="4757476" y="1424215"/>
                    <a:pt x="4786450" y="1329142"/>
                    <a:pt x="4558170" y="1384995"/>
                  </a:cubicBezTo>
                  <a:cubicBezTo>
                    <a:pt x="4329890" y="1440848"/>
                    <a:pt x="4181864" y="1368197"/>
                    <a:pt x="3958411" y="1384995"/>
                  </a:cubicBezTo>
                  <a:cubicBezTo>
                    <a:pt x="3734958" y="1401793"/>
                    <a:pt x="3725064" y="1350008"/>
                    <a:pt x="3598555" y="1384995"/>
                  </a:cubicBezTo>
                  <a:cubicBezTo>
                    <a:pt x="3472046" y="1419982"/>
                    <a:pt x="3372257" y="1365265"/>
                    <a:pt x="3238700" y="1384995"/>
                  </a:cubicBezTo>
                  <a:cubicBezTo>
                    <a:pt x="3105143" y="1404725"/>
                    <a:pt x="2952793" y="1364901"/>
                    <a:pt x="2878844" y="1384995"/>
                  </a:cubicBezTo>
                  <a:cubicBezTo>
                    <a:pt x="2804895" y="1405089"/>
                    <a:pt x="2538010" y="1356644"/>
                    <a:pt x="2399037" y="1384995"/>
                  </a:cubicBezTo>
                  <a:cubicBezTo>
                    <a:pt x="2260064" y="1413346"/>
                    <a:pt x="1854868" y="1361341"/>
                    <a:pt x="1679326" y="1384995"/>
                  </a:cubicBezTo>
                  <a:cubicBezTo>
                    <a:pt x="1503784" y="1408649"/>
                    <a:pt x="1137737" y="1345288"/>
                    <a:pt x="959615" y="1384995"/>
                  </a:cubicBezTo>
                  <a:cubicBezTo>
                    <a:pt x="781493" y="1424702"/>
                    <a:pt x="673415" y="1375991"/>
                    <a:pt x="599759" y="1384995"/>
                  </a:cubicBezTo>
                  <a:cubicBezTo>
                    <a:pt x="526103" y="1393999"/>
                    <a:pt x="218722" y="1384851"/>
                    <a:pt x="0" y="1384995"/>
                  </a:cubicBezTo>
                  <a:cubicBezTo>
                    <a:pt x="-23288" y="1236344"/>
                    <a:pt x="2614" y="1138970"/>
                    <a:pt x="0" y="964880"/>
                  </a:cubicBezTo>
                  <a:cubicBezTo>
                    <a:pt x="-2614" y="790791"/>
                    <a:pt x="17849" y="695873"/>
                    <a:pt x="0" y="544765"/>
                  </a:cubicBezTo>
                  <a:cubicBezTo>
                    <a:pt x="-17849" y="393658"/>
                    <a:pt x="14708" y="269225"/>
                    <a:pt x="0" y="0"/>
                  </a:cubicBezTo>
                  <a:close/>
                </a:path>
                <a:path w="11995184" h="1384995" stroke="0" extrusionOk="0">
                  <a:moveTo>
                    <a:pt x="0" y="0"/>
                  </a:moveTo>
                  <a:cubicBezTo>
                    <a:pt x="69394" y="-15553"/>
                    <a:pt x="164197" y="27861"/>
                    <a:pt x="239904" y="0"/>
                  </a:cubicBezTo>
                  <a:cubicBezTo>
                    <a:pt x="315611" y="-27861"/>
                    <a:pt x="774073" y="65671"/>
                    <a:pt x="1079567" y="0"/>
                  </a:cubicBezTo>
                  <a:cubicBezTo>
                    <a:pt x="1385061" y="-65671"/>
                    <a:pt x="1710662" y="64735"/>
                    <a:pt x="1919229" y="0"/>
                  </a:cubicBezTo>
                  <a:cubicBezTo>
                    <a:pt x="2127796" y="-64735"/>
                    <a:pt x="2349730" y="31405"/>
                    <a:pt x="2518989" y="0"/>
                  </a:cubicBezTo>
                  <a:cubicBezTo>
                    <a:pt x="2688248" y="-31405"/>
                    <a:pt x="2969132" y="60057"/>
                    <a:pt x="3238700" y="0"/>
                  </a:cubicBezTo>
                  <a:cubicBezTo>
                    <a:pt x="3508268" y="-60057"/>
                    <a:pt x="3754153" y="10257"/>
                    <a:pt x="3958411" y="0"/>
                  </a:cubicBezTo>
                  <a:cubicBezTo>
                    <a:pt x="4162669" y="-10257"/>
                    <a:pt x="4306151" y="17041"/>
                    <a:pt x="4558170" y="0"/>
                  </a:cubicBezTo>
                  <a:cubicBezTo>
                    <a:pt x="4810189" y="-17041"/>
                    <a:pt x="4901119" y="39248"/>
                    <a:pt x="5157929" y="0"/>
                  </a:cubicBezTo>
                  <a:cubicBezTo>
                    <a:pt x="5414739" y="-39248"/>
                    <a:pt x="5528025" y="13933"/>
                    <a:pt x="5757688" y="0"/>
                  </a:cubicBezTo>
                  <a:cubicBezTo>
                    <a:pt x="5987351" y="-13933"/>
                    <a:pt x="6106678" y="63736"/>
                    <a:pt x="6357448" y="0"/>
                  </a:cubicBezTo>
                  <a:cubicBezTo>
                    <a:pt x="6608218" y="-63736"/>
                    <a:pt x="6759702" y="24196"/>
                    <a:pt x="6957207" y="0"/>
                  </a:cubicBezTo>
                  <a:cubicBezTo>
                    <a:pt x="7154712" y="-24196"/>
                    <a:pt x="7277316" y="27225"/>
                    <a:pt x="7437014" y="0"/>
                  </a:cubicBezTo>
                  <a:cubicBezTo>
                    <a:pt x="7596712" y="-27225"/>
                    <a:pt x="7587139" y="13226"/>
                    <a:pt x="7676918" y="0"/>
                  </a:cubicBezTo>
                  <a:cubicBezTo>
                    <a:pt x="7766697" y="-13226"/>
                    <a:pt x="8257756" y="70240"/>
                    <a:pt x="8516581" y="0"/>
                  </a:cubicBezTo>
                  <a:cubicBezTo>
                    <a:pt x="8775406" y="-70240"/>
                    <a:pt x="8778043" y="3379"/>
                    <a:pt x="8876436" y="0"/>
                  </a:cubicBezTo>
                  <a:cubicBezTo>
                    <a:pt x="8974830" y="-3379"/>
                    <a:pt x="9349442" y="65298"/>
                    <a:pt x="9596147" y="0"/>
                  </a:cubicBezTo>
                  <a:cubicBezTo>
                    <a:pt x="9842852" y="-65298"/>
                    <a:pt x="10069324" y="34231"/>
                    <a:pt x="10315858" y="0"/>
                  </a:cubicBezTo>
                  <a:cubicBezTo>
                    <a:pt x="10562392" y="-34231"/>
                    <a:pt x="10533855" y="11371"/>
                    <a:pt x="10675714" y="0"/>
                  </a:cubicBezTo>
                  <a:cubicBezTo>
                    <a:pt x="10817573" y="-11371"/>
                    <a:pt x="11244288" y="27882"/>
                    <a:pt x="11395425" y="0"/>
                  </a:cubicBezTo>
                  <a:cubicBezTo>
                    <a:pt x="11546562" y="-27882"/>
                    <a:pt x="11861323" y="54416"/>
                    <a:pt x="11995184" y="0"/>
                  </a:cubicBezTo>
                  <a:cubicBezTo>
                    <a:pt x="12011501" y="172157"/>
                    <a:pt x="11979565" y="352999"/>
                    <a:pt x="11995184" y="461665"/>
                  </a:cubicBezTo>
                  <a:cubicBezTo>
                    <a:pt x="12010803" y="570332"/>
                    <a:pt x="11976833" y="774943"/>
                    <a:pt x="11995184" y="937180"/>
                  </a:cubicBezTo>
                  <a:cubicBezTo>
                    <a:pt x="12013535" y="1099418"/>
                    <a:pt x="11959529" y="1252759"/>
                    <a:pt x="11995184" y="1384995"/>
                  </a:cubicBezTo>
                  <a:cubicBezTo>
                    <a:pt x="11637421" y="1475881"/>
                    <a:pt x="11327591" y="1351196"/>
                    <a:pt x="11155521" y="1384995"/>
                  </a:cubicBezTo>
                  <a:cubicBezTo>
                    <a:pt x="10983451" y="1418794"/>
                    <a:pt x="10805153" y="1341335"/>
                    <a:pt x="10675714" y="1384995"/>
                  </a:cubicBezTo>
                  <a:cubicBezTo>
                    <a:pt x="10546275" y="1428655"/>
                    <a:pt x="10148025" y="1380399"/>
                    <a:pt x="9836051" y="1384995"/>
                  </a:cubicBezTo>
                  <a:cubicBezTo>
                    <a:pt x="9524077" y="1389591"/>
                    <a:pt x="9285279" y="1344803"/>
                    <a:pt x="8996388" y="1384995"/>
                  </a:cubicBezTo>
                  <a:cubicBezTo>
                    <a:pt x="8707497" y="1425187"/>
                    <a:pt x="8526964" y="1356278"/>
                    <a:pt x="8396629" y="1384995"/>
                  </a:cubicBezTo>
                  <a:cubicBezTo>
                    <a:pt x="8266294" y="1413712"/>
                    <a:pt x="7919318" y="1366351"/>
                    <a:pt x="7676918" y="1384995"/>
                  </a:cubicBezTo>
                  <a:cubicBezTo>
                    <a:pt x="7434518" y="1403639"/>
                    <a:pt x="7429603" y="1362526"/>
                    <a:pt x="7197110" y="1384995"/>
                  </a:cubicBezTo>
                  <a:cubicBezTo>
                    <a:pt x="6964617" y="1407464"/>
                    <a:pt x="6572741" y="1286076"/>
                    <a:pt x="6357448" y="1384995"/>
                  </a:cubicBezTo>
                  <a:cubicBezTo>
                    <a:pt x="6142155" y="1483914"/>
                    <a:pt x="5970665" y="1314664"/>
                    <a:pt x="5757688" y="1384995"/>
                  </a:cubicBezTo>
                  <a:cubicBezTo>
                    <a:pt x="5544711" y="1455326"/>
                    <a:pt x="5240676" y="1377223"/>
                    <a:pt x="4918025" y="1384995"/>
                  </a:cubicBezTo>
                  <a:cubicBezTo>
                    <a:pt x="4595374" y="1392767"/>
                    <a:pt x="4442786" y="1343816"/>
                    <a:pt x="4078363" y="1384995"/>
                  </a:cubicBezTo>
                  <a:cubicBezTo>
                    <a:pt x="3713940" y="1426174"/>
                    <a:pt x="3840899" y="1377637"/>
                    <a:pt x="3718507" y="1384995"/>
                  </a:cubicBezTo>
                  <a:cubicBezTo>
                    <a:pt x="3596115" y="1392353"/>
                    <a:pt x="3392599" y="1334396"/>
                    <a:pt x="3238700" y="1384995"/>
                  </a:cubicBezTo>
                  <a:cubicBezTo>
                    <a:pt x="3084801" y="1435594"/>
                    <a:pt x="3054025" y="1361263"/>
                    <a:pt x="2998796" y="1384995"/>
                  </a:cubicBezTo>
                  <a:cubicBezTo>
                    <a:pt x="2943567" y="1408727"/>
                    <a:pt x="2439073" y="1311422"/>
                    <a:pt x="2159133" y="1384995"/>
                  </a:cubicBezTo>
                  <a:cubicBezTo>
                    <a:pt x="1879193" y="1458568"/>
                    <a:pt x="1974824" y="1365000"/>
                    <a:pt x="1919229" y="1384995"/>
                  </a:cubicBezTo>
                  <a:cubicBezTo>
                    <a:pt x="1863634" y="1404990"/>
                    <a:pt x="1559923" y="1347486"/>
                    <a:pt x="1439422" y="1384995"/>
                  </a:cubicBezTo>
                  <a:cubicBezTo>
                    <a:pt x="1318921" y="1422504"/>
                    <a:pt x="1252410" y="1372798"/>
                    <a:pt x="1199518" y="1384995"/>
                  </a:cubicBezTo>
                  <a:cubicBezTo>
                    <a:pt x="1146626" y="1397192"/>
                    <a:pt x="927507" y="1342066"/>
                    <a:pt x="839663" y="1384995"/>
                  </a:cubicBezTo>
                  <a:cubicBezTo>
                    <a:pt x="751820" y="1427924"/>
                    <a:pt x="399884" y="1372157"/>
                    <a:pt x="0" y="1384995"/>
                  </a:cubicBezTo>
                  <a:cubicBezTo>
                    <a:pt x="-31431" y="1231762"/>
                    <a:pt x="26184" y="1098512"/>
                    <a:pt x="0" y="923330"/>
                  </a:cubicBezTo>
                  <a:cubicBezTo>
                    <a:pt x="-26184" y="748149"/>
                    <a:pt x="43884" y="626150"/>
                    <a:pt x="0" y="461665"/>
                  </a:cubicBezTo>
                  <a:cubicBezTo>
                    <a:pt x="-43884" y="297181"/>
                    <a:pt x="48290" y="192633"/>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792566146">
                    <a:prstGeom prst="rect">
                      <a:avLst/>
                    </a:prstGeom>
                    <ask:type>
                      <ask:lineSketchScribble/>
                    </ask:type>
                  </ask:lineSketchStyleProps>
                </a:ext>
              </a:extLst>
            </a:ln>
          </p:spPr>
          <p:txBody>
            <a:bodyPr wrap="square">
              <a:spAutoFit/>
            </a:bodyPr>
            <a:lstStyle/>
            <a:p>
              <a:pPr marR="0" algn="just">
                <a:spcBef>
                  <a:spcPts val="0"/>
                </a:spcBef>
                <a:spcAft>
                  <a:spcPts val="0"/>
                </a:spcAft>
              </a:pPr>
              <a:r>
                <a:rPr lang="en-US" sz="2800" b="1">
                  <a:solidFill>
                    <a:srgbClr val="FF0000"/>
                  </a:solidFill>
                  <a:latin typeface="Palatino Linotype" panose="02040502050505030304" pitchFamily="18" charset="0"/>
                </a:rPr>
                <a:t>Câu 2</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Trong các biểu thức dưới đây (trong đó t được đo bằng s), biểu thức nào biểu diễn đúng cường độ dòng điện xoay chiều có chu kì 0,02 s và giá trị hiệu dụng là </a:t>
              </a:r>
              <a:endParaRPr lang="vi-VN" sz="2800" kern="100">
                <a:solidFill>
                  <a:schemeClr val="accent2">
                    <a:lumMod val="50000"/>
                  </a:schemeClr>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17839632-3636-9C54-248D-A53ABDEFCEBB}"/>
                </a:ext>
              </a:extLst>
            </p:cNvPr>
            <p:cNvGraphicFramePr>
              <a:graphicFrameLocks noChangeAspect="1"/>
            </p:cNvGraphicFramePr>
            <p:nvPr>
              <p:extLst>
                <p:ext uri="{D42A27DB-BD31-4B8C-83A1-F6EECF244321}">
                  <p14:modId xmlns:p14="http://schemas.microsoft.com/office/powerpoint/2010/main" val="2975166664"/>
                </p:ext>
              </p:extLst>
            </p:nvPr>
          </p:nvGraphicFramePr>
          <p:xfrm>
            <a:off x="2570522" y="859490"/>
            <a:ext cx="973530" cy="525505"/>
          </p:xfrm>
          <a:graphic>
            <a:graphicData uri="http://schemas.openxmlformats.org/presentationml/2006/ole">
              <mc:AlternateContent xmlns:mc="http://schemas.openxmlformats.org/markup-compatibility/2006">
                <mc:Choice xmlns:v="urn:schemas-microsoft-com:vml" Requires="v">
                  <p:oleObj name="Equation" r:id="rId10" imgW="458560" imgH="247929" progId="Equation.DSMT4">
                    <p:embed/>
                  </p:oleObj>
                </mc:Choice>
                <mc:Fallback>
                  <p:oleObj name="Equation" r:id="rId10" imgW="458560" imgH="247929" progId="Equation.DSMT4">
                    <p:embed/>
                    <p:pic>
                      <p:nvPicPr>
                        <p:cNvPr id="0" name=""/>
                        <p:cNvPicPr/>
                        <p:nvPr/>
                      </p:nvPicPr>
                      <p:blipFill>
                        <a:blip r:embed="rId11"/>
                        <a:stretch>
                          <a:fillRect/>
                        </a:stretch>
                      </p:blipFill>
                      <p:spPr>
                        <a:xfrm>
                          <a:off x="2570522" y="859490"/>
                          <a:ext cx="973530" cy="525505"/>
                        </a:xfrm>
                        <a:prstGeom prst="rect">
                          <a:avLst/>
                        </a:prstGeom>
                      </p:spPr>
                    </p:pic>
                  </p:oleObj>
                </mc:Fallback>
              </mc:AlternateContent>
            </a:graphicData>
          </a:graphic>
        </p:graphicFrame>
      </p:grpSp>
      <p:graphicFrame>
        <p:nvGraphicFramePr>
          <p:cNvPr id="9" name="Object 8" descr="n252 Fb Thu Huong Pham">
            <a:extLst>
              <a:ext uri="{FF2B5EF4-FFF2-40B4-BE49-F238E27FC236}">
                <a16:creationId xmlns:a16="http://schemas.microsoft.com/office/drawing/2014/main" id="{1C2640BC-C04F-A504-CD32-3F24C6415FA7}"/>
              </a:ext>
            </a:extLst>
          </p:cNvPr>
          <p:cNvGraphicFramePr>
            <a:graphicFrameLocks noChangeAspect="1"/>
          </p:cNvGraphicFramePr>
          <p:nvPr>
            <p:extLst>
              <p:ext uri="{D42A27DB-BD31-4B8C-83A1-F6EECF244321}">
                <p14:modId xmlns:p14="http://schemas.microsoft.com/office/powerpoint/2010/main" val="1417071377"/>
              </p:ext>
            </p:extLst>
          </p:nvPr>
        </p:nvGraphicFramePr>
        <p:xfrm>
          <a:off x="593168" y="2732394"/>
          <a:ext cx="3588157" cy="919280"/>
        </p:xfrm>
        <a:graphic>
          <a:graphicData uri="http://schemas.openxmlformats.org/presentationml/2006/ole">
            <mc:AlternateContent xmlns:mc="http://schemas.openxmlformats.org/markup-compatibility/2006">
              <mc:Choice xmlns:v="urn:schemas-microsoft-com:vml" Requires="v">
                <p:oleObj name="Equation" r:id="rId12" imgW="1536480" imgH="393480" progId="Equation.DSMT4">
                  <p:embed/>
                </p:oleObj>
              </mc:Choice>
              <mc:Fallback>
                <p:oleObj name="Equation" r:id="rId12" imgW="1536480" imgH="393480" progId="Equation.DSMT4">
                  <p:embed/>
                  <p:pic>
                    <p:nvPicPr>
                      <p:cNvPr id="0" name=""/>
                      <p:cNvPicPr/>
                      <p:nvPr/>
                    </p:nvPicPr>
                    <p:blipFill>
                      <a:blip r:embed="rId13"/>
                      <a:stretch>
                        <a:fillRect/>
                      </a:stretch>
                    </p:blipFill>
                    <p:spPr>
                      <a:xfrm>
                        <a:off x="593168" y="2732394"/>
                        <a:ext cx="3588157" cy="919280"/>
                      </a:xfrm>
                      <a:prstGeom prst="rect">
                        <a:avLst/>
                      </a:prstGeom>
                      <a:solidFill>
                        <a:srgbClr val="FFF2D9"/>
                      </a:solidFill>
                    </p:spPr>
                  </p:pic>
                </p:oleObj>
              </mc:Fallback>
            </mc:AlternateContent>
          </a:graphicData>
        </a:graphic>
      </p:graphicFrame>
      <p:graphicFrame>
        <p:nvGraphicFramePr>
          <p:cNvPr id="12" name="Object 11" descr="n252 Fb Thu Huong Pham">
            <a:extLst>
              <a:ext uri="{FF2B5EF4-FFF2-40B4-BE49-F238E27FC236}">
                <a16:creationId xmlns:a16="http://schemas.microsoft.com/office/drawing/2014/main" id="{205279B6-6A3F-53B5-A3B1-909009983572}"/>
              </a:ext>
            </a:extLst>
          </p:cNvPr>
          <p:cNvGraphicFramePr>
            <a:graphicFrameLocks noChangeAspect="1"/>
          </p:cNvGraphicFramePr>
          <p:nvPr>
            <p:extLst>
              <p:ext uri="{D42A27DB-BD31-4B8C-83A1-F6EECF244321}">
                <p14:modId xmlns:p14="http://schemas.microsoft.com/office/powerpoint/2010/main" val="2290997048"/>
              </p:ext>
            </p:extLst>
          </p:nvPr>
        </p:nvGraphicFramePr>
        <p:xfrm>
          <a:off x="5901459" y="2739183"/>
          <a:ext cx="3261962" cy="919280"/>
        </p:xfrm>
        <a:graphic>
          <a:graphicData uri="http://schemas.openxmlformats.org/presentationml/2006/ole">
            <mc:AlternateContent xmlns:mc="http://schemas.openxmlformats.org/markup-compatibility/2006">
              <mc:Choice xmlns:v="urn:schemas-microsoft-com:vml" Requires="v">
                <p:oleObj name="Equation" r:id="rId14" imgW="1396800" imgH="393480" progId="Equation.DSMT4">
                  <p:embed/>
                </p:oleObj>
              </mc:Choice>
              <mc:Fallback>
                <p:oleObj name="Equation" r:id="rId14" imgW="1396800" imgH="393480" progId="Equation.DSMT4">
                  <p:embed/>
                  <p:pic>
                    <p:nvPicPr>
                      <p:cNvPr id="0" name=""/>
                      <p:cNvPicPr/>
                      <p:nvPr/>
                    </p:nvPicPr>
                    <p:blipFill>
                      <a:blip r:embed="rId15"/>
                      <a:stretch>
                        <a:fillRect/>
                      </a:stretch>
                    </p:blipFill>
                    <p:spPr>
                      <a:xfrm>
                        <a:off x="5901459" y="2739183"/>
                        <a:ext cx="3261962" cy="919280"/>
                      </a:xfrm>
                      <a:prstGeom prst="rect">
                        <a:avLst/>
                      </a:prstGeom>
                      <a:solidFill>
                        <a:srgbClr val="FFF2D9"/>
                      </a:solidFill>
                    </p:spPr>
                  </p:pic>
                </p:oleObj>
              </mc:Fallback>
            </mc:AlternateContent>
          </a:graphicData>
        </a:graphic>
      </p:graphicFrame>
      <p:graphicFrame>
        <p:nvGraphicFramePr>
          <p:cNvPr id="13" name="Object 12" descr="n252 Fb Thu Huong Pham">
            <a:extLst>
              <a:ext uri="{FF2B5EF4-FFF2-40B4-BE49-F238E27FC236}">
                <a16:creationId xmlns:a16="http://schemas.microsoft.com/office/drawing/2014/main" id="{4B80978C-655E-5551-F54C-ED80405E004B}"/>
              </a:ext>
            </a:extLst>
          </p:cNvPr>
          <p:cNvGraphicFramePr>
            <a:graphicFrameLocks noChangeAspect="1"/>
          </p:cNvGraphicFramePr>
          <p:nvPr>
            <p:extLst>
              <p:ext uri="{D42A27DB-BD31-4B8C-83A1-F6EECF244321}">
                <p14:modId xmlns:p14="http://schemas.microsoft.com/office/powerpoint/2010/main" val="2340594088"/>
              </p:ext>
            </p:extLst>
          </p:nvPr>
        </p:nvGraphicFramePr>
        <p:xfrm>
          <a:off x="531658" y="4389384"/>
          <a:ext cx="3588157" cy="924120"/>
        </p:xfrm>
        <a:graphic>
          <a:graphicData uri="http://schemas.openxmlformats.org/presentationml/2006/ole">
            <mc:AlternateContent xmlns:mc="http://schemas.openxmlformats.org/markup-compatibility/2006">
              <mc:Choice xmlns:v="urn:schemas-microsoft-com:vml" Requires="v">
                <p:oleObj name="Equation" r:id="rId16" imgW="1447560" imgH="393480" progId="Equation.DSMT4">
                  <p:embed/>
                </p:oleObj>
              </mc:Choice>
              <mc:Fallback>
                <p:oleObj name="Equation" r:id="rId16" imgW="1447560" imgH="393480" progId="Equation.DSMT4">
                  <p:embed/>
                  <p:pic>
                    <p:nvPicPr>
                      <p:cNvPr id="0" name=""/>
                      <p:cNvPicPr/>
                      <p:nvPr/>
                    </p:nvPicPr>
                    <p:blipFill>
                      <a:blip r:embed="rId17"/>
                      <a:stretch>
                        <a:fillRect/>
                      </a:stretch>
                    </p:blipFill>
                    <p:spPr>
                      <a:xfrm>
                        <a:off x="531658" y="4389384"/>
                        <a:ext cx="3588157" cy="924120"/>
                      </a:xfrm>
                      <a:prstGeom prst="rect">
                        <a:avLst/>
                      </a:prstGeom>
                      <a:solidFill>
                        <a:srgbClr val="FFF2D9"/>
                      </a:solidFill>
                    </p:spPr>
                  </p:pic>
                </p:oleObj>
              </mc:Fallback>
            </mc:AlternateContent>
          </a:graphicData>
        </a:graphic>
      </p:graphicFrame>
      <p:graphicFrame>
        <p:nvGraphicFramePr>
          <p:cNvPr id="14" name="Object 13" descr="n252 Fb Thu Huong Pham">
            <a:extLst>
              <a:ext uri="{FF2B5EF4-FFF2-40B4-BE49-F238E27FC236}">
                <a16:creationId xmlns:a16="http://schemas.microsoft.com/office/drawing/2014/main" id="{19E2147A-36AC-32CF-6E4C-C853CDC719C1}"/>
              </a:ext>
            </a:extLst>
          </p:cNvPr>
          <p:cNvGraphicFramePr>
            <a:graphicFrameLocks noChangeAspect="1"/>
          </p:cNvGraphicFramePr>
          <p:nvPr>
            <p:extLst>
              <p:ext uri="{D42A27DB-BD31-4B8C-83A1-F6EECF244321}">
                <p14:modId xmlns:p14="http://schemas.microsoft.com/office/powerpoint/2010/main" val="420208707"/>
              </p:ext>
            </p:extLst>
          </p:nvPr>
        </p:nvGraphicFramePr>
        <p:xfrm>
          <a:off x="5776211" y="4389384"/>
          <a:ext cx="3329672" cy="973772"/>
        </p:xfrm>
        <a:graphic>
          <a:graphicData uri="http://schemas.openxmlformats.org/presentationml/2006/ole">
            <mc:AlternateContent xmlns:mc="http://schemas.openxmlformats.org/markup-compatibility/2006">
              <mc:Choice xmlns:v="urn:schemas-microsoft-com:vml" Requires="v">
                <p:oleObj name="Equation" r:id="rId18" imgW="1346040" imgH="393480" progId="Equation.DSMT4">
                  <p:embed/>
                </p:oleObj>
              </mc:Choice>
              <mc:Fallback>
                <p:oleObj name="Equation" r:id="rId18" imgW="1346040" imgH="393480" progId="Equation.DSMT4">
                  <p:embed/>
                  <p:pic>
                    <p:nvPicPr>
                      <p:cNvPr id="0" name=""/>
                      <p:cNvPicPr/>
                      <p:nvPr/>
                    </p:nvPicPr>
                    <p:blipFill>
                      <a:blip r:embed="rId19"/>
                      <a:stretch>
                        <a:fillRect/>
                      </a:stretch>
                    </p:blipFill>
                    <p:spPr>
                      <a:xfrm>
                        <a:off x="5776211" y="4389384"/>
                        <a:ext cx="3329672" cy="973772"/>
                      </a:xfrm>
                      <a:prstGeom prst="rect">
                        <a:avLst/>
                      </a:prstGeom>
                      <a:solidFill>
                        <a:srgbClr val="FFF2D9"/>
                      </a:solidFill>
                    </p:spPr>
                  </p:pic>
                </p:oleObj>
              </mc:Fallback>
            </mc:AlternateContent>
          </a:graphicData>
        </a:graphic>
      </p:graphicFrame>
      <p:pic>
        <p:nvPicPr>
          <p:cNvPr id="15" name="Picture 14" descr="n252 Fb Thu Huong Pham">
            <a:extLst>
              <a:ext uri="{FF2B5EF4-FFF2-40B4-BE49-F238E27FC236}">
                <a16:creationId xmlns:a16="http://schemas.microsoft.com/office/drawing/2014/main" id="{32CE2B35-E7CA-A1C2-ACF8-E5F376527EE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2066" y="2876926"/>
            <a:ext cx="805722" cy="708059"/>
          </a:xfrm>
          <a:prstGeom prst="rect">
            <a:avLst/>
          </a:prstGeom>
          <a:noFill/>
        </p:spPr>
      </p:pic>
      <p:pic>
        <p:nvPicPr>
          <p:cNvPr id="16" name="Picture 15" descr="n252 Fb Thu Huong Pham">
            <a:extLst>
              <a:ext uri="{FF2B5EF4-FFF2-40B4-BE49-F238E27FC236}">
                <a16:creationId xmlns:a16="http://schemas.microsoft.com/office/drawing/2014/main" id="{9F07542C-EEDF-3FCC-31D1-305C56B925BA}"/>
              </a:ext>
            </a:extLst>
          </p:cNvPr>
          <p:cNvPicPr>
            <a:picLocks noChangeAspect="1"/>
          </p:cNvPicPr>
          <p:nvPr/>
        </p:nvPicPr>
        <p:blipFill rotWithShape="1">
          <a:blip r:embed="rId2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52066" y="4550749"/>
            <a:ext cx="804536" cy="704088"/>
          </a:xfrm>
          <a:prstGeom prst="rect">
            <a:avLst/>
          </a:prstGeom>
          <a:noFill/>
        </p:spPr>
      </p:pic>
      <p:pic>
        <p:nvPicPr>
          <p:cNvPr id="17" name="Picture 16" descr="n252 Fb Thu Huong Pham">
            <a:extLst>
              <a:ext uri="{FF2B5EF4-FFF2-40B4-BE49-F238E27FC236}">
                <a16:creationId xmlns:a16="http://schemas.microsoft.com/office/drawing/2014/main" id="{69DB65E1-559F-9D39-4EDF-25BBF0E4CF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2096" y="4522671"/>
            <a:ext cx="804742" cy="707197"/>
          </a:xfrm>
          <a:prstGeom prst="rect">
            <a:avLst/>
          </a:prstGeom>
          <a:noFill/>
        </p:spPr>
      </p:pic>
      <p:pic>
        <p:nvPicPr>
          <p:cNvPr id="18" name="Picture 17" descr="n252 Fb Thu Huong Pham">
            <a:extLst>
              <a:ext uri="{FF2B5EF4-FFF2-40B4-BE49-F238E27FC236}">
                <a16:creationId xmlns:a16="http://schemas.microsoft.com/office/drawing/2014/main" id="{667CF168-C08F-493C-BB8D-A54827D6B0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05883" y="2876926"/>
            <a:ext cx="804742" cy="643793"/>
          </a:xfrm>
          <a:prstGeom prst="rect">
            <a:avLst/>
          </a:prstGeom>
          <a:noFill/>
        </p:spPr>
      </p:pic>
    </p:spTree>
    <p:extLst>
      <p:ext uri="{BB962C8B-B14F-4D97-AF65-F5344CB8AC3E}">
        <p14:creationId xmlns:p14="http://schemas.microsoft.com/office/powerpoint/2010/main" val="3824359071"/>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2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250" fill="hold"/>
                                        <p:tgtEl>
                                          <p:spTgt spid="18"/>
                                        </p:tgtEl>
                                        <p:attrNameLst>
                                          <p:attrName>ppt_w</p:attrName>
                                        </p:attrNameLst>
                                      </p:cBhvr>
                                      <p:tavLst>
                                        <p:tav tm="0">
                                          <p:val>
                                            <p:strVal val="4*#ppt_w"/>
                                          </p:val>
                                        </p:tav>
                                        <p:tav tm="100000">
                                          <p:val>
                                            <p:strVal val="#ppt_w"/>
                                          </p:val>
                                        </p:tav>
                                      </p:tavLst>
                                    </p:anim>
                                    <p:anim calcmode="lin" valueType="num">
                                      <p:cBhvr>
                                        <p:cTn id="2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250" fill="hold"/>
                                        <p:tgtEl>
                                          <p:spTgt spid="15"/>
                                        </p:tgtEl>
                                        <p:attrNameLst>
                                          <p:attrName>ppt_w</p:attrName>
                                        </p:attrNameLst>
                                      </p:cBhvr>
                                      <p:tavLst>
                                        <p:tav tm="0">
                                          <p:val>
                                            <p:strVal val="4*#ppt_w"/>
                                          </p:val>
                                        </p:tav>
                                        <p:tav tm="100000">
                                          <p:val>
                                            <p:strVal val="#ppt_w"/>
                                          </p:val>
                                        </p:tav>
                                      </p:tavLst>
                                    </p:anim>
                                    <p:anim calcmode="lin" valueType="num">
                                      <p:cBhvr>
                                        <p:cTn id="3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17"/>
                                        </p:tgtEl>
                                        <p:attrNameLst>
                                          <p:attrName>style.visibility</p:attrName>
                                        </p:attrNameLst>
                                      </p:cBhvr>
                                      <p:to>
                                        <p:strVal val="visible"/>
                                      </p:to>
                                    </p:set>
                                    <p:anim calcmode="lin" valueType="num">
                                      <p:cBhvr>
                                        <p:cTn id="46" dur="250" fill="hold"/>
                                        <p:tgtEl>
                                          <p:spTgt spid="17"/>
                                        </p:tgtEl>
                                        <p:attrNameLst>
                                          <p:attrName>ppt_w</p:attrName>
                                        </p:attrNameLst>
                                      </p:cBhvr>
                                      <p:tavLst>
                                        <p:tav tm="0">
                                          <p:val>
                                            <p:strVal val="4*#ppt_w"/>
                                          </p:val>
                                        </p:tav>
                                        <p:tav tm="100000">
                                          <p:val>
                                            <p:strVal val="#ppt_w"/>
                                          </p:val>
                                        </p:tav>
                                      </p:tavLst>
                                    </p:anim>
                                    <p:anim calcmode="lin" valueType="num">
                                      <p:cBhvr>
                                        <p:cTn id="4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52 Fb Thu Huong Pham">
            <a:extLst>
              <a:ext uri="{FF2B5EF4-FFF2-40B4-BE49-F238E27FC236}">
                <a16:creationId xmlns:a16="http://schemas.microsoft.com/office/drawing/2014/main" id="{6D3A34C5-CD38-288B-BCD7-EC95E61223D4}"/>
              </a:ext>
            </a:extLst>
          </p:cNvPr>
          <p:cNvPicPr>
            <a:picLocks noGrp="1" noRot="1" noChangeAspect="1" noMove="1" noResize="1" noEditPoints="1" noAdjustHandles="1" noChangeArrowheads="1" noChangeShapeType="1" noCrop="1"/>
          </p:cNvPicPr>
          <p:nvPr/>
        </p:nvPicPr>
        <p:blipFill rotWithShape="1">
          <a:blip r:embed="rId3">
            <a:alphaModFix amt="46000"/>
            <a:extLst>
              <a:ext uri="{28A0092B-C50C-407E-A947-70E740481C1C}">
                <a14:useLocalDpi xmlns:a14="http://schemas.microsoft.com/office/drawing/2010/main" val="0"/>
              </a:ext>
            </a:extLst>
          </a:blip>
          <a:srcRect t="9726" b="97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43BA1B28-DFE4-9471-8CE5-B4C2584C6F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01" b="95903" l="10000" r="91250">
                        <a14:foregroundMark x1="21083" y1="42792" x2="21333" y2="93778"/>
                        <a14:foregroundMark x1="26333" y1="95599" x2="20250" y2="94689"/>
                        <a14:foregroundMark x1="49500" y1="42489" x2="49000" y2="78452"/>
                        <a14:foregroundMark x1="50188" y1="87994" x2="50417" y2="89833"/>
                        <a14:foregroundMark x1="49000" y1="78452" x2="50077" y2="87102"/>
                        <a14:foregroundMark x1="50417" y1="89833" x2="46083" y2="94689"/>
                        <a14:foregroundMark x1="46083" y1="94689" x2="45167" y2="75569"/>
                        <a14:foregroundMark x1="45167" y1="75569" x2="46333" y2="67071"/>
                        <a14:foregroundMark x1="43750" y1="57056" x2="45750" y2="59636"/>
                        <a14:foregroundMark x1="48583" y1="12747" x2="48417" y2="30501"/>
                        <a14:foregroundMark x1="48000" y1="4401" x2="48000" y2="4401"/>
                        <a14:foregroundMark x1="43583" y1="5615" x2="43583" y2="5615"/>
                        <a14:foregroundMark x1="43250" y1="4704" x2="43250" y2="4704"/>
                        <a14:foregroundMark x1="48833" y1="27921" x2="48833" y2="27921"/>
                        <a14:foregroundMark x1="86583" y1="33384" x2="86583" y2="33384"/>
                        <a14:foregroundMark x1="86583" y1="33384" x2="86583" y2="33384"/>
                        <a14:foregroundMark x1="86583" y1="33384" x2="86583" y2="38543"/>
                        <a14:foregroundMark x1="83083" y1="22458" x2="81167" y2="25948"/>
                        <a14:foregroundMark x1="89667" y1="23369" x2="91333" y2="25948"/>
                        <a14:foregroundMark x1="19833" y1="95448" x2="19833" y2="95448"/>
                        <a14:foregroundMark x1="45083" y1="95903" x2="45083" y2="95903"/>
                        <a14:foregroundMark x1="70667" y1="93475" x2="70667" y2="93475"/>
                        <a14:foregroundMark x1="73167" y1="94992" x2="73167" y2="94992"/>
                        <a14:foregroundMark x1="71250" y1="94082" x2="74083" y2="94082"/>
                        <a14:foregroundMark x1="70750" y1="94689" x2="75250" y2="94841"/>
                        <a14:foregroundMark x1="45417" y1="94689" x2="49333" y2="95144"/>
                        <a14:foregroundMark x1="25333" y1="59332" x2="25083" y2="62064"/>
                        <a14:foregroundMark x1="33583" y1="6829" x2="31917" y2="5463"/>
                        <a14:foregroundMark x1="39667" y1="10319" x2="39667" y2="10319"/>
                        <a14:foregroundMark x1="52333" y1="6070" x2="52333" y2="6070"/>
                        <a14:foregroundMark x1="83333" y1="26404" x2="83333" y2="26404"/>
                        <a14:foregroundMark x1="55083" y1="11381" x2="55083" y2="11381"/>
                        <a14:foregroundMark x1="39417" y1="17906" x2="39417" y2="17906"/>
                        <a14:foregroundMark x1="40333" y1="18058" x2="40333" y2="18058"/>
                        <a14:backgroundMark x1="32250" y1="57815" x2="32250" y2="57815"/>
                        <a14:backgroundMark x1="77417" y1="43399" x2="77417" y2="43399"/>
                        <a14:backgroundMark x1="86083" y1="64340" x2="86083" y2="64340"/>
                        <a14:backgroundMark x1="82417" y1="59939" x2="82417" y2="59939"/>
                        <a14:backgroundMark x1="68000" y1="57056" x2="68000" y2="57056"/>
                        <a14:backgroundMark x1="25333" y1="44158" x2="25333" y2="44158"/>
                        <a14:backgroundMark x1="26583" y1="43551" x2="26583" y2="43551"/>
                        <a14:backgroundMark x1="84500" y1="24886" x2="84500" y2="24886"/>
                        <a14:backgroundMark x1="25167" y1="42640" x2="25167" y2="42640"/>
                        <a14:backgroundMark x1="82583" y1="29135" x2="82583" y2="29135"/>
                        <a14:backgroundMark x1="80083" y1="34598" x2="80083" y2="34598"/>
                        <a14:backgroundMark x1="54000" y1="98483" x2="54000" y2="98483"/>
                        <a14:backgroundMark x1="48250" y1="87557" x2="48250" y2="87557"/>
                        <a14:backgroundMark x1="48250" y1="87557" x2="48250" y2="87557"/>
                        <a14:backgroundMark x1="48250" y1="87557" x2="48250" y2="87557"/>
                        <a14:backgroundMark x1="47750" y1="87102" x2="47750" y2="87102"/>
                        <a14:backgroundMark x1="48250" y1="87557" x2="48250" y2="87557"/>
                        <a14:backgroundMark x1="48250" y1="87557" x2="48250" y2="87557"/>
                        <a14:backgroundMark x1="81917" y1="55387" x2="81417" y2="60850"/>
                        <a14:backgroundMark x1="42333" y1="73141" x2="39333" y2="81032"/>
                        <a14:backgroundMark x1="68333" y1="53111" x2="68250" y2="59939"/>
                        <a14:backgroundMark x1="48333" y1="86798" x2="47417" y2="89074"/>
                        <a14:backgroundMark x1="48417" y1="87102" x2="48417" y2="89074"/>
                        <a14:backgroundMark x1="74333" y1="41882" x2="75333" y2="30046"/>
                        <a14:backgroundMark x1="74583" y1="42337" x2="75833" y2="39150"/>
                        <a14:backgroundMark x1="86833" y1="22914" x2="86833" y2="22914"/>
                        <a14:backgroundMark x1="86417" y1="27921" x2="86417" y2="27921"/>
                        <a14:backgroundMark x1="86083" y1="25797" x2="86083" y2="25797"/>
                        <a14:backgroundMark x1="86667" y1="22610" x2="86083" y2="24734"/>
                        <a14:backgroundMark x1="39667" y1="16844" x2="32417" y2="0"/>
                        <a14:backgroundMark x1="62500" y1="29742" x2="67000" y2="5918"/>
                        <a14:backgroundMark x1="54250" y1="9408" x2="58333" y2="2428"/>
                        <a14:backgroundMark x1="39667" y1="16692" x2="39000" y2="14568"/>
                        <a14:backgroundMark x1="39667" y1="18816" x2="39750" y2="34446"/>
                        <a14:backgroundMark x1="33583" y1="54476" x2="30917" y2="67830"/>
                        <a14:backgroundMark x1="35750" y1="61153" x2="35250" y2="68134"/>
                        <a14:backgroundMark x1="24000" y1="38998" x2="28167" y2="44310"/>
                        <a14:backgroundMark x1="28167" y1="44310" x2="28167" y2="44461"/>
                        <a14:backgroundMark x1="15250" y1="55994" x2="17417" y2="61760"/>
                        <a14:backgroundMark x1="17667" y1="57511" x2="16417" y2="67071"/>
                        <a14:backgroundMark x1="88917" y1="17602" x2="87167" y2="20941"/>
                        <a14:backgroundMark x1="9500" y1="16995" x2="9000" y2="18665"/>
                        <a14:backgroundMark x1="20000" y1="29439" x2="17167" y2="38847"/>
                        <a14:backgroundMark x1="17167" y1="38847" x2="17167" y2="38847"/>
                        <a14:backgroundMark x1="16250" y1="23217" x2="11750" y2="40061"/>
                        <a14:backgroundMark x1="11750" y1="40061" x2="11500" y2="43854"/>
                        <a14:backgroundMark x1="12750" y1="45675" x2="12333" y2="52049"/>
                      </a14:backgroundRemoval>
                    </a14:imgEffect>
                  </a14:imgLayer>
                </a14:imgProps>
              </a:ext>
              <a:ext uri="{28A0092B-C50C-407E-A947-70E740481C1C}">
                <a14:useLocalDpi xmlns:a14="http://schemas.microsoft.com/office/drawing/2010/main" val="0"/>
              </a:ext>
            </a:extLst>
          </a:blip>
          <a:srcRect l="16338" t="40811" r="70039"/>
          <a:stretch/>
        </p:blipFill>
        <p:spPr bwMode="auto">
          <a:xfrm flipH="1">
            <a:off x="-106407" y="3741483"/>
            <a:ext cx="1378295" cy="328882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252 Fb Thu Huong Pham">
            <a:hlinkClick r:id="rId6" action="ppaction://hlinksldjump"/>
            <a:extLst>
              <a:ext uri="{FF2B5EF4-FFF2-40B4-BE49-F238E27FC236}">
                <a16:creationId xmlns:a16="http://schemas.microsoft.com/office/drawing/2014/main" id="{4853DBC9-3CF0-1B56-8099-6E60E80FB7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523"/>
          <a:stretch/>
        </p:blipFill>
        <p:spPr bwMode="auto">
          <a:xfrm>
            <a:off x="11510478" y="5523624"/>
            <a:ext cx="681522" cy="1334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52 Fb Thu Huong Pham">
            <a:extLst>
              <a:ext uri="{FF2B5EF4-FFF2-40B4-BE49-F238E27FC236}">
                <a16:creationId xmlns:a16="http://schemas.microsoft.com/office/drawing/2014/main" id="{6E897E23-3FB5-DA4A-5FD8-2C08D2E00CB1}"/>
              </a:ext>
            </a:extLst>
          </p:cNvPr>
          <p:cNvSpPr txBox="1"/>
          <p:nvPr/>
        </p:nvSpPr>
        <p:spPr>
          <a:xfrm>
            <a:off x="8629" y="0"/>
            <a:ext cx="8039816" cy="3108543"/>
          </a:xfrm>
          <a:custGeom>
            <a:avLst/>
            <a:gdLst>
              <a:gd name="csX0" fmla="*/ 0 w 8039816"/>
              <a:gd name="csY0" fmla="*/ 0 h 3108543"/>
              <a:gd name="csX1" fmla="*/ 574273 w 8039816"/>
              <a:gd name="csY1" fmla="*/ 0 h 3108543"/>
              <a:gd name="csX2" fmla="*/ 907351 w 8039816"/>
              <a:gd name="csY2" fmla="*/ 0 h 3108543"/>
              <a:gd name="csX3" fmla="*/ 1240429 w 8039816"/>
              <a:gd name="csY3" fmla="*/ 0 h 3108543"/>
              <a:gd name="csX4" fmla="*/ 1734303 w 8039816"/>
              <a:gd name="csY4" fmla="*/ 0 h 3108543"/>
              <a:gd name="csX5" fmla="*/ 2469372 w 8039816"/>
              <a:gd name="csY5" fmla="*/ 0 h 3108543"/>
              <a:gd name="csX6" fmla="*/ 2963246 w 8039816"/>
              <a:gd name="csY6" fmla="*/ 0 h 3108543"/>
              <a:gd name="csX7" fmla="*/ 3617917 w 8039816"/>
              <a:gd name="csY7" fmla="*/ 0 h 3108543"/>
              <a:gd name="csX8" fmla="*/ 4352986 w 8039816"/>
              <a:gd name="csY8" fmla="*/ 0 h 3108543"/>
              <a:gd name="csX9" fmla="*/ 4686064 w 8039816"/>
              <a:gd name="csY9" fmla="*/ 0 h 3108543"/>
              <a:gd name="csX10" fmla="*/ 5421133 w 8039816"/>
              <a:gd name="csY10" fmla="*/ 0 h 3108543"/>
              <a:gd name="csX11" fmla="*/ 5915007 w 8039816"/>
              <a:gd name="csY11" fmla="*/ 0 h 3108543"/>
              <a:gd name="csX12" fmla="*/ 6650076 w 8039816"/>
              <a:gd name="csY12" fmla="*/ 0 h 3108543"/>
              <a:gd name="csX13" fmla="*/ 7304747 w 8039816"/>
              <a:gd name="csY13" fmla="*/ 0 h 3108543"/>
              <a:gd name="csX14" fmla="*/ 8039816 w 8039816"/>
              <a:gd name="csY14" fmla="*/ 0 h 3108543"/>
              <a:gd name="csX15" fmla="*/ 8039816 w 8039816"/>
              <a:gd name="csY15" fmla="*/ 455920 h 3108543"/>
              <a:gd name="csX16" fmla="*/ 8039816 w 8039816"/>
              <a:gd name="csY16" fmla="*/ 974010 h 3108543"/>
              <a:gd name="csX17" fmla="*/ 8039816 w 8039816"/>
              <a:gd name="csY17" fmla="*/ 1429930 h 3108543"/>
              <a:gd name="csX18" fmla="*/ 8039816 w 8039816"/>
              <a:gd name="csY18" fmla="*/ 1854764 h 3108543"/>
              <a:gd name="csX19" fmla="*/ 8039816 w 8039816"/>
              <a:gd name="csY19" fmla="*/ 2341769 h 3108543"/>
              <a:gd name="csX20" fmla="*/ 8039816 w 8039816"/>
              <a:gd name="csY20" fmla="*/ 3108543 h 3108543"/>
              <a:gd name="csX21" fmla="*/ 7304747 w 8039816"/>
              <a:gd name="csY21" fmla="*/ 3108543 h 3108543"/>
              <a:gd name="csX22" fmla="*/ 6810873 w 8039816"/>
              <a:gd name="csY22" fmla="*/ 3108543 h 3108543"/>
              <a:gd name="csX23" fmla="*/ 6397396 w 8039816"/>
              <a:gd name="csY23" fmla="*/ 3108543 h 3108543"/>
              <a:gd name="csX24" fmla="*/ 6064318 w 8039816"/>
              <a:gd name="csY24" fmla="*/ 3108543 h 3108543"/>
              <a:gd name="csX25" fmla="*/ 5570444 w 8039816"/>
              <a:gd name="csY25" fmla="*/ 3108543 h 3108543"/>
              <a:gd name="csX26" fmla="*/ 5237366 w 8039816"/>
              <a:gd name="csY26" fmla="*/ 3108543 h 3108543"/>
              <a:gd name="csX27" fmla="*/ 4904288 w 8039816"/>
              <a:gd name="csY27" fmla="*/ 3108543 h 3108543"/>
              <a:gd name="csX28" fmla="*/ 4249617 w 8039816"/>
              <a:gd name="csY28" fmla="*/ 3108543 h 3108543"/>
              <a:gd name="csX29" fmla="*/ 3836141 w 8039816"/>
              <a:gd name="csY29" fmla="*/ 3108543 h 3108543"/>
              <a:gd name="csX30" fmla="*/ 3422665 w 8039816"/>
              <a:gd name="csY30" fmla="*/ 3108543 h 3108543"/>
              <a:gd name="csX31" fmla="*/ 3089586 w 8039816"/>
              <a:gd name="csY31" fmla="*/ 3108543 h 3108543"/>
              <a:gd name="csX32" fmla="*/ 2515314 w 8039816"/>
              <a:gd name="csY32" fmla="*/ 3108543 h 3108543"/>
              <a:gd name="csX33" fmla="*/ 2182236 w 8039816"/>
              <a:gd name="csY33" fmla="*/ 3108543 h 3108543"/>
              <a:gd name="csX34" fmla="*/ 1607963 w 8039816"/>
              <a:gd name="csY34" fmla="*/ 3108543 h 3108543"/>
              <a:gd name="csX35" fmla="*/ 953292 w 8039816"/>
              <a:gd name="csY35" fmla="*/ 3108543 h 3108543"/>
              <a:gd name="csX36" fmla="*/ 539816 w 8039816"/>
              <a:gd name="csY36" fmla="*/ 3108543 h 3108543"/>
              <a:gd name="csX37" fmla="*/ 0 w 8039816"/>
              <a:gd name="csY37" fmla="*/ 3108543 h 3108543"/>
              <a:gd name="csX38" fmla="*/ 0 w 8039816"/>
              <a:gd name="csY38" fmla="*/ 2621538 h 3108543"/>
              <a:gd name="csX39" fmla="*/ 0 w 8039816"/>
              <a:gd name="csY39" fmla="*/ 2103447 h 3108543"/>
              <a:gd name="csX40" fmla="*/ 0 w 8039816"/>
              <a:gd name="csY40" fmla="*/ 1647528 h 3108543"/>
              <a:gd name="csX41" fmla="*/ 0 w 8039816"/>
              <a:gd name="csY41" fmla="*/ 1160523 h 3108543"/>
              <a:gd name="csX42" fmla="*/ 0 w 8039816"/>
              <a:gd name="csY42" fmla="*/ 642432 h 3108543"/>
              <a:gd name="csX43" fmla="*/ 0 w 8039816"/>
              <a:gd name="csY43" fmla="*/ 0 h 3108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8039816" h="3108543" fill="none" extrusionOk="0">
                <a:moveTo>
                  <a:pt x="0" y="0"/>
                </a:moveTo>
                <a:cubicBezTo>
                  <a:pt x="207112" y="-9420"/>
                  <a:pt x="456267" y="9017"/>
                  <a:pt x="574273" y="0"/>
                </a:cubicBezTo>
                <a:cubicBezTo>
                  <a:pt x="692279" y="-9017"/>
                  <a:pt x="836893" y="30951"/>
                  <a:pt x="907351" y="0"/>
                </a:cubicBezTo>
                <a:cubicBezTo>
                  <a:pt x="977809" y="-30951"/>
                  <a:pt x="1156070" y="18740"/>
                  <a:pt x="1240429" y="0"/>
                </a:cubicBezTo>
                <a:cubicBezTo>
                  <a:pt x="1324788" y="-18740"/>
                  <a:pt x="1504756" y="9501"/>
                  <a:pt x="1734303" y="0"/>
                </a:cubicBezTo>
                <a:cubicBezTo>
                  <a:pt x="1963850" y="-9501"/>
                  <a:pt x="2283094" y="87264"/>
                  <a:pt x="2469372" y="0"/>
                </a:cubicBezTo>
                <a:cubicBezTo>
                  <a:pt x="2655650" y="-87264"/>
                  <a:pt x="2812123" y="40229"/>
                  <a:pt x="2963246" y="0"/>
                </a:cubicBezTo>
                <a:cubicBezTo>
                  <a:pt x="3114369" y="-40229"/>
                  <a:pt x="3424767" y="45171"/>
                  <a:pt x="3617917" y="0"/>
                </a:cubicBezTo>
                <a:cubicBezTo>
                  <a:pt x="3811067" y="-45171"/>
                  <a:pt x="4017701" y="38465"/>
                  <a:pt x="4352986" y="0"/>
                </a:cubicBezTo>
                <a:cubicBezTo>
                  <a:pt x="4688271" y="-38465"/>
                  <a:pt x="4567470" y="5346"/>
                  <a:pt x="4686064" y="0"/>
                </a:cubicBezTo>
                <a:cubicBezTo>
                  <a:pt x="4804658" y="-5346"/>
                  <a:pt x="5269038" y="23033"/>
                  <a:pt x="5421133" y="0"/>
                </a:cubicBezTo>
                <a:cubicBezTo>
                  <a:pt x="5573228" y="-23033"/>
                  <a:pt x="5696278" y="23929"/>
                  <a:pt x="5915007" y="0"/>
                </a:cubicBezTo>
                <a:cubicBezTo>
                  <a:pt x="6133736" y="-23929"/>
                  <a:pt x="6499567" y="74876"/>
                  <a:pt x="6650076" y="0"/>
                </a:cubicBezTo>
                <a:cubicBezTo>
                  <a:pt x="6800585" y="-74876"/>
                  <a:pt x="7131082" y="24809"/>
                  <a:pt x="7304747" y="0"/>
                </a:cubicBezTo>
                <a:cubicBezTo>
                  <a:pt x="7478412" y="-24809"/>
                  <a:pt x="7758793" y="31142"/>
                  <a:pt x="8039816" y="0"/>
                </a:cubicBezTo>
                <a:cubicBezTo>
                  <a:pt x="8048248" y="159837"/>
                  <a:pt x="8006852" y="295187"/>
                  <a:pt x="8039816" y="455920"/>
                </a:cubicBezTo>
                <a:cubicBezTo>
                  <a:pt x="8072780" y="616653"/>
                  <a:pt x="8029175" y="814540"/>
                  <a:pt x="8039816" y="974010"/>
                </a:cubicBezTo>
                <a:cubicBezTo>
                  <a:pt x="8050457" y="1133480"/>
                  <a:pt x="7989592" y="1220986"/>
                  <a:pt x="8039816" y="1429930"/>
                </a:cubicBezTo>
                <a:cubicBezTo>
                  <a:pt x="8090040" y="1638874"/>
                  <a:pt x="8002676" y="1755620"/>
                  <a:pt x="8039816" y="1854764"/>
                </a:cubicBezTo>
                <a:cubicBezTo>
                  <a:pt x="8076956" y="1953908"/>
                  <a:pt x="7998502" y="2115833"/>
                  <a:pt x="8039816" y="2341769"/>
                </a:cubicBezTo>
                <a:cubicBezTo>
                  <a:pt x="8081130" y="2567705"/>
                  <a:pt x="8019015" y="2763810"/>
                  <a:pt x="8039816" y="3108543"/>
                </a:cubicBezTo>
                <a:cubicBezTo>
                  <a:pt x="7766932" y="3176032"/>
                  <a:pt x="7553589" y="3073124"/>
                  <a:pt x="7304747" y="3108543"/>
                </a:cubicBezTo>
                <a:cubicBezTo>
                  <a:pt x="7055905" y="3143962"/>
                  <a:pt x="7030062" y="3096340"/>
                  <a:pt x="6810873" y="3108543"/>
                </a:cubicBezTo>
                <a:cubicBezTo>
                  <a:pt x="6591684" y="3120746"/>
                  <a:pt x="6480172" y="3083349"/>
                  <a:pt x="6397396" y="3108543"/>
                </a:cubicBezTo>
                <a:cubicBezTo>
                  <a:pt x="6314620" y="3133737"/>
                  <a:pt x="6202348" y="3076888"/>
                  <a:pt x="6064318" y="3108543"/>
                </a:cubicBezTo>
                <a:cubicBezTo>
                  <a:pt x="5926288" y="3140198"/>
                  <a:pt x="5749776" y="3080757"/>
                  <a:pt x="5570444" y="3108543"/>
                </a:cubicBezTo>
                <a:cubicBezTo>
                  <a:pt x="5391112" y="3136329"/>
                  <a:pt x="5355901" y="3078048"/>
                  <a:pt x="5237366" y="3108543"/>
                </a:cubicBezTo>
                <a:cubicBezTo>
                  <a:pt x="5118831" y="3139038"/>
                  <a:pt x="4988466" y="3090734"/>
                  <a:pt x="4904288" y="3108543"/>
                </a:cubicBezTo>
                <a:cubicBezTo>
                  <a:pt x="4820110" y="3126352"/>
                  <a:pt x="4535145" y="3052400"/>
                  <a:pt x="4249617" y="3108543"/>
                </a:cubicBezTo>
                <a:cubicBezTo>
                  <a:pt x="3964089" y="3164686"/>
                  <a:pt x="3933638" y="3102448"/>
                  <a:pt x="3836141" y="3108543"/>
                </a:cubicBezTo>
                <a:cubicBezTo>
                  <a:pt x="3738644" y="3114638"/>
                  <a:pt x="3577154" y="3104742"/>
                  <a:pt x="3422665" y="3108543"/>
                </a:cubicBezTo>
                <a:cubicBezTo>
                  <a:pt x="3268176" y="3112344"/>
                  <a:pt x="3211147" y="3095925"/>
                  <a:pt x="3089586" y="3108543"/>
                </a:cubicBezTo>
                <a:cubicBezTo>
                  <a:pt x="2968025" y="3121161"/>
                  <a:pt x="2717384" y="3041758"/>
                  <a:pt x="2515314" y="3108543"/>
                </a:cubicBezTo>
                <a:cubicBezTo>
                  <a:pt x="2313244" y="3175328"/>
                  <a:pt x="2272221" y="3072041"/>
                  <a:pt x="2182236" y="3108543"/>
                </a:cubicBezTo>
                <a:cubicBezTo>
                  <a:pt x="2092251" y="3145045"/>
                  <a:pt x="1758423" y="3056055"/>
                  <a:pt x="1607963" y="3108543"/>
                </a:cubicBezTo>
                <a:cubicBezTo>
                  <a:pt x="1457503" y="3161031"/>
                  <a:pt x="1190146" y="3050475"/>
                  <a:pt x="953292" y="3108543"/>
                </a:cubicBezTo>
                <a:cubicBezTo>
                  <a:pt x="716438" y="3166611"/>
                  <a:pt x="637503" y="3107968"/>
                  <a:pt x="539816" y="3108543"/>
                </a:cubicBezTo>
                <a:cubicBezTo>
                  <a:pt x="442129" y="3109118"/>
                  <a:pt x="173384" y="3062157"/>
                  <a:pt x="0" y="3108543"/>
                </a:cubicBezTo>
                <a:cubicBezTo>
                  <a:pt x="-55691" y="2876912"/>
                  <a:pt x="21124" y="2842993"/>
                  <a:pt x="0" y="2621538"/>
                </a:cubicBezTo>
                <a:cubicBezTo>
                  <a:pt x="-21124" y="2400084"/>
                  <a:pt x="47038" y="2282379"/>
                  <a:pt x="0" y="2103447"/>
                </a:cubicBezTo>
                <a:cubicBezTo>
                  <a:pt x="-47038" y="1924515"/>
                  <a:pt x="9670" y="1799191"/>
                  <a:pt x="0" y="1647528"/>
                </a:cubicBezTo>
                <a:cubicBezTo>
                  <a:pt x="-9670" y="1495865"/>
                  <a:pt x="2956" y="1281160"/>
                  <a:pt x="0" y="1160523"/>
                </a:cubicBezTo>
                <a:cubicBezTo>
                  <a:pt x="-2956" y="1039886"/>
                  <a:pt x="21425" y="865879"/>
                  <a:pt x="0" y="642432"/>
                </a:cubicBezTo>
                <a:cubicBezTo>
                  <a:pt x="-21425" y="418985"/>
                  <a:pt x="12619" y="154658"/>
                  <a:pt x="0" y="0"/>
                </a:cubicBezTo>
                <a:close/>
              </a:path>
              <a:path w="8039816" h="3108543" stroke="0" extrusionOk="0">
                <a:moveTo>
                  <a:pt x="0" y="0"/>
                </a:moveTo>
                <a:cubicBezTo>
                  <a:pt x="136586" y="-39038"/>
                  <a:pt x="306439" y="11629"/>
                  <a:pt x="413476" y="0"/>
                </a:cubicBezTo>
                <a:cubicBezTo>
                  <a:pt x="520513" y="-11629"/>
                  <a:pt x="996484" y="72924"/>
                  <a:pt x="1148545" y="0"/>
                </a:cubicBezTo>
                <a:cubicBezTo>
                  <a:pt x="1300606" y="-72924"/>
                  <a:pt x="1531300" y="26653"/>
                  <a:pt x="1803216" y="0"/>
                </a:cubicBezTo>
                <a:cubicBezTo>
                  <a:pt x="2075132" y="-26653"/>
                  <a:pt x="2178524" y="33070"/>
                  <a:pt x="2297090" y="0"/>
                </a:cubicBezTo>
                <a:cubicBezTo>
                  <a:pt x="2415656" y="-33070"/>
                  <a:pt x="2630841" y="55210"/>
                  <a:pt x="2951761" y="0"/>
                </a:cubicBezTo>
                <a:cubicBezTo>
                  <a:pt x="3272681" y="-55210"/>
                  <a:pt x="3289750" y="3471"/>
                  <a:pt x="3526034" y="0"/>
                </a:cubicBezTo>
                <a:cubicBezTo>
                  <a:pt x="3762318" y="-3471"/>
                  <a:pt x="3745429" y="33629"/>
                  <a:pt x="3939510" y="0"/>
                </a:cubicBezTo>
                <a:cubicBezTo>
                  <a:pt x="4133591" y="-33629"/>
                  <a:pt x="4397630" y="81426"/>
                  <a:pt x="4674579" y="0"/>
                </a:cubicBezTo>
                <a:cubicBezTo>
                  <a:pt x="4951528" y="-81426"/>
                  <a:pt x="4919123" y="25872"/>
                  <a:pt x="5007657" y="0"/>
                </a:cubicBezTo>
                <a:cubicBezTo>
                  <a:pt x="5096191" y="-25872"/>
                  <a:pt x="5465081" y="9799"/>
                  <a:pt x="5581929" y="0"/>
                </a:cubicBezTo>
                <a:cubicBezTo>
                  <a:pt x="5698777" y="-9799"/>
                  <a:pt x="5977009" y="32982"/>
                  <a:pt x="6316998" y="0"/>
                </a:cubicBezTo>
                <a:cubicBezTo>
                  <a:pt x="6656987" y="-32982"/>
                  <a:pt x="6755624" y="30114"/>
                  <a:pt x="6971669" y="0"/>
                </a:cubicBezTo>
                <a:cubicBezTo>
                  <a:pt x="7187714" y="-30114"/>
                  <a:pt x="7358439" y="42806"/>
                  <a:pt x="7545942" y="0"/>
                </a:cubicBezTo>
                <a:cubicBezTo>
                  <a:pt x="7733445" y="-42806"/>
                  <a:pt x="7809707" y="56749"/>
                  <a:pt x="8039816" y="0"/>
                </a:cubicBezTo>
                <a:cubicBezTo>
                  <a:pt x="8077851" y="208266"/>
                  <a:pt x="8013027" y="355499"/>
                  <a:pt x="8039816" y="580261"/>
                </a:cubicBezTo>
                <a:cubicBezTo>
                  <a:pt x="8066605" y="805023"/>
                  <a:pt x="8001295" y="880065"/>
                  <a:pt x="8039816" y="1067266"/>
                </a:cubicBezTo>
                <a:cubicBezTo>
                  <a:pt x="8078337" y="1254467"/>
                  <a:pt x="8002261" y="1403065"/>
                  <a:pt x="8039816" y="1616442"/>
                </a:cubicBezTo>
                <a:cubicBezTo>
                  <a:pt x="8077371" y="1829819"/>
                  <a:pt x="8014211" y="2021496"/>
                  <a:pt x="8039816" y="2134533"/>
                </a:cubicBezTo>
                <a:cubicBezTo>
                  <a:pt x="8065421" y="2247570"/>
                  <a:pt x="8021957" y="2366314"/>
                  <a:pt x="8039816" y="2590453"/>
                </a:cubicBezTo>
                <a:cubicBezTo>
                  <a:pt x="8057675" y="2814592"/>
                  <a:pt x="8030983" y="2900486"/>
                  <a:pt x="8039816" y="3108543"/>
                </a:cubicBezTo>
                <a:cubicBezTo>
                  <a:pt x="7927396" y="3138308"/>
                  <a:pt x="7827520" y="3100563"/>
                  <a:pt x="7706738" y="3108543"/>
                </a:cubicBezTo>
                <a:cubicBezTo>
                  <a:pt x="7585956" y="3116523"/>
                  <a:pt x="7294416" y="3066143"/>
                  <a:pt x="7052067" y="3108543"/>
                </a:cubicBezTo>
                <a:cubicBezTo>
                  <a:pt x="6809718" y="3150943"/>
                  <a:pt x="6792794" y="3084821"/>
                  <a:pt x="6718989" y="3108543"/>
                </a:cubicBezTo>
                <a:cubicBezTo>
                  <a:pt x="6645184" y="3132265"/>
                  <a:pt x="6526617" y="3090713"/>
                  <a:pt x="6385911" y="3108543"/>
                </a:cubicBezTo>
                <a:cubicBezTo>
                  <a:pt x="6245205" y="3126373"/>
                  <a:pt x="5995548" y="3088990"/>
                  <a:pt x="5811638" y="3108543"/>
                </a:cubicBezTo>
                <a:cubicBezTo>
                  <a:pt x="5627728" y="3128096"/>
                  <a:pt x="5569939" y="3107970"/>
                  <a:pt x="5478560" y="3108543"/>
                </a:cubicBezTo>
                <a:cubicBezTo>
                  <a:pt x="5387181" y="3109116"/>
                  <a:pt x="5212130" y="3099235"/>
                  <a:pt x="4984686" y="3108543"/>
                </a:cubicBezTo>
                <a:cubicBezTo>
                  <a:pt x="4757242" y="3117851"/>
                  <a:pt x="4499321" y="3084889"/>
                  <a:pt x="4249617" y="3108543"/>
                </a:cubicBezTo>
                <a:cubicBezTo>
                  <a:pt x="3999913" y="3132197"/>
                  <a:pt x="4020807" y="3075914"/>
                  <a:pt x="3836141" y="3108543"/>
                </a:cubicBezTo>
                <a:cubicBezTo>
                  <a:pt x="3651475" y="3141172"/>
                  <a:pt x="3491209" y="3093240"/>
                  <a:pt x="3261868" y="3108543"/>
                </a:cubicBezTo>
                <a:cubicBezTo>
                  <a:pt x="3032527" y="3123846"/>
                  <a:pt x="3030564" y="3082246"/>
                  <a:pt x="2928790" y="3108543"/>
                </a:cubicBezTo>
                <a:cubicBezTo>
                  <a:pt x="2827016" y="3134840"/>
                  <a:pt x="2747451" y="3074392"/>
                  <a:pt x="2595712" y="3108543"/>
                </a:cubicBezTo>
                <a:cubicBezTo>
                  <a:pt x="2443973" y="3142694"/>
                  <a:pt x="2318854" y="3068836"/>
                  <a:pt x="2182236" y="3108543"/>
                </a:cubicBezTo>
                <a:cubicBezTo>
                  <a:pt x="2045618" y="3148250"/>
                  <a:pt x="1817915" y="3057946"/>
                  <a:pt x="1688361" y="3108543"/>
                </a:cubicBezTo>
                <a:cubicBezTo>
                  <a:pt x="1558807" y="3159140"/>
                  <a:pt x="1295550" y="3078704"/>
                  <a:pt x="1194487" y="3108543"/>
                </a:cubicBezTo>
                <a:cubicBezTo>
                  <a:pt x="1093424" y="3138382"/>
                  <a:pt x="842902" y="3091029"/>
                  <a:pt x="700613" y="3108543"/>
                </a:cubicBezTo>
                <a:cubicBezTo>
                  <a:pt x="558324" y="3126057"/>
                  <a:pt x="233442" y="3100287"/>
                  <a:pt x="0" y="3108543"/>
                </a:cubicBezTo>
                <a:cubicBezTo>
                  <a:pt x="-18337" y="2873022"/>
                  <a:pt x="38207" y="2788041"/>
                  <a:pt x="0" y="2590453"/>
                </a:cubicBezTo>
                <a:cubicBezTo>
                  <a:pt x="-38207" y="2392865"/>
                  <a:pt x="54029" y="2132355"/>
                  <a:pt x="0" y="2010191"/>
                </a:cubicBezTo>
                <a:cubicBezTo>
                  <a:pt x="-54029" y="1888027"/>
                  <a:pt x="22596" y="1766719"/>
                  <a:pt x="0" y="1585357"/>
                </a:cubicBezTo>
                <a:cubicBezTo>
                  <a:pt x="-22596" y="1403995"/>
                  <a:pt x="16659" y="1326533"/>
                  <a:pt x="0" y="1129437"/>
                </a:cubicBezTo>
                <a:cubicBezTo>
                  <a:pt x="-16659" y="932341"/>
                  <a:pt x="34629" y="859517"/>
                  <a:pt x="0" y="673518"/>
                </a:cubicBezTo>
                <a:cubicBezTo>
                  <a:pt x="-34629" y="487519"/>
                  <a:pt x="32647" y="166756"/>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3720271896">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3</a:t>
            </a:r>
            <a:r>
              <a:rPr lang="en-US" sz="2800">
                <a:solidFill>
                  <a:srgbClr val="FF0000"/>
                </a:solidFill>
                <a:latin typeface="Palatino Linotype" panose="02040502050505030304" pitchFamily="18" charset="0"/>
              </a:rPr>
              <a:t>: </a:t>
            </a:r>
            <a:r>
              <a:rPr lang="en-US" sz="2800">
                <a:latin typeface="Palatino Linotype" panose="02040502050505030304" pitchFamily="18" charset="0"/>
              </a:rPr>
              <a:t>Hình 13.3 là mô hình máy phát điện xoay chiều đơn giản, bao gồm khung dây (1) được đặt trong từ trường của nam châm (2), khung dây được nối với hai vành khuyên (3) và hai thanh quét (4) để đưa dòng điện ra ngoài. Hãy trình bày nguyên tắc tạo suất điện động xoay chiều bởi máy này.</a:t>
            </a:r>
            <a:endParaRPr lang="vi-VN" sz="2800">
              <a:latin typeface="Palatino Linotype" panose="02040502050505030304" pitchFamily="18" charset="0"/>
            </a:endParaRPr>
          </a:p>
        </p:txBody>
      </p:sp>
      <p:pic>
        <p:nvPicPr>
          <p:cNvPr id="5" name="Picture 4" descr="n252 Fb Thu Huong Pham">
            <a:extLst>
              <a:ext uri="{FF2B5EF4-FFF2-40B4-BE49-F238E27FC236}">
                <a16:creationId xmlns:a16="http://schemas.microsoft.com/office/drawing/2014/main" id="{D45E9174-7D4F-68B7-C1BC-74A46ACEDAD0}"/>
              </a:ext>
            </a:extLst>
          </p:cNvPr>
          <p:cNvPicPr>
            <a:picLocks noChangeAspect="1"/>
          </p:cNvPicPr>
          <p:nvPr/>
        </p:nvPicPr>
        <p:blipFill>
          <a:blip r:embed="rId8"/>
          <a:stretch>
            <a:fillRect/>
          </a:stretch>
        </p:blipFill>
        <p:spPr>
          <a:xfrm>
            <a:off x="8497019" y="2"/>
            <a:ext cx="3303917" cy="3108542"/>
          </a:xfrm>
          <a:prstGeom prst="rect">
            <a:avLst/>
          </a:prstGeom>
        </p:spPr>
      </p:pic>
      <p:sp>
        <p:nvSpPr>
          <p:cNvPr id="8" name="TextBox 7" descr="n252 Fb Thu Huong Pham">
            <a:extLst>
              <a:ext uri="{FF2B5EF4-FFF2-40B4-BE49-F238E27FC236}">
                <a16:creationId xmlns:a16="http://schemas.microsoft.com/office/drawing/2014/main" id="{3BCA2C7B-F485-810E-73ED-E0EA01EE4729}"/>
              </a:ext>
            </a:extLst>
          </p:cNvPr>
          <p:cNvSpPr txBox="1"/>
          <p:nvPr/>
        </p:nvSpPr>
        <p:spPr>
          <a:xfrm>
            <a:off x="1588275" y="3429000"/>
            <a:ext cx="6460169" cy="2246769"/>
          </a:xfrm>
          <a:prstGeom prst="rect">
            <a:avLst/>
          </a:prstGeom>
          <a:noFill/>
        </p:spPr>
        <p:txBody>
          <a:bodyPr wrap="square">
            <a:spAutoFit/>
          </a:bodyPr>
          <a:lstStyle/>
          <a:p>
            <a:pPr marL="0" marR="0" algn="just">
              <a:spcBef>
                <a:spcPts val="0"/>
              </a:spcBef>
              <a:spcAft>
                <a:spcPts val="0"/>
              </a:spcAft>
            </a:pPr>
            <a:r>
              <a:rPr lang="en-US" sz="2800" b="1">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Đáp án: </a:t>
            </a:r>
            <a:r>
              <a:rPr lang="en-US" sz="2800" kern="100">
                <a:solidFill>
                  <a:srgbClr val="003300"/>
                </a:solidFill>
                <a:effectLst/>
                <a:latin typeface="Palatino Linotype" panose="02040502050505030304" pitchFamily="18" charset="0"/>
                <a:ea typeface="Calibri" panose="020F0502020204030204" pitchFamily="34" charset="0"/>
                <a:cs typeface="Times New Roman" panose="02020603050405020304" pitchFamily="18" charset="0"/>
              </a:rPr>
              <a:t>Khi khung dây quay trong từ trường của nam châm, từ thông qua khung dây thay đổi liên tục, suất điện động cảm ứng được tạo ra, do đó sinh ra dòng điện xoay chiều.</a:t>
            </a:r>
            <a:endParaRPr lang="vi-VN" sz="2800">
              <a:solidFill>
                <a:srgbClr val="003300"/>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2064916863"/>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n252 Fb Thu Huong Pham">
            <a:extLst>
              <a:ext uri="{FF2B5EF4-FFF2-40B4-BE49-F238E27FC236}">
                <a16:creationId xmlns:a16="http://schemas.microsoft.com/office/drawing/2014/main" id="{0483013B-ADFF-A13D-D5AF-F53C0DE74799}"/>
              </a:ext>
            </a:extLst>
          </p:cNvPr>
          <p:cNvPicPr>
            <a:picLocks noChangeAspect="1"/>
          </p:cNvPicPr>
          <p:nvPr/>
        </p:nvPicPr>
        <p:blipFill rotWithShape="1">
          <a:blip r:embed="rId4"/>
          <a:srcRect t="25000"/>
          <a:stretch/>
        </p:blipFill>
        <p:spPr>
          <a:xfrm>
            <a:off x="21" y="11"/>
            <a:ext cx="12191979" cy="6857989"/>
          </a:xfrm>
          <a:prstGeom prst="rect">
            <a:avLst/>
          </a:prstGeom>
        </p:spPr>
      </p:pic>
      <p:pic>
        <p:nvPicPr>
          <p:cNvPr id="14" name="Picture 2" descr="n252 Fb Thu Huong Pham">
            <a:extLst>
              <a:ext uri="{FF2B5EF4-FFF2-40B4-BE49-F238E27FC236}">
                <a16:creationId xmlns:a16="http://schemas.microsoft.com/office/drawing/2014/main" id="{BAA7788C-87A8-1B04-2E72-C98C801A37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1" r="5170" b="3305"/>
          <a:stretch/>
        </p:blipFill>
        <p:spPr bwMode="auto">
          <a:xfrm>
            <a:off x="7148945" y="1853237"/>
            <a:ext cx="4810991" cy="495578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descr="n252 Fb Thu Huong Pham">
            <a:extLst>
              <a:ext uri="{FF2B5EF4-FFF2-40B4-BE49-F238E27FC236}">
                <a16:creationId xmlns:a16="http://schemas.microsoft.com/office/drawing/2014/main" id="{DCF17D2D-49B2-1CC5-5759-23756A355F87}"/>
              </a:ext>
            </a:extLst>
          </p:cNvPr>
          <p:cNvSpPr/>
          <p:nvPr/>
        </p:nvSpPr>
        <p:spPr>
          <a:xfrm>
            <a:off x="351781" y="579773"/>
            <a:ext cx="3454792" cy="3416320"/>
          </a:xfrm>
          <a:prstGeom prst="rect">
            <a:avLst/>
          </a:prstGeom>
          <a:noFill/>
        </p:spPr>
        <p:txBody>
          <a:bodyPr wrap="none" lIns="91440" tIns="45720" rIns="91440" bIns="45720">
            <a:spAutoFit/>
          </a:bodyPr>
          <a:lstStyle/>
          <a:p>
            <a:pPr algn="ctr"/>
            <a:r>
              <a:rPr lang="en-US" sz="5400" b="1" cap="none" spc="0">
                <a:ln w="0">
                  <a:solidFill>
                    <a:srgbClr val="C00000"/>
                  </a:solidFill>
                </a:ln>
                <a:solidFill>
                  <a:srgbClr val="FF0000"/>
                </a:solidFill>
                <a:effectLst>
                  <a:reflection blurRad="6350" stA="53000" endA="300" endPos="35500" dir="5400000" sy="-90000" algn="bl" rotWithShape="0"/>
                </a:effectLst>
              </a:rPr>
              <a:t>Chúc mừng</a:t>
            </a:r>
          </a:p>
          <a:p>
            <a:pPr algn="ctr"/>
            <a:r>
              <a:rPr lang="en-US" sz="5400" b="1" cap="none" spc="0">
                <a:ln w="0">
                  <a:solidFill>
                    <a:srgbClr val="C00000"/>
                  </a:solidFill>
                </a:ln>
                <a:solidFill>
                  <a:srgbClr val="FF0000"/>
                </a:solidFill>
                <a:effectLst>
                  <a:reflection blurRad="6350" stA="53000" endA="300" endPos="35500" dir="5400000" sy="-90000" algn="bl" rotWithShape="0"/>
                </a:effectLst>
              </a:rPr>
              <a:t> bạn</a:t>
            </a:r>
          </a:p>
          <a:p>
            <a:pPr algn="ctr"/>
            <a:r>
              <a:rPr lang="en-US" sz="5400" b="1">
                <a:ln w="0">
                  <a:solidFill>
                    <a:srgbClr val="C00000"/>
                  </a:solidFill>
                </a:ln>
                <a:solidFill>
                  <a:srgbClr val="FF0000"/>
                </a:solidFill>
                <a:effectLst>
                  <a:reflection blurRad="6350" stA="53000" endA="300" endPos="35500" dir="5400000" sy="-90000" algn="bl" rotWithShape="0"/>
                </a:effectLst>
              </a:rPr>
              <a:t>đ</a:t>
            </a:r>
            <a:r>
              <a:rPr lang="en-US" sz="5400" b="1" cap="none" spc="0">
                <a:ln w="0">
                  <a:solidFill>
                    <a:srgbClr val="C00000"/>
                  </a:solidFill>
                </a:ln>
                <a:solidFill>
                  <a:srgbClr val="FF0000"/>
                </a:solidFill>
                <a:effectLst>
                  <a:reflection blurRad="6350" stA="53000" endA="300" endPos="35500" dir="5400000" sy="-90000" algn="bl" rotWithShape="0"/>
                </a:effectLst>
              </a:rPr>
              <a:t>ược</a:t>
            </a:r>
          </a:p>
          <a:p>
            <a:pPr algn="ctr"/>
            <a:r>
              <a:rPr lang="en-US" sz="5400" b="1" cap="none" spc="0">
                <a:ln w="0">
                  <a:solidFill>
                    <a:srgbClr val="C00000"/>
                  </a:solidFill>
                </a:ln>
                <a:solidFill>
                  <a:srgbClr val="FF0000"/>
                </a:solidFill>
                <a:effectLst>
                  <a:reflection blurRad="6350" stA="53000" endA="300" endPos="35500" dir="5400000" sy="-90000" algn="bl" rotWithShape="0"/>
                </a:effectLst>
              </a:rPr>
              <a:t>tặng quà!</a:t>
            </a:r>
          </a:p>
        </p:txBody>
      </p:sp>
      <p:pic>
        <p:nvPicPr>
          <p:cNvPr id="26" name="Picture 4" descr="n252 Fb Thu Huong Pham">
            <a:extLst>
              <a:ext uri="{FF2B5EF4-FFF2-40B4-BE49-F238E27FC236}">
                <a16:creationId xmlns:a16="http://schemas.microsoft.com/office/drawing/2014/main" id="{9172E180-BBB9-C5B8-8219-E3F04A1A82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27" t="4734" r="12301" b="10607"/>
          <a:stretch/>
        </p:blipFill>
        <p:spPr bwMode="auto">
          <a:xfrm>
            <a:off x="4734898" y="1136927"/>
            <a:ext cx="3442907" cy="37769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252 Fb Thu Huong Pham">
            <a:extLst>
              <a:ext uri="{FF2B5EF4-FFF2-40B4-BE49-F238E27FC236}">
                <a16:creationId xmlns:a16="http://schemas.microsoft.com/office/drawing/2014/main" id="{5908937B-C980-70FC-30DC-EAA8EFD5B7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27" t="4734" r="12301" b="10607"/>
          <a:stretch/>
        </p:blipFill>
        <p:spPr bwMode="auto">
          <a:xfrm>
            <a:off x="4443205" y="3828736"/>
            <a:ext cx="1297462" cy="14233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252 Fb Thu Huong Pham">
            <a:extLst>
              <a:ext uri="{FF2B5EF4-FFF2-40B4-BE49-F238E27FC236}">
                <a16:creationId xmlns:a16="http://schemas.microsoft.com/office/drawing/2014/main" id="{F6C48DAD-7E20-681A-FC91-59DBB6CD8F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9" y="4540407"/>
            <a:ext cx="4211240" cy="24537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252 Fb Thu Huong Pham">
            <a:hlinkClick r:id="rId8" action="ppaction://hlinksldjump"/>
            <a:extLst>
              <a:ext uri="{FF2B5EF4-FFF2-40B4-BE49-F238E27FC236}">
                <a16:creationId xmlns:a16="http://schemas.microsoft.com/office/drawing/2014/main" id="{83ECF803-5537-8317-B6C6-02917F01DA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6523"/>
          <a:stretch/>
        </p:blipFill>
        <p:spPr bwMode="auto">
          <a:xfrm>
            <a:off x="11394446" y="5474641"/>
            <a:ext cx="681522" cy="133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599266"/>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par>
                          <p:cTn id="11" fill="hold">
                            <p:stCondLst>
                              <p:cond delay="1000"/>
                            </p:stCondLst>
                            <p:childTnLst>
                              <p:par>
                                <p:cTn id="12" presetID="21" presetClass="emph" presetSubtype="0" repeatCount="indefinite" fill="hold" grpId="1" nodeType="afterEffect">
                                  <p:stCondLst>
                                    <p:cond delay="0"/>
                                  </p:stCondLst>
                                  <p:childTnLst>
                                    <p:animClr clrSpc="hsl" dir="cw">
                                      <p:cBhvr override="childStyle">
                                        <p:cTn id="13" dur="500" fill="hold"/>
                                        <p:tgtEl>
                                          <p:spTgt spid="25"/>
                                        </p:tgtEl>
                                        <p:attrNameLst>
                                          <p:attrName>style.color</p:attrName>
                                        </p:attrNameLst>
                                      </p:cBhvr>
                                      <p:by>
                                        <p:hsl h="7200000" s="0" l="0"/>
                                      </p:by>
                                    </p:animClr>
                                    <p:animClr clrSpc="hsl" dir="cw">
                                      <p:cBhvr>
                                        <p:cTn id="14" dur="500" fill="hold"/>
                                        <p:tgtEl>
                                          <p:spTgt spid="25"/>
                                        </p:tgtEl>
                                        <p:attrNameLst>
                                          <p:attrName>fillcolor</p:attrName>
                                        </p:attrNameLst>
                                      </p:cBhvr>
                                      <p:by>
                                        <p:hsl h="7200000" s="0" l="0"/>
                                      </p:by>
                                    </p:animClr>
                                    <p:animClr clrSpc="hsl" dir="cw">
                                      <p:cBhvr>
                                        <p:cTn id="15" dur="500" fill="hold"/>
                                        <p:tgtEl>
                                          <p:spTgt spid="25"/>
                                        </p:tgtEl>
                                        <p:attrNameLst>
                                          <p:attrName>stroke.color</p:attrName>
                                        </p:attrNameLst>
                                      </p:cBhvr>
                                      <p:by>
                                        <p:hsl h="7200000" s="0" l="0"/>
                                      </p:by>
                                    </p:animClr>
                                    <p:set>
                                      <p:cBhvr>
                                        <p:cTn id="16" dur="500" fill="hold"/>
                                        <p:tgtEl>
                                          <p:spTgt spid="25"/>
                                        </p:tgtEl>
                                        <p:attrNameLst>
                                          <p:attrName>fill.type</p:attrName>
                                        </p:attrNameLst>
                                      </p:cBhvr>
                                      <p:to>
                                        <p:strVal val="solid"/>
                                      </p:to>
                                    </p:se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80">
                                          <p:stCondLst>
                                            <p:cond delay="0"/>
                                          </p:stCondLst>
                                        </p:cTn>
                                        <p:tgtEl>
                                          <p:spTgt spid="26"/>
                                        </p:tgtEl>
                                      </p:cBhvr>
                                    </p:animEffect>
                                    <p:anim calcmode="lin" valueType="num">
                                      <p:cBhvr>
                                        <p:cTn id="2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6" dur="26">
                                          <p:stCondLst>
                                            <p:cond delay="650"/>
                                          </p:stCondLst>
                                        </p:cTn>
                                        <p:tgtEl>
                                          <p:spTgt spid="26"/>
                                        </p:tgtEl>
                                      </p:cBhvr>
                                      <p:to x="100000" y="60000"/>
                                    </p:animScale>
                                    <p:animScale>
                                      <p:cBhvr>
                                        <p:cTn id="27" dur="166" decel="50000">
                                          <p:stCondLst>
                                            <p:cond delay="676"/>
                                          </p:stCondLst>
                                        </p:cTn>
                                        <p:tgtEl>
                                          <p:spTgt spid="26"/>
                                        </p:tgtEl>
                                      </p:cBhvr>
                                      <p:to x="100000" y="100000"/>
                                    </p:animScale>
                                    <p:animScale>
                                      <p:cBhvr>
                                        <p:cTn id="28" dur="26">
                                          <p:stCondLst>
                                            <p:cond delay="1312"/>
                                          </p:stCondLst>
                                        </p:cTn>
                                        <p:tgtEl>
                                          <p:spTgt spid="26"/>
                                        </p:tgtEl>
                                      </p:cBhvr>
                                      <p:to x="100000" y="80000"/>
                                    </p:animScale>
                                    <p:animScale>
                                      <p:cBhvr>
                                        <p:cTn id="29" dur="166" decel="50000">
                                          <p:stCondLst>
                                            <p:cond delay="1338"/>
                                          </p:stCondLst>
                                        </p:cTn>
                                        <p:tgtEl>
                                          <p:spTgt spid="26"/>
                                        </p:tgtEl>
                                      </p:cBhvr>
                                      <p:to x="100000" y="100000"/>
                                    </p:animScale>
                                    <p:animScale>
                                      <p:cBhvr>
                                        <p:cTn id="30" dur="26">
                                          <p:stCondLst>
                                            <p:cond delay="1642"/>
                                          </p:stCondLst>
                                        </p:cTn>
                                        <p:tgtEl>
                                          <p:spTgt spid="26"/>
                                        </p:tgtEl>
                                      </p:cBhvr>
                                      <p:to x="100000" y="90000"/>
                                    </p:animScale>
                                    <p:animScale>
                                      <p:cBhvr>
                                        <p:cTn id="31" dur="166" decel="50000">
                                          <p:stCondLst>
                                            <p:cond delay="1668"/>
                                          </p:stCondLst>
                                        </p:cTn>
                                        <p:tgtEl>
                                          <p:spTgt spid="26"/>
                                        </p:tgtEl>
                                      </p:cBhvr>
                                      <p:to x="100000" y="100000"/>
                                    </p:animScale>
                                    <p:animScale>
                                      <p:cBhvr>
                                        <p:cTn id="32" dur="26">
                                          <p:stCondLst>
                                            <p:cond delay="1808"/>
                                          </p:stCondLst>
                                        </p:cTn>
                                        <p:tgtEl>
                                          <p:spTgt spid="26"/>
                                        </p:tgtEl>
                                      </p:cBhvr>
                                      <p:to x="100000" y="95000"/>
                                    </p:animScale>
                                    <p:animScale>
                                      <p:cBhvr>
                                        <p:cTn id="33" dur="166" decel="50000">
                                          <p:stCondLst>
                                            <p:cond delay="1834"/>
                                          </p:stCondLst>
                                        </p:cTn>
                                        <p:tgtEl>
                                          <p:spTgt spid="26"/>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34" fill="hold">
                            <p:stCondLst>
                              <p:cond delay="3500"/>
                            </p:stCondLst>
                            <p:childTnLst>
                              <p:par>
                                <p:cTn id="35" presetID="32" presetClass="emph" presetSubtype="0" fill="hold" nodeType="afterEffect">
                                  <p:stCondLst>
                                    <p:cond delay="0"/>
                                  </p:stCondLst>
                                  <p:childTnLst>
                                    <p:animRot by="120000">
                                      <p:cBhvr>
                                        <p:cTn id="36" dur="100" fill="hold">
                                          <p:stCondLst>
                                            <p:cond delay="0"/>
                                          </p:stCondLst>
                                        </p:cTn>
                                        <p:tgtEl>
                                          <p:spTgt spid="26"/>
                                        </p:tgtEl>
                                        <p:attrNameLst>
                                          <p:attrName>r</p:attrName>
                                        </p:attrNameLst>
                                      </p:cBhvr>
                                    </p:animRot>
                                    <p:animRot by="-240000">
                                      <p:cBhvr>
                                        <p:cTn id="37" dur="200" fill="hold">
                                          <p:stCondLst>
                                            <p:cond delay="200"/>
                                          </p:stCondLst>
                                        </p:cTn>
                                        <p:tgtEl>
                                          <p:spTgt spid="26"/>
                                        </p:tgtEl>
                                        <p:attrNameLst>
                                          <p:attrName>r</p:attrName>
                                        </p:attrNameLst>
                                      </p:cBhvr>
                                    </p:animRot>
                                    <p:animRot by="240000">
                                      <p:cBhvr>
                                        <p:cTn id="38" dur="200" fill="hold">
                                          <p:stCondLst>
                                            <p:cond delay="400"/>
                                          </p:stCondLst>
                                        </p:cTn>
                                        <p:tgtEl>
                                          <p:spTgt spid="26"/>
                                        </p:tgtEl>
                                        <p:attrNameLst>
                                          <p:attrName>r</p:attrName>
                                        </p:attrNameLst>
                                      </p:cBhvr>
                                    </p:animRot>
                                    <p:animRot by="-240000">
                                      <p:cBhvr>
                                        <p:cTn id="39" dur="200" fill="hold">
                                          <p:stCondLst>
                                            <p:cond delay="600"/>
                                          </p:stCondLst>
                                        </p:cTn>
                                        <p:tgtEl>
                                          <p:spTgt spid="26"/>
                                        </p:tgtEl>
                                        <p:attrNameLst>
                                          <p:attrName>r</p:attrName>
                                        </p:attrNameLst>
                                      </p:cBhvr>
                                    </p:animRot>
                                    <p:animRot by="120000">
                                      <p:cBhvr>
                                        <p:cTn id="40" dur="200" fill="hold">
                                          <p:stCondLst>
                                            <p:cond delay="800"/>
                                          </p:stCondLst>
                                        </p:cTn>
                                        <p:tgtEl>
                                          <p:spTgt spid="2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41" fill="hold">
                            <p:stCondLst>
                              <p:cond delay="4500"/>
                            </p:stCondLst>
                            <p:childTnLst>
                              <p:par>
                                <p:cTn id="42" presetID="8" presetClass="emph" presetSubtype="0" fill="hold" nodeType="afterEffect">
                                  <p:stCondLst>
                                    <p:cond delay="0"/>
                                  </p:stCondLst>
                                  <p:childTnLst>
                                    <p:animRot by="21600000">
                                      <p:cBhvr>
                                        <p:cTn id="43" dur="2000" fill="hold"/>
                                        <p:tgtEl>
                                          <p:spTgt spid="2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4" fill="hold">
                            <p:stCondLst>
                              <p:cond delay="6500"/>
                            </p:stCondLst>
                            <p:childTnLst>
                              <p:par>
                                <p:cTn id="45" presetID="6" presetClass="emph" presetSubtype="0" fill="hold" nodeType="afterEffect">
                                  <p:stCondLst>
                                    <p:cond delay="0"/>
                                  </p:stCondLst>
                                  <p:childTnLst>
                                    <p:animScale>
                                      <p:cBhvr>
                                        <p:cTn id="46" dur="2000" fill="hold"/>
                                        <p:tgtEl>
                                          <p:spTgt spid="26"/>
                                        </p:tgtEl>
                                      </p:cBhvr>
                                      <p:by x="150000" y="150000"/>
                                    </p:animScale>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par>
                          <p:cTn id="47" fill="hold">
                            <p:stCondLst>
                              <p:cond delay="8500"/>
                            </p:stCondLst>
                            <p:childTnLst>
                              <p:par>
                                <p:cTn id="48" presetID="35" presetClass="emph" presetSubtype="0" fill="hold" nodeType="afterEffect">
                                  <p:stCondLst>
                                    <p:cond delay="0"/>
                                  </p:stCondLst>
                                  <p:childTnLst>
                                    <p:anim calcmode="discrete" valueType="str">
                                      <p:cBhvr>
                                        <p:cTn id="49" dur="1000" fill="hold"/>
                                        <p:tgtEl>
                                          <p:spTgt spid="26"/>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52 Fb Thu Huong Pham">
            <a:extLst>
              <a:ext uri="{FF2B5EF4-FFF2-40B4-BE49-F238E27FC236}">
                <a16:creationId xmlns:a16="http://schemas.microsoft.com/office/drawing/2014/main" id="{6D3A34C5-CD38-288B-BCD7-EC95E61223D4}"/>
              </a:ext>
            </a:extLst>
          </p:cNvPr>
          <p:cNvPicPr>
            <a:picLocks noGrp="1" noRot="1" noChangeAspect="1" noMove="1" noResize="1" noEditPoints="1" noAdjustHandles="1" noChangeArrowheads="1" noChangeShapeType="1" noCrop="1"/>
          </p:cNvPicPr>
          <p:nvPr/>
        </p:nvPicPr>
        <p:blipFill rotWithShape="1">
          <a:blip r:embed="rId5">
            <a:alphaModFix amt="46000"/>
            <a:extLst>
              <a:ext uri="{28A0092B-C50C-407E-A947-70E740481C1C}">
                <a14:useLocalDpi xmlns:a14="http://schemas.microsoft.com/office/drawing/2010/main" val="0"/>
              </a:ext>
            </a:extLst>
          </a:blip>
          <a:srcRect t="9726" b="97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n252 Fb Thu Huong Pham">
            <a:extLst>
              <a:ext uri="{FF2B5EF4-FFF2-40B4-BE49-F238E27FC236}">
                <a16:creationId xmlns:a16="http://schemas.microsoft.com/office/drawing/2014/main" id="{D8B340B8-8468-A657-B197-0DEE1DFD54E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96731" l="2814" r="96248">
                        <a14:foregroundMark x1="26642" y1="59038" x2="37523" y2="55385"/>
                        <a14:foregroundMark x1="37523" y1="55385" x2="37885" y2="44661"/>
                        <a14:foregroundMark x1="38740" y1="43018" x2="43902" y2="35577"/>
                        <a14:foregroundMark x1="43902" y1="35577" x2="52908" y2="32115"/>
                        <a14:foregroundMark x1="52908" y1="32115" x2="64165" y2="31731"/>
                        <a14:foregroundMark x1="64165" y1="31731" x2="73921" y2="34038"/>
                        <a14:foregroundMark x1="73921" y1="34038" x2="85741" y2="42500"/>
                        <a14:foregroundMark x1="96248" y1="72500" x2="34709" y2="60000"/>
                        <a14:foregroundMark x1="34709" y1="60000" x2="33396" y2="54231"/>
                        <a14:foregroundMark x1="33396" y1="63654" x2="52345" y2="62115"/>
                        <a14:foregroundMark x1="57786" y1="93269" x2="56473" y2="82885"/>
                        <a14:foregroundMark x1="57411" y1="97500" x2="67917" y2="96923"/>
                        <a14:foregroundMark x1="67917" y1="96923" x2="68480" y2="96923"/>
                        <a14:foregroundMark x1="26378" y1="33500" x2="26748" y2="33860"/>
                        <a14:foregroundMark x1="26648" y1="33663" x2="26768" y2="33827"/>
                        <a14:backgroundMark x1="37523" y1="7115" x2="5629" y2="45577"/>
                        <a14:backgroundMark x1="5629" y1="45577" x2="5441" y2="45962"/>
                        <a14:backgroundMark x1="16135" y1="3269" x2="375" y2="34615"/>
                        <a14:backgroundMark x1="37711" y1="23846" x2="16510" y2="57885"/>
                        <a14:backgroundMark x1="11069" y1="19615" x2="30769" y2="31538"/>
                        <a14:backgroundMark x1="30769" y1="31538" x2="30769" y2="31538"/>
                        <a14:backgroundMark x1="25141" y1="14038" x2="12758" y2="33654"/>
                        <a14:backgroundMark x1="31707" y1="38077" x2="35647" y2="45769"/>
                        <a14:backgroundMark x1="8443" y1="30192" x2="13133" y2="37692"/>
                        <a14:backgroundMark x1="26266" y1="33462" x2="26266" y2="33462"/>
                      </a14:backgroundRemoval>
                    </a14:imgEffect>
                  </a14:imgLayer>
                </a14:imgProps>
              </a:ext>
              <a:ext uri="{28A0092B-C50C-407E-A947-70E740481C1C}">
                <a14:useLocalDpi xmlns:a14="http://schemas.microsoft.com/office/drawing/2010/main" val="0"/>
              </a:ext>
            </a:extLst>
          </a:blip>
          <a:srcRect l="21743" t="28127"/>
          <a:stretch/>
        </p:blipFill>
        <p:spPr bwMode="auto">
          <a:xfrm>
            <a:off x="9237993" y="4889824"/>
            <a:ext cx="2286293" cy="204857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252 Fb Thu Huong Pham">
            <a:hlinkClick r:id="rId8" action="ppaction://hlinksldjump"/>
            <a:extLst>
              <a:ext uri="{FF2B5EF4-FFF2-40B4-BE49-F238E27FC236}">
                <a16:creationId xmlns:a16="http://schemas.microsoft.com/office/drawing/2014/main" id="{4853DBC9-3CF0-1B56-8099-6E60E80FB7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6523"/>
          <a:stretch/>
        </p:blipFill>
        <p:spPr bwMode="auto">
          <a:xfrm>
            <a:off x="11517382" y="5446902"/>
            <a:ext cx="681522" cy="1334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52 Fb Thu Huong Pham">
            <a:extLst>
              <a:ext uri="{FF2B5EF4-FFF2-40B4-BE49-F238E27FC236}">
                <a16:creationId xmlns:a16="http://schemas.microsoft.com/office/drawing/2014/main" id="{C8455028-F123-1BE8-A2C6-80BE0849275A}"/>
              </a:ext>
            </a:extLst>
          </p:cNvPr>
          <p:cNvSpPr txBox="1"/>
          <p:nvPr/>
        </p:nvSpPr>
        <p:spPr>
          <a:xfrm>
            <a:off x="60382" y="86265"/>
            <a:ext cx="12085607" cy="1384995"/>
          </a:xfrm>
          <a:custGeom>
            <a:avLst/>
            <a:gdLst>
              <a:gd name="csX0" fmla="*/ 0 w 12085607"/>
              <a:gd name="csY0" fmla="*/ 0 h 1384995"/>
              <a:gd name="csX1" fmla="*/ 696361 w 12085607"/>
              <a:gd name="csY1" fmla="*/ 0 h 1384995"/>
              <a:gd name="csX2" fmla="*/ 909298 w 12085607"/>
              <a:gd name="csY2" fmla="*/ 0 h 1384995"/>
              <a:gd name="csX3" fmla="*/ 1605659 w 12085607"/>
              <a:gd name="csY3" fmla="*/ 0 h 1384995"/>
              <a:gd name="csX4" fmla="*/ 1818596 w 12085607"/>
              <a:gd name="csY4" fmla="*/ 0 h 1384995"/>
              <a:gd name="csX5" fmla="*/ 2394101 w 12085607"/>
              <a:gd name="csY5" fmla="*/ 0 h 1384995"/>
              <a:gd name="csX6" fmla="*/ 2607038 w 12085607"/>
              <a:gd name="csY6" fmla="*/ 0 h 1384995"/>
              <a:gd name="csX7" fmla="*/ 3303399 w 12085607"/>
              <a:gd name="csY7" fmla="*/ 0 h 1384995"/>
              <a:gd name="csX8" fmla="*/ 3999760 w 12085607"/>
              <a:gd name="csY8" fmla="*/ 0 h 1384995"/>
              <a:gd name="csX9" fmla="*/ 4575266 w 12085607"/>
              <a:gd name="csY9" fmla="*/ 0 h 1384995"/>
              <a:gd name="csX10" fmla="*/ 5392483 w 12085607"/>
              <a:gd name="csY10" fmla="*/ 0 h 1384995"/>
              <a:gd name="csX11" fmla="*/ 5605420 w 12085607"/>
              <a:gd name="csY11" fmla="*/ 0 h 1384995"/>
              <a:gd name="csX12" fmla="*/ 6180925 w 12085607"/>
              <a:gd name="csY12" fmla="*/ 0 h 1384995"/>
              <a:gd name="csX13" fmla="*/ 6393862 w 12085607"/>
              <a:gd name="csY13" fmla="*/ 0 h 1384995"/>
              <a:gd name="csX14" fmla="*/ 6969367 w 12085607"/>
              <a:gd name="csY14" fmla="*/ 0 h 1384995"/>
              <a:gd name="csX15" fmla="*/ 7544872 w 12085607"/>
              <a:gd name="csY15" fmla="*/ 0 h 1384995"/>
              <a:gd name="csX16" fmla="*/ 8362089 w 12085607"/>
              <a:gd name="csY16" fmla="*/ 0 h 1384995"/>
              <a:gd name="csX17" fmla="*/ 8575026 w 12085607"/>
              <a:gd name="csY17" fmla="*/ 0 h 1384995"/>
              <a:gd name="csX18" fmla="*/ 8908819 w 12085607"/>
              <a:gd name="csY18" fmla="*/ 0 h 1384995"/>
              <a:gd name="csX19" fmla="*/ 9605180 w 12085607"/>
              <a:gd name="csY19" fmla="*/ 0 h 1384995"/>
              <a:gd name="csX20" fmla="*/ 10422397 w 12085607"/>
              <a:gd name="csY20" fmla="*/ 0 h 1384995"/>
              <a:gd name="csX21" fmla="*/ 11239615 w 12085607"/>
              <a:gd name="csY21" fmla="*/ 0 h 1384995"/>
              <a:gd name="csX22" fmla="*/ 12085607 w 12085607"/>
              <a:gd name="csY22" fmla="*/ 0 h 1384995"/>
              <a:gd name="csX23" fmla="*/ 12085607 w 12085607"/>
              <a:gd name="csY23" fmla="*/ 475515 h 1384995"/>
              <a:gd name="csX24" fmla="*/ 12085607 w 12085607"/>
              <a:gd name="csY24" fmla="*/ 951030 h 1384995"/>
              <a:gd name="csX25" fmla="*/ 12085607 w 12085607"/>
              <a:gd name="csY25" fmla="*/ 1384995 h 1384995"/>
              <a:gd name="csX26" fmla="*/ 11630958 w 12085607"/>
              <a:gd name="csY26" fmla="*/ 1384995 h 1384995"/>
              <a:gd name="csX27" fmla="*/ 10934597 w 12085607"/>
              <a:gd name="csY27" fmla="*/ 1384995 h 1384995"/>
              <a:gd name="csX28" fmla="*/ 10479948 w 12085607"/>
              <a:gd name="csY28" fmla="*/ 1384995 h 1384995"/>
              <a:gd name="csX29" fmla="*/ 9904443 w 12085607"/>
              <a:gd name="csY29" fmla="*/ 1384995 h 1384995"/>
              <a:gd name="csX30" fmla="*/ 9449794 w 12085607"/>
              <a:gd name="csY30" fmla="*/ 1384995 h 1384995"/>
              <a:gd name="csX31" fmla="*/ 9236857 w 12085607"/>
              <a:gd name="csY31" fmla="*/ 1384995 h 1384995"/>
              <a:gd name="csX32" fmla="*/ 8661352 w 12085607"/>
              <a:gd name="csY32" fmla="*/ 1384995 h 1384995"/>
              <a:gd name="csX33" fmla="*/ 7844134 w 12085607"/>
              <a:gd name="csY33" fmla="*/ 1384995 h 1384995"/>
              <a:gd name="csX34" fmla="*/ 7510341 w 12085607"/>
              <a:gd name="csY34" fmla="*/ 1384995 h 1384995"/>
              <a:gd name="csX35" fmla="*/ 7176549 w 12085607"/>
              <a:gd name="csY35" fmla="*/ 1384995 h 1384995"/>
              <a:gd name="csX36" fmla="*/ 6359331 w 12085607"/>
              <a:gd name="csY36" fmla="*/ 1384995 h 1384995"/>
              <a:gd name="csX37" fmla="*/ 6146394 w 12085607"/>
              <a:gd name="csY37" fmla="*/ 1384995 h 1384995"/>
              <a:gd name="csX38" fmla="*/ 5570889 w 12085607"/>
              <a:gd name="csY38" fmla="*/ 1384995 h 1384995"/>
              <a:gd name="csX39" fmla="*/ 4874528 w 12085607"/>
              <a:gd name="csY39" fmla="*/ 1384995 h 1384995"/>
              <a:gd name="csX40" fmla="*/ 4540735 w 12085607"/>
              <a:gd name="csY40" fmla="*/ 1384995 h 1384995"/>
              <a:gd name="csX41" fmla="*/ 4206942 w 12085607"/>
              <a:gd name="csY41" fmla="*/ 1384995 h 1384995"/>
              <a:gd name="csX42" fmla="*/ 3510581 w 12085607"/>
              <a:gd name="csY42" fmla="*/ 1384995 h 1384995"/>
              <a:gd name="csX43" fmla="*/ 3297644 w 12085607"/>
              <a:gd name="csY43" fmla="*/ 1384995 h 1384995"/>
              <a:gd name="csX44" fmla="*/ 2722139 w 12085607"/>
              <a:gd name="csY44" fmla="*/ 1384995 h 1384995"/>
              <a:gd name="csX45" fmla="*/ 2146634 w 12085607"/>
              <a:gd name="csY45" fmla="*/ 1384995 h 1384995"/>
              <a:gd name="csX46" fmla="*/ 1812841 w 12085607"/>
              <a:gd name="csY46" fmla="*/ 1384995 h 1384995"/>
              <a:gd name="csX47" fmla="*/ 1358192 w 12085607"/>
              <a:gd name="csY47" fmla="*/ 1384995 h 1384995"/>
              <a:gd name="csX48" fmla="*/ 661831 w 12085607"/>
              <a:gd name="csY48" fmla="*/ 1384995 h 1384995"/>
              <a:gd name="csX49" fmla="*/ 0 w 12085607"/>
              <a:gd name="csY49" fmla="*/ 1384995 h 1384995"/>
              <a:gd name="csX50" fmla="*/ 0 w 12085607"/>
              <a:gd name="csY50" fmla="*/ 909480 h 1384995"/>
              <a:gd name="csX51" fmla="*/ 0 w 12085607"/>
              <a:gd name="csY51" fmla="*/ 433965 h 1384995"/>
              <a:gd name="csX52" fmla="*/ 0 w 12085607"/>
              <a:gd name="csY52" fmla="*/ 0 h 13849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2085607" h="1384995" fill="none" extrusionOk="0">
                <a:moveTo>
                  <a:pt x="0" y="0"/>
                </a:moveTo>
                <a:cubicBezTo>
                  <a:pt x="256196" y="-49687"/>
                  <a:pt x="386453" y="6125"/>
                  <a:pt x="696361" y="0"/>
                </a:cubicBezTo>
                <a:cubicBezTo>
                  <a:pt x="1006269" y="-6125"/>
                  <a:pt x="807601" y="2316"/>
                  <a:pt x="909298" y="0"/>
                </a:cubicBezTo>
                <a:cubicBezTo>
                  <a:pt x="1010995" y="-2316"/>
                  <a:pt x="1436032" y="78599"/>
                  <a:pt x="1605659" y="0"/>
                </a:cubicBezTo>
                <a:cubicBezTo>
                  <a:pt x="1775286" y="-78599"/>
                  <a:pt x="1774533" y="21504"/>
                  <a:pt x="1818596" y="0"/>
                </a:cubicBezTo>
                <a:cubicBezTo>
                  <a:pt x="1862659" y="-21504"/>
                  <a:pt x="2213390" y="15565"/>
                  <a:pt x="2394101" y="0"/>
                </a:cubicBezTo>
                <a:cubicBezTo>
                  <a:pt x="2574812" y="-15565"/>
                  <a:pt x="2512299" y="14884"/>
                  <a:pt x="2607038" y="0"/>
                </a:cubicBezTo>
                <a:cubicBezTo>
                  <a:pt x="2701777" y="-14884"/>
                  <a:pt x="2992009" y="51892"/>
                  <a:pt x="3303399" y="0"/>
                </a:cubicBezTo>
                <a:cubicBezTo>
                  <a:pt x="3614789" y="-51892"/>
                  <a:pt x="3855307" y="7641"/>
                  <a:pt x="3999760" y="0"/>
                </a:cubicBezTo>
                <a:cubicBezTo>
                  <a:pt x="4144213" y="-7641"/>
                  <a:pt x="4370903" y="7462"/>
                  <a:pt x="4575266" y="0"/>
                </a:cubicBezTo>
                <a:cubicBezTo>
                  <a:pt x="4779629" y="-7462"/>
                  <a:pt x="5031983" y="58747"/>
                  <a:pt x="5392483" y="0"/>
                </a:cubicBezTo>
                <a:cubicBezTo>
                  <a:pt x="5752983" y="-58747"/>
                  <a:pt x="5516371" y="6705"/>
                  <a:pt x="5605420" y="0"/>
                </a:cubicBezTo>
                <a:cubicBezTo>
                  <a:pt x="5694469" y="-6705"/>
                  <a:pt x="5937130" y="9762"/>
                  <a:pt x="6180925" y="0"/>
                </a:cubicBezTo>
                <a:cubicBezTo>
                  <a:pt x="6424721" y="-9762"/>
                  <a:pt x="6293707" y="14166"/>
                  <a:pt x="6393862" y="0"/>
                </a:cubicBezTo>
                <a:cubicBezTo>
                  <a:pt x="6494017" y="-14166"/>
                  <a:pt x="6733304" y="43971"/>
                  <a:pt x="6969367" y="0"/>
                </a:cubicBezTo>
                <a:cubicBezTo>
                  <a:pt x="7205430" y="-43971"/>
                  <a:pt x="7289138" y="40433"/>
                  <a:pt x="7544872" y="0"/>
                </a:cubicBezTo>
                <a:cubicBezTo>
                  <a:pt x="7800606" y="-40433"/>
                  <a:pt x="8010129" y="49134"/>
                  <a:pt x="8362089" y="0"/>
                </a:cubicBezTo>
                <a:cubicBezTo>
                  <a:pt x="8714049" y="-49134"/>
                  <a:pt x="8498310" y="3905"/>
                  <a:pt x="8575026" y="0"/>
                </a:cubicBezTo>
                <a:cubicBezTo>
                  <a:pt x="8651742" y="-3905"/>
                  <a:pt x="8765309" y="1256"/>
                  <a:pt x="8908819" y="0"/>
                </a:cubicBezTo>
                <a:cubicBezTo>
                  <a:pt x="9052329" y="-1256"/>
                  <a:pt x="9342161" y="31303"/>
                  <a:pt x="9605180" y="0"/>
                </a:cubicBezTo>
                <a:cubicBezTo>
                  <a:pt x="9868199" y="-31303"/>
                  <a:pt x="10049525" y="82585"/>
                  <a:pt x="10422397" y="0"/>
                </a:cubicBezTo>
                <a:cubicBezTo>
                  <a:pt x="10795269" y="-82585"/>
                  <a:pt x="11039432" y="75945"/>
                  <a:pt x="11239615" y="0"/>
                </a:cubicBezTo>
                <a:cubicBezTo>
                  <a:pt x="11439798" y="-75945"/>
                  <a:pt x="11906277" y="62287"/>
                  <a:pt x="12085607" y="0"/>
                </a:cubicBezTo>
                <a:cubicBezTo>
                  <a:pt x="12102901" y="199940"/>
                  <a:pt x="12046762" y="285294"/>
                  <a:pt x="12085607" y="475515"/>
                </a:cubicBezTo>
                <a:cubicBezTo>
                  <a:pt x="12124452" y="665737"/>
                  <a:pt x="12063532" y="782547"/>
                  <a:pt x="12085607" y="951030"/>
                </a:cubicBezTo>
                <a:cubicBezTo>
                  <a:pt x="12107682" y="1119514"/>
                  <a:pt x="12072419" y="1213149"/>
                  <a:pt x="12085607" y="1384995"/>
                </a:cubicBezTo>
                <a:cubicBezTo>
                  <a:pt x="11951934" y="1412521"/>
                  <a:pt x="11830451" y="1367055"/>
                  <a:pt x="11630958" y="1384995"/>
                </a:cubicBezTo>
                <a:cubicBezTo>
                  <a:pt x="11431465" y="1402935"/>
                  <a:pt x="11164999" y="1333088"/>
                  <a:pt x="10934597" y="1384995"/>
                </a:cubicBezTo>
                <a:cubicBezTo>
                  <a:pt x="10704195" y="1436902"/>
                  <a:pt x="10612322" y="1337569"/>
                  <a:pt x="10479948" y="1384995"/>
                </a:cubicBezTo>
                <a:cubicBezTo>
                  <a:pt x="10347574" y="1432421"/>
                  <a:pt x="10047180" y="1355534"/>
                  <a:pt x="9904443" y="1384995"/>
                </a:cubicBezTo>
                <a:cubicBezTo>
                  <a:pt x="9761706" y="1414456"/>
                  <a:pt x="9550218" y="1358558"/>
                  <a:pt x="9449794" y="1384995"/>
                </a:cubicBezTo>
                <a:cubicBezTo>
                  <a:pt x="9349370" y="1411432"/>
                  <a:pt x="9325222" y="1364267"/>
                  <a:pt x="9236857" y="1384995"/>
                </a:cubicBezTo>
                <a:cubicBezTo>
                  <a:pt x="9148492" y="1405723"/>
                  <a:pt x="8779907" y="1363608"/>
                  <a:pt x="8661352" y="1384995"/>
                </a:cubicBezTo>
                <a:cubicBezTo>
                  <a:pt x="8542798" y="1406382"/>
                  <a:pt x="8236037" y="1295686"/>
                  <a:pt x="7844134" y="1384995"/>
                </a:cubicBezTo>
                <a:cubicBezTo>
                  <a:pt x="7452231" y="1474304"/>
                  <a:pt x="7598250" y="1381282"/>
                  <a:pt x="7510341" y="1384995"/>
                </a:cubicBezTo>
                <a:cubicBezTo>
                  <a:pt x="7422432" y="1388708"/>
                  <a:pt x="7255590" y="1364929"/>
                  <a:pt x="7176549" y="1384995"/>
                </a:cubicBezTo>
                <a:cubicBezTo>
                  <a:pt x="7097508" y="1405061"/>
                  <a:pt x="6719084" y="1323633"/>
                  <a:pt x="6359331" y="1384995"/>
                </a:cubicBezTo>
                <a:cubicBezTo>
                  <a:pt x="5999578" y="1446357"/>
                  <a:pt x="6202858" y="1362550"/>
                  <a:pt x="6146394" y="1384995"/>
                </a:cubicBezTo>
                <a:cubicBezTo>
                  <a:pt x="6089930" y="1407440"/>
                  <a:pt x="5693970" y="1317545"/>
                  <a:pt x="5570889" y="1384995"/>
                </a:cubicBezTo>
                <a:cubicBezTo>
                  <a:pt x="5447809" y="1452445"/>
                  <a:pt x="5054707" y="1340691"/>
                  <a:pt x="4874528" y="1384995"/>
                </a:cubicBezTo>
                <a:cubicBezTo>
                  <a:pt x="4694349" y="1429299"/>
                  <a:pt x="4641055" y="1349253"/>
                  <a:pt x="4540735" y="1384995"/>
                </a:cubicBezTo>
                <a:cubicBezTo>
                  <a:pt x="4440415" y="1420737"/>
                  <a:pt x="4298432" y="1372517"/>
                  <a:pt x="4206942" y="1384995"/>
                </a:cubicBezTo>
                <a:cubicBezTo>
                  <a:pt x="4115452" y="1397473"/>
                  <a:pt x="3666878" y="1319874"/>
                  <a:pt x="3510581" y="1384995"/>
                </a:cubicBezTo>
                <a:cubicBezTo>
                  <a:pt x="3354284" y="1450116"/>
                  <a:pt x="3401745" y="1378166"/>
                  <a:pt x="3297644" y="1384995"/>
                </a:cubicBezTo>
                <a:cubicBezTo>
                  <a:pt x="3193543" y="1391824"/>
                  <a:pt x="3000455" y="1334137"/>
                  <a:pt x="2722139" y="1384995"/>
                </a:cubicBezTo>
                <a:cubicBezTo>
                  <a:pt x="2443823" y="1435853"/>
                  <a:pt x="2297257" y="1378815"/>
                  <a:pt x="2146634" y="1384995"/>
                </a:cubicBezTo>
                <a:cubicBezTo>
                  <a:pt x="1996011" y="1391175"/>
                  <a:pt x="1923321" y="1349516"/>
                  <a:pt x="1812841" y="1384995"/>
                </a:cubicBezTo>
                <a:cubicBezTo>
                  <a:pt x="1702361" y="1420474"/>
                  <a:pt x="1489938" y="1334482"/>
                  <a:pt x="1358192" y="1384995"/>
                </a:cubicBezTo>
                <a:cubicBezTo>
                  <a:pt x="1226446" y="1435508"/>
                  <a:pt x="988087" y="1333668"/>
                  <a:pt x="661831" y="1384995"/>
                </a:cubicBezTo>
                <a:cubicBezTo>
                  <a:pt x="335575" y="1436322"/>
                  <a:pt x="249723" y="1306584"/>
                  <a:pt x="0" y="1384995"/>
                </a:cubicBezTo>
                <a:cubicBezTo>
                  <a:pt x="-16352" y="1284714"/>
                  <a:pt x="6496" y="1118589"/>
                  <a:pt x="0" y="909480"/>
                </a:cubicBezTo>
                <a:cubicBezTo>
                  <a:pt x="-6496" y="700372"/>
                  <a:pt x="52201" y="569533"/>
                  <a:pt x="0" y="433965"/>
                </a:cubicBezTo>
                <a:cubicBezTo>
                  <a:pt x="-52201" y="298398"/>
                  <a:pt x="20031" y="179474"/>
                  <a:pt x="0" y="0"/>
                </a:cubicBezTo>
                <a:close/>
              </a:path>
              <a:path w="12085607" h="1384995" stroke="0" extrusionOk="0">
                <a:moveTo>
                  <a:pt x="0" y="0"/>
                </a:moveTo>
                <a:cubicBezTo>
                  <a:pt x="115946" y="-5198"/>
                  <a:pt x="183683" y="29117"/>
                  <a:pt x="333793" y="0"/>
                </a:cubicBezTo>
                <a:cubicBezTo>
                  <a:pt x="483903" y="-29117"/>
                  <a:pt x="575004" y="43315"/>
                  <a:pt x="788442" y="0"/>
                </a:cubicBezTo>
                <a:cubicBezTo>
                  <a:pt x="1001880" y="-43315"/>
                  <a:pt x="1207290" y="3473"/>
                  <a:pt x="1605659" y="0"/>
                </a:cubicBezTo>
                <a:cubicBezTo>
                  <a:pt x="2004028" y="-3473"/>
                  <a:pt x="1930380" y="67019"/>
                  <a:pt x="2181164" y="0"/>
                </a:cubicBezTo>
                <a:cubicBezTo>
                  <a:pt x="2431949" y="-67019"/>
                  <a:pt x="2400893" y="14485"/>
                  <a:pt x="2514957" y="0"/>
                </a:cubicBezTo>
                <a:cubicBezTo>
                  <a:pt x="2629021" y="-14485"/>
                  <a:pt x="3074638" y="21643"/>
                  <a:pt x="3332175" y="0"/>
                </a:cubicBezTo>
                <a:cubicBezTo>
                  <a:pt x="3589712" y="-21643"/>
                  <a:pt x="3727165" y="37689"/>
                  <a:pt x="3907680" y="0"/>
                </a:cubicBezTo>
                <a:cubicBezTo>
                  <a:pt x="4088196" y="-37689"/>
                  <a:pt x="4061740" y="18212"/>
                  <a:pt x="4120616" y="0"/>
                </a:cubicBezTo>
                <a:cubicBezTo>
                  <a:pt x="4179492" y="-18212"/>
                  <a:pt x="4646643" y="25719"/>
                  <a:pt x="4937834" y="0"/>
                </a:cubicBezTo>
                <a:cubicBezTo>
                  <a:pt x="5229025" y="-25719"/>
                  <a:pt x="5479147" y="17659"/>
                  <a:pt x="5634195" y="0"/>
                </a:cubicBezTo>
                <a:cubicBezTo>
                  <a:pt x="5789243" y="-17659"/>
                  <a:pt x="5980643" y="50442"/>
                  <a:pt x="6088844" y="0"/>
                </a:cubicBezTo>
                <a:cubicBezTo>
                  <a:pt x="6197045" y="-50442"/>
                  <a:pt x="6499271" y="36631"/>
                  <a:pt x="6785205" y="0"/>
                </a:cubicBezTo>
                <a:cubicBezTo>
                  <a:pt x="7071139" y="-36631"/>
                  <a:pt x="7104656" y="37148"/>
                  <a:pt x="7360710" y="0"/>
                </a:cubicBezTo>
                <a:cubicBezTo>
                  <a:pt x="7616765" y="-37148"/>
                  <a:pt x="7771311" y="32630"/>
                  <a:pt x="7936215" y="0"/>
                </a:cubicBezTo>
                <a:cubicBezTo>
                  <a:pt x="8101119" y="-32630"/>
                  <a:pt x="8236526" y="3943"/>
                  <a:pt x="8511720" y="0"/>
                </a:cubicBezTo>
                <a:cubicBezTo>
                  <a:pt x="8786915" y="-3943"/>
                  <a:pt x="8828555" y="16639"/>
                  <a:pt x="8966369" y="0"/>
                </a:cubicBezTo>
                <a:cubicBezTo>
                  <a:pt x="9104183" y="-16639"/>
                  <a:pt x="9617430" y="4105"/>
                  <a:pt x="9783587" y="0"/>
                </a:cubicBezTo>
                <a:cubicBezTo>
                  <a:pt x="9949744" y="-4105"/>
                  <a:pt x="9991484" y="38167"/>
                  <a:pt x="10117380" y="0"/>
                </a:cubicBezTo>
                <a:cubicBezTo>
                  <a:pt x="10243276" y="-38167"/>
                  <a:pt x="10503829" y="37452"/>
                  <a:pt x="10692885" y="0"/>
                </a:cubicBezTo>
                <a:cubicBezTo>
                  <a:pt x="10881941" y="-37452"/>
                  <a:pt x="10855957" y="23783"/>
                  <a:pt x="10905822" y="0"/>
                </a:cubicBezTo>
                <a:cubicBezTo>
                  <a:pt x="10955687" y="-23783"/>
                  <a:pt x="11106461" y="20255"/>
                  <a:pt x="11239615" y="0"/>
                </a:cubicBezTo>
                <a:cubicBezTo>
                  <a:pt x="11372769" y="-20255"/>
                  <a:pt x="11387917" y="10500"/>
                  <a:pt x="11452551" y="0"/>
                </a:cubicBezTo>
                <a:cubicBezTo>
                  <a:pt x="11517185" y="-10500"/>
                  <a:pt x="11882978" y="5428"/>
                  <a:pt x="12085607" y="0"/>
                </a:cubicBezTo>
                <a:cubicBezTo>
                  <a:pt x="12096178" y="167957"/>
                  <a:pt x="12059117" y="328236"/>
                  <a:pt x="12085607" y="461665"/>
                </a:cubicBezTo>
                <a:cubicBezTo>
                  <a:pt x="12112097" y="595095"/>
                  <a:pt x="12041520" y="785457"/>
                  <a:pt x="12085607" y="923330"/>
                </a:cubicBezTo>
                <a:cubicBezTo>
                  <a:pt x="12129694" y="1061203"/>
                  <a:pt x="12057762" y="1274239"/>
                  <a:pt x="12085607" y="1384995"/>
                </a:cubicBezTo>
                <a:cubicBezTo>
                  <a:pt x="11931757" y="1446248"/>
                  <a:pt x="11764160" y="1344669"/>
                  <a:pt x="11510102" y="1384995"/>
                </a:cubicBezTo>
                <a:cubicBezTo>
                  <a:pt x="11256045" y="1425321"/>
                  <a:pt x="11181298" y="1373966"/>
                  <a:pt x="11055453" y="1384995"/>
                </a:cubicBezTo>
                <a:cubicBezTo>
                  <a:pt x="10929608" y="1396024"/>
                  <a:pt x="10420624" y="1328777"/>
                  <a:pt x="10238236" y="1384995"/>
                </a:cubicBezTo>
                <a:cubicBezTo>
                  <a:pt x="10055848" y="1441213"/>
                  <a:pt x="9922502" y="1356709"/>
                  <a:pt x="9783587" y="1384995"/>
                </a:cubicBezTo>
                <a:cubicBezTo>
                  <a:pt x="9644672" y="1413281"/>
                  <a:pt x="9371355" y="1328643"/>
                  <a:pt x="9208082" y="1384995"/>
                </a:cubicBezTo>
                <a:cubicBezTo>
                  <a:pt x="9044810" y="1441347"/>
                  <a:pt x="8669295" y="1311631"/>
                  <a:pt x="8511720" y="1384995"/>
                </a:cubicBezTo>
                <a:cubicBezTo>
                  <a:pt x="8354145" y="1458359"/>
                  <a:pt x="8095841" y="1327430"/>
                  <a:pt x="7936215" y="1384995"/>
                </a:cubicBezTo>
                <a:cubicBezTo>
                  <a:pt x="7776590" y="1442560"/>
                  <a:pt x="7804320" y="1383944"/>
                  <a:pt x="7723278" y="1384995"/>
                </a:cubicBezTo>
                <a:cubicBezTo>
                  <a:pt x="7642236" y="1386046"/>
                  <a:pt x="7480965" y="1378264"/>
                  <a:pt x="7389485" y="1384995"/>
                </a:cubicBezTo>
                <a:cubicBezTo>
                  <a:pt x="7298005" y="1391726"/>
                  <a:pt x="6753424" y="1321184"/>
                  <a:pt x="6572268" y="1384995"/>
                </a:cubicBezTo>
                <a:cubicBezTo>
                  <a:pt x="6391112" y="1448806"/>
                  <a:pt x="6235699" y="1379199"/>
                  <a:pt x="6117619" y="1384995"/>
                </a:cubicBezTo>
                <a:cubicBezTo>
                  <a:pt x="5999539" y="1390791"/>
                  <a:pt x="5612953" y="1364851"/>
                  <a:pt x="5421258" y="1384995"/>
                </a:cubicBezTo>
                <a:cubicBezTo>
                  <a:pt x="5229563" y="1405139"/>
                  <a:pt x="5203996" y="1348800"/>
                  <a:pt x="5087465" y="1384995"/>
                </a:cubicBezTo>
                <a:cubicBezTo>
                  <a:pt x="4970934" y="1421190"/>
                  <a:pt x="4831537" y="1381141"/>
                  <a:pt x="4753672" y="1384995"/>
                </a:cubicBezTo>
                <a:cubicBezTo>
                  <a:pt x="4675807" y="1388849"/>
                  <a:pt x="4491260" y="1332799"/>
                  <a:pt x="4299023" y="1384995"/>
                </a:cubicBezTo>
                <a:cubicBezTo>
                  <a:pt x="4106786" y="1437191"/>
                  <a:pt x="3965768" y="1380776"/>
                  <a:pt x="3844374" y="1384995"/>
                </a:cubicBezTo>
                <a:cubicBezTo>
                  <a:pt x="3722980" y="1389214"/>
                  <a:pt x="3715428" y="1360702"/>
                  <a:pt x="3631437" y="1384995"/>
                </a:cubicBezTo>
                <a:cubicBezTo>
                  <a:pt x="3547446" y="1409288"/>
                  <a:pt x="3091894" y="1304279"/>
                  <a:pt x="2935076" y="1384995"/>
                </a:cubicBezTo>
                <a:cubicBezTo>
                  <a:pt x="2778258" y="1465711"/>
                  <a:pt x="2523711" y="1366670"/>
                  <a:pt x="2359571" y="1384995"/>
                </a:cubicBezTo>
                <a:cubicBezTo>
                  <a:pt x="2195431" y="1403320"/>
                  <a:pt x="2080699" y="1333112"/>
                  <a:pt x="1904922" y="1384995"/>
                </a:cubicBezTo>
                <a:cubicBezTo>
                  <a:pt x="1729145" y="1436878"/>
                  <a:pt x="1449177" y="1372961"/>
                  <a:pt x="1329417" y="1384995"/>
                </a:cubicBezTo>
                <a:cubicBezTo>
                  <a:pt x="1209657" y="1397029"/>
                  <a:pt x="1079314" y="1360674"/>
                  <a:pt x="874768" y="1384995"/>
                </a:cubicBezTo>
                <a:cubicBezTo>
                  <a:pt x="670222" y="1409316"/>
                  <a:pt x="421679" y="1285472"/>
                  <a:pt x="0" y="1384995"/>
                </a:cubicBezTo>
                <a:cubicBezTo>
                  <a:pt x="-44965" y="1199066"/>
                  <a:pt x="1667" y="1154419"/>
                  <a:pt x="0" y="964880"/>
                </a:cubicBezTo>
                <a:cubicBezTo>
                  <a:pt x="-1667" y="775342"/>
                  <a:pt x="11793" y="691218"/>
                  <a:pt x="0" y="517065"/>
                </a:cubicBezTo>
                <a:cubicBezTo>
                  <a:pt x="-11793" y="342912"/>
                  <a:pt x="13701" y="221559"/>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1289160603">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4:</a:t>
            </a:r>
            <a:r>
              <a:rPr lang="en-US" sz="2800">
                <a:solidFill>
                  <a:srgbClr val="FF0000"/>
                </a:solidFill>
                <a:latin typeface="Palatino Linotype" panose="02040502050505030304" pitchFamily="18" charset="0"/>
              </a:rPr>
              <a:t> </a:t>
            </a:r>
            <a:r>
              <a:rPr lang="fr-FR" sz="2800">
                <a:latin typeface="Palatino Linotype" panose="02040502050505030304" pitchFamily="18" charset="0"/>
              </a:rPr>
              <a:t>Ở một bóng đèn sợi đốt có ghi 220 V – 75 W. Đèn được nối vào mạng điện xoay chiều. Khi đèn sáng bình thường, trong các phát biểu sau đây, phát biểu nào là đúng,phát  biểu nào là sai?</a:t>
            </a:r>
            <a:endParaRPr lang="vi-VN" sz="2800">
              <a:latin typeface="Palatino Linotype" panose="02040502050505030304" pitchFamily="18" charset="0"/>
            </a:endParaRPr>
          </a:p>
        </p:txBody>
      </p:sp>
      <p:sp>
        <p:nvSpPr>
          <p:cNvPr id="5" name="Rectangle 4" descr="n252 Fb Thu Huong Pham">
            <a:extLst>
              <a:ext uri="{FF2B5EF4-FFF2-40B4-BE49-F238E27FC236}">
                <a16:creationId xmlns:a16="http://schemas.microsoft.com/office/drawing/2014/main" id="{4AFCE5B2-D2C0-3172-962F-7B960CEAA18F}"/>
              </a:ext>
            </a:extLst>
          </p:cNvPr>
          <p:cNvSpPr/>
          <p:nvPr/>
        </p:nvSpPr>
        <p:spPr>
          <a:xfrm>
            <a:off x="6176244" y="4392799"/>
            <a:ext cx="2063926" cy="148401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a:solidFill>
                  <a:srgbClr val="660066"/>
                </a:solidFill>
                <a:latin typeface="Palatino Linotype" panose="02040502050505030304" pitchFamily="18" charset="0"/>
              </a:rPr>
              <a:t>d)</a:t>
            </a:r>
            <a:r>
              <a:rPr lang="fr-FR" sz="2800">
                <a:solidFill>
                  <a:srgbClr val="660066"/>
                </a:solidFill>
                <a:latin typeface="Palatino Linotype" panose="02040502050505030304" pitchFamily="18" charset="0"/>
              </a:rPr>
              <a:t> Điện trở của đèn là 458</a:t>
            </a:r>
            <a:r>
              <a:rPr lang="fr-FR" sz="2800">
                <a:solidFill>
                  <a:srgbClr val="660066"/>
                </a:solidFill>
                <a:latin typeface="Palatino Linotype" panose="02040502050505030304" pitchFamily="18" charset="0"/>
                <a:sym typeface="Symbol" panose="05050102010706020507" pitchFamily="18" charset="2"/>
              </a:rPr>
              <a:t></a:t>
            </a:r>
            <a:r>
              <a:rPr lang="fr-FR" sz="2800">
                <a:solidFill>
                  <a:srgbClr val="660066"/>
                </a:solidFill>
                <a:latin typeface="Palatino Linotype" panose="02040502050505030304" pitchFamily="18" charset="0"/>
              </a:rPr>
              <a:t>.</a:t>
            </a:r>
            <a:endParaRPr lang="vi-VN" sz="2800">
              <a:solidFill>
                <a:srgbClr val="660066"/>
              </a:solidFill>
              <a:latin typeface="Palatino Linotype" panose="02040502050505030304" pitchFamily="18" charset="0"/>
            </a:endParaRPr>
          </a:p>
        </p:txBody>
      </p:sp>
      <p:sp>
        <p:nvSpPr>
          <p:cNvPr id="6" name="Rectangle 5" descr="n252 Fb Thu Huong Pham">
            <a:extLst>
              <a:ext uri="{FF2B5EF4-FFF2-40B4-BE49-F238E27FC236}">
                <a16:creationId xmlns:a16="http://schemas.microsoft.com/office/drawing/2014/main" id="{330D20D4-A331-9089-DA9F-3E943DB037C6}"/>
              </a:ext>
            </a:extLst>
          </p:cNvPr>
          <p:cNvSpPr/>
          <p:nvPr/>
        </p:nvSpPr>
        <p:spPr>
          <a:xfrm>
            <a:off x="1012856" y="2036226"/>
            <a:ext cx="3507386" cy="130626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660066"/>
                </a:solidFill>
                <a:latin typeface="Palatino Linotype" panose="02040502050505030304" pitchFamily="18" charset="0"/>
              </a:rPr>
              <a:t>a) </a:t>
            </a:r>
            <a:r>
              <a:rPr lang="fr-FR" sz="2800">
                <a:solidFill>
                  <a:srgbClr val="660066"/>
                </a:solidFill>
                <a:latin typeface="Palatino Linotype" panose="02040502050505030304" pitchFamily="18" charset="0"/>
              </a:rPr>
              <a:t>Cường độ dòng điện hiệu dụng qua đèn là 0,34 A.</a:t>
            </a:r>
            <a:endParaRPr lang="vi-VN" sz="2800">
              <a:solidFill>
                <a:srgbClr val="660066"/>
              </a:solidFill>
              <a:latin typeface="Palatino Linotype" panose="02040502050505030304" pitchFamily="18" charset="0"/>
            </a:endParaRPr>
          </a:p>
        </p:txBody>
      </p:sp>
      <p:pic>
        <p:nvPicPr>
          <p:cNvPr id="7" name="Picture 6" descr="n252 Fb Thu Huong Pham">
            <a:extLst>
              <a:ext uri="{FF2B5EF4-FFF2-40B4-BE49-F238E27FC236}">
                <a16:creationId xmlns:a16="http://schemas.microsoft.com/office/drawing/2014/main" id="{283397F4-E13D-281A-9F14-24CB9DEB6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7612" y="4822511"/>
            <a:ext cx="805722" cy="708059"/>
          </a:xfrm>
          <a:prstGeom prst="rect">
            <a:avLst/>
          </a:prstGeom>
          <a:noFill/>
          <a:ln>
            <a:noFill/>
          </a:ln>
        </p:spPr>
      </p:pic>
      <p:pic>
        <p:nvPicPr>
          <p:cNvPr id="8" name="Picture 7" descr="n252 Fb Thu Huong Pham">
            <a:extLst>
              <a:ext uri="{FF2B5EF4-FFF2-40B4-BE49-F238E27FC236}">
                <a16:creationId xmlns:a16="http://schemas.microsoft.com/office/drawing/2014/main" id="{BC259E91-C44D-6669-415F-858B6FC8F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0242" y="2370494"/>
            <a:ext cx="804742" cy="643793"/>
          </a:xfrm>
          <a:prstGeom prst="rect">
            <a:avLst/>
          </a:prstGeom>
          <a:noFill/>
          <a:ln>
            <a:noFill/>
          </a:ln>
        </p:spPr>
      </p:pic>
      <p:sp>
        <p:nvSpPr>
          <p:cNvPr id="9" name="Rectangle 8" descr="n252 Fb Thu Huong Pham">
            <a:extLst>
              <a:ext uri="{FF2B5EF4-FFF2-40B4-BE49-F238E27FC236}">
                <a16:creationId xmlns:a16="http://schemas.microsoft.com/office/drawing/2014/main" id="{1B40F909-E34A-ADA3-D9B1-2C89E9528D33}"/>
              </a:ext>
            </a:extLst>
          </p:cNvPr>
          <p:cNvSpPr/>
          <p:nvPr/>
        </p:nvSpPr>
        <p:spPr>
          <a:xfrm>
            <a:off x="1012856" y="4496117"/>
            <a:ext cx="3507386" cy="148401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660066"/>
                </a:solidFill>
                <a:latin typeface="Palatino Linotype" panose="02040502050505030304" pitchFamily="18" charset="0"/>
              </a:rPr>
              <a:t>c) </a:t>
            </a:r>
            <a:r>
              <a:rPr lang="fr-FR" sz="2800">
                <a:solidFill>
                  <a:srgbClr val="660066"/>
                </a:solidFill>
                <a:latin typeface="Palatino Linotype" panose="02040502050505030304" pitchFamily="18" charset="0"/>
              </a:rPr>
              <a:t>Trong một giờ, đèn tiêu thụ năng lượng điện là 75 Wh.</a:t>
            </a:r>
            <a:endParaRPr lang="vi-VN" sz="2800">
              <a:solidFill>
                <a:srgbClr val="660066"/>
              </a:solidFill>
              <a:latin typeface="Palatino Linotype" panose="02040502050505030304" pitchFamily="18" charset="0"/>
            </a:endParaRPr>
          </a:p>
        </p:txBody>
      </p:sp>
      <p:pic>
        <p:nvPicPr>
          <p:cNvPr id="12" name="Picture 11" descr="n252 Fb Thu Huong Pham">
            <a:extLst>
              <a:ext uri="{FF2B5EF4-FFF2-40B4-BE49-F238E27FC236}">
                <a16:creationId xmlns:a16="http://schemas.microsoft.com/office/drawing/2014/main" id="{58628487-57BF-5759-C78D-A5A95A4AA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1728" y="4852279"/>
            <a:ext cx="804742" cy="643793"/>
          </a:xfrm>
          <a:prstGeom prst="rect">
            <a:avLst/>
          </a:prstGeom>
          <a:noFill/>
          <a:ln>
            <a:noFill/>
          </a:ln>
        </p:spPr>
      </p:pic>
      <p:sp>
        <p:nvSpPr>
          <p:cNvPr id="13" name="Rectangle 12" descr="n252 Fb Thu Huong Pham">
            <a:extLst>
              <a:ext uri="{FF2B5EF4-FFF2-40B4-BE49-F238E27FC236}">
                <a16:creationId xmlns:a16="http://schemas.microsoft.com/office/drawing/2014/main" id="{FB216052-3E97-CDD9-AAE5-22D1700AC587}"/>
              </a:ext>
            </a:extLst>
          </p:cNvPr>
          <p:cNvSpPr/>
          <p:nvPr/>
        </p:nvSpPr>
        <p:spPr>
          <a:xfrm>
            <a:off x="6176244" y="2036226"/>
            <a:ext cx="4278701" cy="130626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b="1">
                <a:solidFill>
                  <a:srgbClr val="660066"/>
                </a:solidFill>
                <a:latin typeface="Palatino Linotype" panose="02040502050505030304" pitchFamily="18" charset="0"/>
              </a:rPr>
              <a:t>b) </a:t>
            </a:r>
            <a:r>
              <a:rPr lang="fr-FR" sz="2800">
                <a:solidFill>
                  <a:srgbClr val="660066"/>
                </a:solidFill>
                <a:latin typeface="Palatino Linotype" panose="02040502050505030304" pitchFamily="18" charset="0"/>
              </a:rPr>
              <a:t>Số đo cường độ dòng điện của ampe kế mắc nối tiếp với đèn là 0,48 A.</a:t>
            </a:r>
            <a:endParaRPr kumimoji="0" lang="vi-VN" sz="2800" i="0" u="none" strike="noStrike" kern="1200" cap="none" spc="0" normalizeH="0" baseline="0" noProof="0" dirty="0">
              <a:ln>
                <a:noFill/>
              </a:ln>
              <a:solidFill>
                <a:srgbClr val="660066"/>
              </a:solidFill>
              <a:effectLst/>
              <a:uLnTx/>
              <a:uFillTx/>
              <a:latin typeface="Palatino Linotype" panose="02040502050505030304" pitchFamily="18" charset="0"/>
            </a:endParaRPr>
          </a:p>
        </p:txBody>
      </p:sp>
      <p:pic>
        <p:nvPicPr>
          <p:cNvPr id="10" name="Picture 9" descr="n252 Fb Thu Huong Pham">
            <a:extLst>
              <a:ext uri="{FF2B5EF4-FFF2-40B4-BE49-F238E27FC236}">
                <a16:creationId xmlns:a16="http://schemas.microsoft.com/office/drawing/2014/main" id="{6441F365-62CB-2D32-6802-287092B938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945" y="2389451"/>
            <a:ext cx="805722" cy="708059"/>
          </a:xfrm>
          <a:prstGeom prst="rect">
            <a:avLst/>
          </a:prstGeom>
          <a:noFill/>
          <a:ln>
            <a:noFill/>
          </a:ln>
        </p:spPr>
      </p:pic>
    </p:spTree>
    <p:extLst>
      <p:ext uri="{BB962C8B-B14F-4D97-AF65-F5344CB8AC3E}">
        <p14:creationId xmlns:p14="http://schemas.microsoft.com/office/powerpoint/2010/main" val="180137969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withEffect">
                                  <p:stCondLst>
                                    <p:cond delay="1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250" fill="hold"/>
                                        <p:tgtEl>
                                          <p:spTgt spid="7"/>
                                        </p:tgtEl>
                                        <p:attrNameLst>
                                          <p:attrName>ppt_w</p:attrName>
                                        </p:attrNameLst>
                                      </p:cBhvr>
                                      <p:tavLst>
                                        <p:tav tm="0">
                                          <p:val>
                                            <p:strVal val="4*#ppt_w"/>
                                          </p:val>
                                        </p:tav>
                                        <p:tav tm="100000">
                                          <p:val>
                                            <p:strVal val="#ppt_w"/>
                                          </p:val>
                                        </p:tav>
                                      </p:tavLst>
                                    </p:anim>
                                    <p:anim calcmode="lin" valueType="num">
                                      <p:cBhvr>
                                        <p:cTn id="2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withEffect">
                                  <p:stCondLst>
                                    <p:cond delay="1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250" fill="hold"/>
                                        <p:tgtEl>
                                          <p:spTgt spid="8"/>
                                        </p:tgtEl>
                                        <p:attrNameLst>
                                          <p:attrName>ppt_w</p:attrName>
                                        </p:attrNameLst>
                                      </p:cBhvr>
                                      <p:tavLst>
                                        <p:tav tm="0">
                                          <p:val>
                                            <p:strVal val="4*#ppt_w"/>
                                          </p:val>
                                        </p:tav>
                                        <p:tav tm="100000">
                                          <p:val>
                                            <p:strVal val="#ppt_w"/>
                                          </p:val>
                                        </p:tav>
                                      </p:tavLst>
                                    </p:anim>
                                    <p:anim calcmode="lin" valueType="num">
                                      <p:cBhvr>
                                        <p:cTn id="36"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with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strVal val="4*#ppt_w"/>
                                          </p:val>
                                        </p:tav>
                                        <p:tav tm="100000">
                                          <p:val>
                                            <p:strVal val="#ppt_w"/>
                                          </p:val>
                                        </p:tav>
                                      </p:tavLst>
                                    </p:anim>
                                    <p:anim calcmode="lin" valueType="num">
                                      <p:cBhvr>
                                        <p:cTn id="4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childTnLst>
        </p:cTn>
      </p:par>
    </p:tnLst>
    <p:bldLst>
      <p:bldP spid="3" grpId="0" animBg="1"/>
      <p:bldP spid="5" grpId="0" animBg="1"/>
      <p:bldP spid="6" grpId="0" animBg="1"/>
      <p:bldP spid="9"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52 Fb Thu Huong Pham">
            <a:extLst>
              <a:ext uri="{FF2B5EF4-FFF2-40B4-BE49-F238E27FC236}">
                <a16:creationId xmlns:a16="http://schemas.microsoft.com/office/drawing/2014/main" id="{6D3A34C5-CD38-288B-BCD7-EC95E61223D4}"/>
              </a:ext>
            </a:extLst>
          </p:cNvPr>
          <p:cNvPicPr>
            <a:picLocks noGrp="1" noRot="1" noChangeAspect="1" noMove="1" noResize="1" noEditPoints="1" noAdjustHandles="1" noChangeArrowheads="1" noChangeShapeType="1" noCrop="1"/>
          </p:cNvPicPr>
          <p:nvPr/>
        </p:nvPicPr>
        <p:blipFill rotWithShape="1">
          <a:blip r:embed="rId3">
            <a:alphaModFix amt="46000"/>
            <a:extLst>
              <a:ext uri="{28A0092B-C50C-407E-A947-70E740481C1C}">
                <a14:useLocalDpi xmlns:a14="http://schemas.microsoft.com/office/drawing/2010/main" val="0"/>
              </a:ext>
            </a:extLst>
          </a:blip>
          <a:srcRect t="9726" b="97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n252 Fb Thu Huong Pham">
            <a:extLst>
              <a:ext uri="{FF2B5EF4-FFF2-40B4-BE49-F238E27FC236}">
                <a16:creationId xmlns:a16="http://schemas.microsoft.com/office/drawing/2014/main" id="{D8B340B8-8468-A657-B197-0DEE1DFD54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96731" l="2814" r="96248">
                        <a14:foregroundMark x1="26642" y1="59038" x2="37523" y2="55385"/>
                        <a14:foregroundMark x1="37523" y1="55385" x2="37885" y2="44661"/>
                        <a14:foregroundMark x1="38740" y1="43018" x2="43902" y2="35577"/>
                        <a14:foregroundMark x1="43902" y1="35577" x2="52908" y2="32115"/>
                        <a14:foregroundMark x1="52908" y1="32115" x2="64165" y2="31731"/>
                        <a14:foregroundMark x1="64165" y1="31731" x2="73921" y2="34038"/>
                        <a14:foregroundMark x1="73921" y1="34038" x2="85741" y2="42500"/>
                        <a14:foregroundMark x1="96248" y1="72500" x2="34709" y2="60000"/>
                        <a14:foregroundMark x1="34709" y1="60000" x2="33396" y2="54231"/>
                        <a14:foregroundMark x1="33396" y1="63654" x2="52345" y2="62115"/>
                        <a14:foregroundMark x1="57786" y1="93269" x2="56473" y2="82885"/>
                        <a14:foregroundMark x1="57411" y1="97500" x2="67917" y2="96923"/>
                        <a14:foregroundMark x1="67917" y1="96923" x2="68480" y2="96923"/>
                        <a14:foregroundMark x1="26378" y1="33500" x2="26748" y2="33860"/>
                        <a14:foregroundMark x1="26648" y1="33663" x2="26768" y2="33827"/>
                        <a14:backgroundMark x1="37523" y1="7115" x2="5629" y2="45577"/>
                        <a14:backgroundMark x1="5629" y1="45577" x2="5441" y2="45962"/>
                        <a14:backgroundMark x1="16135" y1="3269" x2="375" y2="34615"/>
                        <a14:backgroundMark x1="37711" y1="23846" x2="16510" y2="57885"/>
                        <a14:backgroundMark x1="11069" y1="19615" x2="30769" y2="31538"/>
                        <a14:backgroundMark x1="30769" y1="31538" x2="30769" y2="31538"/>
                        <a14:backgroundMark x1="25141" y1="14038" x2="12758" y2="33654"/>
                        <a14:backgroundMark x1="31707" y1="38077" x2="35647" y2="45769"/>
                        <a14:backgroundMark x1="8443" y1="30192" x2="13133" y2="37692"/>
                        <a14:backgroundMark x1="26266" y1="33462" x2="26266" y2="33462"/>
                      </a14:backgroundRemoval>
                    </a14:imgEffect>
                  </a14:imgLayer>
                </a14:imgProps>
              </a:ext>
              <a:ext uri="{28A0092B-C50C-407E-A947-70E740481C1C}">
                <a14:useLocalDpi xmlns:a14="http://schemas.microsoft.com/office/drawing/2010/main" val="0"/>
              </a:ext>
            </a:extLst>
          </a:blip>
          <a:srcRect l="21743" t="28127"/>
          <a:stretch/>
        </p:blipFill>
        <p:spPr bwMode="auto">
          <a:xfrm>
            <a:off x="9888011" y="34790"/>
            <a:ext cx="1963999" cy="175978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252 Fb Thu Huong Pham">
            <a:hlinkClick r:id="rId6" action="ppaction://hlinksldjump"/>
            <a:extLst>
              <a:ext uri="{FF2B5EF4-FFF2-40B4-BE49-F238E27FC236}">
                <a16:creationId xmlns:a16="http://schemas.microsoft.com/office/drawing/2014/main" id="{4853DBC9-3CF0-1B56-8099-6E60E80FB7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523"/>
          <a:stretch/>
        </p:blipFill>
        <p:spPr bwMode="auto">
          <a:xfrm>
            <a:off x="11364175" y="5523624"/>
            <a:ext cx="681522" cy="1334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52 Fb Thu Huong Pham">
            <a:extLst>
              <a:ext uri="{FF2B5EF4-FFF2-40B4-BE49-F238E27FC236}">
                <a16:creationId xmlns:a16="http://schemas.microsoft.com/office/drawing/2014/main" id="{2ECC2FA2-133B-F4AE-8375-DA08EAC480FB}"/>
              </a:ext>
            </a:extLst>
          </p:cNvPr>
          <p:cNvSpPr txBox="1"/>
          <p:nvPr/>
        </p:nvSpPr>
        <p:spPr>
          <a:xfrm>
            <a:off x="2286001" y="34790"/>
            <a:ext cx="7391860" cy="1815882"/>
          </a:xfrm>
          <a:custGeom>
            <a:avLst/>
            <a:gdLst>
              <a:gd name="csX0" fmla="*/ 0 w 7391860"/>
              <a:gd name="csY0" fmla="*/ 0 h 1815882"/>
              <a:gd name="csX1" fmla="*/ 346849 w 7391860"/>
              <a:gd name="csY1" fmla="*/ 0 h 1815882"/>
              <a:gd name="csX2" fmla="*/ 989372 w 7391860"/>
              <a:gd name="csY2" fmla="*/ 0 h 1815882"/>
              <a:gd name="csX3" fmla="*/ 1410139 w 7391860"/>
              <a:gd name="csY3" fmla="*/ 0 h 1815882"/>
              <a:gd name="csX4" fmla="*/ 1904825 w 7391860"/>
              <a:gd name="csY4" fmla="*/ 0 h 1815882"/>
              <a:gd name="csX5" fmla="*/ 2547349 w 7391860"/>
              <a:gd name="csY5" fmla="*/ 0 h 1815882"/>
              <a:gd name="csX6" fmla="*/ 3115953 w 7391860"/>
              <a:gd name="csY6" fmla="*/ 0 h 1815882"/>
              <a:gd name="csX7" fmla="*/ 3536721 w 7391860"/>
              <a:gd name="csY7" fmla="*/ 0 h 1815882"/>
              <a:gd name="csX8" fmla="*/ 4031407 w 7391860"/>
              <a:gd name="csY8" fmla="*/ 0 h 1815882"/>
              <a:gd name="csX9" fmla="*/ 4747849 w 7391860"/>
              <a:gd name="csY9" fmla="*/ 0 h 1815882"/>
              <a:gd name="csX10" fmla="*/ 5390372 w 7391860"/>
              <a:gd name="csY10" fmla="*/ 0 h 1815882"/>
              <a:gd name="csX11" fmla="*/ 5958976 w 7391860"/>
              <a:gd name="csY11" fmla="*/ 0 h 1815882"/>
              <a:gd name="csX12" fmla="*/ 6453662 w 7391860"/>
              <a:gd name="csY12" fmla="*/ 0 h 1815882"/>
              <a:gd name="csX13" fmla="*/ 6874430 w 7391860"/>
              <a:gd name="csY13" fmla="*/ 0 h 1815882"/>
              <a:gd name="csX14" fmla="*/ 7391860 w 7391860"/>
              <a:gd name="csY14" fmla="*/ 0 h 1815882"/>
              <a:gd name="csX15" fmla="*/ 7391860 w 7391860"/>
              <a:gd name="csY15" fmla="*/ 472129 h 1815882"/>
              <a:gd name="csX16" fmla="*/ 7391860 w 7391860"/>
              <a:gd name="csY16" fmla="*/ 907941 h 1815882"/>
              <a:gd name="csX17" fmla="*/ 7391860 w 7391860"/>
              <a:gd name="csY17" fmla="*/ 1380070 h 1815882"/>
              <a:gd name="csX18" fmla="*/ 7391860 w 7391860"/>
              <a:gd name="csY18" fmla="*/ 1815882 h 1815882"/>
              <a:gd name="csX19" fmla="*/ 6971093 w 7391860"/>
              <a:gd name="csY19" fmla="*/ 1815882 h 1815882"/>
              <a:gd name="csX20" fmla="*/ 6550325 w 7391860"/>
              <a:gd name="csY20" fmla="*/ 1815882 h 1815882"/>
              <a:gd name="csX21" fmla="*/ 5981721 w 7391860"/>
              <a:gd name="csY21" fmla="*/ 1815882 h 1815882"/>
              <a:gd name="csX22" fmla="*/ 5413116 w 7391860"/>
              <a:gd name="csY22" fmla="*/ 1815882 h 1815882"/>
              <a:gd name="csX23" fmla="*/ 4918430 w 7391860"/>
              <a:gd name="csY23" fmla="*/ 1815882 h 1815882"/>
              <a:gd name="csX24" fmla="*/ 4275907 w 7391860"/>
              <a:gd name="csY24" fmla="*/ 1815882 h 1815882"/>
              <a:gd name="csX25" fmla="*/ 3929058 w 7391860"/>
              <a:gd name="csY25" fmla="*/ 1815882 h 1815882"/>
              <a:gd name="csX26" fmla="*/ 3434372 w 7391860"/>
              <a:gd name="csY26" fmla="*/ 1815882 h 1815882"/>
              <a:gd name="csX27" fmla="*/ 2865767 w 7391860"/>
              <a:gd name="csY27" fmla="*/ 1815882 h 1815882"/>
              <a:gd name="csX28" fmla="*/ 2223244 w 7391860"/>
              <a:gd name="csY28" fmla="*/ 1815882 h 1815882"/>
              <a:gd name="csX29" fmla="*/ 1728558 w 7391860"/>
              <a:gd name="csY29" fmla="*/ 1815882 h 1815882"/>
              <a:gd name="csX30" fmla="*/ 1086035 w 7391860"/>
              <a:gd name="csY30" fmla="*/ 1815882 h 1815882"/>
              <a:gd name="csX31" fmla="*/ 739186 w 7391860"/>
              <a:gd name="csY31" fmla="*/ 1815882 h 1815882"/>
              <a:gd name="csX32" fmla="*/ 0 w 7391860"/>
              <a:gd name="csY32" fmla="*/ 1815882 h 1815882"/>
              <a:gd name="csX33" fmla="*/ 0 w 7391860"/>
              <a:gd name="csY33" fmla="*/ 1361912 h 1815882"/>
              <a:gd name="csX34" fmla="*/ 0 w 7391860"/>
              <a:gd name="csY34" fmla="*/ 871623 h 1815882"/>
              <a:gd name="csX35" fmla="*/ 0 w 7391860"/>
              <a:gd name="csY35" fmla="*/ 417653 h 1815882"/>
              <a:gd name="csX36" fmla="*/ 0 w 7391860"/>
              <a:gd name="csY36" fmla="*/ 0 h 18158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391860" h="1815882" fill="none" extrusionOk="0">
                <a:moveTo>
                  <a:pt x="0" y="0"/>
                </a:moveTo>
                <a:cubicBezTo>
                  <a:pt x="103112" y="-23895"/>
                  <a:pt x="246558" y="21229"/>
                  <a:pt x="346849" y="0"/>
                </a:cubicBezTo>
                <a:cubicBezTo>
                  <a:pt x="447140" y="-21229"/>
                  <a:pt x="811983" y="49749"/>
                  <a:pt x="989372" y="0"/>
                </a:cubicBezTo>
                <a:cubicBezTo>
                  <a:pt x="1166761" y="-49749"/>
                  <a:pt x="1219316" y="41500"/>
                  <a:pt x="1410139" y="0"/>
                </a:cubicBezTo>
                <a:cubicBezTo>
                  <a:pt x="1600962" y="-41500"/>
                  <a:pt x="1702941" y="40229"/>
                  <a:pt x="1904825" y="0"/>
                </a:cubicBezTo>
                <a:cubicBezTo>
                  <a:pt x="2106709" y="-40229"/>
                  <a:pt x="2320359" y="12855"/>
                  <a:pt x="2547349" y="0"/>
                </a:cubicBezTo>
                <a:cubicBezTo>
                  <a:pt x="2774339" y="-12855"/>
                  <a:pt x="2912597" y="63828"/>
                  <a:pt x="3115953" y="0"/>
                </a:cubicBezTo>
                <a:cubicBezTo>
                  <a:pt x="3319309" y="-63828"/>
                  <a:pt x="3415199" y="29013"/>
                  <a:pt x="3536721" y="0"/>
                </a:cubicBezTo>
                <a:cubicBezTo>
                  <a:pt x="3658243" y="-29013"/>
                  <a:pt x="3813561" y="38492"/>
                  <a:pt x="4031407" y="0"/>
                </a:cubicBezTo>
                <a:cubicBezTo>
                  <a:pt x="4249253" y="-38492"/>
                  <a:pt x="4460671" y="4943"/>
                  <a:pt x="4747849" y="0"/>
                </a:cubicBezTo>
                <a:cubicBezTo>
                  <a:pt x="5035027" y="-4943"/>
                  <a:pt x="5211225" y="55179"/>
                  <a:pt x="5390372" y="0"/>
                </a:cubicBezTo>
                <a:cubicBezTo>
                  <a:pt x="5569519" y="-55179"/>
                  <a:pt x="5823751" y="24172"/>
                  <a:pt x="5958976" y="0"/>
                </a:cubicBezTo>
                <a:cubicBezTo>
                  <a:pt x="6094201" y="-24172"/>
                  <a:pt x="6314142" y="54047"/>
                  <a:pt x="6453662" y="0"/>
                </a:cubicBezTo>
                <a:cubicBezTo>
                  <a:pt x="6593182" y="-54047"/>
                  <a:pt x="6733304" y="19704"/>
                  <a:pt x="6874430" y="0"/>
                </a:cubicBezTo>
                <a:cubicBezTo>
                  <a:pt x="7015556" y="-19704"/>
                  <a:pt x="7140714" y="18655"/>
                  <a:pt x="7391860" y="0"/>
                </a:cubicBezTo>
                <a:cubicBezTo>
                  <a:pt x="7427664" y="96781"/>
                  <a:pt x="7386984" y="318479"/>
                  <a:pt x="7391860" y="472129"/>
                </a:cubicBezTo>
                <a:cubicBezTo>
                  <a:pt x="7396736" y="625779"/>
                  <a:pt x="7355553" y="726698"/>
                  <a:pt x="7391860" y="907941"/>
                </a:cubicBezTo>
                <a:cubicBezTo>
                  <a:pt x="7428167" y="1089184"/>
                  <a:pt x="7362308" y="1205371"/>
                  <a:pt x="7391860" y="1380070"/>
                </a:cubicBezTo>
                <a:cubicBezTo>
                  <a:pt x="7421412" y="1554769"/>
                  <a:pt x="7354971" y="1683769"/>
                  <a:pt x="7391860" y="1815882"/>
                </a:cubicBezTo>
                <a:cubicBezTo>
                  <a:pt x="7241675" y="1848408"/>
                  <a:pt x="7146831" y="1778383"/>
                  <a:pt x="6971093" y="1815882"/>
                </a:cubicBezTo>
                <a:cubicBezTo>
                  <a:pt x="6795355" y="1853381"/>
                  <a:pt x="6708043" y="1802695"/>
                  <a:pt x="6550325" y="1815882"/>
                </a:cubicBezTo>
                <a:cubicBezTo>
                  <a:pt x="6392607" y="1829069"/>
                  <a:pt x="6155105" y="1760890"/>
                  <a:pt x="5981721" y="1815882"/>
                </a:cubicBezTo>
                <a:cubicBezTo>
                  <a:pt x="5808337" y="1870874"/>
                  <a:pt x="5672537" y="1783862"/>
                  <a:pt x="5413116" y="1815882"/>
                </a:cubicBezTo>
                <a:cubicBezTo>
                  <a:pt x="5153696" y="1847902"/>
                  <a:pt x="5098872" y="1766830"/>
                  <a:pt x="4918430" y="1815882"/>
                </a:cubicBezTo>
                <a:cubicBezTo>
                  <a:pt x="4737988" y="1864934"/>
                  <a:pt x="4565178" y="1740347"/>
                  <a:pt x="4275907" y="1815882"/>
                </a:cubicBezTo>
                <a:cubicBezTo>
                  <a:pt x="3986636" y="1891417"/>
                  <a:pt x="4065217" y="1797703"/>
                  <a:pt x="3929058" y="1815882"/>
                </a:cubicBezTo>
                <a:cubicBezTo>
                  <a:pt x="3792899" y="1834061"/>
                  <a:pt x="3641059" y="1801647"/>
                  <a:pt x="3434372" y="1815882"/>
                </a:cubicBezTo>
                <a:cubicBezTo>
                  <a:pt x="3227685" y="1830117"/>
                  <a:pt x="3135697" y="1796892"/>
                  <a:pt x="2865767" y="1815882"/>
                </a:cubicBezTo>
                <a:cubicBezTo>
                  <a:pt x="2595838" y="1834872"/>
                  <a:pt x="2451133" y="1741817"/>
                  <a:pt x="2223244" y="1815882"/>
                </a:cubicBezTo>
                <a:cubicBezTo>
                  <a:pt x="1995355" y="1889947"/>
                  <a:pt x="1876374" y="1787610"/>
                  <a:pt x="1728558" y="1815882"/>
                </a:cubicBezTo>
                <a:cubicBezTo>
                  <a:pt x="1580742" y="1844154"/>
                  <a:pt x="1232763" y="1803302"/>
                  <a:pt x="1086035" y="1815882"/>
                </a:cubicBezTo>
                <a:cubicBezTo>
                  <a:pt x="939307" y="1828462"/>
                  <a:pt x="822019" y="1775658"/>
                  <a:pt x="739186" y="1815882"/>
                </a:cubicBezTo>
                <a:cubicBezTo>
                  <a:pt x="656353" y="1856106"/>
                  <a:pt x="275830" y="1739255"/>
                  <a:pt x="0" y="1815882"/>
                </a:cubicBezTo>
                <a:cubicBezTo>
                  <a:pt x="-43443" y="1639520"/>
                  <a:pt x="23494" y="1530710"/>
                  <a:pt x="0" y="1361912"/>
                </a:cubicBezTo>
                <a:cubicBezTo>
                  <a:pt x="-23494" y="1193114"/>
                  <a:pt x="43003" y="1054965"/>
                  <a:pt x="0" y="871623"/>
                </a:cubicBezTo>
                <a:cubicBezTo>
                  <a:pt x="-43003" y="688281"/>
                  <a:pt x="33592" y="520785"/>
                  <a:pt x="0" y="417653"/>
                </a:cubicBezTo>
                <a:cubicBezTo>
                  <a:pt x="-33592" y="314521"/>
                  <a:pt x="42337" y="173612"/>
                  <a:pt x="0" y="0"/>
                </a:cubicBezTo>
                <a:close/>
              </a:path>
              <a:path w="7391860" h="1815882" stroke="0" extrusionOk="0">
                <a:moveTo>
                  <a:pt x="0" y="0"/>
                </a:moveTo>
                <a:cubicBezTo>
                  <a:pt x="184923" y="-5012"/>
                  <a:pt x="436833" y="69217"/>
                  <a:pt x="642523" y="0"/>
                </a:cubicBezTo>
                <a:cubicBezTo>
                  <a:pt x="848213" y="-69217"/>
                  <a:pt x="994552" y="26353"/>
                  <a:pt x="1211128" y="0"/>
                </a:cubicBezTo>
                <a:cubicBezTo>
                  <a:pt x="1427704" y="-26353"/>
                  <a:pt x="1544479" y="4584"/>
                  <a:pt x="1705814" y="0"/>
                </a:cubicBezTo>
                <a:cubicBezTo>
                  <a:pt x="1867149" y="-4584"/>
                  <a:pt x="1965161" y="2146"/>
                  <a:pt x="2052663" y="0"/>
                </a:cubicBezTo>
                <a:cubicBezTo>
                  <a:pt x="2140165" y="-2146"/>
                  <a:pt x="2438706" y="2688"/>
                  <a:pt x="2769104" y="0"/>
                </a:cubicBezTo>
                <a:cubicBezTo>
                  <a:pt x="3099502" y="-2688"/>
                  <a:pt x="2967576" y="37764"/>
                  <a:pt x="3115953" y="0"/>
                </a:cubicBezTo>
                <a:cubicBezTo>
                  <a:pt x="3264330" y="-37764"/>
                  <a:pt x="3490913" y="2921"/>
                  <a:pt x="3610639" y="0"/>
                </a:cubicBezTo>
                <a:cubicBezTo>
                  <a:pt x="3730365" y="-2921"/>
                  <a:pt x="4006960" y="66126"/>
                  <a:pt x="4253163" y="0"/>
                </a:cubicBezTo>
                <a:cubicBezTo>
                  <a:pt x="4499366" y="-66126"/>
                  <a:pt x="4724626" y="9679"/>
                  <a:pt x="4895686" y="0"/>
                </a:cubicBezTo>
                <a:cubicBezTo>
                  <a:pt x="5066746" y="-9679"/>
                  <a:pt x="5129959" y="19866"/>
                  <a:pt x="5242535" y="0"/>
                </a:cubicBezTo>
                <a:cubicBezTo>
                  <a:pt x="5355111" y="-19866"/>
                  <a:pt x="5663552" y="39059"/>
                  <a:pt x="5811139" y="0"/>
                </a:cubicBezTo>
                <a:cubicBezTo>
                  <a:pt x="5958726" y="-39059"/>
                  <a:pt x="6281466" y="7196"/>
                  <a:pt x="6527581" y="0"/>
                </a:cubicBezTo>
                <a:cubicBezTo>
                  <a:pt x="6773696" y="-7196"/>
                  <a:pt x="7156181" y="48391"/>
                  <a:pt x="7391860" y="0"/>
                </a:cubicBezTo>
                <a:cubicBezTo>
                  <a:pt x="7419115" y="104573"/>
                  <a:pt x="7371828" y="303886"/>
                  <a:pt x="7391860" y="472129"/>
                </a:cubicBezTo>
                <a:cubicBezTo>
                  <a:pt x="7411892" y="640372"/>
                  <a:pt x="7386104" y="830070"/>
                  <a:pt x="7391860" y="962417"/>
                </a:cubicBezTo>
                <a:cubicBezTo>
                  <a:pt x="7397616" y="1094764"/>
                  <a:pt x="7351985" y="1284576"/>
                  <a:pt x="7391860" y="1398229"/>
                </a:cubicBezTo>
                <a:cubicBezTo>
                  <a:pt x="7431735" y="1511882"/>
                  <a:pt x="7355837" y="1711062"/>
                  <a:pt x="7391860" y="1815882"/>
                </a:cubicBezTo>
                <a:cubicBezTo>
                  <a:pt x="7256388" y="1816692"/>
                  <a:pt x="7149892" y="1815458"/>
                  <a:pt x="7045011" y="1815882"/>
                </a:cubicBezTo>
                <a:cubicBezTo>
                  <a:pt x="6940130" y="1816306"/>
                  <a:pt x="6741111" y="1796253"/>
                  <a:pt x="6624244" y="1815882"/>
                </a:cubicBezTo>
                <a:cubicBezTo>
                  <a:pt x="6507377" y="1835511"/>
                  <a:pt x="6409932" y="1791396"/>
                  <a:pt x="6277395" y="1815882"/>
                </a:cubicBezTo>
                <a:cubicBezTo>
                  <a:pt x="6144858" y="1840368"/>
                  <a:pt x="5970164" y="1788959"/>
                  <a:pt x="5782709" y="1815882"/>
                </a:cubicBezTo>
                <a:cubicBezTo>
                  <a:pt x="5595254" y="1842805"/>
                  <a:pt x="5488075" y="1772426"/>
                  <a:pt x="5288023" y="1815882"/>
                </a:cubicBezTo>
                <a:cubicBezTo>
                  <a:pt x="5087971" y="1859338"/>
                  <a:pt x="4960095" y="1769132"/>
                  <a:pt x="4793337" y="1815882"/>
                </a:cubicBezTo>
                <a:cubicBezTo>
                  <a:pt x="4626579" y="1862632"/>
                  <a:pt x="4518382" y="1788850"/>
                  <a:pt x="4446488" y="1815882"/>
                </a:cubicBezTo>
                <a:cubicBezTo>
                  <a:pt x="4374594" y="1842914"/>
                  <a:pt x="4026738" y="1753163"/>
                  <a:pt x="3730046" y="1815882"/>
                </a:cubicBezTo>
                <a:cubicBezTo>
                  <a:pt x="3433354" y="1878601"/>
                  <a:pt x="3433761" y="1767694"/>
                  <a:pt x="3309279" y="1815882"/>
                </a:cubicBezTo>
                <a:cubicBezTo>
                  <a:pt x="3184797" y="1864070"/>
                  <a:pt x="2877328" y="1815085"/>
                  <a:pt x="2740674" y="1815882"/>
                </a:cubicBezTo>
                <a:cubicBezTo>
                  <a:pt x="2604020" y="1816679"/>
                  <a:pt x="2435534" y="1811226"/>
                  <a:pt x="2319907" y="1815882"/>
                </a:cubicBezTo>
                <a:cubicBezTo>
                  <a:pt x="2204280" y="1820538"/>
                  <a:pt x="1896570" y="1799255"/>
                  <a:pt x="1751302" y="1815882"/>
                </a:cubicBezTo>
                <a:cubicBezTo>
                  <a:pt x="1606034" y="1832509"/>
                  <a:pt x="1208567" y="1801121"/>
                  <a:pt x="1034860" y="1815882"/>
                </a:cubicBezTo>
                <a:cubicBezTo>
                  <a:pt x="861153" y="1830643"/>
                  <a:pt x="477483" y="1703463"/>
                  <a:pt x="0" y="1815882"/>
                </a:cubicBezTo>
                <a:cubicBezTo>
                  <a:pt x="-48783" y="1608688"/>
                  <a:pt x="9410" y="1540094"/>
                  <a:pt x="0" y="1343753"/>
                </a:cubicBezTo>
                <a:cubicBezTo>
                  <a:pt x="-9410" y="1147412"/>
                  <a:pt x="37664" y="1114494"/>
                  <a:pt x="0" y="889782"/>
                </a:cubicBezTo>
                <a:cubicBezTo>
                  <a:pt x="-37664" y="665070"/>
                  <a:pt x="39751" y="613009"/>
                  <a:pt x="0" y="453971"/>
                </a:cubicBezTo>
                <a:cubicBezTo>
                  <a:pt x="-39751" y="294933"/>
                  <a:pt x="43539" y="133396"/>
                  <a:pt x="0" y="0"/>
                </a:cubicBezTo>
                <a:close/>
              </a:path>
            </a:pathLst>
          </a:custGeom>
          <a:solidFill>
            <a:srgbClr val="DEC8EE"/>
          </a:solidFill>
          <a:ln>
            <a:solidFill>
              <a:schemeClr val="tx1"/>
            </a:solidFill>
            <a:extLst>
              <a:ext uri="{C807C97D-BFC1-408E-A445-0C87EB9F89A2}">
                <ask:lineSketchStyleProps xmlns:ask="http://schemas.microsoft.com/office/drawing/2018/sketchyshapes" sd="745319396">
                  <a:prstGeom prst="rect">
                    <a:avLst/>
                  </a:prstGeom>
                  <ask:type>
                    <ask:lineSketchScribble/>
                  </ask:type>
                </ask:lineSketchStyleProps>
              </a:ext>
            </a:extLst>
          </a:ln>
        </p:spPr>
        <p:txBody>
          <a:bodyPr wrap="square">
            <a:spAutoFit/>
          </a:bodyPr>
          <a:lstStyle/>
          <a:p>
            <a:pPr algn="just"/>
            <a:r>
              <a:rPr lang="en-US" sz="2800" b="1">
                <a:solidFill>
                  <a:srgbClr val="FF0000"/>
                </a:solidFill>
                <a:latin typeface="Palatino Linotype" panose="02040502050505030304" pitchFamily="18" charset="0"/>
              </a:rPr>
              <a:t>Câu 5:</a:t>
            </a:r>
            <a:r>
              <a:rPr lang="en-US" sz="2800">
                <a:solidFill>
                  <a:srgbClr val="FF0000"/>
                </a:solidFill>
                <a:latin typeface="Palatino Linotype" panose="02040502050505030304" pitchFamily="18" charset="0"/>
              </a:rPr>
              <a:t> </a:t>
            </a:r>
            <a:r>
              <a:rPr lang="fr-FR" sz="2800">
                <a:latin typeface="Palatino Linotype" panose="02040502050505030304" pitchFamily="18" charset="0"/>
              </a:rPr>
              <a:t>Điện áp tức thời giữa hai đầu đoạn mạch điện xoay chiều là u = 311 cos 100 π (V). Giá trị hiệu dụng của điện áp đó bằng bao nhiêu V ? Kết quả làm tròn đến phần đơn vị.</a:t>
            </a:r>
            <a:endParaRPr lang="vi-VN" sz="2800">
              <a:latin typeface="Palatino Linotype" panose="02040502050505030304" pitchFamily="18" charset="0"/>
            </a:endParaRPr>
          </a:p>
        </p:txBody>
      </p:sp>
      <p:sp>
        <p:nvSpPr>
          <p:cNvPr id="4" name="TextBox 3" descr="n252 Fb Thu Huong Pham">
            <a:extLst>
              <a:ext uri="{FF2B5EF4-FFF2-40B4-BE49-F238E27FC236}">
                <a16:creationId xmlns:a16="http://schemas.microsoft.com/office/drawing/2014/main" id="{C50D9E1A-C48C-14C1-7DCE-01C372392764}"/>
              </a:ext>
            </a:extLst>
          </p:cNvPr>
          <p:cNvSpPr txBox="1"/>
          <p:nvPr/>
        </p:nvSpPr>
        <p:spPr>
          <a:xfrm>
            <a:off x="2193600" y="2616692"/>
            <a:ext cx="6613970" cy="523220"/>
          </a:xfrm>
          <a:prstGeom prst="rect">
            <a:avLst/>
          </a:prstGeom>
          <a:noFill/>
        </p:spPr>
        <p:txBody>
          <a:bodyPr wrap="square">
            <a:spAutoFit/>
          </a:bodyPr>
          <a:lstStyle/>
          <a:p>
            <a:pPr algn="just"/>
            <a:r>
              <a:rPr lang="en-US" sz="2800" b="1">
                <a:solidFill>
                  <a:srgbClr val="FF0000"/>
                </a:solidFill>
                <a:latin typeface="Palatino Linotype" panose="02040502050505030304" pitchFamily="18" charset="0"/>
              </a:rPr>
              <a:t>Đáp án: </a:t>
            </a:r>
            <a:r>
              <a:rPr lang="fr-FR" sz="2800">
                <a:latin typeface="Palatino Linotype" panose="02040502050505030304" pitchFamily="18" charset="0"/>
              </a:rPr>
              <a:t>Giá trị hiệu dụng của điện áp</a:t>
            </a:r>
            <a:r>
              <a:rPr lang="en-US" sz="2800">
                <a:latin typeface="Palatino Linotype" panose="02040502050505030304" pitchFamily="18" charset="0"/>
              </a:rPr>
              <a:t> là</a:t>
            </a:r>
            <a:endParaRPr lang="vi-VN" sz="2800">
              <a:latin typeface="Palatino Linotype" panose="02040502050505030304" pitchFamily="18" charset="0"/>
            </a:endParaRPr>
          </a:p>
        </p:txBody>
      </p:sp>
      <p:graphicFrame>
        <p:nvGraphicFramePr>
          <p:cNvPr id="5" name="Table 4" descr="n252 Fb Thu Huong Pham">
            <a:extLst>
              <a:ext uri="{FF2B5EF4-FFF2-40B4-BE49-F238E27FC236}">
                <a16:creationId xmlns:a16="http://schemas.microsoft.com/office/drawing/2014/main" id="{6546F975-48C1-A75F-DF80-95196FFD51B6}"/>
              </a:ext>
            </a:extLst>
          </p:cNvPr>
          <p:cNvGraphicFramePr>
            <a:graphicFrameLocks noGrp="1"/>
          </p:cNvGraphicFramePr>
          <p:nvPr>
            <p:extLst>
              <p:ext uri="{D42A27DB-BD31-4B8C-83A1-F6EECF244321}">
                <p14:modId xmlns:p14="http://schemas.microsoft.com/office/powerpoint/2010/main" val="624413584"/>
              </p:ext>
            </p:extLst>
          </p:nvPr>
        </p:nvGraphicFramePr>
        <p:xfrm>
          <a:off x="2281401" y="5088008"/>
          <a:ext cx="4842830" cy="518160"/>
        </p:xfrm>
        <a:graphic>
          <a:graphicData uri="http://schemas.openxmlformats.org/drawingml/2006/table">
            <a:tbl>
              <a:tblPr firstRow="1" bandRow="1">
                <a:tableStyleId>{5C22544A-7EE6-4342-B048-85BDC9FD1C3A}</a:tableStyleId>
              </a:tblPr>
              <a:tblGrid>
                <a:gridCol w="1901892">
                  <a:extLst>
                    <a:ext uri="{9D8B030D-6E8A-4147-A177-3AD203B41FA5}">
                      <a16:colId xmlns:a16="http://schemas.microsoft.com/office/drawing/2014/main" val="4219696217"/>
                    </a:ext>
                  </a:extLst>
                </a:gridCol>
                <a:gridCol w="791126">
                  <a:extLst>
                    <a:ext uri="{9D8B030D-6E8A-4147-A177-3AD203B41FA5}">
                      <a16:colId xmlns:a16="http://schemas.microsoft.com/office/drawing/2014/main" val="2133576858"/>
                    </a:ext>
                  </a:extLst>
                </a:gridCol>
                <a:gridCol w="700391">
                  <a:extLst>
                    <a:ext uri="{9D8B030D-6E8A-4147-A177-3AD203B41FA5}">
                      <a16:colId xmlns:a16="http://schemas.microsoft.com/office/drawing/2014/main" val="430613638"/>
                    </a:ext>
                  </a:extLst>
                </a:gridCol>
                <a:gridCol w="719847">
                  <a:extLst>
                    <a:ext uri="{9D8B030D-6E8A-4147-A177-3AD203B41FA5}">
                      <a16:colId xmlns:a16="http://schemas.microsoft.com/office/drawing/2014/main" val="743025463"/>
                    </a:ext>
                  </a:extLst>
                </a:gridCol>
                <a:gridCol w="729574">
                  <a:extLst>
                    <a:ext uri="{9D8B030D-6E8A-4147-A177-3AD203B41FA5}">
                      <a16:colId xmlns:a16="http://schemas.microsoft.com/office/drawing/2014/main" val="48476424"/>
                    </a:ext>
                  </a:extLst>
                </a:gridCol>
              </a:tblGrid>
              <a:tr h="370840">
                <a:tc>
                  <a:txBody>
                    <a:bodyPr/>
                    <a:lstStyle/>
                    <a:p>
                      <a:pPr algn="r">
                        <a:tabLst>
                          <a:tab pos="973138" algn="l"/>
                        </a:tabLst>
                      </a:pPr>
                      <a:r>
                        <a:rPr lang="en-US" sz="2800">
                          <a:latin typeface="Palatino Linotype" panose="02040502050505030304" pitchFamily="18" charset="0"/>
                        </a:rPr>
                        <a:t>Đáp án:</a:t>
                      </a:r>
                      <a:endParaRPr lang="vi-VN" sz="2800">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2</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2</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r>
                        <a:rPr lang="en-US" sz="2800">
                          <a:solidFill>
                            <a:srgbClr val="FFFF00"/>
                          </a:solidFill>
                          <a:latin typeface="Palatino Linotype" panose="02040502050505030304" pitchFamily="18" charset="0"/>
                        </a:rPr>
                        <a:t>0</a:t>
                      </a:r>
                      <a:endParaRPr lang="vi-VN" sz="2800">
                        <a:solidFill>
                          <a:srgbClr val="FFFF00"/>
                        </a:solidFill>
                        <a:latin typeface="Palatino Linotype" panose="02040502050505030304" pitchFamily="18" charset="0"/>
                      </a:endParaRPr>
                    </a:p>
                  </a:txBody>
                  <a:tcPr>
                    <a:solidFill>
                      <a:srgbClr val="00B050"/>
                    </a:solidFill>
                  </a:tcPr>
                </a:tc>
                <a:tc>
                  <a:txBody>
                    <a:bodyPr/>
                    <a:lstStyle/>
                    <a:p>
                      <a:pPr algn="ctr"/>
                      <a:endParaRPr lang="vi-VN" sz="2800">
                        <a:solidFill>
                          <a:srgbClr val="FFFF00"/>
                        </a:solidFill>
                        <a:latin typeface="Palatino Linotype" panose="02040502050505030304" pitchFamily="18" charset="0"/>
                      </a:endParaRPr>
                    </a:p>
                  </a:txBody>
                  <a:tcPr>
                    <a:solidFill>
                      <a:srgbClr val="00B050"/>
                    </a:solidFill>
                  </a:tcPr>
                </a:tc>
                <a:extLst>
                  <a:ext uri="{0D108BD9-81ED-4DB2-BD59-A6C34878D82A}">
                    <a16:rowId xmlns:a16="http://schemas.microsoft.com/office/drawing/2014/main" val="1358006629"/>
                  </a:ext>
                </a:extLst>
              </a:tr>
            </a:tbl>
          </a:graphicData>
        </a:graphic>
      </p:graphicFrame>
      <p:graphicFrame>
        <p:nvGraphicFramePr>
          <p:cNvPr id="12" name="Object 11" descr="n252 Fb Thu Huong Pham">
            <a:extLst>
              <a:ext uri="{FF2B5EF4-FFF2-40B4-BE49-F238E27FC236}">
                <a16:creationId xmlns:a16="http://schemas.microsoft.com/office/drawing/2014/main" id="{13458F6C-C7B9-D93C-C146-F8C2745C4A63}"/>
              </a:ext>
            </a:extLst>
          </p:cNvPr>
          <p:cNvGraphicFramePr>
            <a:graphicFrameLocks noChangeAspect="1"/>
          </p:cNvGraphicFramePr>
          <p:nvPr>
            <p:extLst>
              <p:ext uri="{D42A27DB-BD31-4B8C-83A1-F6EECF244321}">
                <p14:modId xmlns:p14="http://schemas.microsoft.com/office/powerpoint/2010/main" val="608071412"/>
              </p:ext>
            </p:extLst>
          </p:nvPr>
        </p:nvGraphicFramePr>
        <p:xfrm>
          <a:off x="3805238" y="3309938"/>
          <a:ext cx="3392487" cy="1044575"/>
        </p:xfrm>
        <a:graphic>
          <a:graphicData uri="http://schemas.openxmlformats.org/presentationml/2006/ole">
            <mc:AlternateContent xmlns:mc="http://schemas.openxmlformats.org/markup-compatibility/2006">
              <mc:Choice xmlns:v="urn:schemas-microsoft-com:vml" Requires="v">
                <p:oleObj name="Equation" r:id="rId8" imgW="1485720" imgH="457200" progId="Equation.DSMT4">
                  <p:embed/>
                </p:oleObj>
              </mc:Choice>
              <mc:Fallback>
                <p:oleObj name="Equation" r:id="rId8" imgW="1485720" imgH="457200" progId="Equation.DSMT4">
                  <p:embed/>
                  <p:pic>
                    <p:nvPicPr>
                      <p:cNvPr id="0" name=""/>
                      <p:cNvPicPr/>
                      <p:nvPr/>
                    </p:nvPicPr>
                    <p:blipFill>
                      <a:blip r:embed="rId9"/>
                      <a:stretch>
                        <a:fillRect/>
                      </a:stretch>
                    </p:blipFill>
                    <p:spPr>
                      <a:xfrm>
                        <a:off x="3805238" y="3309938"/>
                        <a:ext cx="3392487" cy="1044575"/>
                      </a:xfrm>
                      <a:prstGeom prst="rect">
                        <a:avLst/>
                      </a:prstGeom>
                    </p:spPr>
                  </p:pic>
                </p:oleObj>
              </mc:Fallback>
            </mc:AlternateContent>
          </a:graphicData>
        </a:graphic>
      </p:graphicFrame>
    </p:spTree>
    <p:extLst>
      <p:ext uri="{BB962C8B-B14F-4D97-AF65-F5344CB8AC3E}">
        <p14:creationId xmlns:p14="http://schemas.microsoft.com/office/powerpoint/2010/main" val="3788989020"/>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anim calcmode="lin" valueType="num">
                                      <p:cBhvr>
                                        <p:cTn id="16" dur="250" fill="hold"/>
                                        <p:tgtEl>
                                          <p:spTgt spid="4"/>
                                        </p:tgtEl>
                                        <p:attrNameLst>
                                          <p:attrName>ppt_x</p:attrName>
                                        </p:attrNameLst>
                                      </p:cBhvr>
                                      <p:tavLst>
                                        <p:tav tm="0">
                                          <p:val>
                                            <p:strVal val="#ppt_x"/>
                                          </p:val>
                                        </p:tav>
                                        <p:tav tm="100000">
                                          <p:val>
                                            <p:strVal val="#ppt_x"/>
                                          </p:val>
                                        </p:tav>
                                      </p:tavLst>
                                    </p:anim>
                                    <p:anim calcmode="lin" valueType="num">
                                      <p:cBhvr>
                                        <p:cTn id="17" dur="2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anim calcmode="lin" valueType="num">
                                      <p:cBhvr>
                                        <p:cTn id="21" dur="250" fill="hold"/>
                                        <p:tgtEl>
                                          <p:spTgt spid="12"/>
                                        </p:tgtEl>
                                        <p:attrNameLst>
                                          <p:attrName>ppt_x</p:attrName>
                                        </p:attrNameLst>
                                      </p:cBhvr>
                                      <p:tavLst>
                                        <p:tav tm="0">
                                          <p:val>
                                            <p:strVal val="#ppt_x"/>
                                          </p:val>
                                        </p:tav>
                                        <p:tav tm="100000">
                                          <p:val>
                                            <p:strVal val="#ppt_x"/>
                                          </p:val>
                                        </p:tav>
                                      </p:tavLst>
                                    </p:anim>
                                    <p:anim calcmode="lin" valueType="num">
                                      <p:cBhvr>
                                        <p:cTn id="22"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252 Fb Thu Huong Pham">
            <a:extLst>
              <a:ext uri="{FF2B5EF4-FFF2-40B4-BE49-F238E27FC236}">
                <a16:creationId xmlns:a16="http://schemas.microsoft.com/office/drawing/2014/main" id="{C2D79A2F-510A-FBBE-EA4C-3DA65E23DDC4}"/>
              </a:ext>
            </a:extLst>
          </p:cNvPr>
          <p:cNvPicPr>
            <a:picLocks noGrp="1" noRot="1" noChangeAspect="1" noMove="1" noResize="1" noEditPoints="1" noAdjustHandles="1" noChangeArrowheads="1" noChangeShapeType="1" noCrop="1"/>
          </p:cNvPicPr>
          <p:nvPr/>
        </p:nvPicPr>
        <p:blipFill>
          <a:blip r:embed="rId3">
            <a:alphaModFix amt="6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252 Fb Thu Huong Pham">
            <a:extLst>
              <a:ext uri="{FF2B5EF4-FFF2-40B4-BE49-F238E27FC236}">
                <a16:creationId xmlns:a16="http://schemas.microsoft.com/office/drawing/2014/main" id="{BD073935-1D35-E831-E2DB-D046B549B104}"/>
              </a:ext>
            </a:extLst>
          </p:cNvPr>
          <p:cNvSpPr/>
          <p:nvPr/>
        </p:nvSpPr>
        <p:spPr>
          <a:xfrm rot="20593236">
            <a:off x="1534804" y="3334730"/>
            <a:ext cx="2542491" cy="923330"/>
          </a:xfrm>
          <a:prstGeom prst="rect">
            <a:avLst/>
          </a:prstGeom>
          <a:noFill/>
        </p:spPr>
        <p:txBody>
          <a:bodyPr wrap="none" lIns="91440" tIns="45720" rIns="91440" bIns="45720">
            <a:spAutoFit/>
          </a:bodyPr>
          <a:lstStyle/>
          <a:p>
            <a:pPr algn="ctr"/>
            <a:r>
              <a:rPr lang="en-US"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DẶN DÒ</a:t>
            </a: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3" descr="n252 Fb Thu Huong Pham">
            <a:extLst>
              <a:ext uri="{FF2B5EF4-FFF2-40B4-BE49-F238E27FC236}">
                <a16:creationId xmlns:a16="http://schemas.microsoft.com/office/drawing/2014/main" id="{E993A282-0F98-8ED3-9267-0EF81032EBC5}"/>
              </a:ext>
            </a:extLst>
          </p:cNvPr>
          <p:cNvSpPr txBox="1"/>
          <p:nvPr/>
        </p:nvSpPr>
        <p:spPr>
          <a:xfrm>
            <a:off x="1868344" y="14045"/>
            <a:ext cx="6032960" cy="523220"/>
          </a:xfrm>
          <a:prstGeom prst="rect">
            <a:avLst/>
          </a:prstGeom>
          <a:solidFill>
            <a:schemeClr val="accent4">
              <a:lumMod val="20000"/>
              <a:lumOff val="80000"/>
            </a:schemeClr>
          </a:solidFill>
        </p:spPr>
        <p:txBody>
          <a:bodyPr wrap="square">
            <a:spAutoFit/>
          </a:bodyPr>
          <a:lstStyle/>
          <a:p>
            <a:pPr marR="0" algn="just">
              <a:spcBef>
                <a:spcPts val="0"/>
              </a:spcBef>
              <a:spcAft>
                <a:spcPts val="0"/>
              </a:spcAft>
            </a:pPr>
            <a:r>
              <a:rPr lang="en-US" sz="2800" b="1">
                <a:solidFill>
                  <a:srgbClr val="0000FF"/>
                </a:solidFill>
                <a:latin typeface="Palatino Linotype" panose="02040502050505030304" pitchFamily="18" charset="0"/>
              </a:rPr>
              <a:t>Mở rộng và giao nhiệm vụ về nhà</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sp>
        <p:nvSpPr>
          <p:cNvPr id="6" name="TextBox 5" descr="n252 Fb Thu Huong Pham">
            <a:extLst>
              <a:ext uri="{FF2B5EF4-FFF2-40B4-BE49-F238E27FC236}">
                <a16:creationId xmlns:a16="http://schemas.microsoft.com/office/drawing/2014/main" id="{AFB9960D-DD02-5707-D980-9C8AA8A30442}"/>
              </a:ext>
            </a:extLst>
          </p:cNvPr>
          <p:cNvSpPr txBox="1"/>
          <p:nvPr/>
        </p:nvSpPr>
        <p:spPr>
          <a:xfrm>
            <a:off x="4909418" y="1239681"/>
            <a:ext cx="7220884" cy="1384995"/>
          </a:xfrm>
          <a:prstGeom prst="rect">
            <a:avLst/>
          </a:prstGeom>
          <a:solidFill>
            <a:schemeClr val="accent6">
              <a:lumMod val="20000"/>
              <a:lumOff val="80000"/>
            </a:schemeClr>
          </a:solidFill>
        </p:spPr>
        <p:txBody>
          <a:bodyPr wrap="square">
            <a:spAutoFit/>
          </a:bodyPr>
          <a:lstStyle/>
          <a:p>
            <a:pPr marR="0" algn="just">
              <a:spcBef>
                <a:spcPts val="0"/>
              </a:spcBef>
              <a:spcAft>
                <a:spcPts val="0"/>
              </a:spcAft>
            </a:pPr>
            <a:r>
              <a:rPr lang="en-US" sz="2800">
                <a:latin typeface="Palatino Linotype" panose="02040502050505030304" pitchFamily="18" charset="0"/>
              </a:rPr>
              <a:t>Nhấn mạnh với học sinh về các phương pháp học tập hiệu quả và các tài liệu tham khảo cần thiết.</a:t>
            </a:r>
            <a:endParaRPr lang="vi-VN" sz="2800" kern="100">
              <a:solidFill>
                <a:srgbClr val="002060"/>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cxnSp>
        <p:nvCxnSpPr>
          <p:cNvPr id="12" name="Straight Connector 11" descr="n252 Fb Thu Huong Pham">
            <a:extLst>
              <a:ext uri="{FF2B5EF4-FFF2-40B4-BE49-F238E27FC236}">
                <a16:creationId xmlns:a16="http://schemas.microsoft.com/office/drawing/2014/main" id="{0D281C06-D671-3E4B-D1B5-290B3F4D717A}"/>
              </a:ext>
            </a:extLst>
          </p:cNvPr>
          <p:cNvCxnSpPr>
            <a:cxnSpLocks/>
          </p:cNvCxnSpPr>
          <p:nvPr/>
        </p:nvCxnSpPr>
        <p:spPr>
          <a:xfrm flipH="1">
            <a:off x="4422309" y="598634"/>
            <a:ext cx="20334" cy="5275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n252 Fb Thu Huong Pham">
            <a:extLst>
              <a:ext uri="{FF2B5EF4-FFF2-40B4-BE49-F238E27FC236}">
                <a16:creationId xmlns:a16="http://schemas.microsoft.com/office/drawing/2014/main" id="{3052F6E0-C386-6ADA-D315-EF54DE31EE4C}"/>
              </a:ext>
            </a:extLst>
          </p:cNvPr>
          <p:cNvCxnSpPr>
            <a:cxnSpLocks/>
            <a:endCxn id="6" idx="1"/>
          </p:cNvCxnSpPr>
          <p:nvPr/>
        </p:nvCxnSpPr>
        <p:spPr>
          <a:xfrm>
            <a:off x="4442643" y="1932179"/>
            <a:ext cx="466775"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descr="n252 Fb Thu Huong Pham">
            <a:extLst>
              <a:ext uri="{FF2B5EF4-FFF2-40B4-BE49-F238E27FC236}">
                <a16:creationId xmlns:a16="http://schemas.microsoft.com/office/drawing/2014/main" id="{6D8E2BA1-AFB7-87DF-B105-B4FF8C590342}"/>
              </a:ext>
            </a:extLst>
          </p:cNvPr>
          <p:cNvSpPr txBox="1"/>
          <p:nvPr/>
        </p:nvSpPr>
        <p:spPr>
          <a:xfrm>
            <a:off x="4883111" y="3481752"/>
            <a:ext cx="7220883" cy="954107"/>
          </a:xfrm>
          <a:prstGeom prst="rect">
            <a:avLst/>
          </a:prstGeom>
          <a:solidFill>
            <a:schemeClr val="accent2">
              <a:lumMod val="20000"/>
              <a:lumOff val="80000"/>
            </a:schemeClr>
          </a:solidFill>
        </p:spPr>
        <p:txBody>
          <a:bodyPr wrap="square">
            <a:spAutoFit/>
          </a:bodyPr>
          <a:lstStyle/>
          <a:p>
            <a:pPr algn="just"/>
            <a:r>
              <a:rPr lang="en-US" sz="2800">
                <a:latin typeface="Palatino Linotype" panose="02040502050505030304" pitchFamily="18" charset="0"/>
              </a:rPr>
              <a:t>Hướng dẫn học sinh các bước ôn tập ở nhà: hoàn thành phiếu học tập số 5.</a:t>
            </a:r>
            <a:endParaRPr lang="vi-VN" sz="2800">
              <a:solidFill>
                <a:srgbClr val="660066"/>
              </a:solidFill>
              <a:latin typeface="Palatino Linotype" panose="02040502050505030304" pitchFamily="18" charset="0"/>
            </a:endParaRPr>
          </a:p>
        </p:txBody>
      </p:sp>
      <p:sp>
        <p:nvSpPr>
          <p:cNvPr id="29" name="TextBox 28" descr="n252 Fb Thu Huong Pham">
            <a:extLst>
              <a:ext uri="{FF2B5EF4-FFF2-40B4-BE49-F238E27FC236}">
                <a16:creationId xmlns:a16="http://schemas.microsoft.com/office/drawing/2014/main" id="{5A6F7793-5A9E-D0BC-8C0B-70C77FC931BE}"/>
              </a:ext>
            </a:extLst>
          </p:cNvPr>
          <p:cNvSpPr txBox="1"/>
          <p:nvPr/>
        </p:nvSpPr>
        <p:spPr>
          <a:xfrm>
            <a:off x="4909414" y="5408695"/>
            <a:ext cx="7220888" cy="954107"/>
          </a:xfrm>
          <a:prstGeom prst="rect">
            <a:avLst/>
          </a:prstGeom>
          <a:solidFill>
            <a:schemeClr val="tx2">
              <a:lumMod val="20000"/>
              <a:lumOff val="80000"/>
            </a:schemeClr>
          </a:solidFill>
        </p:spPr>
        <p:txBody>
          <a:bodyPr wrap="square">
            <a:spAutoFit/>
          </a:bodyPr>
          <a:lstStyle/>
          <a:p>
            <a:pPr algn="just"/>
            <a:r>
              <a:rPr lang="pt-BR" sz="2800">
                <a:latin typeface="Palatino Linotype" panose="02040502050505030304" pitchFamily="18" charset="0"/>
              </a:rPr>
              <a:t>Ôn lại kiến thức về chương 4 </a:t>
            </a:r>
            <a:r>
              <a:rPr lang="en-US" sz="2800">
                <a:latin typeface="Palatino Linotype" panose="02040502050505030304" pitchFamily="18" charset="0"/>
              </a:rPr>
              <a:t>chuẩn bị cho tiết tiếp theo.</a:t>
            </a:r>
            <a:endParaRPr lang="vi-VN" sz="2800">
              <a:solidFill>
                <a:srgbClr val="A50021"/>
              </a:solidFill>
              <a:latin typeface="Palatino Linotype" panose="02040502050505030304" pitchFamily="18" charset="0"/>
            </a:endParaRPr>
          </a:p>
        </p:txBody>
      </p:sp>
      <p:cxnSp>
        <p:nvCxnSpPr>
          <p:cNvPr id="2060" name="Straight Connector 2059" descr="n252 Fb Thu Huong Pham">
            <a:extLst>
              <a:ext uri="{FF2B5EF4-FFF2-40B4-BE49-F238E27FC236}">
                <a16:creationId xmlns:a16="http://schemas.microsoft.com/office/drawing/2014/main" id="{7820CF86-2079-64DB-B6CA-7F462CF53272}"/>
              </a:ext>
            </a:extLst>
          </p:cNvPr>
          <p:cNvCxnSpPr>
            <a:cxnSpLocks/>
          </p:cNvCxnSpPr>
          <p:nvPr/>
        </p:nvCxnSpPr>
        <p:spPr>
          <a:xfrm>
            <a:off x="4448952" y="3958220"/>
            <a:ext cx="434159"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63" name="Straight Connector 2062" descr="n252 Fb Thu Huong Pham">
            <a:extLst>
              <a:ext uri="{FF2B5EF4-FFF2-40B4-BE49-F238E27FC236}">
                <a16:creationId xmlns:a16="http://schemas.microsoft.com/office/drawing/2014/main" id="{153C4689-E04F-CBF4-7F33-19D283B9A3DD}"/>
              </a:ext>
            </a:extLst>
          </p:cNvPr>
          <p:cNvCxnSpPr>
            <a:cxnSpLocks/>
            <a:endCxn id="29" idx="1"/>
          </p:cNvCxnSpPr>
          <p:nvPr/>
        </p:nvCxnSpPr>
        <p:spPr>
          <a:xfrm>
            <a:off x="4414781" y="5885164"/>
            <a:ext cx="494633" cy="585"/>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83595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0"/>
                                  </p:stCondLst>
                                  <p:childTnLst>
                                    <p:set>
                                      <p:cBhvr>
                                        <p:cTn id="24" dur="1" fill="hold">
                                          <p:stCondLst>
                                            <p:cond delay="0"/>
                                          </p:stCondLst>
                                        </p:cTn>
                                        <p:tgtEl>
                                          <p:spTgt spid="2060"/>
                                        </p:tgtEl>
                                        <p:attrNameLst>
                                          <p:attrName>style.visibility</p:attrName>
                                        </p:attrNameLst>
                                      </p:cBhvr>
                                      <p:to>
                                        <p:strVal val="visible"/>
                                      </p:to>
                                    </p:set>
                                    <p:animEffect transition="in" filter="wipe(up)">
                                      <p:cBhvr>
                                        <p:cTn id="25" dur="500"/>
                                        <p:tgtEl>
                                          <p:spTgt spid="2060"/>
                                        </p:tgtEl>
                                      </p:cBhvr>
                                    </p:animEffect>
                                  </p:childTnLst>
                                </p:cTn>
                              </p:par>
                              <p:par>
                                <p:cTn id="26" presetID="22" presetClass="entr" presetSubtype="1" fill="hold" nodeType="withEffect">
                                  <p:stCondLst>
                                    <p:cond delay="0"/>
                                  </p:stCondLst>
                                  <p:childTnLst>
                                    <p:set>
                                      <p:cBhvr>
                                        <p:cTn id="27" dur="1" fill="hold">
                                          <p:stCondLst>
                                            <p:cond delay="0"/>
                                          </p:stCondLst>
                                        </p:cTn>
                                        <p:tgtEl>
                                          <p:spTgt spid="2063"/>
                                        </p:tgtEl>
                                        <p:attrNameLst>
                                          <p:attrName>style.visibility</p:attrName>
                                        </p:attrNameLst>
                                      </p:cBhvr>
                                      <p:to>
                                        <p:strVal val="visible"/>
                                      </p:to>
                                    </p:set>
                                    <p:animEffect transition="in" filter="wipe(up)">
                                      <p:cBhvr>
                                        <p:cTn id="28" dur="500"/>
                                        <p:tgtEl>
                                          <p:spTgt spid="206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24"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252 Fb Thu Huong Pham">
            <a:extLst>
              <a:ext uri="{FF2B5EF4-FFF2-40B4-BE49-F238E27FC236}">
                <a16:creationId xmlns:a16="http://schemas.microsoft.com/office/drawing/2014/main" id="{CFB9D462-F049-4577-9170-044E3CB3E94F}"/>
              </a:ext>
            </a:extLst>
          </p:cNvPr>
          <p:cNvPicPr>
            <a:picLocks noGrp="1" noRot="1" noChangeAspect="1" noMove="1" noResize="1" noEditPoints="1" noAdjustHandles="1" noChangeArrowheads="1" noChangeShapeType="1" noCrop="1"/>
          </p:cNvPicPr>
          <p:nvPr/>
        </p:nvPicPr>
        <p:blipFill rotWithShape="1">
          <a:blip r:embed="rId4">
            <a:extLst>
              <a:ext uri="{BEBA8EAE-BF5A-486C-A8C5-ECC9F3942E4B}">
                <a14:imgProps xmlns:a14="http://schemas.microsoft.com/office/drawing/2010/main">
                  <a14:imgLayer r:embed="rId5">
                    <a14:imgEffect>
                      <a14:artisticFilmGrain/>
                    </a14:imgEffect>
                  </a14:imgLayer>
                </a14:imgProps>
              </a:ext>
            </a:extLst>
          </a:blip>
          <a:srcRect l="3481" r="3481"/>
          <a:stretch/>
        </p:blipFill>
        <p:spPr>
          <a:xfrm>
            <a:off x="0" y="0"/>
            <a:ext cx="12192000" cy="6858000"/>
          </a:xfrm>
          <a:prstGeom prst="rect">
            <a:avLst/>
          </a:prstGeom>
        </p:spPr>
      </p:pic>
      <p:sp>
        <p:nvSpPr>
          <p:cNvPr id="8" name="Rectangle 7" descr="n252 Fb Thu Huong Pham">
            <a:extLst>
              <a:ext uri="{FF2B5EF4-FFF2-40B4-BE49-F238E27FC236}">
                <a16:creationId xmlns:a16="http://schemas.microsoft.com/office/drawing/2014/main" id="{A3F804C7-09F7-68DA-AACC-37BF9A6ADCED}"/>
              </a:ext>
            </a:extLst>
          </p:cNvPr>
          <p:cNvSpPr>
            <a:spLocks/>
          </p:cNvSpPr>
          <p:nvPr/>
        </p:nvSpPr>
        <p:spPr>
          <a:xfrm>
            <a:off x="1847241" y="2011739"/>
            <a:ext cx="8497517" cy="313932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a:ln>
                  <a:solidFill>
                    <a:srgbClr val="FFC000"/>
                  </a:solidFill>
                </a:ln>
                <a:solidFill>
                  <a:srgbClr val="FF0000"/>
                </a:solidFill>
                <a:effectLst>
                  <a:glow rad="63500">
                    <a:schemeClr val="accent4">
                      <a:satMod val="175000"/>
                      <a:alpha val="40000"/>
                    </a:schemeClr>
                  </a:glow>
                </a:effectLst>
              </a:rPr>
              <a:t>CẢM ƠN THẦY CÔ VÀ CÁC EM HỌC SINH</a:t>
            </a:r>
          </a:p>
          <a:p>
            <a:pPr algn="ctr"/>
            <a:r>
              <a:rPr lang="en-US" sz="6600" b="1" cap="none" spc="0">
                <a:ln>
                  <a:solidFill>
                    <a:srgbClr val="FFC000"/>
                  </a:solidFill>
                </a:ln>
                <a:solidFill>
                  <a:srgbClr val="FF0000"/>
                </a:solidFill>
                <a:effectLst>
                  <a:glow rad="63500">
                    <a:schemeClr val="accent4">
                      <a:satMod val="175000"/>
                      <a:alpha val="40000"/>
                    </a:schemeClr>
                  </a:glow>
                </a:effectLst>
              </a:rPr>
              <a:t>ĐÃ LẮNG NGHE!</a:t>
            </a:r>
          </a:p>
        </p:txBody>
      </p:sp>
      <p:sp>
        <p:nvSpPr>
          <p:cNvPr id="2" name="AutoShape 2" descr="n252 Fb Thu Huong Pham">
            <a:extLst>
              <a:ext uri="{FF2B5EF4-FFF2-40B4-BE49-F238E27FC236}">
                <a16:creationId xmlns:a16="http://schemas.microsoft.com/office/drawing/2014/main" id="{CE68EFCE-E887-2318-D273-BADF1C969D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 name="Picture 3" descr="n252 Fb Thu Huong Pham">
            <a:extLst>
              <a:ext uri="{FF2B5EF4-FFF2-40B4-BE49-F238E27FC236}">
                <a16:creationId xmlns:a16="http://schemas.microsoft.com/office/drawing/2014/main" id="{0D2A9215-2BDB-7980-1731-141F7711EA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18" b="98613" l="9884" r="89729">
                        <a14:foregroundMark x1="52713" y1="2018" x2="53682" y2="11223"/>
                        <a14:foregroundMark x1="66860" y1="57755" x2="82946" y2="92434"/>
                        <a14:foregroundMark x1="82946" y1="92434" x2="82946" y2="94451"/>
                        <a14:foregroundMark x1="56395" y1="51828" x2="67054" y2="63052"/>
                        <a14:foregroundMark x1="67054" y1="63052" x2="67054" y2="63178"/>
                        <a14:foregroundMark x1="49806" y1="76166" x2="49031" y2="97604"/>
                        <a14:foregroundMark x1="10465" y1="80202" x2="10078" y2="72888"/>
                        <a14:foregroundMark x1="82946" y1="97856" x2="81589" y2="93190"/>
                        <a14:foregroundMark x1="59109" y1="52963" x2="62984" y2="53720"/>
                        <a14:foregroundMark x1="66224" y1="55764" x2="69380" y2="57755"/>
                        <a14:foregroundMark x1="62984" y1="53720" x2="66093" y2="55681"/>
                        <a14:foregroundMark x1="27132" y1="94830" x2="35465" y2="96091"/>
                        <a14:foregroundMark x1="22868" y1="96343" x2="32558" y2="97982"/>
                        <a14:foregroundMark x1="23837" y1="93821" x2="26163" y2="96974"/>
                        <a14:foregroundMark x1="21124" y1="98613" x2="33915" y2="94073"/>
                        <a14:foregroundMark x1="21124" y1="97856" x2="35271" y2="93569"/>
                        <a14:foregroundMark x1="14535" y1="64061" x2="19767" y2="70492"/>
                        <a14:foregroundMark x1="11047" y1="64313" x2="19380" y2="64313"/>
                        <a14:backgroundMark x1="68798" y1="53594" x2="77713" y2="55233"/>
                        <a14:backgroundMark x1="70349" y1="48298" x2="73256" y2="48298"/>
                        <a14:backgroundMark x1="57752" y1="48550" x2="60078" y2="49180"/>
                        <a14:backgroundMark x1="25581" y1="46406" x2="30620" y2="46280"/>
                        <a14:backgroundMark x1="39341" y1="49306" x2="41667" y2="47919"/>
                      </a14:backgroundRemoval>
                    </a14:imgEffect>
                  </a14:imgLayer>
                </a14:imgProps>
              </a:ext>
            </a:extLst>
          </a:blip>
          <a:srcRect l="4698" r="11333"/>
          <a:stretch/>
        </p:blipFill>
        <p:spPr>
          <a:xfrm>
            <a:off x="10017036" y="2877312"/>
            <a:ext cx="2174964" cy="3980688"/>
          </a:xfrm>
          <a:prstGeom prst="rect">
            <a:avLst/>
          </a:prstGeom>
        </p:spPr>
      </p:pic>
      <p:pic>
        <p:nvPicPr>
          <p:cNvPr id="5" name="Picture 4" descr="n252 Fb Thu Huong Pham">
            <a:extLst>
              <a:ext uri="{FF2B5EF4-FFF2-40B4-BE49-F238E27FC236}">
                <a16:creationId xmlns:a16="http://schemas.microsoft.com/office/drawing/2014/main" id="{5DF23D01-B3C1-FCA8-A082-EE0368A2D64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9" b="99471" l="4113" r="90476">
                        <a14:foregroundMark x1="59524" y1="5423" x2="68615" y2="36905"/>
                        <a14:foregroundMark x1="52814" y1="20767" x2="58225" y2="33466"/>
                        <a14:foregroundMark x1="7576" y1="70106" x2="9307" y2="81349"/>
                        <a14:foregroundMark x1="59524" y1="48545" x2="62771" y2="51720"/>
                        <a14:foregroundMark x1="54545" y1="45238" x2="59524" y2="51455"/>
                        <a14:foregroundMark x1="46970" y1="87169" x2="47403" y2="97884"/>
                        <a14:foregroundMark x1="55411" y1="90212" x2="60823" y2="97884"/>
                        <a14:foregroundMark x1="65801" y1="89683" x2="71212" y2="99735"/>
                        <a14:foregroundMark x1="7576" y1="57540" x2="10606" y2="60317"/>
                        <a14:foregroundMark x1="6494" y1="58069" x2="10173" y2="60847"/>
                        <a14:foregroundMark x1="4329" y1="78175" x2="8009" y2="79497"/>
                        <a14:foregroundMark x1="6494" y1="60317" x2="10173" y2="63624"/>
                        <a14:foregroundMark x1="13203" y1="51190" x2="17316" y2="57011"/>
                        <a14:foregroundMark x1="16883" y1="49868" x2="24026" y2="56746"/>
                        <a14:foregroundMark x1="25974" y1="47884" x2="32251" y2="62698"/>
                        <a14:foregroundMark x1="22294" y1="48280" x2="26407" y2="54497"/>
                        <a14:foregroundMark x1="17749" y1="49603" x2="28571" y2="56746"/>
                        <a14:foregroundMark x1="90476" y1="58069" x2="80303" y2="65212"/>
                        <a14:backgroundMark x1="75325" y1="23016" x2="86580" y2="16138"/>
                      </a14:backgroundRemoval>
                    </a14:imgEffect>
                  </a14:imgLayer>
                </a14:imgProps>
              </a:ext>
            </a:extLst>
          </a:blip>
          <a:stretch>
            <a:fillRect/>
          </a:stretch>
        </p:blipFill>
        <p:spPr>
          <a:xfrm>
            <a:off x="-192023" y="2414016"/>
            <a:ext cx="2715768" cy="4443984"/>
          </a:xfrm>
          <a:prstGeom prst="rect">
            <a:avLst/>
          </a:prstGeom>
        </p:spPr>
      </p:pic>
    </p:spTree>
    <p:extLst>
      <p:ext uri="{BB962C8B-B14F-4D97-AF65-F5344CB8AC3E}">
        <p14:creationId xmlns:p14="http://schemas.microsoft.com/office/powerpoint/2010/main" val="1069188610"/>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79" name="Group 78" descr="n252 Fb Thu Huong Pham">
            <a:extLst>
              <a:ext uri="{FF2B5EF4-FFF2-40B4-BE49-F238E27FC236}">
                <a16:creationId xmlns:a16="http://schemas.microsoft.com/office/drawing/2014/main" id="{B5A0FC46-F931-A8D2-5BB8-3AA2C420F2F3}"/>
              </a:ext>
            </a:extLst>
          </p:cNvPr>
          <p:cNvGrpSpPr/>
          <p:nvPr/>
        </p:nvGrpSpPr>
        <p:grpSpPr>
          <a:xfrm>
            <a:off x="993027" y="415128"/>
            <a:ext cx="4202987" cy="2141426"/>
            <a:chOff x="1489541" y="622691"/>
            <a:chExt cx="6304480" cy="3212139"/>
          </a:xfrm>
        </p:grpSpPr>
        <p:grpSp>
          <p:nvGrpSpPr>
            <p:cNvPr id="75" name="Group 74">
              <a:extLst>
                <a:ext uri="{FF2B5EF4-FFF2-40B4-BE49-F238E27FC236}">
                  <a16:creationId xmlns:a16="http://schemas.microsoft.com/office/drawing/2014/main" id="{823E9B7F-25E4-4203-2C0D-D44ABAE26746}"/>
                </a:ext>
              </a:extLst>
            </p:cNvPr>
            <p:cNvGrpSpPr/>
            <p:nvPr/>
          </p:nvGrpSpPr>
          <p:grpSpPr>
            <a:xfrm>
              <a:off x="1489541" y="622691"/>
              <a:ext cx="6304480" cy="3212139"/>
              <a:chOff x="1489541" y="622691"/>
              <a:chExt cx="6304480" cy="3212139"/>
            </a:xfrm>
          </p:grpSpPr>
          <p:sp>
            <p:nvSpPr>
              <p:cNvPr id="5" name="AutoShape 5"/>
              <p:cNvSpPr/>
              <p:nvPr/>
            </p:nvSpPr>
            <p:spPr>
              <a:xfrm flipH="1" flipV="1">
                <a:off x="7005249" y="3145590"/>
                <a:ext cx="788772" cy="689240"/>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13" name="Freeform 13"/>
              <p:cNvSpPr/>
              <p:nvPr/>
            </p:nvSpPr>
            <p:spPr>
              <a:xfrm>
                <a:off x="1544681" y="622691"/>
                <a:ext cx="2203321" cy="985485"/>
              </a:xfrm>
              <a:custGeom>
                <a:avLst/>
                <a:gdLst/>
                <a:ahLst/>
                <a:cxnLst/>
                <a:rect l="l" t="t" r="r" b="b"/>
                <a:pathLst>
                  <a:path w="2203321" h="985485">
                    <a:moveTo>
                      <a:pt x="0" y="0"/>
                    </a:moveTo>
                    <a:lnTo>
                      <a:pt x="2203322" y="0"/>
                    </a:lnTo>
                    <a:lnTo>
                      <a:pt x="2203322" y="985485"/>
                    </a:lnTo>
                    <a:lnTo>
                      <a:pt x="0" y="98548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549218" y="1818700"/>
                <a:ext cx="2203321" cy="985485"/>
              </a:xfrm>
              <a:custGeom>
                <a:avLst/>
                <a:gdLst/>
                <a:ahLst/>
                <a:cxnLst/>
                <a:rect l="l" t="t" r="r" b="b"/>
                <a:pathLst>
                  <a:path w="2203321" h="985485">
                    <a:moveTo>
                      <a:pt x="0" y="0"/>
                    </a:moveTo>
                    <a:lnTo>
                      <a:pt x="2203322" y="0"/>
                    </a:lnTo>
                    <a:lnTo>
                      <a:pt x="2203322" y="985485"/>
                    </a:lnTo>
                    <a:lnTo>
                      <a:pt x="0" y="98548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2" name="AutoShape 22"/>
              <p:cNvSpPr/>
              <p:nvPr/>
            </p:nvSpPr>
            <p:spPr>
              <a:xfrm flipH="1" flipV="1">
                <a:off x="3876098" y="2320913"/>
                <a:ext cx="683376" cy="0"/>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5" name="AutoShape 25"/>
              <p:cNvSpPr/>
              <p:nvPr/>
            </p:nvSpPr>
            <p:spPr>
              <a:xfrm flipH="1" flipV="1">
                <a:off x="3876098" y="1144008"/>
                <a:ext cx="711457" cy="606148"/>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60" name="TextBox 60"/>
              <p:cNvSpPr txBox="1"/>
              <p:nvPr/>
            </p:nvSpPr>
            <p:spPr>
              <a:xfrm>
                <a:off x="1489541" y="1047751"/>
                <a:ext cx="2166540" cy="228717"/>
              </a:xfrm>
              <a:prstGeom prst="rect">
                <a:avLst/>
              </a:prstGeom>
            </p:spPr>
            <p:txBody>
              <a:bodyPr lIns="0" tIns="0" rIns="0" bIns="0" rtlCol="0" anchor="t">
                <a:spAutoFit/>
              </a:bodyPr>
              <a:lstStyle/>
              <a:p>
                <a:pPr algn="ctr" defTabSz="609630">
                  <a:lnSpc>
                    <a:spcPts val="1119"/>
                  </a:lnSpc>
                </a:pPr>
                <a:r>
                  <a:rPr lang="vi-VN" sz="1600" dirty="0">
                    <a:solidFill>
                      <a:srgbClr val="2D4235"/>
                    </a:solidFill>
                    <a:latin typeface="Cambria"/>
                    <a:ea typeface="Cambria"/>
                    <a:cs typeface="Cambria"/>
                    <a:sym typeface="Cambria"/>
                  </a:rPr>
                  <a:t>Tư</a:t>
                </a:r>
                <a:r>
                  <a:rPr lang="en-US" sz="1600" dirty="0" err="1">
                    <a:solidFill>
                      <a:srgbClr val="2D4235"/>
                    </a:solidFill>
                    <a:latin typeface="Cambria"/>
                    <a:ea typeface="Cambria"/>
                    <a:cs typeface="Cambria"/>
                    <a:sym typeface="Cambria"/>
                  </a:rPr>
                  <a:t>ơng</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tác</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từ</a:t>
                </a:r>
                <a:endParaRPr lang="en-US" sz="1600" dirty="0">
                  <a:solidFill>
                    <a:srgbClr val="2D4235"/>
                  </a:solidFill>
                  <a:latin typeface="Cambria"/>
                  <a:ea typeface="Cambria"/>
                  <a:cs typeface="Cambria"/>
                  <a:sym typeface="Cambria"/>
                </a:endParaRPr>
              </a:p>
            </p:txBody>
          </p:sp>
          <p:sp>
            <p:nvSpPr>
              <p:cNvPr id="61" name="TextBox 61"/>
              <p:cNvSpPr txBox="1"/>
              <p:nvPr/>
            </p:nvSpPr>
            <p:spPr>
              <a:xfrm>
                <a:off x="1655466" y="2239052"/>
                <a:ext cx="1834690" cy="228717"/>
              </a:xfrm>
              <a:prstGeom prst="rect">
                <a:avLst/>
              </a:prstGeom>
            </p:spPr>
            <p:txBody>
              <a:bodyPr lIns="0" tIns="0" rIns="0" bIns="0" rtlCol="0" anchor="t">
                <a:spAutoFit/>
              </a:bodyPr>
              <a:lstStyle/>
              <a:p>
                <a:pPr algn="ctr" defTabSz="609630">
                  <a:lnSpc>
                    <a:spcPts val="1119"/>
                  </a:lnSpc>
                </a:pPr>
                <a:r>
                  <a:rPr lang="vi-VN" sz="1600" dirty="0">
                    <a:solidFill>
                      <a:srgbClr val="2D4235"/>
                    </a:solidFill>
                    <a:latin typeface="Cambria"/>
                    <a:ea typeface="Cambria"/>
                    <a:cs typeface="Cambria"/>
                    <a:sym typeface="Cambria"/>
                  </a:rPr>
                  <a:t>T</a:t>
                </a:r>
                <a:r>
                  <a:rPr lang="en-US" sz="1600" dirty="0">
                    <a:solidFill>
                      <a:srgbClr val="2D4235"/>
                    </a:solidFill>
                    <a:latin typeface="Cambria"/>
                    <a:ea typeface="Cambria"/>
                    <a:cs typeface="Cambria"/>
                    <a:sym typeface="Cambria"/>
                  </a:rPr>
                  <a:t>ừ </a:t>
                </a:r>
                <a:r>
                  <a:rPr lang="en-US" sz="1600" dirty="0" err="1">
                    <a:solidFill>
                      <a:srgbClr val="2D4235"/>
                    </a:solidFill>
                    <a:latin typeface="Cambria"/>
                    <a:ea typeface="Cambria"/>
                    <a:cs typeface="Cambria"/>
                    <a:sym typeface="Cambria"/>
                  </a:rPr>
                  <a:t>trường</a:t>
                </a:r>
                <a:endParaRPr lang="en-US" sz="1600" dirty="0">
                  <a:solidFill>
                    <a:srgbClr val="2D4235"/>
                  </a:solidFill>
                  <a:latin typeface="Cambria"/>
                  <a:ea typeface="Cambria"/>
                  <a:cs typeface="Cambria"/>
                  <a:sym typeface="Cambria"/>
                </a:endParaRPr>
              </a:p>
            </p:txBody>
          </p:sp>
          <p:sp>
            <p:nvSpPr>
              <p:cNvPr id="4" name="Freeform 4"/>
              <p:cNvSpPr/>
              <p:nvPr/>
            </p:nvSpPr>
            <p:spPr>
              <a:xfrm>
                <a:off x="4954763" y="1189361"/>
                <a:ext cx="2008593" cy="1957465"/>
              </a:xfrm>
              <a:custGeom>
                <a:avLst/>
                <a:gdLst/>
                <a:ahLst/>
                <a:cxnLst/>
                <a:rect l="l" t="t" r="r" b="b"/>
                <a:pathLst>
                  <a:path w="2008593" h="1957465">
                    <a:moveTo>
                      <a:pt x="0" y="0"/>
                    </a:moveTo>
                    <a:lnTo>
                      <a:pt x="2008593" y="0"/>
                    </a:lnTo>
                    <a:lnTo>
                      <a:pt x="2008593" y="1957465"/>
                    </a:lnTo>
                    <a:lnTo>
                      <a:pt x="0" y="195746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54" name="TextBox 54"/>
            <p:cNvSpPr txBox="1"/>
            <p:nvPr/>
          </p:nvSpPr>
          <p:spPr>
            <a:xfrm>
              <a:off x="4838709" y="2062547"/>
              <a:ext cx="2166540" cy="327012"/>
            </a:xfrm>
            <a:prstGeom prst="rect">
              <a:avLst/>
            </a:prstGeom>
          </p:spPr>
          <p:txBody>
            <a:bodyPr lIns="0" tIns="0" rIns="0" bIns="0" rtlCol="0" anchor="t">
              <a:spAutoFit/>
            </a:bodyPr>
            <a:lstStyle/>
            <a:p>
              <a:pPr algn="ctr" defTabSz="609630">
                <a:lnSpc>
                  <a:spcPts val="1749"/>
                </a:lnSpc>
              </a:pPr>
              <a:r>
                <a:rPr lang="en-US" sz="1867" dirty="0" err="1">
                  <a:solidFill>
                    <a:srgbClr val="2D4235"/>
                  </a:solidFill>
                  <a:latin typeface="Cambria"/>
                  <a:ea typeface="Cambria"/>
                  <a:cs typeface="Cambria"/>
                  <a:sym typeface="Cambria"/>
                </a:rPr>
                <a:t>Từ</a:t>
              </a:r>
              <a:r>
                <a:rPr lang="en-US" sz="1867" dirty="0">
                  <a:solidFill>
                    <a:srgbClr val="2D4235"/>
                  </a:solidFill>
                  <a:latin typeface="Cambria"/>
                  <a:ea typeface="Cambria"/>
                  <a:cs typeface="Cambria"/>
                  <a:sym typeface="Cambria"/>
                </a:rPr>
                <a:t> </a:t>
              </a:r>
              <a:r>
                <a:rPr lang="en-US" sz="1867" dirty="0" err="1">
                  <a:solidFill>
                    <a:srgbClr val="2D4235"/>
                  </a:solidFill>
                  <a:latin typeface="Cambria"/>
                  <a:ea typeface="Cambria"/>
                  <a:cs typeface="Cambria"/>
                  <a:sym typeface="Cambria"/>
                </a:rPr>
                <a:t>trường</a:t>
              </a:r>
              <a:endParaRPr lang="en-US" sz="1867" dirty="0">
                <a:solidFill>
                  <a:srgbClr val="2D4235"/>
                </a:solidFill>
                <a:latin typeface="Cambria"/>
                <a:ea typeface="Cambria"/>
                <a:cs typeface="Cambria"/>
                <a:sym typeface="Cambria"/>
              </a:endParaRPr>
            </a:p>
          </p:txBody>
        </p:sp>
      </p:grpSp>
      <p:sp>
        <p:nvSpPr>
          <p:cNvPr id="2" name="Freeform 2" descr="n252 Fb Thu Huong Pham"/>
          <p:cNvSpPr/>
          <p:nvPr/>
        </p:nvSpPr>
        <p:spPr>
          <a:xfrm rot="-5339493">
            <a:off x="5456251" y="2225201"/>
            <a:ext cx="1383748" cy="2155981"/>
          </a:xfrm>
          <a:custGeom>
            <a:avLst/>
            <a:gdLst/>
            <a:ahLst/>
            <a:cxnLst/>
            <a:rect l="l" t="t" r="r" b="b"/>
            <a:pathLst>
              <a:path w="2075622" h="3233972">
                <a:moveTo>
                  <a:pt x="0" y="0"/>
                </a:moveTo>
                <a:lnTo>
                  <a:pt x="2075622" y="0"/>
                </a:lnTo>
                <a:lnTo>
                  <a:pt x="2075622" y="3233972"/>
                </a:lnTo>
                <a:lnTo>
                  <a:pt x="0" y="32339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8" name="Freeform 48" descr="n252 Fb Thu Huong Pham"/>
          <p:cNvSpPr/>
          <p:nvPr/>
        </p:nvSpPr>
        <p:spPr>
          <a:xfrm>
            <a:off x="5379023" y="1629768"/>
            <a:ext cx="1395207" cy="899541"/>
          </a:xfrm>
          <a:custGeom>
            <a:avLst/>
            <a:gdLst/>
            <a:ahLst/>
            <a:cxnLst/>
            <a:rect l="l" t="t" r="r" b="b"/>
            <a:pathLst>
              <a:path w="2092811" h="1349312">
                <a:moveTo>
                  <a:pt x="0" y="0"/>
                </a:moveTo>
                <a:lnTo>
                  <a:pt x="2092811" y="0"/>
                </a:lnTo>
                <a:lnTo>
                  <a:pt x="2092811" y="1349313"/>
                </a:lnTo>
                <a:lnTo>
                  <a:pt x="0" y="134931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49" name="Freeform 49" descr="n252 Fb Thu Huong Pham"/>
          <p:cNvSpPr/>
          <p:nvPr/>
        </p:nvSpPr>
        <p:spPr>
          <a:xfrm>
            <a:off x="5551473" y="4115078"/>
            <a:ext cx="1349999" cy="904125"/>
          </a:xfrm>
          <a:custGeom>
            <a:avLst/>
            <a:gdLst/>
            <a:ahLst/>
            <a:cxnLst/>
            <a:rect l="l" t="t" r="r" b="b"/>
            <a:pathLst>
              <a:path w="2024998" h="1356188">
                <a:moveTo>
                  <a:pt x="0" y="0"/>
                </a:moveTo>
                <a:lnTo>
                  <a:pt x="2024997" y="0"/>
                </a:lnTo>
                <a:lnTo>
                  <a:pt x="2024997" y="1356188"/>
                </a:lnTo>
                <a:lnTo>
                  <a:pt x="0" y="1356188"/>
                </a:lnTo>
                <a:lnTo>
                  <a:pt x="0" y="0"/>
                </a:lnTo>
                <a:close/>
              </a:path>
            </a:pathLst>
          </a:custGeom>
          <a:blipFill>
            <a:blip r:embed="rId7"/>
            <a:stretch>
              <a:fillRect t="-32513" b="-16801"/>
            </a:stretch>
          </a:blipFill>
        </p:spPr>
        <p:txBody>
          <a:bodyPr/>
          <a:lstStyle/>
          <a:p>
            <a:pPr defTabSz="609630"/>
            <a:endParaRPr lang="en-US" sz="1200">
              <a:solidFill>
                <a:prstClr val="black"/>
              </a:solidFill>
              <a:latin typeface="Calibri"/>
            </a:endParaRPr>
          </a:p>
        </p:txBody>
      </p:sp>
      <p:grpSp>
        <p:nvGrpSpPr>
          <p:cNvPr id="81" name="Group 80" descr="n252 Fb Thu Huong Pham">
            <a:extLst>
              <a:ext uri="{FF2B5EF4-FFF2-40B4-BE49-F238E27FC236}">
                <a16:creationId xmlns:a16="http://schemas.microsoft.com/office/drawing/2014/main" id="{4011CC17-C8B3-BE59-C62B-81AF2E7786AF}"/>
              </a:ext>
            </a:extLst>
          </p:cNvPr>
          <p:cNvGrpSpPr/>
          <p:nvPr/>
        </p:nvGrpSpPr>
        <p:grpSpPr>
          <a:xfrm>
            <a:off x="6453337" y="4068694"/>
            <a:ext cx="4135515" cy="2229555"/>
            <a:chOff x="9732841" y="5600764"/>
            <a:chExt cx="6203272" cy="3344333"/>
          </a:xfrm>
        </p:grpSpPr>
        <p:grpSp>
          <p:nvGrpSpPr>
            <p:cNvPr id="76" name="Group 75">
              <a:extLst>
                <a:ext uri="{FF2B5EF4-FFF2-40B4-BE49-F238E27FC236}">
                  <a16:creationId xmlns:a16="http://schemas.microsoft.com/office/drawing/2014/main" id="{5F61B2BF-3B9A-55D8-F62D-C93792493761}"/>
                </a:ext>
              </a:extLst>
            </p:cNvPr>
            <p:cNvGrpSpPr/>
            <p:nvPr/>
          </p:nvGrpSpPr>
          <p:grpSpPr>
            <a:xfrm>
              <a:off x="9732841" y="5600764"/>
              <a:ext cx="6160766" cy="3335154"/>
              <a:chOff x="9686369" y="5749321"/>
              <a:chExt cx="6160766" cy="3335154"/>
            </a:xfrm>
          </p:grpSpPr>
          <p:sp>
            <p:nvSpPr>
              <p:cNvPr id="16" name="AutoShape 16"/>
              <p:cNvSpPr/>
              <p:nvPr/>
            </p:nvSpPr>
            <p:spPr>
              <a:xfrm>
                <a:off x="10773944" y="5749321"/>
                <a:ext cx="967240" cy="856468"/>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17" name="Freeform 17"/>
              <p:cNvSpPr/>
              <p:nvPr/>
            </p:nvSpPr>
            <p:spPr>
              <a:xfrm>
                <a:off x="11692650" y="6532282"/>
                <a:ext cx="2381461" cy="1065163"/>
              </a:xfrm>
              <a:custGeom>
                <a:avLst/>
                <a:gdLst/>
                <a:ahLst/>
                <a:cxnLst/>
                <a:rect l="l" t="t" r="r" b="b"/>
                <a:pathLst>
                  <a:path w="2381461" h="1065163">
                    <a:moveTo>
                      <a:pt x="0" y="0"/>
                    </a:moveTo>
                    <a:lnTo>
                      <a:pt x="2381462" y="0"/>
                    </a:lnTo>
                    <a:lnTo>
                      <a:pt x="2381462" y="1065163"/>
                    </a:lnTo>
                    <a:lnTo>
                      <a:pt x="0" y="106516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8" name="AutoShape 18"/>
              <p:cNvSpPr/>
              <p:nvPr/>
            </p:nvSpPr>
            <p:spPr>
              <a:xfrm flipH="1">
                <a:off x="11375205" y="7656774"/>
                <a:ext cx="353548" cy="462880"/>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19" name="AutoShape 19"/>
              <p:cNvSpPr/>
              <p:nvPr/>
            </p:nvSpPr>
            <p:spPr>
              <a:xfrm>
                <a:off x="12868089" y="7693326"/>
                <a:ext cx="0" cy="582455"/>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0" name="AutoShape 20"/>
              <p:cNvSpPr/>
              <p:nvPr/>
            </p:nvSpPr>
            <p:spPr>
              <a:xfrm>
                <a:off x="13808145" y="7748575"/>
                <a:ext cx="411858" cy="411858"/>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40" name="Freeform 40"/>
              <p:cNvSpPr/>
              <p:nvPr/>
            </p:nvSpPr>
            <p:spPr>
              <a:xfrm>
                <a:off x="9686369" y="8157651"/>
                <a:ext cx="1887917" cy="844414"/>
              </a:xfrm>
              <a:custGeom>
                <a:avLst/>
                <a:gdLst/>
                <a:ahLst/>
                <a:cxnLst/>
                <a:rect l="l" t="t" r="r" b="b"/>
                <a:pathLst>
                  <a:path w="1887917" h="844414">
                    <a:moveTo>
                      <a:pt x="0" y="0"/>
                    </a:moveTo>
                    <a:lnTo>
                      <a:pt x="1887917" y="0"/>
                    </a:lnTo>
                    <a:lnTo>
                      <a:pt x="1887917" y="844414"/>
                    </a:lnTo>
                    <a:lnTo>
                      <a:pt x="0" y="84441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11794382" y="8217436"/>
                <a:ext cx="1630874" cy="732411"/>
              </a:xfrm>
              <a:custGeom>
                <a:avLst/>
                <a:gdLst/>
                <a:ahLst/>
                <a:cxnLst/>
                <a:rect l="l" t="t" r="r" b="b"/>
                <a:pathLst>
                  <a:path w="1630874" h="732411">
                    <a:moveTo>
                      <a:pt x="0" y="0"/>
                    </a:moveTo>
                    <a:lnTo>
                      <a:pt x="1630874" y="0"/>
                    </a:lnTo>
                    <a:lnTo>
                      <a:pt x="1630874" y="732411"/>
                    </a:lnTo>
                    <a:lnTo>
                      <a:pt x="0" y="73241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13863144" y="8191741"/>
                <a:ext cx="1983991" cy="892734"/>
              </a:xfrm>
              <a:custGeom>
                <a:avLst/>
                <a:gdLst/>
                <a:ahLst/>
                <a:cxnLst/>
                <a:rect l="l" t="t" r="r" b="b"/>
                <a:pathLst>
                  <a:path w="1836873" h="824923">
                    <a:moveTo>
                      <a:pt x="0" y="0"/>
                    </a:moveTo>
                    <a:lnTo>
                      <a:pt x="1836873" y="0"/>
                    </a:lnTo>
                    <a:lnTo>
                      <a:pt x="1836873" y="824923"/>
                    </a:lnTo>
                    <a:lnTo>
                      <a:pt x="0" y="82492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57" name="TextBox 57"/>
              <p:cNvSpPr txBox="1"/>
              <p:nvPr/>
            </p:nvSpPr>
            <p:spPr>
              <a:xfrm>
                <a:off x="11816605" y="6761682"/>
                <a:ext cx="2166540" cy="654026"/>
              </a:xfrm>
              <a:prstGeom prst="rect">
                <a:avLst/>
              </a:prstGeom>
            </p:spPr>
            <p:txBody>
              <a:bodyPr lIns="0" tIns="0" rIns="0" bIns="0" rtlCol="0" anchor="t">
                <a:spAutoFit/>
              </a:bodyPr>
              <a:lstStyle/>
              <a:p>
                <a:pPr algn="ctr" defTabSz="609630">
                  <a:lnSpc>
                    <a:spcPts val="1749"/>
                  </a:lnSpc>
                </a:pPr>
                <a:r>
                  <a:rPr lang="en-US" sz="1867" dirty="0" err="1">
                    <a:solidFill>
                      <a:srgbClr val="2D4235"/>
                    </a:solidFill>
                    <a:latin typeface="Cambria"/>
                    <a:ea typeface="Cambria"/>
                    <a:cs typeface="Cambria"/>
                    <a:sym typeface="Cambria"/>
                  </a:rPr>
                  <a:t>Máy</a:t>
                </a:r>
                <a:r>
                  <a:rPr lang="en-US" sz="1867" dirty="0">
                    <a:solidFill>
                      <a:srgbClr val="2D4235"/>
                    </a:solidFill>
                    <a:latin typeface="Cambria"/>
                    <a:ea typeface="Cambria"/>
                    <a:cs typeface="Cambria"/>
                    <a:sym typeface="Cambria"/>
                  </a:rPr>
                  <a:t> </a:t>
                </a:r>
                <a:r>
                  <a:rPr lang="en-US" sz="1867" dirty="0" err="1">
                    <a:solidFill>
                      <a:srgbClr val="2D4235"/>
                    </a:solidFill>
                    <a:latin typeface="Cambria"/>
                    <a:ea typeface="Cambria"/>
                    <a:cs typeface="Cambria"/>
                    <a:sym typeface="Cambria"/>
                  </a:rPr>
                  <a:t>phát</a:t>
                </a:r>
                <a:r>
                  <a:rPr lang="en-US" sz="1867" dirty="0">
                    <a:solidFill>
                      <a:srgbClr val="2D4235"/>
                    </a:solidFill>
                    <a:latin typeface="Cambria"/>
                    <a:ea typeface="Cambria"/>
                    <a:cs typeface="Cambria"/>
                    <a:sym typeface="Cambria"/>
                  </a:rPr>
                  <a:t> </a:t>
                </a:r>
                <a:r>
                  <a:rPr lang="en-US" sz="1867" dirty="0" err="1">
                    <a:solidFill>
                      <a:srgbClr val="2D4235"/>
                    </a:solidFill>
                    <a:latin typeface="Cambria"/>
                    <a:ea typeface="Cambria"/>
                    <a:cs typeface="Cambria"/>
                    <a:sym typeface="Cambria"/>
                  </a:rPr>
                  <a:t>điện</a:t>
                </a:r>
                <a:r>
                  <a:rPr lang="en-US" sz="1867" dirty="0">
                    <a:solidFill>
                      <a:srgbClr val="2D4235"/>
                    </a:solidFill>
                    <a:latin typeface="Cambria"/>
                    <a:ea typeface="Cambria"/>
                    <a:cs typeface="Cambria"/>
                    <a:sym typeface="Cambria"/>
                  </a:rPr>
                  <a:t> </a:t>
                </a:r>
                <a:r>
                  <a:rPr lang="en-US" sz="1867" dirty="0" err="1">
                    <a:solidFill>
                      <a:srgbClr val="2D4235"/>
                    </a:solidFill>
                    <a:latin typeface="Cambria"/>
                    <a:ea typeface="Cambria"/>
                    <a:cs typeface="Cambria"/>
                    <a:sym typeface="Cambria"/>
                  </a:rPr>
                  <a:t>xoay</a:t>
                </a:r>
                <a:r>
                  <a:rPr lang="en-US" sz="1867" dirty="0">
                    <a:solidFill>
                      <a:srgbClr val="2D4235"/>
                    </a:solidFill>
                    <a:latin typeface="Cambria"/>
                    <a:ea typeface="Cambria"/>
                    <a:cs typeface="Cambria"/>
                    <a:sym typeface="Cambria"/>
                  </a:rPr>
                  <a:t> chi</a:t>
                </a:r>
                <a:r>
                  <a:rPr lang="en-US" sz="1666" dirty="0">
                    <a:solidFill>
                      <a:srgbClr val="2D4235"/>
                    </a:solidFill>
                    <a:latin typeface="Cambria"/>
                    <a:ea typeface="Cambria"/>
                    <a:cs typeface="Cambria"/>
                    <a:sym typeface="Cambria"/>
                  </a:rPr>
                  <a:t>.</a:t>
                </a:r>
              </a:p>
            </p:txBody>
          </p:sp>
          <p:sp>
            <p:nvSpPr>
              <p:cNvPr id="65" name="TextBox 65"/>
              <p:cNvSpPr txBox="1"/>
              <p:nvPr/>
            </p:nvSpPr>
            <p:spPr>
              <a:xfrm>
                <a:off x="9834469" y="8369145"/>
                <a:ext cx="1715264" cy="428579"/>
              </a:xfrm>
              <a:prstGeom prst="rect">
                <a:avLst/>
              </a:prstGeom>
            </p:spPr>
            <p:txBody>
              <a:bodyPr wrap="square" lIns="0" tIns="0" rIns="0" bIns="0" rtlCol="0" anchor="t">
                <a:spAutoFit/>
              </a:bodyPr>
              <a:lstStyle/>
              <a:p>
                <a:pPr algn="ctr" defTabSz="609630">
                  <a:lnSpc>
                    <a:spcPts val="1119"/>
                  </a:lnSpc>
                </a:pPr>
                <a:r>
                  <a:rPr lang="en-US" sz="1333" dirty="0" err="1">
                    <a:solidFill>
                      <a:srgbClr val="2D4235"/>
                    </a:solidFill>
                    <a:latin typeface="Cambria"/>
                    <a:ea typeface="Cambria"/>
                    <a:cs typeface="Cambria"/>
                    <a:sym typeface="Cambria"/>
                  </a:rPr>
                  <a:t>Dòng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điện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xoay</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chiều</a:t>
                </a:r>
                <a:endParaRPr lang="en-US" sz="1333" dirty="0">
                  <a:solidFill>
                    <a:srgbClr val="2D4235"/>
                  </a:solidFill>
                  <a:latin typeface="Cambria"/>
                  <a:ea typeface="Cambria"/>
                  <a:cs typeface="Cambria"/>
                  <a:sym typeface="Cambria"/>
                </a:endParaRPr>
              </a:p>
            </p:txBody>
          </p:sp>
          <p:sp>
            <p:nvSpPr>
              <p:cNvPr id="66" name="TextBox 66"/>
              <p:cNvSpPr txBox="1"/>
              <p:nvPr/>
            </p:nvSpPr>
            <p:spPr>
              <a:xfrm>
                <a:off x="11845630" y="8358921"/>
                <a:ext cx="1537658" cy="428579"/>
              </a:xfrm>
              <a:prstGeom prst="rect">
                <a:avLst/>
              </a:prstGeom>
            </p:spPr>
            <p:txBody>
              <a:bodyPr wrap="square" lIns="0" tIns="0" rIns="0" bIns="0" rtlCol="0" anchor="t">
                <a:spAutoFit/>
              </a:bodyPr>
              <a:lstStyle/>
              <a:p>
                <a:pPr algn="ctr" defTabSz="609630">
                  <a:lnSpc>
                    <a:spcPts val="1119"/>
                  </a:lnSpc>
                </a:pPr>
                <a:r>
                  <a:rPr lang="en-US" sz="1333" dirty="0" err="1">
                    <a:solidFill>
                      <a:srgbClr val="2D4235"/>
                    </a:solidFill>
                    <a:latin typeface="Cambria"/>
                    <a:ea typeface="Cambria"/>
                    <a:cs typeface="Cambria"/>
                    <a:sym typeface="Cambria"/>
                  </a:rPr>
                  <a:t>Máy</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phát</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điện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xoay</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chiều</a:t>
                </a:r>
                <a:endParaRPr lang="en-US" sz="1333" dirty="0">
                  <a:solidFill>
                    <a:srgbClr val="2D4235"/>
                  </a:solidFill>
                  <a:latin typeface="Cambria"/>
                  <a:ea typeface="Cambria"/>
                  <a:cs typeface="Cambria"/>
                  <a:sym typeface="Cambria"/>
                </a:endParaRPr>
              </a:p>
            </p:txBody>
          </p:sp>
        </p:grpSp>
        <p:sp>
          <p:nvSpPr>
            <p:cNvPr id="51" name="TextBox 51"/>
            <p:cNvSpPr txBox="1"/>
            <p:nvPr/>
          </p:nvSpPr>
          <p:spPr>
            <a:xfrm>
              <a:off x="13909617" y="8093325"/>
              <a:ext cx="2026496" cy="851772"/>
            </a:xfrm>
            <a:prstGeom prst="rect">
              <a:avLst/>
            </a:prstGeom>
          </p:spPr>
          <p:txBody>
            <a:bodyPr wrap="square" lIns="0" tIns="0" rIns="0" bIns="0" rtlCol="0" anchor="t">
              <a:spAutoFit/>
            </a:bodyPr>
            <a:lstStyle/>
            <a:p>
              <a:pPr algn="ctr" defTabSz="609630">
                <a:lnSpc>
                  <a:spcPts val="1119"/>
                </a:lnSpc>
              </a:pPr>
              <a:r>
                <a:rPr lang="en-US" sz="1333" dirty="0" err="1">
                  <a:solidFill>
                    <a:srgbClr val="2D4235"/>
                  </a:solidFill>
                  <a:latin typeface="Cambria"/>
                  <a:ea typeface="Cambria"/>
                  <a:cs typeface="Cambria"/>
                  <a:sym typeface="Cambria"/>
                </a:rPr>
                <a:t>Ứng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dụng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và</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quy</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tắc</a:t>
              </a:r>
              <a:r>
                <a:rPr lang="en-US" sz="1333" dirty="0">
                  <a:solidFill>
                    <a:srgbClr val="2D4235"/>
                  </a:solidFill>
                  <a:latin typeface="Cambria"/>
                  <a:ea typeface="Cambria"/>
                  <a:cs typeface="Cambria"/>
                  <a:sym typeface="Cambria"/>
                </a:rPr>
                <a:t> an </a:t>
              </a:r>
              <a:r>
                <a:rPr lang="en-US" sz="1333" dirty="0" err="1">
                  <a:solidFill>
                    <a:srgbClr val="2D4235"/>
                  </a:solidFill>
                  <a:latin typeface="Cambria"/>
                  <a:ea typeface="Cambria"/>
                  <a:cs typeface="Cambria"/>
                  <a:sym typeface="Cambria"/>
                </a:rPr>
                <a:t>toàn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khi</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sử</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dụng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dòng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điện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xoay</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chiều</a:t>
              </a:r>
              <a:r>
                <a:rPr lang="en-US" sz="1066" dirty="0">
                  <a:solidFill>
                    <a:srgbClr val="2D4235"/>
                  </a:solidFill>
                  <a:latin typeface="Cambria"/>
                  <a:ea typeface="Cambria"/>
                  <a:cs typeface="Cambria"/>
                  <a:sym typeface="Cambria"/>
                </a:rPr>
                <a:t>.</a:t>
              </a:r>
            </a:p>
          </p:txBody>
        </p:sp>
      </p:grpSp>
      <p:sp>
        <p:nvSpPr>
          <p:cNvPr id="52" name="TextBox 52" descr="n252 Fb Thu Huong Pham"/>
          <p:cNvSpPr txBox="1"/>
          <p:nvPr/>
        </p:nvSpPr>
        <p:spPr>
          <a:xfrm>
            <a:off x="4968482" y="2843691"/>
            <a:ext cx="2217519" cy="1000274"/>
          </a:xfrm>
          <a:prstGeom prst="rect">
            <a:avLst/>
          </a:prstGeom>
        </p:spPr>
        <p:txBody>
          <a:bodyPr lIns="0" tIns="0" rIns="0" bIns="0" rtlCol="0" anchor="t">
            <a:spAutoFit/>
          </a:bodyPr>
          <a:lstStyle/>
          <a:p>
            <a:pPr algn="ctr" defTabSz="609630">
              <a:lnSpc>
                <a:spcPts val="3850"/>
              </a:lnSpc>
            </a:pPr>
            <a:r>
              <a:rPr lang="en-US" sz="3666" b="1" dirty="0">
                <a:solidFill>
                  <a:srgbClr val="FFFFFF"/>
                </a:solidFill>
                <a:latin typeface="Cambria Bold"/>
                <a:ea typeface="Cambria Bold"/>
                <a:cs typeface="Cambria Bold"/>
                <a:sym typeface="Cambria Bold"/>
              </a:rPr>
              <a:t>TỪ TRƯỜNG</a:t>
            </a:r>
          </a:p>
        </p:txBody>
      </p:sp>
      <p:grpSp>
        <p:nvGrpSpPr>
          <p:cNvPr id="82" name="Group 81" descr="n252 Fb Thu Huong Pham">
            <a:extLst>
              <a:ext uri="{FF2B5EF4-FFF2-40B4-BE49-F238E27FC236}">
                <a16:creationId xmlns:a16="http://schemas.microsoft.com/office/drawing/2014/main" id="{9F517D2F-6768-EE00-B6FA-33E6994824BC}"/>
              </a:ext>
            </a:extLst>
          </p:cNvPr>
          <p:cNvGrpSpPr/>
          <p:nvPr/>
        </p:nvGrpSpPr>
        <p:grpSpPr>
          <a:xfrm>
            <a:off x="7301704" y="2724837"/>
            <a:ext cx="4447252" cy="1799414"/>
            <a:chOff x="976028" y="6780490"/>
            <a:chExt cx="6670878" cy="2699121"/>
          </a:xfrm>
        </p:grpSpPr>
        <p:sp>
          <p:nvSpPr>
            <p:cNvPr id="15" name="Freeform 15"/>
            <p:cNvSpPr/>
            <p:nvPr/>
          </p:nvSpPr>
          <p:spPr>
            <a:xfrm>
              <a:off x="4896365" y="6780490"/>
              <a:ext cx="2570067" cy="943915"/>
            </a:xfrm>
            <a:custGeom>
              <a:avLst/>
              <a:gdLst/>
              <a:ahLst/>
              <a:cxnLst/>
              <a:rect l="l" t="t" r="r" b="b"/>
              <a:pathLst>
                <a:path w="2570067" h="943915">
                  <a:moveTo>
                    <a:pt x="0" y="0"/>
                  </a:moveTo>
                  <a:lnTo>
                    <a:pt x="2570066" y="0"/>
                  </a:lnTo>
                  <a:lnTo>
                    <a:pt x="2570066" y="943915"/>
                  </a:lnTo>
                  <a:lnTo>
                    <a:pt x="0" y="94391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defTabSz="609630"/>
              <a:endParaRPr lang="en-US" sz="1200" dirty="0">
                <a:solidFill>
                  <a:prstClr val="black"/>
                </a:solidFill>
                <a:latin typeface="Calibri"/>
              </a:endParaRPr>
            </a:p>
          </p:txBody>
        </p:sp>
        <p:sp>
          <p:nvSpPr>
            <p:cNvPr id="27" name="Freeform 27"/>
            <p:cNvSpPr/>
            <p:nvPr/>
          </p:nvSpPr>
          <p:spPr>
            <a:xfrm>
              <a:off x="5076839" y="8535696"/>
              <a:ext cx="2570067" cy="943915"/>
            </a:xfrm>
            <a:custGeom>
              <a:avLst/>
              <a:gdLst/>
              <a:ahLst/>
              <a:cxnLst/>
              <a:rect l="l" t="t" r="r" b="b"/>
              <a:pathLst>
                <a:path w="2570067" h="943915">
                  <a:moveTo>
                    <a:pt x="0" y="0"/>
                  </a:moveTo>
                  <a:lnTo>
                    <a:pt x="2570066" y="0"/>
                  </a:lnTo>
                  <a:lnTo>
                    <a:pt x="2570066" y="943915"/>
                  </a:lnTo>
                  <a:lnTo>
                    <a:pt x="0" y="94391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77" name="Group 76">
              <a:extLst>
                <a:ext uri="{FF2B5EF4-FFF2-40B4-BE49-F238E27FC236}">
                  <a16:creationId xmlns:a16="http://schemas.microsoft.com/office/drawing/2014/main" id="{AFF82FF6-0FF9-828A-6C11-887FBF27592B}"/>
                </a:ext>
              </a:extLst>
            </p:cNvPr>
            <p:cNvGrpSpPr/>
            <p:nvPr/>
          </p:nvGrpSpPr>
          <p:grpSpPr>
            <a:xfrm>
              <a:off x="976028" y="6877907"/>
              <a:ext cx="6490405" cy="2241733"/>
              <a:chOff x="976028" y="6877907"/>
              <a:chExt cx="6490405" cy="2241733"/>
            </a:xfrm>
          </p:grpSpPr>
          <p:sp>
            <p:nvSpPr>
              <p:cNvPr id="7" name="AutoShape 7"/>
              <p:cNvSpPr/>
              <p:nvPr/>
            </p:nvSpPr>
            <p:spPr>
              <a:xfrm>
                <a:off x="976028" y="7900671"/>
                <a:ext cx="810562" cy="92755"/>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8" name="Freeform 8"/>
              <p:cNvSpPr/>
              <p:nvPr/>
            </p:nvSpPr>
            <p:spPr>
              <a:xfrm>
                <a:off x="1735380" y="6877907"/>
                <a:ext cx="1996544" cy="1945723"/>
              </a:xfrm>
              <a:custGeom>
                <a:avLst/>
                <a:gdLst/>
                <a:ahLst/>
                <a:cxnLst/>
                <a:rect l="l" t="t" r="r" b="b"/>
                <a:pathLst>
                  <a:path w="1996544" h="1945723">
                    <a:moveTo>
                      <a:pt x="0" y="0"/>
                    </a:moveTo>
                    <a:lnTo>
                      <a:pt x="1996545" y="0"/>
                    </a:lnTo>
                    <a:lnTo>
                      <a:pt x="1996545" y="1945723"/>
                    </a:lnTo>
                    <a:lnTo>
                      <a:pt x="0" y="194572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43" name="TextBox 43"/>
              <p:cNvSpPr txBox="1"/>
              <p:nvPr/>
            </p:nvSpPr>
            <p:spPr>
              <a:xfrm>
                <a:off x="1838198" y="7084220"/>
                <a:ext cx="1825751" cy="1635063"/>
              </a:xfrm>
              <a:prstGeom prst="rect">
                <a:avLst/>
              </a:prstGeom>
            </p:spPr>
            <p:txBody>
              <a:bodyPr wrap="square" lIns="0" tIns="0" rIns="0" bIns="0" rtlCol="0" anchor="t">
                <a:spAutoFit/>
              </a:bodyPr>
              <a:lstStyle/>
              <a:p>
                <a:pPr algn="ctr" defTabSz="609630">
                  <a:lnSpc>
                    <a:spcPts val="1749"/>
                  </a:lnSpc>
                </a:pPr>
                <a:r>
                  <a:rPr lang="en-US" sz="1666" spc="16" dirty="0">
                    <a:solidFill>
                      <a:srgbClr val="2D4235"/>
                    </a:solidFill>
                    <a:latin typeface="Cambria"/>
                    <a:ea typeface="Cambria"/>
                    <a:cs typeface="Cambria"/>
                    <a:sym typeface="Cambria"/>
                  </a:rPr>
                  <a:t>5. </a:t>
                </a:r>
                <a:r>
                  <a:rPr lang="en-US" sz="1666" spc="16" dirty="0" err="1">
                    <a:solidFill>
                      <a:srgbClr val="2D4235"/>
                    </a:solidFill>
                    <a:latin typeface="Cambria"/>
                    <a:ea typeface="Cambria"/>
                    <a:cs typeface="Cambria"/>
                    <a:sym typeface="Cambria"/>
                  </a:rPr>
                  <a:t>Ứng</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dụng</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hiện</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tượng</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cảm</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ứng</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điện</a:t>
                </a:r>
                <a:r>
                  <a:rPr lang="en-US" sz="1666" spc="16" dirty="0">
                    <a:solidFill>
                      <a:srgbClr val="2D4235"/>
                    </a:solidFill>
                    <a:latin typeface="Cambria"/>
                    <a:ea typeface="Cambria"/>
                    <a:cs typeface="Cambria"/>
                    <a:sym typeface="Cambria"/>
                  </a:rPr>
                  <a:t> </a:t>
                </a:r>
                <a:r>
                  <a:rPr lang="en-US" sz="1666" spc="16" dirty="0" err="1">
                    <a:solidFill>
                      <a:srgbClr val="2D4235"/>
                    </a:solidFill>
                    <a:latin typeface="Cambria"/>
                    <a:ea typeface="Cambria"/>
                    <a:cs typeface="Cambria"/>
                    <a:sym typeface="Cambria"/>
                  </a:rPr>
                  <a:t>từ</a:t>
                </a:r>
                <a:r>
                  <a:rPr lang="en-US" sz="1666" spc="16" dirty="0">
                    <a:solidFill>
                      <a:srgbClr val="2D4235"/>
                    </a:solidFill>
                    <a:latin typeface="Cambria"/>
                    <a:ea typeface="Cambria"/>
                    <a:cs typeface="Cambria"/>
                    <a:sym typeface="Cambria"/>
                  </a:rPr>
                  <a:t>.</a:t>
                </a:r>
              </a:p>
              <a:p>
                <a:pPr algn="ctr" defTabSz="609630">
                  <a:lnSpc>
                    <a:spcPts val="1749"/>
                  </a:lnSpc>
                </a:pPr>
                <a:endParaRPr lang="en-US" sz="1666" spc="16" dirty="0">
                  <a:solidFill>
                    <a:srgbClr val="2D4235"/>
                  </a:solidFill>
                  <a:latin typeface="Cambria"/>
                  <a:ea typeface="Cambria"/>
                  <a:cs typeface="Cambria"/>
                  <a:sym typeface="Cambria"/>
                </a:endParaRPr>
              </a:p>
            </p:txBody>
          </p:sp>
          <p:sp>
            <p:nvSpPr>
              <p:cNvPr id="45" name="AutoShape 45"/>
              <p:cNvSpPr/>
              <p:nvPr/>
            </p:nvSpPr>
            <p:spPr>
              <a:xfrm>
                <a:off x="3956248" y="8204884"/>
                <a:ext cx="1035705" cy="718885"/>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47" name="AutoShape 47"/>
              <p:cNvSpPr/>
              <p:nvPr/>
            </p:nvSpPr>
            <p:spPr>
              <a:xfrm flipV="1">
                <a:off x="3956249" y="7484047"/>
                <a:ext cx="988066" cy="567111"/>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58" name="TextBox 58"/>
              <p:cNvSpPr txBox="1"/>
              <p:nvPr/>
            </p:nvSpPr>
            <p:spPr>
              <a:xfrm>
                <a:off x="5032306" y="7181486"/>
                <a:ext cx="2166540" cy="228717"/>
              </a:xfrm>
              <a:prstGeom prst="rect">
                <a:avLst/>
              </a:prstGeom>
            </p:spPr>
            <p:txBody>
              <a:bodyPr lIns="0" tIns="0" rIns="0" bIns="0" rtlCol="0" anchor="t">
                <a:spAutoFit/>
              </a:bodyPr>
              <a:lstStyle/>
              <a:p>
                <a:pPr algn="ctr" defTabSz="609630">
                  <a:lnSpc>
                    <a:spcPts val="1119"/>
                  </a:lnSpc>
                </a:pPr>
                <a:r>
                  <a:rPr lang="en-US" sz="1600" dirty="0" err="1">
                    <a:solidFill>
                      <a:srgbClr val="2D4235"/>
                    </a:solidFill>
                    <a:latin typeface="Cambria"/>
                    <a:ea typeface="Cambria"/>
                    <a:cs typeface="Cambria"/>
                    <a:sym typeface="Cambria"/>
                  </a:rPr>
                  <a:t>Máy</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biến</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áp</a:t>
                </a:r>
                <a:endParaRPr lang="en-US" sz="1600" dirty="0">
                  <a:solidFill>
                    <a:srgbClr val="2D4235"/>
                  </a:solidFill>
                  <a:latin typeface="Cambria"/>
                  <a:ea typeface="Cambria"/>
                  <a:cs typeface="Cambria"/>
                  <a:sym typeface="Cambria"/>
                </a:endParaRPr>
              </a:p>
            </p:txBody>
          </p:sp>
          <p:sp>
            <p:nvSpPr>
              <p:cNvPr id="59" name="TextBox 59"/>
              <p:cNvSpPr txBox="1"/>
              <p:nvPr/>
            </p:nvSpPr>
            <p:spPr>
              <a:xfrm>
                <a:off x="5108962" y="8890923"/>
                <a:ext cx="2357471" cy="228717"/>
              </a:xfrm>
              <a:prstGeom prst="rect">
                <a:avLst/>
              </a:prstGeom>
            </p:spPr>
            <p:txBody>
              <a:bodyPr wrap="square" lIns="0" tIns="0" rIns="0" bIns="0" rtlCol="0" anchor="t">
                <a:spAutoFit/>
              </a:bodyPr>
              <a:lstStyle/>
              <a:p>
                <a:pPr algn="ctr" defTabSz="609630">
                  <a:lnSpc>
                    <a:spcPts val="1119"/>
                  </a:lnSpc>
                </a:pPr>
                <a:r>
                  <a:rPr lang="en-US" sz="1600" dirty="0" err="1">
                    <a:solidFill>
                      <a:srgbClr val="2D4235"/>
                    </a:solidFill>
                    <a:latin typeface="Cambria"/>
                    <a:ea typeface="Cambria"/>
                    <a:cs typeface="Cambria"/>
                    <a:sym typeface="Cambria"/>
                  </a:rPr>
                  <a:t>Đàn</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ghita</a:t>
                </a:r>
                <a:r>
                  <a:rPr lang="en-US" sz="1600" dirty="0">
                    <a:solidFill>
                      <a:srgbClr val="2D4235"/>
                    </a:solidFill>
                    <a:latin typeface="Cambria"/>
                    <a:ea typeface="Cambria"/>
                    <a:cs typeface="Cambria"/>
                    <a:sym typeface="Cambria"/>
                  </a:rPr>
                  <a:t> </a:t>
                </a:r>
                <a:r>
                  <a:rPr lang="en-US" sz="1600" dirty="0" err="1">
                    <a:solidFill>
                      <a:srgbClr val="2D4235"/>
                    </a:solidFill>
                    <a:latin typeface="Cambria"/>
                    <a:ea typeface="Cambria"/>
                    <a:cs typeface="Cambria"/>
                    <a:sym typeface="Cambria"/>
                  </a:rPr>
                  <a:t>điện</a:t>
                </a:r>
                <a:endParaRPr lang="en-US" sz="1600" dirty="0">
                  <a:solidFill>
                    <a:srgbClr val="2D4235"/>
                  </a:solidFill>
                  <a:latin typeface="Cambria"/>
                  <a:ea typeface="Cambria"/>
                  <a:cs typeface="Cambria"/>
                  <a:sym typeface="Cambria"/>
                </a:endParaRPr>
              </a:p>
            </p:txBody>
          </p:sp>
        </p:grpSp>
      </p:grpSp>
      <p:grpSp>
        <p:nvGrpSpPr>
          <p:cNvPr id="72" name="Group 71" descr="n252 Fb Thu Huong Pham">
            <a:extLst>
              <a:ext uri="{FF2B5EF4-FFF2-40B4-BE49-F238E27FC236}">
                <a16:creationId xmlns:a16="http://schemas.microsoft.com/office/drawing/2014/main" id="{16A53B59-226D-B478-79CE-E849182C4C23}"/>
              </a:ext>
            </a:extLst>
          </p:cNvPr>
          <p:cNvGrpSpPr/>
          <p:nvPr/>
        </p:nvGrpSpPr>
        <p:grpSpPr>
          <a:xfrm>
            <a:off x="46753" y="2098956"/>
            <a:ext cx="5011371" cy="2208049"/>
            <a:chOff x="7283698" y="901826"/>
            <a:chExt cx="8174291" cy="3312074"/>
          </a:xfrm>
        </p:grpSpPr>
        <p:sp>
          <p:nvSpPr>
            <p:cNvPr id="10" name="Freeform 10"/>
            <p:cNvSpPr/>
            <p:nvPr/>
          </p:nvSpPr>
          <p:spPr>
            <a:xfrm>
              <a:off x="10750863" y="1824153"/>
              <a:ext cx="3700799" cy="1359203"/>
            </a:xfrm>
            <a:custGeom>
              <a:avLst/>
              <a:gdLst/>
              <a:ahLst/>
              <a:cxnLst/>
              <a:rect l="l" t="t" r="r" b="b"/>
              <a:pathLst>
                <a:path w="3700799" h="1359203">
                  <a:moveTo>
                    <a:pt x="0" y="0"/>
                  </a:moveTo>
                  <a:lnTo>
                    <a:pt x="3700799" y="0"/>
                  </a:lnTo>
                  <a:lnTo>
                    <a:pt x="3700799" y="1359202"/>
                  </a:lnTo>
                  <a:lnTo>
                    <a:pt x="0" y="135920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1" name="AutoShape 11"/>
            <p:cNvSpPr/>
            <p:nvPr/>
          </p:nvSpPr>
          <p:spPr>
            <a:xfrm flipH="1" flipV="1">
              <a:off x="14349028" y="2423046"/>
              <a:ext cx="1108961" cy="69732"/>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8" name="Freeform 28"/>
            <p:cNvSpPr/>
            <p:nvPr/>
          </p:nvSpPr>
          <p:spPr>
            <a:xfrm>
              <a:off x="8370309" y="901826"/>
              <a:ext cx="2570067" cy="943915"/>
            </a:xfrm>
            <a:custGeom>
              <a:avLst/>
              <a:gdLst/>
              <a:ahLst/>
              <a:cxnLst/>
              <a:rect l="l" t="t" r="r" b="b"/>
              <a:pathLst>
                <a:path w="2570067" h="943915">
                  <a:moveTo>
                    <a:pt x="0" y="0"/>
                  </a:moveTo>
                  <a:lnTo>
                    <a:pt x="2570067" y="0"/>
                  </a:lnTo>
                  <a:lnTo>
                    <a:pt x="2570067" y="943915"/>
                  </a:lnTo>
                  <a:lnTo>
                    <a:pt x="0" y="943915"/>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7283698" y="2141654"/>
              <a:ext cx="2570067" cy="943915"/>
            </a:xfrm>
            <a:custGeom>
              <a:avLst/>
              <a:gdLst/>
              <a:ahLst/>
              <a:cxnLst/>
              <a:rect l="l" t="t" r="r" b="b"/>
              <a:pathLst>
                <a:path w="2570067" h="943915">
                  <a:moveTo>
                    <a:pt x="0" y="0"/>
                  </a:moveTo>
                  <a:lnTo>
                    <a:pt x="2570066" y="0"/>
                  </a:lnTo>
                  <a:lnTo>
                    <a:pt x="2570066" y="943915"/>
                  </a:lnTo>
                  <a:lnTo>
                    <a:pt x="0" y="943915"/>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0" name="AutoShape 30"/>
            <p:cNvSpPr/>
            <p:nvPr/>
          </p:nvSpPr>
          <p:spPr>
            <a:xfrm flipH="1">
              <a:off x="9845166" y="2629838"/>
              <a:ext cx="788690" cy="0"/>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1" name="AutoShape 31"/>
            <p:cNvSpPr/>
            <p:nvPr/>
          </p:nvSpPr>
          <p:spPr>
            <a:xfrm flipH="1" flipV="1">
              <a:off x="10467967" y="1757083"/>
              <a:ext cx="481823" cy="451647"/>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2" name="Freeform 32"/>
            <p:cNvSpPr/>
            <p:nvPr/>
          </p:nvSpPr>
          <p:spPr>
            <a:xfrm>
              <a:off x="7631539" y="3269985"/>
              <a:ext cx="2570067" cy="943915"/>
            </a:xfrm>
            <a:custGeom>
              <a:avLst/>
              <a:gdLst/>
              <a:ahLst/>
              <a:cxnLst/>
              <a:rect l="l" t="t" r="r" b="b"/>
              <a:pathLst>
                <a:path w="2570067" h="943915">
                  <a:moveTo>
                    <a:pt x="0" y="0"/>
                  </a:moveTo>
                  <a:lnTo>
                    <a:pt x="2570066" y="0"/>
                  </a:lnTo>
                  <a:lnTo>
                    <a:pt x="2570066" y="943916"/>
                  </a:lnTo>
                  <a:lnTo>
                    <a:pt x="0" y="943916"/>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AutoShape 35"/>
            <p:cNvSpPr/>
            <p:nvPr/>
          </p:nvSpPr>
          <p:spPr>
            <a:xfrm flipH="1">
              <a:off x="10384692" y="3059448"/>
              <a:ext cx="383736" cy="666837"/>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55" name="TextBox 55"/>
            <p:cNvSpPr txBox="1"/>
            <p:nvPr/>
          </p:nvSpPr>
          <p:spPr>
            <a:xfrm>
              <a:off x="10949791" y="2062547"/>
              <a:ext cx="3406621" cy="923330"/>
            </a:xfrm>
            <a:prstGeom prst="rect">
              <a:avLst/>
            </a:prstGeom>
          </p:spPr>
          <p:txBody>
            <a:bodyPr lIns="0" tIns="0" rIns="0" bIns="0" rtlCol="0" anchor="t">
              <a:spAutoFit/>
            </a:bodyPr>
            <a:lstStyle/>
            <a:p>
              <a:pPr algn="ctr" defTabSz="609630">
                <a:lnSpc>
                  <a:spcPts val="1610"/>
                </a:lnSpc>
              </a:pPr>
              <a:r>
                <a:rPr lang="en-US" sz="1533" dirty="0" err="1">
                  <a:solidFill>
                    <a:srgbClr val="2D4235"/>
                  </a:solidFill>
                  <a:latin typeface="Cambria"/>
                  <a:ea typeface="Cambria"/>
                  <a:cs typeface="Cambria"/>
                  <a:sym typeface="Cambria"/>
                </a:rPr>
                <a:t>Lực</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từ</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tác</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dụng</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lên</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dây</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dẫn</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mang</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dòng</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điện</a:t>
              </a:r>
              <a:r>
                <a:rPr lang="en-US" sz="1533" dirty="0">
                  <a:solidFill>
                    <a:srgbClr val="2D4235"/>
                  </a:solidFill>
                  <a:latin typeface="Cambria"/>
                  <a:ea typeface="Cambria"/>
                  <a:cs typeface="Cambria"/>
                  <a:sym typeface="Cambria"/>
                </a:rPr>
                <a:t> &amp; </a:t>
              </a:r>
              <a:r>
                <a:rPr lang="en-US" sz="1533" dirty="0" err="1">
                  <a:solidFill>
                    <a:srgbClr val="2D4235"/>
                  </a:solidFill>
                  <a:latin typeface="Cambria"/>
                  <a:ea typeface="Cambria"/>
                  <a:cs typeface="Cambria"/>
                  <a:sym typeface="Cambria"/>
                </a:rPr>
                <a:t>cảm</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ứng</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điện</a:t>
              </a:r>
              <a:r>
                <a:rPr lang="en-US" sz="1533" dirty="0">
                  <a:solidFill>
                    <a:srgbClr val="2D4235"/>
                  </a:solidFill>
                  <a:latin typeface="Cambria"/>
                  <a:ea typeface="Cambria"/>
                  <a:cs typeface="Cambria"/>
                  <a:sym typeface="Cambria"/>
                </a:rPr>
                <a:t> </a:t>
              </a:r>
              <a:r>
                <a:rPr lang="en-US" sz="1533" dirty="0" err="1">
                  <a:solidFill>
                    <a:srgbClr val="2D4235"/>
                  </a:solidFill>
                  <a:latin typeface="Cambria"/>
                  <a:ea typeface="Cambria"/>
                  <a:cs typeface="Cambria"/>
                  <a:sym typeface="Cambria"/>
                </a:rPr>
                <a:t>từ</a:t>
              </a:r>
              <a:r>
                <a:rPr lang="en-US" sz="1533" dirty="0">
                  <a:solidFill>
                    <a:srgbClr val="2D4235"/>
                  </a:solidFill>
                  <a:latin typeface="Cambria"/>
                  <a:ea typeface="Cambria"/>
                  <a:cs typeface="Cambria"/>
                  <a:sym typeface="Cambria"/>
                </a:rPr>
                <a:t> </a:t>
              </a:r>
            </a:p>
          </p:txBody>
        </p:sp>
        <p:sp>
          <p:nvSpPr>
            <p:cNvPr id="62" name="TextBox 62"/>
            <p:cNvSpPr txBox="1"/>
            <p:nvPr/>
          </p:nvSpPr>
          <p:spPr>
            <a:xfrm>
              <a:off x="8601888" y="1205636"/>
              <a:ext cx="2166541" cy="269304"/>
            </a:xfrm>
            <a:prstGeom prst="rect">
              <a:avLst/>
            </a:prstGeom>
          </p:spPr>
          <p:txBody>
            <a:bodyPr lIns="0" tIns="0" rIns="0" bIns="0" rtlCol="0" anchor="t">
              <a:spAutoFit/>
            </a:bodyPr>
            <a:lstStyle/>
            <a:p>
              <a:pPr algn="ctr" defTabSz="609630">
                <a:lnSpc>
                  <a:spcPts val="1399"/>
                </a:lnSpc>
              </a:pPr>
              <a:r>
                <a:rPr lang="vi-VN" sz="1333" dirty="0">
                  <a:solidFill>
                    <a:srgbClr val="2D4235"/>
                  </a:solidFill>
                  <a:latin typeface="Cambria"/>
                  <a:ea typeface="Cambria"/>
                  <a:cs typeface="Cambria"/>
                  <a:sym typeface="Cambria"/>
                </a:rPr>
                <a:t>T</a:t>
              </a:r>
              <a:r>
                <a:rPr lang="en-US" sz="1333" dirty="0" err="1">
                  <a:solidFill>
                    <a:srgbClr val="2D4235"/>
                  </a:solidFill>
                  <a:latin typeface="Cambria"/>
                  <a:ea typeface="Cambria"/>
                  <a:cs typeface="Cambria"/>
                  <a:sym typeface="Cambria"/>
                </a:rPr>
                <a:t>hí</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nghiệm</a:t>
              </a:r>
              <a:endParaRPr lang="en-US" sz="1333" dirty="0">
                <a:solidFill>
                  <a:srgbClr val="2D4235"/>
                </a:solidFill>
                <a:latin typeface="Cambria"/>
                <a:ea typeface="Cambria"/>
                <a:cs typeface="Cambria"/>
                <a:sym typeface="Cambria"/>
              </a:endParaRPr>
            </a:p>
          </p:txBody>
        </p:sp>
        <p:sp>
          <p:nvSpPr>
            <p:cNvPr id="63" name="TextBox 63"/>
            <p:cNvSpPr txBox="1"/>
            <p:nvPr/>
          </p:nvSpPr>
          <p:spPr>
            <a:xfrm>
              <a:off x="7329073" y="2439883"/>
              <a:ext cx="2166541" cy="538610"/>
            </a:xfrm>
            <a:prstGeom prst="rect">
              <a:avLst/>
            </a:prstGeom>
          </p:spPr>
          <p:txBody>
            <a:bodyPr lIns="0" tIns="0" rIns="0" bIns="0" rtlCol="0" anchor="t">
              <a:spAutoFit/>
            </a:bodyPr>
            <a:lstStyle/>
            <a:p>
              <a:pPr algn="ctr" defTabSz="609630">
                <a:lnSpc>
                  <a:spcPts val="1399"/>
                </a:lnSpc>
              </a:pPr>
              <a:r>
                <a:rPr lang="en-US" sz="1333" dirty="0" err="1">
                  <a:solidFill>
                    <a:srgbClr val="2D4235"/>
                  </a:solidFill>
                  <a:latin typeface="Cambria"/>
                  <a:ea typeface="Cambria"/>
                  <a:cs typeface="Cambria"/>
                  <a:sym typeface="Cambria"/>
                </a:rPr>
                <a:t>Độ</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lớn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cảm</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ứng</a:t>
              </a:r>
              <a:r>
                <a:rPr lang="vi-VN" sz="1333" dirty="0">
                  <a:solidFill>
                    <a:srgbClr val="2D4235"/>
                  </a:solidFill>
                  <a:latin typeface="Cambria"/>
                  <a:ea typeface="Cambria"/>
                  <a:cs typeface="Cambria"/>
                  <a:sym typeface="Cambria"/>
                </a:rPr>
                <a:t> điện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từ</a:t>
              </a:r>
              <a:endParaRPr lang="en-US" sz="1333" dirty="0">
                <a:solidFill>
                  <a:srgbClr val="2D4235"/>
                </a:solidFill>
                <a:latin typeface="Cambria"/>
                <a:ea typeface="Cambria"/>
                <a:cs typeface="Cambria"/>
                <a:sym typeface="Cambria"/>
              </a:endParaRPr>
            </a:p>
          </p:txBody>
        </p:sp>
        <p:sp>
          <p:nvSpPr>
            <p:cNvPr id="64" name="TextBox 64"/>
            <p:cNvSpPr txBox="1"/>
            <p:nvPr/>
          </p:nvSpPr>
          <p:spPr>
            <a:xfrm>
              <a:off x="7882418" y="3457427"/>
              <a:ext cx="2105793" cy="538610"/>
            </a:xfrm>
            <a:prstGeom prst="rect">
              <a:avLst/>
            </a:prstGeom>
          </p:spPr>
          <p:txBody>
            <a:bodyPr lIns="0" tIns="0" rIns="0" bIns="0" rtlCol="0" anchor="t">
              <a:spAutoFit/>
            </a:bodyPr>
            <a:lstStyle/>
            <a:p>
              <a:pPr algn="ctr" defTabSz="609630">
                <a:lnSpc>
                  <a:spcPts val="1399"/>
                </a:lnSpc>
              </a:pPr>
              <a:r>
                <a:rPr lang="en-US" sz="1333" dirty="0" err="1">
                  <a:solidFill>
                    <a:srgbClr val="2D4235"/>
                  </a:solidFill>
                  <a:latin typeface="Cambria"/>
                  <a:ea typeface="Cambria"/>
                  <a:cs typeface="Cambria"/>
                  <a:sym typeface="Cambria"/>
                </a:rPr>
                <a:t>thực</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hàng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đo</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độ</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lớn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cảm</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ứng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từ</a:t>
              </a:r>
              <a:endParaRPr lang="en-US" sz="1333" dirty="0">
                <a:solidFill>
                  <a:srgbClr val="2D4235"/>
                </a:solidFill>
                <a:latin typeface="Cambria"/>
                <a:ea typeface="Cambria"/>
                <a:cs typeface="Cambria"/>
                <a:sym typeface="Cambria"/>
              </a:endParaRPr>
            </a:p>
          </p:txBody>
        </p:sp>
      </p:grpSp>
      <p:grpSp>
        <p:nvGrpSpPr>
          <p:cNvPr id="73" name="Group 72" descr="n252 Fb Thu Huong Pham">
            <a:extLst>
              <a:ext uri="{FF2B5EF4-FFF2-40B4-BE49-F238E27FC236}">
                <a16:creationId xmlns:a16="http://schemas.microsoft.com/office/drawing/2014/main" id="{9244A02C-A417-9AEE-62AC-25256F96A695}"/>
              </a:ext>
            </a:extLst>
          </p:cNvPr>
          <p:cNvGrpSpPr/>
          <p:nvPr/>
        </p:nvGrpSpPr>
        <p:grpSpPr>
          <a:xfrm>
            <a:off x="700179" y="3774420"/>
            <a:ext cx="4420027" cy="3072609"/>
            <a:chOff x="8961148" y="3547804"/>
            <a:chExt cx="6630040" cy="4608914"/>
          </a:xfrm>
        </p:grpSpPr>
        <p:sp>
          <p:nvSpPr>
            <p:cNvPr id="9" name="AutoShape 9"/>
            <p:cNvSpPr/>
            <p:nvPr/>
          </p:nvSpPr>
          <p:spPr>
            <a:xfrm flipH="1">
              <a:off x="14800433" y="3547804"/>
              <a:ext cx="790755" cy="759754"/>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12" name="Freeform 12"/>
            <p:cNvSpPr/>
            <p:nvPr/>
          </p:nvSpPr>
          <p:spPr>
            <a:xfrm rot="10800000">
              <a:off x="12866981" y="3726277"/>
              <a:ext cx="1933329" cy="1884117"/>
            </a:xfrm>
            <a:custGeom>
              <a:avLst/>
              <a:gdLst/>
              <a:ahLst/>
              <a:cxnLst/>
              <a:rect l="l" t="t" r="r" b="b"/>
              <a:pathLst>
                <a:path w="1933329" h="1884117">
                  <a:moveTo>
                    <a:pt x="0" y="0"/>
                  </a:moveTo>
                  <a:lnTo>
                    <a:pt x="1933329" y="0"/>
                  </a:lnTo>
                  <a:lnTo>
                    <a:pt x="1933329" y="1884118"/>
                  </a:lnTo>
                  <a:lnTo>
                    <a:pt x="0" y="1884118"/>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defTabSz="609630"/>
              <a:endParaRPr lang="en-US" sz="1200" dirty="0">
                <a:solidFill>
                  <a:prstClr val="black"/>
                </a:solidFill>
                <a:latin typeface="Calibri"/>
              </a:endParaRPr>
            </a:p>
          </p:txBody>
        </p:sp>
        <p:sp>
          <p:nvSpPr>
            <p:cNvPr id="23" name="Freeform 23"/>
            <p:cNvSpPr/>
            <p:nvPr/>
          </p:nvSpPr>
          <p:spPr>
            <a:xfrm rot="10800000">
              <a:off x="8961148" y="4703445"/>
              <a:ext cx="1948726" cy="914090"/>
            </a:xfrm>
            <a:custGeom>
              <a:avLst/>
              <a:gdLst/>
              <a:ahLst/>
              <a:cxnLst/>
              <a:rect l="l" t="t" r="r" b="b"/>
              <a:pathLst>
                <a:path w="979639" h="954703">
                  <a:moveTo>
                    <a:pt x="0" y="0"/>
                  </a:moveTo>
                  <a:lnTo>
                    <a:pt x="979639" y="0"/>
                  </a:lnTo>
                  <a:lnTo>
                    <a:pt x="979639" y="954703"/>
                  </a:lnTo>
                  <a:lnTo>
                    <a:pt x="0" y="954703"/>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rot="16200000">
              <a:off x="9570829" y="5737498"/>
              <a:ext cx="952994" cy="1243273"/>
            </a:xfrm>
            <a:custGeom>
              <a:avLst/>
              <a:gdLst/>
              <a:ahLst/>
              <a:cxnLst/>
              <a:rect l="l" t="t" r="r" b="b"/>
              <a:pathLst>
                <a:path w="952994" h="928736">
                  <a:moveTo>
                    <a:pt x="0" y="0"/>
                  </a:moveTo>
                  <a:lnTo>
                    <a:pt x="952993" y="0"/>
                  </a:lnTo>
                  <a:lnTo>
                    <a:pt x="952993" y="928735"/>
                  </a:lnTo>
                  <a:lnTo>
                    <a:pt x="0" y="92873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33" name="AutoShape 33"/>
            <p:cNvSpPr/>
            <p:nvPr/>
          </p:nvSpPr>
          <p:spPr>
            <a:xfrm>
              <a:off x="13168969" y="5644523"/>
              <a:ext cx="62703" cy="1237442"/>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4" name="AutoShape 34"/>
            <p:cNvSpPr/>
            <p:nvPr/>
          </p:nvSpPr>
          <p:spPr>
            <a:xfrm flipH="1">
              <a:off x="11870828" y="5575801"/>
              <a:ext cx="1225889" cy="1735803"/>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6" name="AutoShape 36"/>
            <p:cNvSpPr/>
            <p:nvPr/>
          </p:nvSpPr>
          <p:spPr>
            <a:xfrm flipH="1" flipV="1">
              <a:off x="11176418" y="5119855"/>
              <a:ext cx="1933330" cy="455946"/>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7" name="Freeform 37"/>
            <p:cNvSpPr/>
            <p:nvPr/>
          </p:nvSpPr>
          <p:spPr>
            <a:xfrm rot="16200000">
              <a:off x="10474784" y="6761096"/>
              <a:ext cx="1124590" cy="1576062"/>
            </a:xfrm>
            <a:custGeom>
              <a:avLst/>
              <a:gdLst/>
              <a:ahLst/>
              <a:cxnLst/>
              <a:rect l="l" t="t" r="r" b="b"/>
              <a:pathLst>
                <a:path w="1124590" h="1095964">
                  <a:moveTo>
                    <a:pt x="0" y="0"/>
                  </a:moveTo>
                  <a:lnTo>
                    <a:pt x="1124590" y="0"/>
                  </a:lnTo>
                  <a:lnTo>
                    <a:pt x="1124590" y="1095964"/>
                  </a:lnTo>
                  <a:lnTo>
                    <a:pt x="0" y="1095964"/>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38" name="AutoShape 38"/>
            <p:cNvSpPr/>
            <p:nvPr/>
          </p:nvSpPr>
          <p:spPr>
            <a:xfrm flipH="1">
              <a:off x="10955592" y="5580016"/>
              <a:ext cx="2040108" cy="767512"/>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39" name="Freeform 39"/>
            <p:cNvSpPr/>
            <p:nvPr/>
          </p:nvSpPr>
          <p:spPr>
            <a:xfrm rot="16200000">
              <a:off x="12637059" y="6818026"/>
              <a:ext cx="1355950" cy="1321434"/>
            </a:xfrm>
            <a:custGeom>
              <a:avLst/>
              <a:gdLst/>
              <a:ahLst/>
              <a:cxnLst/>
              <a:rect l="l" t="t" r="r" b="b"/>
              <a:pathLst>
                <a:path w="1355950" h="1321434">
                  <a:moveTo>
                    <a:pt x="0" y="0"/>
                  </a:moveTo>
                  <a:lnTo>
                    <a:pt x="1355949" y="0"/>
                  </a:lnTo>
                  <a:lnTo>
                    <a:pt x="1355949" y="1321434"/>
                  </a:lnTo>
                  <a:lnTo>
                    <a:pt x="0" y="1321434"/>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50" name="TextBox 50"/>
            <p:cNvSpPr txBox="1"/>
            <p:nvPr/>
          </p:nvSpPr>
          <p:spPr>
            <a:xfrm>
              <a:off x="9061027" y="4851018"/>
              <a:ext cx="1702764" cy="428579"/>
            </a:xfrm>
            <a:prstGeom prst="rect">
              <a:avLst/>
            </a:prstGeom>
          </p:spPr>
          <p:txBody>
            <a:bodyPr wrap="square" lIns="0" tIns="0" rIns="0" bIns="0" rtlCol="0" anchor="t">
              <a:spAutoFit/>
            </a:bodyPr>
            <a:lstStyle/>
            <a:p>
              <a:pPr algn="ctr" defTabSz="609630">
                <a:lnSpc>
                  <a:spcPts val="1119"/>
                </a:lnSpc>
              </a:pPr>
              <a:r>
                <a:rPr lang="en-US" sz="1333" dirty="0">
                  <a:solidFill>
                    <a:srgbClr val="2D4235"/>
                  </a:solidFill>
                  <a:latin typeface="Cambria"/>
                  <a:ea typeface="Cambria"/>
                  <a:cs typeface="Cambria"/>
                  <a:sym typeface="Cambria"/>
                </a:rPr>
                <a:t>HT </a:t>
              </a:r>
              <a:r>
                <a:rPr lang="en-US" sz="1333" dirty="0" err="1">
                  <a:solidFill>
                    <a:srgbClr val="2D4235"/>
                  </a:solidFill>
                  <a:latin typeface="Cambria"/>
                  <a:ea typeface="Cambria"/>
                  <a:cs typeface="Cambria"/>
                  <a:sym typeface="Cambria"/>
                </a:rPr>
                <a:t>cảm</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ứng</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điện</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từ</a:t>
              </a:r>
              <a:endParaRPr lang="en-US" sz="1333" dirty="0">
                <a:solidFill>
                  <a:srgbClr val="2D4235"/>
                </a:solidFill>
                <a:latin typeface="Cambria"/>
                <a:ea typeface="Cambria"/>
                <a:cs typeface="Cambria"/>
                <a:sym typeface="Cambria"/>
              </a:endParaRPr>
            </a:p>
          </p:txBody>
        </p:sp>
        <p:sp>
          <p:nvSpPr>
            <p:cNvPr id="56" name="TextBox 56"/>
            <p:cNvSpPr txBox="1"/>
            <p:nvPr/>
          </p:nvSpPr>
          <p:spPr>
            <a:xfrm>
              <a:off x="12988427" y="4255908"/>
              <a:ext cx="1812007" cy="981038"/>
            </a:xfrm>
            <a:prstGeom prst="rect">
              <a:avLst/>
            </a:prstGeom>
          </p:spPr>
          <p:txBody>
            <a:bodyPr lIns="0" tIns="0" rIns="0" bIns="0" rtlCol="0" anchor="t">
              <a:spAutoFit/>
            </a:bodyPr>
            <a:lstStyle/>
            <a:p>
              <a:pPr algn="ctr" defTabSz="609630">
                <a:lnSpc>
                  <a:spcPts val="1749"/>
                </a:lnSpc>
              </a:pPr>
              <a:r>
                <a:rPr lang="en-US" sz="1666" dirty="0" err="1">
                  <a:solidFill>
                    <a:srgbClr val="2D4235"/>
                  </a:solidFill>
                  <a:latin typeface="Cambria"/>
                  <a:ea typeface="Cambria"/>
                  <a:cs typeface="Cambria"/>
                  <a:sym typeface="Cambria"/>
                </a:rPr>
                <a:t>Từ</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thông</a:t>
              </a:r>
              <a:r>
                <a:rPr lang="en-US" sz="1666" dirty="0">
                  <a:solidFill>
                    <a:srgbClr val="2D4235"/>
                  </a:solidFill>
                  <a:latin typeface="Cambria"/>
                  <a:ea typeface="Cambria"/>
                  <a:cs typeface="Cambria"/>
                  <a:sym typeface="Cambria"/>
                </a:rPr>
                <a:t>. HT </a:t>
              </a:r>
              <a:r>
                <a:rPr lang="en-US" sz="1666" dirty="0" err="1">
                  <a:solidFill>
                    <a:srgbClr val="2D4235"/>
                  </a:solidFill>
                  <a:latin typeface="Cambria"/>
                  <a:ea typeface="Cambria"/>
                  <a:cs typeface="Cambria"/>
                  <a:sym typeface="Cambria"/>
                </a:rPr>
                <a:t>cảm</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ứng</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điện</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từ</a:t>
              </a:r>
              <a:endParaRPr lang="en-US" sz="1666" dirty="0">
                <a:solidFill>
                  <a:srgbClr val="2D4235"/>
                </a:solidFill>
                <a:latin typeface="Cambria"/>
                <a:ea typeface="Cambria"/>
                <a:cs typeface="Cambria"/>
                <a:sym typeface="Cambria"/>
              </a:endParaRPr>
            </a:p>
          </p:txBody>
        </p:sp>
        <p:sp>
          <p:nvSpPr>
            <p:cNvPr id="67" name="TextBox 67"/>
            <p:cNvSpPr txBox="1"/>
            <p:nvPr/>
          </p:nvSpPr>
          <p:spPr>
            <a:xfrm>
              <a:off x="9479969" y="6348679"/>
              <a:ext cx="1173685" cy="216983"/>
            </a:xfrm>
            <a:prstGeom prst="rect">
              <a:avLst/>
            </a:prstGeom>
          </p:spPr>
          <p:txBody>
            <a:bodyPr wrap="square" lIns="0" tIns="0" rIns="0" bIns="0" rtlCol="0" anchor="t">
              <a:spAutoFit/>
            </a:bodyPr>
            <a:lstStyle/>
            <a:p>
              <a:pPr algn="ctr" defTabSz="609630">
                <a:lnSpc>
                  <a:spcPts val="1119"/>
                </a:lnSpc>
              </a:pPr>
              <a:r>
                <a:rPr lang="en-US" sz="1333" dirty="0" err="1">
                  <a:solidFill>
                    <a:srgbClr val="2D4235"/>
                  </a:solidFill>
                  <a:latin typeface="Cambria"/>
                  <a:ea typeface="Cambria"/>
                  <a:cs typeface="Cambria"/>
                  <a:sym typeface="Cambria"/>
                </a:rPr>
                <a:t>Từ</a:t>
              </a:r>
              <a:r>
                <a:rPr lang="en-US" sz="1333" dirty="0">
                  <a:solidFill>
                    <a:srgbClr val="2D4235"/>
                  </a:solidFill>
                  <a:latin typeface="Cambria"/>
                  <a:ea typeface="Cambria"/>
                  <a:cs typeface="Cambria"/>
                  <a:sym typeface="Cambria"/>
                </a:rPr>
                <a:t> </a:t>
              </a:r>
              <a:r>
                <a:rPr lang="en-US" sz="1333" dirty="0" err="1">
                  <a:solidFill>
                    <a:srgbClr val="2D4235"/>
                  </a:solidFill>
                  <a:latin typeface="Cambria"/>
                  <a:ea typeface="Cambria"/>
                  <a:cs typeface="Cambria"/>
                  <a:sym typeface="Cambria"/>
                </a:rPr>
                <a:t>thông</a:t>
              </a:r>
              <a:endParaRPr lang="en-US" sz="1333" dirty="0">
                <a:solidFill>
                  <a:srgbClr val="2D4235"/>
                </a:solidFill>
                <a:latin typeface="Cambria"/>
                <a:ea typeface="Cambria"/>
                <a:cs typeface="Cambria"/>
                <a:sym typeface="Cambria"/>
              </a:endParaRPr>
            </a:p>
          </p:txBody>
        </p:sp>
        <p:sp>
          <p:nvSpPr>
            <p:cNvPr id="68" name="TextBox 68"/>
            <p:cNvSpPr txBox="1"/>
            <p:nvPr/>
          </p:nvSpPr>
          <p:spPr>
            <a:xfrm>
              <a:off x="10376294" y="7192642"/>
              <a:ext cx="1416651" cy="634790"/>
            </a:xfrm>
            <a:prstGeom prst="rect">
              <a:avLst/>
            </a:prstGeom>
          </p:spPr>
          <p:txBody>
            <a:bodyPr wrap="square" lIns="0" tIns="0" rIns="0" bIns="0" rtlCol="0" anchor="t">
              <a:spAutoFit/>
            </a:bodyPr>
            <a:lstStyle/>
            <a:p>
              <a:pPr algn="ctr" defTabSz="609630">
                <a:lnSpc>
                  <a:spcPts val="1119"/>
                </a:lnSpc>
                <a:spcBef>
                  <a:spcPct val="0"/>
                </a:spcBef>
              </a:pPr>
              <a:r>
                <a:rPr lang="en-US" sz="1066" dirty="0" err="1">
                  <a:solidFill>
                    <a:srgbClr val="000000"/>
                  </a:solidFill>
                  <a:latin typeface="Cambria"/>
                  <a:ea typeface="Cambria"/>
                  <a:cs typeface="Cambria"/>
                  <a:sym typeface="Cambria"/>
                </a:rPr>
                <a:t>Dòng</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điện</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cảm</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ứng</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Định</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luật</a:t>
              </a:r>
              <a:r>
                <a:rPr lang="en-US" sz="1066" dirty="0">
                  <a:solidFill>
                    <a:srgbClr val="000000"/>
                  </a:solidFill>
                  <a:latin typeface="Cambria"/>
                  <a:ea typeface="Cambria"/>
                  <a:cs typeface="Cambria"/>
                  <a:sym typeface="Cambria"/>
                </a:rPr>
                <a:t> Lenz</a:t>
              </a:r>
            </a:p>
          </p:txBody>
        </p:sp>
        <p:sp>
          <p:nvSpPr>
            <p:cNvPr id="69" name="TextBox 69"/>
            <p:cNvSpPr txBox="1"/>
            <p:nvPr/>
          </p:nvSpPr>
          <p:spPr>
            <a:xfrm>
              <a:off x="12731090" y="7037116"/>
              <a:ext cx="1167885" cy="846386"/>
            </a:xfrm>
            <a:prstGeom prst="rect">
              <a:avLst/>
            </a:prstGeom>
          </p:spPr>
          <p:txBody>
            <a:bodyPr wrap="square" lIns="0" tIns="0" rIns="0" bIns="0" rtlCol="0" anchor="t">
              <a:spAutoFit/>
            </a:bodyPr>
            <a:lstStyle/>
            <a:p>
              <a:pPr algn="ctr" defTabSz="609630">
                <a:lnSpc>
                  <a:spcPts val="1119"/>
                </a:lnSpc>
                <a:spcBef>
                  <a:spcPct val="0"/>
                </a:spcBef>
              </a:pPr>
              <a:r>
                <a:rPr lang="en-US" sz="1066" dirty="0" err="1">
                  <a:solidFill>
                    <a:srgbClr val="000000"/>
                  </a:solidFill>
                  <a:latin typeface="Cambria"/>
                  <a:ea typeface="Cambria"/>
                  <a:cs typeface="Cambria"/>
                  <a:sym typeface="Cambria"/>
                </a:rPr>
                <a:t>Suất</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điện</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động</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cảm</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ứng</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Định</a:t>
              </a:r>
              <a:r>
                <a:rPr lang="en-US" sz="1066" dirty="0">
                  <a:solidFill>
                    <a:srgbClr val="000000"/>
                  </a:solidFill>
                  <a:latin typeface="Cambria"/>
                  <a:ea typeface="Cambria"/>
                  <a:cs typeface="Cambria"/>
                  <a:sym typeface="Cambria"/>
                </a:rPr>
                <a:t> </a:t>
              </a:r>
              <a:r>
                <a:rPr lang="en-US" sz="1066" dirty="0" err="1">
                  <a:solidFill>
                    <a:srgbClr val="000000"/>
                  </a:solidFill>
                  <a:latin typeface="Cambria"/>
                  <a:ea typeface="Cambria"/>
                  <a:cs typeface="Cambria"/>
                  <a:sym typeface="Cambria"/>
                </a:rPr>
                <a:t>luật</a:t>
              </a:r>
              <a:r>
                <a:rPr lang="en-US" sz="1066" dirty="0">
                  <a:solidFill>
                    <a:srgbClr val="000000"/>
                  </a:solidFill>
                  <a:latin typeface="Cambria"/>
                  <a:ea typeface="Cambria"/>
                  <a:cs typeface="Cambria"/>
                  <a:sym typeface="Cambria"/>
                </a:rPr>
                <a:t> Faraday</a:t>
              </a:r>
            </a:p>
          </p:txBody>
        </p:sp>
      </p:grpSp>
      <p:grpSp>
        <p:nvGrpSpPr>
          <p:cNvPr id="83" name="Group 82" descr="n252 Fb Thu Huong Pham">
            <a:extLst>
              <a:ext uri="{FF2B5EF4-FFF2-40B4-BE49-F238E27FC236}">
                <a16:creationId xmlns:a16="http://schemas.microsoft.com/office/drawing/2014/main" id="{912A5359-F107-EF22-EDAE-9295848A2AA9}"/>
              </a:ext>
            </a:extLst>
          </p:cNvPr>
          <p:cNvGrpSpPr/>
          <p:nvPr/>
        </p:nvGrpSpPr>
        <p:grpSpPr>
          <a:xfrm>
            <a:off x="6989962" y="-8215"/>
            <a:ext cx="4240312" cy="2634457"/>
            <a:chOff x="2309275" y="1981169"/>
            <a:chExt cx="6360468" cy="3951685"/>
          </a:xfrm>
        </p:grpSpPr>
        <p:sp>
          <p:nvSpPr>
            <p:cNvPr id="44" name="Freeform 44"/>
            <p:cNvSpPr/>
            <p:nvPr/>
          </p:nvSpPr>
          <p:spPr>
            <a:xfrm>
              <a:off x="6640842" y="1981169"/>
              <a:ext cx="1792044" cy="1746429"/>
            </a:xfrm>
            <a:custGeom>
              <a:avLst/>
              <a:gdLst/>
              <a:ahLst/>
              <a:cxnLst/>
              <a:rect l="l" t="t" r="r" b="b"/>
              <a:pathLst>
                <a:path w="1792044" h="1746429">
                  <a:moveTo>
                    <a:pt x="0" y="0"/>
                  </a:moveTo>
                  <a:lnTo>
                    <a:pt x="1792044" y="0"/>
                  </a:lnTo>
                  <a:lnTo>
                    <a:pt x="1792044" y="1746428"/>
                  </a:lnTo>
                  <a:lnTo>
                    <a:pt x="0" y="1746428"/>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grpSp>
          <p:nvGrpSpPr>
            <p:cNvPr id="78" name="Group 77">
              <a:extLst>
                <a:ext uri="{FF2B5EF4-FFF2-40B4-BE49-F238E27FC236}">
                  <a16:creationId xmlns:a16="http://schemas.microsoft.com/office/drawing/2014/main" id="{3F323613-819F-FC49-179A-15FA240E8DB9}"/>
                </a:ext>
              </a:extLst>
            </p:cNvPr>
            <p:cNvGrpSpPr/>
            <p:nvPr/>
          </p:nvGrpSpPr>
          <p:grpSpPr>
            <a:xfrm>
              <a:off x="2309275" y="2137782"/>
              <a:ext cx="6360468" cy="3795072"/>
              <a:chOff x="2259586" y="2252616"/>
              <a:chExt cx="6360468" cy="3795072"/>
            </a:xfrm>
          </p:grpSpPr>
          <p:sp>
            <p:nvSpPr>
              <p:cNvPr id="3" name="Freeform 3"/>
              <p:cNvSpPr/>
              <p:nvPr/>
            </p:nvSpPr>
            <p:spPr>
              <a:xfrm>
                <a:off x="3441945" y="4284307"/>
                <a:ext cx="2528395" cy="1130882"/>
              </a:xfrm>
              <a:custGeom>
                <a:avLst/>
                <a:gdLst/>
                <a:ahLst/>
                <a:cxnLst/>
                <a:rect l="l" t="t" r="r" b="b"/>
                <a:pathLst>
                  <a:path w="2528395" h="1130882">
                    <a:moveTo>
                      <a:pt x="0" y="0"/>
                    </a:moveTo>
                    <a:lnTo>
                      <a:pt x="2528395" y="0"/>
                    </a:lnTo>
                    <a:lnTo>
                      <a:pt x="2528395" y="1130882"/>
                    </a:lnTo>
                    <a:lnTo>
                      <a:pt x="0" y="1130882"/>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flipV="1">
                <a:off x="2259586" y="5543656"/>
                <a:ext cx="1045340" cy="504032"/>
              </a:xfrm>
              <a:prstGeom prst="line">
                <a:avLst/>
              </a:prstGeom>
              <a:ln w="104775"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1" name="AutoShape 21"/>
              <p:cNvSpPr/>
              <p:nvPr/>
            </p:nvSpPr>
            <p:spPr>
              <a:xfrm flipV="1">
                <a:off x="5871643" y="3281243"/>
                <a:ext cx="594106" cy="971756"/>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6" name="Freeform 26"/>
              <p:cNvSpPr/>
              <p:nvPr/>
            </p:nvSpPr>
            <p:spPr>
              <a:xfrm>
                <a:off x="6828010" y="4050243"/>
                <a:ext cx="1792044" cy="1746429"/>
              </a:xfrm>
              <a:custGeom>
                <a:avLst/>
                <a:gdLst/>
                <a:ahLst/>
                <a:cxnLst/>
                <a:rect l="l" t="t" r="r" b="b"/>
                <a:pathLst>
                  <a:path w="1792044" h="1746429">
                    <a:moveTo>
                      <a:pt x="0" y="0"/>
                    </a:moveTo>
                    <a:lnTo>
                      <a:pt x="1792044" y="0"/>
                    </a:lnTo>
                    <a:lnTo>
                      <a:pt x="1792044" y="1746429"/>
                    </a:lnTo>
                    <a:lnTo>
                      <a:pt x="0" y="1746429"/>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46" name="AutoShape 46"/>
              <p:cNvSpPr/>
              <p:nvPr/>
            </p:nvSpPr>
            <p:spPr>
              <a:xfrm flipV="1">
                <a:off x="6110680" y="4722026"/>
                <a:ext cx="811665" cy="63906"/>
              </a:xfrm>
              <a:prstGeom prst="line">
                <a:avLst/>
              </a:prstGeom>
              <a:ln w="57150" cap="flat">
                <a:solidFill>
                  <a:srgbClr val="2D4235"/>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53" name="TextBox 53"/>
              <p:cNvSpPr txBox="1"/>
              <p:nvPr/>
            </p:nvSpPr>
            <p:spPr>
              <a:xfrm>
                <a:off x="3566080" y="4429094"/>
                <a:ext cx="2381069" cy="981038"/>
              </a:xfrm>
              <a:prstGeom prst="rect">
                <a:avLst/>
              </a:prstGeom>
            </p:spPr>
            <p:txBody>
              <a:bodyPr wrap="square" lIns="0" tIns="0" rIns="0" bIns="0" rtlCol="0" anchor="t">
                <a:spAutoFit/>
              </a:bodyPr>
              <a:lstStyle/>
              <a:p>
                <a:pPr algn="ctr" defTabSz="609630">
                  <a:lnSpc>
                    <a:spcPts val="1749"/>
                  </a:lnSpc>
                </a:pPr>
                <a:r>
                  <a:rPr lang="en-US" sz="1666" dirty="0" err="1">
                    <a:solidFill>
                      <a:srgbClr val="2D4235"/>
                    </a:solidFill>
                    <a:latin typeface="Cambria"/>
                    <a:ea typeface="Cambria"/>
                    <a:cs typeface="Cambria"/>
                    <a:sym typeface="Cambria"/>
                  </a:rPr>
                  <a:t>Điện</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từ</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trường</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Mô</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hình</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sóng</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điện</a:t>
                </a:r>
                <a:r>
                  <a:rPr lang="en-US" sz="1666" dirty="0">
                    <a:solidFill>
                      <a:srgbClr val="2D4235"/>
                    </a:solidFill>
                    <a:latin typeface="Cambria"/>
                    <a:ea typeface="Cambria"/>
                    <a:cs typeface="Cambria"/>
                    <a:sym typeface="Cambria"/>
                  </a:rPr>
                  <a:t> </a:t>
                </a:r>
                <a:r>
                  <a:rPr lang="en-US" sz="1666" dirty="0" err="1">
                    <a:solidFill>
                      <a:srgbClr val="2D4235"/>
                    </a:solidFill>
                    <a:latin typeface="Cambria"/>
                    <a:ea typeface="Cambria"/>
                    <a:cs typeface="Cambria"/>
                    <a:sym typeface="Cambria"/>
                  </a:rPr>
                  <a:t>từ</a:t>
                </a:r>
                <a:r>
                  <a:rPr lang="en-US" sz="1666" dirty="0">
                    <a:solidFill>
                      <a:srgbClr val="2D4235"/>
                    </a:solidFill>
                    <a:latin typeface="Cambria"/>
                    <a:ea typeface="Cambria"/>
                    <a:cs typeface="Cambria"/>
                    <a:sym typeface="Cambria"/>
                  </a:rPr>
                  <a:t>.</a:t>
                </a:r>
              </a:p>
            </p:txBody>
          </p:sp>
          <p:sp>
            <p:nvSpPr>
              <p:cNvPr id="70" name="TextBox 70"/>
              <p:cNvSpPr txBox="1"/>
              <p:nvPr/>
            </p:nvSpPr>
            <p:spPr>
              <a:xfrm>
                <a:off x="6596596" y="2252616"/>
                <a:ext cx="1661198" cy="1538403"/>
              </a:xfrm>
              <a:prstGeom prst="rect">
                <a:avLst/>
              </a:prstGeom>
            </p:spPr>
            <p:txBody>
              <a:bodyPr wrap="square" lIns="0" tIns="0" rIns="0" bIns="0" rtlCol="0" anchor="t">
                <a:spAutoFit/>
              </a:bodyPr>
              <a:lstStyle/>
              <a:p>
                <a:pPr algn="ctr" defTabSz="609630">
                  <a:spcBef>
                    <a:spcPct val="0"/>
                  </a:spcBef>
                </a:pPr>
                <a:r>
                  <a:rPr lang="en-US" sz="1333" dirty="0">
                    <a:solidFill>
                      <a:srgbClr val="000000"/>
                    </a:solidFill>
                    <a:latin typeface="Cambria"/>
                    <a:ea typeface="Cambria"/>
                    <a:cs typeface="Cambria"/>
                    <a:sym typeface="Cambria"/>
                  </a:rPr>
                  <a:t>Liên </a:t>
                </a:r>
                <a:r>
                  <a:rPr lang="en-US" sz="1333" dirty="0" err="1">
                    <a:solidFill>
                      <a:srgbClr val="000000"/>
                    </a:solidFill>
                    <a:latin typeface="Cambria"/>
                    <a:ea typeface="Cambria"/>
                    <a:cs typeface="Cambria"/>
                    <a:sym typeface="Cambria"/>
                  </a:rPr>
                  <a:t>hệ</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giữa</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điện</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trường</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biến</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thiên</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và</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từ</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trường</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biến</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thiên</a:t>
                </a:r>
                <a:endParaRPr lang="en-US" sz="1333" dirty="0">
                  <a:solidFill>
                    <a:srgbClr val="000000"/>
                  </a:solidFill>
                  <a:latin typeface="Cambria"/>
                  <a:ea typeface="Cambria"/>
                  <a:cs typeface="Cambria"/>
                  <a:sym typeface="Cambria"/>
                </a:endParaRPr>
              </a:p>
            </p:txBody>
          </p:sp>
          <p:sp>
            <p:nvSpPr>
              <p:cNvPr id="71" name="TextBox 71"/>
              <p:cNvSpPr txBox="1"/>
              <p:nvPr/>
            </p:nvSpPr>
            <p:spPr>
              <a:xfrm>
                <a:off x="7101653" y="4429587"/>
                <a:ext cx="1339092" cy="923042"/>
              </a:xfrm>
              <a:prstGeom prst="rect">
                <a:avLst/>
              </a:prstGeom>
            </p:spPr>
            <p:txBody>
              <a:bodyPr lIns="0" tIns="0" rIns="0" bIns="0" rtlCol="0" anchor="t">
                <a:spAutoFit/>
              </a:bodyPr>
              <a:lstStyle/>
              <a:p>
                <a:pPr algn="ctr" defTabSz="609630">
                  <a:spcBef>
                    <a:spcPct val="0"/>
                  </a:spcBef>
                </a:pPr>
                <a:r>
                  <a:rPr lang="en-US" sz="1333" dirty="0" err="1">
                    <a:solidFill>
                      <a:srgbClr val="000000"/>
                    </a:solidFill>
                    <a:latin typeface="Cambria"/>
                    <a:ea typeface="Cambria"/>
                    <a:cs typeface="Cambria"/>
                    <a:sym typeface="Cambria"/>
                  </a:rPr>
                  <a:t>Mô</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hình</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sóng</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điện</a:t>
                </a:r>
                <a:r>
                  <a:rPr lang="en-US" sz="1333" dirty="0">
                    <a:solidFill>
                      <a:srgbClr val="000000"/>
                    </a:solidFill>
                    <a:latin typeface="Cambria"/>
                    <a:ea typeface="Cambria"/>
                    <a:cs typeface="Cambria"/>
                    <a:sym typeface="Cambria"/>
                  </a:rPr>
                  <a:t> </a:t>
                </a:r>
                <a:r>
                  <a:rPr lang="en-US" sz="1333" dirty="0" err="1">
                    <a:solidFill>
                      <a:srgbClr val="000000"/>
                    </a:solidFill>
                    <a:latin typeface="Cambria"/>
                    <a:ea typeface="Cambria"/>
                    <a:cs typeface="Cambria"/>
                    <a:sym typeface="Cambria"/>
                  </a:rPr>
                  <a:t>từ</a:t>
                </a:r>
                <a:endParaRPr lang="en-US" sz="1333" dirty="0">
                  <a:solidFill>
                    <a:srgbClr val="000000"/>
                  </a:solidFill>
                  <a:latin typeface="Cambria"/>
                  <a:ea typeface="Cambria"/>
                  <a:cs typeface="Cambria"/>
                  <a:sym typeface="Cambria"/>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righ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right)">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wipe(right)">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wipe(left)">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left)">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wipe(left)">
                                      <p:cBhvr>
                                        <p:cTn id="3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252 Fb Thu Huong Pham">
            <a:extLst>
              <a:ext uri="{FF2B5EF4-FFF2-40B4-BE49-F238E27FC236}">
                <a16:creationId xmlns:a16="http://schemas.microsoft.com/office/drawing/2014/main" id="{0727B50D-84FC-9CE1-2F2D-79DB2D9ED0C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n252 Fb Thu Huong Pham">
            <a:extLst>
              <a:ext uri="{FF2B5EF4-FFF2-40B4-BE49-F238E27FC236}">
                <a16:creationId xmlns:a16="http://schemas.microsoft.com/office/drawing/2014/main" id="{F5107294-9F42-DBAD-D1DC-07D65F0BCB04}"/>
              </a:ext>
            </a:extLst>
          </p:cNvPr>
          <p:cNvSpPr/>
          <p:nvPr/>
        </p:nvSpPr>
        <p:spPr>
          <a:xfrm>
            <a:off x="775234" y="2690336"/>
            <a:ext cx="3397755" cy="738664"/>
          </a:xfrm>
          <a:custGeom>
            <a:avLst/>
            <a:gdLst>
              <a:gd name="csX0" fmla="*/ 0 w 3397755"/>
              <a:gd name="csY0" fmla="*/ 0 h 738664"/>
              <a:gd name="csX1" fmla="*/ 634248 w 3397755"/>
              <a:gd name="csY1" fmla="*/ 0 h 738664"/>
              <a:gd name="csX2" fmla="*/ 1234518 w 3397755"/>
              <a:gd name="csY2" fmla="*/ 0 h 738664"/>
              <a:gd name="csX3" fmla="*/ 1732855 w 3397755"/>
              <a:gd name="csY3" fmla="*/ 0 h 738664"/>
              <a:gd name="csX4" fmla="*/ 2231192 w 3397755"/>
              <a:gd name="csY4" fmla="*/ 0 h 738664"/>
              <a:gd name="csX5" fmla="*/ 2797485 w 3397755"/>
              <a:gd name="csY5" fmla="*/ 0 h 738664"/>
              <a:gd name="csX6" fmla="*/ 3397755 w 3397755"/>
              <a:gd name="csY6" fmla="*/ 0 h 738664"/>
              <a:gd name="csX7" fmla="*/ 3397755 w 3397755"/>
              <a:gd name="csY7" fmla="*/ 369332 h 738664"/>
              <a:gd name="csX8" fmla="*/ 3397755 w 3397755"/>
              <a:gd name="csY8" fmla="*/ 738664 h 738664"/>
              <a:gd name="csX9" fmla="*/ 2763507 w 3397755"/>
              <a:gd name="csY9" fmla="*/ 738664 h 738664"/>
              <a:gd name="csX10" fmla="*/ 2129260 w 3397755"/>
              <a:gd name="csY10" fmla="*/ 738664 h 738664"/>
              <a:gd name="csX11" fmla="*/ 1562967 w 3397755"/>
              <a:gd name="csY11" fmla="*/ 738664 h 738664"/>
              <a:gd name="csX12" fmla="*/ 928720 w 3397755"/>
              <a:gd name="csY12" fmla="*/ 738664 h 738664"/>
              <a:gd name="csX13" fmla="*/ 0 w 3397755"/>
              <a:gd name="csY13" fmla="*/ 738664 h 738664"/>
              <a:gd name="csX14" fmla="*/ 0 w 3397755"/>
              <a:gd name="csY14" fmla="*/ 376719 h 738664"/>
              <a:gd name="csX15" fmla="*/ 0 w 3397755"/>
              <a:gd name="csY15"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397755" h="738664" fill="none" extrusionOk="0">
                <a:moveTo>
                  <a:pt x="0" y="0"/>
                </a:moveTo>
                <a:cubicBezTo>
                  <a:pt x="161732" y="-15722"/>
                  <a:pt x="503350" y="51369"/>
                  <a:pt x="634248" y="0"/>
                </a:cubicBezTo>
                <a:cubicBezTo>
                  <a:pt x="765146" y="-51369"/>
                  <a:pt x="965817" y="7405"/>
                  <a:pt x="1234518" y="0"/>
                </a:cubicBezTo>
                <a:cubicBezTo>
                  <a:pt x="1503219" y="-7405"/>
                  <a:pt x="1506309" y="38746"/>
                  <a:pt x="1732855" y="0"/>
                </a:cubicBezTo>
                <a:cubicBezTo>
                  <a:pt x="1959401" y="-38746"/>
                  <a:pt x="1983153" y="33390"/>
                  <a:pt x="2231192" y="0"/>
                </a:cubicBezTo>
                <a:cubicBezTo>
                  <a:pt x="2479231" y="-33390"/>
                  <a:pt x="2608128" y="59180"/>
                  <a:pt x="2797485" y="0"/>
                </a:cubicBezTo>
                <a:cubicBezTo>
                  <a:pt x="2986842" y="-59180"/>
                  <a:pt x="3267160" y="59418"/>
                  <a:pt x="3397755" y="0"/>
                </a:cubicBezTo>
                <a:cubicBezTo>
                  <a:pt x="3441881" y="142867"/>
                  <a:pt x="3386187" y="251761"/>
                  <a:pt x="3397755" y="369332"/>
                </a:cubicBezTo>
                <a:cubicBezTo>
                  <a:pt x="3409323" y="486903"/>
                  <a:pt x="3388284" y="584062"/>
                  <a:pt x="3397755" y="738664"/>
                </a:cubicBezTo>
                <a:cubicBezTo>
                  <a:pt x="3085056" y="742021"/>
                  <a:pt x="2926153" y="684255"/>
                  <a:pt x="2763507" y="738664"/>
                </a:cubicBezTo>
                <a:cubicBezTo>
                  <a:pt x="2600861" y="793073"/>
                  <a:pt x="2329019" y="714771"/>
                  <a:pt x="2129260" y="738664"/>
                </a:cubicBezTo>
                <a:cubicBezTo>
                  <a:pt x="1929501" y="762557"/>
                  <a:pt x="1845494" y="692370"/>
                  <a:pt x="1562967" y="738664"/>
                </a:cubicBezTo>
                <a:cubicBezTo>
                  <a:pt x="1280440" y="784958"/>
                  <a:pt x="1078899" y="711432"/>
                  <a:pt x="928720" y="738664"/>
                </a:cubicBezTo>
                <a:cubicBezTo>
                  <a:pt x="778541" y="765896"/>
                  <a:pt x="411879" y="654478"/>
                  <a:pt x="0" y="738664"/>
                </a:cubicBezTo>
                <a:cubicBezTo>
                  <a:pt x="-19481" y="649717"/>
                  <a:pt x="3611" y="509816"/>
                  <a:pt x="0" y="376719"/>
                </a:cubicBezTo>
                <a:cubicBezTo>
                  <a:pt x="-3611" y="243623"/>
                  <a:pt x="25061" y="187848"/>
                  <a:pt x="0" y="0"/>
                </a:cubicBezTo>
                <a:close/>
              </a:path>
              <a:path w="3397755" h="738664" stroke="0" extrusionOk="0">
                <a:moveTo>
                  <a:pt x="0" y="0"/>
                </a:moveTo>
                <a:cubicBezTo>
                  <a:pt x="270040" y="-67726"/>
                  <a:pt x="378997" y="70952"/>
                  <a:pt x="634248" y="0"/>
                </a:cubicBezTo>
                <a:cubicBezTo>
                  <a:pt x="889499" y="-70952"/>
                  <a:pt x="1030702" y="25213"/>
                  <a:pt x="1200540" y="0"/>
                </a:cubicBezTo>
                <a:cubicBezTo>
                  <a:pt x="1370378" y="-25213"/>
                  <a:pt x="1643036" y="48639"/>
                  <a:pt x="1834788" y="0"/>
                </a:cubicBezTo>
                <a:cubicBezTo>
                  <a:pt x="2026540" y="-48639"/>
                  <a:pt x="2325242" y="38009"/>
                  <a:pt x="2469035" y="0"/>
                </a:cubicBezTo>
                <a:cubicBezTo>
                  <a:pt x="2612828" y="-38009"/>
                  <a:pt x="3138838" y="19190"/>
                  <a:pt x="3397755" y="0"/>
                </a:cubicBezTo>
                <a:cubicBezTo>
                  <a:pt x="3434748" y="135755"/>
                  <a:pt x="3396568" y="211123"/>
                  <a:pt x="3397755" y="376719"/>
                </a:cubicBezTo>
                <a:cubicBezTo>
                  <a:pt x="3398942" y="542315"/>
                  <a:pt x="3375117" y="560235"/>
                  <a:pt x="3397755" y="738664"/>
                </a:cubicBezTo>
                <a:cubicBezTo>
                  <a:pt x="3253325" y="762870"/>
                  <a:pt x="3036672" y="733777"/>
                  <a:pt x="2763507" y="738664"/>
                </a:cubicBezTo>
                <a:cubicBezTo>
                  <a:pt x="2490342" y="743551"/>
                  <a:pt x="2381082" y="733338"/>
                  <a:pt x="2197215" y="738664"/>
                </a:cubicBezTo>
                <a:cubicBezTo>
                  <a:pt x="2013348" y="743990"/>
                  <a:pt x="1787136" y="698538"/>
                  <a:pt x="1664900" y="738664"/>
                </a:cubicBezTo>
                <a:cubicBezTo>
                  <a:pt x="1542664" y="778790"/>
                  <a:pt x="1303711" y="720355"/>
                  <a:pt x="1098607" y="738664"/>
                </a:cubicBezTo>
                <a:cubicBezTo>
                  <a:pt x="893503" y="756973"/>
                  <a:pt x="637422" y="669567"/>
                  <a:pt x="498337" y="738664"/>
                </a:cubicBezTo>
                <a:cubicBezTo>
                  <a:pt x="359252" y="807761"/>
                  <a:pt x="117823" y="713089"/>
                  <a:pt x="0" y="738664"/>
                </a:cubicBezTo>
                <a:cubicBezTo>
                  <a:pt x="-5744" y="568424"/>
                  <a:pt x="34695" y="459471"/>
                  <a:pt x="0" y="384105"/>
                </a:cubicBezTo>
                <a:cubicBezTo>
                  <a:pt x="-34695" y="308739"/>
                  <a:pt x="25434" y="136797"/>
                  <a:pt x="0" y="0"/>
                </a:cubicBezTo>
                <a:close/>
              </a:path>
            </a:pathLst>
          </a:custGeom>
          <a:solidFill>
            <a:schemeClr val="bg1">
              <a:lumMod val="95000"/>
            </a:schemeClr>
          </a:solidFill>
          <a:ln>
            <a:solidFill>
              <a:srgbClr val="FF0000"/>
            </a:solidFill>
            <a:extLst>
              <a:ext uri="{C807C97D-BFC1-408E-A445-0C87EB9F89A2}">
                <ask:lineSketchStyleProps xmlns:ask="http://schemas.microsoft.com/office/drawing/2018/sketchyshapes" sd="1836632089">
                  <a:prstGeom prst="rect">
                    <a:avLst/>
                  </a:prstGeom>
                  <ask:type>
                    <ask:lineSketchScribble/>
                  </ask:type>
                </ask:lineSketchStyleProps>
              </a:ext>
            </a:extLst>
          </a:ln>
        </p:spPr>
        <p:txBody>
          <a:bodyPr wrap="square" lIns="91440" tIns="45720" rIns="91440" bIns="45720">
            <a:spAutoFit/>
          </a:bodyPr>
          <a:lstStyle/>
          <a:p>
            <a:pPr algn="ctr"/>
            <a:r>
              <a:rPr lang="en-US" sz="4200" b="1">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THẢO LUẬN</a:t>
            </a:r>
            <a:endParaRPr lang="en-US" sz="4200" b="1" cap="none" spc="0">
              <a:ln w="12700" cmpd="sng">
                <a:solidFill>
                  <a:schemeClr val="accent4"/>
                </a:solidFill>
                <a:prstDash val="solid"/>
              </a:ln>
              <a:solidFill>
                <a:srgbClr val="FF0000"/>
              </a:solidFill>
              <a:effectLst>
                <a:glow rad="228600">
                  <a:schemeClr val="accent2">
                    <a:satMod val="175000"/>
                    <a:alpha val="40000"/>
                  </a:schemeClr>
                </a:glow>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TextBox 2" descr="n252 Fb Thu Huong Pham">
            <a:extLst>
              <a:ext uri="{FF2B5EF4-FFF2-40B4-BE49-F238E27FC236}">
                <a16:creationId xmlns:a16="http://schemas.microsoft.com/office/drawing/2014/main" id="{A6E07204-2949-B08F-104B-1736861A2166}"/>
              </a:ext>
            </a:extLst>
          </p:cNvPr>
          <p:cNvSpPr txBox="1"/>
          <p:nvPr/>
        </p:nvSpPr>
        <p:spPr>
          <a:xfrm>
            <a:off x="4788049" y="1496226"/>
            <a:ext cx="1940063" cy="523220"/>
          </a:xfrm>
          <a:prstGeom prst="rect">
            <a:avLst/>
          </a:prstGeom>
          <a:solidFill>
            <a:schemeClr val="accent4">
              <a:lumMod val="20000"/>
              <a:lumOff val="80000"/>
            </a:schemeClr>
          </a:solidFill>
        </p:spPr>
        <p:txBody>
          <a:bodyPr wrap="square">
            <a:spAutoFit/>
          </a:bodyPr>
          <a:lstStyle/>
          <a:p>
            <a:pPr marR="0" algn="just">
              <a:spcBef>
                <a:spcPts val="0"/>
              </a:spcBef>
              <a:spcAft>
                <a:spcPts val="0"/>
              </a:spcAft>
            </a:pPr>
            <a:r>
              <a:rPr lang="en-US" sz="2800" b="1"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rPr>
              <a:t>1. TRẠM 1</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cxnSp>
        <p:nvCxnSpPr>
          <p:cNvPr id="4" name="Straight Connector 3" descr="n252 Fb Thu Huong Pham">
            <a:extLst>
              <a:ext uri="{FF2B5EF4-FFF2-40B4-BE49-F238E27FC236}">
                <a16:creationId xmlns:a16="http://schemas.microsoft.com/office/drawing/2014/main" id="{82D7D7AE-55D3-4492-9949-0159D5A2A7AB}"/>
              </a:ext>
            </a:extLst>
          </p:cNvPr>
          <p:cNvCxnSpPr>
            <a:cxnSpLocks/>
          </p:cNvCxnSpPr>
          <p:nvPr/>
        </p:nvCxnSpPr>
        <p:spPr>
          <a:xfrm flipH="1">
            <a:off x="4475943" y="1743959"/>
            <a:ext cx="9152" cy="24981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n252 Fb Thu Huong Pham">
            <a:extLst>
              <a:ext uri="{FF2B5EF4-FFF2-40B4-BE49-F238E27FC236}">
                <a16:creationId xmlns:a16="http://schemas.microsoft.com/office/drawing/2014/main" id="{FC3652F2-214A-F856-92B6-CF5F5E0AB397}"/>
              </a:ext>
            </a:extLst>
          </p:cNvPr>
          <p:cNvCxnSpPr>
            <a:cxnSpLocks/>
          </p:cNvCxnSpPr>
          <p:nvPr/>
        </p:nvCxnSpPr>
        <p:spPr>
          <a:xfrm>
            <a:off x="4485095" y="1757836"/>
            <a:ext cx="299039"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descr="n252 Fb Thu Huong Pham">
            <a:extLst>
              <a:ext uri="{FF2B5EF4-FFF2-40B4-BE49-F238E27FC236}">
                <a16:creationId xmlns:a16="http://schemas.microsoft.com/office/drawing/2014/main" id="{6D71A83F-1F18-58CC-2009-7961A8486B59}"/>
              </a:ext>
            </a:extLst>
          </p:cNvPr>
          <p:cNvCxnSpPr>
            <a:cxnSpLocks/>
          </p:cNvCxnSpPr>
          <p:nvPr/>
        </p:nvCxnSpPr>
        <p:spPr>
          <a:xfrm>
            <a:off x="4485095" y="3053384"/>
            <a:ext cx="310212"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descr="n252 Fb Thu Huong Pham">
            <a:extLst>
              <a:ext uri="{FF2B5EF4-FFF2-40B4-BE49-F238E27FC236}">
                <a16:creationId xmlns:a16="http://schemas.microsoft.com/office/drawing/2014/main" id="{CB95653C-F532-F678-1F72-F04778F6D098}"/>
              </a:ext>
            </a:extLst>
          </p:cNvPr>
          <p:cNvCxnSpPr>
            <a:cxnSpLocks/>
          </p:cNvCxnSpPr>
          <p:nvPr/>
        </p:nvCxnSpPr>
        <p:spPr>
          <a:xfrm>
            <a:off x="4475943" y="4229512"/>
            <a:ext cx="34722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descr="n252 Fb Thu Huong Pham">
            <a:extLst>
              <a:ext uri="{FF2B5EF4-FFF2-40B4-BE49-F238E27FC236}">
                <a16:creationId xmlns:a16="http://schemas.microsoft.com/office/drawing/2014/main" id="{6AE3E640-AAD4-72B1-6FA6-371BC0F0394A}"/>
              </a:ext>
            </a:extLst>
          </p:cNvPr>
          <p:cNvCxnSpPr>
            <a:cxnSpLocks/>
            <a:stCxn id="2" idx="3"/>
          </p:cNvCxnSpPr>
          <p:nvPr/>
        </p:nvCxnSpPr>
        <p:spPr>
          <a:xfrm>
            <a:off x="4172989" y="3059668"/>
            <a:ext cx="263751"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descr="n252 Fb Thu Huong Pham">
            <a:extLst>
              <a:ext uri="{FF2B5EF4-FFF2-40B4-BE49-F238E27FC236}">
                <a16:creationId xmlns:a16="http://schemas.microsoft.com/office/drawing/2014/main" id="{84F01D9C-1F4E-802B-AFD6-AC1CB3F50EC0}"/>
              </a:ext>
            </a:extLst>
          </p:cNvPr>
          <p:cNvSpPr txBox="1"/>
          <p:nvPr/>
        </p:nvSpPr>
        <p:spPr>
          <a:xfrm>
            <a:off x="4788049" y="2791774"/>
            <a:ext cx="1940063" cy="523220"/>
          </a:xfrm>
          <a:prstGeom prst="rect">
            <a:avLst/>
          </a:prstGeom>
          <a:solidFill>
            <a:schemeClr val="accent4">
              <a:lumMod val="20000"/>
              <a:lumOff val="80000"/>
            </a:schemeClr>
          </a:solidFill>
        </p:spPr>
        <p:txBody>
          <a:bodyPr wrap="square">
            <a:spAutoFit/>
          </a:bodyPr>
          <a:lstStyle/>
          <a:p>
            <a:pPr marR="0" algn="just">
              <a:spcBef>
                <a:spcPts val="0"/>
              </a:spcBef>
              <a:spcAft>
                <a:spcPts val="0"/>
              </a:spcAft>
            </a:pPr>
            <a:r>
              <a:rPr lang="en-US" sz="2800" b="1"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rPr>
              <a:t>2. TRẠM 2</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sp>
        <p:nvSpPr>
          <p:cNvPr id="10" name="TextBox 9" descr="n252 Fb Thu Huong Pham">
            <a:extLst>
              <a:ext uri="{FF2B5EF4-FFF2-40B4-BE49-F238E27FC236}">
                <a16:creationId xmlns:a16="http://schemas.microsoft.com/office/drawing/2014/main" id="{568AD9CF-5C7E-F89F-6904-B8D4DC84E594}"/>
              </a:ext>
            </a:extLst>
          </p:cNvPr>
          <p:cNvSpPr txBox="1"/>
          <p:nvPr/>
        </p:nvSpPr>
        <p:spPr>
          <a:xfrm>
            <a:off x="4823163" y="3967902"/>
            <a:ext cx="1940063" cy="523220"/>
          </a:xfrm>
          <a:prstGeom prst="rect">
            <a:avLst/>
          </a:prstGeom>
          <a:solidFill>
            <a:schemeClr val="accent4">
              <a:lumMod val="20000"/>
              <a:lumOff val="80000"/>
            </a:schemeClr>
          </a:solidFill>
        </p:spPr>
        <p:txBody>
          <a:bodyPr wrap="square">
            <a:spAutoFit/>
          </a:bodyPr>
          <a:lstStyle/>
          <a:p>
            <a:pPr marR="0" algn="just">
              <a:spcBef>
                <a:spcPts val="0"/>
              </a:spcBef>
              <a:spcAft>
                <a:spcPts val="0"/>
              </a:spcAft>
            </a:pPr>
            <a:r>
              <a:rPr lang="en-US" sz="2800" b="1" kern="100">
                <a:solidFill>
                  <a:srgbClr val="0000FF"/>
                </a:solidFill>
                <a:latin typeface="Palatino Linotype" panose="02040502050505030304" pitchFamily="18" charset="0"/>
                <a:ea typeface="Arial" panose="020B0604020202020204" pitchFamily="34" charset="0"/>
                <a:cs typeface="Times New Roman" panose="02020603050405020304" pitchFamily="18" charset="0"/>
              </a:rPr>
              <a:t>3. TRẠM 3</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sp>
        <p:nvSpPr>
          <p:cNvPr id="12" name="TextBox 11" descr="n252 Fb Thu Huong Pham">
            <a:extLst>
              <a:ext uri="{FF2B5EF4-FFF2-40B4-BE49-F238E27FC236}">
                <a16:creationId xmlns:a16="http://schemas.microsoft.com/office/drawing/2014/main" id="{2CC45CAA-6E80-2379-F362-666DA9D305C2}"/>
              </a:ext>
            </a:extLst>
          </p:cNvPr>
          <p:cNvSpPr txBox="1"/>
          <p:nvPr/>
        </p:nvSpPr>
        <p:spPr>
          <a:xfrm>
            <a:off x="7031067" y="1496226"/>
            <a:ext cx="3148104" cy="523220"/>
          </a:xfrm>
          <a:prstGeom prst="rect">
            <a:avLst/>
          </a:prstGeom>
          <a:solidFill>
            <a:schemeClr val="accent6">
              <a:lumMod val="60000"/>
              <a:lumOff val="40000"/>
            </a:schemeClr>
          </a:solidFill>
        </p:spPr>
        <p:txBody>
          <a:bodyPr wrap="square">
            <a:spAutoFit/>
          </a:bodyPr>
          <a:lstStyle/>
          <a:p>
            <a:pPr marR="0" algn="just">
              <a:spcBef>
                <a:spcPts val="0"/>
              </a:spcBef>
              <a:spcAft>
                <a:spcPts val="0"/>
              </a:spcAft>
            </a:pPr>
            <a:r>
              <a:rPr lang="en-US" sz="2800" b="1"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rPr>
              <a:t>Phiếu học tập số 1</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cxnSp>
        <p:nvCxnSpPr>
          <p:cNvPr id="13" name="Straight Connector 12" descr="n252 Fb Thu Huong Pham">
            <a:extLst>
              <a:ext uri="{FF2B5EF4-FFF2-40B4-BE49-F238E27FC236}">
                <a16:creationId xmlns:a16="http://schemas.microsoft.com/office/drawing/2014/main" id="{9F9AF63C-C27E-70F2-2BDF-F62242959488}"/>
              </a:ext>
            </a:extLst>
          </p:cNvPr>
          <p:cNvCxnSpPr>
            <a:cxnSpLocks/>
          </p:cNvCxnSpPr>
          <p:nvPr/>
        </p:nvCxnSpPr>
        <p:spPr>
          <a:xfrm>
            <a:off x="6728112" y="1757836"/>
            <a:ext cx="299039"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descr="n252 Fb Thu Huong Pham">
            <a:extLst>
              <a:ext uri="{FF2B5EF4-FFF2-40B4-BE49-F238E27FC236}">
                <a16:creationId xmlns:a16="http://schemas.microsoft.com/office/drawing/2014/main" id="{14212F66-1FA3-5596-ED41-67E17BBA3D1A}"/>
              </a:ext>
            </a:extLst>
          </p:cNvPr>
          <p:cNvCxnSpPr>
            <a:cxnSpLocks/>
          </p:cNvCxnSpPr>
          <p:nvPr/>
        </p:nvCxnSpPr>
        <p:spPr>
          <a:xfrm>
            <a:off x="6728112" y="3053384"/>
            <a:ext cx="335556"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descr="n252 Fb Thu Huong Pham">
            <a:extLst>
              <a:ext uri="{FF2B5EF4-FFF2-40B4-BE49-F238E27FC236}">
                <a16:creationId xmlns:a16="http://schemas.microsoft.com/office/drawing/2014/main" id="{3ACE29C2-B149-2841-F5D4-CD9C4AD9B563}"/>
              </a:ext>
            </a:extLst>
          </p:cNvPr>
          <p:cNvSpPr txBox="1"/>
          <p:nvPr/>
        </p:nvSpPr>
        <p:spPr>
          <a:xfrm>
            <a:off x="7056410" y="2791774"/>
            <a:ext cx="3122761" cy="523220"/>
          </a:xfrm>
          <a:prstGeom prst="rect">
            <a:avLst/>
          </a:prstGeom>
          <a:solidFill>
            <a:schemeClr val="accent2">
              <a:lumMod val="60000"/>
              <a:lumOff val="40000"/>
            </a:schemeClr>
          </a:solidFill>
        </p:spPr>
        <p:txBody>
          <a:bodyPr wrap="square">
            <a:spAutoFit/>
          </a:bodyPr>
          <a:lstStyle/>
          <a:p>
            <a:pPr marR="0" algn="just">
              <a:spcBef>
                <a:spcPts val="0"/>
              </a:spcBef>
              <a:spcAft>
                <a:spcPts val="0"/>
              </a:spcAft>
            </a:pPr>
            <a:r>
              <a:rPr lang="en-US" sz="2800" b="1"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rPr>
              <a:t>Phiếu học tập số 2</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cxnSp>
        <p:nvCxnSpPr>
          <p:cNvPr id="16" name="Straight Connector 15" descr="n252 Fb Thu Huong Pham">
            <a:extLst>
              <a:ext uri="{FF2B5EF4-FFF2-40B4-BE49-F238E27FC236}">
                <a16:creationId xmlns:a16="http://schemas.microsoft.com/office/drawing/2014/main" id="{606B0117-F3B4-15C6-953C-27D0F832C8B7}"/>
              </a:ext>
            </a:extLst>
          </p:cNvPr>
          <p:cNvCxnSpPr>
            <a:cxnSpLocks/>
            <a:endCxn id="17" idx="1"/>
          </p:cNvCxnSpPr>
          <p:nvPr/>
        </p:nvCxnSpPr>
        <p:spPr>
          <a:xfrm>
            <a:off x="6763226" y="4276352"/>
            <a:ext cx="293592"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descr="n252 Fb Thu Huong Pham">
            <a:extLst>
              <a:ext uri="{FF2B5EF4-FFF2-40B4-BE49-F238E27FC236}">
                <a16:creationId xmlns:a16="http://schemas.microsoft.com/office/drawing/2014/main" id="{C6D84E59-F720-BE8C-5161-8EDB62331231}"/>
              </a:ext>
            </a:extLst>
          </p:cNvPr>
          <p:cNvSpPr txBox="1"/>
          <p:nvPr/>
        </p:nvSpPr>
        <p:spPr>
          <a:xfrm>
            <a:off x="7056818" y="4014742"/>
            <a:ext cx="3122353" cy="523220"/>
          </a:xfrm>
          <a:prstGeom prst="rect">
            <a:avLst/>
          </a:prstGeom>
          <a:solidFill>
            <a:schemeClr val="accent4">
              <a:lumMod val="60000"/>
              <a:lumOff val="40000"/>
            </a:schemeClr>
          </a:solidFill>
        </p:spPr>
        <p:txBody>
          <a:bodyPr wrap="square">
            <a:spAutoFit/>
          </a:bodyPr>
          <a:lstStyle/>
          <a:p>
            <a:pPr marR="0" algn="just">
              <a:spcBef>
                <a:spcPts val="0"/>
              </a:spcBef>
              <a:spcAft>
                <a:spcPts val="0"/>
              </a:spcAft>
            </a:pPr>
            <a:r>
              <a:rPr lang="en-US" sz="2800" b="1"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rPr>
              <a:t>Phiếu học tập số 3</a:t>
            </a:r>
            <a:endParaRPr lang="vi-VN" sz="2800" kern="100">
              <a:solidFill>
                <a:srgbClr val="0000FF"/>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sp>
        <p:nvSpPr>
          <p:cNvPr id="18" name="TextBox 17" descr="n252 Fb Thu Huong Pham">
            <a:extLst>
              <a:ext uri="{FF2B5EF4-FFF2-40B4-BE49-F238E27FC236}">
                <a16:creationId xmlns:a16="http://schemas.microsoft.com/office/drawing/2014/main" id="{C9D2D114-F3B8-DA1C-6989-84BE7E8E7C3D}"/>
              </a:ext>
            </a:extLst>
          </p:cNvPr>
          <p:cNvSpPr txBox="1"/>
          <p:nvPr/>
        </p:nvSpPr>
        <p:spPr>
          <a:xfrm>
            <a:off x="775234" y="709805"/>
            <a:ext cx="1586872" cy="523220"/>
          </a:xfrm>
          <a:custGeom>
            <a:avLst/>
            <a:gdLst>
              <a:gd name="csX0" fmla="*/ 0 w 1586872"/>
              <a:gd name="csY0" fmla="*/ 0 h 523220"/>
              <a:gd name="csX1" fmla="*/ 513089 w 1586872"/>
              <a:gd name="csY1" fmla="*/ 0 h 523220"/>
              <a:gd name="csX2" fmla="*/ 1026177 w 1586872"/>
              <a:gd name="csY2" fmla="*/ 0 h 523220"/>
              <a:gd name="csX3" fmla="*/ 1586872 w 1586872"/>
              <a:gd name="csY3" fmla="*/ 0 h 523220"/>
              <a:gd name="csX4" fmla="*/ 1586872 w 1586872"/>
              <a:gd name="csY4" fmla="*/ 523220 h 523220"/>
              <a:gd name="csX5" fmla="*/ 1042046 w 1586872"/>
              <a:gd name="csY5" fmla="*/ 523220 h 523220"/>
              <a:gd name="csX6" fmla="*/ 544826 w 1586872"/>
              <a:gd name="csY6" fmla="*/ 523220 h 523220"/>
              <a:gd name="csX7" fmla="*/ 0 w 1586872"/>
              <a:gd name="csY7" fmla="*/ 523220 h 523220"/>
              <a:gd name="csX8" fmla="*/ 0 w 1586872"/>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6872" h="523220" extrusionOk="0">
                <a:moveTo>
                  <a:pt x="0" y="0"/>
                </a:moveTo>
                <a:cubicBezTo>
                  <a:pt x="234950" y="-54530"/>
                  <a:pt x="343462" y="54129"/>
                  <a:pt x="513089" y="0"/>
                </a:cubicBezTo>
                <a:cubicBezTo>
                  <a:pt x="682716" y="-54129"/>
                  <a:pt x="843483" y="34198"/>
                  <a:pt x="1026177" y="0"/>
                </a:cubicBezTo>
                <a:cubicBezTo>
                  <a:pt x="1208871" y="-34198"/>
                  <a:pt x="1446897" y="33806"/>
                  <a:pt x="1586872" y="0"/>
                </a:cubicBezTo>
                <a:cubicBezTo>
                  <a:pt x="1598539" y="219130"/>
                  <a:pt x="1565495" y="414203"/>
                  <a:pt x="1586872" y="523220"/>
                </a:cubicBezTo>
                <a:cubicBezTo>
                  <a:pt x="1376482" y="525247"/>
                  <a:pt x="1157372" y="511855"/>
                  <a:pt x="1042046" y="523220"/>
                </a:cubicBezTo>
                <a:cubicBezTo>
                  <a:pt x="926720" y="534585"/>
                  <a:pt x="666319" y="518808"/>
                  <a:pt x="544826" y="523220"/>
                </a:cubicBezTo>
                <a:cubicBezTo>
                  <a:pt x="423333" y="527632"/>
                  <a:pt x="207247" y="505590"/>
                  <a:pt x="0" y="523220"/>
                </a:cubicBezTo>
                <a:cubicBezTo>
                  <a:pt x="-61731" y="280497"/>
                  <a:pt x="24580" y="188649"/>
                  <a:pt x="0" y="0"/>
                </a:cubicBezTo>
                <a:close/>
              </a:path>
            </a:pathLst>
          </a:custGeom>
          <a:noFill/>
          <a:ln>
            <a:noFill/>
            <a:prstDash val="sysDot"/>
            <a:extLst>
              <a:ext uri="{C807C97D-BFC1-408E-A445-0C87EB9F89A2}">
                <ask:lineSketchStyleProps xmlns:ask="http://schemas.microsoft.com/office/drawing/2018/sketchyshapes" sd="198946862">
                  <a:prstGeom prst="rect">
                    <a:avLst/>
                  </a:prstGeom>
                  <ask:type>
                    <ask:lineSketchScribble/>
                  </ask:type>
                </ask:lineSketchStyleProps>
              </a:ext>
            </a:extLst>
          </a:ln>
        </p:spPr>
        <p:txBody>
          <a:bodyPr wrap="square">
            <a:spAutoFit/>
          </a:bodyPr>
          <a:lstStyle/>
          <a:p>
            <a:pPr marR="0" algn="ctr">
              <a:spcBef>
                <a:spcPts val="0"/>
              </a:spcBef>
              <a:spcAft>
                <a:spcPts val="0"/>
              </a:spcAft>
            </a:pPr>
            <a:r>
              <a:rPr lang="en-US" sz="2800" b="1" kern="100">
                <a:solidFill>
                  <a:srgbClr val="00B050"/>
                </a:solidFill>
                <a:effectLst/>
                <a:latin typeface="Palatino Linotype" panose="02040502050505030304" pitchFamily="18" charset="0"/>
                <a:ea typeface="Arial" panose="020B0604020202020204" pitchFamily="34" charset="0"/>
                <a:cs typeface="Times New Roman" panose="02020603050405020304" pitchFamily="18" charset="0"/>
              </a:rPr>
              <a:t>5 PHÚT</a:t>
            </a:r>
            <a:endParaRPr lang="vi-VN" sz="2800" kern="100">
              <a:solidFill>
                <a:srgbClr val="00B050"/>
              </a:solidFill>
              <a:effectLst/>
              <a:latin typeface="Palatino Linotype" panose="0204050205050503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08110915"/>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2" name="breeze.wav"/>
          </p:stSnd>
        </p:sndAc>
      </p:transition>
    </mc:Choice>
    <mc:Fallback xmlns="">
      <p:transition>
        <p:fade/>
        <p:sndAc>
          <p:stSnd>
            <p:snd r:embed="rId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500"/>
                            </p:stCondLst>
                            <p:childTnLst>
                              <p:par>
                                <p:cTn id="51" presetID="6" presetClass="entr" presetSubtype="16"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2" grpId="0" animBg="1"/>
      <p:bldP spid="15"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20" name="start timer" descr="n252 Fb Thu Huong Pham"/>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23" name="times up" descr="n252 Fb Thu Huong Pham"/>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descr="n252 Fb Thu Huong Pham"/>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descr="n252 Fb Thu Huong Pham"/>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descr="n252 Fb Thu Huong Pham"/>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descr="n252 Fb Thu Huong Pham"/>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descr="n252 Fb Thu Huong Pham"/>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descr="n252 Fb Thu Huong Pham"/>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descr="n252 Fb Thu Huong Pham"/>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descr="n252 Fb Thu Huong Pham"/>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descr="n252 Fb Thu Huong Pham"/>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descr="n252 Fb Thu Huong Pham"/>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descr="n252 Fb Thu Huong Pham"/>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descr="n252 Fb Thu Huong Pham"/>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descr="n252 Fb Thu Huong Pham"/>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descr="n252 Fb Thu Huong Pham"/>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descr="n252 Fb Thu Huong Pham"/>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descr="n252 Fb Thu Huong Pham"/>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descr="n252 Fb Thu Huong Pham"/>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descr="n252 Fb Thu Huong Pham"/>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descr="n252 Fb Thu Huong Pham"/>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descr="n252 Fb Thu Huong Pham"/>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descr="n252 Fb Thu Huong Pham"/>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descr="n252 Fb Thu Huong Pham"/>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descr="n252 Fb Thu Huong Pham"/>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descr="n252 Fb Thu Huong Pham"/>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descr="n252 Fb Thu Huong Pham">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descr="n252 Fb Thu Huong Pham"/>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descr="n252 Fb Thu Huong Pham"/>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descr="n252 Fb Thu Huong Pham"/>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descr="n252 Fb Thu Huong Pham">
            <a:extLst>
              <a:ext uri="{FF2B5EF4-FFF2-40B4-BE49-F238E27FC236}">
                <a16:creationId xmlns:a16="http://schemas.microsoft.com/office/drawing/2014/main" id="{9ADC1153-2F43-486F-96A6-AB4ADCB780F8}"/>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4" name="Freeform 40" descr="n252 Fb Thu Huong Pham"/>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descr="n252 Fb Thu Huong Pham"/>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descr="n252 Fb Thu Huong Pham">
            <a:extLst>
              <a:ext uri="{FF2B5EF4-FFF2-40B4-BE49-F238E27FC236}">
                <a16:creationId xmlns:a16="http://schemas.microsoft.com/office/drawing/2014/main" id="{FAFBB084-0936-4099-AE98-E909E5283190}"/>
              </a:ext>
            </a:extLst>
          </p:cNvPr>
          <p:cNvGrpSpPr/>
          <p:nvPr/>
        </p:nvGrpSpPr>
        <p:grpSpPr>
          <a:xfrm>
            <a:off x="3951475" y="3437374"/>
            <a:ext cx="585788" cy="700042"/>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2" name="Freeform 58" descr="n252 Fb Thu Huong Pham"/>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5" descr="n252 Fb Thu Huong Pham">
            <a:extLst>
              <a:ext uri="{FF2B5EF4-FFF2-40B4-BE49-F238E27FC236}">
                <a16:creationId xmlns:a16="http://schemas.microsoft.com/office/drawing/2014/main" id="{9904C281-CCA8-4FD4-A293-FE67ED6D76E0}"/>
              </a:ext>
            </a:extLst>
          </p:cNvPr>
          <p:cNvGrpSpPr/>
          <p:nvPr/>
        </p:nvGrpSpPr>
        <p:grpSpPr>
          <a:xfrm>
            <a:off x="3281363" y="5157861"/>
            <a:ext cx="629286"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4" name="Freeform 70" descr="n252 Fb Thu Huong Pham"/>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descr="n252 Fb Thu Huong Pham"/>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descr="n252 Fb Thu Huong Pham"/>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descr="n252 Fb Thu Huong Pham"/>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descr="n252 Fb Thu Huong Pham">
            <a:extLst>
              <a:ext uri="{FF2B5EF4-FFF2-40B4-BE49-F238E27FC236}">
                <a16:creationId xmlns:a16="http://schemas.microsoft.com/office/drawing/2014/main" id="{18D2C52C-52FC-4FC3-B1F3-CE6A5B70BDB0}"/>
              </a:ext>
            </a:extLst>
          </p:cNvPr>
          <p:cNvGrpSpPr/>
          <p:nvPr/>
        </p:nvGrpSpPr>
        <p:grpSpPr>
          <a:xfrm>
            <a:off x="931754" y="3389703"/>
            <a:ext cx="571500" cy="622533"/>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 name="Group 6" descr="n252 Fb Thu Huong Pham">
            <a:extLst>
              <a:ext uri="{FF2B5EF4-FFF2-40B4-BE49-F238E27FC236}">
                <a16:creationId xmlns:a16="http://schemas.microsoft.com/office/drawing/2014/main" id="{B54EFDBC-7861-49C1-81C9-9A16A96B193B}"/>
              </a:ext>
            </a:extLst>
          </p:cNvPr>
          <p:cNvGrpSpPr/>
          <p:nvPr/>
        </p:nvGrpSpPr>
        <p:grpSpPr>
          <a:xfrm>
            <a:off x="1496945" y="5157861"/>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descr="n252 Fb Thu Huong Pham"/>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descr="n252 Fb Thu Huong Pham"/>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descr="n252 Fb Thu Huong Pham"/>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descr="n252 Fb Thu Huong Pham"/>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descr="n252 Fb Thu Huong Pham"/>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descr="n252 Fb Thu Huong Pham"/>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descr="n252 Fb Thu Huong Pham"/>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descr="n252 Fb Thu Huong Pham"/>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descr="n252 Fb Thu Huong Pham"/>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descr="n252 Fb Thu Huong Pham"/>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descr="n252 Fb Thu Huong Pham"/>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3" name="breeze.wav"/>
          </p:stSnd>
        </p:sndAc>
      </p:transition>
    </mc:Choice>
    <mc:Fallback xmlns="">
      <p:transition>
        <p:fade/>
        <p:sndAc>
          <p:stSnd>
            <p:snd r:embed="rId6"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9">
            <a:alpha val="14000"/>
          </a:srgbClr>
        </a:solidFill>
        <a:effectLst/>
      </p:bgPr>
    </p:bg>
    <p:spTree>
      <p:nvGrpSpPr>
        <p:cNvPr id="1" name=""/>
        <p:cNvGrpSpPr/>
        <p:nvPr/>
      </p:nvGrpSpPr>
      <p:grpSpPr>
        <a:xfrm>
          <a:off x="0" y="0"/>
          <a:ext cx="0" cy="0"/>
          <a:chOff x="0" y="0"/>
          <a:chExt cx="0" cy="0"/>
        </a:xfrm>
      </p:grpSpPr>
      <p:grpSp>
        <p:nvGrpSpPr>
          <p:cNvPr id="1032" name="Group 1031" descr="n252 Fb Thu Huong Pham">
            <a:extLst>
              <a:ext uri="{FF2B5EF4-FFF2-40B4-BE49-F238E27FC236}">
                <a16:creationId xmlns:a16="http://schemas.microsoft.com/office/drawing/2014/main" id="{9F50DEB3-7AFC-3653-3E8B-D5501A43F8B7}"/>
              </a:ext>
            </a:extLst>
          </p:cNvPr>
          <p:cNvGrpSpPr/>
          <p:nvPr/>
        </p:nvGrpSpPr>
        <p:grpSpPr>
          <a:xfrm>
            <a:off x="1262839" y="3936242"/>
            <a:ext cx="3942338" cy="1387284"/>
            <a:chOff x="941118" y="3730369"/>
            <a:chExt cx="3942338" cy="1387284"/>
          </a:xfrm>
        </p:grpSpPr>
        <p:pic>
          <p:nvPicPr>
            <p:cNvPr id="14" name="Picture 13">
              <a:extLst>
                <a:ext uri="{FF2B5EF4-FFF2-40B4-BE49-F238E27FC236}">
                  <a16:creationId xmlns:a16="http://schemas.microsoft.com/office/drawing/2014/main" id="{341A04A7-6850-2F47-58AD-AD4F7A9FE5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3730369"/>
              <a:ext cx="3942338" cy="1387284"/>
            </a:xfrm>
            <a:prstGeom prst="rect">
              <a:avLst/>
            </a:prstGeom>
          </p:spPr>
        </p:pic>
        <p:sp>
          <p:nvSpPr>
            <p:cNvPr id="8" name="TextBox 7">
              <a:extLst>
                <a:ext uri="{FF2B5EF4-FFF2-40B4-BE49-F238E27FC236}">
                  <a16:creationId xmlns:a16="http://schemas.microsoft.com/office/drawing/2014/main" id="{74910DA7-8800-B08B-DBCD-A8A8D4B54520}"/>
                </a:ext>
              </a:extLst>
            </p:cNvPr>
            <p:cNvSpPr txBox="1"/>
            <p:nvPr/>
          </p:nvSpPr>
          <p:spPr>
            <a:xfrm>
              <a:off x="2063261" y="4220452"/>
              <a:ext cx="2015362"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lực từ</a:t>
              </a:r>
            </a:p>
          </p:txBody>
        </p:sp>
      </p:grpSp>
      <p:grpSp>
        <p:nvGrpSpPr>
          <p:cNvPr id="1029" name="Group 1028" descr="n252 Fb Thu Huong Pham">
            <a:extLst>
              <a:ext uri="{FF2B5EF4-FFF2-40B4-BE49-F238E27FC236}">
                <a16:creationId xmlns:a16="http://schemas.microsoft.com/office/drawing/2014/main" id="{BCB3637D-D8B2-6873-64F7-4BEB94373DE5}"/>
              </a:ext>
            </a:extLst>
          </p:cNvPr>
          <p:cNvGrpSpPr/>
          <p:nvPr/>
        </p:nvGrpSpPr>
        <p:grpSpPr>
          <a:xfrm>
            <a:off x="1316108" y="5353797"/>
            <a:ext cx="3942338" cy="1387284"/>
            <a:chOff x="941118" y="5326444"/>
            <a:chExt cx="3942338" cy="1387284"/>
          </a:xfrm>
        </p:grpSpPr>
        <p:pic>
          <p:nvPicPr>
            <p:cNvPr id="13" name="Picture 12">
              <a:extLst>
                <a:ext uri="{FF2B5EF4-FFF2-40B4-BE49-F238E27FC236}">
                  <a16:creationId xmlns:a16="http://schemas.microsoft.com/office/drawing/2014/main" id="{A301909F-B610-67FE-B0AA-C57AAF8B80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5326444"/>
              <a:ext cx="3942338" cy="1387284"/>
            </a:xfrm>
            <a:prstGeom prst="rect">
              <a:avLst/>
            </a:prstGeom>
          </p:spPr>
        </p:pic>
        <p:sp>
          <p:nvSpPr>
            <p:cNvPr id="26" name="TextBox 25">
              <a:extLst>
                <a:ext uri="{FF2B5EF4-FFF2-40B4-BE49-F238E27FC236}">
                  <a16:creationId xmlns:a16="http://schemas.microsoft.com/office/drawing/2014/main" id="{3B96DC1A-C547-5514-A1DB-6188CBD2B970}"/>
                </a:ext>
              </a:extLst>
            </p:cNvPr>
            <p:cNvSpPr txBox="1"/>
            <p:nvPr/>
          </p:nvSpPr>
          <p:spPr>
            <a:xfrm>
              <a:off x="1755468" y="5801054"/>
              <a:ext cx="2592371"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lực hấp dẫn</a:t>
              </a:r>
            </a:p>
          </p:txBody>
        </p:sp>
      </p:grpSp>
      <p:grpSp>
        <p:nvGrpSpPr>
          <p:cNvPr id="1031" name="Group 1030" descr="n252 Fb Thu Huong Pham">
            <a:extLst>
              <a:ext uri="{FF2B5EF4-FFF2-40B4-BE49-F238E27FC236}">
                <a16:creationId xmlns:a16="http://schemas.microsoft.com/office/drawing/2014/main" id="{2F41D051-38BD-2601-45BE-9CED054BE6FA}"/>
              </a:ext>
            </a:extLst>
          </p:cNvPr>
          <p:cNvGrpSpPr/>
          <p:nvPr/>
        </p:nvGrpSpPr>
        <p:grpSpPr>
          <a:xfrm>
            <a:off x="6697676" y="4008223"/>
            <a:ext cx="3942338" cy="1387284"/>
            <a:chOff x="6210278" y="3611261"/>
            <a:chExt cx="3942338" cy="1387284"/>
          </a:xfrm>
        </p:grpSpPr>
        <p:pic>
          <p:nvPicPr>
            <p:cNvPr id="11" name="Picture 10">
              <a:extLst>
                <a:ext uri="{FF2B5EF4-FFF2-40B4-BE49-F238E27FC236}">
                  <a16:creationId xmlns:a16="http://schemas.microsoft.com/office/drawing/2014/main" id="{38D9F7AB-A038-D53E-8D82-B211F69711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3611261"/>
              <a:ext cx="3942338" cy="1387284"/>
            </a:xfrm>
            <a:prstGeom prst="rect">
              <a:avLst/>
            </a:prstGeom>
          </p:spPr>
        </p:pic>
        <p:sp>
          <p:nvSpPr>
            <p:cNvPr id="1028" name="TextBox 1027">
              <a:extLst>
                <a:ext uri="{FF2B5EF4-FFF2-40B4-BE49-F238E27FC236}">
                  <a16:creationId xmlns:a16="http://schemas.microsoft.com/office/drawing/2014/main" id="{B02F7ECD-44BC-C0AB-2509-8D95F3EF5240}"/>
                </a:ext>
              </a:extLst>
            </p:cNvPr>
            <p:cNvSpPr txBox="1"/>
            <p:nvPr/>
          </p:nvSpPr>
          <p:spPr>
            <a:xfrm>
              <a:off x="7289715" y="4131623"/>
              <a:ext cx="2029905"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B</a:t>
              </a:r>
              <a:r>
                <a:rPr lang="en-US" sz="3200">
                  <a:latin typeface="Times New Roman" panose="02020603050405020304" pitchFamily="18" charset="0"/>
                  <a:cs typeface="Times New Roman" panose="02020603050405020304" pitchFamily="18" charset="0"/>
                </a:rPr>
                <a:t>. lực điện</a:t>
              </a:r>
            </a:p>
          </p:txBody>
        </p:sp>
      </p:grpSp>
      <p:grpSp>
        <p:nvGrpSpPr>
          <p:cNvPr id="1030" name="Group 1029" descr="n252 Fb Thu Huong Pham">
            <a:extLst>
              <a:ext uri="{FF2B5EF4-FFF2-40B4-BE49-F238E27FC236}">
                <a16:creationId xmlns:a16="http://schemas.microsoft.com/office/drawing/2014/main" id="{14E18296-50FC-030B-E84B-5F42022D94D8}"/>
              </a:ext>
            </a:extLst>
          </p:cNvPr>
          <p:cNvGrpSpPr/>
          <p:nvPr/>
        </p:nvGrpSpPr>
        <p:grpSpPr>
          <a:xfrm>
            <a:off x="6742217" y="5369060"/>
            <a:ext cx="3942338" cy="1387284"/>
            <a:chOff x="6210278" y="5326444"/>
            <a:chExt cx="3942338" cy="1387284"/>
          </a:xfrm>
        </p:grpSpPr>
        <p:pic>
          <p:nvPicPr>
            <p:cNvPr id="9" name="Picture 8">
              <a:extLst>
                <a:ext uri="{FF2B5EF4-FFF2-40B4-BE49-F238E27FC236}">
                  <a16:creationId xmlns:a16="http://schemas.microsoft.com/office/drawing/2014/main" id="{9E82046B-B75D-7118-E520-C6256FCFCE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5326444"/>
              <a:ext cx="3942338" cy="1387284"/>
            </a:xfrm>
            <a:prstGeom prst="rect">
              <a:avLst/>
            </a:prstGeom>
          </p:spPr>
        </p:pic>
        <p:sp>
          <p:nvSpPr>
            <p:cNvPr id="4" name="TextBox 3">
              <a:extLst>
                <a:ext uri="{FF2B5EF4-FFF2-40B4-BE49-F238E27FC236}">
                  <a16:creationId xmlns:a16="http://schemas.microsoft.com/office/drawing/2014/main" id="{66AFE9CD-5D78-49BB-D05F-DF3DE75B8FE7}"/>
                </a:ext>
              </a:extLst>
            </p:cNvPr>
            <p:cNvSpPr txBox="1"/>
            <p:nvPr/>
          </p:nvSpPr>
          <p:spPr>
            <a:xfrm>
              <a:off x="7029007" y="5801054"/>
              <a:ext cx="2428884"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lực ma sát</a:t>
              </a:r>
            </a:p>
          </p:txBody>
        </p:sp>
      </p:grpSp>
      <p:pic>
        <p:nvPicPr>
          <p:cNvPr id="1026" name="Picture 2" descr="n252 Fb Thu Huong Pham">
            <a:extLst>
              <a:ext uri="{FF2B5EF4-FFF2-40B4-BE49-F238E27FC236}">
                <a16:creationId xmlns:a16="http://schemas.microsoft.com/office/drawing/2014/main" id="{C11BE6D1-A13C-5032-0E9B-184F969A2CD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116919"/>
            <a:ext cx="1582732" cy="1582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252 Fb Thu Huong Pham">
            <a:extLst>
              <a:ext uri="{FF2B5EF4-FFF2-40B4-BE49-F238E27FC236}">
                <a16:creationId xmlns:a16="http://schemas.microsoft.com/office/drawing/2014/main" id="{4FCA3673-BC14-578A-7941-916EA4786D8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40457" y="1618554"/>
            <a:ext cx="1589425" cy="15894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90C412A3-D8AF-AE29-7254-225D48BE1A0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087" b="100000" l="333" r="100000"/>
                    </a14:imgEffect>
                  </a14:imgLayer>
                </a14:imgProps>
              </a:ext>
            </a:extLst>
          </a:blip>
          <a:srcRect l="1191" t="35951" r="1559" b="496"/>
          <a:stretch/>
        </p:blipFill>
        <p:spPr>
          <a:xfrm>
            <a:off x="1429007" y="-16919"/>
            <a:ext cx="9145691" cy="3892093"/>
          </a:xfrm>
          <a:prstGeom prst="rect">
            <a:avLst/>
          </a:prstGeom>
          <a:noFill/>
        </p:spPr>
      </p:pic>
      <p:sp>
        <p:nvSpPr>
          <p:cNvPr id="15" name="TextBox 14" descr="n252 Fb Thu Huong Pham">
            <a:extLst>
              <a:ext uri="{FF2B5EF4-FFF2-40B4-BE49-F238E27FC236}">
                <a16:creationId xmlns:a16="http://schemas.microsoft.com/office/drawing/2014/main" id="{A67A36D5-A549-24A6-BB16-E2519DA7F9E6}"/>
              </a:ext>
            </a:extLst>
          </p:cNvPr>
          <p:cNvSpPr txBox="1"/>
          <p:nvPr/>
        </p:nvSpPr>
        <p:spPr>
          <a:xfrm>
            <a:off x="1961917" y="462863"/>
            <a:ext cx="8092365" cy="3108543"/>
          </a:xfrm>
          <a:prstGeom prst="rect">
            <a:avLst/>
          </a:prstGeom>
          <a:noFill/>
        </p:spPr>
        <p:txBody>
          <a:bodyPr wrap="square" rtlCol="0">
            <a:spAutoFit/>
          </a:bodyPr>
          <a:lstStyle/>
          <a:p>
            <a:pPr algn="just"/>
            <a:r>
              <a:rPr lang="en-US" sz="3600" b="1">
                <a:solidFill>
                  <a:srgbClr val="FFFF00"/>
                </a:solidFill>
                <a:latin typeface="Times New Roman" panose="02020603050405020304" pitchFamily="18" charset="0"/>
                <a:cs typeface="Times New Roman" panose="02020603050405020304" pitchFamily="18" charset="0"/>
              </a:rPr>
              <a:t>Câu 1</a:t>
            </a:r>
            <a:r>
              <a:rPr lang="en-US" sz="3600">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effectLst/>
                <a:latin typeface="Palatino Linotype" panose="02040502050505030304" pitchFamily="18" charset="0"/>
                <a:ea typeface="Times New Roman" panose="02020603050405020304" pitchFamily="18" charset="0"/>
              </a:rPr>
              <a:t>Hãy nêu chọn cụm từ thích hợp điền vào chỗ trống. Từ trường là một dạng của vật chất tồn tại xung quanh dòng điện hoặc nam châm mà biểu hiện cụ thể là sự xuất hiện của ……… tác dụng lên một dòng điện hay một nam châm đặt trong đó.</a:t>
            </a:r>
            <a:endParaRPr lang="en-US" sz="3200">
              <a:solidFill>
                <a:schemeClr val="bg1"/>
              </a:solidFill>
              <a:latin typeface="Palatino Linotype" panose="02040502050505030304" pitchFamily="18" charset="0"/>
              <a:cs typeface="Times New Roman" panose="02020603050405020304" pitchFamily="18" charset="0"/>
            </a:endParaRPr>
          </a:p>
        </p:txBody>
      </p:sp>
      <p:pic>
        <p:nvPicPr>
          <p:cNvPr id="24" name="Picture 4" descr="n252 Fb Thu Huong Pham">
            <a:extLst>
              <a:ext uri="{FF2B5EF4-FFF2-40B4-BE49-F238E27FC236}">
                <a16:creationId xmlns:a16="http://schemas.microsoft.com/office/drawing/2014/main" id="{CC3D4BAF-9045-E49F-FEA0-F0C8F635663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4406663" y="4088619"/>
            <a:ext cx="740506" cy="7350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252 Fb Thu Huong Pham">
            <a:extLst>
              <a:ext uri="{FF2B5EF4-FFF2-40B4-BE49-F238E27FC236}">
                <a16:creationId xmlns:a16="http://schemas.microsoft.com/office/drawing/2014/main" id="{993746B1-BEB0-CCEA-FCD1-187CD15599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9989830" y="4494898"/>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29" name="sai" descr="n252 Fb Thu Huong Pham">
            <a:hlinkClick r:id="" action="ppaction://media"/>
            <a:extLst>
              <a:ext uri="{FF2B5EF4-FFF2-40B4-BE49-F238E27FC236}">
                <a16:creationId xmlns:a16="http://schemas.microsoft.com/office/drawing/2014/main" id="{0D77B696-CCE0-E774-0200-88BFA46BB50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335817" y="-875730"/>
            <a:ext cx="406400" cy="406400"/>
          </a:xfrm>
          <a:prstGeom prst="rect">
            <a:avLst/>
          </a:prstGeom>
        </p:spPr>
      </p:pic>
      <p:pic>
        <p:nvPicPr>
          <p:cNvPr id="30" name="Picture 6" descr="n252 Fb Thu Huong Pham">
            <a:extLst>
              <a:ext uri="{FF2B5EF4-FFF2-40B4-BE49-F238E27FC236}">
                <a16:creationId xmlns:a16="http://schemas.microsoft.com/office/drawing/2014/main" id="{580E5AB4-41AA-3002-2E7A-BEE504A31ED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9929525" y="5843670"/>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n252 Fb Thu Huong Pham">
            <a:extLst>
              <a:ext uri="{FF2B5EF4-FFF2-40B4-BE49-F238E27FC236}">
                <a16:creationId xmlns:a16="http://schemas.microsoft.com/office/drawing/2014/main" id="{E018EEA7-766E-A02B-DE70-180179D29EF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4673102" y="5895522"/>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1024" name="sai" descr="n252 Fb Thu Huong Pham">
            <a:hlinkClick r:id="" action="ppaction://media"/>
            <a:extLst>
              <a:ext uri="{FF2B5EF4-FFF2-40B4-BE49-F238E27FC236}">
                <a16:creationId xmlns:a16="http://schemas.microsoft.com/office/drawing/2014/main" id="{002E33E5-E507-A835-2F0A-40C1B5B4572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54547" y="-897929"/>
            <a:ext cx="406400" cy="406400"/>
          </a:xfrm>
          <a:prstGeom prst="rect">
            <a:avLst/>
          </a:prstGeom>
        </p:spPr>
      </p:pic>
      <p:pic>
        <p:nvPicPr>
          <p:cNvPr id="1025" name="sai" descr="n252 Fb Thu Huong Pham">
            <a:hlinkClick r:id="" action="ppaction://media"/>
            <a:extLst>
              <a:ext uri="{FF2B5EF4-FFF2-40B4-BE49-F238E27FC236}">
                <a16:creationId xmlns:a16="http://schemas.microsoft.com/office/drawing/2014/main" id="{95146C6F-4841-8EC7-2DA3-5D8FBF4540C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994204" y="-818241"/>
            <a:ext cx="406400" cy="406400"/>
          </a:xfrm>
          <a:prstGeom prst="rect">
            <a:avLst/>
          </a:prstGeom>
        </p:spPr>
      </p:pic>
      <p:pic>
        <p:nvPicPr>
          <p:cNvPr id="1027" name="đúng" descr="n252 Fb Thu Huong Pham">
            <a:hlinkClick r:id="" action="ppaction://media"/>
            <a:extLst>
              <a:ext uri="{FF2B5EF4-FFF2-40B4-BE49-F238E27FC236}">
                <a16:creationId xmlns:a16="http://schemas.microsoft.com/office/drawing/2014/main" id="{D29F5523-F516-29AB-39D4-C7423840BAF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833861" y="-773057"/>
            <a:ext cx="406400" cy="406400"/>
          </a:xfrm>
          <a:prstGeom prst="rect">
            <a:avLst/>
          </a:prstGeom>
        </p:spPr>
      </p:pic>
      <mc:AlternateContent xmlns:mc="http://schemas.openxmlformats.org/markup-compatibility/2006">
        <mc:Choice xmlns:am3d="http://schemas.microsoft.com/office/drawing/2017/model3d" Requires="am3d">
          <p:graphicFrame>
            <p:nvGraphicFramePr>
              <p:cNvPr id="6" name="3D Model 5" descr="n252 Fb Thu Huong Pham">
                <a:extLst>
                  <a:ext uri="{FF2B5EF4-FFF2-40B4-BE49-F238E27FC236}">
                    <a16:creationId xmlns:a16="http://schemas.microsoft.com/office/drawing/2014/main" id="{DCDC96F5-0DCF-201E-EE83-D970DB2BCD00}"/>
                  </a:ext>
                </a:extLst>
              </p:cNvPr>
              <p:cNvGraphicFramePr>
                <a:graphicFrameLocks noChangeAspect="1"/>
              </p:cNvGraphicFramePr>
              <p:nvPr>
                <p:extLst>
                  <p:ext uri="{D42A27DB-BD31-4B8C-83A1-F6EECF244321}">
                    <p14:modId xmlns:p14="http://schemas.microsoft.com/office/powerpoint/2010/main" val="914030412"/>
                  </p:ext>
                </p:extLst>
              </p:nvPr>
            </p:nvGraphicFramePr>
            <p:xfrm rot="1836924">
              <a:off x="10948604" y="204451"/>
              <a:ext cx="964770" cy="591311"/>
            </p:xfrm>
            <a:graphic>
              <a:graphicData uri="http://schemas.microsoft.com/office/drawing/2017/model3d">
                <am3d:model3d r:embed="rId19">
                  <am3d:spPr>
                    <a:xfrm rot="1836924">
                      <a:off x="0" y="0"/>
                      <a:ext cx="964770" cy="591311"/>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421626" ay="-4258915" az="-1351956"/>
                    <am3d:postTrans dx="0" dy="0" dz="0"/>
                  </am3d:trans>
                  <am3d:raster rName="Office3DRenderer" rVer="16.0.8326">
                    <am3d:blip r:embed="rId20"/>
                  </am3d:raster>
                  <am3d:objViewport viewportSz="1379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252 Fb Thu Huong Pham">
                <a:extLst>
                  <a:ext uri="{FF2B5EF4-FFF2-40B4-BE49-F238E27FC236}">
                    <a16:creationId xmlns:a16="http://schemas.microsoft.com/office/drawing/2014/main" id="{DCDC96F5-0DCF-201E-EE83-D970DB2BCD00}"/>
                  </a:ext>
                </a:extLst>
              </p:cNvPr>
              <p:cNvPicPr>
                <a:picLocks noGrp="1" noRot="1" noChangeAspect="1" noMove="1" noResize="1" noEditPoints="1" noAdjustHandles="1" noChangeArrowheads="1" noChangeShapeType="1" noCrop="1"/>
              </p:cNvPicPr>
              <p:nvPr/>
            </p:nvPicPr>
            <p:blipFill>
              <a:blip r:embed="rId20"/>
              <a:stretch>
                <a:fillRect/>
              </a:stretch>
            </p:blipFill>
            <p:spPr>
              <a:xfrm rot="1836924">
                <a:off x="10948604" y="204451"/>
                <a:ext cx="964770" cy="591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n252 Fb Thu Huong Pham">
                <a:extLst>
                  <a:ext uri="{FF2B5EF4-FFF2-40B4-BE49-F238E27FC236}">
                    <a16:creationId xmlns:a16="http://schemas.microsoft.com/office/drawing/2014/main" id="{562702B5-05C3-2291-74EE-13D1A52B452C}"/>
                  </a:ext>
                </a:extLst>
              </p:cNvPr>
              <p:cNvGraphicFramePr>
                <a:graphicFrameLocks noChangeAspect="1"/>
              </p:cNvGraphicFramePr>
              <p:nvPr>
                <p:extLst>
                  <p:ext uri="{D42A27DB-BD31-4B8C-83A1-F6EECF244321}">
                    <p14:modId xmlns:p14="http://schemas.microsoft.com/office/powerpoint/2010/main" val="1320415285"/>
                  </p:ext>
                </p:extLst>
              </p:nvPr>
            </p:nvGraphicFramePr>
            <p:xfrm rot="8420929">
              <a:off x="754434" y="1861274"/>
              <a:ext cx="985961" cy="624693"/>
            </p:xfrm>
            <a:graphic>
              <a:graphicData uri="http://schemas.microsoft.com/office/drawing/2017/model3d">
                <am3d:model3d r:embed="rId19">
                  <am3d:spPr>
                    <a:xfrm rot="8420929">
                      <a:off x="0" y="0"/>
                      <a:ext cx="985961" cy="624693"/>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0094734" ay="3493382" az="-602020"/>
                    <am3d:postTrans dx="0" dy="0" dz="0"/>
                  </am3d:trans>
                  <am3d:raster rName="Office3DRenderer" rVer="16.0.8326">
                    <am3d:blip r:embed="rId21"/>
                  </am3d:raster>
                  <am3d:objViewport viewportSz="14721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n252 Fb Thu Huong Pham">
                <a:extLst>
                  <a:ext uri="{FF2B5EF4-FFF2-40B4-BE49-F238E27FC236}">
                    <a16:creationId xmlns:a16="http://schemas.microsoft.com/office/drawing/2014/main" id="{562702B5-05C3-2291-74EE-13D1A52B452C}"/>
                  </a:ext>
                </a:extLst>
              </p:cNvPr>
              <p:cNvPicPr>
                <a:picLocks noGrp="1" noRot="1" noChangeAspect="1" noMove="1" noResize="1" noEditPoints="1" noAdjustHandles="1" noChangeArrowheads="1" noChangeShapeType="1" noCrop="1"/>
              </p:cNvPicPr>
              <p:nvPr/>
            </p:nvPicPr>
            <p:blipFill>
              <a:blip r:embed="rId21"/>
              <a:stretch>
                <a:fillRect/>
              </a:stretch>
            </p:blipFill>
            <p:spPr>
              <a:xfrm rot="8420929">
                <a:off x="754434" y="1861274"/>
                <a:ext cx="985961" cy="624693"/>
              </a:xfrm>
              <a:prstGeom prst="rect">
                <a:avLst/>
              </a:prstGeom>
            </p:spPr>
          </p:pic>
        </mc:Fallback>
      </mc:AlternateContent>
      <p:pic>
        <p:nvPicPr>
          <p:cNvPr id="5" name="Picture 4" descr="n252 Fb Thu Huong Pham">
            <a:hlinkClick r:id="rId22" action="ppaction://hlinksldjump"/>
            <a:extLst>
              <a:ext uri="{FF2B5EF4-FFF2-40B4-BE49-F238E27FC236}">
                <a16:creationId xmlns:a16="http://schemas.microsoft.com/office/drawing/2014/main" id="{86118309-31E3-1C88-025C-120692302C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675973" y="6262153"/>
            <a:ext cx="595847" cy="595847"/>
          </a:xfrm>
          <a:prstGeom prst="rect">
            <a:avLst/>
          </a:prstGeom>
        </p:spPr>
      </p:pic>
    </p:spTree>
    <p:extLst>
      <p:ext uri="{BB962C8B-B14F-4D97-AF65-F5344CB8AC3E}">
        <p14:creationId xmlns:p14="http://schemas.microsoft.com/office/powerpoint/2010/main" val="1191936829"/>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7" name="breeze.wav"/>
          </p:stSnd>
        </p:sndAc>
      </p:transition>
    </mc:Choice>
    <mc:Fallback xmlns="">
      <p:transition>
        <p:fade/>
        <p:sndAc>
          <p:stSnd>
            <p:snd r:embed="rId2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left)">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wipe(left)">
                                      <p:cBhvr>
                                        <p:cTn id="10" dur="500"/>
                                        <p:tgtEl>
                                          <p:spTgt spid="1029"/>
                                        </p:tgtEl>
                                      </p:cBhvr>
                                    </p:animEffect>
                                  </p:childTnLst>
                                </p:cTn>
                              </p:par>
                              <p:par>
                                <p:cTn id="11" presetID="22" presetClass="entr" presetSubtype="8"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wipe(left)">
                                      <p:cBhvr>
                                        <p:cTn id="13" dur="500"/>
                                        <p:tgtEl>
                                          <p:spTgt spid="1030"/>
                                        </p:tgtEl>
                                      </p:cBhvr>
                                    </p:animEffect>
                                  </p:childTnLst>
                                </p:cTn>
                              </p:par>
                              <p:par>
                                <p:cTn id="14" presetID="22" presetClass="entr" presetSubtype="8"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wipe(left)">
                                      <p:cBhvr>
                                        <p:cTn id="1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audio>
              <p:cMediaNode vol="80000">
                <p:cTn id="18" fill="hold" display="0">
                  <p:stCondLst>
                    <p:cond delay="indefinite"/>
                  </p:stCondLst>
                  <p:endCondLst>
                    <p:cond evt="onStopAudio" delay="0">
                      <p:tgtEl>
                        <p:sldTgt/>
                      </p:tgtEl>
                    </p:cond>
                  </p:endCondLst>
                </p:cTn>
                <p:tgtEl>
                  <p:spTgt spid="1024"/>
                </p:tgtEl>
              </p:cMediaNode>
            </p:audio>
            <p:audio>
              <p:cMediaNode vol="80000">
                <p:cTn id="19" fill="hold" display="0">
                  <p:stCondLst>
                    <p:cond delay="indefinite"/>
                  </p:stCondLst>
                  <p:endCondLst>
                    <p:cond evt="onStopAudio" delay="0">
                      <p:tgtEl>
                        <p:sldTgt/>
                      </p:tgtEl>
                    </p:cond>
                  </p:endCondLst>
                </p:cTn>
                <p:tgtEl>
                  <p:spTgt spid="1025"/>
                </p:tgtEl>
              </p:cMediaNode>
            </p:audio>
            <p:audio>
              <p:cMediaNode vol="80000">
                <p:cTn id="20" fill="hold" display="0">
                  <p:stCondLst>
                    <p:cond delay="indefinite"/>
                  </p:stCondLst>
                  <p:endCondLst>
                    <p:cond evt="onStopAudio" delay="0">
                      <p:tgtEl>
                        <p:sldTgt/>
                      </p:tgtEl>
                    </p:cond>
                  </p:endCondLst>
                </p:cTn>
                <p:tgtEl>
                  <p:spTgt spid="1027"/>
                </p:tgtEl>
              </p:cMediaNode>
            </p:audio>
            <p:seq concurrent="1" nextAc="seek">
              <p:cTn id="21" restart="whenNotActive" fill="hold" evtFilter="cancelBubble" nodeType="interactiveSeq">
                <p:stCondLst>
                  <p:cond evt="onClick" delay="0">
                    <p:tgtEl>
                      <p:spTgt spid="10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8085" fill="hold"/>
                                        <p:tgtEl>
                                          <p:spTgt spid="1027"/>
                                        </p:tgtEl>
                                      </p:cBhvr>
                                    </p:cmd>
                                  </p:childTnLst>
                                </p:cTn>
                              </p:par>
                            </p:childTnLst>
                          </p:cTn>
                        </p:par>
                      </p:childTnLst>
                    </p:cTn>
                  </p:par>
                </p:childTnLst>
              </p:cTn>
              <p:nextCondLst>
                <p:cond evt="onClick" delay="0">
                  <p:tgtEl>
                    <p:spTgt spid="1032"/>
                  </p:tgtEl>
                </p:cond>
              </p:nextCondLst>
            </p:seq>
            <p:seq concurrent="1" nextAc="seek">
              <p:cTn id="28" restart="whenNotActive" fill="hold" evtFilter="cancelBubble" nodeType="interactiveSeq">
                <p:stCondLst>
                  <p:cond evt="onClick" delay="0">
                    <p:tgtEl>
                      <p:spTgt spid="103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8150" fill="hold"/>
                                        <p:tgtEl>
                                          <p:spTgt spid="29"/>
                                        </p:tgtEl>
                                      </p:cBhvr>
                                    </p:cmd>
                                  </p:childTnLst>
                                </p:cTn>
                              </p:par>
                            </p:childTnLst>
                          </p:cTn>
                        </p:par>
                      </p:childTnLst>
                    </p:cTn>
                  </p:par>
                </p:childTnLst>
              </p:cTn>
              <p:nextCondLst>
                <p:cond evt="onClick" delay="0">
                  <p:tgtEl>
                    <p:spTgt spid="1031"/>
                  </p:tgtEl>
                </p:cond>
              </p:nextCondLst>
            </p:seq>
            <p:seq concurrent="1" nextAc="seek">
              <p:cTn id="35" restart="whenNotActive" fill="hold" evtFilter="cancelBubble" nodeType="interactiveSeq">
                <p:stCondLst>
                  <p:cond evt="onClick" delay="0">
                    <p:tgtEl>
                      <p:spTgt spid="10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8150" fill="hold"/>
                                        <p:tgtEl>
                                          <p:spTgt spid="1024"/>
                                        </p:tgtEl>
                                      </p:cBhvr>
                                    </p:cmd>
                                  </p:childTnLst>
                                </p:cTn>
                              </p:par>
                            </p:childTnLst>
                          </p:cTn>
                        </p:par>
                      </p:childTnLst>
                    </p:cTn>
                  </p:par>
                </p:childTnLst>
              </p:cTn>
              <p:nextCondLst>
                <p:cond evt="onClick" delay="0">
                  <p:tgtEl>
                    <p:spTgt spid="1029"/>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8150" fill="hold"/>
                                        <p:tgtEl>
                                          <p:spTgt spid="1025"/>
                                        </p:tgtEl>
                                      </p:cBhvr>
                                    </p:cmd>
                                  </p:childTnLst>
                                </p:cTn>
                              </p:par>
                            </p:childTnLst>
                          </p:cTn>
                        </p:par>
                      </p:childTnLst>
                    </p:cTn>
                  </p:par>
                </p:childTnLst>
              </p:cTn>
              <p:nextCondLst>
                <p:cond evt="onClick" delay="0">
                  <p:tgtEl>
                    <p:spTgt spid="10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9">
            <a:alpha val="14000"/>
          </a:srgbClr>
        </a:solidFill>
        <a:effectLst/>
      </p:bgPr>
    </p:bg>
    <p:spTree>
      <p:nvGrpSpPr>
        <p:cNvPr id="1" name=""/>
        <p:cNvGrpSpPr/>
        <p:nvPr/>
      </p:nvGrpSpPr>
      <p:grpSpPr>
        <a:xfrm>
          <a:off x="0" y="0"/>
          <a:ext cx="0" cy="0"/>
          <a:chOff x="0" y="0"/>
          <a:chExt cx="0" cy="0"/>
        </a:xfrm>
      </p:grpSpPr>
      <p:grpSp>
        <p:nvGrpSpPr>
          <p:cNvPr id="1032" name="Group 1031" descr="n252 Fb Thu Huong Pham">
            <a:extLst>
              <a:ext uri="{FF2B5EF4-FFF2-40B4-BE49-F238E27FC236}">
                <a16:creationId xmlns:a16="http://schemas.microsoft.com/office/drawing/2014/main" id="{9F50DEB3-7AFC-3653-3E8B-D5501A43F8B7}"/>
              </a:ext>
            </a:extLst>
          </p:cNvPr>
          <p:cNvGrpSpPr/>
          <p:nvPr/>
        </p:nvGrpSpPr>
        <p:grpSpPr>
          <a:xfrm>
            <a:off x="6632360" y="4013066"/>
            <a:ext cx="5043613" cy="1387284"/>
            <a:chOff x="929207" y="3761659"/>
            <a:chExt cx="3942338" cy="1387284"/>
          </a:xfrm>
        </p:grpSpPr>
        <p:pic>
          <p:nvPicPr>
            <p:cNvPr id="14" name="Picture 13">
              <a:extLst>
                <a:ext uri="{FF2B5EF4-FFF2-40B4-BE49-F238E27FC236}">
                  <a16:creationId xmlns:a16="http://schemas.microsoft.com/office/drawing/2014/main" id="{341A04A7-6850-2F47-58AD-AD4F7A9FE5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29207" y="3761659"/>
              <a:ext cx="3942338" cy="1387284"/>
            </a:xfrm>
            <a:prstGeom prst="rect">
              <a:avLst/>
            </a:prstGeom>
          </p:spPr>
        </p:pic>
        <p:sp>
          <p:nvSpPr>
            <p:cNvPr id="8" name="TextBox 7">
              <a:extLst>
                <a:ext uri="{FF2B5EF4-FFF2-40B4-BE49-F238E27FC236}">
                  <a16:creationId xmlns:a16="http://schemas.microsoft.com/office/drawing/2014/main" id="{74910DA7-8800-B08B-DBCD-A8A8D4B54520}"/>
                </a:ext>
              </a:extLst>
            </p:cNvPr>
            <p:cNvSpPr txBox="1"/>
            <p:nvPr/>
          </p:nvSpPr>
          <p:spPr>
            <a:xfrm>
              <a:off x="1993692" y="4242105"/>
              <a:ext cx="2674469"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B</a:t>
              </a:r>
              <a:r>
                <a:rPr lang="en-US" sz="3200">
                  <a:latin typeface="Times New Roman" panose="02020603050405020304" pitchFamily="18" charset="0"/>
                  <a:cs typeface="Times New Roman" panose="02020603050405020304" pitchFamily="18" charset="0"/>
                </a:rPr>
                <a:t>. bị đẩy sang phải.</a:t>
              </a:r>
            </a:p>
          </p:txBody>
        </p:sp>
      </p:grpSp>
      <p:grpSp>
        <p:nvGrpSpPr>
          <p:cNvPr id="1029" name="Group 1028" descr="n252 Fb Thu Huong Pham">
            <a:extLst>
              <a:ext uri="{FF2B5EF4-FFF2-40B4-BE49-F238E27FC236}">
                <a16:creationId xmlns:a16="http://schemas.microsoft.com/office/drawing/2014/main" id="{BCB3637D-D8B2-6873-64F7-4BEB94373DE5}"/>
              </a:ext>
            </a:extLst>
          </p:cNvPr>
          <p:cNvGrpSpPr/>
          <p:nvPr/>
        </p:nvGrpSpPr>
        <p:grpSpPr>
          <a:xfrm>
            <a:off x="304801" y="5353797"/>
            <a:ext cx="4953645" cy="1387284"/>
            <a:chOff x="941118" y="5326444"/>
            <a:chExt cx="3942338" cy="1387284"/>
          </a:xfrm>
        </p:grpSpPr>
        <p:pic>
          <p:nvPicPr>
            <p:cNvPr id="13" name="Picture 12">
              <a:extLst>
                <a:ext uri="{FF2B5EF4-FFF2-40B4-BE49-F238E27FC236}">
                  <a16:creationId xmlns:a16="http://schemas.microsoft.com/office/drawing/2014/main" id="{A301909F-B610-67FE-B0AA-C57AAF8B80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5326444"/>
              <a:ext cx="3942338" cy="1387284"/>
            </a:xfrm>
            <a:prstGeom prst="rect">
              <a:avLst/>
            </a:prstGeom>
          </p:spPr>
        </p:pic>
        <p:sp>
          <p:nvSpPr>
            <p:cNvPr id="26" name="TextBox 25">
              <a:extLst>
                <a:ext uri="{FF2B5EF4-FFF2-40B4-BE49-F238E27FC236}">
                  <a16:creationId xmlns:a16="http://schemas.microsoft.com/office/drawing/2014/main" id="{3B96DC1A-C547-5514-A1DB-6188CBD2B970}"/>
                </a:ext>
              </a:extLst>
            </p:cNvPr>
            <p:cNvSpPr txBox="1"/>
            <p:nvPr/>
          </p:nvSpPr>
          <p:spPr>
            <a:xfrm>
              <a:off x="1898237" y="5699425"/>
              <a:ext cx="2457344"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vẫn đứng yên.</a:t>
              </a:r>
            </a:p>
          </p:txBody>
        </p:sp>
      </p:grpSp>
      <p:grpSp>
        <p:nvGrpSpPr>
          <p:cNvPr id="1031" name="Group 1030" descr="n252 Fb Thu Huong Pham">
            <a:extLst>
              <a:ext uri="{FF2B5EF4-FFF2-40B4-BE49-F238E27FC236}">
                <a16:creationId xmlns:a16="http://schemas.microsoft.com/office/drawing/2014/main" id="{2F41D051-38BD-2601-45BE-9CED054BE6FA}"/>
              </a:ext>
            </a:extLst>
          </p:cNvPr>
          <p:cNvGrpSpPr/>
          <p:nvPr/>
        </p:nvGrpSpPr>
        <p:grpSpPr>
          <a:xfrm>
            <a:off x="304801" y="3903000"/>
            <a:ext cx="4855700" cy="1387284"/>
            <a:chOff x="6210278" y="3611261"/>
            <a:chExt cx="3942338" cy="1387284"/>
          </a:xfrm>
        </p:grpSpPr>
        <p:pic>
          <p:nvPicPr>
            <p:cNvPr id="11" name="Picture 10">
              <a:extLst>
                <a:ext uri="{FF2B5EF4-FFF2-40B4-BE49-F238E27FC236}">
                  <a16:creationId xmlns:a16="http://schemas.microsoft.com/office/drawing/2014/main" id="{38D9F7AB-A038-D53E-8D82-B211F69711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3611261"/>
              <a:ext cx="3942338" cy="1387284"/>
            </a:xfrm>
            <a:prstGeom prst="rect">
              <a:avLst/>
            </a:prstGeom>
          </p:spPr>
        </p:pic>
        <p:sp>
          <p:nvSpPr>
            <p:cNvPr id="1028" name="TextBox 1027">
              <a:extLst>
                <a:ext uri="{FF2B5EF4-FFF2-40B4-BE49-F238E27FC236}">
                  <a16:creationId xmlns:a16="http://schemas.microsoft.com/office/drawing/2014/main" id="{B02F7ECD-44BC-C0AB-2509-8D95F3EF5240}"/>
                </a:ext>
              </a:extLst>
            </p:cNvPr>
            <p:cNvSpPr txBox="1"/>
            <p:nvPr/>
          </p:nvSpPr>
          <p:spPr>
            <a:xfrm>
              <a:off x="7128442" y="4090642"/>
              <a:ext cx="2745930" cy="584775"/>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bị đẩy sang trái.</a:t>
              </a:r>
            </a:p>
          </p:txBody>
        </p:sp>
      </p:grpSp>
      <p:grpSp>
        <p:nvGrpSpPr>
          <p:cNvPr id="1030" name="Group 1029" descr="n252 Fb Thu Huong Pham">
            <a:extLst>
              <a:ext uri="{FF2B5EF4-FFF2-40B4-BE49-F238E27FC236}">
                <a16:creationId xmlns:a16="http://schemas.microsoft.com/office/drawing/2014/main" id="{14E18296-50FC-030B-E84B-5F42022D94D8}"/>
              </a:ext>
            </a:extLst>
          </p:cNvPr>
          <p:cNvGrpSpPr/>
          <p:nvPr/>
        </p:nvGrpSpPr>
        <p:grpSpPr>
          <a:xfrm>
            <a:off x="6742216" y="5369060"/>
            <a:ext cx="5254485" cy="1387284"/>
            <a:chOff x="6210278" y="5326444"/>
            <a:chExt cx="3942338" cy="1387284"/>
          </a:xfrm>
        </p:grpSpPr>
        <p:pic>
          <p:nvPicPr>
            <p:cNvPr id="9" name="Picture 8">
              <a:extLst>
                <a:ext uri="{FF2B5EF4-FFF2-40B4-BE49-F238E27FC236}">
                  <a16:creationId xmlns:a16="http://schemas.microsoft.com/office/drawing/2014/main" id="{9E82046B-B75D-7118-E520-C6256FCFCE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5326444"/>
              <a:ext cx="3942338" cy="1387284"/>
            </a:xfrm>
            <a:prstGeom prst="rect">
              <a:avLst/>
            </a:prstGeom>
          </p:spPr>
        </p:pic>
        <p:sp>
          <p:nvSpPr>
            <p:cNvPr id="4" name="TextBox 3">
              <a:extLst>
                <a:ext uri="{FF2B5EF4-FFF2-40B4-BE49-F238E27FC236}">
                  <a16:creationId xmlns:a16="http://schemas.microsoft.com/office/drawing/2014/main" id="{66AFE9CD-5D78-49BB-D05F-DF3DE75B8FE7}"/>
                </a:ext>
              </a:extLst>
            </p:cNvPr>
            <p:cNvSpPr txBox="1"/>
            <p:nvPr/>
          </p:nvSpPr>
          <p:spPr>
            <a:xfrm>
              <a:off x="7089924" y="5543571"/>
              <a:ext cx="2767231" cy="1077218"/>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bị đẩy sang trái rồi bị đẩy sang phải.</a:t>
              </a:r>
            </a:p>
          </p:txBody>
        </p:sp>
      </p:grpSp>
      <p:pic>
        <p:nvPicPr>
          <p:cNvPr id="1026" name="Picture 2" descr="n252 Fb Thu Huong Pham">
            <a:extLst>
              <a:ext uri="{FF2B5EF4-FFF2-40B4-BE49-F238E27FC236}">
                <a16:creationId xmlns:a16="http://schemas.microsoft.com/office/drawing/2014/main" id="{C11BE6D1-A13C-5032-0E9B-184F969A2CD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116919"/>
            <a:ext cx="1582732" cy="1582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252 Fb Thu Huong Pham">
            <a:extLst>
              <a:ext uri="{FF2B5EF4-FFF2-40B4-BE49-F238E27FC236}">
                <a16:creationId xmlns:a16="http://schemas.microsoft.com/office/drawing/2014/main" id="{4FCA3673-BC14-578A-7941-916EA4786D8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40457" y="1618554"/>
            <a:ext cx="1589425" cy="15894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90C412A3-D8AF-AE29-7254-225D48BE1A0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087" b="100000" l="333" r="100000"/>
                    </a14:imgEffect>
                  </a14:imgLayer>
                </a14:imgProps>
              </a:ext>
            </a:extLst>
          </a:blip>
          <a:srcRect l="1191" t="35951" r="1559" b="496"/>
          <a:stretch/>
        </p:blipFill>
        <p:spPr>
          <a:xfrm>
            <a:off x="1429007" y="-16919"/>
            <a:ext cx="9145691" cy="3892093"/>
          </a:xfrm>
          <a:prstGeom prst="rect">
            <a:avLst/>
          </a:prstGeom>
          <a:noFill/>
        </p:spPr>
      </p:pic>
      <p:sp>
        <p:nvSpPr>
          <p:cNvPr id="15" name="TextBox 14" descr="n252 Fb Thu Huong Pham">
            <a:extLst>
              <a:ext uri="{FF2B5EF4-FFF2-40B4-BE49-F238E27FC236}">
                <a16:creationId xmlns:a16="http://schemas.microsoft.com/office/drawing/2014/main" id="{A67A36D5-A549-24A6-BB16-E2519DA7F9E6}"/>
              </a:ext>
            </a:extLst>
          </p:cNvPr>
          <p:cNvSpPr txBox="1"/>
          <p:nvPr/>
        </p:nvSpPr>
        <p:spPr>
          <a:xfrm>
            <a:off x="1961917" y="462863"/>
            <a:ext cx="8092365" cy="1508105"/>
          </a:xfrm>
          <a:prstGeom prst="rect">
            <a:avLst/>
          </a:prstGeom>
          <a:noFill/>
        </p:spPr>
        <p:txBody>
          <a:bodyPr wrap="square" rtlCol="0">
            <a:spAutoFit/>
          </a:bodyPr>
          <a:lstStyle/>
          <a:p>
            <a:pPr algn="just"/>
            <a:r>
              <a:rPr lang="en-US" sz="3600" b="1">
                <a:solidFill>
                  <a:srgbClr val="FFFF00"/>
                </a:solidFill>
                <a:latin typeface="Times New Roman" panose="02020603050405020304" pitchFamily="18" charset="0"/>
                <a:cs typeface="Times New Roman" panose="02020603050405020304" pitchFamily="18" charset="0"/>
              </a:rPr>
              <a:t>Câu 2</a:t>
            </a:r>
            <a:r>
              <a:rPr lang="en-US" sz="3600">
                <a:solidFill>
                  <a:srgbClr val="FFFF00"/>
                </a:solidFill>
                <a:latin typeface="Times New Roman" panose="02020603050405020304" pitchFamily="18" charset="0"/>
                <a:cs typeface="Times New Roman" panose="02020603050405020304" pitchFamily="18" charset="0"/>
              </a:rPr>
              <a:t>: </a:t>
            </a:r>
            <a:r>
              <a:rPr lang="en-US" sz="2800">
                <a:solidFill>
                  <a:schemeClr val="bg1"/>
                </a:solidFill>
                <a:effectLst/>
                <a:latin typeface="Palatino Linotype" panose="02040502050505030304" pitchFamily="18" charset="0"/>
                <a:ea typeface="Times New Roman" panose="02020603050405020304" pitchFamily="18" charset="0"/>
              </a:rPr>
              <a:t>Cho sơ đồ mạch điện và kim nam châm được treo như hình bên dưới. Khi đóng công tắc K thì kim nam châm sẽ</a:t>
            </a:r>
            <a:endParaRPr lang="en-US" sz="2800">
              <a:solidFill>
                <a:schemeClr val="bg1"/>
              </a:solidFill>
              <a:latin typeface="Palatino Linotype" panose="02040502050505030304" pitchFamily="18" charset="0"/>
              <a:cs typeface="Times New Roman" panose="02020603050405020304" pitchFamily="18" charset="0"/>
            </a:endParaRPr>
          </a:p>
        </p:txBody>
      </p:sp>
      <p:pic>
        <p:nvPicPr>
          <p:cNvPr id="24" name="Picture 4" descr="n252 Fb Thu Huong Pham">
            <a:extLst>
              <a:ext uri="{FF2B5EF4-FFF2-40B4-BE49-F238E27FC236}">
                <a16:creationId xmlns:a16="http://schemas.microsoft.com/office/drawing/2014/main" id="{CC3D4BAF-9045-E49F-FEA0-F0C8F635663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10964916" y="3858844"/>
            <a:ext cx="740506" cy="7350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252 Fb Thu Huong Pham">
            <a:extLst>
              <a:ext uri="{FF2B5EF4-FFF2-40B4-BE49-F238E27FC236}">
                <a16:creationId xmlns:a16="http://schemas.microsoft.com/office/drawing/2014/main" id="{993746B1-BEB0-CCEA-FCD1-187CD15599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4757945" y="4466174"/>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29" name="sai" descr="n252 Fb Thu Huong Pham">
            <a:hlinkClick r:id="" action="ppaction://media"/>
            <a:extLst>
              <a:ext uri="{FF2B5EF4-FFF2-40B4-BE49-F238E27FC236}">
                <a16:creationId xmlns:a16="http://schemas.microsoft.com/office/drawing/2014/main" id="{0D77B696-CCE0-E774-0200-88BFA46BB50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335817" y="-875730"/>
            <a:ext cx="406400" cy="406400"/>
          </a:xfrm>
          <a:prstGeom prst="rect">
            <a:avLst/>
          </a:prstGeom>
        </p:spPr>
      </p:pic>
      <p:pic>
        <p:nvPicPr>
          <p:cNvPr id="30" name="Picture 6" descr="n252 Fb Thu Huong Pham">
            <a:extLst>
              <a:ext uri="{FF2B5EF4-FFF2-40B4-BE49-F238E27FC236}">
                <a16:creationId xmlns:a16="http://schemas.microsoft.com/office/drawing/2014/main" id="{580E5AB4-41AA-3002-2E7A-BEE504A31ED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11436231" y="5480001"/>
            <a:ext cx="487398" cy="3945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n252 Fb Thu Huong Pham">
            <a:extLst>
              <a:ext uri="{FF2B5EF4-FFF2-40B4-BE49-F238E27FC236}">
                <a16:creationId xmlns:a16="http://schemas.microsoft.com/office/drawing/2014/main" id="{E018EEA7-766E-A02B-DE70-180179D29EF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4714432" y="5822167"/>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1024" name="sai" descr="n252 Fb Thu Huong Pham">
            <a:hlinkClick r:id="" action="ppaction://media"/>
            <a:extLst>
              <a:ext uri="{FF2B5EF4-FFF2-40B4-BE49-F238E27FC236}">
                <a16:creationId xmlns:a16="http://schemas.microsoft.com/office/drawing/2014/main" id="{002E33E5-E507-A835-2F0A-40C1B5B4572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54547" y="-897929"/>
            <a:ext cx="406400" cy="406400"/>
          </a:xfrm>
          <a:prstGeom prst="rect">
            <a:avLst/>
          </a:prstGeom>
        </p:spPr>
      </p:pic>
      <p:pic>
        <p:nvPicPr>
          <p:cNvPr id="1025" name="sai" descr="n252 Fb Thu Huong Pham">
            <a:hlinkClick r:id="" action="ppaction://media"/>
            <a:extLst>
              <a:ext uri="{FF2B5EF4-FFF2-40B4-BE49-F238E27FC236}">
                <a16:creationId xmlns:a16="http://schemas.microsoft.com/office/drawing/2014/main" id="{95146C6F-4841-8EC7-2DA3-5D8FBF4540C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994204" y="-818241"/>
            <a:ext cx="406400" cy="406400"/>
          </a:xfrm>
          <a:prstGeom prst="rect">
            <a:avLst/>
          </a:prstGeom>
        </p:spPr>
      </p:pic>
      <p:pic>
        <p:nvPicPr>
          <p:cNvPr id="1027" name="đúng" descr="n252 Fb Thu Huong Pham">
            <a:hlinkClick r:id="" action="ppaction://media"/>
            <a:extLst>
              <a:ext uri="{FF2B5EF4-FFF2-40B4-BE49-F238E27FC236}">
                <a16:creationId xmlns:a16="http://schemas.microsoft.com/office/drawing/2014/main" id="{D29F5523-F516-29AB-39D4-C7423840BAF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833861" y="-773057"/>
            <a:ext cx="406400" cy="406400"/>
          </a:xfrm>
          <a:prstGeom prst="rect">
            <a:avLst/>
          </a:prstGeom>
        </p:spPr>
      </p:pic>
      <mc:AlternateContent xmlns:mc="http://schemas.openxmlformats.org/markup-compatibility/2006">
        <mc:Choice xmlns:am3d="http://schemas.microsoft.com/office/drawing/2017/model3d" Requires="am3d">
          <p:graphicFrame>
            <p:nvGraphicFramePr>
              <p:cNvPr id="6" name="3D Model 5" descr="n252 Fb Thu Huong Pham">
                <a:extLst>
                  <a:ext uri="{FF2B5EF4-FFF2-40B4-BE49-F238E27FC236}">
                    <a16:creationId xmlns:a16="http://schemas.microsoft.com/office/drawing/2014/main" id="{DCDC96F5-0DCF-201E-EE83-D970DB2BCD00}"/>
                  </a:ext>
                </a:extLst>
              </p:cNvPr>
              <p:cNvGraphicFramePr>
                <a:graphicFrameLocks noChangeAspect="1"/>
              </p:cNvGraphicFramePr>
              <p:nvPr>
                <p:extLst>
                  <p:ext uri="{D42A27DB-BD31-4B8C-83A1-F6EECF244321}">
                    <p14:modId xmlns:p14="http://schemas.microsoft.com/office/powerpoint/2010/main" val="1744685391"/>
                  </p:ext>
                </p:extLst>
              </p:nvPr>
            </p:nvGraphicFramePr>
            <p:xfrm rot="1836924">
              <a:off x="10948604" y="204451"/>
              <a:ext cx="964770" cy="591311"/>
            </p:xfrm>
            <a:graphic>
              <a:graphicData uri="http://schemas.microsoft.com/office/drawing/2017/model3d">
                <am3d:model3d r:embed="rId19">
                  <am3d:spPr>
                    <a:xfrm rot="1836924">
                      <a:off x="0" y="0"/>
                      <a:ext cx="964770" cy="591311"/>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421626" ay="-4258915" az="-1351956"/>
                    <am3d:postTrans dx="0" dy="0" dz="0"/>
                  </am3d:trans>
                  <am3d:raster rName="Office3DRenderer" rVer="16.0.8326">
                    <am3d:blip r:embed="rId20"/>
                  </am3d:raster>
                  <am3d:objViewport viewportSz="1379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252 Fb Thu Huong Pham">
                <a:extLst>
                  <a:ext uri="{FF2B5EF4-FFF2-40B4-BE49-F238E27FC236}">
                    <a16:creationId xmlns:a16="http://schemas.microsoft.com/office/drawing/2014/main" id="{DCDC96F5-0DCF-201E-EE83-D970DB2BCD00}"/>
                  </a:ext>
                </a:extLst>
              </p:cNvPr>
              <p:cNvPicPr>
                <a:picLocks noGrp="1" noRot="1" noChangeAspect="1" noMove="1" noResize="1" noEditPoints="1" noAdjustHandles="1" noChangeArrowheads="1" noChangeShapeType="1" noCrop="1"/>
              </p:cNvPicPr>
              <p:nvPr/>
            </p:nvPicPr>
            <p:blipFill>
              <a:blip r:embed="rId20"/>
              <a:stretch>
                <a:fillRect/>
              </a:stretch>
            </p:blipFill>
            <p:spPr>
              <a:xfrm rot="1836924">
                <a:off x="10948604" y="204451"/>
                <a:ext cx="964770" cy="591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n252 Fb Thu Huong Pham">
                <a:extLst>
                  <a:ext uri="{FF2B5EF4-FFF2-40B4-BE49-F238E27FC236}">
                    <a16:creationId xmlns:a16="http://schemas.microsoft.com/office/drawing/2014/main" id="{562702B5-05C3-2291-74EE-13D1A52B452C}"/>
                  </a:ext>
                </a:extLst>
              </p:cNvPr>
              <p:cNvGraphicFramePr>
                <a:graphicFrameLocks noChangeAspect="1"/>
              </p:cNvGraphicFramePr>
              <p:nvPr>
                <p:extLst>
                  <p:ext uri="{D42A27DB-BD31-4B8C-83A1-F6EECF244321}">
                    <p14:modId xmlns:p14="http://schemas.microsoft.com/office/powerpoint/2010/main" val="1319052978"/>
                  </p:ext>
                </p:extLst>
              </p:nvPr>
            </p:nvGraphicFramePr>
            <p:xfrm rot="8420929">
              <a:off x="754434" y="1861274"/>
              <a:ext cx="985961" cy="624693"/>
            </p:xfrm>
            <a:graphic>
              <a:graphicData uri="http://schemas.microsoft.com/office/drawing/2017/model3d">
                <am3d:model3d r:embed="rId19">
                  <am3d:spPr>
                    <a:xfrm rot="8420929">
                      <a:off x="0" y="0"/>
                      <a:ext cx="985961" cy="624693"/>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0094734" ay="3493382" az="-602020"/>
                    <am3d:postTrans dx="0" dy="0" dz="0"/>
                  </am3d:trans>
                  <am3d:raster rName="Office3DRenderer" rVer="16.0.8326">
                    <am3d:blip r:embed="rId21"/>
                  </am3d:raster>
                  <am3d:objViewport viewportSz="14721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n252 Fb Thu Huong Pham">
                <a:extLst>
                  <a:ext uri="{FF2B5EF4-FFF2-40B4-BE49-F238E27FC236}">
                    <a16:creationId xmlns:a16="http://schemas.microsoft.com/office/drawing/2014/main" id="{562702B5-05C3-2291-74EE-13D1A52B452C}"/>
                  </a:ext>
                </a:extLst>
              </p:cNvPr>
              <p:cNvPicPr>
                <a:picLocks noGrp="1" noRot="1" noChangeAspect="1" noMove="1" noResize="1" noEditPoints="1" noAdjustHandles="1" noChangeArrowheads="1" noChangeShapeType="1" noCrop="1"/>
              </p:cNvPicPr>
              <p:nvPr/>
            </p:nvPicPr>
            <p:blipFill>
              <a:blip r:embed="rId21"/>
              <a:stretch>
                <a:fillRect/>
              </a:stretch>
            </p:blipFill>
            <p:spPr>
              <a:xfrm rot="8420929">
                <a:off x="754434" y="1861274"/>
                <a:ext cx="985961" cy="624693"/>
              </a:xfrm>
              <a:prstGeom prst="rect">
                <a:avLst/>
              </a:prstGeom>
            </p:spPr>
          </p:pic>
        </mc:Fallback>
      </mc:AlternateContent>
      <p:pic>
        <p:nvPicPr>
          <p:cNvPr id="5" name="Picture 4" descr="n252 Fb Thu Huong Pham">
            <a:hlinkClick r:id="rId22" action="ppaction://hlinksldjump"/>
            <a:extLst>
              <a:ext uri="{FF2B5EF4-FFF2-40B4-BE49-F238E27FC236}">
                <a16:creationId xmlns:a16="http://schemas.microsoft.com/office/drawing/2014/main" id="{86118309-31E3-1C88-025C-120692302C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675973" y="6262153"/>
            <a:ext cx="595847" cy="595847"/>
          </a:xfrm>
          <a:prstGeom prst="rect">
            <a:avLst/>
          </a:prstGeom>
        </p:spPr>
      </p:pic>
      <p:pic>
        <p:nvPicPr>
          <p:cNvPr id="12" name="Picture 11" descr="n252 Fb Thu Huong Pham">
            <a:extLst>
              <a:ext uri="{FF2B5EF4-FFF2-40B4-BE49-F238E27FC236}">
                <a16:creationId xmlns:a16="http://schemas.microsoft.com/office/drawing/2014/main" id="{7F28A2A6-E403-F1D6-A410-32C103885B11}"/>
              </a:ext>
            </a:extLst>
          </p:cNvPr>
          <p:cNvPicPr>
            <a:picLocks noChangeAspect="1"/>
          </p:cNvPicPr>
          <p:nvPr/>
        </p:nvPicPr>
        <p:blipFill rotWithShape="1">
          <a:blip r:embed="rId24"/>
          <a:srcRect l="27424" t="15804" r="28557" b="28862"/>
          <a:stretch/>
        </p:blipFill>
        <p:spPr bwMode="auto">
          <a:xfrm>
            <a:off x="6477397" y="1618554"/>
            <a:ext cx="2918027" cy="18563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6404049"/>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7" name="breeze.wav"/>
          </p:stSnd>
        </p:sndAc>
      </p:transition>
    </mc:Choice>
    <mc:Fallback xmlns="">
      <p:transition>
        <p:fade/>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left)">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wipe(left)">
                                      <p:cBhvr>
                                        <p:cTn id="10" dur="500"/>
                                        <p:tgtEl>
                                          <p:spTgt spid="1029"/>
                                        </p:tgtEl>
                                      </p:cBhvr>
                                    </p:animEffect>
                                  </p:childTnLst>
                                </p:cTn>
                              </p:par>
                              <p:par>
                                <p:cTn id="11" presetID="22" presetClass="entr" presetSubtype="8"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wipe(left)">
                                      <p:cBhvr>
                                        <p:cTn id="13" dur="500"/>
                                        <p:tgtEl>
                                          <p:spTgt spid="1030"/>
                                        </p:tgtEl>
                                      </p:cBhvr>
                                    </p:animEffect>
                                  </p:childTnLst>
                                </p:cTn>
                              </p:par>
                              <p:par>
                                <p:cTn id="14" presetID="22" presetClass="entr" presetSubtype="8"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wipe(left)">
                                      <p:cBhvr>
                                        <p:cTn id="1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audio>
              <p:cMediaNode vol="80000">
                <p:cTn id="18" fill="hold" display="0">
                  <p:stCondLst>
                    <p:cond delay="indefinite"/>
                  </p:stCondLst>
                  <p:endCondLst>
                    <p:cond evt="onStopAudio" delay="0">
                      <p:tgtEl>
                        <p:sldTgt/>
                      </p:tgtEl>
                    </p:cond>
                  </p:endCondLst>
                </p:cTn>
                <p:tgtEl>
                  <p:spTgt spid="1024"/>
                </p:tgtEl>
              </p:cMediaNode>
            </p:audio>
            <p:audio>
              <p:cMediaNode vol="80000">
                <p:cTn id="19" fill="hold" display="0">
                  <p:stCondLst>
                    <p:cond delay="indefinite"/>
                  </p:stCondLst>
                  <p:endCondLst>
                    <p:cond evt="onStopAudio" delay="0">
                      <p:tgtEl>
                        <p:sldTgt/>
                      </p:tgtEl>
                    </p:cond>
                  </p:endCondLst>
                </p:cTn>
                <p:tgtEl>
                  <p:spTgt spid="1025"/>
                </p:tgtEl>
              </p:cMediaNode>
            </p:audio>
            <p:audio>
              <p:cMediaNode vol="80000">
                <p:cTn id="20" fill="hold" display="0">
                  <p:stCondLst>
                    <p:cond delay="indefinite"/>
                  </p:stCondLst>
                  <p:endCondLst>
                    <p:cond evt="onStopAudio" delay="0">
                      <p:tgtEl>
                        <p:sldTgt/>
                      </p:tgtEl>
                    </p:cond>
                  </p:endCondLst>
                </p:cTn>
                <p:tgtEl>
                  <p:spTgt spid="1027"/>
                </p:tgtEl>
              </p:cMediaNode>
            </p:audio>
            <p:seq concurrent="1" nextAc="seek">
              <p:cTn id="21" restart="whenNotActive" fill="hold" evtFilter="cancelBubble" nodeType="interactiveSeq">
                <p:stCondLst>
                  <p:cond evt="onClick" delay="0">
                    <p:tgtEl>
                      <p:spTgt spid="10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8085" fill="hold"/>
                                        <p:tgtEl>
                                          <p:spTgt spid="1027"/>
                                        </p:tgtEl>
                                      </p:cBhvr>
                                    </p:cmd>
                                  </p:childTnLst>
                                </p:cTn>
                              </p:par>
                            </p:childTnLst>
                          </p:cTn>
                        </p:par>
                      </p:childTnLst>
                    </p:cTn>
                  </p:par>
                </p:childTnLst>
              </p:cTn>
              <p:nextCondLst>
                <p:cond evt="onClick" delay="0">
                  <p:tgtEl>
                    <p:spTgt spid="1032"/>
                  </p:tgtEl>
                </p:cond>
              </p:nextCondLst>
            </p:seq>
            <p:seq concurrent="1" nextAc="seek">
              <p:cTn id="28" restart="whenNotActive" fill="hold" evtFilter="cancelBubble" nodeType="interactiveSeq">
                <p:stCondLst>
                  <p:cond evt="onClick" delay="0">
                    <p:tgtEl>
                      <p:spTgt spid="103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8150" fill="hold"/>
                                        <p:tgtEl>
                                          <p:spTgt spid="29"/>
                                        </p:tgtEl>
                                      </p:cBhvr>
                                    </p:cmd>
                                  </p:childTnLst>
                                </p:cTn>
                              </p:par>
                            </p:childTnLst>
                          </p:cTn>
                        </p:par>
                      </p:childTnLst>
                    </p:cTn>
                  </p:par>
                </p:childTnLst>
              </p:cTn>
              <p:nextCondLst>
                <p:cond evt="onClick" delay="0">
                  <p:tgtEl>
                    <p:spTgt spid="1031"/>
                  </p:tgtEl>
                </p:cond>
              </p:nextCondLst>
            </p:seq>
            <p:seq concurrent="1" nextAc="seek">
              <p:cTn id="35" restart="whenNotActive" fill="hold" evtFilter="cancelBubble" nodeType="interactiveSeq">
                <p:stCondLst>
                  <p:cond evt="onClick" delay="0">
                    <p:tgtEl>
                      <p:spTgt spid="10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8150" fill="hold"/>
                                        <p:tgtEl>
                                          <p:spTgt spid="1024"/>
                                        </p:tgtEl>
                                      </p:cBhvr>
                                    </p:cmd>
                                  </p:childTnLst>
                                </p:cTn>
                              </p:par>
                            </p:childTnLst>
                          </p:cTn>
                        </p:par>
                      </p:childTnLst>
                    </p:cTn>
                  </p:par>
                </p:childTnLst>
              </p:cTn>
              <p:nextCondLst>
                <p:cond evt="onClick" delay="0">
                  <p:tgtEl>
                    <p:spTgt spid="1029"/>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8150" fill="hold"/>
                                        <p:tgtEl>
                                          <p:spTgt spid="1025"/>
                                        </p:tgtEl>
                                      </p:cBhvr>
                                    </p:cmd>
                                  </p:childTnLst>
                                </p:cTn>
                              </p:par>
                            </p:childTnLst>
                          </p:cTn>
                        </p:par>
                      </p:childTnLst>
                    </p:cTn>
                  </p:par>
                </p:childTnLst>
              </p:cTn>
              <p:nextCondLst>
                <p:cond evt="onClick" delay="0">
                  <p:tgtEl>
                    <p:spTgt spid="10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9">
            <a:alpha val="14000"/>
          </a:srgbClr>
        </a:solidFill>
        <a:effectLst/>
      </p:bgPr>
    </p:bg>
    <p:spTree>
      <p:nvGrpSpPr>
        <p:cNvPr id="1" name=""/>
        <p:cNvGrpSpPr/>
        <p:nvPr/>
      </p:nvGrpSpPr>
      <p:grpSpPr>
        <a:xfrm>
          <a:off x="0" y="0"/>
          <a:ext cx="0" cy="0"/>
          <a:chOff x="0" y="0"/>
          <a:chExt cx="0" cy="0"/>
        </a:xfrm>
      </p:grpSpPr>
      <p:grpSp>
        <p:nvGrpSpPr>
          <p:cNvPr id="1032" name="Group 1031" descr="n252 Fb Thu Huong Pham">
            <a:extLst>
              <a:ext uri="{FF2B5EF4-FFF2-40B4-BE49-F238E27FC236}">
                <a16:creationId xmlns:a16="http://schemas.microsoft.com/office/drawing/2014/main" id="{9F50DEB3-7AFC-3653-3E8B-D5501A43F8B7}"/>
              </a:ext>
            </a:extLst>
          </p:cNvPr>
          <p:cNvGrpSpPr/>
          <p:nvPr/>
        </p:nvGrpSpPr>
        <p:grpSpPr>
          <a:xfrm>
            <a:off x="1307380" y="4995924"/>
            <a:ext cx="3942338" cy="813347"/>
            <a:chOff x="941118" y="3730369"/>
            <a:chExt cx="3942338" cy="1387284"/>
          </a:xfrm>
        </p:grpSpPr>
        <p:pic>
          <p:nvPicPr>
            <p:cNvPr id="14" name="Picture 13">
              <a:extLst>
                <a:ext uri="{FF2B5EF4-FFF2-40B4-BE49-F238E27FC236}">
                  <a16:creationId xmlns:a16="http://schemas.microsoft.com/office/drawing/2014/main" id="{341A04A7-6850-2F47-58AD-AD4F7A9FE5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3730369"/>
              <a:ext cx="3942338" cy="1387284"/>
            </a:xfrm>
            <a:prstGeom prst="rect">
              <a:avLst/>
            </a:prstGeom>
          </p:spPr>
        </p:pic>
        <p:sp>
          <p:nvSpPr>
            <p:cNvPr id="8" name="TextBox 7">
              <a:extLst>
                <a:ext uri="{FF2B5EF4-FFF2-40B4-BE49-F238E27FC236}">
                  <a16:creationId xmlns:a16="http://schemas.microsoft.com/office/drawing/2014/main" id="{74910DA7-8800-B08B-DBCD-A8A8D4B54520}"/>
                </a:ext>
              </a:extLst>
            </p:cNvPr>
            <p:cNvSpPr txBox="1"/>
            <p:nvPr/>
          </p:nvSpPr>
          <p:spPr>
            <a:xfrm>
              <a:off x="1964077" y="4030423"/>
              <a:ext cx="2015362" cy="997421"/>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Hình A.</a:t>
              </a:r>
            </a:p>
          </p:txBody>
        </p:sp>
      </p:grpSp>
      <p:grpSp>
        <p:nvGrpSpPr>
          <p:cNvPr id="1029" name="Group 1028" descr="n252 Fb Thu Huong Pham">
            <a:extLst>
              <a:ext uri="{FF2B5EF4-FFF2-40B4-BE49-F238E27FC236}">
                <a16:creationId xmlns:a16="http://schemas.microsoft.com/office/drawing/2014/main" id="{BCB3637D-D8B2-6873-64F7-4BEB94373DE5}"/>
              </a:ext>
            </a:extLst>
          </p:cNvPr>
          <p:cNvGrpSpPr/>
          <p:nvPr/>
        </p:nvGrpSpPr>
        <p:grpSpPr>
          <a:xfrm>
            <a:off x="1316108" y="5927733"/>
            <a:ext cx="3942338" cy="813347"/>
            <a:chOff x="941118" y="5326444"/>
            <a:chExt cx="3942338" cy="1387284"/>
          </a:xfrm>
        </p:grpSpPr>
        <p:pic>
          <p:nvPicPr>
            <p:cNvPr id="13" name="Picture 12">
              <a:extLst>
                <a:ext uri="{FF2B5EF4-FFF2-40B4-BE49-F238E27FC236}">
                  <a16:creationId xmlns:a16="http://schemas.microsoft.com/office/drawing/2014/main" id="{A301909F-B610-67FE-B0AA-C57AAF8B80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5326444"/>
              <a:ext cx="3942338" cy="1387284"/>
            </a:xfrm>
            <a:prstGeom prst="rect">
              <a:avLst/>
            </a:prstGeom>
          </p:spPr>
        </p:pic>
        <p:sp>
          <p:nvSpPr>
            <p:cNvPr id="26" name="TextBox 25">
              <a:extLst>
                <a:ext uri="{FF2B5EF4-FFF2-40B4-BE49-F238E27FC236}">
                  <a16:creationId xmlns:a16="http://schemas.microsoft.com/office/drawing/2014/main" id="{3B96DC1A-C547-5514-A1DB-6188CBD2B970}"/>
                </a:ext>
              </a:extLst>
            </p:cNvPr>
            <p:cNvSpPr txBox="1"/>
            <p:nvPr/>
          </p:nvSpPr>
          <p:spPr>
            <a:xfrm>
              <a:off x="1853520" y="5470868"/>
              <a:ext cx="2592371" cy="997421"/>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Hình C.</a:t>
              </a:r>
            </a:p>
          </p:txBody>
        </p:sp>
      </p:grpSp>
      <p:grpSp>
        <p:nvGrpSpPr>
          <p:cNvPr id="1031" name="Group 1030" descr="n252 Fb Thu Huong Pham">
            <a:extLst>
              <a:ext uri="{FF2B5EF4-FFF2-40B4-BE49-F238E27FC236}">
                <a16:creationId xmlns:a16="http://schemas.microsoft.com/office/drawing/2014/main" id="{2F41D051-38BD-2601-45BE-9CED054BE6FA}"/>
              </a:ext>
            </a:extLst>
          </p:cNvPr>
          <p:cNvGrpSpPr/>
          <p:nvPr/>
        </p:nvGrpSpPr>
        <p:grpSpPr>
          <a:xfrm>
            <a:off x="6742217" y="5067905"/>
            <a:ext cx="3942338" cy="813347"/>
            <a:chOff x="6210278" y="3611261"/>
            <a:chExt cx="3942338" cy="1387284"/>
          </a:xfrm>
        </p:grpSpPr>
        <p:pic>
          <p:nvPicPr>
            <p:cNvPr id="11" name="Picture 10">
              <a:extLst>
                <a:ext uri="{FF2B5EF4-FFF2-40B4-BE49-F238E27FC236}">
                  <a16:creationId xmlns:a16="http://schemas.microsoft.com/office/drawing/2014/main" id="{38D9F7AB-A038-D53E-8D82-B211F69711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3611261"/>
              <a:ext cx="3942338" cy="1387284"/>
            </a:xfrm>
            <a:prstGeom prst="rect">
              <a:avLst/>
            </a:prstGeom>
          </p:spPr>
        </p:pic>
        <p:sp>
          <p:nvSpPr>
            <p:cNvPr id="1028" name="TextBox 1027">
              <a:extLst>
                <a:ext uri="{FF2B5EF4-FFF2-40B4-BE49-F238E27FC236}">
                  <a16:creationId xmlns:a16="http://schemas.microsoft.com/office/drawing/2014/main" id="{B02F7ECD-44BC-C0AB-2509-8D95F3EF5240}"/>
                </a:ext>
              </a:extLst>
            </p:cNvPr>
            <p:cNvSpPr txBox="1"/>
            <p:nvPr/>
          </p:nvSpPr>
          <p:spPr>
            <a:xfrm>
              <a:off x="7220659" y="3869290"/>
              <a:ext cx="2029905" cy="997421"/>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B</a:t>
              </a:r>
              <a:r>
                <a:rPr lang="en-US" sz="3200">
                  <a:latin typeface="Times New Roman" panose="02020603050405020304" pitchFamily="18" charset="0"/>
                  <a:cs typeface="Times New Roman" panose="02020603050405020304" pitchFamily="18" charset="0"/>
                </a:rPr>
                <a:t>. Hình B.</a:t>
              </a:r>
            </a:p>
          </p:txBody>
        </p:sp>
      </p:grpSp>
      <p:grpSp>
        <p:nvGrpSpPr>
          <p:cNvPr id="1030" name="Group 1029" descr="n252 Fb Thu Huong Pham">
            <a:extLst>
              <a:ext uri="{FF2B5EF4-FFF2-40B4-BE49-F238E27FC236}">
                <a16:creationId xmlns:a16="http://schemas.microsoft.com/office/drawing/2014/main" id="{14E18296-50FC-030B-E84B-5F42022D94D8}"/>
              </a:ext>
            </a:extLst>
          </p:cNvPr>
          <p:cNvGrpSpPr/>
          <p:nvPr/>
        </p:nvGrpSpPr>
        <p:grpSpPr>
          <a:xfrm>
            <a:off x="6742217" y="5942996"/>
            <a:ext cx="3942338" cy="813347"/>
            <a:chOff x="6210278" y="5326444"/>
            <a:chExt cx="3942338" cy="1387284"/>
          </a:xfrm>
        </p:grpSpPr>
        <p:pic>
          <p:nvPicPr>
            <p:cNvPr id="9" name="Picture 8">
              <a:extLst>
                <a:ext uri="{FF2B5EF4-FFF2-40B4-BE49-F238E27FC236}">
                  <a16:creationId xmlns:a16="http://schemas.microsoft.com/office/drawing/2014/main" id="{9E82046B-B75D-7118-E520-C6256FCFCE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5326444"/>
              <a:ext cx="3942338" cy="1387284"/>
            </a:xfrm>
            <a:prstGeom prst="rect">
              <a:avLst/>
            </a:prstGeom>
          </p:spPr>
        </p:pic>
        <p:sp>
          <p:nvSpPr>
            <p:cNvPr id="4" name="TextBox 3">
              <a:extLst>
                <a:ext uri="{FF2B5EF4-FFF2-40B4-BE49-F238E27FC236}">
                  <a16:creationId xmlns:a16="http://schemas.microsoft.com/office/drawing/2014/main" id="{66AFE9CD-5D78-49BB-D05F-DF3DE75B8FE7}"/>
                </a:ext>
              </a:extLst>
            </p:cNvPr>
            <p:cNvSpPr txBox="1"/>
            <p:nvPr/>
          </p:nvSpPr>
          <p:spPr>
            <a:xfrm>
              <a:off x="7265847" y="5540941"/>
              <a:ext cx="2428884" cy="997421"/>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Hình D.</a:t>
              </a:r>
            </a:p>
          </p:txBody>
        </p:sp>
      </p:grpSp>
      <p:pic>
        <p:nvPicPr>
          <p:cNvPr id="1026" name="Picture 2" descr="n252 Fb Thu Huong Pham">
            <a:extLst>
              <a:ext uri="{FF2B5EF4-FFF2-40B4-BE49-F238E27FC236}">
                <a16:creationId xmlns:a16="http://schemas.microsoft.com/office/drawing/2014/main" id="{C11BE6D1-A13C-5032-0E9B-184F969A2CD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116919"/>
            <a:ext cx="980361" cy="9803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252 Fb Thu Huong Pham">
            <a:extLst>
              <a:ext uri="{FF2B5EF4-FFF2-40B4-BE49-F238E27FC236}">
                <a16:creationId xmlns:a16="http://schemas.microsoft.com/office/drawing/2014/main" id="{4FCA3673-BC14-578A-7941-916EA4786D8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24432" y="3484701"/>
            <a:ext cx="903082" cy="9030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252 Fb Thu Huong Pham">
            <a:extLst>
              <a:ext uri="{FF2B5EF4-FFF2-40B4-BE49-F238E27FC236}">
                <a16:creationId xmlns:a16="http://schemas.microsoft.com/office/drawing/2014/main" id="{90C412A3-D8AF-AE29-7254-225D48BE1A0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087" b="100000" l="333" r="100000"/>
                    </a14:imgEffect>
                  </a14:imgLayer>
                </a14:imgProps>
              </a:ext>
            </a:extLst>
          </a:blip>
          <a:srcRect l="1191" t="35951" r="1559" b="496"/>
          <a:stretch/>
        </p:blipFill>
        <p:spPr>
          <a:xfrm>
            <a:off x="670560" y="-16920"/>
            <a:ext cx="11521439" cy="4943993"/>
          </a:xfrm>
          <a:prstGeom prst="rect">
            <a:avLst/>
          </a:prstGeom>
          <a:noFill/>
        </p:spPr>
      </p:pic>
      <p:sp>
        <p:nvSpPr>
          <p:cNvPr id="15" name="TextBox 14" descr="n252 Fb Thu Huong Pham">
            <a:extLst>
              <a:ext uri="{FF2B5EF4-FFF2-40B4-BE49-F238E27FC236}">
                <a16:creationId xmlns:a16="http://schemas.microsoft.com/office/drawing/2014/main" id="{A67A36D5-A549-24A6-BB16-E2519DA7F9E6}"/>
              </a:ext>
            </a:extLst>
          </p:cNvPr>
          <p:cNvSpPr txBox="1"/>
          <p:nvPr/>
        </p:nvSpPr>
        <p:spPr>
          <a:xfrm>
            <a:off x="1212263" y="471396"/>
            <a:ext cx="10321971" cy="1938992"/>
          </a:xfrm>
          <a:prstGeom prst="rect">
            <a:avLst/>
          </a:prstGeom>
          <a:noFill/>
        </p:spPr>
        <p:txBody>
          <a:bodyPr wrap="square" rtlCol="0">
            <a:spAutoFit/>
          </a:bodyPr>
          <a:lstStyle/>
          <a:p>
            <a:pPr algn="just"/>
            <a:r>
              <a:rPr lang="en-US" sz="3600" b="1">
                <a:solidFill>
                  <a:srgbClr val="FFFF00"/>
                </a:solidFill>
                <a:latin typeface="Times New Roman" panose="02020603050405020304" pitchFamily="18" charset="0"/>
                <a:cs typeface="Times New Roman" panose="02020603050405020304" pitchFamily="18" charset="0"/>
              </a:rPr>
              <a:t>Câu 3</a:t>
            </a:r>
            <a:r>
              <a:rPr lang="en-US" sz="3600">
                <a:solidFill>
                  <a:srgbClr val="FFFF00"/>
                </a:solidFill>
                <a:latin typeface="Times New Roman" panose="02020603050405020304" pitchFamily="18" charset="0"/>
                <a:cs typeface="Times New Roman" panose="02020603050405020304" pitchFamily="18" charset="0"/>
              </a:rPr>
              <a:t>: </a:t>
            </a:r>
            <a:r>
              <a:rPr lang="en-US" sz="2800">
                <a:solidFill>
                  <a:schemeClr val="bg1"/>
                </a:solidFill>
                <a:effectLst/>
                <a:latin typeface="Palatino Linotype" panose="02040502050505030304" pitchFamily="18" charset="0"/>
                <a:ea typeface="Times New Roman" panose="02020603050405020304" pitchFamily="18" charset="0"/>
              </a:rPr>
              <a:t>Xét đoạn dây dẫn thẳng, dài mang dòng điện đặt trong từ trường đều theo phương vuông góc với đường sức từ. Hình vẽ nào dưới đây biểu diễn đúng phương, chiều của lực từ tác dụng lên dây dẫn?</a:t>
            </a:r>
            <a:endParaRPr lang="en-US" sz="2800">
              <a:solidFill>
                <a:schemeClr val="bg1"/>
              </a:solidFill>
              <a:latin typeface="Palatino Linotype" panose="02040502050505030304" pitchFamily="18" charset="0"/>
              <a:cs typeface="Times New Roman" panose="02020603050405020304" pitchFamily="18" charset="0"/>
            </a:endParaRPr>
          </a:p>
        </p:txBody>
      </p:sp>
      <p:pic>
        <p:nvPicPr>
          <p:cNvPr id="24" name="Picture 4" descr="n252 Fb Thu Huong Pham">
            <a:extLst>
              <a:ext uri="{FF2B5EF4-FFF2-40B4-BE49-F238E27FC236}">
                <a16:creationId xmlns:a16="http://schemas.microsoft.com/office/drawing/2014/main" id="{CC3D4BAF-9045-E49F-FEA0-F0C8F635663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4450628" y="5000665"/>
            <a:ext cx="740506" cy="7350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252 Fb Thu Huong Pham">
            <a:extLst>
              <a:ext uri="{FF2B5EF4-FFF2-40B4-BE49-F238E27FC236}">
                <a16:creationId xmlns:a16="http://schemas.microsoft.com/office/drawing/2014/main" id="{993746B1-BEB0-CCEA-FCD1-187CD15599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9904710" y="5306558"/>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29" name="sai" descr="n252 Fb Thu Huong Pham">
            <a:hlinkClick r:id="" action="ppaction://media"/>
            <a:extLst>
              <a:ext uri="{FF2B5EF4-FFF2-40B4-BE49-F238E27FC236}">
                <a16:creationId xmlns:a16="http://schemas.microsoft.com/office/drawing/2014/main" id="{0D77B696-CCE0-E774-0200-88BFA46BB50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335817" y="-875730"/>
            <a:ext cx="406400" cy="406400"/>
          </a:xfrm>
          <a:prstGeom prst="rect">
            <a:avLst/>
          </a:prstGeom>
        </p:spPr>
      </p:pic>
      <p:pic>
        <p:nvPicPr>
          <p:cNvPr id="30" name="Picture 6" descr="n252 Fb Thu Huong Pham">
            <a:extLst>
              <a:ext uri="{FF2B5EF4-FFF2-40B4-BE49-F238E27FC236}">
                <a16:creationId xmlns:a16="http://schemas.microsoft.com/office/drawing/2014/main" id="{580E5AB4-41AA-3002-2E7A-BEE504A31ED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9991282" y="6124015"/>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n252 Fb Thu Huong Pham">
            <a:extLst>
              <a:ext uri="{FF2B5EF4-FFF2-40B4-BE49-F238E27FC236}">
                <a16:creationId xmlns:a16="http://schemas.microsoft.com/office/drawing/2014/main" id="{E018EEA7-766E-A02B-DE70-180179D29EF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4450628" y="6091426"/>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1024" name="sai" descr="n252 Fb Thu Huong Pham">
            <a:hlinkClick r:id="" action="ppaction://media"/>
            <a:extLst>
              <a:ext uri="{FF2B5EF4-FFF2-40B4-BE49-F238E27FC236}">
                <a16:creationId xmlns:a16="http://schemas.microsoft.com/office/drawing/2014/main" id="{002E33E5-E507-A835-2F0A-40C1B5B4572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54547" y="-897929"/>
            <a:ext cx="406400" cy="406400"/>
          </a:xfrm>
          <a:prstGeom prst="rect">
            <a:avLst/>
          </a:prstGeom>
        </p:spPr>
      </p:pic>
      <p:pic>
        <p:nvPicPr>
          <p:cNvPr id="1025" name="sai" descr="n252 Fb Thu Huong Pham">
            <a:hlinkClick r:id="" action="ppaction://media"/>
            <a:extLst>
              <a:ext uri="{FF2B5EF4-FFF2-40B4-BE49-F238E27FC236}">
                <a16:creationId xmlns:a16="http://schemas.microsoft.com/office/drawing/2014/main" id="{95146C6F-4841-8EC7-2DA3-5D8FBF4540C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994204" y="-818241"/>
            <a:ext cx="406400" cy="406400"/>
          </a:xfrm>
          <a:prstGeom prst="rect">
            <a:avLst/>
          </a:prstGeom>
        </p:spPr>
      </p:pic>
      <p:pic>
        <p:nvPicPr>
          <p:cNvPr id="1027" name="đúng" descr="n252 Fb Thu Huong Pham">
            <a:hlinkClick r:id="" action="ppaction://media"/>
            <a:extLst>
              <a:ext uri="{FF2B5EF4-FFF2-40B4-BE49-F238E27FC236}">
                <a16:creationId xmlns:a16="http://schemas.microsoft.com/office/drawing/2014/main" id="{D29F5523-F516-29AB-39D4-C7423840BAF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833861" y="-773057"/>
            <a:ext cx="406400" cy="406400"/>
          </a:xfrm>
          <a:prstGeom prst="rect">
            <a:avLst/>
          </a:prstGeom>
        </p:spPr>
      </p:pic>
      <mc:AlternateContent xmlns:mc="http://schemas.openxmlformats.org/markup-compatibility/2006">
        <mc:Choice xmlns:am3d="http://schemas.microsoft.com/office/drawing/2017/model3d" Requires="am3d">
          <p:graphicFrame>
            <p:nvGraphicFramePr>
              <p:cNvPr id="6" name="3D Model 5" descr="n252 Fb Thu Huong Pham">
                <a:extLst>
                  <a:ext uri="{FF2B5EF4-FFF2-40B4-BE49-F238E27FC236}">
                    <a16:creationId xmlns:a16="http://schemas.microsoft.com/office/drawing/2014/main" id="{DCDC96F5-0DCF-201E-EE83-D970DB2BCD00}"/>
                  </a:ext>
                </a:extLst>
              </p:cNvPr>
              <p:cNvGraphicFramePr>
                <a:graphicFrameLocks noChangeAspect="1"/>
              </p:cNvGraphicFramePr>
              <p:nvPr>
                <p:extLst>
                  <p:ext uri="{D42A27DB-BD31-4B8C-83A1-F6EECF244321}">
                    <p14:modId xmlns:p14="http://schemas.microsoft.com/office/powerpoint/2010/main" val="1984255949"/>
                  </p:ext>
                </p:extLst>
              </p:nvPr>
            </p:nvGraphicFramePr>
            <p:xfrm rot="1836924">
              <a:off x="11193587" y="104974"/>
              <a:ext cx="964770" cy="591311"/>
            </p:xfrm>
            <a:graphic>
              <a:graphicData uri="http://schemas.microsoft.com/office/drawing/2017/model3d">
                <am3d:model3d r:embed="rId19">
                  <am3d:spPr>
                    <a:xfrm rot="1836924">
                      <a:off x="0" y="0"/>
                      <a:ext cx="964770" cy="591311"/>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421626" ay="-4258915" az="-1351956"/>
                    <am3d:postTrans dx="0" dy="0" dz="0"/>
                  </am3d:trans>
                  <am3d:raster rName="Office3DRenderer" rVer="16.0.8326">
                    <am3d:blip r:embed="rId20"/>
                  </am3d:raster>
                  <am3d:objViewport viewportSz="1379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252 Fb Thu Huong Pham">
                <a:extLst>
                  <a:ext uri="{FF2B5EF4-FFF2-40B4-BE49-F238E27FC236}">
                    <a16:creationId xmlns:a16="http://schemas.microsoft.com/office/drawing/2014/main" id="{DCDC96F5-0DCF-201E-EE83-D970DB2BCD00}"/>
                  </a:ext>
                </a:extLst>
              </p:cNvPr>
              <p:cNvPicPr>
                <a:picLocks noGrp="1" noRot="1" noChangeAspect="1" noMove="1" noResize="1" noEditPoints="1" noAdjustHandles="1" noChangeArrowheads="1" noChangeShapeType="1" noCrop="1"/>
              </p:cNvPicPr>
              <p:nvPr/>
            </p:nvPicPr>
            <p:blipFill>
              <a:blip r:embed="rId20"/>
              <a:stretch>
                <a:fillRect/>
              </a:stretch>
            </p:blipFill>
            <p:spPr>
              <a:xfrm rot="1836924">
                <a:off x="11193587" y="104974"/>
                <a:ext cx="964770" cy="591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n252 Fb Thu Huong Pham">
                <a:extLst>
                  <a:ext uri="{FF2B5EF4-FFF2-40B4-BE49-F238E27FC236}">
                    <a16:creationId xmlns:a16="http://schemas.microsoft.com/office/drawing/2014/main" id="{562702B5-05C3-2291-74EE-13D1A52B452C}"/>
                  </a:ext>
                </a:extLst>
              </p:cNvPr>
              <p:cNvGraphicFramePr>
                <a:graphicFrameLocks noChangeAspect="1"/>
              </p:cNvGraphicFramePr>
              <p:nvPr>
                <p:extLst>
                  <p:ext uri="{D42A27DB-BD31-4B8C-83A1-F6EECF244321}">
                    <p14:modId xmlns:p14="http://schemas.microsoft.com/office/powerpoint/2010/main" val="2814738440"/>
                  </p:ext>
                </p:extLst>
              </p:nvPr>
            </p:nvGraphicFramePr>
            <p:xfrm rot="7482602">
              <a:off x="-16752" y="1088087"/>
              <a:ext cx="785976" cy="630337"/>
            </p:xfrm>
            <a:graphic>
              <a:graphicData uri="http://schemas.microsoft.com/office/drawing/2017/model3d">
                <am3d:model3d r:embed="rId19">
                  <am3d:spPr>
                    <a:xfrm rot="7482602">
                      <a:off x="0" y="0"/>
                      <a:ext cx="785976" cy="630337"/>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2836228" ay="3008901" az="-8416374"/>
                    <am3d:postTrans dx="0" dy="0" dz="0"/>
                  </am3d:trans>
                  <am3d:raster rName="Office3DRenderer" rVer="16.0.8326">
                    <am3d:blip r:embed="rId21"/>
                  </am3d:raster>
                  <am3d:objViewport viewportSz="1206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n252 Fb Thu Huong Pham">
                <a:extLst>
                  <a:ext uri="{FF2B5EF4-FFF2-40B4-BE49-F238E27FC236}">
                    <a16:creationId xmlns:a16="http://schemas.microsoft.com/office/drawing/2014/main" id="{562702B5-05C3-2291-74EE-13D1A52B452C}"/>
                  </a:ext>
                </a:extLst>
              </p:cNvPr>
              <p:cNvPicPr>
                <a:picLocks noGrp="1" noRot="1" noChangeAspect="1" noMove="1" noResize="1" noEditPoints="1" noAdjustHandles="1" noChangeArrowheads="1" noChangeShapeType="1" noCrop="1"/>
              </p:cNvPicPr>
              <p:nvPr/>
            </p:nvPicPr>
            <p:blipFill>
              <a:blip r:embed="rId21"/>
              <a:stretch>
                <a:fillRect/>
              </a:stretch>
            </p:blipFill>
            <p:spPr>
              <a:xfrm rot="7482602">
                <a:off x="-16752" y="1088087"/>
                <a:ext cx="785976" cy="630337"/>
              </a:xfrm>
              <a:prstGeom prst="rect">
                <a:avLst/>
              </a:prstGeom>
            </p:spPr>
          </p:pic>
        </mc:Fallback>
      </mc:AlternateContent>
      <p:pic>
        <p:nvPicPr>
          <p:cNvPr id="5" name="Picture 4" descr="n252 Fb Thu Huong Pham">
            <a:hlinkClick r:id="rId22" action="ppaction://hlinksldjump"/>
            <a:extLst>
              <a:ext uri="{FF2B5EF4-FFF2-40B4-BE49-F238E27FC236}">
                <a16:creationId xmlns:a16="http://schemas.microsoft.com/office/drawing/2014/main" id="{86118309-31E3-1C88-025C-120692302C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675973" y="6262153"/>
            <a:ext cx="595847" cy="595847"/>
          </a:xfrm>
          <a:prstGeom prst="rect">
            <a:avLst/>
          </a:prstGeom>
        </p:spPr>
      </p:pic>
      <p:pic>
        <p:nvPicPr>
          <p:cNvPr id="12" name="Picture 11" descr="n252 Fb Thu Huong Pham">
            <a:extLst>
              <a:ext uri="{FF2B5EF4-FFF2-40B4-BE49-F238E27FC236}">
                <a16:creationId xmlns:a16="http://schemas.microsoft.com/office/drawing/2014/main" id="{71C7ABD1-D137-52AB-2917-B78BBBA0EA63}"/>
              </a:ext>
            </a:extLst>
          </p:cNvPr>
          <p:cNvPicPr>
            <a:picLocks noChangeAspect="1"/>
          </p:cNvPicPr>
          <p:nvPr/>
        </p:nvPicPr>
        <p:blipFill>
          <a:blip r:embed="rId24"/>
          <a:stretch>
            <a:fillRect/>
          </a:stretch>
        </p:blipFill>
        <p:spPr>
          <a:xfrm>
            <a:off x="1398725" y="2410388"/>
            <a:ext cx="9949046" cy="2092369"/>
          </a:xfrm>
          <a:prstGeom prst="rect">
            <a:avLst/>
          </a:prstGeom>
        </p:spPr>
      </p:pic>
    </p:spTree>
    <p:extLst>
      <p:ext uri="{BB962C8B-B14F-4D97-AF65-F5344CB8AC3E}">
        <p14:creationId xmlns:p14="http://schemas.microsoft.com/office/powerpoint/2010/main" val="3146169177"/>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7" name="breeze.wav"/>
          </p:stSnd>
        </p:sndAc>
      </p:transition>
    </mc:Choice>
    <mc:Fallback xmlns="">
      <p:transition>
        <p:fade/>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left)">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wipe(left)">
                                      <p:cBhvr>
                                        <p:cTn id="10" dur="500"/>
                                        <p:tgtEl>
                                          <p:spTgt spid="1029"/>
                                        </p:tgtEl>
                                      </p:cBhvr>
                                    </p:animEffect>
                                  </p:childTnLst>
                                </p:cTn>
                              </p:par>
                              <p:par>
                                <p:cTn id="11" presetID="22" presetClass="entr" presetSubtype="8"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wipe(left)">
                                      <p:cBhvr>
                                        <p:cTn id="13" dur="500"/>
                                        <p:tgtEl>
                                          <p:spTgt spid="1030"/>
                                        </p:tgtEl>
                                      </p:cBhvr>
                                    </p:animEffect>
                                  </p:childTnLst>
                                </p:cTn>
                              </p:par>
                              <p:par>
                                <p:cTn id="14" presetID="22" presetClass="entr" presetSubtype="8"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wipe(left)">
                                      <p:cBhvr>
                                        <p:cTn id="1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audio>
              <p:cMediaNode vol="80000">
                <p:cTn id="18" fill="hold" display="0">
                  <p:stCondLst>
                    <p:cond delay="indefinite"/>
                  </p:stCondLst>
                  <p:endCondLst>
                    <p:cond evt="onStopAudio" delay="0">
                      <p:tgtEl>
                        <p:sldTgt/>
                      </p:tgtEl>
                    </p:cond>
                  </p:endCondLst>
                </p:cTn>
                <p:tgtEl>
                  <p:spTgt spid="1024"/>
                </p:tgtEl>
              </p:cMediaNode>
            </p:audio>
            <p:audio>
              <p:cMediaNode vol="80000">
                <p:cTn id="19" fill="hold" display="0">
                  <p:stCondLst>
                    <p:cond delay="indefinite"/>
                  </p:stCondLst>
                  <p:endCondLst>
                    <p:cond evt="onStopAudio" delay="0">
                      <p:tgtEl>
                        <p:sldTgt/>
                      </p:tgtEl>
                    </p:cond>
                  </p:endCondLst>
                </p:cTn>
                <p:tgtEl>
                  <p:spTgt spid="1025"/>
                </p:tgtEl>
              </p:cMediaNode>
            </p:audio>
            <p:audio>
              <p:cMediaNode vol="80000">
                <p:cTn id="20" fill="hold" display="0">
                  <p:stCondLst>
                    <p:cond delay="indefinite"/>
                  </p:stCondLst>
                  <p:endCondLst>
                    <p:cond evt="onStopAudio" delay="0">
                      <p:tgtEl>
                        <p:sldTgt/>
                      </p:tgtEl>
                    </p:cond>
                  </p:endCondLst>
                </p:cTn>
                <p:tgtEl>
                  <p:spTgt spid="1027"/>
                </p:tgtEl>
              </p:cMediaNode>
            </p:audio>
            <p:seq concurrent="1" nextAc="seek">
              <p:cTn id="21" restart="whenNotActive" fill="hold" evtFilter="cancelBubble" nodeType="interactiveSeq">
                <p:stCondLst>
                  <p:cond evt="onClick" delay="0">
                    <p:tgtEl>
                      <p:spTgt spid="10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8085" fill="hold"/>
                                        <p:tgtEl>
                                          <p:spTgt spid="1027"/>
                                        </p:tgtEl>
                                      </p:cBhvr>
                                    </p:cmd>
                                  </p:childTnLst>
                                </p:cTn>
                              </p:par>
                            </p:childTnLst>
                          </p:cTn>
                        </p:par>
                      </p:childTnLst>
                    </p:cTn>
                  </p:par>
                </p:childTnLst>
              </p:cTn>
              <p:nextCondLst>
                <p:cond evt="onClick" delay="0">
                  <p:tgtEl>
                    <p:spTgt spid="1032"/>
                  </p:tgtEl>
                </p:cond>
              </p:nextCondLst>
            </p:seq>
            <p:seq concurrent="1" nextAc="seek">
              <p:cTn id="28" restart="whenNotActive" fill="hold" evtFilter="cancelBubble" nodeType="interactiveSeq">
                <p:stCondLst>
                  <p:cond evt="onClick" delay="0">
                    <p:tgtEl>
                      <p:spTgt spid="103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8150" fill="hold"/>
                                        <p:tgtEl>
                                          <p:spTgt spid="29"/>
                                        </p:tgtEl>
                                      </p:cBhvr>
                                    </p:cmd>
                                  </p:childTnLst>
                                </p:cTn>
                              </p:par>
                            </p:childTnLst>
                          </p:cTn>
                        </p:par>
                      </p:childTnLst>
                    </p:cTn>
                  </p:par>
                </p:childTnLst>
              </p:cTn>
              <p:nextCondLst>
                <p:cond evt="onClick" delay="0">
                  <p:tgtEl>
                    <p:spTgt spid="1031"/>
                  </p:tgtEl>
                </p:cond>
              </p:nextCondLst>
            </p:seq>
            <p:seq concurrent="1" nextAc="seek">
              <p:cTn id="35" restart="whenNotActive" fill="hold" evtFilter="cancelBubble" nodeType="interactiveSeq">
                <p:stCondLst>
                  <p:cond evt="onClick" delay="0">
                    <p:tgtEl>
                      <p:spTgt spid="10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8150" fill="hold"/>
                                        <p:tgtEl>
                                          <p:spTgt spid="1024"/>
                                        </p:tgtEl>
                                      </p:cBhvr>
                                    </p:cmd>
                                  </p:childTnLst>
                                </p:cTn>
                              </p:par>
                            </p:childTnLst>
                          </p:cTn>
                        </p:par>
                      </p:childTnLst>
                    </p:cTn>
                  </p:par>
                </p:childTnLst>
              </p:cTn>
              <p:nextCondLst>
                <p:cond evt="onClick" delay="0">
                  <p:tgtEl>
                    <p:spTgt spid="1029"/>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8150" fill="hold"/>
                                        <p:tgtEl>
                                          <p:spTgt spid="1025"/>
                                        </p:tgtEl>
                                      </p:cBhvr>
                                    </p:cmd>
                                  </p:childTnLst>
                                </p:cTn>
                              </p:par>
                            </p:childTnLst>
                          </p:cTn>
                        </p:par>
                      </p:childTnLst>
                    </p:cTn>
                  </p:par>
                </p:childTnLst>
              </p:cTn>
              <p:nextCondLst>
                <p:cond evt="onClick" delay="0">
                  <p:tgtEl>
                    <p:spTgt spid="103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9">
            <a:alpha val="14000"/>
          </a:srgbClr>
        </a:solidFill>
        <a:effectLst/>
      </p:bgPr>
    </p:bg>
    <p:spTree>
      <p:nvGrpSpPr>
        <p:cNvPr id="1" name=""/>
        <p:cNvGrpSpPr/>
        <p:nvPr/>
      </p:nvGrpSpPr>
      <p:grpSpPr>
        <a:xfrm>
          <a:off x="0" y="0"/>
          <a:ext cx="0" cy="0"/>
          <a:chOff x="0" y="0"/>
          <a:chExt cx="0" cy="0"/>
        </a:xfrm>
      </p:grpSpPr>
      <p:grpSp>
        <p:nvGrpSpPr>
          <p:cNvPr id="1032" name="Group 1031" descr="n252 Fb Thu Huong Pham">
            <a:extLst>
              <a:ext uri="{FF2B5EF4-FFF2-40B4-BE49-F238E27FC236}">
                <a16:creationId xmlns:a16="http://schemas.microsoft.com/office/drawing/2014/main" id="{9F50DEB3-7AFC-3653-3E8B-D5501A43F8B7}"/>
              </a:ext>
            </a:extLst>
          </p:cNvPr>
          <p:cNvGrpSpPr/>
          <p:nvPr/>
        </p:nvGrpSpPr>
        <p:grpSpPr>
          <a:xfrm>
            <a:off x="159288" y="2925007"/>
            <a:ext cx="5827899" cy="2082845"/>
            <a:chOff x="941118" y="3730369"/>
            <a:chExt cx="3942338" cy="1387284"/>
          </a:xfrm>
        </p:grpSpPr>
        <p:pic>
          <p:nvPicPr>
            <p:cNvPr id="14" name="Picture 13">
              <a:extLst>
                <a:ext uri="{FF2B5EF4-FFF2-40B4-BE49-F238E27FC236}">
                  <a16:creationId xmlns:a16="http://schemas.microsoft.com/office/drawing/2014/main" id="{341A04A7-6850-2F47-58AD-AD4F7A9FE5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3730369"/>
              <a:ext cx="3942338" cy="1387284"/>
            </a:xfrm>
            <a:prstGeom prst="rect">
              <a:avLst/>
            </a:prstGeom>
          </p:spPr>
        </p:pic>
        <p:sp>
          <p:nvSpPr>
            <p:cNvPr id="8" name="TextBox 7">
              <a:extLst>
                <a:ext uri="{FF2B5EF4-FFF2-40B4-BE49-F238E27FC236}">
                  <a16:creationId xmlns:a16="http://schemas.microsoft.com/office/drawing/2014/main" id="{74910DA7-8800-B08B-DBCD-A8A8D4B54520}"/>
                </a:ext>
              </a:extLst>
            </p:cNvPr>
            <p:cNvSpPr txBox="1"/>
            <p:nvPr/>
          </p:nvSpPr>
          <p:spPr>
            <a:xfrm>
              <a:off x="1954162" y="3970904"/>
              <a:ext cx="2332390" cy="963478"/>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a:t>
              </a:r>
              <a:r>
                <a:rPr lang="en-US" sz="2800">
                  <a:solidFill>
                    <a:srgbClr val="000000"/>
                  </a:solidFill>
                  <a:effectLst/>
                  <a:latin typeface="Palatino Linotype" panose="02040502050505030304" pitchFamily="18" charset="0"/>
                  <a:ea typeface="Times New Roman" panose="02020603050405020304" pitchFamily="18" charset="0"/>
                </a:rPr>
                <a:t>Cảm ứng từ tại điểm M có phương vuông góc với OM.</a:t>
              </a:r>
              <a:endParaRPr lang="en-US" sz="2800">
                <a:latin typeface="Palatino Linotype" panose="02040502050505030304" pitchFamily="18" charset="0"/>
                <a:cs typeface="Times New Roman" panose="02020603050405020304" pitchFamily="18" charset="0"/>
              </a:endParaRPr>
            </a:p>
          </p:txBody>
        </p:sp>
      </p:grpSp>
      <p:grpSp>
        <p:nvGrpSpPr>
          <p:cNvPr id="1031" name="Group 1030" descr="n252 Fb Thu Huong Pham">
            <a:extLst>
              <a:ext uri="{FF2B5EF4-FFF2-40B4-BE49-F238E27FC236}">
                <a16:creationId xmlns:a16="http://schemas.microsoft.com/office/drawing/2014/main" id="{2F41D051-38BD-2601-45BE-9CED054BE6FA}"/>
              </a:ext>
            </a:extLst>
          </p:cNvPr>
          <p:cNvGrpSpPr/>
          <p:nvPr/>
        </p:nvGrpSpPr>
        <p:grpSpPr>
          <a:xfrm>
            <a:off x="5987186" y="3023447"/>
            <a:ext cx="6045525" cy="2125484"/>
            <a:chOff x="6210278" y="3611261"/>
            <a:chExt cx="3942338" cy="1406726"/>
          </a:xfrm>
        </p:grpSpPr>
        <p:pic>
          <p:nvPicPr>
            <p:cNvPr id="11" name="Picture 10">
              <a:extLst>
                <a:ext uri="{FF2B5EF4-FFF2-40B4-BE49-F238E27FC236}">
                  <a16:creationId xmlns:a16="http://schemas.microsoft.com/office/drawing/2014/main" id="{38D9F7AB-A038-D53E-8D82-B211F69711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6210278" y="3611261"/>
              <a:ext cx="3942338" cy="1387284"/>
            </a:xfrm>
            <a:prstGeom prst="rect">
              <a:avLst/>
            </a:prstGeom>
          </p:spPr>
        </p:pic>
        <p:sp>
          <p:nvSpPr>
            <p:cNvPr id="1028" name="TextBox 1027">
              <a:extLst>
                <a:ext uri="{FF2B5EF4-FFF2-40B4-BE49-F238E27FC236}">
                  <a16:creationId xmlns:a16="http://schemas.microsoft.com/office/drawing/2014/main" id="{B02F7ECD-44BC-C0AB-2509-8D95F3EF5240}"/>
                </a:ext>
              </a:extLst>
            </p:cNvPr>
            <p:cNvSpPr txBox="1"/>
            <p:nvPr/>
          </p:nvSpPr>
          <p:spPr>
            <a:xfrm>
              <a:off x="6970083" y="3775428"/>
              <a:ext cx="3159051" cy="1242559"/>
            </a:xfrm>
            <a:prstGeom prst="rect">
              <a:avLst/>
            </a:prstGeom>
            <a:noFill/>
            <a:ln>
              <a:noFill/>
            </a:ln>
          </p:spPr>
          <p:txBody>
            <a:bodyPr wrap="square" rtlCol="0">
              <a:spAutoFit/>
            </a:bodyPr>
            <a:lstStyle/>
            <a:p>
              <a:r>
                <a:rPr lang="en-US" sz="3200" b="1">
                  <a:latin typeface="Times New Roman" panose="02020603050405020304" pitchFamily="18" charset="0"/>
                  <a:cs typeface="Times New Roman" panose="02020603050405020304" pitchFamily="18" charset="0"/>
                </a:rPr>
                <a:t>b)</a:t>
              </a:r>
              <a:r>
                <a:rPr lang="en-US" sz="3200">
                  <a:latin typeface="Times New Roman" panose="02020603050405020304" pitchFamily="18" charset="0"/>
                  <a:cs typeface="Times New Roman" panose="02020603050405020304" pitchFamily="18" charset="0"/>
                </a:rPr>
                <a:t> </a:t>
              </a:r>
              <a:r>
                <a:rPr lang="en-US" sz="2800">
                  <a:solidFill>
                    <a:srgbClr val="000000"/>
                  </a:solidFill>
                  <a:effectLst/>
                  <a:latin typeface="Palatino Linotype" panose="02040502050505030304" pitchFamily="18" charset="0"/>
                  <a:ea typeface="Times New Roman" panose="02020603050405020304" pitchFamily="18" charset="0"/>
                </a:rPr>
                <a:t>Cảm ứng từ tại điểm N song song với dây dẫn và có chiều cùng chiều với dòng điện chạy trong dây dẫn.</a:t>
              </a:r>
              <a:endParaRPr lang="en-US" sz="2800">
                <a:latin typeface="Palatino Linotype" panose="02040502050505030304" pitchFamily="18" charset="0"/>
                <a:cs typeface="Times New Roman" panose="02020603050405020304" pitchFamily="18" charset="0"/>
              </a:endParaRPr>
            </a:p>
          </p:txBody>
        </p:sp>
      </p:grpSp>
      <p:pic>
        <p:nvPicPr>
          <p:cNvPr id="2" name="Picture 1" descr="n252 Fb Thu Huong Pham">
            <a:extLst>
              <a:ext uri="{FF2B5EF4-FFF2-40B4-BE49-F238E27FC236}">
                <a16:creationId xmlns:a16="http://schemas.microsoft.com/office/drawing/2014/main" id="{90C412A3-D8AF-AE29-7254-225D48BE1A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87" b="100000" l="333" r="100000"/>
                    </a14:imgEffect>
                  </a14:imgLayer>
                </a14:imgProps>
              </a:ext>
            </a:extLst>
          </a:blip>
          <a:srcRect l="1191" t="35951" r="1559" b="496"/>
          <a:stretch/>
        </p:blipFill>
        <p:spPr>
          <a:xfrm>
            <a:off x="195299" y="-16919"/>
            <a:ext cx="11996702" cy="2938677"/>
          </a:xfrm>
          <a:prstGeom prst="rect">
            <a:avLst/>
          </a:prstGeom>
          <a:noFill/>
        </p:spPr>
      </p:pic>
      <p:sp>
        <p:nvSpPr>
          <p:cNvPr id="15" name="TextBox 14" descr="n252 Fb Thu Huong Pham">
            <a:extLst>
              <a:ext uri="{FF2B5EF4-FFF2-40B4-BE49-F238E27FC236}">
                <a16:creationId xmlns:a16="http://schemas.microsoft.com/office/drawing/2014/main" id="{A67A36D5-A549-24A6-BB16-E2519DA7F9E6}"/>
              </a:ext>
            </a:extLst>
          </p:cNvPr>
          <p:cNvSpPr txBox="1"/>
          <p:nvPr/>
        </p:nvSpPr>
        <p:spPr>
          <a:xfrm>
            <a:off x="863833" y="462863"/>
            <a:ext cx="7341472" cy="2246769"/>
          </a:xfrm>
          <a:prstGeom prst="rect">
            <a:avLst/>
          </a:prstGeom>
          <a:noFill/>
        </p:spPr>
        <p:txBody>
          <a:bodyPr wrap="square" rtlCol="0">
            <a:spAutoFit/>
          </a:bodyPr>
          <a:lstStyle/>
          <a:p>
            <a:pPr algn="just"/>
            <a:r>
              <a:rPr lang="en-US" sz="2800" b="1">
                <a:solidFill>
                  <a:srgbClr val="FFFF00"/>
                </a:solidFill>
                <a:latin typeface="Times New Roman" panose="02020603050405020304" pitchFamily="18" charset="0"/>
                <a:cs typeface="Times New Roman" panose="02020603050405020304" pitchFamily="18" charset="0"/>
              </a:rPr>
              <a:t>Câu 4</a:t>
            </a:r>
            <a:r>
              <a:rPr lang="en-US" sz="2800">
                <a:solidFill>
                  <a:srgbClr val="FFFF00"/>
                </a:solidFill>
                <a:latin typeface="Times New Roman" panose="02020603050405020304" pitchFamily="18" charset="0"/>
                <a:cs typeface="Times New Roman" panose="02020603050405020304" pitchFamily="18" charset="0"/>
              </a:rPr>
              <a:t>: </a:t>
            </a:r>
            <a:r>
              <a:rPr lang="en-US" sz="2800">
                <a:solidFill>
                  <a:schemeClr val="bg1"/>
                </a:solidFill>
                <a:effectLst/>
                <a:latin typeface="Palatino Linotype" panose="02040502050505030304" pitchFamily="18" charset="0"/>
                <a:ea typeface="Times New Roman" panose="02020603050405020304" pitchFamily="18" charset="0"/>
              </a:rPr>
              <a:t>Xét một dây dẫn thẳng dài vô hạn có dòng điện cường độ I chạy qua. Hai điểm M, N nằm trong cùng một mặt phẳng vuông góc với dây dẫn và cách đều dây dẫn, biết OM vuông góc với ON như hình bên dưới.</a:t>
            </a:r>
            <a:endParaRPr lang="en-US" sz="2800">
              <a:solidFill>
                <a:schemeClr val="bg1"/>
              </a:solidFill>
              <a:latin typeface="Palatino Linotype" panose="02040502050505030304" pitchFamily="18" charset="0"/>
              <a:cs typeface="Times New Roman" panose="02020603050405020304" pitchFamily="18" charset="0"/>
            </a:endParaRPr>
          </a:p>
        </p:txBody>
      </p:sp>
      <p:pic>
        <p:nvPicPr>
          <p:cNvPr id="24" name="Picture 4" descr="n252 Fb Thu Huong Pham">
            <a:extLst>
              <a:ext uri="{FF2B5EF4-FFF2-40B4-BE49-F238E27FC236}">
                <a16:creationId xmlns:a16="http://schemas.microsoft.com/office/drawing/2014/main" id="{CC3D4BAF-9045-E49F-FEA0-F0C8F635663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4928231" y="3539324"/>
            <a:ext cx="740506" cy="7350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252 Fb Thu Huong Pham">
            <a:extLst>
              <a:ext uri="{FF2B5EF4-FFF2-40B4-BE49-F238E27FC236}">
                <a16:creationId xmlns:a16="http://schemas.microsoft.com/office/drawing/2014/main" id="{993746B1-BEB0-CCEA-FCD1-187CD15599C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667" b="96889" l="2667" r="97778"/>
                    </a14:imgEffect>
                  </a14:imgLayer>
                </a14:imgProps>
              </a:ext>
              <a:ext uri="{28A0092B-C50C-407E-A947-70E740481C1C}">
                <a14:useLocalDpi xmlns:a14="http://schemas.microsoft.com/office/drawing/2010/main" val="0"/>
              </a:ext>
            </a:extLst>
          </a:blip>
          <a:srcRect l="2572" t="2928" r="2555" b="3237"/>
          <a:stretch/>
        </p:blipFill>
        <p:spPr bwMode="auto">
          <a:xfrm>
            <a:off x="11561458" y="4140167"/>
            <a:ext cx="487398" cy="481069"/>
          </a:xfrm>
          <a:prstGeom prst="rect">
            <a:avLst/>
          </a:prstGeom>
          <a:noFill/>
          <a:extLst>
            <a:ext uri="{909E8E84-426E-40DD-AFC4-6F175D3DCCD1}">
              <a14:hiddenFill xmlns:a14="http://schemas.microsoft.com/office/drawing/2010/main">
                <a:solidFill>
                  <a:srgbClr val="FFFFFF"/>
                </a:solidFill>
              </a14:hiddenFill>
            </a:ext>
          </a:extLst>
        </p:spPr>
      </p:pic>
      <p:pic>
        <p:nvPicPr>
          <p:cNvPr id="29" name="sai" descr="n252 Fb Thu Huong Pham">
            <a:hlinkClick r:id="" action="ppaction://media"/>
            <a:extLst>
              <a:ext uri="{FF2B5EF4-FFF2-40B4-BE49-F238E27FC236}">
                <a16:creationId xmlns:a16="http://schemas.microsoft.com/office/drawing/2014/main" id="{0D77B696-CCE0-E774-0200-88BFA46BB50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335817" y="-875730"/>
            <a:ext cx="406400" cy="406400"/>
          </a:xfrm>
          <a:prstGeom prst="rect">
            <a:avLst/>
          </a:prstGeom>
        </p:spPr>
      </p:pic>
      <p:pic>
        <p:nvPicPr>
          <p:cNvPr id="1027" name="đúng" descr="n252 Fb Thu Huong Pham">
            <a:hlinkClick r:id="" action="ppaction://media"/>
            <a:extLst>
              <a:ext uri="{FF2B5EF4-FFF2-40B4-BE49-F238E27FC236}">
                <a16:creationId xmlns:a16="http://schemas.microsoft.com/office/drawing/2014/main" id="{D29F5523-F516-29AB-39D4-C7423840BAF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833861" y="-773057"/>
            <a:ext cx="406400" cy="406400"/>
          </a:xfrm>
          <a:prstGeom prst="rect">
            <a:avLst/>
          </a:prstGeom>
        </p:spPr>
      </p:pic>
      <mc:AlternateContent xmlns:mc="http://schemas.openxmlformats.org/markup-compatibility/2006">
        <mc:Choice xmlns:am3d="http://schemas.microsoft.com/office/drawing/2017/model3d" Requires="am3d">
          <p:graphicFrame>
            <p:nvGraphicFramePr>
              <p:cNvPr id="6" name="3D Model 5" descr="n252 Fb Thu Huong Pham">
                <a:extLst>
                  <a:ext uri="{FF2B5EF4-FFF2-40B4-BE49-F238E27FC236}">
                    <a16:creationId xmlns:a16="http://schemas.microsoft.com/office/drawing/2014/main" id="{DCDC96F5-0DCF-201E-EE83-D970DB2BCD00}"/>
                  </a:ext>
                </a:extLst>
              </p:cNvPr>
              <p:cNvGraphicFramePr>
                <a:graphicFrameLocks noChangeAspect="1"/>
              </p:cNvGraphicFramePr>
              <p:nvPr>
                <p:extLst>
                  <p:ext uri="{D42A27DB-BD31-4B8C-83A1-F6EECF244321}">
                    <p14:modId xmlns:p14="http://schemas.microsoft.com/office/powerpoint/2010/main" val="1307262389"/>
                  </p:ext>
                </p:extLst>
              </p:nvPr>
            </p:nvGraphicFramePr>
            <p:xfrm rot="1836924">
              <a:off x="10948604" y="204451"/>
              <a:ext cx="964770" cy="591311"/>
            </p:xfrm>
            <a:graphic>
              <a:graphicData uri="http://schemas.microsoft.com/office/drawing/2017/model3d">
                <am3d:model3d r:embed="rId17">
                  <am3d:spPr>
                    <a:xfrm rot="1836924">
                      <a:off x="0" y="0"/>
                      <a:ext cx="964770" cy="591311"/>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421626" ay="-4258915" az="-1351956"/>
                    <am3d:postTrans dx="0" dy="0" dz="0"/>
                  </am3d:trans>
                  <am3d:raster rName="Office3DRenderer" rVer="16.0.8326">
                    <am3d:blip r:embed="rId18"/>
                  </am3d:raster>
                  <am3d:objViewport viewportSz="1379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252 Fb Thu Huong Pham">
                <a:extLst>
                  <a:ext uri="{FF2B5EF4-FFF2-40B4-BE49-F238E27FC236}">
                    <a16:creationId xmlns:a16="http://schemas.microsoft.com/office/drawing/2014/main" id="{DCDC96F5-0DCF-201E-EE83-D970DB2BCD00}"/>
                  </a:ext>
                </a:extLst>
              </p:cNvPr>
              <p:cNvPicPr>
                <a:picLocks noGrp="1" noRot="1" noChangeAspect="1" noMove="1" noResize="1" noEditPoints="1" noAdjustHandles="1" noChangeArrowheads="1" noChangeShapeType="1" noCrop="1"/>
              </p:cNvPicPr>
              <p:nvPr/>
            </p:nvPicPr>
            <p:blipFill>
              <a:blip r:embed="rId18"/>
              <a:stretch>
                <a:fillRect/>
              </a:stretch>
            </p:blipFill>
            <p:spPr>
              <a:xfrm rot="1836924">
                <a:off x="10948604" y="204451"/>
                <a:ext cx="964770" cy="591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n252 Fb Thu Huong Pham">
                <a:extLst>
                  <a:ext uri="{FF2B5EF4-FFF2-40B4-BE49-F238E27FC236}">
                    <a16:creationId xmlns:a16="http://schemas.microsoft.com/office/drawing/2014/main" id="{562702B5-05C3-2291-74EE-13D1A52B452C}"/>
                  </a:ext>
                </a:extLst>
              </p:cNvPr>
              <p:cNvGraphicFramePr>
                <a:graphicFrameLocks noChangeAspect="1"/>
              </p:cNvGraphicFramePr>
              <p:nvPr>
                <p:extLst>
                  <p:ext uri="{D42A27DB-BD31-4B8C-83A1-F6EECF244321}">
                    <p14:modId xmlns:p14="http://schemas.microsoft.com/office/powerpoint/2010/main" val="3511759653"/>
                  </p:ext>
                </p:extLst>
              </p:nvPr>
            </p:nvGraphicFramePr>
            <p:xfrm rot="8420929">
              <a:off x="22012" y="2262520"/>
              <a:ext cx="749335" cy="474770"/>
            </p:xfrm>
            <a:graphic>
              <a:graphicData uri="http://schemas.microsoft.com/office/drawing/2017/model3d">
                <am3d:model3d r:embed="rId17">
                  <am3d:spPr>
                    <a:xfrm rot="8420929">
                      <a:off x="0" y="0"/>
                      <a:ext cx="749335" cy="474770"/>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10094734" ay="3493382" az="-602020"/>
                    <am3d:postTrans dx="0" dy="0" dz="0"/>
                  </am3d:trans>
                  <am3d:raster rName="Office3DRenderer" rVer="16.0.8326">
                    <am3d:blip r:embed="rId19"/>
                  </am3d:raster>
                  <am3d:objViewport viewportSz="1054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n252 Fb Thu Huong Pham">
                <a:extLst>
                  <a:ext uri="{FF2B5EF4-FFF2-40B4-BE49-F238E27FC236}">
                    <a16:creationId xmlns:a16="http://schemas.microsoft.com/office/drawing/2014/main" id="{562702B5-05C3-2291-74EE-13D1A52B452C}"/>
                  </a:ext>
                </a:extLst>
              </p:cNvPr>
              <p:cNvPicPr>
                <a:picLocks noGrp="1" noRot="1" noChangeAspect="1" noMove="1" noResize="1" noEditPoints="1" noAdjustHandles="1" noChangeArrowheads="1" noChangeShapeType="1" noCrop="1"/>
              </p:cNvPicPr>
              <p:nvPr/>
            </p:nvPicPr>
            <p:blipFill>
              <a:blip r:embed="rId19"/>
              <a:stretch>
                <a:fillRect/>
              </a:stretch>
            </p:blipFill>
            <p:spPr>
              <a:xfrm rot="8420929">
                <a:off x="22012" y="2262520"/>
                <a:ext cx="749335" cy="474770"/>
              </a:xfrm>
              <a:prstGeom prst="rect">
                <a:avLst/>
              </a:prstGeom>
            </p:spPr>
          </p:pic>
        </mc:Fallback>
      </mc:AlternateContent>
      <p:pic>
        <p:nvPicPr>
          <p:cNvPr id="5" name="Picture 4" descr="n252 Fb Thu Huong Pham">
            <a:hlinkClick r:id="rId20" action="ppaction://hlinksldjump"/>
            <a:extLst>
              <a:ext uri="{FF2B5EF4-FFF2-40B4-BE49-F238E27FC236}">
                <a16:creationId xmlns:a16="http://schemas.microsoft.com/office/drawing/2014/main" id="{86118309-31E3-1C88-025C-120692302C0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675973" y="6262153"/>
            <a:ext cx="595847" cy="595847"/>
          </a:xfrm>
          <a:prstGeom prst="rect">
            <a:avLst/>
          </a:prstGeom>
        </p:spPr>
      </p:pic>
      <p:pic>
        <p:nvPicPr>
          <p:cNvPr id="12" name="Picture 11" descr="n252 Fb Thu Huong Pham">
            <a:extLst>
              <a:ext uri="{FF2B5EF4-FFF2-40B4-BE49-F238E27FC236}">
                <a16:creationId xmlns:a16="http://schemas.microsoft.com/office/drawing/2014/main" id="{52DDB714-33A3-4D47-7695-92C80335BC5C}"/>
              </a:ext>
            </a:extLst>
          </p:cNvPr>
          <p:cNvPicPr>
            <a:picLocks noChangeAspect="1"/>
          </p:cNvPicPr>
          <p:nvPr/>
        </p:nvPicPr>
        <p:blipFill rotWithShape="1">
          <a:blip r:embed="rId22"/>
          <a:srcRect l="63982" b="13585"/>
          <a:stretch/>
        </p:blipFill>
        <p:spPr bwMode="auto">
          <a:xfrm>
            <a:off x="8672459" y="385143"/>
            <a:ext cx="2514132" cy="2253162"/>
          </a:xfrm>
          <a:prstGeom prst="rect">
            <a:avLst/>
          </a:prstGeom>
          <a:ln>
            <a:noFill/>
          </a:ln>
          <a:extLst>
            <a:ext uri="{53640926-AAD7-44D8-BBD7-CCE9431645EC}">
              <a14:shadowObscured xmlns:a14="http://schemas.microsoft.com/office/drawing/2010/main"/>
            </a:ext>
          </a:extLst>
        </p:spPr>
      </p:pic>
      <p:pic>
        <p:nvPicPr>
          <p:cNvPr id="1026" name="Picture 2" descr="n252 Fb Thu Huong Pham">
            <a:extLst>
              <a:ext uri="{FF2B5EF4-FFF2-40B4-BE49-F238E27FC236}">
                <a16:creationId xmlns:a16="http://schemas.microsoft.com/office/drawing/2014/main" id="{C11BE6D1-A13C-5032-0E9B-184F969A2CD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116919"/>
            <a:ext cx="668534" cy="6685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252 Fb Thu Huong Pham">
            <a:extLst>
              <a:ext uri="{FF2B5EF4-FFF2-40B4-BE49-F238E27FC236}">
                <a16:creationId xmlns:a16="http://schemas.microsoft.com/office/drawing/2014/main" id="{4FCA3673-BC14-578A-7941-916EA4786D8B}"/>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358533" y="2393008"/>
            <a:ext cx="923672" cy="92367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descr="n252 Fb Thu Huong Pham">
            <a:extLst>
              <a:ext uri="{FF2B5EF4-FFF2-40B4-BE49-F238E27FC236}">
                <a16:creationId xmlns:a16="http://schemas.microsoft.com/office/drawing/2014/main" id="{F62CFF96-C6E8-6E23-3AB0-D6A9C40457B0}"/>
              </a:ext>
            </a:extLst>
          </p:cNvPr>
          <p:cNvGrpSpPr/>
          <p:nvPr/>
        </p:nvGrpSpPr>
        <p:grpSpPr>
          <a:xfrm>
            <a:off x="195299" y="4888656"/>
            <a:ext cx="5438870" cy="1969344"/>
            <a:chOff x="941118" y="3730369"/>
            <a:chExt cx="3942338" cy="1387284"/>
          </a:xfrm>
        </p:grpSpPr>
        <p:pic>
          <p:nvPicPr>
            <p:cNvPr id="17" name="Picture 16">
              <a:extLst>
                <a:ext uri="{FF2B5EF4-FFF2-40B4-BE49-F238E27FC236}">
                  <a16:creationId xmlns:a16="http://schemas.microsoft.com/office/drawing/2014/main" id="{A5E5973F-66C2-B52A-4FCC-2DB63D96F56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3730369"/>
              <a:ext cx="3942338" cy="1387284"/>
            </a:xfrm>
            <a:prstGeom prst="rect">
              <a:avLst/>
            </a:prstGeom>
          </p:spPr>
        </p:pic>
        <p:sp>
          <p:nvSpPr>
            <p:cNvPr id="18" name="TextBox 17">
              <a:extLst>
                <a:ext uri="{FF2B5EF4-FFF2-40B4-BE49-F238E27FC236}">
                  <a16:creationId xmlns:a16="http://schemas.microsoft.com/office/drawing/2014/main" id="{7C2E6189-E1E7-5E09-8AE7-0377C20F1707}"/>
                </a:ext>
              </a:extLst>
            </p:cNvPr>
            <p:cNvSpPr txBox="1"/>
            <p:nvPr/>
          </p:nvSpPr>
          <p:spPr>
            <a:xfrm>
              <a:off x="1988355" y="4031655"/>
              <a:ext cx="2015362" cy="1019007"/>
            </a:xfrm>
            <a:prstGeom prst="rect">
              <a:avLst/>
            </a:prstGeom>
            <a:noFill/>
            <a:ln>
              <a:noFill/>
            </a:ln>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a:t>
              </a:r>
              <a:r>
                <a:rPr lang="en-US" sz="2800">
                  <a:solidFill>
                    <a:srgbClr val="000000"/>
                  </a:solidFill>
                  <a:effectLst/>
                  <a:latin typeface="Palatino Linotype" panose="02040502050505030304" pitchFamily="18" charset="0"/>
                  <a:ea typeface="Times New Roman" panose="02020603050405020304" pitchFamily="18" charset="0"/>
                </a:rPr>
                <a:t>Cảm ứng từ tại M và N cùng chiều với nhau.</a:t>
              </a:r>
              <a:endParaRPr lang="en-US" sz="2800">
                <a:latin typeface="Palatino Linotype" panose="02040502050505030304" pitchFamily="18" charset="0"/>
                <a:cs typeface="Times New Roman" panose="02020603050405020304" pitchFamily="18" charset="0"/>
              </a:endParaRPr>
            </a:p>
          </p:txBody>
        </p:sp>
      </p:grpSp>
      <p:pic>
        <p:nvPicPr>
          <p:cNvPr id="19" name="Picture 4" descr="n252 Fb Thu Huong Pham">
            <a:extLst>
              <a:ext uri="{FF2B5EF4-FFF2-40B4-BE49-F238E27FC236}">
                <a16:creationId xmlns:a16="http://schemas.microsoft.com/office/drawing/2014/main" id="{AA4D12D0-C811-CE20-A832-4ACD86B9AE1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4687712" y="5502973"/>
            <a:ext cx="740506" cy="73501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descr="n252 Fb Thu Huong Pham">
            <a:extLst>
              <a:ext uri="{FF2B5EF4-FFF2-40B4-BE49-F238E27FC236}">
                <a16:creationId xmlns:a16="http://schemas.microsoft.com/office/drawing/2014/main" id="{551B3719-FADE-87B7-30CB-25C5E5F88C42}"/>
              </a:ext>
            </a:extLst>
          </p:cNvPr>
          <p:cNvGrpSpPr/>
          <p:nvPr/>
        </p:nvGrpSpPr>
        <p:grpSpPr>
          <a:xfrm>
            <a:off x="6090793" y="5007852"/>
            <a:ext cx="5938197" cy="1850147"/>
            <a:chOff x="941118" y="3730369"/>
            <a:chExt cx="3942338" cy="1387284"/>
          </a:xfrm>
        </p:grpSpPr>
        <p:pic>
          <p:nvPicPr>
            <p:cNvPr id="21" name="Picture 20">
              <a:extLst>
                <a:ext uri="{FF2B5EF4-FFF2-40B4-BE49-F238E27FC236}">
                  <a16:creationId xmlns:a16="http://schemas.microsoft.com/office/drawing/2014/main" id="{4D449E57-78D4-56B4-8BD7-AACA1AC05C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97241" l="1261" r="96639"/>
                      </a14:imgEffect>
                    </a14:imgLayer>
                  </a14:imgProps>
                </a:ext>
              </a:extLst>
            </a:blip>
            <a:srcRect l="1716" t="1310" r="3619" b="2528"/>
            <a:stretch/>
          </p:blipFill>
          <p:spPr>
            <a:xfrm>
              <a:off x="941118" y="3730369"/>
              <a:ext cx="3942338" cy="1387284"/>
            </a:xfrm>
            <a:prstGeom prst="rect">
              <a:avLst/>
            </a:prstGeom>
          </p:spPr>
        </p:pic>
        <p:sp>
          <p:nvSpPr>
            <p:cNvPr id="22" name="TextBox 21">
              <a:extLst>
                <a:ext uri="{FF2B5EF4-FFF2-40B4-BE49-F238E27FC236}">
                  <a16:creationId xmlns:a16="http://schemas.microsoft.com/office/drawing/2014/main" id="{893BF17B-D667-1C27-8A3F-2D9E7C2C64DC}"/>
                </a:ext>
              </a:extLst>
            </p:cNvPr>
            <p:cNvSpPr txBox="1"/>
            <p:nvPr/>
          </p:nvSpPr>
          <p:spPr>
            <a:xfrm>
              <a:off x="1999359" y="3950242"/>
              <a:ext cx="1776035" cy="1084657"/>
            </a:xfrm>
            <a:prstGeom prst="rect">
              <a:avLst/>
            </a:prstGeom>
            <a:noFill/>
            <a:ln>
              <a:noFill/>
            </a:ln>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a:t>
              </a:r>
              <a:r>
                <a:rPr lang="en-US" sz="2800">
                  <a:solidFill>
                    <a:srgbClr val="000000"/>
                  </a:solidFill>
                  <a:effectLst/>
                  <a:latin typeface="Palatino Linotype" panose="02040502050505030304" pitchFamily="18" charset="0"/>
                  <a:ea typeface="Times New Roman" panose="02020603050405020304" pitchFamily="18" charset="0"/>
                </a:rPr>
                <a:t>Độ lớn cảm ứng từ tại M và N bằng nhau.</a:t>
              </a:r>
              <a:endParaRPr lang="en-US" sz="2800">
                <a:latin typeface="Palatino Linotype" panose="02040502050505030304" pitchFamily="18" charset="0"/>
                <a:cs typeface="Times New Roman" panose="02020603050405020304" pitchFamily="18" charset="0"/>
              </a:endParaRPr>
            </a:p>
          </p:txBody>
        </p:sp>
      </p:grpSp>
      <p:pic>
        <p:nvPicPr>
          <p:cNvPr id="23" name="Picture 4" descr="n252 Fb Thu Huong Pham">
            <a:extLst>
              <a:ext uri="{FF2B5EF4-FFF2-40B4-BE49-F238E27FC236}">
                <a16:creationId xmlns:a16="http://schemas.microsoft.com/office/drawing/2014/main" id="{3B2BAC18-3416-F0DA-E5E1-7E6EF4CE83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79556" l="18667" r="100000"/>
                    </a14:imgEffect>
                  </a14:imgLayer>
                </a14:imgProps>
              </a:ext>
              <a:ext uri="{28A0092B-C50C-407E-A947-70E740481C1C}">
                <a14:useLocalDpi xmlns:a14="http://schemas.microsoft.com/office/drawing/2010/main" val="0"/>
              </a:ext>
            </a:extLst>
          </a:blip>
          <a:srcRect l="20074" b="20666"/>
          <a:stretch/>
        </p:blipFill>
        <p:spPr bwMode="auto">
          <a:xfrm>
            <a:off x="10690483" y="5514671"/>
            <a:ext cx="740506" cy="735015"/>
          </a:xfrm>
          <a:prstGeom prst="rect">
            <a:avLst/>
          </a:prstGeom>
          <a:noFill/>
          <a:extLst>
            <a:ext uri="{909E8E84-426E-40DD-AFC4-6F175D3DCCD1}">
              <a14:hiddenFill xmlns:a14="http://schemas.microsoft.com/office/drawing/2010/main">
                <a:solidFill>
                  <a:srgbClr val="FFFFFF"/>
                </a:solidFill>
              </a14:hiddenFill>
            </a:ext>
          </a:extLst>
        </p:spPr>
      </p:pic>
      <p:pic>
        <p:nvPicPr>
          <p:cNvPr id="1035" name="đúng" descr="n252 Fb Thu Huong Pham">
            <a:hlinkClick r:id="" action="ppaction://media"/>
            <a:extLst>
              <a:ext uri="{FF2B5EF4-FFF2-40B4-BE49-F238E27FC236}">
                <a16:creationId xmlns:a16="http://schemas.microsoft.com/office/drawing/2014/main" id="{070CE08B-709D-F212-6277-C16BA3E7981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890556" y="-849156"/>
            <a:ext cx="487363" cy="487363"/>
          </a:xfrm>
          <a:prstGeom prst="rect">
            <a:avLst/>
          </a:prstGeom>
        </p:spPr>
      </p:pic>
      <p:pic>
        <p:nvPicPr>
          <p:cNvPr id="1036" name="đúng" descr="n252 Fb Thu Huong Pham">
            <a:hlinkClick r:id="" action="ppaction://media"/>
            <a:extLst>
              <a:ext uri="{FF2B5EF4-FFF2-40B4-BE49-F238E27FC236}">
                <a16:creationId xmlns:a16="http://schemas.microsoft.com/office/drawing/2014/main" id="{C5C74771-69D5-BE9B-A77D-AD4CF0B76AF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718275" y="-854020"/>
            <a:ext cx="487363" cy="487363"/>
          </a:xfrm>
          <a:prstGeom prst="rect">
            <a:avLst/>
          </a:prstGeom>
        </p:spPr>
      </p:pic>
    </p:spTree>
    <p:extLst>
      <p:ext uri="{BB962C8B-B14F-4D97-AF65-F5344CB8AC3E}">
        <p14:creationId xmlns:p14="http://schemas.microsoft.com/office/powerpoint/2010/main" val="4067791233"/>
      </p:ext>
    </p:extLst>
  </p:cSld>
  <p:clrMapOvr>
    <a:masterClrMapping/>
  </p:clrMapOvr>
  <mc:AlternateContent xmlns:mc="http://schemas.openxmlformats.org/markup-compatibility/2006" xmlns:p15="http://schemas.microsoft.com/office/powerpoint/2012/main">
    <mc:Choice Requires="p15">
      <p:transition>
        <p15:prstTrans prst="peelOff"/>
        <p:sndAc>
          <p:stSnd>
            <p:snd r:embed="rId7" name="breeze.wav"/>
          </p:stSnd>
        </p:sndAc>
      </p:transition>
    </mc:Choice>
    <mc:Fallback xmlns="">
      <p:transition>
        <p:fade/>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left)">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wipe(left)">
                                      <p:cBhvr>
                                        <p:cTn id="10" dur="500"/>
                                        <p:tgtEl>
                                          <p:spTgt spid="1031"/>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audio>
              <p:cMediaNode vol="80000">
                <p:cTn id="18" fill="hold" display="0">
                  <p:stCondLst>
                    <p:cond delay="indefinite"/>
                  </p:stCondLst>
                  <p:endCondLst>
                    <p:cond evt="onStopAudio" delay="0">
                      <p:tgtEl>
                        <p:sldTgt/>
                      </p:tgtEl>
                    </p:cond>
                  </p:endCondLst>
                </p:cTn>
                <p:tgtEl>
                  <p:spTgt spid="1027"/>
                </p:tgtEl>
              </p:cMediaNode>
            </p:audio>
            <p:seq concurrent="1" nextAc="seek">
              <p:cTn id="19" restart="whenNotActive" fill="hold" evtFilter="cancelBubble" nodeType="interactiveSeq">
                <p:stCondLst>
                  <p:cond evt="onClick" delay="0">
                    <p:tgtEl>
                      <p:spTgt spid="103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8085" fill="hold"/>
                                        <p:tgtEl>
                                          <p:spTgt spid="1027"/>
                                        </p:tgtEl>
                                      </p:cBhvr>
                                    </p:cmd>
                                  </p:childTnLst>
                                </p:cTn>
                              </p:par>
                            </p:childTnLst>
                          </p:cTn>
                        </p:par>
                      </p:childTnLst>
                    </p:cTn>
                  </p:par>
                </p:childTnLst>
              </p:cTn>
              <p:nextCondLst>
                <p:cond evt="onClick" delay="0">
                  <p:tgtEl>
                    <p:spTgt spid="1032"/>
                  </p:tgtEl>
                </p:cond>
              </p:nextCondLst>
            </p:seq>
            <p:seq concurrent="1" nextAc="seek">
              <p:cTn id="26" restart="whenNotActive" fill="hold" evtFilter="cancelBubble" nodeType="interactiveSeq">
                <p:stCondLst>
                  <p:cond evt="onClick" delay="0">
                    <p:tgtEl>
                      <p:spTgt spid="103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150" fill="hold"/>
                                        <p:tgtEl>
                                          <p:spTgt spid="29"/>
                                        </p:tgtEl>
                                      </p:cBhvr>
                                    </p:cmd>
                                  </p:childTnLst>
                                </p:cTn>
                              </p:par>
                            </p:childTnLst>
                          </p:cTn>
                        </p:par>
                      </p:childTnLst>
                    </p:cTn>
                  </p:par>
                </p:childTnLst>
              </p:cTn>
              <p:nextCondLst>
                <p:cond evt="onClick" delay="0">
                  <p:tgtEl>
                    <p:spTgt spid="1031"/>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8085" fill="hold"/>
                                        <p:tgtEl>
                                          <p:spTgt spid="1035"/>
                                        </p:tgtEl>
                                      </p:cBhvr>
                                    </p:cmd>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085" fill="hold"/>
                                        <p:tgtEl>
                                          <p:spTgt spid="1036"/>
                                        </p:tgtEl>
                                      </p:cBhvr>
                                    </p:cmd>
                                  </p:childTnLst>
                                </p:cTn>
                              </p:par>
                            </p:childTnLst>
                          </p:cTn>
                        </p:par>
                      </p:childTnLst>
                    </p:cTn>
                  </p:par>
                </p:childTnLst>
              </p:cTn>
              <p:nextCondLst>
                <p:cond evt="onClick" delay="0">
                  <p:tgtEl>
                    <p:spTgt spid="20"/>
                  </p:tgtEl>
                </p:cond>
              </p:nextCondLst>
            </p:seq>
            <p:audio>
              <p:cMediaNode vol="80000">
                <p:cTn id="47" fill="hold" display="0">
                  <p:stCondLst>
                    <p:cond delay="indefinite"/>
                  </p:stCondLst>
                  <p:endCondLst>
                    <p:cond evt="onStopAudio" delay="0">
                      <p:tgtEl>
                        <p:sldTgt/>
                      </p:tgtEl>
                    </p:cond>
                  </p:endCondLst>
                </p:cTn>
                <p:tgtEl>
                  <p:spTgt spid="1035"/>
                </p:tgtEl>
              </p:cMediaNode>
            </p:audio>
            <p:audio>
              <p:cMediaNode vol="80000">
                <p:cTn id="48" fill="hold" display="0">
                  <p:stCondLst>
                    <p:cond delay="indefinite"/>
                  </p:stCondLst>
                  <p:endCondLst>
                    <p:cond evt="onStopAudio" delay="0">
                      <p:tgtEl>
                        <p:sldTgt/>
                      </p:tgtEl>
                    </p:cond>
                  </p:endCondLst>
                </p:cTn>
                <p:tgtEl>
                  <p:spTgt spid="103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1803</Words>
  <Application>Microsoft Office PowerPoint</Application>
  <PresentationFormat>Widescreen</PresentationFormat>
  <Paragraphs>138</Paragraphs>
  <Slides>27</Slides>
  <Notes>10</Notes>
  <HiddenSlides>0</HiddenSlides>
  <MMClips>17</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9" baseType="lpstr">
      <vt:lpstr>#9Slide07 SFU Rhythm</vt:lpstr>
      <vt:lpstr>Arial</vt:lpstr>
      <vt:lpstr>Calibri</vt:lpstr>
      <vt:lpstr>Calibri Light</vt:lpstr>
      <vt:lpstr>Cambria</vt:lpstr>
      <vt:lpstr>Cambria Bold</vt:lpstr>
      <vt:lpstr>Palatino Linotype</vt:lpstr>
      <vt:lpstr>Raleway</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 KiLu</dc:creator>
  <cp:lastModifiedBy>Administrator</cp:lastModifiedBy>
  <cp:revision>168</cp:revision>
  <dcterms:created xsi:type="dcterms:W3CDTF">2024-11-21T11:34:40Z</dcterms:created>
  <dcterms:modified xsi:type="dcterms:W3CDTF">2026-03-31T13:38:22Z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2024-12-28T13:58:38Z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e9c06bb7-50d7-4d38-9730-2b3713f7d371</vt:lpwstr>
  </property>
  <property fmtid="{D5CDD505-2E9C-101B-9397-08002B2CF9AE}" pid="8" name="MSIP_Label_defa4170-0d19-0005-0004-bc88714345d2_ContentBits">
    <vt:lpwstr>0</vt:lpwstr>
  </property>
</Properties>
</file>